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84" r:id="rId5"/>
    <p:sldId id="273" r:id="rId6"/>
    <p:sldId id="274" r:id="rId7"/>
    <p:sldId id="285" r:id="rId8"/>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4192" autoAdjust="0"/>
  </p:normalViewPr>
  <p:slideViewPr>
    <p:cSldViewPr>
      <p:cViewPr varScale="1">
        <p:scale>
          <a:sx n="54" d="100"/>
          <a:sy n="54" d="100"/>
        </p:scale>
        <p:origin x="-98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49" d="100"/>
          <a:sy n="49" d="100"/>
        </p:scale>
        <p:origin x="-2106"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5" tIns="46968" rIns="93935" bIns="46968" rtlCol="0"/>
          <a:lstStyle>
            <a:lvl1pPr algn="l">
              <a:defRPr sz="1300"/>
            </a:lvl1pPr>
          </a:lstStyle>
          <a:p>
            <a:endParaRPr lang="en-US"/>
          </a:p>
        </p:txBody>
      </p:sp>
      <p:sp>
        <p:nvSpPr>
          <p:cNvPr id="3" name="Date Placeholder 2"/>
          <p:cNvSpPr>
            <a:spLocks noGrp="1"/>
          </p:cNvSpPr>
          <p:nvPr>
            <p:ph type="dt" idx="1"/>
          </p:nvPr>
        </p:nvSpPr>
        <p:spPr>
          <a:xfrm>
            <a:off x="4008704" y="0"/>
            <a:ext cx="3066733" cy="468154"/>
          </a:xfrm>
          <a:prstGeom prst="rect">
            <a:avLst/>
          </a:prstGeom>
        </p:spPr>
        <p:txBody>
          <a:bodyPr vert="horz" lIns="93935" tIns="46968" rIns="93935" bIns="46968" rtlCol="0"/>
          <a:lstStyle>
            <a:lvl1pPr algn="r">
              <a:defRPr sz="1300"/>
            </a:lvl1pPr>
          </a:lstStyle>
          <a:p>
            <a:fld id="{2A280910-F72A-42C9-812F-12BDC0DA803D}" type="datetimeFigureOut">
              <a:rPr lang="en-US" smtClean="0"/>
              <a:t>6/7/2016</a:t>
            </a:fld>
            <a:endParaRPr lang="en-US"/>
          </a:p>
        </p:txBody>
      </p:sp>
      <p:sp>
        <p:nvSpPr>
          <p:cNvPr id="4" name="Slide Image Placeholder 3"/>
          <p:cNvSpPr>
            <a:spLocks noGrp="1" noRot="1" noChangeAspect="1"/>
          </p:cNvSpPr>
          <p:nvPr>
            <p:ph type="sldImg" idx="2"/>
          </p:nvPr>
        </p:nvSpPr>
        <p:spPr>
          <a:xfrm>
            <a:off x="1198563" y="703263"/>
            <a:ext cx="4679950" cy="3509962"/>
          </a:xfrm>
          <a:prstGeom prst="rect">
            <a:avLst/>
          </a:prstGeom>
          <a:noFill/>
          <a:ln w="12700">
            <a:solidFill>
              <a:prstClr val="black"/>
            </a:solidFill>
          </a:ln>
        </p:spPr>
        <p:txBody>
          <a:bodyPr vert="horz" lIns="93935" tIns="46968" rIns="93935" bIns="46968" rtlCol="0" anchor="ctr"/>
          <a:lstStyle/>
          <a:p>
            <a:endParaRPr lang="en-US"/>
          </a:p>
        </p:txBody>
      </p:sp>
      <p:sp>
        <p:nvSpPr>
          <p:cNvPr id="5" name="Notes Placeholder 4"/>
          <p:cNvSpPr>
            <a:spLocks noGrp="1"/>
          </p:cNvSpPr>
          <p:nvPr>
            <p:ph type="body" sz="quarter" idx="3"/>
          </p:nvPr>
        </p:nvSpPr>
        <p:spPr>
          <a:xfrm>
            <a:off x="707708" y="4447460"/>
            <a:ext cx="5661660" cy="4213384"/>
          </a:xfrm>
          <a:prstGeom prst="rect">
            <a:avLst/>
          </a:prstGeom>
        </p:spPr>
        <p:txBody>
          <a:bodyPr vert="horz" lIns="93935" tIns="46968" rIns="93935" bIns="469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5" tIns="46968" rIns="93935" bIns="46968" rtlCol="0" anchor="b"/>
          <a:lstStyle>
            <a:lvl1pPr algn="l">
              <a:defRPr sz="1300"/>
            </a:lvl1pPr>
          </a:lstStyle>
          <a:p>
            <a:endParaRPr lang="en-US"/>
          </a:p>
        </p:txBody>
      </p:sp>
      <p:sp>
        <p:nvSpPr>
          <p:cNvPr id="7" name="Slide Number Placeholder 6"/>
          <p:cNvSpPr>
            <a:spLocks noGrp="1"/>
          </p:cNvSpPr>
          <p:nvPr>
            <p:ph type="sldNum" sz="quarter" idx="5"/>
          </p:nvPr>
        </p:nvSpPr>
        <p:spPr>
          <a:xfrm>
            <a:off x="4008704" y="8893296"/>
            <a:ext cx="3066733" cy="468154"/>
          </a:xfrm>
          <a:prstGeom prst="rect">
            <a:avLst/>
          </a:prstGeom>
        </p:spPr>
        <p:txBody>
          <a:bodyPr vert="horz" lIns="93935" tIns="46968" rIns="93935" bIns="46968" rtlCol="0" anchor="b"/>
          <a:lstStyle>
            <a:lvl1pPr algn="r">
              <a:defRPr sz="1300"/>
            </a:lvl1pPr>
          </a:lstStyle>
          <a:p>
            <a:fld id="{608B2564-C25E-44D2-8BC5-42BB5195DAA2}" type="slidenum">
              <a:rPr lang="en-US" smtClean="0"/>
              <a:t>‹#›</a:t>
            </a:fld>
            <a:endParaRPr lang="en-US"/>
          </a:p>
        </p:txBody>
      </p:sp>
    </p:spTree>
    <p:extLst>
      <p:ext uri="{BB962C8B-B14F-4D97-AF65-F5344CB8AC3E}">
        <p14:creationId xmlns:p14="http://schemas.microsoft.com/office/powerpoint/2010/main" val="82628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Here’s another life cycle conceptual model.  (No two are alike!  Pick the one that best fits the information you need to convey</a:t>
            </a:r>
            <a:r>
              <a:rPr lang="en-US" baseline="0" dirty="0" smtClean="0"/>
              <a:t>.)  What were the life stages that you diagrammed for the Island Mouse?  (Answer:  nestling, juvenile, adult)</a:t>
            </a:r>
            <a:endParaRPr lang="en-US" baseline="0" dirty="0" smtClean="0"/>
          </a:p>
          <a:p>
            <a:pPr eaLnBrk="1" hangingPunct="1">
              <a:spcBef>
                <a:spcPct val="0"/>
              </a:spcBef>
              <a:defRPr/>
            </a:pPr>
            <a:endParaRPr lang="en-US" baseline="0" dirty="0" smtClean="0"/>
          </a:p>
          <a:p>
            <a:pPr eaLnBrk="1" hangingPunct="1">
              <a:spcBef>
                <a:spcPct val="0"/>
              </a:spcBef>
              <a:defRPr/>
            </a:pPr>
            <a:r>
              <a:rPr lang="en-US" baseline="0" dirty="0" smtClean="0"/>
              <a:t>Breaking it apart like this helps us explore the </a:t>
            </a:r>
            <a:r>
              <a:rPr lang="en-US" b="1" i="1" u="sng" baseline="0" dirty="0" smtClean="0"/>
              <a:t>needs</a:t>
            </a:r>
            <a:r>
              <a:rPr lang="en-US" baseline="0" dirty="0" smtClean="0"/>
              <a:t> of individuals to complete each life stage.  This example is an aquatic species with four life stages.  Our questions in developing an SSA include – What influences survival, growth, and reproduction at the egg, larva, juvenile, and adult life stages?  In other words, </a:t>
            </a:r>
            <a:r>
              <a:rPr lang="en-US" b="1" i="1" baseline="0" dirty="0" smtClean="0"/>
              <a:t>what is needed for breeding, feeding and sheltering at each stage</a:t>
            </a:r>
            <a:r>
              <a:rPr lang="en-US" baseline="0" dirty="0" smtClean="0"/>
              <a:t>?  The answers to these questions help us understand what the species needs for survival, growth, and reproduction at the </a:t>
            </a:r>
            <a:r>
              <a:rPr lang="en-US" b="1" baseline="0" dirty="0" smtClean="0"/>
              <a:t>individual</a:t>
            </a:r>
            <a:r>
              <a:rPr lang="en-US" baseline="0" dirty="0" smtClean="0"/>
              <a:t> level.  (We will start at the individual level and scale up to population and species later today.)</a:t>
            </a:r>
          </a:p>
          <a:p>
            <a:pPr eaLnBrk="1" hangingPunct="1">
              <a:spcBef>
                <a:spcPct val="0"/>
              </a:spcBef>
              <a:defRPr/>
            </a:pPr>
            <a:endParaRPr lang="en-US" baseline="0" dirty="0" smtClean="0"/>
          </a:p>
          <a:p>
            <a:pPr eaLnBrk="1" hangingPunct="1">
              <a:spcBef>
                <a:spcPct val="0"/>
              </a:spcBef>
              <a:defRPr/>
            </a:pPr>
            <a:r>
              <a:rPr lang="en-US" baseline="0" dirty="0" smtClean="0"/>
              <a:t>(This will also directly relate to our discussion on viability later in the week.)</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1</a:t>
            </a:fld>
            <a:endParaRPr lang="en-US" smtClean="0">
              <a:solidFill>
                <a:prstClr val="black"/>
              </a:solidFill>
            </a:endParaRPr>
          </a:p>
        </p:txBody>
      </p:sp>
    </p:spTree>
    <p:extLst>
      <p:ext uri="{BB962C8B-B14F-4D97-AF65-F5344CB8AC3E}">
        <p14:creationId xmlns:p14="http://schemas.microsoft.com/office/powerpoint/2010/main" val="388783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We have covered the Taxonomy and Life History, so now it is time to start describing the relationship between the species and its habitat.  The biological interactions and habitat requirements help us understand how individuals at each life stage respond to natural and anthropogenic influences.  </a:t>
            </a:r>
          </a:p>
          <a:p>
            <a:pPr eaLnBrk="1" hangingPunct="1">
              <a:spcBef>
                <a:spcPct val="0"/>
              </a:spcBef>
              <a:defRPr/>
            </a:pPr>
            <a:endParaRPr lang="en-US" baseline="0" dirty="0" smtClean="0"/>
          </a:p>
          <a:p>
            <a:pPr eaLnBrk="1" hangingPunct="1">
              <a:spcBef>
                <a:spcPct val="0"/>
              </a:spcBef>
              <a:defRPr/>
            </a:pPr>
            <a:r>
              <a:rPr lang="en-US" baseline="0" dirty="0" smtClean="0"/>
              <a:t>Pictured here is an adult prairie dog.  Just for the adult life stage of this species, what resources would you say it needs for feeding?  </a:t>
            </a:r>
            <a:r>
              <a:rPr lang="en-US" b="1" i="1" baseline="0" dirty="0" smtClean="0"/>
              <a:t>(It eats grass and tubers)  </a:t>
            </a:r>
            <a:r>
              <a:rPr lang="en-US" b="0" i="0" baseline="0" dirty="0" smtClean="0"/>
              <a:t>What does the adult prairie dog need for shelter? (THINK HABITAT)  …and what does the adult need for breeding? (</a:t>
            </a:r>
            <a:r>
              <a:rPr lang="en-US" b="1" i="1" baseline="0" dirty="0" smtClean="0"/>
              <a:t>Friable soils, low grass cover around burrows, connectivity between populations, etc…)</a:t>
            </a:r>
            <a:endParaRPr lang="en-US" b="0" i="0" baseline="0" dirty="0" smtClean="0"/>
          </a:p>
          <a:p>
            <a:pPr eaLnBrk="1" hangingPunct="1">
              <a:spcBef>
                <a:spcPct val="0"/>
              </a:spcBef>
              <a:defRPr/>
            </a:pPr>
            <a:endParaRPr lang="en-US" b="0" i="0" baseline="0" dirty="0" smtClean="0"/>
          </a:p>
          <a:p>
            <a:pPr eaLnBrk="1" hangingPunct="1">
              <a:spcBef>
                <a:spcPct val="0"/>
              </a:spcBef>
              <a:defRPr/>
            </a:pPr>
            <a:r>
              <a:rPr lang="en-US" b="0" i="0" baseline="0" dirty="0" smtClean="0"/>
              <a:t>In order for us to understand the 3Rs and viability (where we are headed with the SSA), we need to first collect the pieces of information that will inform those analyses.  So, now we will now develop Habitat and Resource Needs by Life Stage.</a:t>
            </a:r>
          </a:p>
          <a:p>
            <a:pPr eaLnBrk="1" hangingPunct="1">
              <a:spcBef>
                <a:spcPct val="0"/>
              </a:spcBef>
              <a:defRPr/>
            </a:pPr>
            <a:endParaRPr lang="en-US" b="0" i="0" baseline="0" dirty="0" smtClean="0"/>
          </a:p>
          <a:p>
            <a:pPr eaLnBrk="1" hangingPunct="1">
              <a:spcBef>
                <a:spcPct val="0"/>
              </a:spcBef>
              <a:defRPr/>
            </a:pPr>
            <a:endParaRPr lang="en-US" b="0" i="0"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2</a:t>
            </a:fld>
            <a:endParaRPr lang="en-US" smtClean="0">
              <a:solidFill>
                <a:prstClr val="black"/>
              </a:solidFill>
            </a:endParaRPr>
          </a:p>
        </p:txBody>
      </p:sp>
    </p:spTree>
    <p:extLst>
      <p:ext uri="{BB962C8B-B14F-4D97-AF65-F5344CB8AC3E}">
        <p14:creationId xmlns:p14="http://schemas.microsoft.com/office/powerpoint/2010/main" val="267914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One way to approach Ecological Needs at the Individual level , or “Resource Needs by Life Stage”, is to create another Table.</a:t>
            </a:r>
          </a:p>
          <a:p>
            <a:pPr eaLnBrk="1" hangingPunct="1">
              <a:spcBef>
                <a:spcPct val="0"/>
              </a:spcBef>
              <a:defRPr/>
            </a:pPr>
            <a:endParaRPr lang="en-US" baseline="0" dirty="0" smtClean="0"/>
          </a:p>
          <a:p>
            <a:pPr eaLnBrk="1" hangingPunct="1">
              <a:spcBef>
                <a:spcPct val="0"/>
              </a:spcBef>
              <a:defRPr/>
            </a:pPr>
            <a:r>
              <a:rPr lang="en-US" baseline="0" dirty="0" smtClean="0"/>
              <a:t>Here is a simple Table that was created for bull trout.  The first column (click) identifies the Life Stage, the second (click) lists some resources specific to each life stage, and the third tells if those resources are needed for Breeding, Feeding, Sheltering, or M (Migration).  If you are working on a plant, resource functions would be Habitat (H), Reproduction (R), and Nutrition (N) instead of BFS (which is for animals).</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3</a:t>
            </a:fld>
            <a:endParaRPr lang="en-US" smtClean="0">
              <a:solidFill>
                <a:prstClr val="black"/>
              </a:solidFill>
            </a:endParaRPr>
          </a:p>
        </p:txBody>
      </p:sp>
    </p:spTree>
    <p:extLst>
      <p:ext uri="{BB962C8B-B14F-4D97-AF65-F5344CB8AC3E}">
        <p14:creationId xmlns:p14="http://schemas.microsoft.com/office/powerpoint/2010/main" val="8717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For this exercise, They </a:t>
            </a:r>
            <a:r>
              <a:rPr lang="en-US" baseline="0" dirty="0" smtClean="0"/>
              <a:t>return to </a:t>
            </a:r>
            <a:r>
              <a:rPr lang="en-US" baseline="0" dirty="0" smtClean="0"/>
              <a:t>their population groups and work together to fill out the Table in their exercise book, identifying what resources and circumstances are needed for each life stage of nestling, juvenile, and adult.</a:t>
            </a:r>
          </a:p>
          <a:p>
            <a:pPr eaLnBrk="1" hangingPunct="1">
              <a:spcBef>
                <a:spcPct val="0"/>
              </a:spcBef>
              <a:defRPr/>
            </a:pPr>
            <a:endParaRPr lang="en-US" sz="1300" dirty="0"/>
          </a:p>
          <a:p>
            <a:pPr eaLnBrk="1" hangingPunct="1">
              <a:spcBef>
                <a:spcPct val="0"/>
              </a:spcBef>
              <a:defRPr/>
            </a:pPr>
            <a:r>
              <a:rPr lang="en-US" sz="1300" dirty="0"/>
              <a:t>Some of this information can come from the earlier discussion on the species overview from Ex. 1, but now they can also look more closely at habitat descriptions in the </a:t>
            </a:r>
            <a:r>
              <a:rPr lang="en-US" sz="1300" b="1" dirty="0"/>
              <a:t>interactive map</a:t>
            </a:r>
            <a:r>
              <a:rPr lang="en-US" sz="1300" dirty="0"/>
              <a:t>.  Each group </a:t>
            </a:r>
            <a:r>
              <a:rPr lang="en-US" sz="1300" dirty="0" smtClean="0"/>
              <a:t>will </a:t>
            </a:r>
            <a:r>
              <a:rPr lang="en-US" sz="1300" dirty="0"/>
              <a:t>have the interactive map </a:t>
            </a:r>
            <a:r>
              <a:rPr lang="en-US" sz="1300" dirty="0" smtClean="0"/>
              <a:t>file (thumb drive), </a:t>
            </a:r>
            <a:r>
              <a:rPr lang="en-US" sz="1300" dirty="0"/>
              <a:t>and they can scroll over each population to see more detailed information</a:t>
            </a:r>
            <a:r>
              <a:rPr lang="en-US" sz="1300" dirty="0" smtClean="0"/>
              <a:t>.</a:t>
            </a:r>
          </a:p>
          <a:p>
            <a:pPr eaLnBrk="1" hangingPunct="1">
              <a:spcBef>
                <a:spcPct val="0"/>
              </a:spcBef>
              <a:defRPr/>
            </a:pPr>
            <a:endParaRPr lang="en-US" sz="1300" dirty="0" smtClean="0"/>
          </a:p>
          <a:p>
            <a:pPr eaLnBrk="1" hangingPunct="1">
              <a:spcBef>
                <a:spcPct val="0"/>
              </a:spcBef>
              <a:defRPr/>
            </a:pPr>
            <a:r>
              <a:rPr lang="en-US" sz="1300" dirty="0" smtClean="0"/>
              <a:t>As they are exploring</a:t>
            </a:r>
            <a:r>
              <a:rPr lang="en-US" sz="1300" baseline="0" dirty="0" smtClean="0"/>
              <a:t> the interactive map, if the coach sees that they have found an Easter Egg (the hidden bits of information), they can then hand out paper copies of the fact sheets.</a:t>
            </a:r>
          </a:p>
          <a:p>
            <a:pPr eaLnBrk="1" hangingPunct="1">
              <a:spcBef>
                <a:spcPct val="0"/>
              </a:spcBef>
              <a:defRPr/>
            </a:pPr>
            <a:endParaRPr lang="en-US" sz="1300" dirty="0"/>
          </a:p>
          <a:p>
            <a:pPr eaLnBrk="1" hangingPunct="1">
              <a:spcBef>
                <a:spcPct val="0"/>
              </a:spcBef>
              <a:defRPr/>
            </a:pPr>
            <a:r>
              <a:rPr lang="en-US" sz="1300" dirty="0"/>
              <a:t>After they have completed their lists, have the class come back together and go around the room, group by group to report out RNs by </a:t>
            </a:r>
            <a:r>
              <a:rPr lang="en-US" sz="1300" dirty="0" err="1"/>
              <a:t>lifestage</a:t>
            </a:r>
            <a:r>
              <a:rPr lang="en-US" sz="1300" dirty="0"/>
              <a:t>.  Make one combined list (on a flip chart or marker board) and suggest that everyone add to their lists as needed.  This is a good example of how “group thinking” creates more robust information…and how to be inclusive of everyone’s input.</a:t>
            </a:r>
          </a:p>
          <a:p>
            <a:pPr eaLnBrk="1" hangingPunct="1">
              <a:spcBef>
                <a:spcPct val="0"/>
              </a:spcBef>
              <a:defRPr/>
            </a:pPr>
            <a:endParaRPr lang="en-US" sz="1300" dirty="0"/>
          </a:p>
          <a:p>
            <a:pPr eaLnBrk="1" hangingPunct="1">
              <a:spcBef>
                <a:spcPct val="0"/>
              </a:spcBef>
              <a:defRPr/>
            </a:pPr>
            <a:endParaRPr lang="en-US" sz="1300" dirty="0"/>
          </a:p>
          <a:p>
            <a:pPr eaLnBrk="1" hangingPunct="1">
              <a:spcBef>
                <a:spcPct val="0"/>
              </a:spcBef>
              <a:defRPr/>
            </a:pPr>
            <a:endParaRPr lang="en-US" sz="1300" dirty="0"/>
          </a:p>
          <a:p>
            <a:pPr eaLnBrk="1" hangingPunct="1">
              <a:spcBef>
                <a:spcPct val="0"/>
              </a:spcBef>
              <a:defRPr/>
            </a:pPr>
            <a:endParaRPr lang="en-US" baseline="0" dirty="0" smtClean="0"/>
          </a:p>
          <a:p>
            <a:pPr eaLnBrk="1" hangingPunct="1">
              <a:spcBef>
                <a:spcPct val="0"/>
              </a:spcBef>
              <a:defRPr/>
            </a:pP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4</a:t>
            </a:fld>
            <a:endParaRPr lang="en-US" smtClean="0">
              <a:solidFill>
                <a:prstClr val="black"/>
              </a:solidFill>
            </a:endParaRPr>
          </a:p>
        </p:txBody>
      </p:sp>
    </p:spTree>
    <p:extLst>
      <p:ext uri="{BB962C8B-B14F-4D97-AF65-F5344CB8AC3E}">
        <p14:creationId xmlns:p14="http://schemas.microsoft.com/office/powerpoint/2010/main" val="56096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A5DF7B-E101-4831-A303-FEAE68CC7721}"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4E4352E-5842-49E3-9297-6D76AE7EA87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4602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4E8223-7BB3-4BD7-A172-4425C9920DE0}"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5029EF-4407-4CFF-ABEC-BBA8B67B34E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709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DA7A41-198D-4D07-B6ED-14BE23A0BC81}"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E13B7DB-E398-4D05-B18A-617653FA404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9521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B72319-15BA-45AB-8977-C81F8BEB8FCE}"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F17513C-2A65-4C57-A9AA-84ED96F1E86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782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96A3F54-1610-42B6-9B8B-9FB8648C5B43}"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B160FD-CC90-485C-A7D8-BC0E6705570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179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A0EF5DB-B35F-4F11-A69E-0C4ABE17A91F}" type="datetimeFigureOut">
              <a:rPr lang="en-US">
                <a:solidFill>
                  <a:prstClr val="black">
                    <a:tint val="75000"/>
                  </a:prstClr>
                </a:solidFill>
              </a:rPr>
              <a:pPr>
                <a:defRPr/>
              </a:pPr>
              <a:t>6/7/2016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2B8B2A-CAAA-4B93-BB3C-009736BAA69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4199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12C662-FFF9-48C3-A4D9-1270E737F769}" type="datetimeFigureOut">
              <a:rPr lang="en-US">
                <a:solidFill>
                  <a:prstClr val="black">
                    <a:tint val="75000"/>
                  </a:prstClr>
                </a:solidFill>
              </a:rPr>
              <a:pPr>
                <a:defRPr/>
              </a:pPr>
              <a:t>6/7/2016</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E36542D-B417-4690-AF05-559C03DD97C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185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26DB381-2A61-4FFF-8507-92899555869E}" type="datetimeFigureOut">
              <a:rPr lang="en-US">
                <a:solidFill>
                  <a:prstClr val="black">
                    <a:tint val="75000"/>
                  </a:prstClr>
                </a:solidFill>
              </a:rPr>
              <a:pPr>
                <a:defRPr/>
              </a:pPr>
              <a:t>6/7/2016</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C90279B8-6DA4-4338-9EA4-D25A35EA2C1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527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5192A4-7DCD-41B7-92E7-8F2B9B0E2990}" type="datetimeFigureOut">
              <a:rPr lang="en-US">
                <a:solidFill>
                  <a:prstClr val="black">
                    <a:tint val="75000"/>
                  </a:prstClr>
                </a:solidFill>
              </a:rPr>
              <a:pPr>
                <a:defRPr/>
              </a:pPr>
              <a:t>6/7/2016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4EFFA01-1FB2-4C57-876E-38286043E8B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717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F6ABFE-D1A3-494C-B936-CBF6CE7EE1E6}" type="datetimeFigureOut">
              <a:rPr lang="en-US">
                <a:solidFill>
                  <a:prstClr val="black">
                    <a:tint val="75000"/>
                  </a:prstClr>
                </a:solidFill>
              </a:rPr>
              <a:pPr>
                <a:defRPr/>
              </a:pPr>
              <a:t>6/7/2016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987584C-4121-44E4-9CA2-8E9E1E4229D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4177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330C6E4-1532-4CFA-84B2-C2922CF3C6C8}" type="datetimeFigureOut">
              <a:rPr lang="en-US">
                <a:solidFill>
                  <a:prstClr val="black">
                    <a:tint val="75000"/>
                  </a:prstClr>
                </a:solidFill>
              </a:rPr>
              <a:pPr>
                <a:defRPr/>
              </a:pPr>
              <a:t>6/7/2016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3078247-81B9-4D81-ACBD-F014E572AC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9675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defTabSz="457200">
              <a:defRPr/>
            </a:pPr>
            <a:fld id="{CC9D310D-318A-4C94-8CB7-69DC402EA49D}" type="datetimeFigureOut">
              <a:rPr lang="en-US">
                <a:solidFill>
                  <a:prstClr val="black">
                    <a:tint val="75000"/>
                  </a:prstClr>
                </a:solidFill>
              </a:rPr>
              <a:pPr defTabSz="457200">
                <a:defRPr/>
              </a:pPr>
              <a:t>6/7/2016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defTabSz="457200">
              <a:defRPr/>
            </a:pPr>
            <a:fld id="{2D36ADFC-4177-42FB-9135-3D8F3BA6145B}" type="slidenum">
              <a:rPr lang="en-US">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922876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29550"/>
            <a:ext cx="9144000" cy="339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INDIVIDUAL</a:t>
            </a:r>
          </a:p>
        </p:txBody>
      </p:sp>
    </p:spTree>
    <p:extLst>
      <p:ext uri="{BB962C8B-B14F-4D97-AF65-F5344CB8AC3E}">
        <p14:creationId xmlns:p14="http://schemas.microsoft.com/office/powerpoint/2010/main" val="73002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5" name="TextBox 4"/>
          <p:cNvSpPr txBox="1"/>
          <p:nvPr/>
        </p:nvSpPr>
        <p:spPr>
          <a:xfrm>
            <a:off x="3233114" y="1371600"/>
            <a:ext cx="2710486" cy="1107996"/>
          </a:xfrm>
          <a:prstGeom prst="rect">
            <a:avLst/>
          </a:prstGeom>
          <a:noFill/>
        </p:spPr>
        <p:txBody>
          <a:bodyPr wrap="none" rtlCol="0">
            <a:spAutoFit/>
          </a:bodyPr>
          <a:lstStyle/>
          <a:p>
            <a:r>
              <a:rPr lang="en-US" sz="6600" dirty="0" smtClean="0"/>
              <a:t>Habitat</a:t>
            </a:r>
            <a:endParaRPr lang="en-US" sz="6600" dirty="0"/>
          </a:p>
        </p:txBody>
      </p:sp>
      <p:pic>
        <p:nvPicPr>
          <p:cNvPr id="4098" name="Picture 2" descr="C:\Users\jengle\Downloads\DSC0962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2438400"/>
            <a:ext cx="5867399" cy="44005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INDIVIDUAL</a:t>
            </a:r>
          </a:p>
        </p:txBody>
      </p:sp>
    </p:spTree>
    <p:extLst>
      <p:ext uri="{BB962C8B-B14F-4D97-AF65-F5344CB8AC3E}">
        <p14:creationId xmlns:p14="http://schemas.microsoft.com/office/powerpoint/2010/main" val="2519461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9912" t="18229" r="37921" b="9896"/>
          <a:stretch/>
        </p:blipFill>
        <p:spPr bwMode="auto">
          <a:xfrm>
            <a:off x="3892826" y="1524000"/>
            <a:ext cx="5327374"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0" y="2057400"/>
            <a:ext cx="3874779" cy="3139321"/>
          </a:xfrm>
          <a:prstGeom prst="rect">
            <a:avLst/>
          </a:prstGeom>
          <a:noFill/>
        </p:spPr>
        <p:txBody>
          <a:bodyPr wrap="none" rtlCol="0">
            <a:spAutoFit/>
          </a:bodyPr>
          <a:lstStyle/>
          <a:p>
            <a:r>
              <a:rPr lang="en-US" sz="6600" dirty="0" smtClean="0"/>
              <a:t>Ecological </a:t>
            </a:r>
          </a:p>
          <a:p>
            <a:r>
              <a:rPr lang="en-US" sz="6600" dirty="0" smtClean="0"/>
              <a:t>Needs – </a:t>
            </a:r>
          </a:p>
          <a:p>
            <a:r>
              <a:rPr lang="en-US" sz="6600" dirty="0" smtClean="0"/>
              <a:t>Individuals</a:t>
            </a:r>
            <a:endParaRPr lang="en-US" sz="6600" dirty="0"/>
          </a:p>
        </p:txBody>
      </p:sp>
      <p:sp>
        <p:nvSpPr>
          <p:cNvPr id="4" name="Oval 3"/>
          <p:cNvSpPr/>
          <p:nvPr/>
        </p:nvSpPr>
        <p:spPr>
          <a:xfrm>
            <a:off x="3962400" y="1676400"/>
            <a:ext cx="533400" cy="4419600"/>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242377" y="1752600"/>
            <a:ext cx="3072823" cy="5029200"/>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620000" y="1828800"/>
            <a:ext cx="1371600" cy="5029200"/>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C:\Users\jengle\AppData\Local\Microsoft\Windows\Temporary Internet Files\Content.IE5\GZIAQKKE\trout-sillouett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5370163"/>
            <a:ext cx="2819400" cy="101733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INDIVIDUAL</a:t>
            </a:r>
          </a:p>
        </p:txBody>
      </p:sp>
    </p:spTree>
    <p:extLst>
      <p:ext uri="{BB962C8B-B14F-4D97-AF65-F5344CB8AC3E}">
        <p14:creationId xmlns:p14="http://schemas.microsoft.com/office/powerpoint/2010/main" val="25194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1" grpId="0" animBg="1"/>
      <p:bldP spid="11" grpId="1"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3" name="TextBox 2"/>
          <p:cNvSpPr txBox="1"/>
          <p:nvPr/>
        </p:nvSpPr>
        <p:spPr>
          <a:xfrm>
            <a:off x="457200" y="1828800"/>
            <a:ext cx="7848600" cy="1569660"/>
          </a:xfrm>
          <a:prstGeom prst="rect">
            <a:avLst/>
          </a:prstGeom>
          <a:noFill/>
        </p:spPr>
        <p:txBody>
          <a:bodyPr wrap="square" rtlCol="0">
            <a:spAutoFit/>
          </a:bodyPr>
          <a:lstStyle/>
          <a:p>
            <a:r>
              <a:rPr lang="en-US" sz="4800" b="1" dirty="0" smtClean="0"/>
              <a:t>EXERCISE 2. </a:t>
            </a:r>
          </a:p>
          <a:p>
            <a:r>
              <a:rPr lang="en-US" sz="4800" b="1" dirty="0" smtClean="0"/>
              <a:t>Resource Needs by Life Stage</a:t>
            </a:r>
          </a:p>
        </p:txBody>
      </p:sp>
      <p:sp>
        <p:nvSpPr>
          <p:cNvPr id="13" name="TextBox 12"/>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INDIVIDUAL</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2895600"/>
            <a:ext cx="3429000" cy="3429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827" y="2994630"/>
            <a:ext cx="3429000" cy="3429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124200" y="3352800"/>
            <a:ext cx="3124200" cy="342900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1127" y="3352800"/>
            <a:ext cx="3429000" cy="3429000"/>
          </a:xfrm>
          <a:prstGeom prst="rect">
            <a:avLst/>
          </a:prstGeom>
        </p:spPr>
      </p:pic>
    </p:spTree>
    <p:extLst>
      <p:ext uri="{BB962C8B-B14F-4D97-AF65-F5344CB8AC3E}">
        <p14:creationId xmlns:p14="http://schemas.microsoft.com/office/powerpoint/2010/main" val="909374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565CE46178F3848B2308428AECB8744" ma:contentTypeVersion="0" ma:contentTypeDescription="Create a new document." ma:contentTypeScope="" ma:versionID="ddb8a60bfb21ab80ef633c7da7d21fd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67DFAD-2269-44FE-B057-C72C9BC40E14}">
  <ds:schemaRefs>
    <ds:schemaRef ds:uri="http://purl.org/dc/terms/"/>
    <ds:schemaRef ds:uri="http://schemas.microsoft.com/office/2006/documentManagement/types"/>
    <ds:schemaRef ds:uri="http://purl.org/dc/dcmitype/"/>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25CC0F4-BA99-4007-B831-D75DCAF1E08F}">
  <ds:schemaRefs>
    <ds:schemaRef ds:uri="http://schemas.microsoft.com/sharepoint/v3/contenttype/forms"/>
  </ds:schemaRefs>
</ds:datastoreItem>
</file>

<file path=customXml/itemProps3.xml><?xml version="1.0" encoding="utf-8"?>
<ds:datastoreItem xmlns:ds="http://schemas.openxmlformats.org/officeDocument/2006/customXml" ds:itemID="{8EED4E76-3A26-4AE7-ADD4-D831690253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10061</TotalTime>
  <Words>719</Words>
  <Application>Microsoft Office PowerPoint</Application>
  <PresentationFormat>On-screen Show (4:3)</PresentationFormat>
  <Paragraphs>41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Engle, Janice</dc:creator>
  <cp:lastModifiedBy>Engle, Janice</cp:lastModifiedBy>
  <cp:revision>181</cp:revision>
  <cp:lastPrinted>2016-04-19T21:31:28Z</cp:lastPrinted>
  <dcterms:created xsi:type="dcterms:W3CDTF">2013-05-14T13:52:31Z</dcterms:created>
  <dcterms:modified xsi:type="dcterms:W3CDTF">2016-06-07T16:34:00Z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0x0101009565CE46178F3848B2308428AECB8744</vt:lpwstr>
  </property>
</Properties>
</file>