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79" r:id="rId6"/>
    <p:sldMasterId id="2147483691" r:id="rId7"/>
  </p:sldMasterIdLst>
  <p:notesMasterIdLst>
    <p:notesMasterId r:id="rId20"/>
  </p:notesMasterIdLst>
  <p:sldIdLst>
    <p:sldId id="277" r:id="rId8"/>
    <p:sldId id="280" r:id="rId9"/>
    <p:sldId id="306" r:id="rId10"/>
    <p:sldId id="276" r:id="rId11"/>
    <p:sldId id="290" r:id="rId12"/>
    <p:sldId id="300" r:id="rId13"/>
    <p:sldId id="299" r:id="rId14"/>
    <p:sldId id="291" r:id="rId15"/>
    <p:sldId id="302" r:id="rId16"/>
    <p:sldId id="303" r:id="rId17"/>
    <p:sldId id="304" r:id="rId18"/>
    <p:sldId id="287" r:id="rId19"/>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60448" autoAdjust="0"/>
  </p:normalViewPr>
  <p:slideViewPr>
    <p:cSldViewPr>
      <p:cViewPr varScale="1">
        <p:scale>
          <a:sx n="37" d="100"/>
          <a:sy n="37" d="100"/>
        </p:scale>
        <p:origin x="-2094"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49" d="100"/>
          <a:sy n="49" d="100"/>
        </p:scale>
        <p:origin x="-2106"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5" tIns="46968" rIns="93935" bIns="46968" rtlCol="0"/>
          <a:lstStyle>
            <a:lvl1pPr algn="l">
              <a:defRPr sz="1300"/>
            </a:lvl1pPr>
          </a:lstStyle>
          <a:p>
            <a:endParaRPr lang="en-US"/>
          </a:p>
        </p:txBody>
      </p:sp>
      <p:sp>
        <p:nvSpPr>
          <p:cNvPr id="3" name="Date Placeholder 2"/>
          <p:cNvSpPr>
            <a:spLocks noGrp="1"/>
          </p:cNvSpPr>
          <p:nvPr>
            <p:ph type="dt" idx="1"/>
          </p:nvPr>
        </p:nvSpPr>
        <p:spPr>
          <a:xfrm>
            <a:off x="4008704" y="0"/>
            <a:ext cx="3066733" cy="468154"/>
          </a:xfrm>
          <a:prstGeom prst="rect">
            <a:avLst/>
          </a:prstGeom>
        </p:spPr>
        <p:txBody>
          <a:bodyPr vert="horz" lIns="93935" tIns="46968" rIns="93935" bIns="46968" rtlCol="0"/>
          <a:lstStyle>
            <a:lvl1pPr algn="r">
              <a:defRPr sz="1300"/>
            </a:lvl1pPr>
          </a:lstStyle>
          <a:p>
            <a:fld id="{2A280910-F72A-42C9-812F-12BDC0DA803D}" type="datetimeFigureOut">
              <a:rPr lang="en-US" smtClean="0"/>
              <a:t>6/7/2016</a:t>
            </a:fld>
            <a:endParaRPr lang="en-US"/>
          </a:p>
        </p:txBody>
      </p:sp>
      <p:sp>
        <p:nvSpPr>
          <p:cNvPr id="4" name="Slide Image Placeholder 3"/>
          <p:cNvSpPr>
            <a:spLocks noGrp="1" noRot="1" noChangeAspect="1"/>
          </p:cNvSpPr>
          <p:nvPr>
            <p:ph type="sldImg" idx="2"/>
          </p:nvPr>
        </p:nvSpPr>
        <p:spPr>
          <a:xfrm>
            <a:off x="1198563" y="703263"/>
            <a:ext cx="4679950" cy="3509962"/>
          </a:xfrm>
          <a:prstGeom prst="rect">
            <a:avLst/>
          </a:prstGeom>
          <a:noFill/>
          <a:ln w="12700">
            <a:solidFill>
              <a:prstClr val="black"/>
            </a:solidFill>
          </a:ln>
        </p:spPr>
        <p:txBody>
          <a:bodyPr vert="horz" lIns="93935" tIns="46968" rIns="93935" bIns="46968" rtlCol="0" anchor="ctr"/>
          <a:lstStyle/>
          <a:p>
            <a:endParaRPr lang="en-US"/>
          </a:p>
        </p:txBody>
      </p:sp>
      <p:sp>
        <p:nvSpPr>
          <p:cNvPr id="5" name="Notes Placeholder 4"/>
          <p:cNvSpPr>
            <a:spLocks noGrp="1"/>
          </p:cNvSpPr>
          <p:nvPr>
            <p:ph type="body" sz="quarter" idx="3"/>
          </p:nvPr>
        </p:nvSpPr>
        <p:spPr>
          <a:xfrm>
            <a:off x="707708" y="4447460"/>
            <a:ext cx="5661660" cy="4213384"/>
          </a:xfrm>
          <a:prstGeom prst="rect">
            <a:avLst/>
          </a:prstGeom>
        </p:spPr>
        <p:txBody>
          <a:bodyPr vert="horz" lIns="93935" tIns="46968" rIns="93935" bIns="4696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6"/>
            <a:ext cx="3066733" cy="468154"/>
          </a:xfrm>
          <a:prstGeom prst="rect">
            <a:avLst/>
          </a:prstGeom>
        </p:spPr>
        <p:txBody>
          <a:bodyPr vert="horz" lIns="93935" tIns="46968" rIns="93935" bIns="46968" rtlCol="0" anchor="b"/>
          <a:lstStyle>
            <a:lvl1pPr algn="l">
              <a:defRPr sz="1300"/>
            </a:lvl1pPr>
          </a:lstStyle>
          <a:p>
            <a:endParaRPr lang="en-US"/>
          </a:p>
        </p:txBody>
      </p:sp>
      <p:sp>
        <p:nvSpPr>
          <p:cNvPr id="7" name="Slide Number Placeholder 6"/>
          <p:cNvSpPr>
            <a:spLocks noGrp="1"/>
          </p:cNvSpPr>
          <p:nvPr>
            <p:ph type="sldNum" sz="quarter" idx="5"/>
          </p:nvPr>
        </p:nvSpPr>
        <p:spPr>
          <a:xfrm>
            <a:off x="4008704" y="8893296"/>
            <a:ext cx="3066733" cy="468154"/>
          </a:xfrm>
          <a:prstGeom prst="rect">
            <a:avLst/>
          </a:prstGeom>
        </p:spPr>
        <p:txBody>
          <a:bodyPr vert="horz" lIns="93935" tIns="46968" rIns="93935" bIns="46968" rtlCol="0" anchor="b"/>
          <a:lstStyle>
            <a:lvl1pPr algn="r">
              <a:defRPr sz="1300"/>
            </a:lvl1pPr>
          </a:lstStyle>
          <a:p>
            <a:fld id="{608B2564-C25E-44D2-8BC5-42BB5195DAA2}" type="slidenum">
              <a:rPr lang="en-US" smtClean="0"/>
              <a:t>‹#›</a:t>
            </a:fld>
            <a:endParaRPr lang="en-US"/>
          </a:p>
        </p:txBody>
      </p:sp>
    </p:spTree>
    <p:extLst>
      <p:ext uri="{BB962C8B-B14F-4D97-AF65-F5344CB8AC3E}">
        <p14:creationId xmlns:p14="http://schemas.microsoft.com/office/powerpoint/2010/main" val="82628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Yesterday we covered the first few components for developing the SPECIES NEEDS section of an SSA analysis (FIVE clicks).</a:t>
            </a:r>
          </a:p>
          <a:p>
            <a:pPr eaLnBrk="1" hangingPunct="1">
              <a:spcBef>
                <a:spcPct val="0"/>
              </a:spcBef>
              <a:defRPr/>
            </a:pPr>
            <a:endParaRPr lang="en-US" baseline="0" dirty="0" smtClean="0"/>
          </a:p>
          <a:p>
            <a:pPr eaLnBrk="1" hangingPunct="1">
              <a:spcBef>
                <a:spcPct val="0"/>
              </a:spcBef>
              <a:defRPr/>
            </a:pPr>
            <a:r>
              <a:rPr lang="en-US" baseline="0" dirty="0" smtClean="0"/>
              <a:t>Today, we will continue by scaling up to Population level needs (click) and finally, Species needs (click).</a:t>
            </a: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1</a:t>
            </a:fld>
            <a:endParaRPr lang="en-US" smtClean="0">
              <a:solidFill>
                <a:prstClr val="black"/>
              </a:solidFill>
            </a:endParaRPr>
          </a:p>
        </p:txBody>
      </p:sp>
    </p:spTree>
    <p:extLst>
      <p:ext uri="{BB962C8B-B14F-4D97-AF65-F5344CB8AC3E}">
        <p14:creationId xmlns:p14="http://schemas.microsoft.com/office/powerpoint/2010/main" val="723697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Shape 1150"/>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51" name="Shape 1151"/>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smtClean="0"/>
              <a:t>This </a:t>
            </a:r>
            <a:r>
              <a:rPr lang="en-US" dirty="0"/>
              <a:t>view expands the Demographic Node into three inputs. </a:t>
            </a:r>
          </a:p>
          <a:p>
            <a:pPr>
              <a:buSzPct val="25000"/>
            </a:pPr>
            <a:endParaRPr dirty="0"/>
          </a:p>
          <a:p>
            <a:pPr>
              <a:buSzPct val="25000"/>
            </a:pPr>
            <a:r>
              <a:rPr lang="en-US" dirty="0"/>
              <a:t>Survival = adult annual survival, includes not emigrating, or being taken by anthropogenic actions</a:t>
            </a:r>
          </a:p>
          <a:p>
            <a:pPr>
              <a:buSzPct val="25000"/>
            </a:pPr>
            <a:endParaRPr dirty="0"/>
          </a:p>
          <a:p>
            <a:pPr>
              <a:buSzPct val="25000"/>
            </a:pPr>
            <a:r>
              <a:rPr lang="en-US" dirty="0"/>
              <a:t>Population Abundance = what are the number of individuals (breeding pairs, etc.) in the population</a:t>
            </a:r>
          </a:p>
          <a:p>
            <a:pPr>
              <a:buSzPct val="25000"/>
            </a:pPr>
            <a:endParaRPr dirty="0"/>
          </a:p>
          <a:p>
            <a:pPr>
              <a:buSzPct val="25000"/>
            </a:pPr>
            <a:r>
              <a:rPr lang="en-US" dirty="0"/>
              <a:t>Population growth rate = what is the rate of growth of each population</a:t>
            </a:r>
          </a:p>
          <a:p>
            <a:pPr>
              <a:buSzPct val="25000"/>
            </a:pPr>
            <a:endParaRPr dirty="0"/>
          </a:p>
          <a:p>
            <a:pPr>
              <a:buSzPct val="25000"/>
            </a:pPr>
            <a:endParaRPr dirty="0"/>
          </a:p>
          <a:p>
            <a:pPr>
              <a:buSzPct val="25000"/>
            </a:pPr>
            <a:r>
              <a:rPr lang="en-US" dirty="0"/>
              <a:t>There are </a:t>
            </a:r>
            <a:r>
              <a:rPr lang="en-US" dirty="0" err="1"/>
              <a:t>subinputs</a:t>
            </a:r>
            <a:r>
              <a:rPr lang="en-US" dirty="0"/>
              <a:t> that may be useful to add, if they are drivers of pop persistence, such as juvenile survival, which may have through research been shown to drive X….</a:t>
            </a:r>
          </a:p>
          <a:p>
            <a:pPr>
              <a:buSzPct val="25000"/>
            </a:pPr>
            <a:endParaRPr dirty="0"/>
          </a:p>
        </p:txBody>
      </p:sp>
      <p:sp>
        <p:nvSpPr>
          <p:cNvPr id="1152" name="Shape 1152"/>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10</a:t>
            </a:fld>
            <a:endParaRPr lang="en-US" sz="1200">
              <a:latin typeface="Calibri"/>
              <a:ea typeface="Calibri"/>
              <a:cs typeface="Calibri"/>
              <a:sym typeface="Calibri"/>
            </a:endParaRPr>
          </a:p>
        </p:txBody>
      </p:sp>
    </p:spTree>
    <p:extLst>
      <p:ext uri="{BB962C8B-B14F-4D97-AF65-F5344CB8AC3E}">
        <p14:creationId xmlns:p14="http://schemas.microsoft.com/office/powerpoint/2010/main" val="1992658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Shape 1168"/>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69" name="Shape 1169"/>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smtClean="0"/>
              <a:t>Ok</a:t>
            </a:r>
            <a:r>
              <a:rPr lang="en-US" dirty="0"/>
              <a:t>, now lets look at Habitat expanded.  This view expands the Habitat Node into 3 possible inputs.  1) General habitat values (or resources) that we are interested in: quantity, quality, connectivity.  </a:t>
            </a:r>
            <a:r>
              <a:rPr lang="en-US" dirty="0" smtClean="0"/>
              <a:t>These could be the Resource Needs that</a:t>
            </a:r>
            <a:r>
              <a:rPr lang="en-US" baseline="0" dirty="0" smtClean="0"/>
              <a:t> you developed in Exercise 2.</a:t>
            </a:r>
            <a:endParaRPr lang="en-US" dirty="0" smtClean="0"/>
          </a:p>
          <a:p>
            <a:pPr>
              <a:buSzPct val="25000"/>
            </a:pPr>
            <a:endParaRPr lang="en-US" dirty="0" smtClean="0"/>
          </a:p>
          <a:p>
            <a:pPr>
              <a:buSzPct val="25000"/>
            </a:pPr>
            <a:r>
              <a:rPr lang="en-US" dirty="0" smtClean="0"/>
              <a:t>You </a:t>
            </a:r>
            <a:r>
              <a:rPr lang="en-US" dirty="0"/>
              <a:t>could have more - competition, and depredation.  </a:t>
            </a:r>
          </a:p>
          <a:p>
            <a:pPr>
              <a:buSzPct val="25000"/>
            </a:pPr>
            <a:r>
              <a:rPr lang="en-US" dirty="0"/>
              <a:t>Each of these will influence the demographics of the species.  </a:t>
            </a:r>
            <a:endParaRPr dirty="0"/>
          </a:p>
        </p:txBody>
      </p:sp>
      <p:sp>
        <p:nvSpPr>
          <p:cNvPr id="1170" name="Shape 1170"/>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11</a:t>
            </a:fld>
            <a:endParaRPr lang="en-US" sz="1200">
              <a:latin typeface="Calibri"/>
              <a:ea typeface="Calibri"/>
              <a:cs typeface="Calibri"/>
              <a:sym typeface="Calibri"/>
            </a:endParaRPr>
          </a:p>
        </p:txBody>
      </p:sp>
    </p:spTree>
    <p:extLst>
      <p:ext uri="{BB962C8B-B14F-4D97-AF65-F5344CB8AC3E}">
        <p14:creationId xmlns:p14="http://schemas.microsoft.com/office/powerpoint/2010/main" val="94178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Before sending the class into their population groups, the instructor will demonstrate how to start the basic conceptual model in Exercise 3 on a marker board or flip chart.  </a:t>
            </a:r>
          </a:p>
          <a:p>
            <a:pPr marL="171450" indent="-171450" eaLnBrk="1" hangingPunct="1">
              <a:spcBef>
                <a:spcPct val="0"/>
              </a:spcBef>
              <a:buFont typeface="Arial" panose="020B0604020202020204" pitchFamily="34" charset="0"/>
              <a:buChar char="•"/>
              <a:defRPr/>
            </a:pPr>
            <a:r>
              <a:rPr lang="en-US" baseline="0" dirty="0" smtClean="0"/>
              <a:t>Ask the students to remember the six most important Resource Needs (RN) from Ex 2.  </a:t>
            </a:r>
          </a:p>
          <a:p>
            <a:pPr marL="171450" indent="-171450" eaLnBrk="1" hangingPunct="1">
              <a:spcBef>
                <a:spcPct val="0"/>
              </a:spcBef>
              <a:buFont typeface="Arial" panose="020B0604020202020204" pitchFamily="34" charset="0"/>
              <a:buChar char="•"/>
              <a:defRPr/>
            </a:pPr>
            <a:r>
              <a:rPr lang="en-US" baseline="0" dirty="0" smtClean="0"/>
              <a:t>What is #1?  (Beetles) Instructor draws a box to represent the RN (the green habitat metric box from the conceptual model).  </a:t>
            </a:r>
          </a:p>
          <a:p>
            <a:pPr marL="171450" indent="-171450" eaLnBrk="1" hangingPunct="1">
              <a:spcBef>
                <a:spcPct val="0"/>
              </a:spcBef>
              <a:buFont typeface="Arial" panose="020B0604020202020204" pitchFamily="34" charset="0"/>
              <a:buChar char="•"/>
              <a:defRPr/>
            </a:pPr>
            <a:r>
              <a:rPr lang="en-US" baseline="0" dirty="0" smtClean="0"/>
              <a:t>What is the FUNCTION of that RN?  Feeding.  Draw that box to the right with an arrow.  </a:t>
            </a:r>
          </a:p>
          <a:p>
            <a:pPr marL="171450" indent="-171450" eaLnBrk="1" hangingPunct="1">
              <a:spcBef>
                <a:spcPct val="0"/>
              </a:spcBef>
              <a:buFont typeface="Arial" panose="020B0604020202020204" pitchFamily="34" charset="0"/>
              <a:buChar char="•"/>
              <a:defRPr/>
            </a:pPr>
            <a:r>
              <a:rPr lang="en-US" baseline="0" dirty="0" smtClean="0"/>
              <a:t>What Demographic characteristic does beetles &gt; feeding contribute to?  (answer could be #individuals)  Does everyone agree that # of individuals is an important demographic characteristic that contributes to population resiliency?  </a:t>
            </a:r>
          </a:p>
          <a:p>
            <a:pPr marL="0" indent="0" eaLnBrk="1" hangingPunct="1">
              <a:spcBef>
                <a:spcPct val="0"/>
              </a:spcBef>
              <a:buFont typeface="Arial" panose="020B0604020202020204" pitchFamily="34" charset="0"/>
              <a:buNone/>
              <a:defRPr/>
            </a:pPr>
            <a:r>
              <a:rPr lang="en-US" baseline="0" dirty="0" smtClean="0"/>
              <a:t>(This is the example that is pre-populated in Exercise 3, page 5).</a:t>
            </a:r>
          </a:p>
          <a:p>
            <a:pPr marL="0" indent="0" eaLnBrk="1" hangingPunct="1">
              <a:spcBef>
                <a:spcPct val="0"/>
              </a:spcBef>
              <a:buFont typeface="Arial" panose="020B0604020202020204" pitchFamily="34" charset="0"/>
              <a:buNone/>
              <a:defRPr/>
            </a:pPr>
            <a:endParaRPr lang="en-US" baseline="0" dirty="0" smtClean="0"/>
          </a:p>
          <a:p>
            <a:pPr marL="0" indent="0" eaLnBrk="1" hangingPunct="1">
              <a:spcBef>
                <a:spcPct val="0"/>
              </a:spcBef>
              <a:buFont typeface="Arial" panose="020B0604020202020204" pitchFamily="34" charset="0"/>
              <a:buNone/>
              <a:defRPr/>
            </a:pPr>
            <a:r>
              <a:rPr lang="en-US" baseline="0" dirty="0" smtClean="0"/>
              <a:t>Notice that we added a column for Resource Functions from Ex 2.  There is no ONE way to do a conceptual model.  Adding the resource function helps us as we begin to create a model for this species.  (you can always take it out later…)</a:t>
            </a:r>
          </a:p>
          <a:p>
            <a:pPr eaLnBrk="1" hangingPunct="1">
              <a:spcBef>
                <a:spcPct val="0"/>
              </a:spcBef>
              <a:defRPr/>
            </a:pPr>
            <a:endParaRPr lang="en-US" baseline="0" dirty="0" smtClean="0"/>
          </a:p>
          <a:p>
            <a:pPr eaLnBrk="1" hangingPunct="1">
              <a:spcBef>
                <a:spcPct val="0"/>
              </a:spcBef>
              <a:defRPr/>
            </a:pPr>
            <a:r>
              <a:rPr lang="en-US" baseline="0" dirty="0" smtClean="0"/>
              <a:t>In population groups and using the interactive maps, answer Exercise 3 questions, complete a basic conceptual model for what you know right now, and fill out the Population Needs Table on p.6.</a:t>
            </a:r>
          </a:p>
          <a:p>
            <a:pPr eaLnBrk="1" hangingPunct="1">
              <a:spcBef>
                <a:spcPct val="0"/>
              </a:spcBef>
              <a:defRPr/>
            </a:pPr>
            <a:endParaRPr lang="en-US" baseline="0" dirty="0" smtClean="0"/>
          </a:p>
          <a:p>
            <a:pPr eaLnBrk="1" hangingPunct="1">
              <a:spcBef>
                <a:spcPct val="0"/>
              </a:spcBef>
              <a:defRPr/>
            </a:pPr>
            <a:r>
              <a:rPr lang="en-US" sz="1300" dirty="0"/>
              <a:t>REPORT OUT by posting the Tables on the wall map at their population location (each population group will transcribe their information from their workbook to a color-coded card for posting).  This then gives us a complete map of what all of the populations need, so we can then scale up to SPECIES.  </a:t>
            </a:r>
          </a:p>
          <a:p>
            <a:pPr eaLnBrk="1" hangingPunct="1">
              <a:spcBef>
                <a:spcPct val="0"/>
              </a:spcBef>
              <a:defRPr/>
            </a:pPr>
            <a:endParaRPr lang="en-US" sz="1300" dirty="0"/>
          </a:p>
          <a:p>
            <a:pPr eaLnBrk="1" hangingPunct="1">
              <a:spcBef>
                <a:spcPct val="0"/>
              </a:spcBef>
              <a:defRPr/>
            </a:pPr>
            <a:r>
              <a:rPr lang="en-US" sz="1300" dirty="0"/>
              <a:t>Gallery Walk – take a break and encourage groups to look at what the other populations have posted on the map.</a:t>
            </a:r>
            <a:endParaRPr lang="en-US"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12</a:t>
            </a:fld>
            <a:endParaRPr lang="en-US" smtClean="0">
              <a:solidFill>
                <a:prstClr val="black"/>
              </a:solidFill>
            </a:endParaRPr>
          </a:p>
        </p:txBody>
      </p:sp>
    </p:spTree>
    <p:extLst>
      <p:ext uri="{BB962C8B-B14F-4D97-AF65-F5344CB8AC3E}">
        <p14:creationId xmlns:p14="http://schemas.microsoft.com/office/powerpoint/2010/main" val="218081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lnSpcReduction="10000"/>
          </a:bodyPr>
          <a:lstStyle/>
          <a:p>
            <a:r>
              <a:rPr lang="en-US" dirty="0" smtClean="0"/>
              <a:t>What we mean</a:t>
            </a:r>
            <a:r>
              <a:rPr lang="en-US" baseline="0" dirty="0" smtClean="0"/>
              <a:t> by “needs” is understanding how the ecological system works for the species to complete it’s life history and maintain resilient populations across its range.</a:t>
            </a:r>
          </a:p>
          <a:p>
            <a:endParaRPr lang="en-US" baseline="0" dirty="0" smtClean="0"/>
          </a:p>
          <a:p>
            <a:r>
              <a:rPr lang="en-US" baseline="0" dirty="0" smtClean="0"/>
              <a:t>This our “bare bones” influence diagram of how an ecological system works for a species.</a:t>
            </a:r>
          </a:p>
          <a:p>
            <a:endParaRPr lang="en-US" baseline="0" dirty="0" smtClean="0"/>
          </a:p>
          <a:p>
            <a:pPr defTabSz="957202">
              <a:defRPr/>
            </a:pPr>
            <a:r>
              <a:rPr lang="en-US" baseline="0" dirty="0" smtClean="0"/>
              <a:t>Each box is a “node” and arrows indicate how one node (origin of the arrow) effects another node (the arrow point).  The color of the arrow simply indicates which node (of like color) the arrow originates from.  This color coding will be beneficial once the model diagram gets more complex. </a:t>
            </a:r>
            <a:endParaRPr lang="en-US" dirty="0" smtClean="0"/>
          </a:p>
          <a:p>
            <a:endParaRPr lang="en-US" baseline="0" dirty="0" smtClean="0"/>
          </a:p>
          <a:p>
            <a:r>
              <a:rPr lang="en-US" baseline="0" dirty="0" smtClean="0"/>
              <a:t>It begins with “habitat” (the green box) or particular sets of physical and biological environmental resources that support the species.  We now have a list of these for the Island Mouse (from Exercise 2 – point to the comprehensive poster on the wall).  What were the six resource needs that we identified as most important to individuals yesterday? (just review those six).</a:t>
            </a:r>
          </a:p>
          <a:p>
            <a:endParaRPr lang="en-US" baseline="0" dirty="0" smtClean="0"/>
          </a:p>
          <a:p>
            <a:r>
              <a:rPr lang="en-US" baseline="0" dirty="0" smtClean="0"/>
              <a:t>The “Demographics” box represents what </a:t>
            </a:r>
            <a:r>
              <a:rPr lang="en-US" b="1" i="1" baseline="0" dirty="0" smtClean="0"/>
              <a:t>populations</a:t>
            </a:r>
            <a:r>
              <a:rPr lang="en-US" baseline="0" dirty="0" smtClean="0"/>
              <a:t> require for completing their life history needs.  (…and we know the Island Mouse’s basic life history from Exercise 1).</a:t>
            </a:r>
          </a:p>
          <a:p>
            <a:endParaRPr lang="en-US" baseline="0" dirty="0" smtClean="0"/>
          </a:p>
          <a:p>
            <a:r>
              <a:rPr lang="en-US" baseline="0" dirty="0" smtClean="0"/>
              <a:t>Habitat supports the demographics to provide for each resilient POPULATION.  </a:t>
            </a:r>
          </a:p>
          <a:p>
            <a:endParaRPr lang="en-US" baseline="0" dirty="0" smtClean="0"/>
          </a:p>
          <a:p>
            <a:r>
              <a:rPr lang="en-US" baseline="0" dirty="0" smtClean="0"/>
              <a:t>When we talk about the demographics, we think about the number, distribution, and diversity of the populations (population resilience – grey oval) – that helps determine the overall, </a:t>
            </a:r>
            <a:r>
              <a:rPr lang="en-US" baseline="0" dirty="0" err="1" smtClean="0"/>
              <a:t>rangewide</a:t>
            </a:r>
            <a:r>
              <a:rPr lang="en-US" baseline="0" dirty="0" smtClean="0"/>
              <a:t> viability of the species (blue oval).</a:t>
            </a:r>
          </a:p>
          <a:p>
            <a:endParaRPr lang="en-US" baseline="0" dirty="0" smtClean="0"/>
          </a:p>
          <a:p>
            <a:r>
              <a:rPr lang="en-US" baseline="0" dirty="0" smtClean="0"/>
              <a:t>This is where we will be headed today!</a:t>
            </a:r>
          </a:p>
          <a:p>
            <a:pPr eaLnBrk="1" hangingPunct="1">
              <a:spcBef>
                <a:spcPct val="0"/>
              </a:spcBef>
              <a:defRPr/>
            </a:pPr>
            <a:endParaRPr lang="en-US"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2</a:t>
            </a:fld>
            <a:endParaRPr lang="en-US" smtClean="0">
              <a:solidFill>
                <a:prstClr val="black"/>
              </a:solidFill>
            </a:endParaRPr>
          </a:p>
        </p:txBody>
      </p:sp>
    </p:spTree>
    <p:extLst>
      <p:ext uri="{BB962C8B-B14F-4D97-AF65-F5344CB8AC3E}">
        <p14:creationId xmlns:p14="http://schemas.microsoft.com/office/powerpoint/2010/main" val="365710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Shape 1130"/>
          <p:cNvSpPr txBox="1">
            <a:spLocks noGrp="1"/>
          </p:cNvSpPr>
          <p:nvPr>
            <p:ph type="body" idx="1"/>
          </p:nvPr>
        </p:nvSpPr>
        <p:spPr>
          <a:xfrm>
            <a:off x="707709" y="4447461"/>
            <a:ext cx="5661659" cy="4213384"/>
          </a:xfrm>
          <a:prstGeom prst="rect">
            <a:avLst/>
          </a:prstGeom>
        </p:spPr>
        <p:txBody>
          <a:bodyPr lIns="93913" tIns="93913" rIns="93913" bIns="93913" anchor="t" anchorCtr="0">
            <a:noAutofit/>
          </a:bodyPr>
          <a:lstStyle/>
          <a:p>
            <a:r>
              <a:rPr lang="en-US" dirty="0" smtClean="0"/>
              <a:t>We will begin to create a basic influence</a:t>
            </a:r>
            <a:r>
              <a:rPr lang="en-US" baseline="0" dirty="0" smtClean="0"/>
              <a:t> diagram, or conceptual model, for the Island Mouse this morning.  The Conceptual model helps structure the assessment, it lends transparency and explicitness, and creates a basis for making forecasts.  (Remember yesterday, we suggested that a good time to brainstorm this is at the first informal information-sharing meeting with experts.)</a:t>
            </a:r>
          </a:p>
          <a:p>
            <a:endParaRPr dirty="0"/>
          </a:p>
        </p:txBody>
      </p:sp>
      <p:sp>
        <p:nvSpPr>
          <p:cNvPr id="1131" name="Shape 1131"/>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59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defTabSz="939354">
              <a:spcBef>
                <a:spcPct val="0"/>
              </a:spcBef>
              <a:defRPr/>
            </a:pPr>
            <a:r>
              <a:rPr lang="en-US" baseline="0" dirty="0" smtClean="0"/>
              <a:t>Looking at it conceptually, (click) we did this level:  INDIVIDUAL NEEDS, developing the life history profile and individual resource needs.  The life history profile describes survival and reproduction needs (breeding, feeding, and sheltering) at the level of the individual, by life stage.</a:t>
            </a:r>
          </a:p>
          <a:p>
            <a:pPr defTabSz="939354">
              <a:spcBef>
                <a:spcPct val="0"/>
              </a:spcBef>
              <a:defRPr/>
            </a:pPr>
            <a:endParaRPr lang="en-US" baseline="0" dirty="0" smtClean="0"/>
          </a:p>
          <a:p>
            <a:pPr defTabSz="939354">
              <a:spcBef>
                <a:spcPct val="0"/>
              </a:spcBef>
              <a:defRPr/>
            </a:pPr>
            <a:r>
              <a:rPr lang="en-US" baseline="0" dirty="0" smtClean="0"/>
              <a:t>At the POPULATION level (click), we describe the resources, circumstances, and demographics that most influence the resilience of a population.  (Refer back to the poster on the wall and repeat that RESILIENCE is </a:t>
            </a:r>
            <a:r>
              <a:rPr lang="en-US" sz="1300" dirty="0"/>
              <a:t>the Mouse’s ability to bounce back after a stochastic event such as an Annual Storm, measured by the size &amp; growth rate of each population.)</a:t>
            </a:r>
          </a:p>
          <a:p>
            <a:pPr defTabSz="939354">
              <a:spcBef>
                <a:spcPct val="0"/>
              </a:spcBef>
              <a:defRPr/>
            </a:pPr>
            <a:endParaRPr lang="en-US" sz="1300" dirty="0"/>
          </a:p>
          <a:p>
            <a:pPr defTabSz="939354">
              <a:spcBef>
                <a:spcPct val="0"/>
              </a:spcBef>
              <a:defRPr/>
            </a:pPr>
            <a:r>
              <a:rPr lang="en-US" sz="1300" dirty="0"/>
              <a:t>The resources, circumstances and demographics may vary if populations inhabit different ecological settings.  What are the ecological settings for the Island Mouse?  (Mountain, Paradise Palms, Coastal)</a:t>
            </a:r>
          </a:p>
          <a:p>
            <a:pPr defTabSz="939354">
              <a:spcBef>
                <a:spcPct val="0"/>
              </a:spcBef>
              <a:defRPr/>
            </a:pPr>
            <a:endParaRPr lang="en-US" sz="1300" dirty="0"/>
          </a:p>
          <a:p>
            <a:pPr defTabSz="939354">
              <a:spcBef>
                <a:spcPct val="0"/>
              </a:spcBef>
              <a:defRPr/>
            </a:pPr>
            <a:r>
              <a:rPr lang="en-US" sz="1300" dirty="0"/>
              <a:t>It is important to understand and determine for the analysis how populations should be defined for the species…for some, identifying population structures such as </a:t>
            </a:r>
            <a:r>
              <a:rPr lang="en-US" sz="1300" dirty="0" err="1"/>
              <a:t>metapopulations</a:t>
            </a:r>
            <a:r>
              <a:rPr lang="en-US" sz="1300" dirty="0"/>
              <a:t> may be helpful…and necessary.  It is not always easy, though</a:t>
            </a:r>
            <a:r>
              <a:rPr lang="en-US" sz="1300" dirty="0" smtClean="0"/>
              <a:t>.  Elaborate…but not too much!</a:t>
            </a:r>
          </a:p>
          <a:p>
            <a:pPr defTabSz="939354">
              <a:spcBef>
                <a:spcPct val="0"/>
              </a:spcBef>
              <a:defRPr/>
            </a:pPr>
            <a:endParaRPr lang="en-US" sz="1300" dirty="0" smtClean="0"/>
          </a:p>
          <a:p>
            <a:pPr defTabSz="939354">
              <a:spcBef>
                <a:spcPct val="0"/>
              </a:spcBef>
              <a:defRPr/>
            </a:pPr>
            <a:r>
              <a:rPr lang="en-US" sz="1300" dirty="0" smtClean="0"/>
              <a:t>For this week’s exercises, we have DEFINED a nice clean population structure!  </a:t>
            </a:r>
          </a:p>
          <a:p>
            <a:pPr defTabSz="939354">
              <a:spcBef>
                <a:spcPct val="0"/>
              </a:spcBef>
              <a:defRPr/>
            </a:pPr>
            <a:endParaRPr lang="en-US" sz="1300" dirty="0" smtClean="0"/>
          </a:p>
          <a:p>
            <a:pPr defTabSz="939354">
              <a:spcBef>
                <a:spcPct val="0"/>
              </a:spcBef>
              <a:defRPr/>
            </a:pPr>
            <a:r>
              <a:rPr lang="en-US" sz="1300" dirty="0" smtClean="0"/>
              <a:t>The “Definition” of POPULATION is on page 20 of the SSA Framework doc.  Have them pull it out and look</a:t>
            </a:r>
            <a:r>
              <a:rPr lang="en-US" sz="1300" baseline="0" dirty="0" smtClean="0"/>
              <a:t> at it?</a:t>
            </a:r>
            <a:endParaRPr lang="en-US" sz="1300" dirty="0"/>
          </a:p>
          <a:p>
            <a:pPr defTabSz="939354">
              <a:spcBef>
                <a:spcPct val="0"/>
              </a:spcBef>
              <a:defRPr/>
            </a:pPr>
            <a:endParaRPr lang="en-US" sz="1300" dirty="0"/>
          </a:p>
          <a:p>
            <a:pPr defTabSz="939354">
              <a:spcBef>
                <a:spcPct val="0"/>
              </a:spcBef>
              <a:defRPr/>
            </a:pPr>
            <a:endParaRPr lang="en-US" sz="1300" dirty="0"/>
          </a:p>
          <a:p>
            <a:pPr defTabSz="939354">
              <a:spcBef>
                <a:spcPct val="0"/>
              </a:spcBef>
              <a:defRPr/>
            </a:pPr>
            <a:endParaRPr lang="en-US" baseline="0" dirty="0" smtClean="0"/>
          </a:p>
          <a:p>
            <a:pPr defTabSz="939354">
              <a:spcBef>
                <a:spcPct val="0"/>
              </a:spcBef>
              <a:defRPr/>
            </a:pPr>
            <a:endParaRPr lang="en-US" b="1" i="1" baseline="0" dirty="0" smtClean="0"/>
          </a:p>
          <a:p>
            <a:pPr eaLnBrk="1" hangingPunct="1">
              <a:spcBef>
                <a:spcPct val="0"/>
              </a:spcBef>
              <a:defRPr/>
            </a:pPr>
            <a:endParaRPr lang="en-US" b="1" i="1" baseline="0" dirty="0" smtClean="0"/>
          </a:p>
          <a:p>
            <a:pPr eaLnBrk="1" hangingPunct="1">
              <a:spcBef>
                <a:spcPct val="0"/>
              </a:spcBef>
              <a:defRPr/>
            </a:pPr>
            <a:endParaRPr lang="en-US" b="1" i="1" baseline="0" dirty="0" smtClean="0"/>
          </a:p>
          <a:p>
            <a:pPr eaLnBrk="1" hangingPunct="1">
              <a:spcBef>
                <a:spcPct val="0"/>
              </a:spcBef>
              <a:defRPr/>
            </a:pPr>
            <a:endParaRPr lang="en-US" b="1" i="1" baseline="0" dirty="0" smtClean="0"/>
          </a:p>
          <a:p>
            <a:pPr eaLnBrk="1" hangingPunct="1">
              <a:spcBef>
                <a:spcPct val="0"/>
              </a:spcBef>
              <a:defRPr/>
            </a:pPr>
            <a:endParaRPr lang="en-US" b="1" i="1"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4</a:t>
            </a:fld>
            <a:endParaRPr lang="en-US" smtClean="0">
              <a:solidFill>
                <a:prstClr val="black"/>
              </a:solidFill>
            </a:endParaRPr>
          </a:p>
        </p:txBody>
      </p:sp>
    </p:spTree>
    <p:extLst>
      <p:ext uri="{BB962C8B-B14F-4D97-AF65-F5344CB8AC3E}">
        <p14:creationId xmlns:p14="http://schemas.microsoft.com/office/powerpoint/2010/main" val="1003872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So, the question we are focusing on now is, “what does our population NEED to be able to withstand stochastic disturbances?”</a:t>
            </a:r>
          </a:p>
          <a:p>
            <a:pPr eaLnBrk="1" hangingPunct="1">
              <a:spcBef>
                <a:spcPct val="0"/>
              </a:spcBef>
              <a:defRPr/>
            </a:pPr>
            <a:endParaRPr lang="en-US" baseline="0" dirty="0" smtClean="0"/>
          </a:p>
          <a:p>
            <a:pPr eaLnBrk="1" hangingPunct="1">
              <a:spcBef>
                <a:spcPct val="0"/>
              </a:spcBef>
              <a:defRPr/>
            </a:pPr>
            <a:r>
              <a:rPr lang="en-US" baseline="0" dirty="0" smtClean="0"/>
              <a:t>The resilience of a population is positively related to </a:t>
            </a:r>
            <a:r>
              <a:rPr lang="en-US" b="1" baseline="0" dirty="0" smtClean="0"/>
              <a:t>population size and growth rate </a:t>
            </a:r>
            <a:r>
              <a:rPr lang="en-US" baseline="0" dirty="0" smtClean="0"/>
              <a:t>(click).  It may also be influenced by </a:t>
            </a:r>
            <a:r>
              <a:rPr lang="en-US" b="1" baseline="0" dirty="0" smtClean="0"/>
              <a:t>connectivity among populations </a:t>
            </a:r>
            <a:r>
              <a:rPr lang="en-US" baseline="0" dirty="0" smtClean="0"/>
              <a:t>(click)</a:t>
            </a:r>
          </a:p>
          <a:p>
            <a:pPr eaLnBrk="1" hangingPunct="1">
              <a:spcBef>
                <a:spcPct val="0"/>
              </a:spcBef>
              <a:defRPr/>
            </a:pPr>
            <a:endParaRPr lang="en-US" baseline="0" dirty="0" smtClean="0"/>
          </a:p>
          <a:p>
            <a:pPr eaLnBrk="1" hangingPunct="1">
              <a:spcBef>
                <a:spcPct val="0"/>
              </a:spcBef>
              <a:defRPr/>
            </a:pPr>
            <a:r>
              <a:rPr lang="en-US" baseline="0" dirty="0" smtClean="0"/>
              <a:t>So, generally speaking, populations need </a:t>
            </a:r>
            <a:r>
              <a:rPr lang="en-US" i="1" baseline="0" dirty="0" smtClean="0"/>
              <a:t>abundant individuals within habitat patches of adequate area and quality to maintain survival and reproduction in spite of disturbances</a:t>
            </a:r>
            <a:r>
              <a:rPr lang="en-US" baseline="0" dirty="0" smtClean="0"/>
              <a:t>.</a:t>
            </a:r>
          </a:p>
          <a:p>
            <a:pPr eaLnBrk="1" hangingPunct="1">
              <a:spcBef>
                <a:spcPct val="0"/>
              </a:spcBef>
              <a:defRPr/>
            </a:pPr>
            <a:endParaRPr lang="en-US"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5</a:t>
            </a:fld>
            <a:endParaRPr lang="en-US" smtClean="0">
              <a:solidFill>
                <a:prstClr val="black"/>
              </a:solidFill>
            </a:endParaRPr>
          </a:p>
        </p:txBody>
      </p:sp>
    </p:spTree>
    <p:extLst>
      <p:ext uri="{BB962C8B-B14F-4D97-AF65-F5344CB8AC3E}">
        <p14:creationId xmlns:p14="http://schemas.microsoft.com/office/powerpoint/2010/main" val="1883019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Shape 1116"/>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17" name="Shape 1117"/>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b="0" dirty="0" smtClean="0"/>
              <a:t>First we need to understand what a population is.  THIS</a:t>
            </a:r>
            <a:r>
              <a:rPr lang="en-US" b="0" baseline="0" dirty="0" smtClean="0"/>
              <a:t> PART IS NOT EASY!  We will not go into a lot of detail on defining populations in this course.</a:t>
            </a:r>
            <a:endParaRPr lang="en-US" b="0" dirty="0" smtClean="0"/>
          </a:p>
          <a:p>
            <a:pPr>
              <a:buSzPct val="25000"/>
            </a:pPr>
            <a:endParaRPr lang="en-US" b="1" dirty="0" smtClean="0"/>
          </a:p>
          <a:p>
            <a:pPr>
              <a:buSzPct val="25000"/>
            </a:pPr>
            <a:r>
              <a:rPr lang="en-US" b="1" dirty="0" smtClean="0"/>
              <a:t>Defining </a:t>
            </a:r>
            <a:r>
              <a:rPr lang="en-US" b="1" dirty="0"/>
              <a:t>Population Structure </a:t>
            </a:r>
            <a:r>
              <a:rPr lang="en-US" b="1" dirty="0" smtClean="0"/>
              <a:t>                            </a:t>
            </a:r>
          </a:p>
          <a:p>
            <a:pPr>
              <a:buSzPct val="25000"/>
            </a:pPr>
            <a:r>
              <a:rPr lang="en-US" dirty="0" smtClean="0"/>
              <a:t>An </a:t>
            </a:r>
            <a:r>
              <a:rPr lang="en-US" dirty="0"/>
              <a:t>important but at times uncomfortable step is to determine the population structure of your species and actually define them on a map or in some other way. </a:t>
            </a:r>
            <a:r>
              <a:rPr lang="en-US" dirty="0" smtClean="0"/>
              <a:t>You </a:t>
            </a:r>
            <a:r>
              <a:rPr lang="en-US" dirty="0"/>
              <a:t>need to know what your “common currency” is. </a:t>
            </a:r>
            <a:endParaRPr lang="en-US" dirty="0" smtClean="0"/>
          </a:p>
          <a:p>
            <a:pPr>
              <a:buSzPct val="25000"/>
            </a:pPr>
            <a:endParaRPr lang="en-US" dirty="0"/>
          </a:p>
          <a:p>
            <a:pPr>
              <a:buSzPct val="25000"/>
            </a:pPr>
            <a:r>
              <a:rPr lang="en-US" b="1" dirty="0"/>
              <a:t>Define</a:t>
            </a:r>
          </a:p>
          <a:p>
            <a:pPr marL="236686" indent="-236686">
              <a:buClr>
                <a:schemeClr val="dk1"/>
              </a:buClr>
              <a:buSzPct val="100000"/>
              <a:buFont typeface="Calibri"/>
              <a:buAutoNum type="arabicPeriod"/>
            </a:pPr>
            <a:r>
              <a:rPr lang="en-US" dirty="0"/>
              <a:t>No population structuring – </a:t>
            </a:r>
            <a:r>
              <a:rPr lang="en-US" dirty="0" err="1"/>
              <a:t>panmictic</a:t>
            </a:r>
            <a:r>
              <a:rPr lang="en-US" dirty="0"/>
              <a:t> population, species </a:t>
            </a:r>
            <a:r>
              <a:rPr lang="en-US" dirty="0" smtClean="0"/>
              <a:t>= one population</a:t>
            </a:r>
            <a:r>
              <a:rPr lang="en-US" dirty="0"/>
              <a:t>.</a:t>
            </a:r>
          </a:p>
          <a:p>
            <a:pPr marL="236686" indent="-236686">
              <a:buClr>
                <a:schemeClr val="dk1"/>
              </a:buClr>
              <a:buSzPct val="100000"/>
              <a:buFont typeface="Calibri"/>
              <a:buAutoNum type="arabicPeriod"/>
            </a:pPr>
            <a:r>
              <a:rPr lang="en-US" dirty="0"/>
              <a:t>Population structuring – species composed of distinct geographic units of individuals; they individuals share space, resources, and interact.  Most species.</a:t>
            </a:r>
          </a:p>
          <a:p>
            <a:pPr marL="236686" indent="-236686">
              <a:buClr>
                <a:schemeClr val="dk1"/>
              </a:buClr>
              <a:buSzPct val="100000"/>
              <a:buFont typeface="Calibri"/>
              <a:buAutoNum type="arabicPeriod"/>
            </a:pPr>
            <a:r>
              <a:rPr lang="en-US" dirty="0"/>
              <a:t>Further structuring – broader, these individual populations may interact with other populations to form </a:t>
            </a:r>
            <a:r>
              <a:rPr lang="en-US" dirty="0" err="1"/>
              <a:t>metapopulations</a:t>
            </a:r>
            <a:r>
              <a:rPr lang="en-US" dirty="0"/>
              <a:t> (pops of pops).  Could be a small spatial scale, like KBB or larger like </a:t>
            </a:r>
            <a:r>
              <a:rPr lang="en-US" dirty="0" err="1"/>
              <a:t>Ibat</a:t>
            </a:r>
            <a:r>
              <a:rPr lang="en-US" dirty="0"/>
              <a:t> RU.  </a:t>
            </a:r>
            <a:endParaRPr lang="en-US" dirty="0" smtClean="0"/>
          </a:p>
          <a:p>
            <a:pPr marL="236686" indent="-236686">
              <a:buClr>
                <a:schemeClr val="dk1"/>
              </a:buClr>
              <a:buSzPct val="100000"/>
              <a:buFont typeface="Calibri"/>
              <a:buAutoNum type="arabicPeriod"/>
            </a:pPr>
            <a:endParaRPr lang="en-US" dirty="0" smtClean="0"/>
          </a:p>
          <a:p>
            <a:pPr marL="236686" indent="-236686">
              <a:buClr>
                <a:schemeClr val="dk1"/>
              </a:buClr>
              <a:buSzPct val="100000"/>
              <a:buFont typeface="Calibri"/>
              <a:buAutoNum type="arabicPeriod"/>
            </a:pPr>
            <a:r>
              <a:rPr lang="en-US" dirty="0" smtClean="0"/>
              <a:t>Core </a:t>
            </a:r>
            <a:r>
              <a:rPr lang="en-US" dirty="0"/>
              <a:t>satellite or patchy populations</a:t>
            </a:r>
            <a:r>
              <a:rPr lang="en-US" dirty="0" smtClean="0"/>
              <a:t>?  Isolated?  Source/sink?</a:t>
            </a:r>
          </a:p>
          <a:p>
            <a:pPr marL="0" indent="0">
              <a:buClr>
                <a:schemeClr val="dk1"/>
              </a:buClr>
              <a:buSzPct val="100000"/>
              <a:buFont typeface="Calibri"/>
              <a:buNone/>
            </a:pPr>
            <a:endParaRPr lang="en-US" dirty="0"/>
          </a:p>
          <a:p>
            <a:pPr>
              <a:buSzPct val="25000"/>
            </a:pPr>
            <a:r>
              <a:rPr lang="en-US" dirty="0"/>
              <a:t>Now, </a:t>
            </a:r>
          </a:p>
          <a:p>
            <a:pPr>
              <a:buSzPct val="25000"/>
            </a:pPr>
            <a:r>
              <a:rPr lang="en-US" b="1" dirty="0" smtClean="0"/>
              <a:t>Describe.</a:t>
            </a:r>
            <a:endParaRPr lang="en-US" b="1" dirty="0"/>
          </a:p>
          <a:p>
            <a:pPr>
              <a:buSzPct val="25000"/>
            </a:pPr>
            <a:r>
              <a:rPr lang="en-US" dirty="0" smtClean="0"/>
              <a:t>This </a:t>
            </a:r>
            <a:r>
              <a:rPr lang="en-US" dirty="0"/>
              <a:t>information can be part of the next stage – current condition, </a:t>
            </a:r>
            <a:r>
              <a:rPr lang="en-US" dirty="0" smtClean="0"/>
              <a:t>where you </a:t>
            </a:r>
            <a:r>
              <a:rPr lang="en-US" dirty="0"/>
              <a:t>will want to document historic/past population numbers and </a:t>
            </a:r>
            <a:r>
              <a:rPr lang="en-US" dirty="0" smtClean="0"/>
              <a:t>distribution.</a:t>
            </a:r>
            <a:r>
              <a:rPr lang="en-US" baseline="0" dirty="0" smtClean="0"/>
              <a:t>  In the Species Needs stage, try to figure out what population structure does your species NEED to persist (not what it has).</a:t>
            </a:r>
            <a:endParaRPr lang="en-US" dirty="0"/>
          </a:p>
        </p:txBody>
      </p:sp>
      <p:sp>
        <p:nvSpPr>
          <p:cNvPr id="1118" name="Shape 111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buSzPct val="25000"/>
            </a:pPr>
            <a:fld id="{00000000-1234-1234-1234-123412341234}" type="slidenum">
              <a:rPr lang="en-US">
                <a:latin typeface="Calibri"/>
                <a:ea typeface="Calibri"/>
                <a:cs typeface="Calibri"/>
                <a:sym typeface="Calibri"/>
              </a:rPr>
              <a:pPr>
                <a:buSzPct val="25000"/>
              </a:pPr>
              <a:t>6</a:t>
            </a:fld>
            <a:endParaRPr lang="en-US">
              <a:latin typeface="Calibri"/>
              <a:ea typeface="Calibri"/>
              <a:cs typeface="Calibri"/>
              <a:sym typeface="Calibri"/>
            </a:endParaRPr>
          </a:p>
        </p:txBody>
      </p:sp>
    </p:spTree>
    <p:extLst>
      <p:ext uri="{BB962C8B-B14F-4D97-AF65-F5344CB8AC3E}">
        <p14:creationId xmlns:p14="http://schemas.microsoft.com/office/powerpoint/2010/main" val="273302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now that we have a basic idea about what population structure our species NEEDS, we can start developing the core conceptual model to show the influence of habitat and demographics on population resilience.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7D4947-D947-4CC2-ACB4-2CE5FBA1B20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368304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1200150" y="703263"/>
            <a:ext cx="4678363" cy="350996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0" name="Shape 360"/>
          <p:cNvSpPr txBox="1">
            <a:spLocks noGrp="1"/>
          </p:cNvSpPr>
          <p:nvPr>
            <p:ph type="body" idx="1"/>
          </p:nvPr>
        </p:nvSpPr>
        <p:spPr>
          <a:xfrm>
            <a:off x="707710" y="4447460"/>
            <a:ext cx="5661659" cy="4213384"/>
          </a:xfrm>
          <a:prstGeom prst="rect">
            <a:avLst/>
          </a:prstGeom>
        </p:spPr>
        <p:txBody>
          <a:bodyPr lIns="93912" tIns="93912" rIns="93912" bIns="93912" anchor="ctr" anchorCtr="0">
            <a:noAutofit/>
          </a:bodyPr>
          <a:lstStyle/>
          <a:p>
            <a:pPr eaLnBrk="1" hangingPunct="1">
              <a:spcBef>
                <a:spcPct val="0"/>
              </a:spcBef>
              <a:defRPr/>
            </a:pPr>
            <a:r>
              <a:rPr lang="en-US" baseline="0" dirty="0" smtClean="0"/>
              <a:t>Let’s look back at the Page </a:t>
            </a:r>
            <a:r>
              <a:rPr lang="en-US" baseline="0" dirty="0" err="1" smtClean="0"/>
              <a:t>Springsnail</a:t>
            </a:r>
            <a:r>
              <a:rPr lang="en-US" baseline="0" dirty="0" smtClean="0"/>
              <a:t> case study…</a:t>
            </a:r>
          </a:p>
          <a:p>
            <a:pPr eaLnBrk="1" hangingPunct="1">
              <a:spcBef>
                <a:spcPct val="0"/>
              </a:spcBef>
              <a:defRPr/>
            </a:pPr>
            <a:endParaRPr lang="en-US" baseline="0" dirty="0" smtClean="0"/>
          </a:p>
          <a:p>
            <a:pPr eaLnBrk="1" hangingPunct="1">
              <a:spcBef>
                <a:spcPct val="0"/>
              </a:spcBef>
              <a:defRPr/>
            </a:pPr>
            <a:r>
              <a:rPr lang="en-US" baseline="0" dirty="0" smtClean="0"/>
              <a:t>What were the HABITAT METRICS identified that influence population resilience?  (click)  They are right here in blue…</a:t>
            </a:r>
          </a:p>
          <a:p>
            <a:pPr eaLnBrk="1" hangingPunct="1">
              <a:spcBef>
                <a:spcPct val="0"/>
              </a:spcBef>
              <a:defRPr/>
            </a:pPr>
            <a:r>
              <a:rPr lang="en-US" baseline="0" dirty="0" smtClean="0"/>
              <a:t>	-Spring flow discharge</a:t>
            </a:r>
          </a:p>
          <a:p>
            <a:pPr eaLnBrk="1" hangingPunct="1">
              <a:spcBef>
                <a:spcPct val="0"/>
              </a:spcBef>
              <a:defRPr/>
            </a:pPr>
            <a:r>
              <a:rPr lang="en-US" baseline="0" dirty="0" smtClean="0"/>
              <a:t>	-Water quality</a:t>
            </a:r>
          </a:p>
          <a:p>
            <a:pPr eaLnBrk="1" hangingPunct="1">
              <a:spcBef>
                <a:spcPct val="0"/>
              </a:spcBef>
              <a:defRPr/>
            </a:pPr>
            <a:r>
              <a:rPr lang="en-US" baseline="0" dirty="0" smtClean="0"/>
              <a:t>	-</a:t>
            </a:r>
            <a:r>
              <a:rPr lang="en-US" baseline="0" dirty="0" err="1" smtClean="0"/>
              <a:t>Freeflowing</a:t>
            </a:r>
            <a:r>
              <a:rPr lang="en-US" baseline="0" dirty="0" smtClean="0"/>
              <a:t> springs (</a:t>
            </a:r>
            <a:r>
              <a:rPr lang="en-US" baseline="0" dirty="0" err="1" smtClean="0"/>
              <a:t>unponded</a:t>
            </a:r>
            <a:r>
              <a:rPr lang="en-US" baseline="0" dirty="0" smtClean="0"/>
              <a:t>)</a:t>
            </a:r>
          </a:p>
          <a:p>
            <a:pPr eaLnBrk="1" hangingPunct="1">
              <a:spcBef>
                <a:spcPct val="0"/>
              </a:spcBef>
              <a:defRPr/>
            </a:pPr>
            <a:r>
              <a:rPr lang="en-US" baseline="0" dirty="0" smtClean="0"/>
              <a:t>	-Quantity of suitable substrate and vegetation.</a:t>
            </a:r>
          </a:p>
          <a:p>
            <a:pPr eaLnBrk="1" hangingPunct="1">
              <a:spcBef>
                <a:spcPct val="0"/>
              </a:spcBef>
              <a:defRPr/>
            </a:pPr>
            <a:endParaRPr lang="en-US" baseline="0" dirty="0" smtClean="0"/>
          </a:p>
          <a:p>
            <a:pPr eaLnBrk="1" hangingPunct="1">
              <a:spcBef>
                <a:spcPct val="0"/>
              </a:spcBef>
              <a:defRPr/>
            </a:pPr>
            <a:endParaRPr lang="en-US" baseline="0" dirty="0" smtClean="0"/>
          </a:p>
          <a:p>
            <a:pPr eaLnBrk="1" hangingPunct="1">
              <a:spcBef>
                <a:spcPct val="0"/>
              </a:spcBef>
              <a:defRPr/>
            </a:pPr>
            <a:endParaRPr lang="en-US" baseline="0" dirty="0" smtClean="0"/>
          </a:p>
          <a:p>
            <a:endParaRPr dirty="0"/>
          </a:p>
        </p:txBody>
      </p:sp>
    </p:spTree>
    <p:extLst>
      <p:ext uri="{BB962C8B-B14F-4D97-AF65-F5344CB8AC3E}">
        <p14:creationId xmlns:p14="http://schemas.microsoft.com/office/powerpoint/2010/main" val="2763024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Shape 1137"/>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8" name="Shape 1138"/>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a:t>Given </a:t>
            </a:r>
            <a:r>
              <a:rPr lang="en-US" dirty="0" smtClean="0"/>
              <a:t>a small subset of our </a:t>
            </a:r>
            <a:r>
              <a:rPr lang="en-US" dirty="0"/>
              <a:t>core model, lets think about how we can </a:t>
            </a:r>
            <a:r>
              <a:rPr lang="en-US" dirty="0" smtClean="0"/>
              <a:t>develop </a:t>
            </a:r>
            <a:r>
              <a:rPr lang="en-US" dirty="0"/>
              <a:t>it to </a:t>
            </a:r>
            <a:r>
              <a:rPr lang="en-US" dirty="0" smtClean="0"/>
              <a:t>understand more about what</a:t>
            </a:r>
            <a:r>
              <a:rPr lang="en-US" baseline="0" dirty="0" smtClean="0"/>
              <a:t> our population needs</a:t>
            </a:r>
            <a:r>
              <a:rPr lang="en-US" dirty="0" smtClean="0"/>
              <a:t>.  </a:t>
            </a:r>
            <a:r>
              <a:rPr lang="en-US" i="1" dirty="0" smtClean="0"/>
              <a:t>The population needs to be resilient</a:t>
            </a:r>
            <a:r>
              <a:rPr lang="en-US" dirty="0" smtClean="0"/>
              <a:t>.  What demographic characteristics contribute to a resilient</a:t>
            </a:r>
            <a:r>
              <a:rPr lang="en-US" baseline="0" dirty="0" smtClean="0"/>
              <a:t> population?</a:t>
            </a:r>
            <a:endParaRPr lang="en-US" dirty="0"/>
          </a:p>
          <a:p>
            <a:pPr>
              <a:buSzPct val="25000"/>
            </a:pPr>
            <a:endParaRPr dirty="0"/>
          </a:p>
        </p:txBody>
      </p:sp>
      <p:sp>
        <p:nvSpPr>
          <p:cNvPr id="1139" name="Shape 1139"/>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9</a:t>
            </a:fld>
            <a:endParaRPr lang="en-US" sz="1200">
              <a:latin typeface="Calibri"/>
              <a:ea typeface="Calibri"/>
              <a:cs typeface="Calibri"/>
              <a:sym typeface="Calibri"/>
            </a:endParaRPr>
          </a:p>
        </p:txBody>
      </p:sp>
    </p:spTree>
    <p:extLst>
      <p:ext uri="{BB962C8B-B14F-4D97-AF65-F5344CB8AC3E}">
        <p14:creationId xmlns:p14="http://schemas.microsoft.com/office/powerpoint/2010/main" val="128460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A5DF7B-E101-4831-A303-FEAE68CC7721}" type="datetimeFigureOut">
              <a:rPr lang="en-US">
                <a:solidFill>
                  <a:prstClr val="black">
                    <a:tint val="75000"/>
                  </a:prstClr>
                </a:solidFill>
              </a:rPr>
              <a:pPr>
                <a:defRPr/>
              </a:pPr>
              <a:t>6/7/2016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4E4352E-5842-49E3-9297-6D76AE7EA87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4602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4E8223-7BB3-4BD7-A172-4425C9920DE0}" type="datetimeFigureOut">
              <a:rPr lang="en-US">
                <a:solidFill>
                  <a:prstClr val="black">
                    <a:tint val="75000"/>
                  </a:prstClr>
                </a:solidFill>
              </a:rPr>
              <a:pPr>
                <a:defRPr/>
              </a:pPr>
              <a:t>6/7/2016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C5029EF-4407-4CFF-ABEC-BBA8B67B34E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709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DA7A41-198D-4D07-B6ED-14BE23A0BC81}" type="datetimeFigureOut">
              <a:rPr lang="en-US">
                <a:solidFill>
                  <a:prstClr val="black">
                    <a:tint val="75000"/>
                  </a:prstClr>
                </a:solidFill>
              </a:rPr>
              <a:pPr>
                <a:defRPr/>
              </a:pPr>
              <a:t>6/7/2016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E13B7DB-E398-4D05-B18A-617653FA404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9521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72"/>
        <p:cNvGrpSpPr/>
        <p:nvPr/>
      </p:nvGrpSpPr>
      <p:grpSpPr>
        <a:xfrm>
          <a:off x="0" y="0"/>
          <a:ext cx="0" cy="0"/>
          <a:chOff x="0" y="0"/>
          <a:chExt cx="0" cy="0"/>
        </a:xfrm>
      </p:grpSpPr>
      <p:sp>
        <p:nvSpPr>
          <p:cNvPr id="273" name="Shape 273"/>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274" name="Shape 274"/>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275" name="Shape 27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rtl="0">
              <a:spcBef>
                <a:spcPts val="0"/>
              </a:spcBef>
              <a:buNone/>
              <a:defRPr/>
            </a:lvl1pPr>
          </a:lstStyle>
          <a:p>
            <a:fld id="{00000000-1234-1234-1234-12341234123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0456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8" name="Shape 27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9" name="Shape 27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rtl="0">
              <a:spcBef>
                <a:spcPts val="0"/>
              </a:spcBef>
              <a:buNone/>
              <a:defRPr/>
            </a:lvl1pPr>
          </a:lstStyle>
          <a:p>
            <a:fld id="{00000000-1234-1234-1234-12341234123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62774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2" name="Shape 282"/>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3" name="Shape 283"/>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4" name="Shape 284"/>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rtl="0">
              <a:spcBef>
                <a:spcPts val="0"/>
              </a:spcBef>
              <a:buNone/>
              <a:defRPr/>
            </a:lvl1pPr>
          </a:lstStyle>
          <a:p>
            <a:fld id="{00000000-1234-1234-1234-12341234123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7939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aption">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rtl="0">
              <a:spcBef>
                <a:spcPts val="360"/>
              </a:spcBef>
              <a:buSzPct val="100000"/>
              <a:buNone/>
              <a:defRPr sz="1800"/>
            </a:lvl1pPr>
          </a:lstStyle>
          <a:p>
            <a:endParaRPr/>
          </a:p>
        </p:txBody>
      </p:sp>
      <p:sp>
        <p:nvSpPr>
          <p:cNvPr id="290" name="Shape 29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rtl="0">
              <a:spcBef>
                <a:spcPts val="0"/>
              </a:spcBef>
              <a:buNone/>
              <a:defRPr/>
            </a:lvl1pPr>
          </a:lstStyle>
          <a:p>
            <a:fld id="{00000000-1234-1234-1234-12341234123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12353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91"/>
        <p:cNvGrpSpPr/>
        <p:nvPr/>
      </p:nvGrpSpPr>
      <p:grpSpPr>
        <a:xfrm>
          <a:off x="0" y="0"/>
          <a:ext cx="0" cy="0"/>
          <a:chOff x="0" y="0"/>
          <a:chExt cx="0" cy="0"/>
        </a:xfrm>
      </p:grpSpPr>
      <p:sp>
        <p:nvSpPr>
          <p:cNvPr id="292" name="Shape 29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rtl="0">
              <a:spcBef>
                <a:spcPts val="0"/>
              </a:spcBef>
              <a:buNone/>
              <a:defRPr/>
            </a:lvl1pPr>
          </a:lstStyle>
          <a:p>
            <a:fld id="{00000000-1234-1234-1234-12341234123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05529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solidFill>
                <a:srgbClr val="676A55">
                  <a:tint val="60000"/>
                  <a:satMod val="155000"/>
                </a:srgbClr>
              </a:solidFill>
            </a:endParaRPr>
          </a:p>
        </p:txBody>
      </p:sp>
    </p:spTree>
    <p:extLst>
      <p:ext uri="{BB962C8B-B14F-4D97-AF65-F5344CB8AC3E}">
        <p14:creationId xmlns:p14="http://schemas.microsoft.com/office/powerpoint/2010/main" val="912401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5" name="Footer Placeholder 4"/>
          <p:cNvSpPr>
            <a:spLocks noGrp="1"/>
          </p:cNvSpPr>
          <p:nvPr>
            <p:ph type="ftr" sz="quarter" idx="11"/>
          </p:nvPr>
        </p:nvSpPr>
        <p:spPr/>
        <p:txBody>
          <a:bodyPr/>
          <a:lstStyle>
            <a:extLst/>
          </a:lstStyle>
          <a:p>
            <a:endParaRPr lang="en-US">
              <a:solidFill>
                <a:srgbClr val="676A55">
                  <a:tint val="60000"/>
                  <a:satMod val="155000"/>
                </a:srgbClr>
              </a:solidFill>
            </a:endParaRPr>
          </a:p>
        </p:txBody>
      </p:sp>
      <p:sp>
        <p:nvSpPr>
          <p:cNvPr id="6" name="Slide Number Placeholder 5"/>
          <p:cNvSpPr>
            <a:spLocks noGrp="1"/>
          </p:cNvSpPr>
          <p:nvPr>
            <p:ph type="sldNum" sz="quarter" idx="12"/>
          </p:nvPr>
        </p:nvSpPr>
        <p:spPr/>
        <p:txBody>
          <a:bodyPr/>
          <a:lstStyle>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Tree>
    <p:extLst>
      <p:ext uri="{BB962C8B-B14F-4D97-AF65-F5344CB8AC3E}">
        <p14:creationId xmlns:p14="http://schemas.microsoft.com/office/powerpoint/2010/main" val="39456749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solidFill>
                <a:srgbClr val="676A55">
                  <a:tint val="60000"/>
                  <a:satMod val="155000"/>
                </a:srgbClr>
              </a:solidFill>
            </a:endParaRPr>
          </a:p>
        </p:txBody>
      </p:sp>
    </p:spTree>
    <p:extLst>
      <p:ext uri="{BB962C8B-B14F-4D97-AF65-F5344CB8AC3E}">
        <p14:creationId xmlns:p14="http://schemas.microsoft.com/office/powerpoint/2010/main" val="282861478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B72319-15BA-45AB-8977-C81F8BEB8FCE}" type="datetimeFigureOut">
              <a:rPr lang="en-US">
                <a:solidFill>
                  <a:prstClr val="black">
                    <a:tint val="75000"/>
                  </a:prstClr>
                </a:solidFill>
              </a:rPr>
              <a:pPr>
                <a:defRPr/>
              </a:pPr>
              <a:t>6/7/2016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F17513C-2A65-4C57-A9AA-84ED96F1E86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7826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6" name="Footer Placeholder 5"/>
          <p:cNvSpPr>
            <a:spLocks noGrp="1"/>
          </p:cNvSpPr>
          <p:nvPr>
            <p:ph type="ftr" sz="quarter" idx="11"/>
          </p:nvPr>
        </p:nvSpPr>
        <p:spPr/>
        <p:txBody>
          <a:bodyPr/>
          <a:lstStyle>
            <a:extLst/>
          </a:lstStyle>
          <a:p>
            <a:endParaRPr lang="en-US">
              <a:solidFill>
                <a:srgbClr val="676A55">
                  <a:tint val="60000"/>
                  <a:satMod val="155000"/>
                </a:srgbClr>
              </a:solidFill>
            </a:endParaRPr>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2472052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endParaRPr lang="en-US">
              <a:solidFill>
                <a:prstClr val="white"/>
              </a:solidFill>
            </a:endParaRPr>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endParaRPr lang="en-US">
              <a:solidFill>
                <a:prstClr val="white"/>
              </a:solidFill>
            </a:endParaRPr>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8" name="Footer Placeholder 7"/>
          <p:cNvSpPr>
            <a:spLocks noGrp="1"/>
          </p:cNvSpPr>
          <p:nvPr>
            <p:ph type="ftr" sz="quarter" idx="11"/>
          </p:nvPr>
        </p:nvSpPr>
        <p:spPr/>
        <p:txBody>
          <a:bodyPr/>
          <a:lstStyle>
            <a:extLst/>
          </a:lstStyle>
          <a:p>
            <a:endParaRPr lang="en-US">
              <a:solidFill>
                <a:srgbClr val="676A55">
                  <a:tint val="60000"/>
                  <a:satMod val="155000"/>
                </a:srgbClr>
              </a:solidFill>
            </a:endParaRPr>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Tree>
    <p:extLst>
      <p:ext uri="{BB962C8B-B14F-4D97-AF65-F5344CB8AC3E}">
        <p14:creationId xmlns:p14="http://schemas.microsoft.com/office/powerpoint/2010/main" val="552246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4" name="Footer Placeholder 3"/>
          <p:cNvSpPr>
            <a:spLocks noGrp="1"/>
          </p:cNvSpPr>
          <p:nvPr>
            <p:ph type="ftr" sz="quarter" idx="11"/>
          </p:nvPr>
        </p:nvSpPr>
        <p:spPr/>
        <p:txBody>
          <a:bodyPr/>
          <a:lstStyle>
            <a:extLst/>
          </a:lstStyle>
          <a:p>
            <a:endParaRPr lang="en-US">
              <a:solidFill>
                <a:srgbClr val="676A55">
                  <a:tint val="60000"/>
                  <a:satMod val="155000"/>
                </a:srgbClr>
              </a:solidFill>
            </a:endParaRPr>
          </a:p>
        </p:txBody>
      </p:sp>
      <p:sp>
        <p:nvSpPr>
          <p:cNvPr id="5" name="Slide Number Placeholder 4"/>
          <p:cNvSpPr>
            <a:spLocks noGrp="1"/>
          </p:cNvSpPr>
          <p:nvPr>
            <p:ph type="sldNum" sz="quarter" idx="12"/>
          </p:nvPr>
        </p:nvSpPr>
        <p:spPr/>
        <p:txBody>
          <a:bodyPr/>
          <a:lstStyle>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2228818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3" name="Footer Placeholder 2"/>
          <p:cNvSpPr>
            <a:spLocks noGrp="1"/>
          </p:cNvSpPr>
          <p:nvPr>
            <p:ph type="ftr" sz="quarter" idx="11"/>
          </p:nvPr>
        </p:nvSpPr>
        <p:spPr/>
        <p:txBody>
          <a:bodyPr/>
          <a:lstStyle>
            <a:extLst/>
          </a:lstStyle>
          <a:p>
            <a:endParaRPr lang="en-US">
              <a:solidFill>
                <a:srgbClr val="676A55">
                  <a:tint val="60000"/>
                  <a:satMod val="155000"/>
                </a:srgbClr>
              </a:solidFill>
            </a:endParaRPr>
          </a:p>
        </p:txBody>
      </p:sp>
      <p:sp>
        <p:nvSpPr>
          <p:cNvPr id="4" name="Slide Number Placeholder 3"/>
          <p:cNvSpPr>
            <a:spLocks noGrp="1"/>
          </p:cNvSpPr>
          <p:nvPr>
            <p:ph type="sldNum" sz="quarter" idx="12"/>
          </p:nvPr>
        </p:nvSpPr>
        <p:spPr/>
        <p:txBody>
          <a:bodyPr/>
          <a:lstStyle>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Tree>
    <p:extLst>
      <p:ext uri="{BB962C8B-B14F-4D97-AF65-F5344CB8AC3E}">
        <p14:creationId xmlns:p14="http://schemas.microsoft.com/office/powerpoint/2010/main" val="2913202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solidFill>
                <a:srgbClr val="676A55">
                  <a:tint val="60000"/>
                  <a:satMod val="155000"/>
                </a:srgbClr>
              </a:solidFill>
            </a:endParaRPr>
          </a:p>
        </p:txBody>
      </p:sp>
    </p:spTree>
    <p:extLst>
      <p:ext uri="{BB962C8B-B14F-4D97-AF65-F5344CB8AC3E}">
        <p14:creationId xmlns:p14="http://schemas.microsoft.com/office/powerpoint/2010/main" val="2926489419"/>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solidFill>
                <a:srgbClr val="676A55">
                  <a:tint val="60000"/>
                  <a:satMod val="155000"/>
                </a:srgbClr>
              </a:solidFill>
            </a:endParaRPr>
          </a:p>
        </p:txBody>
      </p:sp>
    </p:spTree>
    <p:extLst>
      <p:ext uri="{BB962C8B-B14F-4D97-AF65-F5344CB8AC3E}">
        <p14:creationId xmlns:p14="http://schemas.microsoft.com/office/powerpoint/2010/main" val="32164965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5" name="Footer Placeholder 4"/>
          <p:cNvSpPr>
            <a:spLocks noGrp="1"/>
          </p:cNvSpPr>
          <p:nvPr>
            <p:ph type="ftr" sz="quarter" idx="11"/>
          </p:nvPr>
        </p:nvSpPr>
        <p:spPr/>
        <p:txBody>
          <a:bodyPr/>
          <a:lstStyle>
            <a:extLst/>
          </a:lstStyle>
          <a:p>
            <a:endParaRPr lang="en-US">
              <a:solidFill>
                <a:srgbClr val="676A55">
                  <a:tint val="60000"/>
                  <a:satMod val="155000"/>
                </a:srgbClr>
              </a:solidFill>
            </a:endParaRPr>
          </a:p>
        </p:txBody>
      </p:sp>
      <p:sp>
        <p:nvSpPr>
          <p:cNvPr id="6" name="Slide Number Placeholder 5"/>
          <p:cNvSpPr>
            <a:spLocks noGrp="1"/>
          </p:cNvSpPr>
          <p:nvPr>
            <p:ph type="sldNum" sz="quarter" idx="12"/>
          </p:nvPr>
        </p:nvSpPr>
        <p:spPr/>
        <p:txBody>
          <a:bodyPr/>
          <a:lstStyle>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Tree>
    <p:extLst>
      <p:ext uri="{BB962C8B-B14F-4D97-AF65-F5344CB8AC3E}">
        <p14:creationId xmlns:p14="http://schemas.microsoft.com/office/powerpoint/2010/main" val="1215133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5" name="Footer Placeholder 4"/>
          <p:cNvSpPr>
            <a:spLocks noGrp="1"/>
          </p:cNvSpPr>
          <p:nvPr>
            <p:ph type="ftr" sz="quarter" idx="11"/>
          </p:nvPr>
        </p:nvSpPr>
        <p:spPr/>
        <p:txBody>
          <a:bodyPr/>
          <a:lstStyle>
            <a:extLst/>
          </a:lstStyle>
          <a:p>
            <a:endParaRPr lang="en-US">
              <a:solidFill>
                <a:srgbClr val="676A55">
                  <a:tint val="60000"/>
                  <a:satMod val="155000"/>
                </a:srgbClr>
              </a:solidFill>
            </a:endParaRPr>
          </a:p>
        </p:txBody>
      </p:sp>
      <p:sp>
        <p:nvSpPr>
          <p:cNvPr id="6" name="Slide Number Placeholder 5"/>
          <p:cNvSpPr>
            <a:spLocks noGrp="1"/>
          </p:cNvSpPr>
          <p:nvPr>
            <p:ph type="sldNum" sz="quarter" idx="12"/>
          </p:nvPr>
        </p:nvSpPr>
        <p:spPr/>
        <p:txBody>
          <a:bodyPr/>
          <a:lstStyle>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Tree>
    <p:extLst>
      <p:ext uri="{BB962C8B-B14F-4D97-AF65-F5344CB8AC3E}">
        <p14:creationId xmlns:p14="http://schemas.microsoft.com/office/powerpoint/2010/main" val="18623810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357531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5228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96A3F54-1610-42B6-9B8B-9FB8648C5B43}" type="datetimeFigureOut">
              <a:rPr lang="en-US">
                <a:solidFill>
                  <a:prstClr val="black">
                    <a:tint val="75000"/>
                  </a:prstClr>
                </a:solidFill>
              </a:rPr>
              <a:pPr>
                <a:defRPr/>
              </a:pPr>
              <a:t>6/7/2016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5B160FD-CC90-485C-A7D8-BC0E6705570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217964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063136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2297348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158045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1630663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0467863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394252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7955629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2873425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8805236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1" i="0" u="none" strike="noStrike" cap="none">
                <a:solidFill>
                  <a:schemeClr val="lt2"/>
                </a:solidFill>
                <a:latin typeface="Garamond"/>
                <a:ea typeface="Garamond"/>
                <a:cs typeface="Garamond"/>
                <a:sym typeface="Garamond"/>
              </a:defRPr>
            </a:lvl1pPr>
            <a:lvl2pPr marL="0" marR="0" lvl="1" indent="0" algn="ctr" rtl="0">
              <a:spcBef>
                <a:spcPts val="0"/>
              </a:spcBef>
              <a:spcAft>
                <a:spcPts val="0"/>
              </a:spcAft>
              <a:buNone/>
              <a:defRPr sz="4400" b="1" i="0" u="none" strike="noStrike" cap="none">
                <a:solidFill>
                  <a:schemeClr val="lt2"/>
                </a:solidFill>
                <a:latin typeface="Garamond"/>
                <a:ea typeface="Garamond"/>
                <a:cs typeface="Garamond"/>
                <a:sym typeface="Garamond"/>
              </a:defRPr>
            </a:lvl2pPr>
            <a:lvl3pPr marL="0" marR="0" lvl="2" indent="0" algn="ctr" rtl="0">
              <a:spcBef>
                <a:spcPts val="0"/>
              </a:spcBef>
              <a:spcAft>
                <a:spcPts val="0"/>
              </a:spcAft>
              <a:buNone/>
              <a:defRPr sz="4400" b="1" i="0" u="none" strike="noStrike" cap="none">
                <a:solidFill>
                  <a:schemeClr val="lt2"/>
                </a:solidFill>
                <a:latin typeface="Garamond"/>
                <a:ea typeface="Garamond"/>
                <a:cs typeface="Garamond"/>
                <a:sym typeface="Garamond"/>
              </a:defRPr>
            </a:lvl3pPr>
            <a:lvl4pPr marL="0" marR="0" lvl="3" indent="0" algn="ctr" rtl="0">
              <a:spcBef>
                <a:spcPts val="0"/>
              </a:spcBef>
              <a:spcAft>
                <a:spcPts val="0"/>
              </a:spcAft>
              <a:buNone/>
              <a:defRPr sz="4400" b="1" i="0" u="none" strike="noStrike" cap="none">
                <a:solidFill>
                  <a:schemeClr val="lt2"/>
                </a:solidFill>
                <a:latin typeface="Garamond"/>
                <a:ea typeface="Garamond"/>
                <a:cs typeface="Garamond"/>
                <a:sym typeface="Garamond"/>
              </a:defRPr>
            </a:lvl4pPr>
            <a:lvl5pPr marL="0" marR="0" lvl="4" indent="0" algn="ctr" rtl="0">
              <a:spcBef>
                <a:spcPts val="0"/>
              </a:spcBef>
              <a:spcAft>
                <a:spcPts val="0"/>
              </a:spcAft>
              <a:buNone/>
              <a:defRPr sz="4400" b="1" i="0" u="none" strike="noStrike" cap="none">
                <a:solidFill>
                  <a:schemeClr val="lt2"/>
                </a:solidFill>
                <a:latin typeface="Garamond"/>
                <a:ea typeface="Garamond"/>
                <a:cs typeface="Garamond"/>
                <a:sym typeface="Garamond"/>
              </a:defRPr>
            </a:lvl5pPr>
            <a:lvl6pPr marL="457200" marR="0" lvl="5" indent="0" algn="ctr" rtl="0">
              <a:spcBef>
                <a:spcPts val="0"/>
              </a:spcBef>
              <a:spcAft>
                <a:spcPts val="0"/>
              </a:spcAft>
              <a:buNone/>
              <a:defRPr sz="4400" b="1" i="0" u="none" strike="noStrike" cap="none">
                <a:solidFill>
                  <a:schemeClr val="lt2"/>
                </a:solidFill>
                <a:latin typeface="Garamond"/>
                <a:ea typeface="Garamond"/>
                <a:cs typeface="Garamond"/>
                <a:sym typeface="Garamond"/>
              </a:defRPr>
            </a:lvl6pPr>
            <a:lvl7pPr marL="914400" marR="0" lvl="6" indent="0" algn="ctr" rtl="0">
              <a:spcBef>
                <a:spcPts val="0"/>
              </a:spcBef>
              <a:spcAft>
                <a:spcPts val="0"/>
              </a:spcAft>
              <a:buNone/>
              <a:defRPr sz="4400" b="1" i="0" u="none" strike="noStrike" cap="none">
                <a:solidFill>
                  <a:schemeClr val="lt2"/>
                </a:solidFill>
                <a:latin typeface="Garamond"/>
                <a:ea typeface="Garamond"/>
                <a:cs typeface="Garamond"/>
                <a:sym typeface="Garamond"/>
              </a:defRPr>
            </a:lvl7pPr>
            <a:lvl8pPr marL="1371600" marR="0" lvl="7" indent="0" algn="ctr" rtl="0">
              <a:spcBef>
                <a:spcPts val="0"/>
              </a:spcBef>
              <a:spcAft>
                <a:spcPts val="0"/>
              </a:spcAft>
              <a:buNone/>
              <a:defRPr sz="4400" b="1" i="0" u="none" strike="noStrike" cap="none">
                <a:solidFill>
                  <a:schemeClr val="lt2"/>
                </a:solidFill>
                <a:latin typeface="Garamond"/>
                <a:ea typeface="Garamond"/>
                <a:cs typeface="Garamond"/>
                <a:sym typeface="Garamond"/>
              </a:defRPr>
            </a:lvl8pPr>
            <a:lvl9pPr marL="1828800" marR="0" lvl="8" indent="0" algn="ctr" rtl="0">
              <a:spcBef>
                <a:spcPts val="0"/>
              </a:spcBef>
              <a:spcAft>
                <a:spcPts val="0"/>
              </a:spcAft>
              <a:buNone/>
              <a:defRPr sz="4400" b="1" i="0" u="none" strike="noStrike" cap="none">
                <a:solidFill>
                  <a:schemeClr val="lt2"/>
                </a:solidFill>
                <a:latin typeface="Garamond"/>
                <a:ea typeface="Garamond"/>
                <a:cs typeface="Garamond"/>
                <a:sym typeface="Garamond"/>
              </a:defRPr>
            </a:lvl9pPr>
          </a:lstStyle>
          <a:p>
            <a:endParaRPr/>
          </a:p>
        </p:txBody>
      </p:sp>
      <p:sp>
        <p:nvSpPr>
          <p:cNvPr id="111" name="Shape 111"/>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200660" algn="l" rtl="0">
              <a:spcBef>
                <a:spcPts val="640"/>
              </a:spcBef>
              <a:spcAft>
                <a:spcPts val="0"/>
              </a:spcAft>
              <a:buClr>
                <a:schemeClr val="hlink"/>
              </a:buClr>
              <a:buSzPct val="70000"/>
              <a:buFont typeface="Noto Sans Symbols"/>
              <a:buChar char="■"/>
              <a:defRPr sz="3200" b="0" i="0" u="none" strike="noStrike" cap="none">
                <a:solidFill>
                  <a:schemeClr val="lt1"/>
                </a:solidFill>
                <a:latin typeface="Garamond"/>
                <a:ea typeface="Garamond"/>
                <a:cs typeface="Garamond"/>
                <a:sym typeface="Garamond"/>
              </a:defRPr>
            </a:lvl1pPr>
            <a:lvl2pPr marL="742950" marR="0" lvl="1" indent="-161290" algn="l" rtl="0">
              <a:spcBef>
                <a:spcPts val="560"/>
              </a:spcBef>
              <a:spcAft>
                <a:spcPts val="0"/>
              </a:spcAft>
              <a:buClr>
                <a:schemeClr val="accent2"/>
              </a:buClr>
              <a:buSzPct val="70000"/>
              <a:buFont typeface="Noto Sans Symbols"/>
              <a:buChar char="■"/>
              <a:defRPr sz="2800" b="0" i="0" u="none" strike="noStrike" cap="none">
                <a:solidFill>
                  <a:schemeClr val="lt1"/>
                </a:solidFill>
                <a:latin typeface="Garamond"/>
                <a:ea typeface="Garamond"/>
                <a:cs typeface="Garamond"/>
                <a:sym typeface="Garamond"/>
              </a:defRPr>
            </a:lvl2pPr>
            <a:lvl3pPr marL="1143000" marR="0" lvl="2" indent="-121919" algn="l" rtl="0">
              <a:spcBef>
                <a:spcPts val="480"/>
              </a:spcBef>
              <a:spcAft>
                <a:spcPts val="0"/>
              </a:spcAft>
              <a:buClr>
                <a:schemeClr val="lt2"/>
              </a:buClr>
              <a:buSzPct val="70000"/>
              <a:buFont typeface="Noto Sans Symbols"/>
              <a:buChar char="■"/>
              <a:defRPr sz="2400" b="0" i="0" u="none" strike="noStrike" cap="none">
                <a:solidFill>
                  <a:schemeClr val="lt1"/>
                </a:solidFill>
                <a:latin typeface="Garamond"/>
                <a:ea typeface="Garamond"/>
                <a:cs typeface="Garamond"/>
                <a:sym typeface="Garamond"/>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lt1"/>
                </a:solidFill>
                <a:latin typeface="Garamond"/>
                <a:ea typeface="Garamond"/>
                <a:cs typeface="Garamond"/>
                <a:sym typeface="Garamond"/>
              </a:defRPr>
            </a:lvl4pPr>
            <a:lvl5pPr marL="2057400" marR="0" lvl="4"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5pPr>
            <a:lvl6pPr marL="2514600" marR="0" lvl="5"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6pPr>
            <a:lvl7pPr marL="2971800" marR="0" lvl="6"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7pPr>
            <a:lvl8pPr marL="3429000" marR="0" lvl="7"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8pPr>
            <a:lvl9pPr marL="3886200" marR="0" lvl="8"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9pPr>
          </a:lstStyle>
          <a:p>
            <a:endParaRPr/>
          </a:p>
        </p:txBody>
      </p:sp>
      <p:sp>
        <p:nvSpPr>
          <p:cNvPr id="112" name="Shape 112"/>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200660" algn="l" rtl="0">
              <a:spcBef>
                <a:spcPts val="640"/>
              </a:spcBef>
              <a:spcAft>
                <a:spcPts val="0"/>
              </a:spcAft>
              <a:buClr>
                <a:schemeClr val="hlink"/>
              </a:buClr>
              <a:buSzPct val="70000"/>
              <a:buFont typeface="Noto Sans Symbols"/>
              <a:buChar char="■"/>
              <a:defRPr sz="3200" b="0" i="0" u="none" strike="noStrike" cap="none">
                <a:solidFill>
                  <a:schemeClr val="lt1"/>
                </a:solidFill>
                <a:latin typeface="Garamond"/>
                <a:ea typeface="Garamond"/>
                <a:cs typeface="Garamond"/>
                <a:sym typeface="Garamond"/>
              </a:defRPr>
            </a:lvl1pPr>
            <a:lvl2pPr marL="742950" marR="0" lvl="1" indent="-161290" algn="l" rtl="0">
              <a:spcBef>
                <a:spcPts val="560"/>
              </a:spcBef>
              <a:spcAft>
                <a:spcPts val="0"/>
              </a:spcAft>
              <a:buClr>
                <a:schemeClr val="accent2"/>
              </a:buClr>
              <a:buSzPct val="70000"/>
              <a:buFont typeface="Noto Sans Symbols"/>
              <a:buChar char="■"/>
              <a:defRPr sz="2800" b="0" i="0" u="none" strike="noStrike" cap="none">
                <a:solidFill>
                  <a:schemeClr val="lt1"/>
                </a:solidFill>
                <a:latin typeface="Garamond"/>
                <a:ea typeface="Garamond"/>
                <a:cs typeface="Garamond"/>
                <a:sym typeface="Garamond"/>
              </a:defRPr>
            </a:lvl2pPr>
            <a:lvl3pPr marL="1143000" marR="0" lvl="2" indent="-121919" algn="l" rtl="0">
              <a:spcBef>
                <a:spcPts val="480"/>
              </a:spcBef>
              <a:spcAft>
                <a:spcPts val="0"/>
              </a:spcAft>
              <a:buClr>
                <a:schemeClr val="lt2"/>
              </a:buClr>
              <a:buSzPct val="70000"/>
              <a:buFont typeface="Noto Sans Symbols"/>
              <a:buChar char="■"/>
              <a:defRPr sz="2400" b="0" i="0" u="none" strike="noStrike" cap="none">
                <a:solidFill>
                  <a:schemeClr val="lt1"/>
                </a:solidFill>
                <a:latin typeface="Garamond"/>
                <a:ea typeface="Garamond"/>
                <a:cs typeface="Garamond"/>
                <a:sym typeface="Garamond"/>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lt1"/>
                </a:solidFill>
                <a:latin typeface="Garamond"/>
                <a:ea typeface="Garamond"/>
                <a:cs typeface="Garamond"/>
                <a:sym typeface="Garamond"/>
              </a:defRPr>
            </a:lvl4pPr>
            <a:lvl5pPr marL="2057400" marR="0" lvl="4"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5pPr>
            <a:lvl6pPr marL="2514600" marR="0" lvl="5"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6pPr>
            <a:lvl7pPr marL="2971800" marR="0" lvl="6"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7pPr>
            <a:lvl8pPr marL="3429000" marR="0" lvl="7"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8pPr>
            <a:lvl9pPr marL="3886200" marR="0" lvl="8" indent="-139700" algn="l" rtl="0">
              <a:spcBef>
                <a:spcPts val="400"/>
              </a:spcBef>
              <a:spcAft>
                <a:spcPts val="0"/>
              </a:spcAft>
              <a:buClr>
                <a:schemeClr val="hlink"/>
              </a:buClr>
              <a:buSzPct val="70000"/>
              <a:buFont typeface="Noto Sans Symbols"/>
              <a:buChar char="■"/>
              <a:defRPr sz="2000" b="0" i="0" u="none" strike="noStrike" cap="none">
                <a:solidFill>
                  <a:schemeClr val="lt1"/>
                </a:solidFill>
                <a:latin typeface="Garamond"/>
                <a:ea typeface="Garamond"/>
                <a:cs typeface="Garamond"/>
                <a:sym typeface="Garamond"/>
              </a:defRPr>
            </a:lvl9pPr>
          </a:lstStyle>
          <a:p>
            <a:endParaRPr/>
          </a:p>
        </p:txBody>
      </p:sp>
      <p:sp>
        <p:nvSpPr>
          <p:cNvPr id="113" name="Shape 113"/>
          <p:cNvSpPr txBox="1">
            <a:spLocks noGrp="1"/>
          </p:cNvSpPr>
          <p:nvPr>
            <p:ph type="dt" idx="10"/>
          </p:nvPr>
        </p:nvSpPr>
        <p:spPr>
          <a:xfrm>
            <a:off x="457200" y="6251575"/>
            <a:ext cx="2133599" cy="476249"/>
          </a:xfrm>
          <a:prstGeom prst="rect">
            <a:avLst/>
          </a:prstGeom>
          <a:noFill/>
          <a:ln>
            <a:noFill/>
          </a:ln>
        </p:spPr>
        <p:txBody>
          <a:bodyPr lIns="91425" tIns="91425" rIns="91425" bIns="91425" anchor="b" anchorCtr="0"/>
          <a:lstStyle>
            <a:lvl1pPr marL="0" marR="0" lvl="0" indent="0" algn="l" rtl="0">
              <a:spcBef>
                <a:spcPts val="0"/>
              </a:spcBef>
              <a:buNone/>
              <a:defRPr sz="12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lt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lt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lt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lt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lt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lt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lt1"/>
                </a:solidFill>
                <a:latin typeface="Garamond"/>
                <a:ea typeface="Garamond"/>
                <a:cs typeface="Garamond"/>
                <a:sym typeface="Garamond"/>
              </a:defRPr>
            </a:lvl9pPr>
          </a:lstStyle>
          <a:p>
            <a:endParaRPr>
              <a:solidFill>
                <a:srgbClr val="FFFFFF"/>
              </a:solidFill>
            </a:endParaRPr>
          </a:p>
        </p:txBody>
      </p:sp>
      <p:sp>
        <p:nvSpPr>
          <p:cNvPr id="114" name="Shape 114"/>
          <p:cNvSpPr txBox="1">
            <a:spLocks noGrp="1"/>
          </p:cNvSpPr>
          <p:nvPr>
            <p:ph type="sldNum" idx="12"/>
          </p:nvPr>
        </p:nvSpPr>
        <p:spPr>
          <a:xfrm>
            <a:off x="6553200" y="6248400"/>
            <a:ext cx="2133599" cy="476249"/>
          </a:xfrm>
          <a:prstGeom prst="rect">
            <a:avLst/>
          </a:prstGeom>
          <a:noFill/>
          <a:ln>
            <a:noFill/>
          </a:ln>
        </p:spPr>
        <p:txBody>
          <a:bodyPr lIns="91425" tIns="45700" rIns="91425" bIns="45700" anchor="b" anchorCtr="0">
            <a:noAutofit/>
          </a:bodyPr>
          <a:lstStyle/>
          <a:p>
            <a:pPr>
              <a:buSzPct val="25000"/>
            </a:pPr>
            <a:fld id="{00000000-1234-1234-1234-123412341234}" type="slidenum">
              <a:rPr lang="en-US" sz="1200">
                <a:solidFill>
                  <a:srgbClr val="FFFFFF"/>
                </a:solidFill>
              </a:rPr>
              <a:pPr>
                <a:buSzPct val="25000"/>
              </a:pPr>
              <a:t>‹#›</a:t>
            </a:fld>
            <a:endParaRPr lang="en-US" sz="1200">
              <a:solidFill>
                <a:srgbClr val="FFFFFF"/>
              </a:solidFill>
            </a:endParaRPr>
          </a:p>
        </p:txBody>
      </p:sp>
      <p:sp>
        <p:nvSpPr>
          <p:cNvPr id="115" name="Shape 115"/>
          <p:cNvSpPr txBox="1">
            <a:spLocks noGrp="1"/>
          </p:cNvSpPr>
          <p:nvPr>
            <p:ph type="ftr" idx="11"/>
          </p:nvPr>
        </p:nvSpPr>
        <p:spPr>
          <a:xfrm>
            <a:off x="3124200" y="6248400"/>
            <a:ext cx="2895600" cy="476249"/>
          </a:xfrm>
          <a:prstGeom prst="rect">
            <a:avLst/>
          </a:prstGeom>
          <a:noFill/>
          <a:ln>
            <a:noFill/>
          </a:ln>
        </p:spPr>
        <p:txBody>
          <a:bodyPr lIns="91425" tIns="91425" rIns="91425" bIns="91425" anchor="b" anchorCtr="0"/>
          <a:lstStyle>
            <a:lvl1pPr marL="0" marR="0" lvl="0" indent="0" algn="ctr" rtl="0">
              <a:spcBef>
                <a:spcPts val="0"/>
              </a:spcBef>
              <a:buNone/>
              <a:defRPr sz="12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lt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lt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lt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lt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lt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lt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lt1"/>
                </a:solidFill>
                <a:latin typeface="Garamond"/>
                <a:ea typeface="Garamond"/>
                <a:cs typeface="Garamond"/>
                <a:sym typeface="Garamond"/>
              </a:defRPr>
            </a:lvl9pPr>
          </a:lstStyle>
          <a:p>
            <a:endParaRPr>
              <a:solidFill>
                <a:srgbClr val="FFFFFF"/>
              </a:solidFill>
            </a:endParaRPr>
          </a:p>
        </p:txBody>
      </p:sp>
    </p:spTree>
    <p:extLst>
      <p:ext uri="{BB962C8B-B14F-4D97-AF65-F5344CB8AC3E}">
        <p14:creationId xmlns:p14="http://schemas.microsoft.com/office/powerpoint/2010/main" val="411481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A0EF5DB-B35F-4F11-A69E-0C4ABE17A91F}" type="datetimeFigureOut">
              <a:rPr lang="en-US">
                <a:solidFill>
                  <a:prstClr val="black">
                    <a:tint val="75000"/>
                  </a:prstClr>
                </a:solidFill>
              </a:rPr>
              <a:pPr>
                <a:defRPr/>
              </a:pPr>
              <a:t>6/7/2016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2B8B2A-CAAA-4B93-BB3C-009736BAA69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4199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12C662-FFF9-48C3-A4D9-1270E737F769}" type="datetimeFigureOut">
              <a:rPr lang="en-US">
                <a:solidFill>
                  <a:prstClr val="black">
                    <a:tint val="75000"/>
                  </a:prstClr>
                </a:solidFill>
              </a:rPr>
              <a:pPr>
                <a:defRPr/>
              </a:pPr>
              <a:t>6/7/2016</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CE36542D-B417-4690-AF05-559C03DD97C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1857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26DB381-2A61-4FFF-8507-92899555869E}" type="datetimeFigureOut">
              <a:rPr lang="en-US">
                <a:solidFill>
                  <a:prstClr val="black">
                    <a:tint val="75000"/>
                  </a:prstClr>
                </a:solidFill>
              </a:rPr>
              <a:pPr>
                <a:defRPr/>
              </a:pPr>
              <a:t>6/7/2016</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C90279B8-6DA4-4338-9EA4-D25A35EA2C1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527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5192A4-7DCD-41B7-92E7-8F2B9B0E2990}" type="datetimeFigureOut">
              <a:rPr lang="en-US">
                <a:solidFill>
                  <a:prstClr val="black">
                    <a:tint val="75000"/>
                  </a:prstClr>
                </a:solidFill>
              </a:rPr>
              <a:pPr>
                <a:defRPr/>
              </a:pPr>
              <a:t>6/7/2016</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4EFFA01-1FB2-4C57-876E-38286043E8B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0717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F6ABFE-D1A3-494C-B936-CBF6CE7EE1E6}" type="datetimeFigureOut">
              <a:rPr lang="en-US">
                <a:solidFill>
                  <a:prstClr val="black">
                    <a:tint val="75000"/>
                  </a:prstClr>
                </a:solidFill>
              </a:rPr>
              <a:pPr>
                <a:defRPr/>
              </a:pPr>
              <a:t>6/7/2016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987584C-4121-44E4-9CA2-8E9E1E4229D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4177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330C6E4-1532-4CFA-84B2-C2922CF3C6C8}" type="datetimeFigureOut">
              <a:rPr lang="en-US">
                <a:solidFill>
                  <a:prstClr val="black">
                    <a:tint val="75000"/>
                  </a:prstClr>
                </a:solidFill>
              </a:rPr>
              <a:pPr>
                <a:defRPr/>
              </a:pPr>
              <a:t>6/7/2016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3078247-81B9-4D81-ACBD-F014E572ACC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9675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4.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defTabSz="457200">
              <a:defRPr/>
            </a:pPr>
            <a:fld id="{CC9D310D-318A-4C94-8CB7-69DC402EA49D}" type="datetimeFigureOut">
              <a:rPr lang="en-US">
                <a:solidFill>
                  <a:prstClr val="black">
                    <a:tint val="75000"/>
                  </a:prstClr>
                </a:solidFill>
              </a:rPr>
              <a:pPr defTabSz="457200">
                <a:defRPr/>
              </a:pPr>
              <a:t>6/7/2016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defTabSz="457200">
              <a:defRPr/>
            </a:pPr>
            <a:fld id="{2D36ADFC-4177-42FB-9135-3D8F3BA6145B}" type="slidenum">
              <a:rPr lang="en-US">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922876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dk1"/>
              </a:buClr>
              <a:buSzPct val="100000"/>
              <a:buNone/>
              <a:defRPr sz="3600" b="1">
                <a:solidFill>
                  <a:schemeClr val="dk1"/>
                </a:solidFill>
              </a:defRPr>
            </a:lvl1pPr>
            <a:lvl2pPr rtl="0">
              <a:spcBef>
                <a:spcPts val="0"/>
              </a:spcBef>
              <a:buClr>
                <a:schemeClr val="dk1"/>
              </a:buClr>
              <a:buSzPct val="100000"/>
              <a:buNone/>
              <a:defRPr sz="3600" b="1">
                <a:solidFill>
                  <a:schemeClr val="dk1"/>
                </a:solidFill>
              </a:defRPr>
            </a:lvl2pPr>
            <a:lvl3pPr rtl="0">
              <a:spcBef>
                <a:spcPts val="0"/>
              </a:spcBef>
              <a:buClr>
                <a:schemeClr val="dk1"/>
              </a:buClr>
              <a:buSzPct val="100000"/>
              <a:buNone/>
              <a:defRPr sz="3600" b="1">
                <a:solidFill>
                  <a:schemeClr val="dk1"/>
                </a:solidFill>
              </a:defRPr>
            </a:lvl3pPr>
            <a:lvl4pPr rtl="0">
              <a:spcBef>
                <a:spcPts val="0"/>
              </a:spcBef>
              <a:buClr>
                <a:schemeClr val="dk1"/>
              </a:buClr>
              <a:buSzPct val="100000"/>
              <a:buNone/>
              <a:defRPr sz="3600" b="1">
                <a:solidFill>
                  <a:schemeClr val="dk1"/>
                </a:solidFill>
              </a:defRPr>
            </a:lvl4pPr>
            <a:lvl5pPr rtl="0">
              <a:spcBef>
                <a:spcPts val="0"/>
              </a:spcBef>
              <a:buClr>
                <a:schemeClr val="dk1"/>
              </a:buClr>
              <a:buSzPct val="100000"/>
              <a:buNone/>
              <a:defRPr sz="3600" b="1">
                <a:solidFill>
                  <a:schemeClr val="dk1"/>
                </a:solidFill>
              </a:defRPr>
            </a:lvl5pPr>
            <a:lvl6pPr rtl="0">
              <a:spcBef>
                <a:spcPts val="0"/>
              </a:spcBef>
              <a:buClr>
                <a:schemeClr val="dk1"/>
              </a:buClr>
              <a:buSzPct val="100000"/>
              <a:buNone/>
              <a:defRPr sz="3600" b="1">
                <a:solidFill>
                  <a:schemeClr val="dk1"/>
                </a:solidFill>
              </a:defRPr>
            </a:lvl6pPr>
            <a:lvl7pPr rtl="0">
              <a:spcBef>
                <a:spcPts val="0"/>
              </a:spcBef>
              <a:buClr>
                <a:schemeClr val="dk1"/>
              </a:buClr>
              <a:buSzPct val="100000"/>
              <a:buNone/>
              <a:defRPr sz="3600" b="1">
                <a:solidFill>
                  <a:schemeClr val="dk1"/>
                </a:solidFill>
              </a:defRPr>
            </a:lvl7pPr>
            <a:lvl8pPr rtl="0">
              <a:spcBef>
                <a:spcPts val="0"/>
              </a:spcBef>
              <a:buClr>
                <a:schemeClr val="dk1"/>
              </a:buClr>
              <a:buSzPct val="100000"/>
              <a:buNone/>
              <a:defRPr sz="3600" b="1">
                <a:solidFill>
                  <a:schemeClr val="dk1"/>
                </a:solidFill>
              </a:defRPr>
            </a:lvl8pPr>
            <a:lvl9pPr rtl="0">
              <a:spcBef>
                <a:spcPts val="0"/>
              </a:spcBef>
              <a:buClr>
                <a:schemeClr val="dk1"/>
              </a:buClr>
              <a:buSzPct val="100000"/>
              <a:buNone/>
              <a:defRPr sz="3600" b="1">
                <a:solidFill>
                  <a:schemeClr val="dk1"/>
                </a:solidFill>
              </a:defRPr>
            </a:lvl9pPr>
          </a:lstStyle>
          <a:p>
            <a:endParaRPr/>
          </a:p>
        </p:txBody>
      </p:sp>
      <p:sp>
        <p:nvSpPr>
          <p:cNvPr id="270" name="Shape 27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a:endParaRPr/>
          </a:p>
        </p:txBody>
      </p:sp>
      <p:sp>
        <p:nvSpPr>
          <p:cNvPr id="271" name="Shape 271"/>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lvl1pPr algn="r" rtl="0">
              <a:spcBef>
                <a:spcPts val="0"/>
              </a:spcBef>
              <a:buNone/>
              <a:defRPr sz="1300">
                <a:solidFill>
                  <a:schemeClr val="dk1"/>
                </a:solidFill>
              </a:defRPr>
            </a:lvl1pPr>
          </a:lstStyle>
          <a:p>
            <a:fld id="{00000000-1234-1234-1234-123412341234}" type="slidenum">
              <a:rPr lang="en-US" kern="0">
                <a:solidFill>
                  <a:srgbClr val="000000"/>
                </a:solidFill>
                <a:cs typeface="Arial"/>
                <a:sym typeface="Arial"/>
                <a:rtl val="0"/>
              </a:rPr>
              <a:pPr/>
              <a:t>‹#›</a:t>
            </a:fld>
            <a:endParaRPr lang="en-US" kern="0">
              <a:solidFill>
                <a:srgbClr val="000000"/>
              </a:solidFill>
              <a:cs typeface="Arial"/>
              <a:sym typeface="Arial"/>
              <a:rtl val="0"/>
            </a:endParaRPr>
          </a:p>
        </p:txBody>
      </p:sp>
    </p:spTree>
    <p:extLst>
      <p:ext uri="{BB962C8B-B14F-4D97-AF65-F5344CB8AC3E}">
        <p14:creationId xmlns:p14="http://schemas.microsoft.com/office/powerpoint/2010/main" val="51500925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 id="2147483678"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solidFill>
                <a:srgbClr val="676A55">
                  <a:tint val="60000"/>
                  <a:satMod val="155000"/>
                </a:srgbClr>
              </a:solidFill>
            </a:endParaRPr>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F40912B2-B98F-46D6-BA2B-71929DB29BC3}" type="datetimeFigureOut">
              <a:rPr lang="en-US" smtClean="0">
                <a:solidFill>
                  <a:srgbClr val="676A55">
                    <a:tint val="60000"/>
                    <a:satMod val="155000"/>
                  </a:srgbClr>
                </a:solidFill>
              </a:rPr>
              <a:pPr/>
              <a:t>6/7/2016</a:t>
            </a:fld>
            <a:endParaRPr lang="en-US">
              <a:solidFill>
                <a:srgbClr val="676A55">
                  <a:tint val="60000"/>
                  <a:satMod val="155000"/>
                </a:srgbClr>
              </a:solidFill>
            </a:endParaRPr>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0BF588-9442-4EDC-9F8A-11F2BCD72D37}" type="slidenum">
              <a:rPr lang="en-US" smtClean="0">
                <a:solidFill>
                  <a:srgbClr val="EAEBDE">
                    <a:shade val="90000"/>
                  </a:srgbClr>
                </a:solidFill>
              </a:rPr>
              <a:pPr/>
              <a:t>‹#›</a:t>
            </a:fld>
            <a:endParaRPr lang="en-US">
              <a:solidFill>
                <a:srgbClr val="EAEBDE">
                  <a:shade val="90000"/>
                </a:srgbClr>
              </a:solidFill>
            </a:endParaRPr>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extLst>
      <p:ext uri="{BB962C8B-B14F-4D97-AF65-F5344CB8AC3E}">
        <p14:creationId xmlns:p14="http://schemas.microsoft.com/office/powerpoint/2010/main" val="194991114"/>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email">
            <a:lum/>
            <a:extLst>
              <a:ext uri="{28A0092B-C50C-407E-A947-70E740481C1C}">
                <a14:useLocalDpi xmlns:a14="http://schemas.microsoft.com/office/drawing/2010/main"/>
              </a:ext>
            </a:extLst>
          </a:blip>
          <a:srcRect/>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kern="0"/>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kern="0"/>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kern="0">
                <a:solidFill>
                  <a:srgbClr val="888888"/>
                </a:solidFill>
                <a:latin typeface="Calibri"/>
                <a:ea typeface="Calibri"/>
                <a:cs typeface="Calibri"/>
                <a:sym typeface="Calibri"/>
              </a:rPr>
              <a:pPr algn="r">
                <a:buSzPct val="25000"/>
              </a:pPr>
              <a:t>‹#›</a:t>
            </a:fld>
            <a:endParaRPr lang="en-US" sz="1200" kern="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283706743"/>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gif"/><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2" name="TextBox 1"/>
          <p:cNvSpPr txBox="1"/>
          <p:nvPr/>
        </p:nvSpPr>
        <p:spPr>
          <a:xfrm>
            <a:off x="2204027" y="76200"/>
            <a:ext cx="6705600" cy="1107996"/>
          </a:xfrm>
          <a:prstGeom prst="rect">
            <a:avLst/>
          </a:prstGeom>
          <a:noFill/>
        </p:spPr>
        <p:txBody>
          <a:bodyPr wrap="square" rtlCol="0">
            <a:spAutoFit/>
          </a:bodyPr>
          <a:lstStyle/>
          <a:p>
            <a:r>
              <a:rPr lang="en-US" sz="6600" b="1" dirty="0" smtClean="0"/>
              <a:t>Species’ Needs</a:t>
            </a:r>
            <a:endParaRPr lang="en-US" sz="6600" b="1" dirty="0"/>
          </a:p>
        </p:txBody>
      </p:sp>
      <p:sp>
        <p:nvSpPr>
          <p:cNvPr id="6" name="TextBox 5"/>
          <p:cNvSpPr txBox="1"/>
          <p:nvPr/>
        </p:nvSpPr>
        <p:spPr>
          <a:xfrm>
            <a:off x="1295400" y="1752600"/>
            <a:ext cx="7239000" cy="4832092"/>
          </a:xfrm>
          <a:prstGeom prst="rect">
            <a:avLst/>
          </a:prstGeom>
          <a:noFill/>
        </p:spPr>
        <p:txBody>
          <a:bodyPr wrap="square" rtlCol="0">
            <a:spAutoFit/>
          </a:bodyPr>
          <a:lstStyle/>
          <a:p>
            <a:r>
              <a:rPr lang="en-US" sz="4400" dirty="0" smtClean="0"/>
              <a:t>Taxonomy</a:t>
            </a:r>
          </a:p>
          <a:p>
            <a:r>
              <a:rPr lang="en-US" sz="4400" dirty="0" smtClean="0"/>
              <a:t>Life history</a:t>
            </a:r>
          </a:p>
          <a:p>
            <a:r>
              <a:rPr lang="en-US" sz="4400" dirty="0" smtClean="0"/>
              <a:t>Habitat</a:t>
            </a:r>
          </a:p>
          <a:p>
            <a:r>
              <a:rPr lang="en-US" sz="4400" dirty="0" smtClean="0"/>
              <a:t>Ecological Needs at</a:t>
            </a:r>
          </a:p>
          <a:p>
            <a:r>
              <a:rPr lang="en-US" sz="4400" dirty="0"/>
              <a:t>	</a:t>
            </a:r>
            <a:r>
              <a:rPr lang="en-US" sz="4400" dirty="0" smtClean="0"/>
              <a:t>Individual level</a:t>
            </a:r>
          </a:p>
          <a:p>
            <a:r>
              <a:rPr lang="en-US" sz="4400" dirty="0"/>
              <a:t>	</a:t>
            </a:r>
            <a:r>
              <a:rPr lang="en-US" sz="4400" dirty="0" smtClean="0"/>
              <a:t>Population level</a:t>
            </a:r>
          </a:p>
          <a:p>
            <a:r>
              <a:rPr lang="en-US" sz="4400" dirty="0"/>
              <a:t>	</a:t>
            </a:r>
            <a:r>
              <a:rPr lang="en-US" sz="4400" dirty="0" smtClean="0"/>
              <a:t>Species level</a:t>
            </a:r>
            <a:endParaRPr lang="en-US" sz="4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860" y="4346317"/>
            <a:ext cx="2667000" cy="2238375"/>
          </a:xfrm>
          <a:prstGeom prst="rect">
            <a:avLst/>
          </a:prstGeom>
        </p:spPr>
      </p:pic>
    </p:spTree>
    <p:extLst>
      <p:ext uri="{BB962C8B-B14F-4D97-AF65-F5344CB8AC3E}">
        <p14:creationId xmlns:p14="http://schemas.microsoft.com/office/powerpoint/2010/main" val="251946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Shape 1154"/>
          <p:cNvSpPr/>
          <p:nvPr/>
        </p:nvSpPr>
        <p:spPr>
          <a:xfrm>
            <a:off x="7315200" y="3657600"/>
            <a:ext cx="1752600" cy="1179740"/>
          </a:xfrm>
          <a:prstGeom prst="ellipse">
            <a:avLst/>
          </a:prstGeom>
          <a:solidFill>
            <a:schemeClr val="bg1">
              <a:lumMod val="50000"/>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rgbClr val="FFFFFF"/>
                </a:solidFill>
                <a:latin typeface="Calibri"/>
                <a:ea typeface="Calibri"/>
                <a:cs typeface="Calibri"/>
                <a:sym typeface="Calibri"/>
              </a:rPr>
              <a:t>Population  Resilience</a:t>
            </a:r>
          </a:p>
        </p:txBody>
      </p:sp>
      <p:sp>
        <p:nvSpPr>
          <p:cNvPr id="1155" name="Shape 1155"/>
          <p:cNvSpPr/>
          <p:nvPr/>
        </p:nvSpPr>
        <p:spPr>
          <a:xfrm>
            <a:off x="4318667" y="2070098"/>
            <a:ext cx="1747580" cy="1143000"/>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Calibri"/>
                <a:ea typeface="Calibri"/>
                <a:cs typeface="Calibri"/>
                <a:sym typeface="Calibri"/>
              </a:rPr>
              <a:t>Population recruitment</a:t>
            </a:r>
          </a:p>
        </p:txBody>
      </p:sp>
      <p:sp>
        <p:nvSpPr>
          <p:cNvPr id="1156" name="Shape 1156"/>
          <p:cNvSpPr/>
          <p:nvPr/>
        </p:nvSpPr>
        <p:spPr>
          <a:xfrm>
            <a:off x="2302428" y="3684814"/>
            <a:ext cx="1828800" cy="1143000"/>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000" dirty="0">
                <a:solidFill>
                  <a:schemeClr val="bg1"/>
                </a:solidFill>
                <a:latin typeface="Calibri"/>
                <a:ea typeface="Calibri"/>
                <a:cs typeface="Calibri"/>
                <a:sym typeface="Calibri"/>
              </a:rPr>
              <a:t>Habitat</a:t>
            </a:r>
          </a:p>
        </p:txBody>
      </p:sp>
      <p:sp>
        <p:nvSpPr>
          <p:cNvPr id="1157" name="Shape 1157"/>
          <p:cNvSpPr/>
          <p:nvPr/>
        </p:nvSpPr>
        <p:spPr>
          <a:xfrm>
            <a:off x="4318667" y="5257800"/>
            <a:ext cx="1747580" cy="1143000"/>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rgbClr val="FFFFFF"/>
                </a:solidFill>
                <a:latin typeface="Calibri"/>
                <a:ea typeface="Calibri"/>
                <a:cs typeface="Calibri"/>
                <a:sym typeface="Calibri"/>
              </a:rPr>
              <a:t>Adult Survival Rates</a:t>
            </a:r>
          </a:p>
        </p:txBody>
      </p:sp>
      <p:cxnSp>
        <p:nvCxnSpPr>
          <p:cNvPr id="1158" name="Shape 1158"/>
          <p:cNvCxnSpPr>
            <a:stCxn id="1156" idx="2"/>
          </p:cNvCxnSpPr>
          <p:nvPr/>
        </p:nvCxnSpPr>
        <p:spPr>
          <a:xfrm>
            <a:off x="3216828" y="4827814"/>
            <a:ext cx="1101899" cy="810900"/>
          </a:xfrm>
          <a:prstGeom prst="straightConnector1">
            <a:avLst/>
          </a:prstGeom>
          <a:noFill/>
          <a:ln w="38100" cap="flat" cmpd="sng">
            <a:solidFill>
              <a:srgbClr val="00B050"/>
            </a:solidFill>
            <a:prstDash val="solid"/>
            <a:round/>
            <a:headEnd type="none" w="med" len="med"/>
            <a:tailEnd type="stealth" w="lg" len="lg"/>
          </a:ln>
        </p:spPr>
      </p:cxnSp>
      <p:cxnSp>
        <p:nvCxnSpPr>
          <p:cNvPr id="1159" name="Shape 1159"/>
          <p:cNvCxnSpPr>
            <a:stCxn id="1157" idx="3"/>
            <a:endCxn id="1154" idx="4"/>
          </p:cNvCxnSpPr>
          <p:nvPr/>
        </p:nvCxnSpPr>
        <p:spPr>
          <a:xfrm flipV="1">
            <a:off x="6066247" y="4837340"/>
            <a:ext cx="2125253" cy="991960"/>
          </a:xfrm>
          <a:prstGeom prst="straightConnector1">
            <a:avLst/>
          </a:prstGeom>
          <a:noFill/>
          <a:ln w="38100" cap="flat" cmpd="sng">
            <a:solidFill>
              <a:schemeClr val="accent2"/>
            </a:solidFill>
            <a:prstDash val="solid"/>
            <a:round/>
            <a:headEnd type="none" w="med" len="med"/>
            <a:tailEnd type="stealth" w="lg" len="lg"/>
          </a:ln>
        </p:spPr>
      </p:cxnSp>
      <p:sp>
        <p:nvSpPr>
          <p:cNvPr id="1160" name="Shape 1160"/>
          <p:cNvSpPr/>
          <p:nvPr/>
        </p:nvSpPr>
        <p:spPr>
          <a:xfrm>
            <a:off x="5154357" y="3676649"/>
            <a:ext cx="1747580" cy="1143000"/>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rgbClr val="FFFFFF"/>
                </a:solidFill>
                <a:latin typeface="Calibri"/>
                <a:ea typeface="Calibri"/>
                <a:cs typeface="Calibri"/>
                <a:sym typeface="Calibri"/>
              </a:rPr>
              <a:t>Population Abundance</a:t>
            </a:r>
          </a:p>
        </p:txBody>
      </p:sp>
      <p:cxnSp>
        <p:nvCxnSpPr>
          <p:cNvPr id="1161" name="Shape 1161"/>
          <p:cNvCxnSpPr>
            <a:stCxn id="1160" idx="3"/>
            <a:endCxn id="1154" idx="2"/>
          </p:cNvCxnSpPr>
          <p:nvPr/>
        </p:nvCxnSpPr>
        <p:spPr>
          <a:xfrm flipV="1">
            <a:off x="6901937" y="4247470"/>
            <a:ext cx="413263" cy="679"/>
          </a:xfrm>
          <a:prstGeom prst="straightConnector1">
            <a:avLst/>
          </a:prstGeom>
          <a:noFill/>
          <a:ln w="38100" cap="flat" cmpd="sng">
            <a:solidFill>
              <a:schemeClr val="accent2"/>
            </a:solidFill>
            <a:prstDash val="solid"/>
            <a:round/>
            <a:headEnd type="none" w="med" len="med"/>
            <a:tailEnd type="stealth" w="lg" len="lg"/>
          </a:ln>
        </p:spPr>
      </p:cxnSp>
      <p:cxnSp>
        <p:nvCxnSpPr>
          <p:cNvPr id="1162" name="Shape 1162"/>
          <p:cNvCxnSpPr>
            <a:stCxn id="1155" idx="2"/>
            <a:endCxn id="1160" idx="0"/>
          </p:cNvCxnSpPr>
          <p:nvPr/>
        </p:nvCxnSpPr>
        <p:spPr>
          <a:xfrm>
            <a:off x="5192457" y="3213098"/>
            <a:ext cx="835800" cy="463500"/>
          </a:xfrm>
          <a:prstGeom prst="straightConnector1">
            <a:avLst/>
          </a:prstGeom>
          <a:noFill/>
          <a:ln w="38100" cap="flat" cmpd="sng">
            <a:solidFill>
              <a:schemeClr val="accent2"/>
            </a:solidFill>
            <a:prstDash val="solid"/>
            <a:round/>
            <a:headEnd type="none" w="med" len="med"/>
            <a:tailEnd type="stealth" w="lg" len="lg"/>
          </a:ln>
        </p:spPr>
      </p:cxnSp>
      <p:cxnSp>
        <p:nvCxnSpPr>
          <p:cNvPr id="1163" name="Shape 1163"/>
          <p:cNvCxnSpPr>
            <a:stCxn id="1155" idx="3"/>
            <a:endCxn id="1154" idx="0"/>
          </p:cNvCxnSpPr>
          <p:nvPr/>
        </p:nvCxnSpPr>
        <p:spPr>
          <a:xfrm>
            <a:off x="6066247" y="2641598"/>
            <a:ext cx="2125253" cy="1016002"/>
          </a:xfrm>
          <a:prstGeom prst="straightConnector1">
            <a:avLst/>
          </a:prstGeom>
          <a:noFill/>
          <a:ln w="38100" cap="flat" cmpd="sng">
            <a:solidFill>
              <a:schemeClr val="accent2"/>
            </a:solidFill>
            <a:prstDash val="solid"/>
            <a:round/>
            <a:headEnd type="none" w="med" len="med"/>
            <a:tailEnd type="stealth" w="lg" len="lg"/>
          </a:ln>
        </p:spPr>
      </p:cxnSp>
      <p:cxnSp>
        <p:nvCxnSpPr>
          <p:cNvPr id="1164" name="Shape 1164"/>
          <p:cNvCxnSpPr>
            <a:stCxn id="1157" idx="0"/>
            <a:endCxn id="1160" idx="2"/>
          </p:cNvCxnSpPr>
          <p:nvPr/>
        </p:nvCxnSpPr>
        <p:spPr>
          <a:xfrm rot="10800000" flipH="1">
            <a:off x="5192457" y="4819500"/>
            <a:ext cx="835800" cy="438300"/>
          </a:xfrm>
          <a:prstGeom prst="straightConnector1">
            <a:avLst/>
          </a:prstGeom>
          <a:noFill/>
          <a:ln w="38100" cap="flat" cmpd="sng">
            <a:solidFill>
              <a:schemeClr val="accent2"/>
            </a:solidFill>
            <a:prstDash val="solid"/>
            <a:round/>
            <a:headEnd type="none" w="med" len="med"/>
            <a:tailEnd type="stealth" w="lg" len="lg"/>
          </a:ln>
        </p:spPr>
      </p:cxnSp>
      <p:cxnSp>
        <p:nvCxnSpPr>
          <p:cNvPr id="1165" name="Shape 1165"/>
          <p:cNvCxnSpPr>
            <a:stCxn id="1156" idx="0"/>
            <a:endCxn id="1155" idx="1"/>
          </p:cNvCxnSpPr>
          <p:nvPr/>
        </p:nvCxnSpPr>
        <p:spPr>
          <a:xfrm rot="10800000" flipH="1">
            <a:off x="3216828" y="2641714"/>
            <a:ext cx="1101899" cy="1043100"/>
          </a:xfrm>
          <a:prstGeom prst="straightConnector1">
            <a:avLst/>
          </a:prstGeom>
          <a:noFill/>
          <a:ln w="38100" cap="flat" cmpd="sng">
            <a:solidFill>
              <a:srgbClr val="00B050"/>
            </a:solidFill>
            <a:prstDash val="solid"/>
            <a:round/>
            <a:headEnd type="none" w="med" len="med"/>
            <a:tailEnd type="stealth" w="lg" len="lg"/>
          </a:ln>
        </p:spPr>
      </p:cxnSp>
      <p:sp>
        <p:nvSpPr>
          <p:cNvPr id="1166" name="Shape 1166"/>
          <p:cNvSpPr txBox="1"/>
          <p:nvPr/>
        </p:nvSpPr>
        <p:spPr>
          <a:xfrm>
            <a:off x="474749" y="1710405"/>
            <a:ext cx="3012901" cy="1734717"/>
          </a:xfrm>
          <a:prstGeom prst="rect">
            <a:avLst/>
          </a:prstGeom>
          <a:noFill/>
          <a:ln>
            <a:noFill/>
          </a:ln>
        </p:spPr>
        <p:txBody>
          <a:bodyPr lIns="91425" tIns="45700" rIns="91425" bIns="45700" anchor="ctr" anchorCtr="0">
            <a:noAutofit/>
          </a:bodyPr>
          <a:lstStyle/>
          <a:p>
            <a:pPr marL="0" marR="0" lvl="0" indent="0" algn="ctr" rtl="0">
              <a:spcBef>
                <a:spcPts val="0"/>
              </a:spcBef>
              <a:buClr>
                <a:srgbClr val="000000"/>
              </a:buClr>
              <a:buSzPct val="25000"/>
              <a:buFont typeface="Calibri"/>
              <a:buNone/>
            </a:pPr>
            <a:r>
              <a:rPr lang="en-US" sz="3200" b="1" dirty="0" smtClean="0">
                <a:solidFill>
                  <a:srgbClr val="000000"/>
                </a:solidFill>
                <a:latin typeface="Calibri"/>
                <a:ea typeface="Calibri"/>
                <a:cs typeface="Calibri"/>
                <a:sym typeface="Calibri"/>
              </a:rPr>
              <a:t>CCM </a:t>
            </a:r>
            <a:r>
              <a:rPr lang="en-US" sz="3200" b="1" dirty="0">
                <a:solidFill>
                  <a:srgbClr val="000000"/>
                </a:solidFill>
                <a:latin typeface="Calibri"/>
                <a:ea typeface="Calibri"/>
                <a:cs typeface="Calibri"/>
                <a:sym typeface="Calibri"/>
              </a:rPr>
              <a:t>with Demographics Expanded</a:t>
            </a:r>
          </a:p>
        </p:txBody>
      </p:sp>
      <p:sp>
        <p:nvSpPr>
          <p:cNvPr id="16" name="TextBox 15"/>
          <p:cNvSpPr txBox="1"/>
          <p:nvPr/>
        </p:nvSpPr>
        <p:spPr>
          <a:xfrm>
            <a:off x="2204027" y="76200"/>
            <a:ext cx="6705600" cy="1107996"/>
          </a:xfrm>
          <a:prstGeom prst="rect">
            <a:avLst/>
          </a:prstGeom>
          <a:noFill/>
        </p:spPr>
        <p:txBody>
          <a:bodyPr wrap="square" rtlCol="0">
            <a:spAutoFit/>
          </a:bodyPr>
          <a:lstStyle/>
          <a:p>
            <a:r>
              <a:rPr lang="en-US" sz="6600" b="1" dirty="0" smtClean="0"/>
              <a:t>Species’ Needs</a:t>
            </a:r>
            <a:endParaRPr lang="en-US" sz="6600" b="1" dirty="0"/>
          </a:p>
        </p:txBody>
      </p:sp>
    </p:spTree>
    <p:extLst>
      <p:ext uri="{BB962C8B-B14F-4D97-AF65-F5344CB8AC3E}">
        <p14:creationId xmlns:p14="http://schemas.microsoft.com/office/powerpoint/2010/main" val="2016865647"/>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81" name="Shape 1181"/>
          <p:cNvSpPr txBox="1">
            <a:spLocks noGrp="1"/>
          </p:cNvSpPr>
          <p:nvPr>
            <p:ph type="title"/>
          </p:nvPr>
        </p:nvSpPr>
        <p:spPr>
          <a:xfrm>
            <a:off x="152400" y="2471631"/>
            <a:ext cx="2303930" cy="210036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1" i="0" u="none" strike="noStrike" cap="none" dirty="0" smtClean="0">
                <a:solidFill>
                  <a:schemeClr val="dk1"/>
                </a:solidFill>
                <a:latin typeface="Calibri"/>
                <a:ea typeface="Calibri"/>
                <a:cs typeface="Calibri"/>
                <a:sym typeface="Calibri"/>
              </a:rPr>
              <a:t>CCM </a:t>
            </a:r>
            <a:r>
              <a:rPr lang="en-US" sz="3200" b="1" i="0" u="none" strike="noStrike" cap="none" dirty="0">
                <a:solidFill>
                  <a:schemeClr val="dk1"/>
                </a:solidFill>
                <a:latin typeface="Calibri"/>
                <a:ea typeface="Calibri"/>
                <a:cs typeface="Calibri"/>
                <a:sym typeface="Calibri"/>
              </a:rPr>
              <a:t>with Habitat Expanded</a:t>
            </a:r>
          </a:p>
        </p:txBody>
      </p:sp>
      <p:sp>
        <p:nvSpPr>
          <p:cNvPr id="1172" name="Shape 1172"/>
          <p:cNvSpPr txBox="1">
            <a:spLocks noGrp="1"/>
          </p:cNvSpPr>
          <p:nvPr>
            <p:ph type="body" idx="4294967295"/>
          </p:nvPr>
        </p:nvSpPr>
        <p:spPr>
          <a:xfrm>
            <a:off x="248000" y="5495679"/>
            <a:ext cx="8667400" cy="105752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0" i="0" u="none" strike="noStrike" cap="none" dirty="0">
                <a:solidFill>
                  <a:schemeClr val="dk1"/>
                </a:solidFill>
                <a:latin typeface="Calibri"/>
                <a:ea typeface="Calibri"/>
                <a:cs typeface="Calibri"/>
                <a:sym typeface="Calibri"/>
              </a:rPr>
              <a:t> </a:t>
            </a:r>
            <a:r>
              <a:rPr lang="en-US" sz="2400" b="0" i="0" u="sng" strike="noStrike" cap="none" dirty="0">
                <a:solidFill>
                  <a:schemeClr val="dk1"/>
                </a:solidFill>
                <a:latin typeface="Calibri"/>
                <a:ea typeface="Calibri"/>
                <a:cs typeface="Calibri"/>
                <a:sym typeface="Calibri"/>
              </a:rPr>
              <a:t>Habitat</a:t>
            </a:r>
            <a:r>
              <a:rPr lang="en-US" sz="2400" b="0" i="0" u="none" strike="noStrike" cap="none" dirty="0">
                <a:solidFill>
                  <a:schemeClr val="dk1"/>
                </a:solidFill>
                <a:latin typeface="Calibri"/>
                <a:ea typeface="Calibri"/>
                <a:cs typeface="Calibri"/>
                <a:sym typeface="Calibri"/>
              </a:rPr>
              <a:t>: physical and biological resources for individuals to complete their life history.</a:t>
            </a:r>
          </a:p>
        </p:txBody>
      </p:sp>
      <p:sp>
        <p:nvSpPr>
          <p:cNvPr id="1182" name="Shape 1182"/>
          <p:cNvSpPr/>
          <p:nvPr/>
        </p:nvSpPr>
        <p:spPr>
          <a:xfrm>
            <a:off x="7315200" y="2286000"/>
            <a:ext cx="1752600" cy="1138131"/>
          </a:xfrm>
          <a:prstGeom prst="ellipse">
            <a:avLst/>
          </a:prstGeom>
          <a:solidFill>
            <a:schemeClr val="bg1">
              <a:lumMod val="50000"/>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Population  Resilience</a:t>
            </a:r>
          </a:p>
        </p:txBody>
      </p:sp>
      <p:grpSp>
        <p:nvGrpSpPr>
          <p:cNvPr id="2" name="Group 1"/>
          <p:cNvGrpSpPr/>
          <p:nvPr/>
        </p:nvGrpSpPr>
        <p:grpSpPr>
          <a:xfrm>
            <a:off x="2890536" y="2290344"/>
            <a:ext cx="4424663" cy="2912951"/>
            <a:chOff x="2890536" y="3438213"/>
            <a:chExt cx="4424663" cy="2912951"/>
          </a:xfrm>
        </p:grpSpPr>
        <p:sp>
          <p:nvSpPr>
            <p:cNvPr id="1174" name="Shape 1174"/>
            <p:cNvSpPr/>
            <p:nvPr/>
          </p:nvSpPr>
          <p:spPr>
            <a:xfrm>
              <a:off x="5260694" y="3495111"/>
              <a:ext cx="1749704" cy="911506"/>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dirty="0">
                  <a:solidFill>
                    <a:srgbClr val="FFFFFF"/>
                  </a:solidFill>
                  <a:latin typeface="Calibri"/>
                  <a:ea typeface="Calibri"/>
                  <a:cs typeface="Calibri"/>
                  <a:sym typeface="Calibri"/>
                </a:rPr>
                <a:t>Demographics</a:t>
              </a:r>
            </a:p>
          </p:txBody>
        </p:sp>
        <p:sp>
          <p:nvSpPr>
            <p:cNvPr id="1175" name="Shape 1175"/>
            <p:cNvSpPr/>
            <p:nvPr/>
          </p:nvSpPr>
          <p:spPr>
            <a:xfrm>
              <a:off x="2895623" y="3438213"/>
              <a:ext cx="1831023" cy="911506"/>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Habitat Distribution</a:t>
              </a:r>
            </a:p>
          </p:txBody>
        </p:sp>
        <p:cxnSp>
          <p:nvCxnSpPr>
            <p:cNvPr id="1176" name="Shape 1176"/>
            <p:cNvCxnSpPr>
              <a:stCxn id="1175" idx="3"/>
              <a:endCxn id="1174" idx="1"/>
            </p:cNvCxnSpPr>
            <p:nvPr/>
          </p:nvCxnSpPr>
          <p:spPr>
            <a:xfrm>
              <a:off x="4726646" y="3893966"/>
              <a:ext cx="534048" cy="56939"/>
            </a:xfrm>
            <a:prstGeom prst="straightConnector1">
              <a:avLst/>
            </a:prstGeom>
            <a:noFill/>
            <a:ln w="38100" cap="flat" cmpd="sng">
              <a:solidFill>
                <a:srgbClr val="00B050"/>
              </a:solidFill>
              <a:prstDash val="solid"/>
              <a:round/>
              <a:headEnd type="none" w="med" len="med"/>
              <a:tailEnd type="stealth" w="lg" len="lg"/>
            </a:ln>
          </p:spPr>
        </p:cxnSp>
        <p:sp>
          <p:nvSpPr>
            <p:cNvPr id="1177" name="Shape 1177"/>
            <p:cNvSpPr/>
            <p:nvPr/>
          </p:nvSpPr>
          <p:spPr>
            <a:xfrm>
              <a:off x="2890536" y="4419600"/>
              <a:ext cx="1831023" cy="911506"/>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Habitat Extent</a:t>
              </a:r>
            </a:p>
          </p:txBody>
        </p:sp>
        <p:sp>
          <p:nvSpPr>
            <p:cNvPr id="1178" name="Shape 1178"/>
            <p:cNvSpPr/>
            <p:nvPr/>
          </p:nvSpPr>
          <p:spPr>
            <a:xfrm>
              <a:off x="2890536" y="5439658"/>
              <a:ext cx="1831023" cy="911506"/>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rgbClr val="FFFFFF"/>
                  </a:solidFill>
                  <a:latin typeface="Calibri"/>
                  <a:ea typeface="Calibri"/>
                  <a:cs typeface="Calibri"/>
                  <a:sym typeface="Calibri"/>
                </a:rPr>
                <a:t>Habitat Connectivity</a:t>
              </a:r>
            </a:p>
          </p:txBody>
        </p:sp>
        <p:cxnSp>
          <p:nvCxnSpPr>
            <p:cNvPr id="1179" name="Shape 1179"/>
            <p:cNvCxnSpPr>
              <a:stCxn id="1177" idx="3"/>
              <a:endCxn id="1174" idx="2"/>
            </p:cNvCxnSpPr>
            <p:nvPr/>
          </p:nvCxnSpPr>
          <p:spPr>
            <a:xfrm flipV="1">
              <a:off x="4721559" y="4406617"/>
              <a:ext cx="1413987" cy="468736"/>
            </a:xfrm>
            <a:prstGeom prst="straightConnector1">
              <a:avLst/>
            </a:prstGeom>
            <a:noFill/>
            <a:ln w="38100" cap="flat" cmpd="sng">
              <a:solidFill>
                <a:srgbClr val="00B050"/>
              </a:solidFill>
              <a:prstDash val="solid"/>
              <a:round/>
              <a:headEnd type="none" w="med" len="med"/>
              <a:tailEnd type="stealth" w="lg" len="lg"/>
            </a:ln>
          </p:spPr>
        </p:cxnSp>
        <p:cxnSp>
          <p:nvCxnSpPr>
            <p:cNvPr id="1180" name="Shape 1180"/>
            <p:cNvCxnSpPr>
              <a:stCxn id="1178" idx="3"/>
              <a:endCxn id="1174" idx="2"/>
            </p:cNvCxnSpPr>
            <p:nvPr/>
          </p:nvCxnSpPr>
          <p:spPr>
            <a:xfrm rot="10800000" flipH="1">
              <a:off x="4721559" y="4406617"/>
              <a:ext cx="1413816" cy="1488794"/>
            </a:xfrm>
            <a:prstGeom prst="straightConnector1">
              <a:avLst/>
            </a:prstGeom>
            <a:noFill/>
            <a:ln w="38100" cap="flat" cmpd="sng">
              <a:solidFill>
                <a:srgbClr val="00B050"/>
              </a:solidFill>
              <a:prstDash val="solid"/>
              <a:round/>
              <a:headEnd type="none" w="med" len="med"/>
              <a:tailEnd type="stealth" w="lg" len="lg"/>
            </a:ln>
          </p:spPr>
        </p:cxnSp>
        <p:cxnSp>
          <p:nvCxnSpPr>
            <p:cNvPr id="1183" name="Shape 1183"/>
            <p:cNvCxnSpPr/>
            <p:nvPr/>
          </p:nvCxnSpPr>
          <p:spPr>
            <a:xfrm rot="10800000" flipH="1">
              <a:off x="7010400" y="4003466"/>
              <a:ext cx="304799" cy="740"/>
            </a:xfrm>
            <a:prstGeom prst="straightConnector1">
              <a:avLst/>
            </a:prstGeom>
            <a:noFill/>
            <a:ln w="38100" cap="flat" cmpd="sng">
              <a:solidFill>
                <a:srgbClr val="E36C09"/>
              </a:solidFill>
              <a:prstDash val="solid"/>
              <a:round/>
              <a:headEnd type="none" w="med" len="med"/>
              <a:tailEnd type="stealth" w="lg" len="lg"/>
            </a:ln>
          </p:spPr>
        </p:cxnSp>
      </p:grpSp>
      <p:sp>
        <p:nvSpPr>
          <p:cNvPr id="15" name="TextBox 14"/>
          <p:cNvSpPr txBox="1"/>
          <p:nvPr/>
        </p:nvSpPr>
        <p:spPr>
          <a:xfrm>
            <a:off x="2204027" y="76200"/>
            <a:ext cx="6705600" cy="1107996"/>
          </a:xfrm>
          <a:prstGeom prst="rect">
            <a:avLst/>
          </a:prstGeom>
          <a:noFill/>
        </p:spPr>
        <p:txBody>
          <a:bodyPr wrap="square" rtlCol="0">
            <a:spAutoFit/>
          </a:bodyPr>
          <a:lstStyle/>
          <a:p>
            <a:r>
              <a:rPr lang="en-US" sz="6600" b="1" dirty="0" smtClean="0"/>
              <a:t>Species’ Needs</a:t>
            </a:r>
            <a:endParaRPr lang="en-US" sz="6600" b="1" dirty="0"/>
          </a:p>
        </p:txBody>
      </p:sp>
    </p:spTree>
    <p:extLst>
      <p:ext uri="{BB962C8B-B14F-4D97-AF65-F5344CB8AC3E}">
        <p14:creationId xmlns:p14="http://schemas.microsoft.com/office/powerpoint/2010/main" val="50587066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5" name="TextBox 4"/>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POPULATION</a:t>
            </a:r>
          </a:p>
        </p:txBody>
      </p:sp>
      <p:sp>
        <p:nvSpPr>
          <p:cNvPr id="6" name="TextBox 5"/>
          <p:cNvSpPr txBox="1"/>
          <p:nvPr/>
        </p:nvSpPr>
        <p:spPr>
          <a:xfrm>
            <a:off x="1295400" y="2209800"/>
            <a:ext cx="3657600" cy="2308324"/>
          </a:xfrm>
          <a:prstGeom prst="rect">
            <a:avLst/>
          </a:prstGeom>
          <a:noFill/>
        </p:spPr>
        <p:txBody>
          <a:bodyPr wrap="square" rtlCol="0">
            <a:spAutoFit/>
          </a:bodyPr>
          <a:lstStyle/>
          <a:p>
            <a:r>
              <a:rPr lang="en-US" sz="4800" b="1" dirty="0" smtClean="0"/>
              <a:t>EXERCISE 3. </a:t>
            </a:r>
          </a:p>
          <a:p>
            <a:r>
              <a:rPr lang="en-US" sz="4800" b="1" dirty="0" smtClean="0"/>
              <a:t>Population </a:t>
            </a:r>
          </a:p>
          <a:p>
            <a:r>
              <a:rPr lang="en-US" sz="4800" b="1" dirty="0" smtClean="0"/>
              <a:t>Scale Needs</a:t>
            </a:r>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9361" t="17654" r="7692" b="17498"/>
          <a:stretch/>
        </p:blipFill>
        <p:spPr bwMode="auto">
          <a:xfrm>
            <a:off x="5562600" y="1451190"/>
            <a:ext cx="2630441" cy="5237477"/>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29502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pic>
        <p:nvPicPr>
          <p:cNvPr id="307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709" t="36979" r="24085" b="34375"/>
          <a:stretch/>
        </p:blipFill>
        <p:spPr bwMode="auto">
          <a:xfrm>
            <a:off x="228600" y="2438400"/>
            <a:ext cx="8719127" cy="1918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09600" y="4953000"/>
            <a:ext cx="1249680" cy="1371600"/>
          </a:xfrm>
          <a:prstGeom prst="rect">
            <a:avLst/>
          </a:prstGeom>
        </p:spPr>
      </p:pic>
      <p:pic>
        <p:nvPicPr>
          <p:cNvPr id="7"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9361" t="40748" r="10623" b="36158"/>
          <a:stretch/>
        </p:blipFill>
        <p:spPr bwMode="auto">
          <a:xfrm>
            <a:off x="2971800" y="4706197"/>
            <a:ext cx="2294467" cy="1865205"/>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96000" y="4706196"/>
            <a:ext cx="2755219" cy="1936919"/>
          </a:xfrm>
          <a:prstGeom prst="rect">
            <a:avLst/>
          </a:prstGeom>
        </p:spPr>
      </p:pic>
      <p:sp>
        <p:nvSpPr>
          <p:cNvPr id="11" name="TextBox 10"/>
          <p:cNvSpPr txBox="1"/>
          <p:nvPr/>
        </p:nvSpPr>
        <p:spPr>
          <a:xfrm>
            <a:off x="2204027" y="76200"/>
            <a:ext cx="6705600" cy="1107996"/>
          </a:xfrm>
          <a:prstGeom prst="rect">
            <a:avLst/>
          </a:prstGeom>
          <a:noFill/>
        </p:spPr>
        <p:txBody>
          <a:bodyPr wrap="square" rtlCol="0">
            <a:spAutoFit/>
          </a:bodyPr>
          <a:lstStyle/>
          <a:p>
            <a:r>
              <a:rPr lang="en-US" sz="6600" b="1" dirty="0" smtClean="0"/>
              <a:t>Species’ Needs</a:t>
            </a:r>
            <a:endParaRPr lang="en-US" sz="6600" b="1" dirty="0"/>
          </a:p>
        </p:txBody>
      </p:sp>
    </p:spTree>
    <p:extLst>
      <p:ext uri="{BB962C8B-B14F-4D97-AF65-F5344CB8AC3E}">
        <p14:creationId xmlns:p14="http://schemas.microsoft.com/office/powerpoint/2010/main" val="3276663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32"/>
        <p:cNvGrpSpPr/>
        <p:nvPr/>
      </p:nvGrpSpPr>
      <p:grpSpPr>
        <a:xfrm>
          <a:off x="0" y="0"/>
          <a:ext cx="0" cy="0"/>
          <a:chOff x="0" y="0"/>
          <a:chExt cx="0" cy="0"/>
        </a:xfrm>
      </p:grpSpPr>
      <p:sp>
        <p:nvSpPr>
          <p:cNvPr id="1135" name="Shape 1135"/>
          <p:cNvSpPr txBox="1">
            <a:spLocks noGrp="1"/>
          </p:cNvSpPr>
          <p:nvPr>
            <p:ph type="subTitle" idx="1"/>
          </p:nvPr>
        </p:nvSpPr>
        <p:spPr>
          <a:xfrm>
            <a:off x="685801" y="2640106"/>
            <a:ext cx="7238999" cy="4065494"/>
          </a:xfrm>
          <a:prstGeom prst="rect">
            <a:avLst/>
          </a:prstGeom>
          <a:noFill/>
          <a:ln>
            <a:noFill/>
          </a:ln>
        </p:spPr>
        <p:txBody>
          <a:bodyPr lIns="91425" tIns="45700" rIns="91425" bIns="45700" anchor="t" anchorCtr="0">
            <a:noAutofit/>
          </a:bodyPr>
          <a:lstStyle/>
          <a:p>
            <a:pPr marL="514350" marR="0" lvl="0" indent="-514350" algn="l" rtl="0">
              <a:lnSpc>
                <a:spcPct val="80000"/>
              </a:lnSpc>
              <a:spcBef>
                <a:spcPts val="0"/>
              </a:spcBef>
              <a:spcAft>
                <a:spcPts val="0"/>
              </a:spcAft>
              <a:buClr>
                <a:schemeClr val="dk1"/>
              </a:buClr>
              <a:buSzPct val="99200"/>
              <a:buFont typeface="Calibri"/>
              <a:buAutoNum type="arabicPeriod"/>
            </a:pPr>
            <a:r>
              <a:rPr lang="en-US" b="0" i="0" u="none" strike="noStrike" cap="none" dirty="0">
                <a:solidFill>
                  <a:schemeClr val="dk1"/>
                </a:solidFill>
                <a:latin typeface="Calibri"/>
                <a:ea typeface="Calibri"/>
                <a:cs typeface="Calibri"/>
                <a:sym typeface="Calibri"/>
              </a:rPr>
              <a:t>Structure the assessment </a:t>
            </a:r>
          </a:p>
          <a:p>
            <a:pPr marL="971550" marR="0" lvl="1" indent="-514350" algn="l" rtl="0">
              <a:lnSpc>
                <a:spcPct val="80000"/>
              </a:lnSpc>
              <a:spcBef>
                <a:spcPts val="434"/>
              </a:spcBef>
              <a:spcAft>
                <a:spcPts val="0"/>
              </a:spcAft>
              <a:buClr>
                <a:schemeClr val="dk1"/>
              </a:buClr>
              <a:buSzPct val="98636"/>
              <a:buFont typeface="Arial"/>
              <a:buChar char="•"/>
            </a:pPr>
            <a:r>
              <a:rPr lang="en-US" sz="3200" b="0" i="0" u="none" strike="noStrike" cap="none" dirty="0">
                <a:solidFill>
                  <a:schemeClr val="dk1"/>
                </a:solidFill>
                <a:latin typeface="Calibri"/>
                <a:ea typeface="Calibri"/>
                <a:cs typeface="Calibri"/>
                <a:sym typeface="Calibri"/>
              </a:rPr>
              <a:t>Identify the inputs and outputs of the assessment</a:t>
            </a:r>
          </a:p>
          <a:p>
            <a:pPr marL="514350" marR="0" lvl="0" indent="-514350" algn="l" rtl="0">
              <a:lnSpc>
                <a:spcPct val="80000"/>
              </a:lnSpc>
              <a:spcBef>
                <a:spcPts val="496"/>
              </a:spcBef>
              <a:spcAft>
                <a:spcPts val="0"/>
              </a:spcAft>
              <a:buClr>
                <a:schemeClr val="dk1"/>
              </a:buClr>
              <a:buSzPct val="99200"/>
              <a:buFont typeface="Calibri"/>
              <a:buAutoNum type="arabicPeriod"/>
            </a:pPr>
            <a:r>
              <a:rPr lang="en-US" b="0" i="0" u="none" strike="noStrike" cap="none" dirty="0">
                <a:solidFill>
                  <a:schemeClr val="dk1"/>
                </a:solidFill>
                <a:latin typeface="Calibri"/>
                <a:ea typeface="Calibri"/>
                <a:cs typeface="Calibri"/>
                <a:sym typeface="Calibri"/>
              </a:rPr>
              <a:t>Lend transparency and explicitness</a:t>
            </a:r>
          </a:p>
          <a:p>
            <a:pPr marL="971550" marR="0" lvl="1" indent="-514350" algn="l" rtl="0">
              <a:lnSpc>
                <a:spcPct val="80000"/>
              </a:lnSpc>
              <a:spcBef>
                <a:spcPts val="434"/>
              </a:spcBef>
              <a:spcAft>
                <a:spcPts val="0"/>
              </a:spcAft>
              <a:buClr>
                <a:schemeClr val="dk1"/>
              </a:buClr>
              <a:buSzPct val="98636"/>
              <a:buFont typeface="Arial"/>
              <a:buChar char="•"/>
            </a:pPr>
            <a:r>
              <a:rPr lang="en-US" sz="3200" b="0" i="0" u="none" strike="noStrike" cap="none" dirty="0">
                <a:solidFill>
                  <a:schemeClr val="dk1"/>
                </a:solidFill>
                <a:latin typeface="Calibri"/>
                <a:ea typeface="Calibri"/>
                <a:cs typeface="Calibri"/>
                <a:sym typeface="Calibri"/>
              </a:rPr>
              <a:t>Help communicate a common understanding</a:t>
            </a:r>
          </a:p>
          <a:p>
            <a:pPr marL="514350" marR="0" lvl="0" indent="-514350" algn="l" rtl="0">
              <a:lnSpc>
                <a:spcPct val="80000"/>
              </a:lnSpc>
              <a:spcBef>
                <a:spcPts val="496"/>
              </a:spcBef>
              <a:spcAft>
                <a:spcPts val="0"/>
              </a:spcAft>
              <a:buClr>
                <a:schemeClr val="dk1"/>
              </a:buClr>
              <a:buSzPct val="99200"/>
              <a:buFont typeface="Calibri"/>
              <a:buAutoNum type="arabicPeriod"/>
            </a:pPr>
            <a:r>
              <a:rPr lang="en-US" b="0" i="0" u="none" strike="noStrike" cap="none" dirty="0">
                <a:solidFill>
                  <a:schemeClr val="dk1"/>
                </a:solidFill>
                <a:latin typeface="Calibri"/>
                <a:ea typeface="Calibri"/>
                <a:cs typeface="Calibri"/>
                <a:sym typeface="Calibri"/>
              </a:rPr>
              <a:t>Basis for making forecasts </a:t>
            </a:r>
          </a:p>
          <a:p>
            <a:pPr marL="971550" marR="0" lvl="1" indent="-514350" algn="l" rtl="0">
              <a:lnSpc>
                <a:spcPct val="80000"/>
              </a:lnSpc>
              <a:spcBef>
                <a:spcPts val="434"/>
              </a:spcBef>
              <a:buClr>
                <a:schemeClr val="dk1"/>
              </a:buClr>
              <a:buSzPct val="98636"/>
              <a:buFont typeface="Arial"/>
              <a:buChar char="•"/>
            </a:pPr>
            <a:r>
              <a:rPr lang="en-US" sz="3200" b="0" i="0" u="none" strike="noStrike" cap="none" dirty="0">
                <a:solidFill>
                  <a:schemeClr val="dk1"/>
                </a:solidFill>
                <a:latin typeface="Calibri"/>
                <a:ea typeface="Calibri"/>
                <a:cs typeface="Calibri"/>
                <a:sym typeface="Calibri"/>
              </a:rPr>
              <a:t>Answer the “so what does it mean for the species?” question </a:t>
            </a:r>
          </a:p>
        </p:txBody>
      </p:sp>
      <p:sp>
        <p:nvSpPr>
          <p:cNvPr id="6" name="Shape 1134"/>
          <p:cNvSpPr txBox="1">
            <a:spLocks/>
          </p:cNvSpPr>
          <p:nvPr/>
        </p:nvSpPr>
        <p:spPr>
          <a:xfrm>
            <a:off x="381000" y="1497106"/>
            <a:ext cx="8382000" cy="1143000"/>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pPr>
              <a:buClr>
                <a:srgbClr val="000000"/>
              </a:buClr>
              <a:buSzPct val="25000"/>
              <a:buFont typeface="Calibri"/>
              <a:buNone/>
            </a:pPr>
            <a:r>
              <a:rPr lang="en-US" b="1" kern="0" dirty="0" smtClean="0">
                <a:solidFill>
                  <a:srgbClr val="000000"/>
                </a:solidFill>
              </a:rPr>
              <a:t>Conceptual models can be useful </a:t>
            </a:r>
            <a:endParaRPr lang="en-US" b="1" kern="0" dirty="0">
              <a:solidFill>
                <a:srgbClr val="000000"/>
              </a:solidFill>
            </a:endParaRPr>
          </a:p>
        </p:txBody>
      </p:sp>
      <p:sp>
        <p:nvSpPr>
          <p:cNvPr id="7" name="TextBox 6"/>
          <p:cNvSpPr txBox="1"/>
          <p:nvPr/>
        </p:nvSpPr>
        <p:spPr>
          <a:xfrm>
            <a:off x="2204027" y="76200"/>
            <a:ext cx="6705600" cy="1107996"/>
          </a:xfrm>
          <a:prstGeom prst="rect">
            <a:avLst/>
          </a:prstGeom>
          <a:noFill/>
        </p:spPr>
        <p:txBody>
          <a:bodyPr wrap="square" rtlCol="0">
            <a:spAutoFit/>
          </a:bodyPr>
          <a:lstStyle/>
          <a:p>
            <a:r>
              <a:rPr lang="en-US" sz="6600" b="1" dirty="0" smtClean="0"/>
              <a:t>Species’ Needs</a:t>
            </a:r>
            <a:endParaRPr lang="en-US" sz="6600" b="1" dirty="0"/>
          </a:p>
        </p:txBody>
      </p:sp>
    </p:spTree>
    <p:extLst>
      <p:ext uri="{BB962C8B-B14F-4D97-AF65-F5344CB8AC3E}">
        <p14:creationId xmlns:p14="http://schemas.microsoft.com/office/powerpoint/2010/main" val="416047816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5">
                                            <p:txEl>
                                              <p:pRg st="0" end="0"/>
                                            </p:txEl>
                                          </p:spTgt>
                                        </p:tgtEl>
                                        <p:attrNameLst>
                                          <p:attrName>style.visibility</p:attrName>
                                        </p:attrNameLst>
                                      </p:cBhvr>
                                      <p:to>
                                        <p:strVal val="visible"/>
                                      </p:to>
                                    </p:set>
                                    <p:animEffect transition="in" filter="fade">
                                      <p:cBhvr>
                                        <p:cTn id="7" dur="500"/>
                                        <p:tgtEl>
                                          <p:spTgt spid="1135">
                                            <p:txEl>
                                              <p:pRg st="0" end="0"/>
                                            </p:txEl>
                                          </p:spTgt>
                                        </p:tgtEl>
                                      </p:cBhvr>
                                    </p:animEffect>
                                  </p:childTnLst>
                                  <p:subTnLst>
                                    <p:animClr clrSpc="rgb" dir="cw">
                                      <p:cBhvr override="childStyle">
                                        <p:cTn dur="1" fill="hold" display="0" masterRel="nextClick" afterEffect="1"/>
                                        <p:tgtEl>
                                          <p:spTgt spid="1135">
                                            <p:txEl>
                                              <p:pRg st="0" end="0"/>
                                            </p:txEl>
                                          </p:spTgt>
                                        </p:tgtEl>
                                        <p:attrNameLst>
                                          <p:attrName>ppt_c</p:attrName>
                                        </p:attrNameLst>
                                      </p:cBhvr>
                                      <p:to>
                                        <a:srgbClr val="DDDDDD"/>
                                      </p:to>
                                    </p:animClr>
                                  </p:subTnLst>
                                </p:cTn>
                              </p:par>
                              <p:par>
                                <p:cTn id="8" presetID="10" presetClass="entr" presetSubtype="0" fill="hold" grpId="0" nodeType="withEffect">
                                  <p:stCondLst>
                                    <p:cond delay="0"/>
                                  </p:stCondLst>
                                  <p:childTnLst>
                                    <p:set>
                                      <p:cBhvr>
                                        <p:cTn id="9" dur="1" fill="hold">
                                          <p:stCondLst>
                                            <p:cond delay="0"/>
                                          </p:stCondLst>
                                        </p:cTn>
                                        <p:tgtEl>
                                          <p:spTgt spid="1135">
                                            <p:txEl>
                                              <p:pRg st="1" end="1"/>
                                            </p:txEl>
                                          </p:spTgt>
                                        </p:tgtEl>
                                        <p:attrNameLst>
                                          <p:attrName>style.visibility</p:attrName>
                                        </p:attrNameLst>
                                      </p:cBhvr>
                                      <p:to>
                                        <p:strVal val="visible"/>
                                      </p:to>
                                    </p:set>
                                    <p:animEffect transition="in" filter="fade">
                                      <p:cBhvr>
                                        <p:cTn id="10" dur="500"/>
                                        <p:tgtEl>
                                          <p:spTgt spid="1135">
                                            <p:txEl>
                                              <p:pRg st="1" end="1"/>
                                            </p:txEl>
                                          </p:spTgt>
                                        </p:tgtEl>
                                      </p:cBhvr>
                                    </p:animEffect>
                                  </p:childTnLst>
                                  <p:subTnLst>
                                    <p:animClr clrSpc="rgb" dir="cw">
                                      <p:cBhvr override="childStyle">
                                        <p:cTn dur="1" fill="hold" display="0" masterRel="nextClick" afterEffect="1"/>
                                        <p:tgtEl>
                                          <p:spTgt spid="1135">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35">
                                            <p:txEl>
                                              <p:pRg st="2" end="2"/>
                                            </p:txEl>
                                          </p:spTgt>
                                        </p:tgtEl>
                                        <p:attrNameLst>
                                          <p:attrName>style.visibility</p:attrName>
                                        </p:attrNameLst>
                                      </p:cBhvr>
                                      <p:to>
                                        <p:strVal val="visible"/>
                                      </p:to>
                                    </p:set>
                                    <p:animEffect transition="in" filter="fade">
                                      <p:cBhvr>
                                        <p:cTn id="15" dur="500"/>
                                        <p:tgtEl>
                                          <p:spTgt spid="1135">
                                            <p:txEl>
                                              <p:pRg st="2" end="2"/>
                                            </p:txEl>
                                          </p:spTgt>
                                        </p:tgtEl>
                                      </p:cBhvr>
                                    </p:animEffect>
                                  </p:childTnLst>
                                  <p:subTnLst>
                                    <p:animClr clrSpc="rgb" dir="cw">
                                      <p:cBhvr override="childStyle">
                                        <p:cTn dur="1" fill="hold" display="0" masterRel="nextClick" afterEffect="1"/>
                                        <p:tgtEl>
                                          <p:spTgt spid="1135">
                                            <p:txEl>
                                              <p:pRg st="2" end="2"/>
                                            </p:txEl>
                                          </p:spTgt>
                                        </p:tgtEl>
                                        <p:attrNameLst>
                                          <p:attrName>ppt_c</p:attrName>
                                        </p:attrNameLst>
                                      </p:cBhvr>
                                      <p:to>
                                        <a:srgbClr val="DDDDDD"/>
                                      </p:to>
                                    </p:animClr>
                                  </p:subTnLst>
                                </p:cTn>
                              </p:par>
                              <p:par>
                                <p:cTn id="16" presetID="10" presetClass="entr" presetSubtype="0" fill="hold" grpId="0" nodeType="withEffect">
                                  <p:stCondLst>
                                    <p:cond delay="0"/>
                                  </p:stCondLst>
                                  <p:childTnLst>
                                    <p:set>
                                      <p:cBhvr>
                                        <p:cTn id="17" dur="1" fill="hold">
                                          <p:stCondLst>
                                            <p:cond delay="0"/>
                                          </p:stCondLst>
                                        </p:cTn>
                                        <p:tgtEl>
                                          <p:spTgt spid="1135">
                                            <p:txEl>
                                              <p:pRg st="3" end="3"/>
                                            </p:txEl>
                                          </p:spTgt>
                                        </p:tgtEl>
                                        <p:attrNameLst>
                                          <p:attrName>style.visibility</p:attrName>
                                        </p:attrNameLst>
                                      </p:cBhvr>
                                      <p:to>
                                        <p:strVal val="visible"/>
                                      </p:to>
                                    </p:set>
                                    <p:animEffect transition="in" filter="fade">
                                      <p:cBhvr>
                                        <p:cTn id="18" dur="500"/>
                                        <p:tgtEl>
                                          <p:spTgt spid="1135">
                                            <p:txEl>
                                              <p:pRg st="3" end="3"/>
                                            </p:txEl>
                                          </p:spTgt>
                                        </p:tgtEl>
                                      </p:cBhvr>
                                    </p:animEffect>
                                  </p:childTnLst>
                                  <p:subTnLst>
                                    <p:animClr clrSpc="rgb" dir="cw">
                                      <p:cBhvr override="childStyle">
                                        <p:cTn dur="1" fill="hold" display="0" masterRel="nextClick" afterEffect="1"/>
                                        <p:tgtEl>
                                          <p:spTgt spid="1135">
                                            <p:txEl>
                                              <p:pRg st="3" end="3"/>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35">
                                            <p:txEl>
                                              <p:pRg st="4" end="4"/>
                                            </p:txEl>
                                          </p:spTgt>
                                        </p:tgtEl>
                                        <p:attrNameLst>
                                          <p:attrName>style.visibility</p:attrName>
                                        </p:attrNameLst>
                                      </p:cBhvr>
                                      <p:to>
                                        <p:strVal val="visible"/>
                                      </p:to>
                                    </p:set>
                                    <p:animEffect transition="in" filter="fade">
                                      <p:cBhvr>
                                        <p:cTn id="23" dur="500"/>
                                        <p:tgtEl>
                                          <p:spTgt spid="1135">
                                            <p:txEl>
                                              <p:pRg st="4" end="4"/>
                                            </p:txEl>
                                          </p:spTgt>
                                        </p:tgtEl>
                                      </p:cBhvr>
                                    </p:animEffect>
                                  </p:childTnLst>
                                  <p:subTnLst>
                                    <p:animClr clrSpc="rgb" dir="cw">
                                      <p:cBhvr override="childStyle">
                                        <p:cTn dur="1" fill="hold" display="0" masterRel="nextClick" afterEffect="1"/>
                                        <p:tgtEl>
                                          <p:spTgt spid="1135">
                                            <p:txEl>
                                              <p:pRg st="4" end="4"/>
                                            </p:txEl>
                                          </p:spTgt>
                                        </p:tgtEl>
                                        <p:attrNameLst>
                                          <p:attrName>ppt_c</p:attrName>
                                        </p:attrNameLst>
                                      </p:cBhvr>
                                      <p:to>
                                        <a:srgbClr val="DDDDDD"/>
                                      </p:to>
                                    </p:animClr>
                                  </p:subTnLst>
                                </p:cTn>
                              </p:par>
                              <p:par>
                                <p:cTn id="24" presetID="10" presetClass="entr" presetSubtype="0" fill="hold" grpId="0" nodeType="withEffect">
                                  <p:stCondLst>
                                    <p:cond delay="0"/>
                                  </p:stCondLst>
                                  <p:childTnLst>
                                    <p:set>
                                      <p:cBhvr>
                                        <p:cTn id="25" dur="1" fill="hold">
                                          <p:stCondLst>
                                            <p:cond delay="0"/>
                                          </p:stCondLst>
                                        </p:cTn>
                                        <p:tgtEl>
                                          <p:spTgt spid="1135">
                                            <p:txEl>
                                              <p:pRg st="5" end="5"/>
                                            </p:txEl>
                                          </p:spTgt>
                                        </p:tgtEl>
                                        <p:attrNameLst>
                                          <p:attrName>style.visibility</p:attrName>
                                        </p:attrNameLst>
                                      </p:cBhvr>
                                      <p:to>
                                        <p:strVal val="visible"/>
                                      </p:to>
                                    </p:set>
                                    <p:animEffect transition="in" filter="fade">
                                      <p:cBhvr>
                                        <p:cTn id="26" dur="500"/>
                                        <p:tgtEl>
                                          <p:spTgt spid="1135">
                                            <p:txEl>
                                              <p:pRg st="5" end="5"/>
                                            </p:txEl>
                                          </p:spTgt>
                                        </p:tgtEl>
                                      </p:cBhvr>
                                    </p:animEffect>
                                  </p:childTnLst>
                                  <p:subTnLst>
                                    <p:animClr clrSpc="rgb" dir="cw">
                                      <p:cBhvr override="childStyle">
                                        <p:cTn dur="1" fill="hold" display="0" masterRel="nextClick" afterEffect="1"/>
                                        <p:tgtEl>
                                          <p:spTgt spid="1135">
                                            <p:txEl>
                                              <p:pRg st="5" end="5"/>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pic>
        <p:nvPicPr>
          <p:cNvPr id="205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10848" t="18479" r="33236" b="17120"/>
          <a:stretch/>
        </p:blipFill>
        <p:spPr bwMode="auto">
          <a:xfrm>
            <a:off x="1089564" y="1828800"/>
            <a:ext cx="7275444" cy="4711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15373" y="5410200"/>
            <a:ext cx="8223827" cy="13716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1828800" y="3810000"/>
            <a:ext cx="1676400" cy="11430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861627" y="3810000"/>
            <a:ext cx="1676400" cy="11430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INDIVIDUAL</a:t>
            </a:r>
          </a:p>
        </p:txBody>
      </p:sp>
    </p:spTree>
    <p:extLst>
      <p:ext uri="{BB962C8B-B14F-4D97-AF65-F5344CB8AC3E}">
        <p14:creationId xmlns:p14="http://schemas.microsoft.com/office/powerpoint/2010/main" val="251946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xit" presetSubtype="0" fill="hold" grpId="2"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2" animBg="1"/>
      <p:bldP spid="5"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6" name="TextBox 5"/>
          <p:cNvSpPr txBox="1"/>
          <p:nvPr/>
        </p:nvSpPr>
        <p:spPr>
          <a:xfrm>
            <a:off x="0" y="1828800"/>
            <a:ext cx="4229941" cy="3139321"/>
          </a:xfrm>
          <a:prstGeom prst="rect">
            <a:avLst/>
          </a:prstGeom>
          <a:noFill/>
        </p:spPr>
        <p:txBody>
          <a:bodyPr wrap="none" rtlCol="0">
            <a:spAutoFit/>
          </a:bodyPr>
          <a:lstStyle/>
          <a:p>
            <a:r>
              <a:rPr lang="en-US" sz="6600" dirty="0" smtClean="0"/>
              <a:t>Ecological </a:t>
            </a:r>
          </a:p>
          <a:p>
            <a:r>
              <a:rPr lang="en-US" sz="6600" dirty="0" smtClean="0"/>
              <a:t>Needs – </a:t>
            </a:r>
          </a:p>
          <a:p>
            <a:r>
              <a:rPr lang="en-US" sz="6600" dirty="0" smtClean="0"/>
              <a:t>Populations</a:t>
            </a:r>
            <a:endParaRPr lang="en-US" sz="6600" dirty="0"/>
          </a:p>
        </p:txBody>
      </p:sp>
      <p:pic>
        <p:nvPicPr>
          <p:cNvPr id="5125" name="Picture 5" descr="C:\Users\jengle\AppData\Local\Microsoft\Windows\Temporary Internet Files\Content.IE5\YZHEXZE9\graph[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831762"/>
            <a:ext cx="2868796" cy="18738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tatic.trunity.net/images/187847/500x0/scale/metapopulations.gif"/>
          <p:cNvPicPr/>
          <p:nvPr/>
        </p:nvPicPr>
        <p:blipFill>
          <a:blip r:embed="rId5">
            <a:extLst>
              <a:ext uri="{28A0092B-C50C-407E-A947-70E740481C1C}">
                <a14:useLocalDpi xmlns:a14="http://schemas.microsoft.com/office/drawing/2010/main" val="0"/>
              </a:ext>
            </a:extLst>
          </a:blip>
          <a:srcRect/>
          <a:stretch>
            <a:fillRect/>
          </a:stretch>
        </p:blipFill>
        <p:spPr bwMode="auto">
          <a:xfrm>
            <a:off x="6019800" y="4831761"/>
            <a:ext cx="2057400" cy="1823627"/>
          </a:xfrm>
          <a:prstGeom prst="rect">
            <a:avLst/>
          </a:prstGeom>
          <a:noFill/>
          <a:ln>
            <a:noFill/>
          </a:ln>
        </p:spPr>
      </p:pic>
      <p:sp>
        <p:nvSpPr>
          <p:cNvPr id="12" name="TextBox 11"/>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POPULATION</a:t>
            </a:r>
          </a:p>
        </p:txBody>
      </p:sp>
      <p:pic>
        <p:nvPicPr>
          <p:cNvPr id="2" name="Picture 1"/>
          <p:cNvPicPr>
            <a:picLocks noChangeAspect="1"/>
          </p:cNvPicPr>
          <p:nvPr/>
        </p:nvPicPr>
        <p:blipFill rotWithShape="1">
          <a:blip r:embed="rId6" cstate="print">
            <a:extLst>
              <a:ext uri="{28A0092B-C50C-407E-A947-70E740481C1C}">
                <a14:useLocalDpi xmlns:a14="http://schemas.microsoft.com/office/drawing/2010/main" val="0"/>
              </a:ext>
            </a:extLst>
          </a:blip>
          <a:srcRect l="1834" t="2743" r="1871" b="2752"/>
          <a:stretch/>
        </p:blipFill>
        <p:spPr>
          <a:xfrm>
            <a:off x="4534746" y="1388533"/>
            <a:ext cx="4456854" cy="3183467"/>
          </a:xfrm>
          <a:prstGeom prst="rect">
            <a:avLst/>
          </a:prstGeom>
        </p:spPr>
      </p:pic>
    </p:spTree>
    <p:extLst>
      <p:ext uri="{BB962C8B-B14F-4D97-AF65-F5344CB8AC3E}">
        <p14:creationId xmlns:p14="http://schemas.microsoft.com/office/powerpoint/2010/main" val="202950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19"/>
        <p:cNvGrpSpPr/>
        <p:nvPr/>
      </p:nvGrpSpPr>
      <p:grpSpPr>
        <a:xfrm>
          <a:off x="0" y="0"/>
          <a:ext cx="0" cy="0"/>
          <a:chOff x="0" y="0"/>
          <a:chExt cx="0" cy="0"/>
        </a:xfrm>
      </p:grpSpPr>
      <p:sp>
        <p:nvSpPr>
          <p:cNvPr id="2" name="Rectangle 1"/>
          <p:cNvSpPr/>
          <p:nvPr/>
        </p:nvSpPr>
        <p:spPr>
          <a:xfrm>
            <a:off x="0" y="2514600"/>
            <a:ext cx="9144000" cy="434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120" name="Shape 1120"/>
          <p:cNvSpPr txBox="1">
            <a:spLocks noGrp="1"/>
          </p:cNvSpPr>
          <p:nvPr>
            <p:ph type="title"/>
          </p:nvPr>
        </p:nvSpPr>
        <p:spPr>
          <a:xfrm>
            <a:off x="1036754" y="1401763"/>
            <a:ext cx="7175967" cy="808037"/>
          </a:xfrm>
          <a:prstGeom prst="rect">
            <a:avLst/>
          </a:prstGeom>
          <a:noFill/>
          <a:ln>
            <a:noFill/>
          </a:ln>
        </p:spPr>
        <p:txBody>
          <a:bodyPr lIns="91425" tIns="45700" rIns="91425" bIns="45700" anchor="b" anchorCtr="0">
            <a:noAutofit/>
          </a:bodyPr>
          <a:lstStyle/>
          <a:p>
            <a:pPr marL="54864" marR="0" lvl="0" indent="-4064" rtl="0">
              <a:spcBef>
                <a:spcPts val="0"/>
              </a:spcBef>
              <a:buClr>
                <a:srgbClr val="E7E9C9"/>
              </a:buClr>
              <a:buSzPct val="25000"/>
              <a:buFont typeface="Rokkitt"/>
              <a:buNone/>
            </a:pPr>
            <a:r>
              <a:rPr lang="en-US" sz="4000" b="1" i="0" u="none" strike="noStrike" cap="none" dirty="0">
                <a:solidFill>
                  <a:schemeClr val="tx1"/>
                </a:solidFill>
                <a:latin typeface="Calibri" panose="020F0502020204030204" pitchFamily="34" charset="0"/>
                <a:ea typeface="Rokkitt"/>
                <a:cs typeface="Rokkitt"/>
                <a:sym typeface="Rokkitt"/>
              </a:rPr>
              <a:t>Defining Population Structure </a:t>
            </a:r>
          </a:p>
        </p:txBody>
      </p:sp>
      <p:grpSp>
        <p:nvGrpSpPr>
          <p:cNvPr id="3" name="Group 2"/>
          <p:cNvGrpSpPr/>
          <p:nvPr/>
        </p:nvGrpSpPr>
        <p:grpSpPr>
          <a:xfrm>
            <a:off x="533400" y="2743200"/>
            <a:ext cx="8048153" cy="3490176"/>
            <a:chOff x="638647" y="2977932"/>
            <a:chExt cx="8048153" cy="3490176"/>
          </a:xfrm>
        </p:grpSpPr>
        <p:sp>
          <p:nvSpPr>
            <p:cNvPr id="1121" name="Shape 1121"/>
            <p:cNvSpPr txBox="1"/>
            <p:nvPr/>
          </p:nvSpPr>
          <p:spPr>
            <a:xfrm>
              <a:off x="638647" y="5504835"/>
              <a:ext cx="2236787" cy="369332"/>
            </a:xfrm>
            <a:prstGeom prst="rect">
              <a:avLst/>
            </a:prstGeom>
            <a:noFill/>
            <a:ln>
              <a:noFill/>
            </a:ln>
          </p:spPr>
          <p:txBody>
            <a:bodyPr lIns="91425" tIns="45700" rIns="91425" bIns="45700" anchor="t" anchorCtr="0">
              <a:noAutofit/>
            </a:bodyPr>
            <a:lstStyle/>
            <a:p>
              <a:pPr algn="ctr">
                <a:buSzPct val="25000"/>
              </a:pPr>
              <a:r>
                <a:rPr lang="en-US" sz="2400" kern="0" dirty="0" smtClean="0">
                  <a:solidFill>
                    <a:srgbClr val="000000"/>
                  </a:solidFill>
                  <a:latin typeface="Rokkitt"/>
                  <a:ea typeface="Rokkitt"/>
                  <a:cs typeface="Rokkitt"/>
                  <a:sym typeface="Rokkitt"/>
                </a:rPr>
                <a:t>One </a:t>
              </a:r>
              <a:r>
                <a:rPr lang="en-US" sz="2400" kern="0" dirty="0">
                  <a:solidFill>
                    <a:srgbClr val="000000"/>
                  </a:solidFill>
                  <a:latin typeface="Rokkitt"/>
                  <a:ea typeface="Rokkitt"/>
                  <a:cs typeface="Rokkitt"/>
                  <a:sym typeface="Rokkitt"/>
                </a:rPr>
                <a:t>population</a:t>
              </a:r>
            </a:p>
          </p:txBody>
        </p:sp>
        <p:sp>
          <p:nvSpPr>
            <p:cNvPr id="1122" name="Shape 1122"/>
            <p:cNvSpPr txBox="1"/>
            <p:nvPr/>
          </p:nvSpPr>
          <p:spPr>
            <a:xfrm>
              <a:off x="3276600" y="5486400"/>
              <a:ext cx="2389185" cy="981708"/>
            </a:xfrm>
            <a:prstGeom prst="rect">
              <a:avLst/>
            </a:prstGeom>
            <a:noFill/>
            <a:ln>
              <a:noFill/>
            </a:ln>
          </p:spPr>
          <p:txBody>
            <a:bodyPr lIns="91425" tIns="45700" rIns="91425" bIns="45700" anchor="t" anchorCtr="0">
              <a:noAutofit/>
            </a:bodyPr>
            <a:lstStyle/>
            <a:p>
              <a:pPr algn="ctr">
                <a:buSzPct val="25000"/>
              </a:pPr>
              <a:r>
                <a:rPr lang="en-US" sz="2400" kern="0" dirty="0">
                  <a:solidFill>
                    <a:srgbClr val="000000"/>
                  </a:solidFill>
                  <a:latin typeface="Rokkitt"/>
                  <a:ea typeface="Rokkitt"/>
                  <a:cs typeface="Rokkitt"/>
                  <a:sym typeface="Rokkitt"/>
                </a:rPr>
                <a:t>Multiple </a:t>
              </a:r>
              <a:r>
                <a:rPr lang="en-US" sz="2400" kern="0" dirty="0" smtClean="0">
                  <a:solidFill>
                    <a:srgbClr val="000000"/>
                  </a:solidFill>
                  <a:latin typeface="Rokkitt"/>
                  <a:ea typeface="Rokkitt"/>
                  <a:cs typeface="Rokkitt"/>
                  <a:sym typeface="Rokkitt"/>
                </a:rPr>
                <a:t>Populations</a:t>
              </a:r>
              <a:endParaRPr lang="en-US" sz="2400" kern="0" dirty="0">
                <a:solidFill>
                  <a:srgbClr val="000000"/>
                </a:solidFill>
                <a:latin typeface="Rokkitt"/>
                <a:ea typeface="Rokkitt"/>
                <a:cs typeface="Rokkitt"/>
                <a:sym typeface="Rokkitt"/>
              </a:endParaRPr>
            </a:p>
          </p:txBody>
        </p:sp>
        <p:sp>
          <p:nvSpPr>
            <p:cNvPr id="1123" name="Shape 1123"/>
            <p:cNvSpPr txBox="1"/>
            <p:nvPr/>
          </p:nvSpPr>
          <p:spPr>
            <a:xfrm>
              <a:off x="6096000" y="5499847"/>
              <a:ext cx="2590800" cy="369332"/>
            </a:xfrm>
            <a:prstGeom prst="rect">
              <a:avLst/>
            </a:prstGeom>
            <a:noFill/>
            <a:ln>
              <a:noFill/>
            </a:ln>
          </p:spPr>
          <p:txBody>
            <a:bodyPr lIns="91425" tIns="45700" rIns="91425" bIns="45700" anchor="t" anchorCtr="0">
              <a:noAutofit/>
            </a:bodyPr>
            <a:lstStyle/>
            <a:p>
              <a:pPr algn="ctr">
                <a:buSzPct val="25000"/>
              </a:pPr>
              <a:r>
                <a:rPr lang="en-US" sz="2400" kern="0" dirty="0" err="1">
                  <a:solidFill>
                    <a:srgbClr val="000000"/>
                  </a:solidFill>
                  <a:latin typeface="Rokkitt"/>
                  <a:ea typeface="Rokkitt"/>
                  <a:cs typeface="Rokkitt"/>
                  <a:sym typeface="Rokkitt"/>
                </a:rPr>
                <a:t>Metapopulations</a:t>
              </a:r>
              <a:endParaRPr lang="en-US" sz="2400" kern="0" dirty="0">
                <a:solidFill>
                  <a:srgbClr val="000000"/>
                </a:solidFill>
                <a:latin typeface="Rokkitt"/>
                <a:ea typeface="Rokkitt"/>
                <a:cs typeface="Rokkitt"/>
                <a:sym typeface="Rokkitt"/>
              </a:endParaRPr>
            </a:p>
          </p:txBody>
        </p:sp>
        <p:pic>
          <p:nvPicPr>
            <p:cNvPr id="1125" name="Shape 112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8647" y="3009779"/>
              <a:ext cx="2236787" cy="2292349"/>
            </a:xfrm>
            <a:prstGeom prst="rect">
              <a:avLst/>
            </a:prstGeom>
            <a:noFill/>
            <a:ln>
              <a:noFill/>
            </a:ln>
          </p:spPr>
        </p:pic>
        <p:pic>
          <p:nvPicPr>
            <p:cNvPr id="1126" name="Shape 11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276600" y="3092066"/>
              <a:ext cx="2389186" cy="2243136"/>
            </a:xfrm>
            <a:prstGeom prst="rect">
              <a:avLst/>
            </a:prstGeom>
            <a:noFill/>
            <a:ln>
              <a:noFill/>
            </a:ln>
          </p:spPr>
        </p:pic>
        <p:pic>
          <p:nvPicPr>
            <p:cNvPr id="1127" name="Shape 11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096000" y="2977932"/>
              <a:ext cx="2590800" cy="2395537"/>
            </a:xfrm>
            <a:prstGeom prst="rect">
              <a:avLst/>
            </a:prstGeom>
            <a:noFill/>
            <a:ln>
              <a:noFill/>
            </a:ln>
          </p:spPr>
        </p:pic>
      </p:grpSp>
      <p:grpSp>
        <p:nvGrpSpPr>
          <p:cNvPr id="4" name="Group 3"/>
          <p:cNvGrpSpPr/>
          <p:nvPr/>
        </p:nvGrpSpPr>
        <p:grpSpPr>
          <a:xfrm>
            <a:off x="7048843" y="6113929"/>
            <a:ext cx="1866557" cy="369332"/>
            <a:chOff x="572034" y="6107668"/>
            <a:chExt cx="1866557" cy="369332"/>
          </a:xfrm>
        </p:grpSpPr>
        <p:sp>
          <p:nvSpPr>
            <p:cNvPr id="1124" name="Shape 1124"/>
            <p:cNvSpPr txBox="1"/>
            <p:nvPr/>
          </p:nvSpPr>
          <p:spPr>
            <a:xfrm>
              <a:off x="801724" y="6107668"/>
              <a:ext cx="1636867" cy="369332"/>
            </a:xfrm>
            <a:prstGeom prst="rect">
              <a:avLst/>
            </a:prstGeom>
            <a:noFill/>
            <a:ln>
              <a:noFill/>
            </a:ln>
          </p:spPr>
          <p:txBody>
            <a:bodyPr lIns="91425" tIns="45700" rIns="91425" bIns="45700" anchor="t" anchorCtr="0">
              <a:noAutofit/>
            </a:bodyPr>
            <a:lstStyle/>
            <a:p>
              <a:pPr>
                <a:buSzPct val="25000"/>
              </a:pPr>
              <a:r>
                <a:rPr lang="en-US" sz="2400" kern="0" dirty="0">
                  <a:solidFill>
                    <a:srgbClr val="000000"/>
                  </a:solidFill>
                  <a:latin typeface="Rokkitt"/>
                  <a:ea typeface="Rokkitt"/>
                  <a:cs typeface="Rokkitt"/>
                  <a:sym typeface="Rokkitt"/>
                </a:rPr>
                <a:t>= individual</a:t>
              </a:r>
            </a:p>
          </p:txBody>
        </p:sp>
        <p:pic>
          <p:nvPicPr>
            <p:cNvPr id="1128" name="Shape 11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72034" y="6260655"/>
              <a:ext cx="261936" cy="207453"/>
            </a:xfrm>
            <a:prstGeom prst="rect">
              <a:avLst/>
            </a:prstGeom>
            <a:noFill/>
            <a:ln>
              <a:noFill/>
            </a:ln>
          </p:spPr>
        </p:pic>
      </p:grpSp>
      <p:sp>
        <p:nvSpPr>
          <p:cNvPr id="16" name="TextBox 15"/>
          <p:cNvSpPr txBox="1"/>
          <p:nvPr/>
        </p:nvSpPr>
        <p:spPr>
          <a:xfrm>
            <a:off x="2204027" y="-152400"/>
            <a:ext cx="6705600" cy="1477328"/>
          </a:xfrm>
          <a:prstGeom prst="rect">
            <a:avLst/>
          </a:prstGeom>
          <a:noFill/>
        </p:spPr>
        <p:txBody>
          <a:bodyPr wrap="square" rtlCol="0">
            <a:spAutoFit/>
          </a:bodyPr>
          <a:lstStyle/>
          <a:p>
            <a:pPr algn="ctr"/>
            <a:r>
              <a:rPr lang="en-US" sz="6600" b="1" dirty="0" smtClean="0">
                <a:solidFill>
                  <a:prstClr val="black"/>
                </a:solidFill>
                <a:latin typeface="Calibri"/>
              </a:rPr>
              <a:t>Species’ Needs</a:t>
            </a:r>
          </a:p>
          <a:p>
            <a:pPr algn="ctr"/>
            <a:r>
              <a:rPr lang="en-US" sz="2400" b="1" dirty="0" smtClean="0">
                <a:solidFill>
                  <a:prstClr val="black"/>
                </a:solidFill>
                <a:latin typeface="Calibri"/>
              </a:rPr>
              <a:t>POPULATION</a:t>
            </a:r>
          </a:p>
        </p:txBody>
      </p:sp>
    </p:spTree>
    <p:extLst>
      <p:ext uri="{BB962C8B-B14F-4D97-AF65-F5344CB8AC3E}">
        <p14:creationId xmlns:p14="http://schemas.microsoft.com/office/powerpoint/2010/main" val="2518696221"/>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744531" y="2325469"/>
            <a:ext cx="5273623" cy="646331"/>
          </a:xfrm>
          <a:prstGeom prst="rect">
            <a:avLst/>
          </a:prstGeom>
          <a:noFill/>
        </p:spPr>
        <p:txBody>
          <a:bodyPr wrap="none" rtlCol="0">
            <a:spAutoFit/>
          </a:bodyPr>
          <a:lstStyle/>
          <a:p>
            <a:r>
              <a:rPr lang="en-US" sz="3600" dirty="0" smtClean="0"/>
              <a:t>Core Conceptual Model</a:t>
            </a:r>
            <a:endParaRPr lang="en-US" sz="3600" dirty="0"/>
          </a:p>
        </p:txBody>
      </p:sp>
      <p:sp>
        <p:nvSpPr>
          <p:cNvPr id="7" name="TextBox 6"/>
          <p:cNvSpPr txBox="1"/>
          <p:nvPr/>
        </p:nvSpPr>
        <p:spPr>
          <a:xfrm>
            <a:off x="2204027" y="-152400"/>
            <a:ext cx="6705600" cy="1477328"/>
          </a:xfrm>
          <a:prstGeom prst="rect">
            <a:avLst/>
          </a:prstGeom>
          <a:noFill/>
        </p:spPr>
        <p:txBody>
          <a:bodyPr wrap="square" rtlCol="0">
            <a:spAutoFit/>
          </a:bodyPr>
          <a:lstStyle/>
          <a:p>
            <a:pPr algn="ctr"/>
            <a:r>
              <a:rPr lang="en-US" sz="6600" b="1" dirty="0" smtClean="0">
                <a:solidFill>
                  <a:prstClr val="black"/>
                </a:solidFill>
                <a:latin typeface="Calibri"/>
              </a:rPr>
              <a:t>Species’ Needs</a:t>
            </a:r>
          </a:p>
          <a:p>
            <a:pPr algn="ctr"/>
            <a:r>
              <a:rPr lang="en-US" sz="2400" b="1" dirty="0" smtClean="0">
                <a:solidFill>
                  <a:prstClr val="black"/>
                </a:solidFill>
                <a:latin typeface="Calibri"/>
              </a:rPr>
              <a:t>POPULATION</a:t>
            </a:r>
          </a:p>
        </p:txBody>
      </p:sp>
      <p:pic>
        <p:nvPicPr>
          <p:cNvPr id="6"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709" t="36979" r="24085" b="34375"/>
          <a:stretch/>
        </p:blipFill>
        <p:spPr bwMode="auto">
          <a:xfrm>
            <a:off x="228600" y="3200400"/>
            <a:ext cx="8719127" cy="1918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371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2" name="Rectangle 1"/>
          <p:cNvSpPr/>
          <p:nvPr/>
        </p:nvSpPr>
        <p:spPr>
          <a:xfrm>
            <a:off x="-76200" y="3301883"/>
            <a:ext cx="3352800" cy="2971800"/>
          </a:xfrm>
          <a:prstGeom prst="rect">
            <a:avLst/>
          </a:prstGeom>
          <a:solidFill>
            <a:schemeClr val="tx2">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rtl val="0"/>
            </a:endParaRPr>
          </a:p>
        </p:txBody>
      </p:sp>
      <p:sp>
        <p:nvSpPr>
          <p:cNvPr id="3" name="Rectangle 2"/>
          <p:cNvSpPr/>
          <p:nvPr/>
        </p:nvSpPr>
        <p:spPr>
          <a:xfrm>
            <a:off x="-76200" y="3301882"/>
            <a:ext cx="4267200" cy="2971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rtl val="0"/>
            </a:endParaRPr>
          </a:p>
        </p:txBody>
      </p:sp>
      <p:sp>
        <p:nvSpPr>
          <p:cNvPr id="4" name="Rectangle 3"/>
          <p:cNvSpPr/>
          <p:nvPr/>
        </p:nvSpPr>
        <p:spPr>
          <a:xfrm>
            <a:off x="457200" y="609600"/>
            <a:ext cx="2667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rtl val="0"/>
            </a:endParaRPr>
          </a:p>
        </p:txBody>
      </p:sp>
      <p:sp>
        <p:nvSpPr>
          <p:cNvPr id="6" name="Rectangle 5"/>
          <p:cNvSpPr/>
          <p:nvPr/>
        </p:nvSpPr>
        <p:spPr>
          <a:xfrm>
            <a:off x="-39414" y="1455684"/>
            <a:ext cx="4267200" cy="1846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rtl val="0"/>
            </a:endParaRPr>
          </a:p>
        </p:txBody>
      </p:sp>
      <p:sp>
        <p:nvSpPr>
          <p:cNvPr id="5" name="Rectangle 4"/>
          <p:cNvSpPr/>
          <p:nvPr/>
        </p:nvSpPr>
        <p:spPr>
          <a:xfrm>
            <a:off x="7696200" y="3505200"/>
            <a:ext cx="14478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rtl val="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546" y="0"/>
            <a:ext cx="6705600" cy="6731000"/>
          </a:xfrm>
          <a:prstGeom prst="rect">
            <a:avLst/>
          </a:prstGeom>
        </p:spPr>
      </p:pic>
      <p:pic>
        <p:nvPicPr>
          <p:cNvPr id="6146" name="Picture 2" descr="C:\Users\jengle\AppData\Local\Microsoft\Windows\Temporary Internet Files\Content.IE5\YZHEXZE9\Schneck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2817813"/>
            <a:ext cx="2720434" cy="1677987"/>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3978838" y="1524000"/>
            <a:ext cx="1639614" cy="452108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1650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8" name="Shape 1148"/>
          <p:cNvSpPr txBox="1">
            <a:spLocks noGrp="1"/>
          </p:cNvSpPr>
          <p:nvPr>
            <p:ph type="title"/>
          </p:nvPr>
        </p:nvSpPr>
        <p:spPr>
          <a:xfrm>
            <a:off x="1066800" y="2133600"/>
            <a:ext cx="6987987" cy="8382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000" b="1" i="0" u="none" strike="noStrike" cap="none" dirty="0" smtClean="0">
                <a:solidFill>
                  <a:schemeClr val="dk1"/>
                </a:solidFill>
                <a:latin typeface="Calibri"/>
                <a:ea typeface="Calibri"/>
                <a:cs typeface="Calibri"/>
                <a:sym typeface="Calibri"/>
              </a:rPr>
              <a:t>Core </a:t>
            </a:r>
            <a:r>
              <a:rPr lang="en-US" sz="4000" b="1" i="0" u="none" strike="noStrike" cap="none" dirty="0">
                <a:solidFill>
                  <a:schemeClr val="dk1"/>
                </a:solidFill>
                <a:latin typeface="Calibri"/>
                <a:ea typeface="Calibri"/>
                <a:cs typeface="Calibri"/>
                <a:sym typeface="Calibri"/>
              </a:rPr>
              <a:t>Conceptual Model</a:t>
            </a:r>
          </a:p>
        </p:txBody>
      </p:sp>
      <p:grpSp>
        <p:nvGrpSpPr>
          <p:cNvPr id="1142" name="Shape 1142"/>
          <p:cNvGrpSpPr/>
          <p:nvPr/>
        </p:nvGrpSpPr>
        <p:grpSpPr>
          <a:xfrm>
            <a:off x="1600200" y="3469315"/>
            <a:ext cx="6019802" cy="1331285"/>
            <a:chOff x="2133600" y="909448"/>
            <a:chExt cx="5126655" cy="729229"/>
          </a:xfrm>
        </p:grpSpPr>
        <p:sp>
          <p:nvSpPr>
            <p:cNvPr id="1143" name="Shape 1143"/>
            <p:cNvSpPr/>
            <p:nvPr/>
          </p:nvSpPr>
          <p:spPr>
            <a:xfrm>
              <a:off x="5745907" y="909448"/>
              <a:ext cx="1514348" cy="709572"/>
            </a:xfrm>
            <a:prstGeom prst="ellipse">
              <a:avLst/>
            </a:prstGeom>
            <a:solidFill>
              <a:schemeClr val="bg1">
                <a:lumMod val="50000"/>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rgbClr val="FFFFFF"/>
                  </a:solidFill>
                  <a:latin typeface="Calibri"/>
                  <a:ea typeface="Calibri"/>
                  <a:cs typeface="Calibri"/>
                  <a:sym typeface="Calibri"/>
                </a:rPr>
                <a:t>Population  Resilience</a:t>
              </a:r>
            </a:p>
          </p:txBody>
        </p:sp>
        <p:sp>
          <p:nvSpPr>
            <p:cNvPr id="1144" name="Shape 1144"/>
            <p:cNvSpPr/>
            <p:nvPr/>
          </p:nvSpPr>
          <p:spPr>
            <a:xfrm>
              <a:off x="4015537" y="915892"/>
              <a:ext cx="1475332" cy="722785"/>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rgbClr val="FFFFFF"/>
                  </a:solidFill>
                  <a:latin typeface="Calibri"/>
                  <a:ea typeface="Calibri"/>
                  <a:cs typeface="Calibri"/>
                  <a:sym typeface="Calibri"/>
                </a:rPr>
                <a:t>Demographics</a:t>
              </a:r>
            </a:p>
          </p:txBody>
        </p:sp>
        <p:sp>
          <p:nvSpPr>
            <p:cNvPr id="1145" name="Shape 1145"/>
            <p:cNvSpPr/>
            <p:nvPr/>
          </p:nvSpPr>
          <p:spPr>
            <a:xfrm>
              <a:off x="2133600" y="910420"/>
              <a:ext cx="1543900" cy="722785"/>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rgbClr val="FFFFFF"/>
                  </a:solidFill>
                  <a:latin typeface="Calibri"/>
                  <a:ea typeface="Calibri"/>
                  <a:cs typeface="Calibri"/>
                  <a:sym typeface="Calibri"/>
                </a:rPr>
                <a:t>Habitat</a:t>
              </a:r>
            </a:p>
          </p:txBody>
        </p:sp>
        <p:cxnSp>
          <p:nvCxnSpPr>
            <p:cNvPr id="1146" name="Shape 1146"/>
            <p:cNvCxnSpPr>
              <a:stCxn id="1145" idx="3"/>
            </p:cNvCxnSpPr>
            <p:nvPr/>
          </p:nvCxnSpPr>
          <p:spPr>
            <a:xfrm>
              <a:off x="3677500" y="1271813"/>
              <a:ext cx="338037" cy="1"/>
            </a:xfrm>
            <a:prstGeom prst="straightConnector1">
              <a:avLst/>
            </a:prstGeom>
            <a:noFill/>
            <a:ln w="38100" cap="flat" cmpd="sng">
              <a:solidFill>
                <a:srgbClr val="92D050"/>
              </a:solidFill>
              <a:prstDash val="solid"/>
              <a:round/>
              <a:headEnd type="none" w="med" len="med"/>
              <a:tailEnd type="stealth" w="lg" len="lg"/>
            </a:ln>
          </p:spPr>
        </p:cxnSp>
        <p:cxnSp>
          <p:nvCxnSpPr>
            <p:cNvPr id="1147" name="Shape 1147"/>
            <p:cNvCxnSpPr>
              <a:stCxn id="1144" idx="3"/>
              <a:endCxn id="1143" idx="2"/>
            </p:cNvCxnSpPr>
            <p:nvPr/>
          </p:nvCxnSpPr>
          <p:spPr>
            <a:xfrm flipV="1">
              <a:off x="5490869" y="1264234"/>
              <a:ext cx="255038" cy="13050"/>
            </a:xfrm>
            <a:prstGeom prst="straightConnector1">
              <a:avLst/>
            </a:prstGeom>
            <a:noFill/>
            <a:ln w="38100" cap="flat" cmpd="sng">
              <a:solidFill>
                <a:srgbClr val="E36C09"/>
              </a:solidFill>
              <a:prstDash val="solid"/>
              <a:round/>
              <a:headEnd type="none" w="med" len="med"/>
              <a:tailEnd type="stealth" w="lg" len="lg"/>
            </a:ln>
          </p:spPr>
        </p:cxnSp>
      </p:grpSp>
      <p:sp>
        <p:nvSpPr>
          <p:cNvPr id="10" name="TextBox 9"/>
          <p:cNvSpPr txBox="1"/>
          <p:nvPr/>
        </p:nvSpPr>
        <p:spPr>
          <a:xfrm>
            <a:off x="2204027" y="76200"/>
            <a:ext cx="6705600" cy="1107996"/>
          </a:xfrm>
          <a:prstGeom prst="rect">
            <a:avLst/>
          </a:prstGeom>
          <a:noFill/>
        </p:spPr>
        <p:txBody>
          <a:bodyPr wrap="square" rtlCol="0">
            <a:spAutoFit/>
          </a:bodyPr>
          <a:lstStyle/>
          <a:p>
            <a:r>
              <a:rPr lang="en-US" sz="6600" b="1" dirty="0" smtClean="0"/>
              <a:t>Species’ Needs</a:t>
            </a:r>
            <a:endParaRPr lang="en-US" sz="6600" b="1" dirty="0"/>
          </a:p>
        </p:txBody>
      </p:sp>
    </p:spTree>
    <p:extLst>
      <p:ext uri="{BB962C8B-B14F-4D97-AF65-F5344CB8AC3E}">
        <p14:creationId xmlns:p14="http://schemas.microsoft.com/office/powerpoint/2010/main" val="1410128369"/>
      </p:ext>
    </p:extLst>
  </p:cSld>
  <p:clrMapOvr>
    <a:masterClrMapping/>
  </p:clrMapOvr>
  <p:transition spd="slow">
    <p:cut/>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4.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65CE46178F3848B2308428AECB8744" ma:contentTypeVersion="0" ma:contentTypeDescription="Create a new document." ma:contentTypeScope="" ma:versionID="ddb8a60bfb21ab80ef633c7da7d21fd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ED4E76-3A26-4AE7-ADD4-D831690253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25CC0F4-BA99-4007-B831-D75DCAF1E08F}">
  <ds:schemaRefs>
    <ds:schemaRef ds:uri="http://schemas.microsoft.com/sharepoint/v3/contenttype/forms"/>
  </ds:schemaRefs>
</ds:datastoreItem>
</file>

<file path=customXml/itemProps3.xml><?xml version="1.0" encoding="utf-8"?>
<ds:datastoreItem xmlns:ds="http://schemas.openxmlformats.org/officeDocument/2006/customXml" ds:itemID="{6167DFAD-2269-44FE-B057-C72C9BC40E14}">
  <ds:schemaRef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10216</TotalTime>
  <Words>1670</Words>
  <Application>Microsoft Office PowerPoint</Application>
  <PresentationFormat>On-screen Show (4:3)</PresentationFormat>
  <Paragraphs>165</Paragraphs>
  <Slides>12</Slides>
  <Notes>12</Notes>
  <HiddenSlides>0</HiddenSlides>
  <MMClips>0</MMClips>
  <ScaleCrop>false</ScaleCrop>
  <HeadingPairs>
    <vt:vector size="4" baseType="variant">
      <vt:variant>
        <vt:lpstr>Theme</vt:lpstr>
      </vt:variant>
      <vt:variant>
        <vt:i4>4</vt:i4>
      </vt:variant>
      <vt:variant>
        <vt:lpstr>Slide Titles</vt:lpstr>
      </vt:variant>
      <vt:variant>
        <vt:i4>12</vt:i4>
      </vt:variant>
    </vt:vector>
  </HeadingPairs>
  <TitlesOfParts>
    <vt:vector size="16" baseType="lpstr">
      <vt:lpstr>1_Office Theme</vt:lpstr>
      <vt:lpstr>1_simple-light</vt:lpstr>
      <vt:lpstr>Foundry</vt:lpstr>
      <vt:lpstr>2_Office Theme</vt:lpstr>
      <vt:lpstr>PowerPoint Presentation</vt:lpstr>
      <vt:lpstr>PowerPoint Presentation</vt:lpstr>
      <vt:lpstr>PowerPoint Presentation</vt:lpstr>
      <vt:lpstr>PowerPoint Presentation</vt:lpstr>
      <vt:lpstr>PowerPoint Presentation</vt:lpstr>
      <vt:lpstr>Defining Population Structure </vt:lpstr>
      <vt:lpstr>PowerPoint Presentation</vt:lpstr>
      <vt:lpstr>PowerPoint Presentation</vt:lpstr>
      <vt:lpstr>Core Conceptual Model</vt:lpstr>
      <vt:lpstr>PowerPoint Presentation</vt:lpstr>
      <vt:lpstr>CCM with Habitat Expanded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Engle, Janice</dc:creator>
  <cp:lastModifiedBy>Engle, Janice</cp:lastModifiedBy>
  <cp:revision>186</cp:revision>
  <cp:lastPrinted>2016-04-19T21:31:28Z</cp:lastPrinted>
  <dcterms:created xsi:type="dcterms:W3CDTF">2013-05-14T13:52:31Z</dcterms:created>
  <dcterms:modified xsi:type="dcterms:W3CDTF">2016-06-07T19:16:29Z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0x0101009565CE46178F3848B2308428AECB8744</vt:lpwstr>
  </property>
</Properties>
</file>