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99" r:id="rId5"/>
    <p:sldId id="298" r:id="rId6"/>
    <p:sldId id="289" r:id="rId7"/>
    <p:sldId id="278" r:id="rId8"/>
    <p:sldId id="295" r:id="rId9"/>
    <p:sldId id="296" r:id="rId10"/>
    <p:sldId id="292" r:id="rId11"/>
    <p:sldId id="300" r:id="rId12"/>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38107" autoAdjust="0"/>
  </p:normalViewPr>
  <p:slideViewPr>
    <p:cSldViewPr>
      <p:cViewPr varScale="1">
        <p:scale>
          <a:sx n="36" d="100"/>
          <a:sy n="36" d="100"/>
        </p:scale>
        <p:origin x="-3066" y="-96"/>
      </p:cViewPr>
      <p:guideLst>
        <p:guide orient="horz" pos="2160"/>
        <p:guide pos="2880"/>
      </p:guideLst>
    </p:cSldViewPr>
  </p:slideViewPr>
  <p:notesTextViewPr>
    <p:cViewPr>
      <p:scale>
        <a:sx n="1" d="1"/>
        <a:sy n="1" d="1"/>
      </p:scale>
      <p:origin x="0" y="1074"/>
    </p:cViewPr>
  </p:notesTextViewPr>
  <p:sorterViewPr>
    <p:cViewPr>
      <p:scale>
        <a:sx n="100" d="100"/>
        <a:sy n="100" d="100"/>
      </p:scale>
      <p:origin x="0" y="0"/>
    </p:cViewPr>
  </p:sorterViewPr>
  <p:notesViewPr>
    <p:cSldViewPr>
      <p:cViewPr varScale="1">
        <p:scale>
          <a:sx n="49" d="100"/>
          <a:sy n="49" d="100"/>
        </p:scale>
        <p:origin x="-2106" y="-102"/>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5" tIns="46968" rIns="93935" bIns="46968" rtlCol="0"/>
          <a:lstStyle>
            <a:lvl1pPr algn="l">
              <a:defRPr sz="1300"/>
            </a:lvl1pPr>
          </a:lstStyle>
          <a:p>
            <a:endParaRPr lang="en-US"/>
          </a:p>
        </p:txBody>
      </p:sp>
      <p:sp>
        <p:nvSpPr>
          <p:cNvPr id="3" name="Date Placeholder 2"/>
          <p:cNvSpPr>
            <a:spLocks noGrp="1"/>
          </p:cNvSpPr>
          <p:nvPr>
            <p:ph type="dt" idx="1"/>
          </p:nvPr>
        </p:nvSpPr>
        <p:spPr>
          <a:xfrm>
            <a:off x="4008704" y="0"/>
            <a:ext cx="3066733" cy="468154"/>
          </a:xfrm>
          <a:prstGeom prst="rect">
            <a:avLst/>
          </a:prstGeom>
        </p:spPr>
        <p:txBody>
          <a:bodyPr vert="horz" lIns="93935" tIns="46968" rIns="93935" bIns="46968" rtlCol="0"/>
          <a:lstStyle>
            <a:lvl1pPr algn="r">
              <a:defRPr sz="1300"/>
            </a:lvl1pPr>
          </a:lstStyle>
          <a:p>
            <a:fld id="{2A280910-F72A-42C9-812F-12BDC0DA803D}" type="datetimeFigureOut">
              <a:rPr lang="en-US" smtClean="0"/>
              <a:t>6/14/2016</a:t>
            </a:fld>
            <a:endParaRPr lang="en-US"/>
          </a:p>
        </p:txBody>
      </p:sp>
      <p:sp>
        <p:nvSpPr>
          <p:cNvPr id="4" name="Slide Image Placeholder 3"/>
          <p:cNvSpPr>
            <a:spLocks noGrp="1" noRot="1" noChangeAspect="1"/>
          </p:cNvSpPr>
          <p:nvPr>
            <p:ph type="sldImg" idx="2"/>
          </p:nvPr>
        </p:nvSpPr>
        <p:spPr>
          <a:xfrm>
            <a:off x="1198563" y="703263"/>
            <a:ext cx="4679950" cy="3509962"/>
          </a:xfrm>
          <a:prstGeom prst="rect">
            <a:avLst/>
          </a:prstGeom>
          <a:noFill/>
          <a:ln w="12700">
            <a:solidFill>
              <a:prstClr val="black"/>
            </a:solidFill>
          </a:ln>
        </p:spPr>
        <p:txBody>
          <a:bodyPr vert="horz" lIns="93935" tIns="46968" rIns="93935" bIns="46968" rtlCol="0" anchor="ctr"/>
          <a:lstStyle/>
          <a:p>
            <a:endParaRPr lang="en-US"/>
          </a:p>
        </p:txBody>
      </p:sp>
      <p:sp>
        <p:nvSpPr>
          <p:cNvPr id="5" name="Notes Placeholder 4"/>
          <p:cNvSpPr>
            <a:spLocks noGrp="1"/>
          </p:cNvSpPr>
          <p:nvPr>
            <p:ph type="body" sz="quarter" idx="3"/>
          </p:nvPr>
        </p:nvSpPr>
        <p:spPr>
          <a:xfrm>
            <a:off x="707708" y="4447460"/>
            <a:ext cx="5661660" cy="4213384"/>
          </a:xfrm>
          <a:prstGeom prst="rect">
            <a:avLst/>
          </a:prstGeom>
        </p:spPr>
        <p:txBody>
          <a:bodyPr vert="horz" lIns="93935" tIns="46968" rIns="93935" bIns="4696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296"/>
            <a:ext cx="3066733" cy="468154"/>
          </a:xfrm>
          <a:prstGeom prst="rect">
            <a:avLst/>
          </a:prstGeom>
        </p:spPr>
        <p:txBody>
          <a:bodyPr vert="horz" lIns="93935" tIns="46968" rIns="93935" bIns="46968" rtlCol="0" anchor="b"/>
          <a:lstStyle>
            <a:lvl1pPr algn="l">
              <a:defRPr sz="1300"/>
            </a:lvl1pPr>
          </a:lstStyle>
          <a:p>
            <a:endParaRPr lang="en-US"/>
          </a:p>
        </p:txBody>
      </p:sp>
      <p:sp>
        <p:nvSpPr>
          <p:cNvPr id="7" name="Slide Number Placeholder 6"/>
          <p:cNvSpPr>
            <a:spLocks noGrp="1"/>
          </p:cNvSpPr>
          <p:nvPr>
            <p:ph type="sldNum" sz="quarter" idx="5"/>
          </p:nvPr>
        </p:nvSpPr>
        <p:spPr>
          <a:xfrm>
            <a:off x="4008704" y="8893296"/>
            <a:ext cx="3066733" cy="468154"/>
          </a:xfrm>
          <a:prstGeom prst="rect">
            <a:avLst/>
          </a:prstGeom>
        </p:spPr>
        <p:txBody>
          <a:bodyPr vert="horz" lIns="93935" tIns="46968" rIns="93935" bIns="46968" rtlCol="0" anchor="b"/>
          <a:lstStyle>
            <a:lvl1pPr algn="r">
              <a:defRPr sz="1300"/>
            </a:lvl1pPr>
          </a:lstStyle>
          <a:p>
            <a:fld id="{608B2564-C25E-44D2-8BC5-42BB5195DAA2}" type="slidenum">
              <a:rPr lang="en-US" smtClean="0"/>
              <a:t>‹#›</a:t>
            </a:fld>
            <a:endParaRPr lang="en-US"/>
          </a:p>
        </p:txBody>
      </p:sp>
    </p:spTree>
    <p:extLst>
      <p:ext uri="{BB962C8B-B14F-4D97-AF65-F5344CB8AC3E}">
        <p14:creationId xmlns:p14="http://schemas.microsoft.com/office/powerpoint/2010/main" val="82628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At the Species level, we explore what influences redundancy and representation.  We use the evolutionary history and historical distribution of the species as a starting point to understand how the species functions (or functioned) to maintain populations across its range.</a:t>
            </a:r>
          </a:p>
          <a:p>
            <a:pPr eaLnBrk="1" hangingPunct="1">
              <a:spcBef>
                <a:spcPct val="0"/>
              </a:spcBef>
              <a:defRPr/>
            </a:pPr>
            <a:endParaRPr lang="en-US" baseline="0" dirty="0" smtClean="0"/>
          </a:p>
          <a:p>
            <a:pPr eaLnBrk="1" hangingPunct="1">
              <a:spcBef>
                <a:spcPct val="0"/>
              </a:spcBef>
              <a:defRPr/>
            </a:pPr>
            <a:endParaRPr lang="en-US" baseline="0" dirty="0"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1</a:t>
            </a:fld>
            <a:endParaRPr lang="en-US" smtClean="0">
              <a:solidFill>
                <a:prstClr val="black"/>
              </a:solidFill>
            </a:endParaRPr>
          </a:p>
        </p:txBody>
      </p:sp>
    </p:spTree>
    <p:extLst>
      <p:ext uri="{BB962C8B-B14F-4D97-AF65-F5344CB8AC3E}">
        <p14:creationId xmlns:p14="http://schemas.microsoft.com/office/powerpoint/2010/main" val="1979263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population resilience piece is very important to understand because it has a direct relationship to Species viability.  Viable species need resilient populations. The resilience of each population unit contributes to </a:t>
            </a:r>
            <a:r>
              <a:rPr lang="en-US" sz="1200" b="1" kern="1200" dirty="0" smtClean="0">
                <a:solidFill>
                  <a:schemeClr val="tx1"/>
                </a:solidFill>
                <a:effectLst/>
                <a:latin typeface="+mn-lt"/>
                <a:ea typeface="+mn-ea"/>
                <a:cs typeface="+mn-cs"/>
              </a:rPr>
              <a:t>“species viability”</a:t>
            </a:r>
            <a:r>
              <a:rPr lang="en-US" sz="1200" kern="1200" dirty="0" smtClean="0">
                <a:solidFill>
                  <a:schemeClr val="tx1"/>
                </a:solidFill>
                <a:effectLst/>
                <a:latin typeface="+mn-lt"/>
                <a:ea typeface="+mn-ea"/>
                <a:cs typeface="+mn-cs"/>
              </a:rPr>
              <a:t>.  Species viability and what drives viability up or down is ultimately what we care about in the SSA.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 many populations, where they occur, how resilient they are, how diverse they are, and how they interact with each other is our characterization of viability using the 3Rs.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Resilience</a:t>
            </a:r>
            <a:r>
              <a:rPr lang="en-US" sz="1200" kern="1200" dirty="0" smtClean="0">
                <a:solidFill>
                  <a:schemeClr val="tx1"/>
                </a:solidFill>
                <a:effectLst/>
                <a:latin typeface="+mn-lt"/>
                <a:ea typeface="+mn-ea"/>
                <a:cs typeface="+mn-cs"/>
              </a:rPr>
              <a:t> is the likelihood that a population will be sustained in the wild at a ‘healthy’ level over time; the ability of the species to withstand  the normal environmental variation and periodic disturbance; having the ability to recover from “bad years” and periodic “bad events” (tornadoes, floods, storms).</a:t>
            </a:r>
          </a:p>
          <a:p>
            <a:r>
              <a:rPr lang="en-US" sz="1200"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Resiliency describes the ability of the species to withstand stochastic disturbance events, which is associated with population size, growth rate, and habitat quality</a:t>
            </a:r>
            <a:r>
              <a:rPr lang="en-US" sz="1200" b="1" i="1" kern="1200" dirty="0" smtClean="0">
                <a:solidFill>
                  <a:schemeClr val="tx1"/>
                </a:solidFill>
                <a:effectLst/>
                <a:latin typeface="+mn-lt"/>
                <a:ea typeface="+mn-ea"/>
                <a:cs typeface="+mn-cs"/>
              </a:rPr>
              <a:t>. </a:t>
            </a:r>
            <a:endParaRPr lang="en-US" sz="1200" i="1"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Representation</a:t>
            </a:r>
            <a:r>
              <a:rPr lang="en-US" sz="1200" kern="1200" dirty="0" smtClean="0">
                <a:solidFill>
                  <a:schemeClr val="tx1"/>
                </a:solidFill>
                <a:effectLst/>
                <a:latin typeface="+mn-lt"/>
                <a:ea typeface="+mn-ea"/>
                <a:cs typeface="+mn-cs"/>
              </a:rPr>
              <a:t> is the conservation of species within areas of significant geographic, genetic, or life history variation.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Representation describes the ability of a species to adapt to changing environmental conditions, which is related to distribution within the species’ ecological settings.</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Redundancy</a:t>
            </a:r>
            <a:r>
              <a:rPr lang="en-US" sz="1200" kern="1200" dirty="0" smtClean="0">
                <a:solidFill>
                  <a:schemeClr val="tx1"/>
                </a:solidFill>
                <a:effectLst/>
                <a:latin typeface="+mn-lt"/>
                <a:ea typeface="+mn-ea"/>
                <a:cs typeface="+mn-cs"/>
              </a:rPr>
              <a:t> is the probability distribution for the number of populations that will be sustained over time taking into account random disturbance, including large-scale catastrophic events.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 the ability to sustain populations in the face of catastrophic events; represents the likelihood that all pops are exposed to catastrophic events concurrently.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Redundancy describes the ability of a species to withstand catastrophic events, which is related to the number, distribution, and resilience of populations.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Viablity</a:t>
            </a:r>
            <a:r>
              <a:rPr lang="en-US" sz="1200" kern="1200" dirty="0" smtClean="0">
                <a:solidFill>
                  <a:schemeClr val="tx1"/>
                </a:solidFill>
                <a:effectLst/>
                <a:latin typeface="+mn-lt"/>
                <a:ea typeface="+mn-ea"/>
                <a:cs typeface="+mn-cs"/>
              </a:rPr>
              <a:t> is the likelihood that populations will be sustained within </a:t>
            </a:r>
            <a:r>
              <a:rPr lang="en-US" sz="1200" u="sng" kern="1200" dirty="0" smtClean="0">
                <a:solidFill>
                  <a:schemeClr val="tx1"/>
                </a:solidFill>
                <a:effectLst/>
                <a:latin typeface="+mn-lt"/>
                <a:ea typeface="+mn-ea"/>
                <a:cs typeface="+mn-cs"/>
              </a:rPr>
              <a:t>representative</a:t>
            </a:r>
            <a:r>
              <a:rPr lang="en-US" sz="1200" kern="1200" dirty="0" smtClean="0">
                <a:solidFill>
                  <a:schemeClr val="tx1"/>
                </a:solidFill>
                <a:effectLst/>
                <a:latin typeface="+mn-lt"/>
                <a:ea typeface="+mn-ea"/>
                <a:cs typeface="+mn-cs"/>
              </a:rPr>
              <a:t> areas over time, which is a function of </a:t>
            </a:r>
            <a:r>
              <a:rPr lang="en-US" sz="1200" u="sng" kern="1200" dirty="0" smtClean="0">
                <a:solidFill>
                  <a:schemeClr val="tx1"/>
                </a:solidFill>
                <a:effectLst/>
                <a:latin typeface="+mn-lt"/>
                <a:ea typeface="+mn-ea"/>
                <a:cs typeface="+mn-cs"/>
              </a:rPr>
              <a:t>resilience</a:t>
            </a:r>
            <a:r>
              <a:rPr lang="en-US" sz="1200" kern="1200" dirty="0" smtClean="0">
                <a:solidFill>
                  <a:schemeClr val="tx1"/>
                </a:solidFill>
                <a:effectLst/>
                <a:latin typeface="+mn-lt"/>
                <a:ea typeface="+mn-ea"/>
                <a:cs typeface="+mn-cs"/>
              </a:rPr>
              <a:t> and </a:t>
            </a:r>
            <a:r>
              <a:rPr lang="en-US" sz="1200" u="sng" kern="1200" dirty="0" smtClean="0">
                <a:solidFill>
                  <a:schemeClr val="tx1"/>
                </a:solidFill>
                <a:effectLst/>
                <a:latin typeface="+mn-lt"/>
                <a:ea typeface="+mn-ea"/>
                <a:cs typeface="+mn-cs"/>
              </a:rPr>
              <a:t>redundancy</a:t>
            </a:r>
            <a:r>
              <a:rPr lang="en-US" sz="1200" kern="1200" dirty="0" smtClean="0">
                <a:solidFill>
                  <a:schemeClr val="tx1"/>
                </a:solidFill>
                <a:effectLst/>
                <a:latin typeface="+mn-lt"/>
                <a:ea typeface="+mn-ea"/>
                <a:cs typeface="+mn-cs"/>
              </a:rPr>
              <a:t> of populations within those representative areas.  It is sustaining a sufficient number and distribution of healthy populations to withstand environmental </a:t>
            </a:r>
            <a:r>
              <a:rPr lang="en-US" sz="1200" kern="1200" dirty="0" err="1" smtClean="0">
                <a:solidFill>
                  <a:schemeClr val="tx1"/>
                </a:solidFill>
                <a:effectLst/>
                <a:latin typeface="+mn-lt"/>
                <a:ea typeface="+mn-ea"/>
                <a:cs typeface="+mn-cs"/>
              </a:rPr>
              <a:t>stochasticity</a:t>
            </a:r>
            <a:r>
              <a:rPr lang="en-US" sz="1200" kern="1200" dirty="0" smtClean="0">
                <a:solidFill>
                  <a:schemeClr val="tx1"/>
                </a:solidFill>
                <a:effectLst/>
                <a:latin typeface="+mn-lt"/>
                <a:ea typeface="+mn-ea"/>
                <a:cs typeface="+mn-cs"/>
              </a:rPr>
              <a:t> (resiliency), catastrophes (redundancy), and changes in environmental conditions (representation).</a:t>
            </a:r>
          </a:p>
          <a:p>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Viability is not a static state; a species can be less or more viable (degrees) or have low to high viability (continuum)</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Go over to the posters on the wall, and discuss with the class metrics for each – maybe list them under the posters on a flip chart page?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Janice – put up pages and record lists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What do people look at for the 3Rs:  discussion of this in the SSA Framework Guidance under Stage 1: Ecological Needs.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ask the class:  When you think of pop resiliency, what do you think of.  Use the flip chart to take notes (Janice will take the notes).  Then, when you think about representation, what do you think of?  What about redundancy?  Use the 3Rs poster on the wall to illustrate.  Have a list available as hints to the speaker.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C10375-8719-47FF-A6B3-9EF81ADA8FAC}"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4261978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What is the ability of our species to adapt to changing environmental conditions over time?  What are some examples of “changing environmental conditions”?  List…some answers could be</a:t>
            </a:r>
          </a:p>
          <a:p>
            <a:pPr eaLnBrk="1" hangingPunct="1">
              <a:spcBef>
                <a:spcPct val="0"/>
              </a:spcBef>
              <a:defRPr/>
            </a:pPr>
            <a:r>
              <a:rPr lang="en-US" baseline="0" dirty="0" smtClean="0"/>
              <a:t>	-Increase in fire frequency</a:t>
            </a:r>
          </a:p>
          <a:p>
            <a:pPr eaLnBrk="1" hangingPunct="1">
              <a:spcBef>
                <a:spcPct val="0"/>
              </a:spcBef>
              <a:defRPr/>
            </a:pPr>
            <a:r>
              <a:rPr lang="en-US" baseline="0" dirty="0" smtClean="0"/>
              <a:t>	-Decrease in rainfall</a:t>
            </a:r>
          </a:p>
          <a:p>
            <a:pPr eaLnBrk="1" hangingPunct="1">
              <a:spcBef>
                <a:spcPct val="0"/>
              </a:spcBef>
              <a:defRPr/>
            </a:pPr>
            <a:r>
              <a:rPr lang="en-US" baseline="0" dirty="0" smtClean="0"/>
              <a:t>	-Increase in temperatures</a:t>
            </a:r>
          </a:p>
          <a:p>
            <a:pPr eaLnBrk="1" hangingPunct="1">
              <a:spcBef>
                <a:spcPct val="0"/>
              </a:spcBef>
              <a:defRPr/>
            </a:pPr>
            <a:r>
              <a:rPr lang="en-US" baseline="0" dirty="0" smtClean="0"/>
              <a:t>	-etc.  (these are mainly stressors: a change word + an environmental quality or quantity)</a:t>
            </a:r>
          </a:p>
          <a:p>
            <a:pPr eaLnBrk="1" hangingPunct="1">
              <a:spcBef>
                <a:spcPct val="0"/>
              </a:spcBef>
              <a:defRPr/>
            </a:pPr>
            <a:endParaRPr lang="en-US" baseline="0" dirty="0" smtClean="0"/>
          </a:p>
          <a:p>
            <a:pPr eaLnBrk="1" hangingPunct="1">
              <a:spcBef>
                <a:spcPct val="0"/>
              </a:spcBef>
              <a:defRPr/>
            </a:pPr>
            <a:r>
              <a:rPr lang="en-US" sz="1300" dirty="0"/>
              <a:t>Representation relates to the species’ ability to adapt to changing environmental conditions.  </a:t>
            </a:r>
          </a:p>
          <a:p>
            <a:pPr eaLnBrk="1" hangingPunct="1">
              <a:spcBef>
                <a:spcPct val="0"/>
              </a:spcBef>
              <a:defRPr/>
            </a:pPr>
            <a:endParaRPr lang="en-US" sz="1300" dirty="0"/>
          </a:p>
          <a:p>
            <a:pPr eaLnBrk="1" hangingPunct="1">
              <a:spcBef>
                <a:spcPct val="0"/>
              </a:spcBef>
              <a:defRPr/>
            </a:pPr>
            <a:r>
              <a:rPr lang="en-US" sz="1300" dirty="0"/>
              <a:t>The breadth of genetic and environmental diversity within and among populations characterizes representation. </a:t>
            </a:r>
          </a:p>
          <a:p>
            <a:pPr eaLnBrk="1" hangingPunct="1">
              <a:spcBef>
                <a:spcPct val="0"/>
              </a:spcBef>
              <a:defRPr/>
            </a:pPr>
            <a:endParaRPr lang="en-US" sz="1300" dirty="0"/>
          </a:p>
          <a:p>
            <a:pPr eaLnBrk="1" hangingPunct="1">
              <a:spcBef>
                <a:spcPct val="0"/>
              </a:spcBef>
              <a:defRPr/>
            </a:pPr>
            <a:r>
              <a:rPr lang="en-US" baseline="0" dirty="0" smtClean="0"/>
              <a:t>Representation is characterized by the breadth of genetic and environmental diversity within and among populations – is there enough genetic diversity to survive UNKNOWN ecological variation?</a:t>
            </a:r>
          </a:p>
          <a:p>
            <a:pPr eaLnBrk="1" hangingPunct="1">
              <a:spcBef>
                <a:spcPct val="0"/>
              </a:spcBef>
              <a:defRPr/>
            </a:pPr>
            <a:endParaRPr lang="en-US" baseline="0" dirty="0" smtClean="0"/>
          </a:p>
          <a:p>
            <a:pPr eaLnBrk="1" hangingPunct="1">
              <a:spcBef>
                <a:spcPct val="0"/>
              </a:spcBef>
              <a:defRPr/>
            </a:pPr>
            <a:r>
              <a:rPr lang="en-US" baseline="0" dirty="0" smtClean="0"/>
              <a:t>Measures may include the number of varied niches occupied, the genetic diversity, heterozygosity or alleles per locus.</a:t>
            </a:r>
          </a:p>
          <a:p>
            <a:pPr eaLnBrk="1" hangingPunct="1">
              <a:spcBef>
                <a:spcPct val="0"/>
              </a:spcBef>
              <a:defRPr/>
            </a:pPr>
            <a:endParaRPr lang="en-US" baseline="0" dirty="0" smtClean="0"/>
          </a:p>
          <a:p>
            <a:pPr eaLnBrk="1" hangingPunct="1">
              <a:spcBef>
                <a:spcPct val="0"/>
              </a:spcBef>
              <a:defRPr/>
            </a:pPr>
            <a:endParaRPr lang="en-US" baseline="0" dirty="0"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3</a:t>
            </a:fld>
            <a:endParaRPr lang="en-US" smtClean="0">
              <a:solidFill>
                <a:prstClr val="black"/>
              </a:solidFill>
            </a:endParaRPr>
          </a:p>
        </p:txBody>
      </p:sp>
    </p:spTree>
    <p:extLst>
      <p:ext uri="{BB962C8B-B14F-4D97-AF65-F5344CB8AC3E}">
        <p14:creationId xmlns:p14="http://schemas.microsoft.com/office/powerpoint/2010/main" val="4218182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Redundancy describes the ability of a species to withstand catastrophic events.  It is about spreading risk among multiple populations to minimize the potential loss of the species from a catastrophic event.</a:t>
            </a:r>
          </a:p>
          <a:p>
            <a:pPr eaLnBrk="1" hangingPunct="1">
              <a:spcBef>
                <a:spcPct val="0"/>
              </a:spcBef>
              <a:defRPr/>
            </a:pPr>
            <a:endParaRPr lang="en-US" baseline="0" dirty="0" smtClean="0"/>
          </a:p>
          <a:p>
            <a:pPr eaLnBrk="1" hangingPunct="1">
              <a:spcBef>
                <a:spcPct val="0"/>
              </a:spcBef>
              <a:defRPr/>
            </a:pPr>
            <a:r>
              <a:rPr lang="en-US" baseline="0" dirty="0" smtClean="0"/>
              <a:t>Are there multiple, resilient populations distributed within the species’ ecological settings and across the species range?</a:t>
            </a:r>
          </a:p>
          <a:p>
            <a:pPr eaLnBrk="1" hangingPunct="1">
              <a:spcBef>
                <a:spcPct val="0"/>
              </a:spcBef>
              <a:defRPr/>
            </a:pPr>
            <a:endParaRPr lang="en-US" baseline="0" dirty="0" smtClean="0"/>
          </a:p>
          <a:p>
            <a:pPr eaLnBrk="1" hangingPunct="1">
              <a:spcBef>
                <a:spcPct val="0"/>
              </a:spcBef>
              <a:defRPr/>
            </a:pPr>
            <a:r>
              <a:rPr lang="en-US" baseline="0" dirty="0" smtClean="0"/>
              <a:t>Measures can be</a:t>
            </a:r>
          </a:p>
          <a:p>
            <a:pPr eaLnBrk="1" hangingPunct="1">
              <a:spcBef>
                <a:spcPct val="0"/>
              </a:spcBef>
              <a:defRPr/>
            </a:pPr>
            <a:r>
              <a:rPr lang="en-US" baseline="0" dirty="0" smtClean="0"/>
              <a:t>	-population number</a:t>
            </a:r>
          </a:p>
          <a:p>
            <a:pPr eaLnBrk="1" hangingPunct="1">
              <a:spcBef>
                <a:spcPct val="0"/>
              </a:spcBef>
              <a:defRPr/>
            </a:pPr>
            <a:r>
              <a:rPr lang="en-US" baseline="0" dirty="0" smtClean="0"/>
              <a:t>	-resilience</a:t>
            </a:r>
          </a:p>
          <a:p>
            <a:pPr eaLnBrk="1" hangingPunct="1">
              <a:spcBef>
                <a:spcPct val="0"/>
              </a:spcBef>
              <a:defRPr/>
            </a:pPr>
            <a:r>
              <a:rPr lang="en-US" baseline="0" dirty="0" smtClean="0"/>
              <a:t>	-spatial extent</a:t>
            </a:r>
          </a:p>
          <a:p>
            <a:pPr eaLnBrk="1" hangingPunct="1">
              <a:spcBef>
                <a:spcPct val="0"/>
              </a:spcBef>
              <a:defRPr/>
            </a:pPr>
            <a:r>
              <a:rPr lang="en-US" baseline="0" dirty="0" smtClean="0"/>
              <a:t>	-degree of connectivity</a:t>
            </a:r>
          </a:p>
          <a:p>
            <a:pPr eaLnBrk="1" hangingPunct="1">
              <a:spcBef>
                <a:spcPct val="0"/>
              </a:spcBef>
              <a:defRPr/>
            </a:pPr>
            <a:endParaRPr lang="en-US" baseline="0" dirty="0" smtClean="0"/>
          </a:p>
          <a:p>
            <a:pPr eaLnBrk="1" hangingPunct="1">
              <a:spcBef>
                <a:spcPct val="0"/>
              </a:spcBef>
              <a:defRPr/>
            </a:pPr>
            <a:r>
              <a:rPr lang="en-US" baseline="0" dirty="0" smtClean="0"/>
              <a:t>Tara’s handout – hand out to the class here?</a:t>
            </a:r>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4</a:t>
            </a:fld>
            <a:endParaRPr lang="en-US" smtClean="0">
              <a:solidFill>
                <a:prstClr val="black"/>
              </a:solidFill>
            </a:endParaRPr>
          </a:p>
        </p:txBody>
      </p:sp>
    </p:spTree>
    <p:extLst>
      <p:ext uri="{BB962C8B-B14F-4D97-AF65-F5344CB8AC3E}">
        <p14:creationId xmlns:p14="http://schemas.microsoft.com/office/powerpoint/2010/main" val="334265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i="1" baseline="0" dirty="0" smtClean="0"/>
              <a:t>For this exercise, they will NOT break out into their population groups.  It is the end of the day, and we are combining our knowledge anyway!</a:t>
            </a:r>
          </a:p>
          <a:p>
            <a:pPr eaLnBrk="1" hangingPunct="1">
              <a:spcBef>
                <a:spcPct val="0"/>
              </a:spcBef>
              <a:defRPr/>
            </a:pPr>
            <a:endParaRPr lang="en-US" i="1" baseline="0" dirty="0" smtClean="0"/>
          </a:p>
          <a:p>
            <a:pPr eaLnBrk="1" hangingPunct="1">
              <a:spcBef>
                <a:spcPct val="0"/>
              </a:spcBef>
              <a:defRPr/>
            </a:pPr>
            <a:r>
              <a:rPr lang="en-US" i="1" baseline="0" dirty="0" smtClean="0"/>
              <a:t>Start by asking someone from each population to come up to the wall map and point to their population.  Do it in order of Ecological Settings so you can also point out the 3 representative units.  Ask everyone to complete their species map in their workbooks as this is done – include the historical range and all populations.</a:t>
            </a:r>
          </a:p>
          <a:p>
            <a:pPr eaLnBrk="1" hangingPunct="1">
              <a:spcBef>
                <a:spcPct val="0"/>
              </a:spcBef>
              <a:defRPr/>
            </a:pPr>
            <a:endParaRPr lang="en-US" baseline="0" dirty="0" smtClean="0"/>
          </a:p>
          <a:p>
            <a:pPr eaLnBrk="1" hangingPunct="1">
              <a:spcBef>
                <a:spcPct val="0"/>
              </a:spcBef>
              <a:defRPr/>
            </a:pPr>
            <a:r>
              <a:rPr lang="en-US" i="1" baseline="0" dirty="0" smtClean="0"/>
              <a:t>Next, discuss the three Ecological Settings – Coastal, Paradise Palms (Plains), Mountains.  Ask the groups in each Ecological Setting to share details about their populations with the class (NOT BASELINE YET, but just enough to fill out the Table to discuss Representation).</a:t>
            </a:r>
          </a:p>
          <a:p>
            <a:pPr eaLnBrk="1" hangingPunct="1">
              <a:spcBef>
                <a:spcPct val="0"/>
              </a:spcBef>
              <a:defRPr/>
            </a:pPr>
            <a:endParaRPr lang="en-US" i="1" baseline="0" dirty="0" smtClean="0"/>
          </a:p>
          <a:p>
            <a:pPr eaLnBrk="1" hangingPunct="1">
              <a:spcBef>
                <a:spcPct val="0"/>
              </a:spcBef>
              <a:defRPr/>
            </a:pPr>
            <a:r>
              <a:rPr lang="en-US" i="1" baseline="0" dirty="0" smtClean="0"/>
              <a:t>Then go over the Redundancy and Representation questions in the workbook and ask for answers from the participants.  </a:t>
            </a:r>
          </a:p>
          <a:p>
            <a:pPr eaLnBrk="1" hangingPunct="1">
              <a:spcBef>
                <a:spcPct val="0"/>
              </a:spcBef>
              <a:defRPr/>
            </a:pPr>
            <a:endParaRPr lang="en-US" baseline="0" dirty="0"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5</a:t>
            </a:fld>
            <a:endParaRPr lang="en-US" smtClean="0">
              <a:solidFill>
                <a:prstClr val="black"/>
              </a:solidFill>
            </a:endParaRPr>
          </a:p>
        </p:txBody>
      </p:sp>
    </p:spTree>
    <p:extLst>
      <p:ext uri="{BB962C8B-B14F-4D97-AF65-F5344CB8AC3E}">
        <p14:creationId xmlns:p14="http://schemas.microsoft.com/office/powerpoint/2010/main" val="1778506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Briefly Review Species Ecological Needs before adjourning for lunch.</a:t>
            </a:r>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6</a:t>
            </a:fld>
            <a:endParaRPr lang="en-US" smtClean="0">
              <a:solidFill>
                <a:prstClr val="black"/>
              </a:solidFill>
            </a:endParaRPr>
          </a:p>
        </p:txBody>
      </p:sp>
    </p:spTree>
    <p:extLst>
      <p:ext uri="{BB962C8B-B14F-4D97-AF65-F5344CB8AC3E}">
        <p14:creationId xmlns:p14="http://schemas.microsoft.com/office/powerpoint/2010/main" val="1337428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7"/>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Adjourn for lunch.</a:t>
            </a:r>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rPr>
              <a:pPr>
                <a:defRPr/>
              </a:pPr>
              <a:t>7</a:t>
            </a:fld>
            <a:endParaRPr lang="en-US" smtClean="0">
              <a:solidFill>
                <a:prstClr val="black"/>
              </a:solidFill>
            </a:endParaRPr>
          </a:p>
        </p:txBody>
      </p:sp>
    </p:spTree>
    <p:extLst>
      <p:ext uri="{BB962C8B-B14F-4D97-AF65-F5344CB8AC3E}">
        <p14:creationId xmlns:p14="http://schemas.microsoft.com/office/powerpoint/2010/main" val="28723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xfrm>
            <a:off x="708026" y="4448178"/>
            <a:ext cx="5826125" cy="4213225"/>
          </a:xfrm>
        </p:spPr>
        <p:txBody>
          <a:bodyPr wrap="square" numCol="1" anchor="t" anchorCtr="0" compatLnSpc="1">
            <a:prstTxWarp prst="textNoShape">
              <a:avLst/>
            </a:prstTxWarp>
            <a:normAutofit/>
          </a:bodyPr>
          <a:lstStyle/>
          <a:p>
            <a:pPr eaLnBrk="1" hangingPunct="1">
              <a:spcBef>
                <a:spcPct val="0"/>
              </a:spcBef>
              <a:defRPr/>
            </a:pPr>
            <a:r>
              <a:rPr lang="en-US" baseline="0" dirty="0" smtClean="0"/>
              <a:t>When we come back from lunch, we will begin </a:t>
            </a:r>
            <a:r>
              <a:rPr lang="en-US" baseline="0" smtClean="0"/>
              <a:t>to discuss CURRENT CONDITION!</a:t>
            </a:r>
            <a:endParaRPr lang="en-US" baseline="0" dirty="0"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BE6BBD8-8F11-4A46-A787-25D5CE4A0A36}" type="slidenum">
              <a:rPr lang="en-US" smtClean="0">
                <a:solidFill>
                  <a:prstClr val="black"/>
                </a:solidFill>
                <a:latin typeface="Calibri"/>
              </a:rPr>
              <a:pPr>
                <a:defRPr/>
              </a:pPr>
              <a:t>8</a:t>
            </a:fld>
            <a:endParaRPr lang="en-US" smtClean="0">
              <a:solidFill>
                <a:prstClr val="black"/>
              </a:solidFill>
              <a:latin typeface="Calibri"/>
            </a:endParaRPr>
          </a:p>
        </p:txBody>
      </p:sp>
    </p:spTree>
    <p:extLst>
      <p:ext uri="{BB962C8B-B14F-4D97-AF65-F5344CB8AC3E}">
        <p14:creationId xmlns:p14="http://schemas.microsoft.com/office/powerpoint/2010/main" val="1015334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4A5DF7B-E101-4831-A303-FEAE68CC7721}" type="datetimeFigureOut">
              <a:rPr lang="en-US">
                <a:solidFill>
                  <a:prstClr val="black">
                    <a:tint val="75000"/>
                  </a:prstClr>
                </a:solidFill>
              </a:rPr>
              <a:pPr>
                <a:defRPr/>
              </a:pPr>
              <a:t>6/14/2016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4E4352E-5842-49E3-9297-6D76AE7EA87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4602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4E8223-7BB3-4BD7-A172-4425C9920DE0}" type="datetimeFigureOut">
              <a:rPr lang="en-US">
                <a:solidFill>
                  <a:prstClr val="black">
                    <a:tint val="75000"/>
                  </a:prstClr>
                </a:solidFill>
              </a:rPr>
              <a:pPr>
                <a:defRPr/>
              </a:pPr>
              <a:t>6/14/2016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C5029EF-4407-4CFF-ABEC-BBA8B67B34E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709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9DA7A41-198D-4D07-B6ED-14BE23A0BC81}" type="datetimeFigureOut">
              <a:rPr lang="en-US">
                <a:solidFill>
                  <a:prstClr val="black">
                    <a:tint val="75000"/>
                  </a:prstClr>
                </a:solidFill>
              </a:rPr>
              <a:pPr>
                <a:defRPr/>
              </a:pPr>
              <a:t>6/14/2016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E13B7DB-E398-4D05-B18A-617653FA404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95210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B72319-15BA-45AB-8977-C81F8BEB8FCE}" type="datetimeFigureOut">
              <a:rPr lang="en-US">
                <a:solidFill>
                  <a:prstClr val="black">
                    <a:tint val="75000"/>
                  </a:prstClr>
                </a:solidFill>
              </a:rPr>
              <a:pPr>
                <a:defRPr/>
              </a:pPr>
              <a:t>6/14/2016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F17513C-2A65-4C57-A9AA-84ED96F1E86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5782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96A3F54-1610-42B6-9B8B-9FB8648C5B43}" type="datetimeFigureOut">
              <a:rPr lang="en-US">
                <a:solidFill>
                  <a:prstClr val="black">
                    <a:tint val="75000"/>
                  </a:prstClr>
                </a:solidFill>
              </a:rPr>
              <a:pPr>
                <a:defRPr/>
              </a:pPr>
              <a:t>6/14/2016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5B160FD-CC90-485C-A7D8-BC0E6705570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2179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A0EF5DB-B35F-4F11-A69E-0C4ABE17A91F}" type="datetimeFigureOut">
              <a:rPr lang="en-US">
                <a:solidFill>
                  <a:prstClr val="black">
                    <a:tint val="75000"/>
                  </a:prstClr>
                </a:solidFill>
              </a:rPr>
              <a:pPr>
                <a:defRPr/>
              </a:pPr>
              <a:t>6/14/2016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2B8B2A-CAAA-4B93-BB3C-009736BAA69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4199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312C662-FFF9-48C3-A4D9-1270E737F769}" type="datetimeFigureOut">
              <a:rPr lang="en-US">
                <a:solidFill>
                  <a:prstClr val="black">
                    <a:tint val="75000"/>
                  </a:prstClr>
                </a:solidFill>
              </a:rPr>
              <a:pPr>
                <a:defRPr/>
              </a:pPr>
              <a:t>6/14/2016</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CE36542D-B417-4690-AF05-559C03DD97C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1857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26DB381-2A61-4FFF-8507-92899555869E}" type="datetimeFigureOut">
              <a:rPr lang="en-US">
                <a:solidFill>
                  <a:prstClr val="black">
                    <a:tint val="75000"/>
                  </a:prstClr>
                </a:solidFill>
              </a:rPr>
              <a:pPr>
                <a:defRPr/>
              </a:pPr>
              <a:t>6/14/2016</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C90279B8-6DA4-4338-9EA4-D25A35EA2C1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0527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D5192A4-7DCD-41B7-92E7-8F2B9B0E2990}" type="datetimeFigureOut">
              <a:rPr lang="en-US">
                <a:solidFill>
                  <a:prstClr val="black">
                    <a:tint val="75000"/>
                  </a:prstClr>
                </a:solidFill>
              </a:rPr>
              <a:pPr>
                <a:defRPr/>
              </a:pPr>
              <a:t>6/14/2016</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A4EFFA01-1FB2-4C57-876E-38286043E8B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0717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F6ABFE-D1A3-494C-B936-CBF6CE7EE1E6}" type="datetimeFigureOut">
              <a:rPr lang="en-US">
                <a:solidFill>
                  <a:prstClr val="black">
                    <a:tint val="75000"/>
                  </a:prstClr>
                </a:solidFill>
              </a:rPr>
              <a:pPr>
                <a:defRPr/>
              </a:pPr>
              <a:t>6/14/2016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987584C-4121-44E4-9CA2-8E9E1E4229D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4177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330C6E4-1532-4CFA-84B2-C2922CF3C6C8}" type="datetimeFigureOut">
              <a:rPr lang="en-US">
                <a:solidFill>
                  <a:prstClr val="black">
                    <a:tint val="75000"/>
                  </a:prstClr>
                </a:solidFill>
              </a:rPr>
              <a:pPr>
                <a:defRPr/>
              </a:pPr>
              <a:t>6/14/2016</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3078247-81B9-4D81-ACBD-F014E572ACC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9675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defTabSz="457200">
              <a:defRPr/>
            </a:pPr>
            <a:fld id="{CC9D310D-318A-4C94-8CB7-69DC402EA49D}" type="datetimeFigureOut">
              <a:rPr lang="en-US">
                <a:solidFill>
                  <a:prstClr val="black">
                    <a:tint val="75000"/>
                  </a:prstClr>
                </a:solidFill>
              </a:rPr>
              <a:pPr defTabSz="457200">
                <a:defRPr/>
              </a:pPr>
              <a:t>6/14/2016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defTabSz="4572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defTabSz="457200">
              <a:defRPr/>
            </a:pPr>
            <a:fld id="{2D36ADFC-4177-42FB-9135-3D8F3BA6145B}" type="slidenum">
              <a:rPr lang="en-US">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922876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sp>
        <p:nvSpPr>
          <p:cNvPr id="5" name="TextBox 4"/>
          <p:cNvSpPr txBox="1"/>
          <p:nvPr/>
        </p:nvSpPr>
        <p:spPr>
          <a:xfrm>
            <a:off x="2204027" y="-152400"/>
            <a:ext cx="6705600" cy="1477328"/>
          </a:xfrm>
          <a:prstGeom prst="rect">
            <a:avLst/>
          </a:prstGeom>
          <a:noFill/>
        </p:spPr>
        <p:txBody>
          <a:bodyPr wrap="square" rtlCol="0">
            <a:spAutoFit/>
          </a:bodyPr>
          <a:lstStyle/>
          <a:p>
            <a:pPr algn="ctr"/>
            <a:r>
              <a:rPr lang="en-US" sz="6600" b="1" dirty="0" smtClean="0"/>
              <a:t>Species’ Needs</a:t>
            </a:r>
          </a:p>
          <a:p>
            <a:pPr algn="ctr"/>
            <a:r>
              <a:rPr lang="en-US" sz="2400" b="1" dirty="0" smtClean="0"/>
              <a:t>SPECIES</a:t>
            </a:r>
          </a:p>
        </p:txBody>
      </p:sp>
      <p:pic>
        <p:nvPicPr>
          <p:cNvPr id="6"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10848" t="18479" r="33236" b="17120"/>
          <a:stretch/>
        </p:blipFill>
        <p:spPr bwMode="auto">
          <a:xfrm>
            <a:off x="1089564" y="1828800"/>
            <a:ext cx="7275444" cy="4711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2971800" y="1752600"/>
            <a:ext cx="3429000" cy="1981200"/>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60602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4294967295"/>
          </p:nvPr>
        </p:nvSpPr>
        <p:spPr>
          <a:xfrm>
            <a:off x="234315" y="381000"/>
            <a:ext cx="8681085" cy="1600200"/>
          </a:xfrm>
        </p:spPr>
        <p:txBody>
          <a:bodyPr>
            <a:noAutofit/>
          </a:bodyPr>
          <a:lstStyle/>
          <a:p>
            <a:pPr marL="0" indent="0" algn="ctr">
              <a:spcAft>
                <a:spcPts val="1200"/>
              </a:spcAft>
              <a:buNone/>
            </a:pPr>
            <a:r>
              <a:rPr lang="en-US" b="1" u="sng" dirty="0" smtClean="0"/>
              <a:t>The 3 R’s</a:t>
            </a:r>
            <a:r>
              <a:rPr lang="en-US" b="1" dirty="0" smtClean="0"/>
              <a:t>: </a:t>
            </a:r>
            <a:r>
              <a:rPr lang="en-US" dirty="0" smtClean="0"/>
              <a:t>how do populations contribute to species viability through resilience, redundancy and representation?</a:t>
            </a:r>
            <a:endParaRPr lang="en-US" dirty="0"/>
          </a:p>
        </p:txBody>
      </p:sp>
      <p:sp>
        <p:nvSpPr>
          <p:cNvPr id="17" name="Oval 16"/>
          <p:cNvSpPr/>
          <p:nvPr/>
        </p:nvSpPr>
        <p:spPr>
          <a:xfrm>
            <a:off x="152400" y="4240153"/>
            <a:ext cx="6477000" cy="2389247"/>
          </a:xfrm>
          <a:prstGeom prst="ellipse">
            <a:avLst/>
          </a:prstGeom>
          <a:solidFill>
            <a:srgbClr val="9BBB59">
              <a:lumMod val="60000"/>
              <a:lumOff val="40000"/>
            </a:srgbClr>
          </a:solidFill>
          <a:ln w="25400" cap="flat" cmpd="sng" algn="ctr">
            <a:noFill/>
            <a:prstDash val="solid"/>
          </a:ln>
          <a:effectLst/>
        </p:spPr>
        <p:txBody>
          <a:bodyPr rtlCol="0" anchor="ctr"/>
          <a:lstStyle/>
          <a:p>
            <a:pPr algn="ctr" eaLnBrk="1" fontAlgn="auto" hangingPunct="1">
              <a:spcBef>
                <a:spcPts val="0"/>
              </a:spcBef>
              <a:spcAft>
                <a:spcPts val="0"/>
              </a:spcAft>
              <a:defRPr/>
            </a:pPr>
            <a:endParaRPr lang="en-US" sz="1600" kern="0">
              <a:solidFill>
                <a:prstClr val="white"/>
              </a:solidFill>
              <a:latin typeface="Calibri"/>
            </a:endParaRPr>
          </a:p>
        </p:txBody>
      </p:sp>
      <p:sp>
        <p:nvSpPr>
          <p:cNvPr id="18" name="Oval 17"/>
          <p:cNvSpPr/>
          <p:nvPr/>
        </p:nvSpPr>
        <p:spPr>
          <a:xfrm>
            <a:off x="3909060" y="2099156"/>
            <a:ext cx="1851660" cy="1226911"/>
          </a:xfrm>
          <a:prstGeom prst="ellipse">
            <a:avLst/>
          </a:prstGeom>
          <a:solidFill>
            <a:srgbClr val="0070C0"/>
          </a:solidFill>
          <a:ln w="25400" cap="flat" cmpd="sng" algn="ctr">
            <a:solidFill>
              <a:srgbClr val="4F81BD">
                <a:shade val="50000"/>
              </a:srgbClr>
            </a:solidFill>
            <a:prstDash val="solid"/>
          </a:ln>
          <a:effectLst/>
        </p:spPr>
        <p:txBody>
          <a:bodyPr rtlCol="0" anchor="ctr"/>
          <a:lstStyle/>
          <a:p>
            <a:pPr algn="ctr" eaLnBrk="1" fontAlgn="auto" hangingPunct="1">
              <a:spcBef>
                <a:spcPts val="0"/>
              </a:spcBef>
              <a:spcAft>
                <a:spcPts val="0"/>
              </a:spcAft>
              <a:defRPr/>
            </a:pPr>
            <a:r>
              <a:rPr lang="en-US" sz="1600" kern="0" dirty="0">
                <a:solidFill>
                  <a:prstClr val="white"/>
                </a:solidFill>
                <a:latin typeface="Calibri"/>
              </a:rPr>
              <a:t>Species’ Viability</a:t>
            </a:r>
          </a:p>
        </p:txBody>
      </p:sp>
      <p:sp>
        <p:nvSpPr>
          <p:cNvPr id="19" name="Oval 18"/>
          <p:cNvSpPr/>
          <p:nvPr/>
        </p:nvSpPr>
        <p:spPr>
          <a:xfrm>
            <a:off x="609600" y="4858868"/>
            <a:ext cx="1752600" cy="1084734"/>
          </a:xfrm>
          <a:prstGeom prst="ellipse">
            <a:avLst/>
          </a:prstGeom>
          <a:solidFill>
            <a:schemeClr val="accent4">
              <a:lumMod val="75000"/>
            </a:schemeClr>
          </a:solidFill>
          <a:ln w="25400" cap="flat" cmpd="sng" algn="ctr">
            <a:solidFill>
              <a:srgbClr val="4F81BD">
                <a:shade val="50000"/>
              </a:srgbClr>
            </a:solidFill>
            <a:prstDash val="solid"/>
          </a:ln>
          <a:effectLst/>
        </p:spPr>
        <p:txBody>
          <a:bodyPr rtlCol="0" anchor="ctr"/>
          <a:lstStyle/>
          <a:p>
            <a:pPr algn="ctr" eaLnBrk="1" fontAlgn="auto" hangingPunct="1">
              <a:spcBef>
                <a:spcPts val="0"/>
              </a:spcBef>
              <a:spcAft>
                <a:spcPts val="0"/>
              </a:spcAft>
              <a:defRPr/>
            </a:pPr>
            <a:r>
              <a:rPr lang="en-US" sz="1600" kern="0" dirty="0">
                <a:solidFill>
                  <a:prstClr val="white"/>
                </a:solidFill>
                <a:latin typeface="Calibri"/>
              </a:rPr>
              <a:t>Population 1 </a:t>
            </a:r>
            <a:r>
              <a:rPr lang="en-US" sz="1600" kern="0" dirty="0" smtClean="0">
                <a:solidFill>
                  <a:prstClr val="white"/>
                </a:solidFill>
                <a:latin typeface="Calibri"/>
              </a:rPr>
              <a:t>Resilience</a:t>
            </a:r>
            <a:endParaRPr lang="en-US" sz="1600" kern="0" dirty="0">
              <a:solidFill>
                <a:prstClr val="white"/>
              </a:solidFill>
              <a:latin typeface="Calibri"/>
            </a:endParaRPr>
          </a:p>
        </p:txBody>
      </p:sp>
      <p:sp>
        <p:nvSpPr>
          <p:cNvPr id="20" name="Oval 19"/>
          <p:cNvSpPr/>
          <p:nvPr/>
        </p:nvSpPr>
        <p:spPr>
          <a:xfrm>
            <a:off x="2209800" y="4841257"/>
            <a:ext cx="1752600" cy="1102344"/>
          </a:xfrm>
          <a:prstGeom prst="ellipse">
            <a:avLst/>
          </a:prstGeom>
          <a:solidFill>
            <a:schemeClr val="accent4">
              <a:lumMod val="75000"/>
            </a:schemeClr>
          </a:solidFill>
          <a:ln w="25400" cap="flat" cmpd="sng" algn="ctr">
            <a:solidFill>
              <a:srgbClr val="4F81BD">
                <a:shade val="50000"/>
              </a:srgbClr>
            </a:solidFill>
            <a:prstDash val="solid"/>
          </a:ln>
          <a:effectLst/>
        </p:spPr>
        <p:txBody>
          <a:bodyPr rtlCol="0" anchor="ctr"/>
          <a:lstStyle/>
          <a:p>
            <a:pPr algn="ctr" eaLnBrk="1" fontAlgn="auto" hangingPunct="1">
              <a:spcBef>
                <a:spcPts val="0"/>
              </a:spcBef>
              <a:spcAft>
                <a:spcPts val="0"/>
              </a:spcAft>
              <a:defRPr/>
            </a:pPr>
            <a:r>
              <a:rPr lang="en-US" sz="1600" kern="0" dirty="0">
                <a:solidFill>
                  <a:prstClr val="white"/>
                </a:solidFill>
                <a:latin typeface="Calibri"/>
              </a:rPr>
              <a:t>Population 2 </a:t>
            </a:r>
            <a:r>
              <a:rPr lang="en-US" sz="1600" kern="0" dirty="0" smtClean="0">
                <a:solidFill>
                  <a:prstClr val="white"/>
                </a:solidFill>
                <a:latin typeface="Calibri"/>
              </a:rPr>
              <a:t>Resilience</a:t>
            </a:r>
            <a:endParaRPr lang="en-US" sz="1600" kern="0" dirty="0">
              <a:solidFill>
                <a:prstClr val="white"/>
              </a:solidFill>
              <a:latin typeface="Calibri"/>
            </a:endParaRPr>
          </a:p>
        </p:txBody>
      </p:sp>
      <p:sp>
        <p:nvSpPr>
          <p:cNvPr id="21" name="Oval 20"/>
          <p:cNvSpPr/>
          <p:nvPr/>
        </p:nvSpPr>
        <p:spPr>
          <a:xfrm>
            <a:off x="4335780" y="4841256"/>
            <a:ext cx="1733220" cy="857077"/>
          </a:xfrm>
          <a:prstGeom prst="ellipse">
            <a:avLst/>
          </a:prstGeom>
          <a:solidFill>
            <a:schemeClr val="accent4">
              <a:lumMod val="75000"/>
            </a:schemeClr>
          </a:solidFill>
          <a:ln w="25400" cap="flat" cmpd="sng" algn="ctr">
            <a:solidFill>
              <a:srgbClr val="4F81BD">
                <a:shade val="50000"/>
              </a:srgbClr>
            </a:solidFill>
            <a:prstDash val="solid"/>
          </a:ln>
          <a:effectLst/>
        </p:spPr>
        <p:txBody>
          <a:bodyPr rtlCol="0" anchor="ctr"/>
          <a:lstStyle/>
          <a:p>
            <a:pPr algn="ctr" eaLnBrk="1" fontAlgn="auto" hangingPunct="1">
              <a:spcBef>
                <a:spcPts val="0"/>
              </a:spcBef>
              <a:spcAft>
                <a:spcPts val="0"/>
              </a:spcAft>
              <a:defRPr/>
            </a:pPr>
            <a:r>
              <a:rPr lang="en-US" sz="1400" kern="0" dirty="0">
                <a:solidFill>
                  <a:prstClr val="white"/>
                </a:solidFill>
                <a:latin typeface="Calibri"/>
              </a:rPr>
              <a:t>Population 3 </a:t>
            </a:r>
            <a:r>
              <a:rPr lang="en-US" sz="1400" kern="0" dirty="0" smtClean="0">
                <a:solidFill>
                  <a:prstClr val="white"/>
                </a:solidFill>
                <a:latin typeface="Calibri"/>
              </a:rPr>
              <a:t>Resilience</a:t>
            </a:r>
            <a:endParaRPr lang="en-US" sz="1400" kern="0" dirty="0">
              <a:solidFill>
                <a:prstClr val="white"/>
              </a:solidFill>
              <a:latin typeface="Calibri"/>
            </a:endParaRPr>
          </a:p>
        </p:txBody>
      </p:sp>
      <p:cxnSp>
        <p:nvCxnSpPr>
          <p:cNvPr id="23" name="Straight Arrow Connector 22"/>
          <p:cNvCxnSpPr>
            <a:stCxn id="19" idx="0"/>
            <a:endCxn id="18" idx="3"/>
          </p:cNvCxnSpPr>
          <p:nvPr/>
        </p:nvCxnSpPr>
        <p:spPr>
          <a:xfrm flipV="1">
            <a:off x="1485900" y="3146390"/>
            <a:ext cx="2694329" cy="1712478"/>
          </a:xfrm>
          <a:prstGeom prst="straightConnector1">
            <a:avLst/>
          </a:prstGeom>
          <a:noFill/>
          <a:ln w="38100" cap="flat" cmpd="sng" algn="ctr">
            <a:solidFill>
              <a:schemeClr val="tx1"/>
            </a:solidFill>
            <a:prstDash val="solid"/>
            <a:tailEnd type="arrow"/>
          </a:ln>
          <a:effectLst/>
        </p:spPr>
      </p:cxnSp>
      <p:cxnSp>
        <p:nvCxnSpPr>
          <p:cNvPr id="24" name="Straight Arrow Connector 23"/>
          <p:cNvCxnSpPr>
            <a:stCxn id="20" idx="0"/>
            <a:endCxn id="18" idx="4"/>
          </p:cNvCxnSpPr>
          <p:nvPr/>
        </p:nvCxnSpPr>
        <p:spPr>
          <a:xfrm flipV="1">
            <a:off x="3086100" y="3326067"/>
            <a:ext cx="1748790" cy="1515190"/>
          </a:xfrm>
          <a:prstGeom prst="straightConnector1">
            <a:avLst/>
          </a:prstGeom>
          <a:noFill/>
          <a:ln w="38100" cap="flat" cmpd="sng" algn="ctr">
            <a:solidFill>
              <a:schemeClr val="tx1"/>
            </a:solidFill>
            <a:prstDash val="solid"/>
            <a:tailEnd type="arrow"/>
          </a:ln>
          <a:effectLst/>
        </p:spPr>
      </p:cxnSp>
      <p:sp>
        <p:nvSpPr>
          <p:cNvPr id="29" name="Oval 28"/>
          <p:cNvSpPr/>
          <p:nvPr/>
        </p:nvSpPr>
        <p:spPr>
          <a:xfrm>
            <a:off x="6069000" y="3521246"/>
            <a:ext cx="3250436" cy="1781838"/>
          </a:xfrm>
          <a:prstGeom prst="ellipse">
            <a:avLst/>
          </a:prstGeom>
          <a:solidFill>
            <a:srgbClr val="9BBB59">
              <a:lumMod val="60000"/>
              <a:lumOff val="40000"/>
            </a:srgbClr>
          </a:solidFill>
          <a:ln w="25400" cap="flat" cmpd="sng" algn="ctr">
            <a:noFill/>
            <a:prstDash val="solid"/>
          </a:ln>
          <a:effectLst/>
        </p:spPr>
        <p:txBody>
          <a:bodyPr rtlCol="0" anchor="ctr"/>
          <a:lstStyle/>
          <a:p>
            <a:pPr algn="ctr" eaLnBrk="1" fontAlgn="auto" hangingPunct="1">
              <a:spcBef>
                <a:spcPts val="0"/>
              </a:spcBef>
              <a:spcAft>
                <a:spcPts val="0"/>
              </a:spcAft>
              <a:defRPr/>
            </a:pPr>
            <a:endParaRPr lang="en-US" sz="1600" kern="0">
              <a:solidFill>
                <a:prstClr val="white"/>
              </a:solidFill>
              <a:latin typeface="Calibri"/>
            </a:endParaRPr>
          </a:p>
        </p:txBody>
      </p:sp>
      <p:sp>
        <p:nvSpPr>
          <p:cNvPr id="22" name="Oval 21"/>
          <p:cNvSpPr/>
          <p:nvPr/>
        </p:nvSpPr>
        <p:spPr>
          <a:xfrm>
            <a:off x="6985608" y="3890095"/>
            <a:ext cx="1851660" cy="1259198"/>
          </a:xfrm>
          <a:prstGeom prst="ellipse">
            <a:avLst/>
          </a:prstGeom>
          <a:solidFill>
            <a:schemeClr val="accent4">
              <a:lumMod val="75000"/>
            </a:schemeClr>
          </a:solidFill>
          <a:ln w="25400" cap="flat" cmpd="sng" algn="ctr">
            <a:solidFill>
              <a:srgbClr val="4F81BD">
                <a:shade val="50000"/>
              </a:srgbClr>
            </a:solidFill>
            <a:prstDash val="solid"/>
          </a:ln>
          <a:effectLst/>
        </p:spPr>
        <p:txBody>
          <a:bodyPr rtlCol="0" anchor="ctr"/>
          <a:lstStyle/>
          <a:p>
            <a:pPr algn="ctr" eaLnBrk="1" fontAlgn="auto" hangingPunct="1">
              <a:spcBef>
                <a:spcPts val="0"/>
              </a:spcBef>
              <a:spcAft>
                <a:spcPts val="0"/>
              </a:spcAft>
              <a:defRPr/>
            </a:pPr>
            <a:r>
              <a:rPr lang="en-US" sz="1600" kern="0" dirty="0">
                <a:solidFill>
                  <a:prstClr val="white"/>
                </a:solidFill>
                <a:latin typeface="Calibri"/>
              </a:rPr>
              <a:t>Population 4 </a:t>
            </a:r>
            <a:r>
              <a:rPr lang="en-US" sz="1600" kern="0" dirty="0" smtClean="0">
                <a:solidFill>
                  <a:prstClr val="white"/>
                </a:solidFill>
                <a:latin typeface="Calibri"/>
              </a:rPr>
              <a:t>Resilience</a:t>
            </a:r>
            <a:endParaRPr lang="en-US" sz="1600" kern="0" dirty="0">
              <a:solidFill>
                <a:prstClr val="white"/>
              </a:solidFill>
              <a:latin typeface="Calibri"/>
            </a:endParaRPr>
          </a:p>
        </p:txBody>
      </p:sp>
      <p:cxnSp>
        <p:nvCxnSpPr>
          <p:cNvPr id="25" name="Straight Arrow Connector 24"/>
          <p:cNvCxnSpPr>
            <a:stCxn id="21" idx="0"/>
          </p:cNvCxnSpPr>
          <p:nvPr/>
        </p:nvCxnSpPr>
        <p:spPr>
          <a:xfrm flipH="1" flipV="1">
            <a:off x="5002046" y="3326067"/>
            <a:ext cx="200344" cy="1515189"/>
          </a:xfrm>
          <a:prstGeom prst="straightConnector1">
            <a:avLst/>
          </a:prstGeom>
          <a:noFill/>
          <a:ln w="28575" cap="flat" cmpd="sng" algn="ctr">
            <a:solidFill>
              <a:schemeClr val="tx1"/>
            </a:solidFill>
            <a:prstDash val="solid"/>
            <a:tailEnd type="arrow"/>
          </a:ln>
          <a:effectLst/>
        </p:spPr>
      </p:cxnSp>
      <p:cxnSp>
        <p:nvCxnSpPr>
          <p:cNvPr id="26" name="Straight Arrow Connector 25"/>
          <p:cNvCxnSpPr>
            <a:stCxn id="22" idx="0"/>
            <a:endCxn id="18" idx="5"/>
          </p:cNvCxnSpPr>
          <p:nvPr/>
        </p:nvCxnSpPr>
        <p:spPr>
          <a:xfrm flipH="1" flipV="1">
            <a:off x="5489551" y="3146390"/>
            <a:ext cx="2421887" cy="743705"/>
          </a:xfrm>
          <a:prstGeom prst="straightConnector1">
            <a:avLst/>
          </a:prstGeom>
          <a:noFill/>
          <a:ln w="57150" cap="flat" cmpd="sng" algn="ctr">
            <a:solidFill>
              <a:schemeClr val="tx1"/>
            </a:solidFill>
            <a:prstDash val="solid"/>
            <a:tailEnd type="arrow"/>
          </a:ln>
          <a:effectLst/>
        </p:spPr>
      </p:cxnSp>
      <p:sp>
        <p:nvSpPr>
          <p:cNvPr id="27" name="TextBox 26"/>
          <p:cNvSpPr txBox="1"/>
          <p:nvPr/>
        </p:nvSpPr>
        <p:spPr>
          <a:xfrm>
            <a:off x="2934531" y="3686157"/>
            <a:ext cx="2072852" cy="346667"/>
          </a:xfrm>
          <a:prstGeom prst="rect">
            <a:avLst/>
          </a:prstGeom>
          <a:solidFill>
            <a:srgbClr val="9DA088"/>
          </a:solidFill>
        </p:spPr>
        <p:txBody>
          <a:bodyPr wrap="none" rtlCol="0">
            <a:noAutofit/>
          </a:bodyPr>
          <a:lstStyle/>
          <a:p>
            <a:pPr algn="ctr" eaLnBrk="1" fontAlgn="auto" hangingPunct="1">
              <a:spcBef>
                <a:spcPts val="0"/>
              </a:spcBef>
              <a:spcAft>
                <a:spcPts val="0"/>
              </a:spcAft>
              <a:defRPr/>
            </a:pPr>
            <a:r>
              <a:rPr lang="en-US" sz="1600" kern="0" dirty="0" smtClean="0">
                <a:solidFill>
                  <a:prstClr val="white"/>
                </a:solidFill>
                <a:latin typeface="Calibri"/>
              </a:rPr>
              <a:t>Redundancy</a:t>
            </a:r>
            <a:endParaRPr lang="en-US" sz="1600" kern="0" dirty="0">
              <a:solidFill>
                <a:prstClr val="white"/>
              </a:solidFill>
              <a:latin typeface="Calibri"/>
            </a:endParaRPr>
          </a:p>
        </p:txBody>
      </p:sp>
      <p:cxnSp>
        <p:nvCxnSpPr>
          <p:cNvPr id="28" name="Straight Connector 27"/>
          <p:cNvCxnSpPr>
            <a:stCxn id="20" idx="6"/>
            <a:endCxn id="21" idx="2"/>
          </p:cNvCxnSpPr>
          <p:nvPr/>
        </p:nvCxnSpPr>
        <p:spPr>
          <a:xfrm flipV="1">
            <a:off x="3962400" y="5269795"/>
            <a:ext cx="373380" cy="122634"/>
          </a:xfrm>
          <a:prstGeom prst="line">
            <a:avLst/>
          </a:prstGeom>
          <a:noFill/>
          <a:ln w="12700" cap="flat" cmpd="sng" algn="ctr">
            <a:solidFill>
              <a:srgbClr val="4F81BD">
                <a:shade val="95000"/>
                <a:satMod val="105000"/>
              </a:srgbClr>
            </a:solidFill>
            <a:prstDash val="sysDash"/>
          </a:ln>
          <a:effectLst/>
        </p:spPr>
      </p:cxnSp>
      <p:sp>
        <p:nvSpPr>
          <p:cNvPr id="30" name="TextBox 29"/>
          <p:cNvSpPr txBox="1"/>
          <p:nvPr/>
        </p:nvSpPr>
        <p:spPr>
          <a:xfrm>
            <a:off x="6400800" y="5975714"/>
            <a:ext cx="2072852" cy="346667"/>
          </a:xfrm>
          <a:prstGeom prst="rect">
            <a:avLst/>
          </a:prstGeom>
          <a:solidFill>
            <a:srgbClr val="9DA088"/>
          </a:solidFill>
        </p:spPr>
        <p:txBody>
          <a:bodyPr wrap="none" rtlCol="0">
            <a:noAutofit/>
          </a:bodyPr>
          <a:lstStyle/>
          <a:p>
            <a:pPr algn="ctr" eaLnBrk="1" fontAlgn="auto" hangingPunct="1">
              <a:spcBef>
                <a:spcPts val="0"/>
              </a:spcBef>
              <a:spcAft>
                <a:spcPts val="0"/>
              </a:spcAft>
              <a:defRPr/>
            </a:pPr>
            <a:r>
              <a:rPr lang="en-US" sz="1600" kern="0" dirty="0" smtClean="0">
                <a:solidFill>
                  <a:prstClr val="white"/>
                </a:solidFill>
                <a:latin typeface="Calibri"/>
              </a:rPr>
              <a:t>Representation</a:t>
            </a:r>
            <a:endParaRPr lang="en-US" sz="1600" kern="0" dirty="0">
              <a:solidFill>
                <a:prstClr val="white"/>
              </a:solidFill>
              <a:latin typeface="Calibri"/>
            </a:endParaRPr>
          </a:p>
        </p:txBody>
      </p:sp>
    </p:spTree>
    <p:extLst>
      <p:ext uri="{BB962C8B-B14F-4D97-AF65-F5344CB8AC3E}">
        <p14:creationId xmlns:p14="http://schemas.microsoft.com/office/powerpoint/2010/main" val="712301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sp>
        <p:nvSpPr>
          <p:cNvPr id="5" name="TextBox 4"/>
          <p:cNvSpPr txBox="1"/>
          <p:nvPr/>
        </p:nvSpPr>
        <p:spPr>
          <a:xfrm>
            <a:off x="2204027" y="-152400"/>
            <a:ext cx="6705600" cy="1477328"/>
          </a:xfrm>
          <a:prstGeom prst="rect">
            <a:avLst/>
          </a:prstGeom>
          <a:noFill/>
        </p:spPr>
        <p:txBody>
          <a:bodyPr wrap="square" rtlCol="0">
            <a:spAutoFit/>
          </a:bodyPr>
          <a:lstStyle/>
          <a:p>
            <a:pPr algn="ctr"/>
            <a:r>
              <a:rPr lang="en-US" sz="6600" b="1" dirty="0" smtClean="0"/>
              <a:t>Species’ Needs</a:t>
            </a:r>
          </a:p>
          <a:p>
            <a:pPr algn="ctr"/>
            <a:r>
              <a:rPr lang="en-US" sz="2400" b="1" dirty="0" smtClean="0"/>
              <a:t>SPECIES</a:t>
            </a:r>
          </a:p>
        </p:txBody>
      </p:sp>
      <p:sp>
        <p:nvSpPr>
          <p:cNvPr id="8" name="TextBox 7"/>
          <p:cNvSpPr txBox="1"/>
          <p:nvPr/>
        </p:nvSpPr>
        <p:spPr>
          <a:xfrm>
            <a:off x="0" y="1828800"/>
            <a:ext cx="3756156" cy="3139321"/>
          </a:xfrm>
          <a:prstGeom prst="rect">
            <a:avLst/>
          </a:prstGeom>
          <a:noFill/>
        </p:spPr>
        <p:txBody>
          <a:bodyPr wrap="none" rtlCol="0">
            <a:spAutoFit/>
          </a:bodyPr>
          <a:lstStyle/>
          <a:p>
            <a:r>
              <a:rPr lang="en-US" sz="6600" dirty="0" smtClean="0"/>
              <a:t>Ecological </a:t>
            </a:r>
          </a:p>
          <a:p>
            <a:r>
              <a:rPr lang="en-US" sz="6600" dirty="0" smtClean="0"/>
              <a:t>Needs – </a:t>
            </a:r>
          </a:p>
          <a:p>
            <a:r>
              <a:rPr lang="en-US" sz="6600" dirty="0" smtClean="0"/>
              <a:t>Species</a:t>
            </a:r>
            <a:endParaRPr lang="en-US" sz="6600" dirty="0"/>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1666" t="1915" r="2563" b="1788"/>
          <a:stretch/>
        </p:blipFill>
        <p:spPr>
          <a:xfrm>
            <a:off x="3648564" y="1711781"/>
            <a:ext cx="5261522" cy="3850819"/>
          </a:xfrm>
          <a:prstGeom prst="rect">
            <a:avLst/>
          </a:prstGeom>
        </p:spPr>
      </p:pic>
    </p:spTree>
    <p:extLst>
      <p:ext uri="{BB962C8B-B14F-4D97-AF65-F5344CB8AC3E}">
        <p14:creationId xmlns:p14="http://schemas.microsoft.com/office/powerpoint/2010/main" val="2029502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sp>
        <p:nvSpPr>
          <p:cNvPr id="6" name="TextBox 5"/>
          <p:cNvSpPr txBox="1"/>
          <p:nvPr/>
        </p:nvSpPr>
        <p:spPr>
          <a:xfrm>
            <a:off x="2204027" y="-152400"/>
            <a:ext cx="6705600" cy="1477328"/>
          </a:xfrm>
          <a:prstGeom prst="rect">
            <a:avLst/>
          </a:prstGeom>
          <a:noFill/>
        </p:spPr>
        <p:txBody>
          <a:bodyPr wrap="square" rtlCol="0">
            <a:spAutoFit/>
          </a:bodyPr>
          <a:lstStyle/>
          <a:p>
            <a:pPr algn="ctr"/>
            <a:r>
              <a:rPr lang="en-US" sz="6600" b="1" dirty="0" smtClean="0"/>
              <a:t>Species’ Needs</a:t>
            </a:r>
          </a:p>
          <a:p>
            <a:pPr algn="ctr"/>
            <a:r>
              <a:rPr lang="en-US" sz="2400" b="1" dirty="0" smtClean="0"/>
              <a:t>SPECIES</a:t>
            </a:r>
          </a:p>
        </p:txBody>
      </p:sp>
      <p:sp>
        <p:nvSpPr>
          <p:cNvPr id="7" name="TextBox 6"/>
          <p:cNvSpPr txBox="1"/>
          <p:nvPr/>
        </p:nvSpPr>
        <p:spPr>
          <a:xfrm>
            <a:off x="0" y="1828800"/>
            <a:ext cx="3756156" cy="3139321"/>
          </a:xfrm>
          <a:prstGeom prst="rect">
            <a:avLst/>
          </a:prstGeom>
          <a:noFill/>
        </p:spPr>
        <p:txBody>
          <a:bodyPr wrap="none" rtlCol="0">
            <a:spAutoFit/>
          </a:bodyPr>
          <a:lstStyle/>
          <a:p>
            <a:r>
              <a:rPr lang="en-US" sz="6600" dirty="0" smtClean="0"/>
              <a:t>Ecological </a:t>
            </a:r>
          </a:p>
          <a:p>
            <a:r>
              <a:rPr lang="en-US" sz="6600" dirty="0" smtClean="0"/>
              <a:t>Needs – </a:t>
            </a:r>
          </a:p>
          <a:p>
            <a:r>
              <a:rPr lang="en-US" sz="6600" dirty="0" smtClean="0"/>
              <a:t>Species</a:t>
            </a:r>
            <a:endParaRPr lang="en-US" sz="6600" dirty="0"/>
          </a:p>
        </p:txBody>
      </p:sp>
      <p:sp>
        <p:nvSpPr>
          <p:cNvPr id="5" name="Rectangle 4"/>
          <p:cNvSpPr/>
          <p:nvPr/>
        </p:nvSpPr>
        <p:spPr>
          <a:xfrm>
            <a:off x="4724400" y="2209800"/>
            <a:ext cx="3303533" cy="369332"/>
          </a:xfrm>
          <a:prstGeom prst="rect">
            <a:avLst/>
          </a:prstGeom>
        </p:spPr>
        <p:txBody>
          <a:bodyPr wrap="none">
            <a:spAutoFit/>
          </a:bodyPr>
          <a:lstStyle/>
          <a:p>
            <a:r>
              <a:rPr lang="en-US" dirty="0"/>
              <a:t>(Insert </a:t>
            </a:r>
            <a:r>
              <a:rPr lang="en-US" dirty="0" smtClean="0"/>
              <a:t>Redundancy </a:t>
            </a:r>
            <a:r>
              <a:rPr lang="en-US" dirty="0"/>
              <a:t>graphic here)</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2481" y="1803400"/>
            <a:ext cx="5387146" cy="4432045"/>
          </a:xfrm>
          <a:prstGeom prst="rect">
            <a:avLst/>
          </a:prstGeom>
        </p:spPr>
      </p:pic>
    </p:spTree>
    <p:extLst>
      <p:ext uri="{BB962C8B-B14F-4D97-AF65-F5344CB8AC3E}">
        <p14:creationId xmlns:p14="http://schemas.microsoft.com/office/powerpoint/2010/main" val="2519461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sp>
        <p:nvSpPr>
          <p:cNvPr id="6" name="TextBox 5"/>
          <p:cNvSpPr txBox="1"/>
          <p:nvPr/>
        </p:nvSpPr>
        <p:spPr>
          <a:xfrm>
            <a:off x="2204027" y="-152400"/>
            <a:ext cx="6705600" cy="1477328"/>
          </a:xfrm>
          <a:prstGeom prst="rect">
            <a:avLst/>
          </a:prstGeom>
          <a:noFill/>
        </p:spPr>
        <p:txBody>
          <a:bodyPr wrap="square" rtlCol="0">
            <a:spAutoFit/>
          </a:bodyPr>
          <a:lstStyle/>
          <a:p>
            <a:pPr algn="ctr"/>
            <a:r>
              <a:rPr lang="en-US" sz="6600" b="1" dirty="0" smtClean="0"/>
              <a:t>Species’ Needs</a:t>
            </a:r>
          </a:p>
          <a:p>
            <a:pPr algn="ctr"/>
            <a:r>
              <a:rPr lang="en-US" sz="2400" b="1" dirty="0" smtClean="0"/>
              <a:t>SPECIES</a:t>
            </a:r>
          </a:p>
        </p:txBody>
      </p:sp>
      <p:sp>
        <p:nvSpPr>
          <p:cNvPr id="5" name="TextBox 4"/>
          <p:cNvSpPr txBox="1"/>
          <p:nvPr/>
        </p:nvSpPr>
        <p:spPr>
          <a:xfrm>
            <a:off x="457200" y="2209800"/>
            <a:ext cx="7848600" cy="2308324"/>
          </a:xfrm>
          <a:prstGeom prst="rect">
            <a:avLst/>
          </a:prstGeom>
          <a:noFill/>
        </p:spPr>
        <p:txBody>
          <a:bodyPr wrap="square" rtlCol="0">
            <a:spAutoFit/>
          </a:bodyPr>
          <a:lstStyle/>
          <a:p>
            <a:r>
              <a:rPr lang="en-US" sz="4800" b="1" dirty="0" smtClean="0"/>
              <a:t>EXERCISE 4. </a:t>
            </a:r>
          </a:p>
          <a:p>
            <a:r>
              <a:rPr lang="en-US" sz="4800" b="1" dirty="0" smtClean="0"/>
              <a:t>Species </a:t>
            </a:r>
          </a:p>
          <a:p>
            <a:r>
              <a:rPr lang="en-US" sz="4800" b="1" dirty="0" smtClean="0"/>
              <a:t>Scale Needs</a:t>
            </a: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2312" t="3092" r="2460" b="3712"/>
          <a:stretch/>
        </p:blipFill>
        <p:spPr>
          <a:xfrm>
            <a:off x="3733800" y="1828800"/>
            <a:ext cx="5246784" cy="3733800"/>
          </a:xfrm>
          <a:prstGeom prst="rect">
            <a:avLst/>
          </a:prstGeom>
        </p:spPr>
      </p:pic>
    </p:spTree>
    <p:extLst>
      <p:ext uri="{BB962C8B-B14F-4D97-AF65-F5344CB8AC3E}">
        <p14:creationId xmlns:p14="http://schemas.microsoft.com/office/powerpoint/2010/main" val="2457052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sp>
        <p:nvSpPr>
          <p:cNvPr id="6" name="TextBox 5"/>
          <p:cNvSpPr txBox="1"/>
          <p:nvPr/>
        </p:nvSpPr>
        <p:spPr>
          <a:xfrm>
            <a:off x="2204027" y="-152400"/>
            <a:ext cx="6705600" cy="1477328"/>
          </a:xfrm>
          <a:prstGeom prst="rect">
            <a:avLst/>
          </a:prstGeom>
          <a:noFill/>
        </p:spPr>
        <p:txBody>
          <a:bodyPr wrap="square" rtlCol="0">
            <a:spAutoFit/>
          </a:bodyPr>
          <a:lstStyle/>
          <a:p>
            <a:pPr algn="ctr"/>
            <a:r>
              <a:rPr lang="en-US" sz="6600" b="1" dirty="0" smtClean="0"/>
              <a:t>Species’ Needs</a:t>
            </a:r>
          </a:p>
          <a:p>
            <a:pPr algn="ctr"/>
            <a:r>
              <a:rPr lang="en-US" sz="2400" b="1" dirty="0" smtClean="0"/>
              <a:t>SPECIES</a:t>
            </a:r>
          </a:p>
        </p:txBody>
      </p:sp>
      <p:sp>
        <p:nvSpPr>
          <p:cNvPr id="5" name="TextBox 4"/>
          <p:cNvSpPr txBox="1"/>
          <p:nvPr/>
        </p:nvSpPr>
        <p:spPr>
          <a:xfrm>
            <a:off x="1295400" y="1752600"/>
            <a:ext cx="7239000" cy="4832092"/>
          </a:xfrm>
          <a:prstGeom prst="rect">
            <a:avLst/>
          </a:prstGeom>
          <a:noFill/>
        </p:spPr>
        <p:txBody>
          <a:bodyPr wrap="square" rtlCol="0">
            <a:spAutoFit/>
          </a:bodyPr>
          <a:lstStyle/>
          <a:p>
            <a:r>
              <a:rPr lang="en-US" sz="4400" dirty="0" smtClean="0"/>
              <a:t>Taxonomy</a:t>
            </a:r>
          </a:p>
          <a:p>
            <a:r>
              <a:rPr lang="en-US" sz="4400" dirty="0" smtClean="0"/>
              <a:t>Life history</a:t>
            </a:r>
          </a:p>
          <a:p>
            <a:r>
              <a:rPr lang="en-US" sz="4400" dirty="0" smtClean="0"/>
              <a:t>Habitat</a:t>
            </a:r>
          </a:p>
          <a:p>
            <a:r>
              <a:rPr lang="en-US" sz="4400" dirty="0" smtClean="0"/>
              <a:t>Ecological Needs at</a:t>
            </a:r>
          </a:p>
          <a:p>
            <a:r>
              <a:rPr lang="en-US" sz="4400" dirty="0"/>
              <a:t>	</a:t>
            </a:r>
            <a:r>
              <a:rPr lang="en-US" sz="4400" dirty="0" smtClean="0"/>
              <a:t>Individual level</a:t>
            </a:r>
          </a:p>
          <a:p>
            <a:r>
              <a:rPr lang="en-US" sz="4400" dirty="0"/>
              <a:t>	</a:t>
            </a:r>
            <a:r>
              <a:rPr lang="en-US" sz="4400" dirty="0" smtClean="0"/>
              <a:t>Population level</a:t>
            </a:r>
          </a:p>
          <a:p>
            <a:r>
              <a:rPr lang="en-US" sz="4400" dirty="0"/>
              <a:t>	</a:t>
            </a:r>
            <a:r>
              <a:rPr lang="en-US" sz="4400" dirty="0" smtClean="0"/>
              <a:t>Species level</a:t>
            </a:r>
            <a:endParaRPr lang="en-US" sz="44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297660" y="4346317"/>
            <a:ext cx="2667000" cy="2238375"/>
          </a:xfrm>
          <a:prstGeom prst="rect">
            <a:avLst/>
          </a:prstGeom>
        </p:spPr>
      </p:pic>
    </p:spTree>
    <p:extLst>
      <p:ext uri="{BB962C8B-B14F-4D97-AF65-F5344CB8AC3E}">
        <p14:creationId xmlns:p14="http://schemas.microsoft.com/office/powerpoint/2010/main" val="245705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dirty="0">
              <a:solidFill>
                <a:prstClr val="white"/>
              </a:solidFill>
              <a:effectLst>
                <a:outerShdw blurRad="50800" dist="38100" dir="2700000">
                  <a:srgbClr val="000000">
                    <a:alpha val="43000"/>
                  </a:srgbClr>
                </a:outerShdw>
              </a:effectLst>
              <a:latin typeface="Gill Sans"/>
              <a:cs typeface="Gill Sans"/>
            </a:endParaRPr>
          </a:p>
        </p:txBody>
      </p:sp>
      <p:sp>
        <p:nvSpPr>
          <p:cNvPr id="6" name="TextBox 5"/>
          <p:cNvSpPr txBox="1"/>
          <p:nvPr/>
        </p:nvSpPr>
        <p:spPr>
          <a:xfrm>
            <a:off x="2204027" y="-152400"/>
            <a:ext cx="6705600" cy="1477328"/>
          </a:xfrm>
          <a:prstGeom prst="rect">
            <a:avLst/>
          </a:prstGeom>
          <a:noFill/>
        </p:spPr>
        <p:txBody>
          <a:bodyPr wrap="square" rtlCol="0">
            <a:spAutoFit/>
          </a:bodyPr>
          <a:lstStyle/>
          <a:p>
            <a:pPr algn="ctr"/>
            <a:r>
              <a:rPr lang="en-US" sz="6600" b="1" dirty="0" smtClean="0"/>
              <a:t>Species’ Needs</a:t>
            </a:r>
          </a:p>
          <a:p>
            <a:pPr algn="ctr"/>
            <a:r>
              <a:rPr lang="en-US" sz="2400" b="1" dirty="0" smtClean="0"/>
              <a:t>SPECIES</a:t>
            </a:r>
          </a:p>
        </p:txBody>
      </p:sp>
      <p:pic>
        <p:nvPicPr>
          <p:cNvPr id="5" name="Picture 4" descr="C:\Users\jengle\Downloads\image.png"/>
          <p:cNvPicPr/>
          <p:nvPr/>
        </p:nvPicPr>
        <p:blipFill>
          <a:blip r:embed="rId4">
            <a:extLst>
              <a:ext uri="{28A0092B-C50C-407E-A947-70E740481C1C}">
                <a14:useLocalDpi xmlns:a14="http://schemas.microsoft.com/office/drawing/2010/main" val="0"/>
              </a:ext>
            </a:extLst>
          </a:blip>
          <a:srcRect/>
          <a:stretch>
            <a:fillRect/>
          </a:stretch>
        </p:blipFill>
        <p:spPr bwMode="auto">
          <a:xfrm>
            <a:off x="-76199" y="2496820"/>
            <a:ext cx="9677399" cy="4742180"/>
          </a:xfrm>
          <a:prstGeom prst="rect">
            <a:avLst/>
          </a:prstGeom>
          <a:noFill/>
          <a:ln>
            <a:noFill/>
          </a:ln>
        </p:spPr>
      </p:pic>
    </p:spTree>
    <p:extLst>
      <p:ext uri="{BB962C8B-B14F-4D97-AF65-F5344CB8AC3E}">
        <p14:creationId xmlns:p14="http://schemas.microsoft.com/office/powerpoint/2010/main" val="2457052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newmediapptbg.png"/>
          <p:cNvPicPr>
            <a:picLocks noChangeAspect="1"/>
          </p:cNvPicPr>
          <p:nvPr/>
        </p:nvPicPr>
        <p:blipFill>
          <a:blip r:embed="rId3">
            <a:extLst>
              <a:ext uri="{28A0092B-C50C-407E-A947-70E740481C1C}">
                <a14:useLocalDpi xmlns:a14="http://schemas.microsoft.com/office/drawing/2010/main" val="0"/>
              </a:ext>
            </a:extLst>
          </a:blip>
          <a:srcRect b="1538"/>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8"/>
          <p:cNvSpPr txBox="1">
            <a:spLocks/>
          </p:cNvSpPr>
          <p:nvPr/>
        </p:nvSpPr>
        <p:spPr>
          <a:xfrm>
            <a:off x="5861627" y="228600"/>
            <a:ext cx="3048000" cy="639763"/>
          </a:xfrm>
          <a:prstGeom prst="rect">
            <a:avLst/>
          </a:prstGeom>
        </p:spPr>
        <p:txBody>
          <a:bodyPr>
            <a:normAutofit/>
          </a:bodyPr>
          <a:lstStyle/>
          <a:p>
            <a:pPr marL="342900" indent="-342900" defTabSz="457200">
              <a:spcBef>
                <a:spcPct val="20000"/>
              </a:spcBef>
              <a:defRPr/>
            </a:pPr>
            <a:endParaRPr lang="en-US" sz="3200" kern="1200" dirty="0">
              <a:solidFill>
                <a:prstClr val="white"/>
              </a:solidFill>
              <a:effectLst>
                <a:outerShdw blurRad="50800" dist="38100" dir="2700000">
                  <a:srgbClr val="000000">
                    <a:alpha val="43000"/>
                  </a:srgbClr>
                </a:outerShdw>
              </a:effectLst>
              <a:latin typeface="Gill Sans"/>
              <a:ea typeface="+mn-ea"/>
              <a:cs typeface="Gill Sans"/>
            </a:endParaRPr>
          </a:p>
        </p:txBody>
      </p:sp>
      <p:sp>
        <p:nvSpPr>
          <p:cNvPr id="2" name="TextBox 1"/>
          <p:cNvSpPr txBox="1"/>
          <p:nvPr/>
        </p:nvSpPr>
        <p:spPr>
          <a:xfrm>
            <a:off x="2204027" y="76200"/>
            <a:ext cx="6705600" cy="1107996"/>
          </a:xfrm>
          <a:prstGeom prst="rect">
            <a:avLst/>
          </a:prstGeom>
          <a:noFill/>
        </p:spPr>
        <p:txBody>
          <a:bodyPr wrap="square" rtlCol="0">
            <a:spAutoFit/>
          </a:bodyPr>
          <a:lstStyle/>
          <a:p>
            <a:r>
              <a:rPr lang="en-US" sz="6600" b="1" kern="1200" dirty="0" smtClean="0">
                <a:solidFill>
                  <a:prstClr val="black"/>
                </a:solidFill>
                <a:latin typeface="Calibri"/>
                <a:ea typeface="+mn-ea"/>
                <a:cs typeface="+mn-cs"/>
              </a:rPr>
              <a:t>Current Condition</a:t>
            </a:r>
            <a:endParaRPr lang="en-US" sz="6600" b="1" kern="1200" dirty="0">
              <a:solidFill>
                <a:prstClr val="black"/>
              </a:solidFill>
              <a:latin typeface="Calibri"/>
              <a:ea typeface="+mn-ea"/>
              <a:cs typeface="+mn-cs"/>
            </a:endParaRPr>
          </a:p>
        </p:txBody>
      </p:sp>
      <p:pic>
        <p:nvPicPr>
          <p:cNvPr id="4099" name="Picture 3" descr="C:\Users\jengle\AppData\Local\Microsoft\Windows\Temporary Internet Files\Content.IE5\Z7VNCU9J\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057400"/>
            <a:ext cx="4572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61602" y="6019800"/>
            <a:ext cx="4572598" cy="646331"/>
          </a:xfrm>
          <a:prstGeom prst="rect">
            <a:avLst/>
          </a:prstGeom>
          <a:noFill/>
        </p:spPr>
        <p:txBody>
          <a:bodyPr wrap="none" rtlCol="0">
            <a:spAutoFit/>
          </a:bodyPr>
          <a:lstStyle/>
          <a:p>
            <a:r>
              <a:rPr lang="en-US" sz="3600" b="1" kern="1200" dirty="0" smtClean="0">
                <a:solidFill>
                  <a:prstClr val="black"/>
                </a:solidFill>
                <a:latin typeface="Calibri"/>
                <a:ea typeface="+mn-ea"/>
                <a:cs typeface="+mn-cs"/>
              </a:rPr>
              <a:t>Please be back at 1:00!</a:t>
            </a:r>
            <a:endParaRPr lang="en-US" sz="3600" b="1" kern="1200" dirty="0">
              <a:solidFill>
                <a:prstClr val="black"/>
              </a:solidFill>
              <a:latin typeface="Calibri"/>
              <a:ea typeface="+mn-ea"/>
              <a:cs typeface="+mn-cs"/>
            </a:endParaRPr>
          </a:p>
        </p:txBody>
      </p:sp>
    </p:spTree>
    <p:extLst>
      <p:ext uri="{BB962C8B-B14F-4D97-AF65-F5344CB8AC3E}">
        <p14:creationId xmlns:p14="http://schemas.microsoft.com/office/powerpoint/2010/main" val="24014894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65CE46178F3848B2308428AECB8744" ma:contentTypeVersion="0" ma:contentTypeDescription="Create a new document." ma:contentTypeScope="" ma:versionID="ddb8a60bfb21ab80ef633c7da7d21fd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ED4E76-3A26-4AE7-ADD4-D831690253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25CC0F4-BA99-4007-B831-D75DCAF1E08F}">
  <ds:schemaRefs>
    <ds:schemaRef ds:uri="http://schemas.microsoft.com/sharepoint/v3/contenttype/forms"/>
  </ds:schemaRefs>
</ds:datastoreItem>
</file>

<file path=customXml/itemProps3.xml><?xml version="1.0" encoding="utf-8"?>
<ds:datastoreItem xmlns:ds="http://schemas.openxmlformats.org/officeDocument/2006/customXml" ds:itemID="{6167DFAD-2269-44FE-B057-C72C9BC40E14}">
  <ds:schemaRefs>
    <ds:schemaRef ds:uri="http://purl.org/dc/elements/1.1/"/>
    <ds:schemaRef ds:uri="http://schemas.openxmlformats.org/package/2006/metadata/core-properties"/>
    <ds:schemaRef ds:uri="http://schemas.microsoft.com/office/infopath/2007/PartnerControls"/>
    <ds:schemaRef ds:uri="http://purl.org/dc/dcmitype/"/>
    <ds:schemaRef ds:uri="http://www.w3.org/XML/1998/namespace"/>
    <ds:schemaRef ds:uri="http://schemas.microsoft.com/office/2006/documentManagement/typ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10232</TotalTime>
  <Words>571</Words>
  <Application>Microsoft Office PowerPoint</Application>
  <PresentationFormat>On-screen Show (4:3)</PresentationFormat>
  <Paragraphs>112</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Engle, Janice</dc:creator>
  <cp:lastModifiedBy>Muth, Frank</cp:lastModifiedBy>
  <cp:revision>190</cp:revision>
  <cp:lastPrinted>2016-04-19T21:31:28Z</cp:lastPrinted>
  <dcterms:created xsi:type="dcterms:W3CDTF">2013-05-14T13:52:31Z</dcterms:created>
  <dcterms:modified xsi:type="dcterms:W3CDTF">2016-06-14T14:38:27Z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0x0101009565CE46178F3848B2308428AECB8744</vt:lpwstr>
  </property>
</Properties>
</file>