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4"/>
  </p:sldMasterIdLst>
  <p:notesMasterIdLst>
    <p:notesMasterId r:id="rId13"/>
  </p:notesMasterIdLst>
  <p:handoutMasterIdLst>
    <p:handoutMasterId r:id="rId14"/>
  </p:handoutMasterIdLst>
  <p:sldIdLst>
    <p:sldId id="257" r:id="rId5"/>
    <p:sldId id="258" r:id="rId6"/>
    <p:sldId id="259" r:id="rId7"/>
    <p:sldId id="302" r:id="rId8"/>
    <p:sldId id="261" r:id="rId9"/>
    <p:sldId id="262" r:id="rId10"/>
    <p:sldId id="263" r:id="rId11"/>
    <p:sldId id="264" r:id="rId12"/>
  </p:sldIdLst>
  <p:sldSz cx="9144000" cy="6858000" type="screen4x3"/>
  <p:notesSz cx="7077075" cy="9363075"/>
  <p:embeddedFontLst>
    <p:embeddedFont>
      <p:font typeface="Cabin"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Rokkitt"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FBA"/>
    <a:srgbClr val="769679"/>
    <a:srgbClr val="6E9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7848DEE-106D-4828-AA31-C01136A4E1CC}">
  <a:tblStyle styleId="{47848DEE-106D-4828-AA31-C01136A4E1CC}"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65112" autoAdjust="0"/>
  </p:normalViewPr>
  <p:slideViewPr>
    <p:cSldViewPr>
      <p:cViewPr varScale="1">
        <p:scale>
          <a:sx n="40" d="100"/>
          <a:sy n="40" d="100"/>
        </p:scale>
        <p:origin x="-2100" y="-108"/>
      </p:cViewPr>
      <p:guideLst>
        <p:guide orient="horz" pos="2160"/>
        <p:guide pos="2880"/>
      </p:guideLst>
    </p:cSldViewPr>
  </p:slideViewPr>
  <p:notesTextViewPr>
    <p:cViewPr>
      <p:scale>
        <a:sx n="1" d="1"/>
        <a:sy n="1" d="1"/>
      </p:scale>
      <p:origin x="0" y="0"/>
    </p:cViewPr>
  </p:notesTextViewPr>
  <p:sorterViewPr>
    <p:cViewPr>
      <p:scale>
        <a:sx n="100" d="100"/>
        <a:sy n="100" d="100"/>
      </p:scale>
      <p:origin x="0" y="16320"/>
    </p:cViewPr>
  </p:sorterViewPr>
  <p:notesViewPr>
    <p:cSldViewPr>
      <p:cViewPr varScale="1">
        <p:scale>
          <a:sx n="50" d="100"/>
          <a:sy n="50" d="100"/>
        </p:scale>
        <p:origin x="-1002"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28" tIns="46964" rIns="93928" bIns="46964"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8154"/>
          </a:xfrm>
          <a:prstGeom prst="rect">
            <a:avLst/>
          </a:prstGeom>
        </p:spPr>
        <p:txBody>
          <a:bodyPr vert="horz" lIns="93928" tIns="46964" rIns="93928" bIns="46964" rtlCol="0"/>
          <a:lstStyle>
            <a:lvl1pPr algn="r">
              <a:defRPr sz="1200"/>
            </a:lvl1pPr>
          </a:lstStyle>
          <a:p>
            <a:fld id="{0C8FAFEE-C9F7-4EE6-B7B3-F514D82A2D4F}" type="datetimeFigureOut">
              <a:rPr lang="en-US" smtClean="0"/>
              <a:t>6/8/2016</a:t>
            </a:fld>
            <a:endParaRPr lang="en-US"/>
          </a:p>
        </p:txBody>
      </p:sp>
      <p:sp>
        <p:nvSpPr>
          <p:cNvPr id="4" name="Footer Placeholder 3"/>
          <p:cNvSpPr>
            <a:spLocks noGrp="1"/>
          </p:cNvSpPr>
          <p:nvPr>
            <p:ph type="ftr" sz="quarter" idx="2"/>
          </p:nvPr>
        </p:nvSpPr>
        <p:spPr>
          <a:xfrm>
            <a:off x="0" y="8893296"/>
            <a:ext cx="3066733" cy="468154"/>
          </a:xfrm>
          <a:prstGeom prst="rect">
            <a:avLst/>
          </a:prstGeom>
        </p:spPr>
        <p:txBody>
          <a:bodyPr vert="horz" lIns="93928" tIns="46964" rIns="93928" bIns="46964"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28" tIns="46964" rIns="93928" bIns="46964" rtlCol="0" anchor="b"/>
          <a:lstStyle>
            <a:lvl1pPr algn="r">
              <a:defRPr sz="1200"/>
            </a:lvl1pPr>
          </a:lstStyle>
          <a:p>
            <a:fld id="{8C42FF9A-0FF7-45F4-89E3-DFCCC832D8FD}" type="slidenum">
              <a:rPr lang="en-US" smtClean="0"/>
              <a:t>‹#›</a:t>
            </a:fld>
            <a:endParaRPr lang="en-US"/>
          </a:p>
        </p:txBody>
      </p:sp>
    </p:spTree>
    <p:extLst>
      <p:ext uri="{BB962C8B-B14F-4D97-AF65-F5344CB8AC3E}">
        <p14:creationId xmlns:p14="http://schemas.microsoft.com/office/powerpoint/2010/main" val="3881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2" y="0"/>
            <a:ext cx="3066731" cy="468154"/>
          </a:xfrm>
          <a:prstGeom prst="rect">
            <a:avLst/>
          </a:prstGeom>
          <a:noFill/>
          <a:ln>
            <a:noFill/>
          </a:ln>
        </p:spPr>
        <p:txBody>
          <a:bodyPr lIns="93913" tIns="93913" rIns="93913" bIns="93913"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008706" y="0"/>
            <a:ext cx="3066731" cy="468154"/>
          </a:xfrm>
          <a:prstGeom prst="rect">
            <a:avLst/>
          </a:prstGeom>
          <a:noFill/>
          <a:ln>
            <a:noFill/>
          </a:ln>
        </p:spPr>
        <p:txBody>
          <a:bodyPr lIns="93913" tIns="93913" rIns="93913" bIns="93913"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7709" y="4447461"/>
            <a:ext cx="5661659" cy="4213384"/>
          </a:xfrm>
          <a:prstGeom prst="rect">
            <a:avLst/>
          </a:prstGeom>
          <a:noFill/>
          <a:ln>
            <a:noFill/>
          </a:ln>
        </p:spPr>
        <p:txBody>
          <a:bodyPr lIns="93913" tIns="93913" rIns="93913" bIns="93913"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2" y="8893296"/>
            <a:ext cx="3066731" cy="468154"/>
          </a:xfrm>
          <a:prstGeom prst="rect">
            <a:avLst/>
          </a:prstGeom>
          <a:noFill/>
          <a:ln>
            <a:noFill/>
          </a:ln>
        </p:spPr>
        <p:txBody>
          <a:bodyPr lIns="93913" tIns="93913" rIns="93913" bIns="93913"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92883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41" name="Shape 641"/>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dirty="0" smtClean="0"/>
              <a:t>This afternoon </a:t>
            </a:r>
            <a:r>
              <a:rPr lang="en-US" dirty="0"/>
              <a:t>we will focus our time on the second part of the SSA Analytical Process – the Current Condition.  This part of the SSA describes the “current condition</a:t>
            </a:r>
            <a:r>
              <a:rPr lang="en-US" dirty="0" smtClean="0"/>
              <a:t>” of </a:t>
            </a:r>
            <a:r>
              <a:rPr lang="en-US" dirty="0"/>
              <a:t>the species’ habitat and demographics, and the </a:t>
            </a:r>
            <a:r>
              <a:rPr lang="en-US" dirty="0" smtClean="0"/>
              <a:t>explanations </a:t>
            </a:r>
            <a:r>
              <a:rPr lang="en-US" dirty="0"/>
              <a:t>for past and ongoing changes in abundance and distribution within areas representing important geographic, genetic, or life history variation.</a:t>
            </a:r>
          </a:p>
          <a:p>
            <a:pPr>
              <a:buSzPct val="25000"/>
            </a:pPr>
            <a:endParaRPr dirty="0"/>
          </a:p>
          <a:p>
            <a:pPr>
              <a:buSzPct val="25000"/>
            </a:pPr>
            <a:r>
              <a:rPr lang="en-US" dirty="0"/>
              <a:t>This is an empirical assessment based upon available data and knowledge.  Where do you think most of the information for current condition comes from?  (primarily from agencies, but also…graduate research, etc</a:t>
            </a:r>
            <a:r>
              <a:rPr lang="en-US" dirty="0" smtClean="0"/>
              <a:t>…)  Refer back to that list (posted) from Monday afternoon.</a:t>
            </a:r>
            <a:endParaRPr lang="en-US" dirty="0"/>
          </a:p>
          <a:p>
            <a:pPr>
              <a:buSzPct val="25000"/>
            </a:pPr>
            <a:endParaRPr dirty="0"/>
          </a:p>
        </p:txBody>
      </p:sp>
      <p:sp>
        <p:nvSpPr>
          <p:cNvPr id="642" name="Shape 642"/>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a:t>
            </a:fld>
            <a:endParaRPr lang="en-US" sz="1200">
              <a:latin typeface="Calibri"/>
              <a:ea typeface="Calibri"/>
              <a:cs typeface="Calibri"/>
              <a:sym typeface="Calibri"/>
            </a:endParaRPr>
          </a:p>
        </p:txBody>
      </p:sp>
    </p:spTree>
    <p:extLst>
      <p:ext uri="{BB962C8B-B14F-4D97-AF65-F5344CB8AC3E}">
        <p14:creationId xmlns:p14="http://schemas.microsoft.com/office/powerpoint/2010/main" val="423158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Shape 653"/>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54" name="Shape 654"/>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dirty="0"/>
              <a:t>What is the habitat for our species like right now, and how did it get this way?</a:t>
            </a:r>
          </a:p>
          <a:p>
            <a:pPr>
              <a:buSzPct val="25000"/>
            </a:pPr>
            <a:endParaRPr dirty="0"/>
          </a:p>
          <a:p>
            <a:pPr>
              <a:buSzPct val="25000"/>
            </a:pPr>
            <a:r>
              <a:rPr lang="en-US" dirty="0"/>
              <a:t>In the Current Condition section of our SSA, we need to document the quality (click), quantity (click), and connectivity(click) of habitat available for survival and reproduction of individuals to support population resilience.</a:t>
            </a:r>
          </a:p>
          <a:p>
            <a:pPr>
              <a:buSzPct val="25000"/>
            </a:pPr>
            <a:endParaRPr dirty="0"/>
          </a:p>
          <a:p>
            <a:pPr>
              <a:buSzPct val="25000"/>
            </a:pPr>
            <a:r>
              <a:rPr lang="en-US" dirty="0"/>
              <a:t>We also need to document the current population sizes (click), growth rates (click), and the number (click) and distribution (click) of the populations within the species’ ecological settings.</a:t>
            </a:r>
          </a:p>
          <a:p>
            <a:pPr>
              <a:buSzPct val="25000"/>
            </a:pPr>
            <a:endParaRPr dirty="0"/>
          </a:p>
        </p:txBody>
      </p:sp>
      <p:sp>
        <p:nvSpPr>
          <p:cNvPr id="655" name="Shape 655"/>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2</a:t>
            </a:fld>
            <a:endParaRPr lang="en-US" sz="1200">
              <a:latin typeface="Calibri"/>
              <a:ea typeface="Calibri"/>
              <a:cs typeface="Calibri"/>
              <a:sym typeface="Calibri"/>
            </a:endParaRPr>
          </a:p>
        </p:txBody>
      </p:sp>
    </p:spTree>
    <p:extLst>
      <p:ext uri="{BB962C8B-B14F-4D97-AF65-F5344CB8AC3E}">
        <p14:creationId xmlns:p14="http://schemas.microsoft.com/office/powerpoint/2010/main" val="1956597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71" name="Shape 671"/>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dirty="0"/>
              <a:t>So as we evaluate the current condition, we do it in the context of what it needs [click] – are all the components of the ecological system present and functioning properly?  Where do we have key components missing or reduced?  What do we know and what do we not know?  Ultimately we want to know the condition at the </a:t>
            </a:r>
            <a:r>
              <a:rPr lang="en-US" dirty="0" err="1"/>
              <a:t>rangewide</a:t>
            </a:r>
            <a:r>
              <a:rPr lang="en-US" dirty="0"/>
              <a:t>, species level, but to do that we will need to understand the condition of the habitat and the individuals to get to the status of populations.  </a:t>
            </a:r>
          </a:p>
          <a:p>
            <a:pPr>
              <a:buSzPct val="25000"/>
            </a:pPr>
            <a:endParaRPr dirty="0"/>
          </a:p>
          <a:p>
            <a:pPr>
              <a:buSzPct val="25000"/>
            </a:pPr>
            <a:r>
              <a:rPr lang="en-US" dirty="0"/>
              <a:t>[click]</a:t>
            </a:r>
          </a:p>
          <a:p>
            <a:pPr>
              <a:buSzPct val="25000"/>
            </a:pPr>
            <a:r>
              <a:rPr lang="en-US" dirty="0"/>
              <a:t>So now we need to explore why the species does not have what it needs.  The anthropogenic and environmental factors (both positive and negative) that act either [click] directly on individuals or indirectly through its habitat.  Ah – Ha , here are your threats.  But they are in the context of explaining the current condition.  What has happened in the past that resulted in our current condition?</a:t>
            </a:r>
          </a:p>
          <a:p>
            <a:pPr>
              <a:buSzPct val="25000"/>
            </a:pPr>
            <a:endParaRPr dirty="0"/>
          </a:p>
          <a:p>
            <a:pPr>
              <a:buSzPct val="25000"/>
            </a:pPr>
            <a:r>
              <a:rPr lang="en-US" dirty="0"/>
              <a:t>Let’s expand that...</a:t>
            </a:r>
          </a:p>
        </p:txBody>
      </p:sp>
      <p:sp>
        <p:nvSpPr>
          <p:cNvPr id="672" name="Shape 672"/>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3</a:t>
            </a:fld>
            <a:endParaRPr lang="en-US" sz="1200">
              <a:latin typeface="Calibri"/>
              <a:ea typeface="Calibri"/>
              <a:cs typeface="Calibri"/>
              <a:sym typeface="Calibri"/>
            </a:endParaRPr>
          </a:p>
        </p:txBody>
      </p:sp>
    </p:spTree>
    <p:extLst>
      <p:ext uri="{BB962C8B-B14F-4D97-AF65-F5344CB8AC3E}">
        <p14:creationId xmlns:p14="http://schemas.microsoft.com/office/powerpoint/2010/main" val="1142625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3D3A0-EE87-4530-9F39-FED524671D46}" type="slidenum">
              <a:rPr lang="en-US"/>
              <a:pPr/>
              <a:t>4</a:t>
            </a:fld>
            <a:endParaRPr lang="en-US"/>
          </a:p>
        </p:txBody>
      </p:sp>
      <p:sp>
        <p:nvSpPr>
          <p:cNvPr id="40962" name="Rectangle 2"/>
          <p:cNvSpPr>
            <a:spLocks noGrp="1" noRot="1" noChangeAspect="1" noChangeArrowheads="1" noTextEdit="1"/>
          </p:cNvSpPr>
          <p:nvPr>
            <p:ph type="sldImg"/>
          </p:nvPr>
        </p:nvSpPr>
        <p:spPr bwMode="auto">
          <a:xfrm>
            <a:off x="1198563" y="701675"/>
            <a:ext cx="4681537" cy="3511550"/>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943610" y="4447585"/>
            <a:ext cx="5189855" cy="4212818"/>
          </a:xfrm>
          <a:prstGeom prst="rect">
            <a:avLst/>
          </a:prstGeom>
          <a:solidFill>
            <a:srgbClr val="FFFFFF"/>
          </a:solidFill>
          <a:ln>
            <a:solidFill>
              <a:srgbClr val="000000"/>
            </a:solidFill>
            <a:miter lim="800000"/>
            <a:headEnd/>
            <a:tailEnd/>
          </a:ln>
        </p:spPr>
        <p:txBody>
          <a:bodyPr/>
          <a:lstStyle/>
          <a:p>
            <a:pPr defTabSz="939279">
              <a:buSzPct val="25000"/>
              <a:defRPr/>
            </a:pPr>
            <a:r>
              <a:rPr lang="en-US" sz="800" dirty="0"/>
              <a:t>One way to approach this is to start with a description of existing data.  The data is influenced by </a:t>
            </a:r>
            <a:r>
              <a:rPr lang="en-US" sz="800" dirty="0">
                <a:latin typeface="Arial" charset="0"/>
              </a:rPr>
              <a:t>fluctuations in species status and sampling error and random noise</a:t>
            </a:r>
          </a:p>
          <a:p>
            <a:pPr>
              <a:buSzPct val="25000"/>
            </a:pPr>
            <a:endParaRPr lang="en-US" sz="800" dirty="0">
              <a:latin typeface="Arial"/>
              <a:ea typeface="Arial"/>
              <a:cs typeface="Arial"/>
              <a:sym typeface="Arial"/>
            </a:endParaRPr>
          </a:p>
          <a:p>
            <a:pPr defTabSz="939279">
              <a:buSzPct val="25000"/>
              <a:defRPr/>
            </a:pPr>
            <a:r>
              <a:rPr lang="en-US" sz="800" dirty="0">
                <a:latin typeface="Arial" charset="0"/>
              </a:rPr>
              <a:t>[click] The brown arrow indicates the average species status to the present day</a:t>
            </a:r>
          </a:p>
          <a:p>
            <a:pPr>
              <a:buSzPct val="25000"/>
            </a:pPr>
            <a:endParaRPr lang="en-US" sz="800" dirty="0">
              <a:latin typeface="Arial"/>
              <a:ea typeface="Arial"/>
              <a:cs typeface="Arial"/>
              <a:sym typeface="Arial"/>
            </a:endParaRPr>
          </a:p>
          <a:p>
            <a:pPr>
              <a:buSzPct val="25000"/>
            </a:pPr>
            <a:r>
              <a:rPr lang="en-US" sz="800" dirty="0">
                <a:latin typeface="Arial"/>
                <a:ea typeface="Arial"/>
                <a:cs typeface="Arial"/>
                <a:sym typeface="Arial"/>
              </a:rPr>
              <a:t>This graph sets up Future Condition, which will be the topic of the next </a:t>
            </a:r>
            <a:r>
              <a:rPr lang="en-US" sz="800" dirty="0" smtClean="0">
                <a:latin typeface="Arial"/>
                <a:ea typeface="Arial"/>
                <a:cs typeface="Arial"/>
                <a:sym typeface="Arial"/>
              </a:rPr>
              <a:t>day.</a:t>
            </a:r>
            <a:endParaRPr lang="en-US" sz="800" dirty="0">
              <a:latin typeface="Arial"/>
              <a:ea typeface="Arial"/>
              <a:cs typeface="Arial"/>
              <a:sym typeface="Arial"/>
            </a:endParaRPr>
          </a:p>
        </p:txBody>
      </p:sp>
    </p:spTree>
    <p:extLst>
      <p:ext uri="{BB962C8B-B14F-4D97-AF65-F5344CB8AC3E}">
        <p14:creationId xmlns:p14="http://schemas.microsoft.com/office/powerpoint/2010/main" val="43172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21" name="Shape 721"/>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a:t>Here are some examples for you to consider.  The New Mexico Jumping Mouse SSA looked at these populations…</a:t>
            </a:r>
          </a:p>
          <a:p>
            <a:pPr>
              <a:buSzPct val="25000"/>
            </a:pPr>
            <a:endParaRPr/>
          </a:p>
          <a:p>
            <a:pPr>
              <a:buSzPct val="25000"/>
            </a:pPr>
            <a:r>
              <a:rPr lang="en-US"/>
              <a:t>(click) …and then estimated the acres of suitable habitat within each in a Table, like this.</a:t>
            </a:r>
          </a:p>
        </p:txBody>
      </p:sp>
      <p:sp>
        <p:nvSpPr>
          <p:cNvPr id="722" name="Shape 722"/>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5</a:t>
            </a:fld>
            <a:endParaRPr lang="en-US" sz="1200">
              <a:latin typeface="Calibri"/>
              <a:ea typeface="Calibri"/>
              <a:cs typeface="Calibri"/>
              <a:sym typeface="Calibri"/>
            </a:endParaRPr>
          </a:p>
        </p:txBody>
      </p:sp>
    </p:spTree>
    <p:extLst>
      <p:ext uri="{BB962C8B-B14F-4D97-AF65-F5344CB8AC3E}">
        <p14:creationId xmlns:p14="http://schemas.microsoft.com/office/powerpoint/2010/main" val="2723716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34" name="Shape 734"/>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a:t>The Eastern Massasauga Rattlesnake SSA mapped out presumed extant and extirpated populations.</a:t>
            </a:r>
          </a:p>
        </p:txBody>
      </p:sp>
      <p:sp>
        <p:nvSpPr>
          <p:cNvPr id="735" name="Shape 735"/>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6</a:t>
            </a:fld>
            <a:endParaRPr lang="en-US" sz="1200">
              <a:latin typeface="Calibri"/>
              <a:ea typeface="Calibri"/>
              <a:cs typeface="Calibri"/>
              <a:sym typeface="Calibri"/>
            </a:endParaRPr>
          </a:p>
        </p:txBody>
      </p:sp>
    </p:spTree>
    <p:extLst>
      <p:ext uri="{BB962C8B-B14F-4D97-AF65-F5344CB8AC3E}">
        <p14:creationId xmlns:p14="http://schemas.microsoft.com/office/powerpoint/2010/main" val="158262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46" name="Shape 746"/>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dirty="0"/>
              <a:t>Or, maybe you are lucky to have populations that have a standardized monitoring protocol in place, [click] where you obtain baseline information on a regular basis for both important habitat qualities and species numbers.  </a:t>
            </a:r>
          </a:p>
          <a:p>
            <a:pPr>
              <a:buSzPct val="25000"/>
            </a:pPr>
            <a:endParaRPr dirty="0"/>
          </a:p>
          <a:p>
            <a:pPr>
              <a:buSzPct val="25000"/>
            </a:pPr>
            <a:r>
              <a:rPr lang="en-US" dirty="0"/>
              <a:t>(This example is from the Columbia spotted frog monitoring plan, in 2000 and 2001)</a:t>
            </a:r>
          </a:p>
        </p:txBody>
      </p:sp>
      <p:sp>
        <p:nvSpPr>
          <p:cNvPr id="747" name="Shape 747"/>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7</a:t>
            </a:fld>
            <a:endParaRPr lang="en-US" sz="1200">
              <a:latin typeface="Calibri"/>
              <a:ea typeface="Calibri"/>
              <a:cs typeface="Calibri"/>
              <a:sym typeface="Calibri"/>
            </a:endParaRPr>
          </a:p>
        </p:txBody>
      </p:sp>
    </p:spTree>
    <p:extLst>
      <p:ext uri="{BB962C8B-B14F-4D97-AF65-F5344CB8AC3E}">
        <p14:creationId xmlns:p14="http://schemas.microsoft.com/office/powerpoint/2010/main" val="378670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59" name="Shape 759"/>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pPr>
              <a:buSzPct val="25000"/>
            </a:pPr>
            <a:r>
              <a:rPr lang="en-US" dirty="0" smtClean="0"/>
              <a:t>In</a:t>
            </a:r>
            <a:r>
              <a:rPr lang="en-US" baseline="0" dirty="0" smtClean="0"/>
              <a:t> this Exercise, you will identify the trend and current condition of your population and then complete the Table of your population’s current condition (similar to the Table you created earlier for what your population needs).  Transcribe the information from your workbooks onto the cards provided and post on the wall map under your Population Needs Table (at the end of this exercise, there should be three cards at each population on the map – needs, trend, and current condition).</a:t>
            </a:r>
          </a:p>
          <a:p>
            <a:pPr>
              <a:buSzPct val="25000"/>
            </a:pPr>
            <a:endParaRPr lang="en-US" baseline="0" dirty="0" smtClean="0"/>
          </a:p>
          <a:p>
            <a:pPr>
              <a:buSzPct val="25000"/>
            </a:pPr>
            <a:r>
              <a:rPr lang="en-US" baseline="0" dirty="0" smtClean="0"/>
              <a:t>Select a speaker for your population to report out on the trend and current condition.  (Is there a big difference between what it NEEDS and what it HAS?)</a:t>
            </a:r>
          </a:p>
          <a:p>
            <a:pPr>
              <a:buSzPct val="25000"/>
            </a:pPr>
            <a:endParaRPr dirty="0"/>
          </a:p>
        </p:txBody>
      </p:sp>
      <p:sp>
        <p:nvSpPr>
          <p:cNvPr id="760" name="Shape 760"/>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8</a:t>
            </a:fld>
            <a:endParaRPr lang="en-US" sz="1200">
              <a:latin typeface="Calibri"/>
              <a:ea typeface="Calibri"/>
              <a:cs typeface="Calibri"/>
              <a:sym typeface="Calibri"/>
            </a:endParaRPr>
          </a:p>
        </p:txBody>
      </p:sp>
    </p:spTree>
    <p:extLst>
      <p:ext uri="{BB962C8B-B14F-4D97-AF65-F5344CB8AC3E}">
        <p14:creationId xmlns:p14="http://schemas.microsoft.com/office/powerpoint/2010/main" val="323354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email">
            <a:lum/>
            <a:extLst>
              <a:ext uri="{28A0092B-C50C-407E-A947-70E740481C1C}">
                <a14:useLocalDpi xmlns:a14="http://schemas.microsoft.com/office/drawing/2010/main"/>
              </a:ext>
            </a:extLst>
          </a:blip>
          <a:srcRect/>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46"/>
        <p:cNvGrpSpPr/>
        <p:nvPr/>
      </p:nvGrpSpPr>
      <p:grpSpPr>
        <a:xfrm>
          <a:off x="0" y="0"/>
          <a:ext cx="0" cy="0"/>
          <a:chOff x="0" y="0"/>
          <a:chExt cx="0" cy="0"/>
        </a:xfrm>
      </p:grpSpPr>
      <p:sp>
        <p:nvSpPr>
          <p:cNvPr id="648" name="Shape 648"/>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649" name="Shape 649"/>
          <p:cNvSpPr txBox="1"/>
          <p:nvPr/>
        </p:nvSpPr>
        <p:spPr>
          <a:xfrm>
            <a:off x="2133600" y="76200"/>
            <a:ext cx="6705599"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6600" b="1">
                <a:solidFill>
                  <a:schemeClr val="dk1"/>
                </a:solidFill>
                <a:latin typeface="Calibri"/>
                <a:ea typeface="Calibri"/>
                <a:cs typeface="Calibri"/>
                <a:sym typeface="Calibri"/>
              </a:rPr>
              <a:t>Current Condition</a:t>
            </a:r>
          </a:p>
        </p:txBody>
      </p:sp>
      <p:pic>
        <p:nvPicPr>
          <p:cNvPr id="650" name="Shape 65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209800" y="1524000"/>
            <a:ext cx="4800600" cy="5181600"/>
          </a:xfrm>
          <a:prstGeom prst="rect">
            <a:avLst/>
          </a:prstGeom>
          <a:noFill/>
          <a:ln>
            <a:noFill/>
          </a:ln>
        </p:spPr>
      </p:pic>
      <p:sp>
        <p:nvSpPr>
          <p:cNvPr id="651" name="Shape 651"/>
          <p:cNvSpPr/>
          <p:nvPr/>
        </p:nvSpPr>
        <p:spPr>
          <a:xfrm>
            <a:off x="2400300" y="3810001"/>
            <a:ext cx="4343400" cy="1066799"/>
          </a:xfrm>
          <a:prstGeom prst="ellipse">
            <a:avLst/>
          </a:prstGeom>
          <a:noFill/>
          <a:ln w="76200" cap="flat" cmpd="sng">
            <a:solidFill>
              <a:srgbClr val="FFFF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9"/>
        <p:cNvGrpSpPr/>
        <p:nvPr/>
      </p:nvGrpSpPr>
      <p:grpSpPr>
        <a:xfrm>
          <a:off x="0" y="0"/>
          <a:ext cx="0" cy="0"/>
          <a:chOff x="0" y="0"/>
          <a:chExt cx="0" cy="0"/>
        </a:xfrm>
      </p:grpSpPr>
      <p:sp>
        <p:nvSpPr>
          <p:cNvPr id="661" name="Shape 661"/>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662" name="Shape 662"/>
          <p:cNvSpPr txBox="1"/>
          <p:nvPr/>
        </p:nvSpPr>
        <p:spPr>
          <a:xfrm>
            <a:off x="1981200" y="350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sp>
        <p:nvSpPr>
          <p:cNvPr id="663" name="Shape 663"/>
          <p:cNvSpPr txBox="1"/>
          <p:nvPr/>
        </p:nvSpPr>
        <p:spPr>
          <a:xfrm>
            <a:off x="1219200" y="1456949"/>
            <a:ext cx="2540323"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800" b="1" dirty="0">
                <a:solidFill>
                  <a:schemeClr val="dk1"/>
                </a:solidFill>
                <a:latin typeface="Calibri"/>
                <a:ea typeface="Calibri"/>
                <a:cs typeface="Calibri"/>
                <a:sym typeface="Calibri"/>
              </a:rPr>
              <a:t>Habitat</a:t>
            </a:r>
          </a:p>
        </p:txBody>
      </p:sp>
      <p:sp>
        <p:nvSpPr>
          <p:cNvPr id="664" name="Shape 664"/>
          <p:cNvSpPr txBox="1"/>
          <p:nvPr/>
        </p:nvSpPr>
        <p:spPr>
          <a:xfrm>
            <a:off x="5562600" y="1409880"/>
            <a:ext cx="2540323"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800" b="1" dirty="0">
                <a:solidFill>
                  <a:schemeClr val="dk1"/>
                </a:solidFill>
                <a:latin typeface="Calibri"/>
                <a:ea typeface="Calibri"/>
                <a:cs typeface="Calibri"/>
                <a:sym typeface="Calibri"/>
              </a:rPr>
              <a:t>Species</a:t>
            </a:r>
          </a:p>
        </p:txBody>
      </p:sp>
      <p:sp>
        <p:nvSpPr>
          <p:cNvPr id="665" name="Shape 665"/>
          <p:cNvSpPr txBox="1"/>
          <p:nvPr/>
        </p:nvSpPr>
        <p:spPr>
          <a:xfrm>
            <a:off x="762000" y="2280249"/>
            <a:ext cx="2794161" cy="2062103"/>
          </a:xfrm>
          <a:prstGeom prst="rect">
            <a:avLst/>
          </a:prstGeom>
          <a:noFill/>
          <a:ln>
            <a:noFill/>
          </a:ln>
        </p:spPr>
        <p:txBody>
          <a:bodyPr lIns="91425" tIns="45700" rIns="91425" bIns="45700" anchor="t" anchorCtr="0">
            <a:noAutofit/>
          </a:bodyPr>
          <a:lstStyle/>
          <a:p>
            <a:pPr marL="457200" marR="0" lvl="0" indent="-457200" algn="l" rtl="0">
              <a:spcBef>
                <a:spcPts val="0"/>
              </a:spcBef>
              <a:buClr>
                <a:schemeClr val="dk1"/>
              </a:buClr>
              <a:buSzPct val="100000"/>
              <a:buFont typeface="Arial"/>
              <a:buChar char="•"/>
            </a:pPr>
            <a:r>
              <a:rPr lang="en-US" sz="3200" dirty="0">
                <a:solidFill>
                  <a:schemeClr val="dk1"/>
                </a:solidFill>
                <a:latin typeface="Calibri"/>
                <a:ea typeface="Calibri"/>
                <a:cs typeface="Calibri"/>
                <a:sym typeface="Calibri"/>
              </a:rPr>
              <a:t>Quality</a:t>
            </a:r>
          </a:p>
          <a:p>
            <a:pPr marL="457200" marR="0" lvl="0" indent="-457200" algn="l" rtl="0">
              <a:spcBef>
                <a:spcPts val="0"/>
              </a:spcBef>
              <a:buClr>
                <a:schemeClr val="dk1"/>
              </a:buClr>
              <a:buSzPct val="100000"/>
              <a:buFont typeface="Arial"/>
              <a:buChar char="•"/>
            </a:pPr>
            <a:r>
              <a:rPr lang="en-US" sz="3200" dirty="0">
                <a:solidFill>
                  <a:schemeClr val="dk1"/>
                </a:solidFill>
                <a:latin typeface="Calibri"/>
                <a:ea typeface="Calibri"/>
                <a:cs typeface="Calibri"/>
                <a:sym typeface="Calibri"/>
              </a:rPr>
              <a:t>Quantity</a:t>
            </a:r>
          </a:p>
          <a:p>
            <a:pPr marL="457200" marR="0" lvl="0" indent="-457200" algn="l" rtl="0">
              <a:spcBef>
                <a:spcPts val="0"/>
              </a:spcBef>
              <a:buClr>
                <a:schemeClr val="dk1"/>
              </a:buClr>
              <a:buSzPct val="100000"/>
              <a:buFont typeface="Arial"/>
              <a:buChar char="•"/>
            </a:pPr>
            <a:r>
              <a:rPr lang="en-US" sz="3200" dirty="0">
                <a:solidFill>
                  <a:schemeClr val="dk1"/>
                </a:solidFill>
                <a:latin typeface="Calibri"/>
                <a:ea typeface="Calibri"/>
                <a:cs typeface="Calibri"/>
                <a:sym typeface="Calibri"/>
              </a:rPr>
              <a:t>Connectivity</a:t>
            </a:r>
          </a:p>
          <a:p>
            <a:pPr marL="0" marR="0" lvl="0" indent="0" algn="l" rtl="0">
              <a:spcBef>
                <a:spcPts val="0"/>
              </a:spcBef>
              <a:buNone/>
            </a:pPr>
            <a:endParaRPr sz="3200" dirty="0">
              <a:solidFill>
                <a:schemeClr val="dk1"/>
              </a:solidFill>
              <a:latin typeface="Calibri"/>
              <a:ea typeface="Calibri"/>
              <a:cs typeface="Calibri"/>
              <a:sym typeface="Calibri"/>
            </a:endParaRPr>
          </a:p>
        </p:txBody>
      </p:sp>
      <p:sp>
        <p:nvSpPr>
          <p:cNvPr id="666" name="Shape 666"/>
          <p:cNvSpPr txBox="1"/>
          <p:nvPr/>
        </p:nvSpPr>
        <p:spPr>
          <a:xfrm>
            <a:off x="4568677" y="2240876"/>
            <a:ext cx="4340950" cy="2331124"/>
          </a:xfrm>
          <a:prstGeom prst="rect">
            <a:avLst/>
          </a:prstGeom>
          <a:noFill/>
          <a:ln>
            <a:noFill/>
          </a:ln>
        </p:spPr>
        <p:txBody>
          <a:bodyPr lIns="91425" tIns="45700" rIns="91425" bIns="45700" anchor="t" anchorCtr="0">
            <a:noAutofit/>
          </a:bodyPr>
          <a:lstStyle/>
          <a:p>
            <a:pPr marL="457200" marR="0" lvl="0" indent="-457200" algn="l" rtl="0">
              <a:spcBef>
                <a:spcPts val="0"/>
              </a:spcBef>
              <a:buClr>
                <a:schemeClr val="dk1"/>
              </a:buClr>
              <a:buSzPct val="100000"/>
              <a:buFont typeface="Arial"/>
              <a:buChar char="•"/>
            </a:pPr>
            <a:r>
              <a:rPr lang="en-US" sz="3200" dirty="0">
                <a:solidFill>
                  <a:schemeClr val="dk1"/>
                </a:solidFill>
                <a:latin typeface="Calibri"/>
                <a:ea typeface="Calibri"/>
                <a:cs typeface="Calibri"/>
                <a:sym typeface="Calibri"/>
              </a:rPr>
              <a:t>Population size</a:t>
            </a:r>
          </a:p>
          <a:p>
            <a:pPr marL="457200" marR="0" lvl="0" indent="-457200" algn="l" rtl="0">
              <a:spcBef>
                <a:spcPts val="0"/>
              </a:spcBef>
              <a:buClr>
                <a:schemeClr val="dk1"/>
              </a:buClr>
              <a:buSzPct val="100000"/>
              <a:buFont typeface="Arial"/>
              <a:buChar char="•"/>
            </a:pPr>
            <a:r>
              <a:rPr lang="en-US" sz="3200" dirty="0">
                <a:solidFill>
                  <a:schemeClr val="dk1"/>
                </a:solidFill>
                <a:latin typeface="Calibri"/>
                <a:ea typeface="Calibri"/>
                <a:cs typeface="Calibri"/>
                <a:sym typeface="Calibri"/>
              </a:rPr>
              <a:t>Growth rate</a:t>
            </a:r>
          </a:p>
          <a:p>
            <a:pPr marL="457200" marR="0" lvl="0" indent="-457200" algn="l" rtl="0">
              <a:spcBef>
                <a:spcPts val="0"/>
              </a:spcBef>
              <a:buClr>
                <a:schemeClr val="dk1"/>
              </a:buClr>
              <a:buSzPct val="100000"/>
              <a:buFont typeface="Arial"/>
              <a:buChar char="•"/>
            </a:pPr>
            <a:r>
              <a:rPr lang="en-US" sz="3200" dirty="0">
                <a:solidFill>
                  <a:schemeClr val="dk1"/>
                </a:solidFill>
                <a:latin typeface="Calibri"/>
                <a:ea typeface="Calibri"/>
                <a:cs typeface="Calibri"/>
                <a:sym typeface="Calibri"/>
              </a:rPr>
              <a:t>Number of </a:t>
            </a:r>
            <a:r>
              <a:rPr lang="en-US" sz="3200" dirty="0" smtClean="0">
                <a:solidFill>
                  <a:schemeClr val="dk1"/>
                </a:solidFill>
                <a:latin typeface="Calibri"/>
                <a:ea typeface="Calibri"/>
                <a:cs typeface="Calibri"/>
                <a:sym typeface="Calibri"/>
              </a:rPr>
              <a:t>pops</a:t>
            </a:r>
            <a:endParaRPr lang="en-US" sz="3200" dirty="0">
              <a:solidFill>
                <a:schemeClr val="dk1"/>
              </a:solidFill>
              <a:latin typeface="Calibri"/>
              <a:ea typeface="Calibri"/>
              <a:cs typeface="Calibri"/>
              <a:sym typeface="Calibri"/>
            </a:endParaRPr>
          </a:p>
          <a:p>
            <a:pPr marL="457200" marR="0" lvl="0" indent="-457200" algn="l" rtl="0">
              <a:spcBef>
                <a:spcPts val="0"/>
              </a:spcBef>
              <a:buClr>
                <a:schemeClr val="dk1"/>
              </a:buClr>
              <a:buSzPct val="100000"/>
              <a:buFont typeface="Arial"/>
              <a:buChar char="•"/>
            </a:pPr>
            <a:r>
              <a:rPr lang="en-US" sz="3200" dirty="0">
                <a:solidFill>
                  <a:schemeClr val="dk1"/>
                </a:solidFill>
                <a:latin typeface="Calibri"/>
                <a:ea typeface="Calibri"/>
                <a:cs typeface="Calibri"/>
                <a:sym typeface="Calibri"/>
              </a:rPr>
              <a:t>Distribution of </a:t>
            </a:r>
            <a:r>
              <a:rPr lang="en-US" sz="3200" dirty="0" smtClean="0">
                <a:solidFill>
                  <a:schemeClr val="dk1"/>
                </a:solidFill>
                <a:latin typeface="Calibri"/>
                <a:ea typeface="Calibri"/>
                <a:cs typeface="Calibri"/>
                <a:sym typeface="Calibri"/>
              </a:rPr>
              <a:t>pops</a:t>
            </a:r>
            <a:endParaRPr lang="en-US" sz="3200" dirty="0">
              <a:solidFill>
                <a:schemeClr val="dk1"/>
              </a:solidFill>
              <a:latin typeface="Calibri"/>
              <a:ea typeface="Calibri"/>
              <a:cs typeface="Calibri"/>
              <a:sym typeface="Calibri"/>
            </a:endParaRPr>
          </a:p>
          <a:p>
            <a:pPr marL="0" marR="0" lvl="0" indent="0" algn="l" rtl="0">
              <a:spcBef>
                <a:spcPts val="0"/>
              </a:spcBef>
              <a:buNone/>
            </a:pPr>
            <a:endParaRPr sz="3200" dirty="0">
              <a:solidFill>
                <a:schemeClr val="dk1"/>
              </a:solidFill>
              <a:latin typeface="Calibri"/>
              <a:ea typeface="Calibri"/>
              <a:cs typeface="Calibri"/>
              <a:sym typeface="Calibri"/>
            </a:endParaRPr>
          </a:p>
        </p:txBody>
      </p:sp>
      <p:pic>
        <p:nvPicPr>
          <p:cNvPr id="667" name="Shape 66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902024" y="4342352"/>
            <a:ext cx="2857499" cy="1870943"/>
          </a:xfrm>
          <a:prstGeom prst="rect">
            <a:avLst/>
          </a:prstGeom>
          <a:noFill/>
          <a:ln>
            <a:noFill/>
          </a:ln>
        </p:spPr>
      </p:pic>
      <p:pic>
        <p:nvPicPr>
          <p:cNvPr id="668" name="Shape 66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76799" y="4342352"/>
            <a:ext cx="3513005" cy="2134871"/>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animEffect transition="in" filter="fade">
                                      <p:cBhvr>
                                        <p:cTn id="7" dur="500"/>
                                        <p:tgtEl>
                                          <p:spTgt spid="6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5">
                                            <p:txEl>
                                              <p:pRg st="1" end="1"/>
                                            </p:txEl>
                                          </p:spTgt>
                                        </p:tgtEl>
                                        <p:attrNameLst>
                                          <p:attrName>style.visibility</p:attrName>
                                        </p:attrNameLst>
                                      </p:cBhvr>
                                      <p:to>
                                        <p:strVal val="visible"/>
                                      </p:to>
                                    </p:set>
                                    <p:animEffect transition="in" filter="fade">
                                      <p:cBhvr>
                                        <p:cTn id="12" dur="500"/>
                                        <p:tgtEl>
                                          <p:spTgt spid="6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5">
                                            <p:txEl>
                                              <p:pRg st="2" end="2"/>
                                            </p:txEl>
                                          </p:spTgt>
                                        </p:tgtEl>
                                        <p:attrNameLst>
                                          <p:attrName>style.visibility</p:attrName>
                                        </p:attrNameLst>
                                      </p:cBhvr>
                                      <p:to>
                                        <p:strVal val="visible"/>
                                      </p:to>
                                    </p:set>
                                    <p:animEffect transition="in" filter="fade">
                                      <p:cBhvr>
                                        <p:cTn id="17" dur="500"/>
                                        <p:tgtEl>
                                          <p:spTgt spid="6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66">
                                            <p:txEl>
                                              <p:pRg st="0" end="0"/>
                                            </p:txEl>
                                          </p:spTgt>
                                        </p:tgtEl>
                                        <p:attrNameLst>
                                          <p:attrName>style.visibility</p:attrName>
                                        </p:attrNameLst>
                                      </p:cBhvr>
                                      <p:to>
                                        <p:strVal val="visible"/>
                                      </p:to>
                                    </p:set>
                                    <p:animEffect transition="in" filter="fade">
                                      <p:cBhvr>
                                        <p:cTn id="22" dur="500"/>
                                        <p:tgtEl>
                                          <p:spTgt spid="66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66">
                                            <p:txEl>
                                              <p:pRg st="1" end="1"/>
                                            </p:txEl>
                                          </p:spTgt>
                                        </p:tgtEl>
                                        <p:attrNameLst>
                                          <p:attrName>style.visibility</p:attrName>
                                        </p:attrNameLst>
                                      </p:cBhvr>
                                      <p:to>
                                        <p:strVal val="visible"/>
                                      </p:to>
                                    </p:set>
                                    <p:animEffect transition="in" filter="fade">
                                      <p:cBhvr>
                                        <p:cTn id="27" dur="500"/>
                                        <p:tgtEl>
                                          <p:spTgt spid="66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66">
                                            <p:txEl>
                                              <p:pRg st="2" end="2"/>
                                            </p:txEl>
                                          </p:spTgt>
                                        </p:tgtEl>
                                        <p:attrNameLst>
                                          <p:attrName>style.visibility</p:attrName>
                                        </p:attrNameLst>
                                      </p:cBhvr>
                                      <p:to>
                                        <p:strVal val="visible"/>
                                      </p:to>
                                    </p:set>
                                    <p:animEffect transition="in" filter="fade">
                                      <p:cBhvr>
                                        <p:cTn id="32" dur="500"/>
                                        <p:tgtEl>
                                          <p:spTgt spid="66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66">
                                            <p:txEl>
                                              <p:pRg st="3" end="3"/>
                                            </p:txEl>
                                          </p:spTgt>
                                        </p:tgtEl>
                                        <p:attrNameLst>
                                          <p:attrName>style.visibility</p:attrName>
                                        </p:attrNameLst>
                                      </p:cBhvr>
                                      <p:to>
                                        <p:strVal val="visible"/>
                                      </p:to>
                                    </p:set>
                                    <p:animEffect transition="in" filter="fade">
                                      <p:cBhvr>
                                        <p:cTn id="37" dur="500"/>
                                        <p:tgtEl>
                                          <p:spTgt spid="6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 grpId="0" build="p"/>
      <p:bldP spid="66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76"/>
        <p:cNvGrpSpPr/>
        <p:nvPr/>
      </p:nvGrpSpPr>
      <p:grpSpPr>
        <a:xfrm>
          <a:off x="0" y="0"/>
          <a:ext cx="0" cy="0"/>
          <a:chOff x="0" y="0"/>
          <a:chExt cx="0" cy="0"/>
        </a:xfrm>
      </p:grpSpPr>
      <p:sp>
        <p:nvSpPr>
          <p:cNvPr id="678" name="Shape 678"/>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679" name="Shape 679"/>
          <p:cNvSpPr txBox="1"/>
          <p:nvPr/>
        </p:nvSpPr>
        <p:spPr>
          <a:xfrm>
            <a:off x="1981200" y="76200"/>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grpSp>
        <p:nvGrpSpPr>
          <p:cNvPr id="680" name="Shape 680"/>
          <p:cNvGrpSpPr/>
          <p:nvPr/>
        </p:nvGrpSpPr>
        <p:grpSpPr>
          <a:xfrm>
            <a:off x="2484761" y="1580399"/>
            <a:ext cx="6278238" cy="1758323"/>
            <a:chOff x="2484761" y="1580399"/>
            <a:chExt cx="6278238" cy="1758323"/>
          </a:xfrm>
        </p:grpSpPr>
        <p:sp>
          <p:nvSpPr>
            <p:cNvPr id="681" name="Shape 681"/>
            <p:cNvSpPr/>
            <p:nvPr/>
          </p:nvSpPr>
          <p:spPr>
            <a:xfrm>
              <a:off x="2484761" y="1967123"/>
              <a:ext cx="6278238" cy="1371599"/>
            </a:xfrm>
            <a:prstGeom prst="roundRect">
              <a:avLst>
                <a:gd name="adj" fmla="val 16667"/>
              </a:avLst>
            </a:prstGeom>
            <a:solidFill>
              <a:schemeClr val="accent1">
                <a:alpha val="49803"/>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682" name="Shape 682"/>
            <p:cNvGrpSpPr/>
            <p:nvPr/>
          </p:nvGrpSpPr>
          <p:grpSpPr>
            <a:xfrm>
              <a:off x="2637162" y="1580399"/>
              <a:ext cx="6064776" cy="1468660"/>
              <a:chOff x="2698223" y="1978710"/>
              <a:chExt cx="6064776" cy="1468660"/>
            </a:xfrm>
          </p:grpSpPr>
          <p:sp>
            <p:nvSpPr>
              <p:cNvPr id="683" name="Shape 683"/>
              <p:cNvSpPr/>
              <p:nvPr/>
            </p:nvSpPr>
            <p:spPr>
              <a:xfrm>
                <a:off x="5910041" y="2628215"/>
                <a:ext cx="1337570" cy="819155"/>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Population</a:t>
                </a:r>
              </a:p>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Resilience</a:t>
                </a:r>
              </a:p>
            </p:txBody>
          </p:sp>
          <p:sp>
            <p:nvSpPr>
              <p:cNvPr id="684" name="Shape 684"/>
              <p:cNvSpPr/>
              <p:nvPr/>
            </p:nvSpPr>
            <p:spPr>
              <a:xfrm>
                <a:off x="4172078" y="2666875"/>
                <a:ext cx="1399133" cy="722785"/>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Demographics</a:t>
                </a:r>
              </a:p>
            </p:txBody>
          </p:sp>
          <p:sp>
            <p:nvSpPr>
              <p:cNvPr id="685" name="Shape 685"/>
              <p:cNvSpPr/>
              <p:nvPr/>
            </p:nvSpPr>
            <p:spPr>
              <a:xfrm>
                <a:off x="2698223" y="2662894"/>
                <a:ext cx="1249038" cy="722785"/>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000000"/>
                    </a:solidFill>
                    <a:latin typeface="Calibri"/>
                    <a:ea typeface="Calibri"/>
                    <a:cs typeface="Calibri"/>
                    <a:sym typeface="Calibri"/>
                  </a:rPr>
                  <a:t>Habitat</a:t>
                </a:r>
              </a:p>
            </p:txBody>
          </p:sp>
          <p:cxnSp>
            <p:nvCxnSpPr>
              <p:cNvPr id="686" name="Shape 686"/>
              <p:cNvCxnSpPr>
                <a:stCxn id="685" idx="3"/>
                <a:endCxn id="684" idx="1"/>
              </p:cNvCxnSpPr>
              <p:nvPr/>
            </p:nvCxnSpPr>
            <p:spPr>
              <a:xfrm>
                <a:off x="3947261" y="3024287"/>
                <a:ext cx="224817" cy="3981"/>
              </a:xfrm>
              <a:prstGeom prst="straightConnector1">
                <a:avLst/>
              </a:prstGeom>
              <a:noFill/>
              <a:ln w="28575" cap="flat" cmpd="sng">
                <a:solidFill>
                  <a:srgbClr val="00B050"/>
                </a:solidFill>
                <a:prstDash val="solid"/>
                <a:round/>
                <a:headEnd type="none" w="med" len="med"/>
                <a:tailEnd type="stealth" w="lg" len="lg"/>
              </a:ln>
            </p:spPr>
          </p:cxnSp>
          <p:cxnSp>
            <p:nvCxnSpPr>
              <p:cNvPr id="687" name="Shape 687"/>
              <p:cNvCxnSpPr>
                <a:stCxn id="684" idx="3"/>
                <a:endCxn id="683" idx="2"/>
              </p:cNvCxnSpPr>
              <p:nvPr/>
            </p:nvCxnSpPr>
            <p:spPr>
              <a:xfrm>
                <a:off x="5571211" y="3028267"/>
                <a:ext cx="338700" cy="9600"/>
              </a:xfrm>
              <a:prstGeom prst="straightConnector1">
                <a:avLst/>
              </a:prstGeom>
              <a:noFill/>
              <a:ln w="28575" cap="flat" cmpd="sng">
                <a:solidFill>
                  <a:srgbClr val="E36C09"/>
                </a:solidFill>
                <a:prstDash val="solid"/>
                <a:round/>
                <a:headEnd type="none" w="med" len="med"/>
                <a:tailEnd type="stealth" w="lg" len="lg"/>
              </a:ln>
            </p:spPr>
          </p:cxnSp>
          <p:sp>
            <p:nvSpPr>
              <p:cNvPr id="688" name="Shape 688"/>
              <p:cNvSpPr/>
              <p:nvPr/>
            </p:nvSpPr>
            <p:spPr>
              <a:xfrm>
                <a:off x="7587440" y="2638802"/>
                <a:ext cx="1175559" cy="770971"/>
              </a:xfrm>
              <a:prstGeom prst="ellipse">
                <a:avLst/>
              </a:prstGeom>
              <a:solidFill>
                <a:srgbClr val="4F612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Species</a:t>
                </a:r>
              </a:p>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Viability</a:t>
                </a:r>
              </a:p>
            </p:txBody>
          </p:sp>
          <p:cxnSp>
            <p:nvCxnSpPr>
              <p:cNvPr id="689" name="Shape 689"/>
              <p:cNvCxnSpPr>
                <a:stCxn id="683" idx="6"/>
                <a:endCxn id="688" idx="2"/>
              </p:cNvCxnSpPr>
              <p:nvPr/>
            </p:nvCxnSpPr>
            <p:spPr>
              <a:xfrm rot="10800000" flipH="1">
                <a:off x="7247611" y="3024292"/>
                <a:ext cx="339900" cy="13500"/>
              </a:xfrm>
              <a:prstGeom prst="straightConnector1">
                <a:avLst/>
              </a:prstGeom>
              <a:noFill/>
              <a:ln w="28575" cap="flat" cmpd="sng">
                <a:solidFill>
                  <a:srgbClr val="FEFEFE"/>
                </a:solidFill>
                <a:prstDash val="solid"/>
                <a:round/>
                <a:headEnd type="none" w="med" len="med"/>
                <a:tailEnd type="stealth" w="lg" len="lg"/>
              </a:ln>
            </p:spPr>
          </p:cxnSp>
          <p:sp>
            <p:nvSpPr>
              <p:cNvPr id="690" name="Shape 690"/>
              <p:cNvSpPr txBox="1"/>
              <p:nvPr/>
            </p:nvSpPr>
            <p:spPr>
              <a:xfrm>
                <a:off x="3013566" y="1978710"/>
                <a:ext cx="930063"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rgbClr val="FFFFFF"/>
                    </a:solidFill>
                    <a:latin typeface="Rokkitt"/>
                    <a:ea typeface="Rokkitt"/>
                    <a:cs typeface="Rokkitt"/>
                    <a:sym typeface="Rokkitt"/>
                  </a:rPr>
                  <a:t>NEEDS</a:t>
                </a:r>
              </a:p>
            </p:txBody>
          </p:sp>
        </p:grpSp>
      </p:grpSp>
      <p:grpSp>
        <p:nvGrpSpPr>
          <p:cNvPr id="7" name="Group 6"/>
          <p:cNvGrpSpPr/>
          <p:nvPr/>
        </p:nvGrpSpPr>
        <p:grpSpPr>
          <a:xfrm>
            <a:off x="2484761" y="3619789"/>
            <a:ext cx="6345826" cy="1727611"/>
            <a:chOff x="2484761" y="3619789"/>
            <a:chExt cx="6345826" cy="1727611"/>
          </a:xfrm>
        </p:grpSpPr>
        <p:sp>
          <p:nvSpPr>
            <p:cNvPr id="691" name="Shape 691"/>
            <p:cNvSpPr/>
            <p:nvPr/>
          </p:nvSpPr>
          <p:spPr>
            <a:xfrm>
              <a:off x="2484761" y="3975801"/>
              <a:ext cx="6345826" cy="1371599"/>
            </a:xfrm>
            <a:prstGeom prst="roundRect">
              <a:avLst>
                <a:gd name="adj" fmla="val 16667"/>
              </a:avLst>
            </a:prstGeom>
            <a:solidFill>
              <a:schemeClr val="accent6">
                <a:alpha val="49803"/>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2" name="Shape 692"/>
            <p:cNvSpPr/>
            <p:nvPr/>
          </p:nvSpPr>
          <p:spPr>
            <a:xfrm>
              <a:off x="5825228" y="4269294"/>
              <a:ext cx="1337570" cy="819155"/>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Population</a:t>
              </a:r>
            </a:p>
          </p:txBody>
        </p:sp>
        <p:sp>
          <p:nvSpPr>
            <p:cNvPr id="693" name="Shape 693"/>
            <p:cNvSpPr/>
            <p:nvPr/>
          </p:nvSpPr>
          <p:spPr>
            <a:xfrm>
              <a:off x="4087267" y="4307953"/>
              <a:ext cx="1399133" cy="722785"/>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Demographics</a:t>
              </a:r>
            </a:p>
          </p:txBody>
        </p:sp>
        <p:sp>
          <p:nvSpPr>
            <p:cNvPr id="694" name="Shape 694"/>
            <p:cNvSpPr/>
            <p:nvPr/>
          </p:nvSpPr>
          <p:spPr>
            <a:xfrm>
              <a:off x="2560962" y="4303973"/>
              <a:ext cx="1249038" cy="722785"/>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000000"/>
                  </a:solidFill>
                  <a:latin typeface="Calibri"/>
                  <a:ea typeface="Calibri"/>
                  <a:cs typeface="Calibri"/>
                  <a:sym typeface="Calibri"/>
                </a:rPr>
                <a:t>Habitat</a:t>
              </a:r>
            </a:p>
          </p:txBody>
        </p:sp>
        <p:cxnSp>
          <p:nvCxnSpPr>
            <p:cNvPr id="695" name="Shape 695"/>
            <p:cNvCxnSpPr>
              <a:stCxn id="694" idx="3"/>
              <a:endCxn id="693" idx="1"/>
            </p:cNvCxnSpPr>
            <p:nvPr/>
          </p:nvCxnSpPr>
          <p:spPr>
            <a:xfrm>
              <a:off x="3810000" y="4665366"/>
              <a:ext cx="277267" cy="3980"/>
            </a:xfrm>
            <a:prstGeom prst="straightConnector1">
              <a:avLst/>
            </a:prstGeom>
            <a:noFill/>
            <a:ln w="28575" cap="flat" cmpd="sng">
              <a:solidFill>
                <a:srgbClr val="00B050"/>
              </a:solidFill>
              <a:prstDash val="solid"/>
              <a:round/>
              <a:headEnd type="none" w="med" len="med"/>
              <a:tailEnd type="stealth" w="lg" len="lg"/>
            </a:ln>
          </p:spPr>
        </p:cxnSp>
        <p:cxnSp>
          <p:nvCxnSpPr>
            <p:cNvPr id="696" name="Shape 696"/>
            <p:cNvCxnSpPr>
              <a:stCxn id="693" idx="3"/>
              <a:endCxn id="692" idx="2"/>
            </p:cNvCxnSpPr>
            <p:nvPr/>
          </p:nvCxnSpPr>
          <p:spPr>
            <a:xfrm>
              <a:off x="5486400" y="4669346"/>
              <a:ext cx="338700" cy="9600"/>
            </a:xfrm>
            <a:prstGeom prst="straightConnector1">
              <a:avLst/>
            </a:prstGeom>
            <a:noFill/>
            <a:ln w="28575" cap="flat" cmpd="sng">
              <a:solidFill>
                <a:srgbClr val="E36C09"/>
              </a:solidFill>
              <a:prstDash val="solid"/>
              <a:round/>
              <a:headEnd type="none" w="med" len="med"/>
              <a:tailEnd type="stealth" w="lg" len="lg"/>
            </a:ln>
          </p:spPr>
        </p:cxnSp>
        <p:sp>
          <p:nvSpPr>
            <p:cNvPr id="697" name="Shape 697"/>
            <p:cNvSpPr/>
            <p:nvPr/>
          </p:nvSpPr>
          <p:spPr>
            <a:xfrm>
              <a:off x="7502628" y="4279882"/>
              <a:ext cx="1175559" cy="770971"/>
            </a:xfrm>
            <a:prstGeom prst="ellipse">
              <a:avLst/>
            </a:prstGeom>
            <a:solidFill>
              <a:srgbClr val="4F612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Species</a:t>
              </a:r>
            </a:p>
          </p:txBody>
        </p:sp>
        <p:cxnSp>
          <p:nvCxnSpPr>
            <p:cNvPr id="698" name="Shape 698"/>
            <p:cNvCxnSpPr>
              <a:stCxn id="692" idx="6"/>
              <a:endCxn id="697" idx="2"/>
            </p:cNvCxnSpPr>
            <p:nvPr/>
          </p:nvCxnSpPr>
          <p:spPr>
            <a:xfrm rot="10800000" flipH="1">
              <a:off x="7162799" y="4665371"/>
              <a:ext cx="339900" cy="13500"/>
            </a:xfrm>
            <a:prstGeom prst="straightConnector1">
              <a:avLst/>
            </a:prstGeom>
            <a:noFill/>
            <a:ln w="28575" cap="flat" cmpd="sng">
              <a:solidFill>
                <a:srgbClr val="FEFEFE"/>
              </a:solidFill>
              <a:prstDash val="solid"/>
              <a:round/>
              <a:headEnd type="none" w="med" len="med"/>
              <a:tailEnd type="stealth" w="lg" len="lg"/>
            </a:ln>
          </p:spPr>
        </p:cxnSp>
        <p:sp>
          <p:nvSpPr>
            <p:cNvPr id="699" name="Shape 699"/>
            <p:cNvSpPr txBox="1"/>
            <p:nvPr/>
          </p:nvSpPr>
          <p:spPr>
            <a:xfrm>
              <a:off x="2928755" y="3619789"/>
              <a:ext cx="325441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lt1"/>
                  </a:solidFill>
                  <a:latin typeface="Rokkitt"/>
                  <a:ea typeface="Rokkitt"/>
                  <a:cs typeface="Rokkitt"/>
                  <a:sym typeface="Rokkitt"/>
                </a:rPr>
                <a:t>HAS:CURRENT CONDITIONS</a:t>
              </a:r>
            </a:p>
          </p:txBody>
        </p:sp>
      </p:grpSp>
      <p:grpSp>
        <p:nvGrpSpPr>
          <p:cNvPr id="3" name="Group 2"/>
          <p:cNvGrpSpPr/>
          <p:nvPr/>
        </p:nvGrpSpPr>
        <p:grpSpPr>
          <a:xfrm>
            <a:off x="228600" y="3610375"/>
            <a:ext cx="2256161" cy="1723625"/>
            <a:chOff x="228600" y="3610375"/>
            <a:chExt cx="2256161" cy="1723625"/>
          </a:xfrm>
        </p:grpSpPr>
        <p:sp>
          <p:nvSpPr>
            <p:cNvPr id="701" name="Shape 701"/>
            <p:cNvSpPr/>
            <p:nvPr/>
          </p:nvSpPr>
          <p:spPr>
            <a:xfrm>
              <a:off x="228600" y="3962401"/>
              <a:ext cx="2256161" cy="1371599"/>
            </a:xfrm>
            <a:prstGeom prst="roundRect">
              <a:avLst>
                <a:gd name="adj" fmla="val 16667"/>
              </a:avLst>
            </a:prstGeom>
            <a:solidFill>
              <a:schemeClr val="accent6">
                <a:alpha val="49803"/>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3" name="Shape 703"/>
            <p:cNvSpPr/>
            <p:nvPr/>
          </p:nvSpPr>
          <p:spPr>
            <a:xfrm>
              <a:off x="609296" y="4251928"/>
              <a:ext cx="1524304" cy="819155"/>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rgbClr val="FFFFFF"/>
                  </a:solidFill>
                  <a:latin typeface="Calibri"/>
                  <a:ea typeface="Calibri"/>
                  <a:cs typeface="Calibri"/>
                  <a:sym typeface="Calibri"/>
                </a:rPr>
                <a:t>Anthropogenic and Environmental Factors (+ &amp; -)</a:t>
              </a:r>
            </a:p>
          </p:txBody>
        </p:sp>
        <p:sp>
          <p:nvSpPr>
            <p:cNvPr id="705" name="Shape 705"/>
            <p:cNvSpPr txBox="1"/>
            <p:nvPr/>
          </p:nvSpPr>
          <p:spPr>
            <a:xfrm>
              <a:off x="354831" y="3610375"/>
              <a:ext cx="2041905"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lt1"/>
                  </a:solidFill>
                  <a:latin typeface="Rokkitt"/>
                  <a:ea typeface="Rokkitt"/>
                  <a:cs typeface="Rokkitt"/>
                  <a:sym typeface="Rokkitt"/>
                </a:rPr>
                <a:t>WHY: </a:t>
              </a:r>
              <a:r>
                <a:rPr lang="en-US" sz="1200">
                  <a:solidFill>
                    <a:schemeClr val="lt1"/>
                  </a:solidFill>
                  <a:latin typeface="Rokkitt"/>
                  <a:ea typeface="Rokkitt"/>
                  <a:cs typeface="Rokkitt"/>
                  <a:sym typeface="Rokkitt"/>
                </a:rPr>
                <a:t>CAUSE/EFFECTS</a:t>
              </a:r>
            </a:p>
          </p:txBody>
        </p:sp>
      </p:grpSp>
      <p:sp>
        <p:nvSpPr>
          <p:cNvPr id="5" name="Curved Up Arrow 4"/>
          <p:cNvSpPr/>
          <p:nvPr/>
        </p:nvSpPr>
        <p:spPr>
          <a:xfrm>
            <a:off x="1524000" y="5088449"/>
            <a:ext cx="1585280" cy="55035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Up Arrow 5"/>
          <p:cNvSpPr/>
          <p:nvPr/>
        </p:nvSpPr>
        <p:spPr>
          <a:xfrm>
            <a:off x="1524000" y="5088449"/>
            <a:ext cx="3124200" cy="55035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716"/>
          <p:cNvSpPr txBox="1"/>
          <p:nvPr/>
        </p:nvSpPr>
        <p:spPr>
          <a:xfrm>
            <a:off x="1981200" y="350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
        <p:nvSpPr>
          <p:cNvPr id="69" name="Rectangle 3"/>
          <p:cNvSpPr txBox="1">
            <a:spLocks noChangeArrowheads="1"/>
          </p:cNvSpPr>
          <p:nvPr/>
        </p:nvSpPr>
        <p:spPr bwMode="auto">
          <a:xfrm>
            <a:off x="990600" y="1828800"/>
            <a:ext cx="7620000" cy="4953000"/>
          </a:xfrm>
          <a:prstGeom prst="rect">
            <a:avLst/>
          </a:prstGeom>
          <a:solidFill>
            <a:srgbClr val="FFFFFF"/>
          </a:solidFill>
          <a:ln w="38100">
            <a:solidFill>
              <a:srgbClr val="1F497D"/>
            </a:solidFill>
          </a:ln>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ctr" defTabSz="4572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smtClean="0">
                <a:ln>
                  <a:noFill/>
                </a:ln>
                <a:solidFill>
                  <a:srgbClr val="EEECE1"/>
                </a:solidFill>
                <a:effectLst/>
                <a:uLnTx/>
                <a:uFillTx/>
                <a:latin typeface="Calibri"/>
                <a:ea typeface="+mn-ea"/>
                <a:cs typeface="+mn-cs"/>
              </a:rPr>
              <a:t> </a:t>
            </a:r>
            <a:endParaRPr kumimoji="0" lang="en-US" sz="1800" b="1" i="0" u="none" strike="noStrike" kern="1200" cap="none" spc="0" normalizeH="0" baseline="0" noProof="0" dirty="0">
              <a:ln>
                <a:noFill/>
              </a:ln>
              <a:solidFill>
                <a:srgbClr val="EEECE1"/>
              </a:solidFill>
              <a:effectLst/>
              <a:uLnTx/>
              <a:uFillTx/>
              <a:latin typeface="Calibri"/>
              <a:ea typeface="+mn-ea"/>
              <a:cs typeface="+mn-cs"/>
            </a:endParaRPr>
          </a:p>
        </p:txBody>
      </p:sp>
      <p:sp>
        <p:nvSpPr>
          <p:cNvPr id="70" name="Rectangle 4"/>
          <p:cNvSpPr>
            <a:spLocks noChangeArrowheads="1"/>
          </p:cNvSpPr>
          <p:nvPr/>
        </p:nvSpPr>
        <p:spPr bwMode="auto">
          <a:xfrm rot="16200000">
            <a:off x="244480" y="4109362"/>
            <a:ext cx="2057400" cy="369332"/>
          </a:xfrm>
          <a:prstGeom prst="rect">
            <a:avLst/>
          </a:prstGeom>
          <a:noFill/>
          <a:ln w="9525">
            <a:noFill/>
            <a:miter lim="800000"/>
            <a:headEnd/>
            <a:tailEnd/>
          </a:ln>
          <a:effectLst/>
        </p:spPr>
        <p:txBody>
          <a:bodyPr wrap="square">
            <a:spAutoFit/>
          </a:bodyPr>
          <a:lstStyle/>
          <a:p>
            <a:r>
              <a:rPr lang="en-US" sz="1800" b="1" kern="1200" dirty="0">
                <a:solidFill>
                  <a:srgbClr val="1F497D"/>
                </a:solidFill>
                <a:latin typeface="Calibri"/>
                <a:ea typeface="+mn-ea"/>
                <a:cs typeface="+mn-cs"/>
              </a:rPr>
              <a:t>SPECIES  </a:t>
            </a:r>
            <a:r>
              <a:rPr lang="en-US" sz="1800" b="1" kern="1200" dirty="0" smtClean="0">
                <a:solidFill>
                  <a:srgbClr val="1F497D"/>
                </a:solidFill>
                <a:latin typeface="Calibri"/>
                <a:ea typeface="+mn-ea"/>
                <a:cs typeface="+mn-cs"/>
              </a:rPr>
              <a:t>METRIC</a:t>
            </a:r>
            <a:endParaRPr lang="en-US" sz="1800" b="1" kern="1200" dirty="0">
              <a:solidFill>
                <a:srgbClr val="1F497D"/>
              </a:solidFill>
              <a:latin typeface="Calibri"/>
              <a:ea typeface="+mn-ea"/>
              <a:cs typeface="+mn-cs"/>
            </a:endParaRPr>
          </a:p>
        </p:txBody>
      </p:sp>
      <p:sp>
        <p:nvSpPr>
          <p:cNvPr id="71" name="Line 5"/>
          <p:cNvSpPr>
            <a:spLocks noChangeShapeType="1"/>
          </p:cNvSpPr>
          <p:nvPr/>
        </p:nvSpPr>
        <p:spPr bwMode="auto">
          <a:xfrm flipH="1">
            <a:off x="1600200" y="2160428"/>
            <a:ext cx="0" cy="3733800"/>
          </a:xfrm>
          <a:prstGeom prst="line">
            <a:avLst/>
          </a:prstGeom>
          <a:noFill/>
          <a:ln w="38100">
            <a:solidFill>
              <a:srgbClr val="1F497D"/>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2" name="Line 6"/>
          <p:cNvSpPr>
            <a:spLocks noChangeShapeType="1"/>
          </p:cNvSpPr>
          <p:nvPr/>
        </p:nvSpPr>
        <p:spPr bwMode="auto">
          <a:xfrm>
            <a:off x="1600200" y="6300628"/>
            <a:ext cx="2362200" cy="0"/>
          </a:xfrm>
          <a:prstGeom prst="line">
            <a:avLst/>
          </a:prstGeom>
          <a:noFill/>
          <a:ln w="38100">
            <a:solidFill>
              <a:srgbClr val="1F497D"/>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3" name="Rectangle 7"/>
          <p:cNvSpPr>
            <a:spLocks noChangeArrowheads="1"/>
          </p:cNvSpPr>
          <p:nvPr/>
        </p:nvSpPr>
        <p:spPr bwMode="auto">
          <a:xfrm>
            <a:off x="4114800" y="6122828"/>
            <a:ext cx="1225550" cy="457200"/>
          </a:xfrm>
          <a:prstGeom prst="rect">
            <a:avLst/>
          </a:prstGeom>
          <a:noFill/>
          <a:ln w="9525">
            <a:noFill/>
            <a:miter lim="800000"/>
            <a:headEnd/>
            <a:tailEnd/>
          </a:ln>
          <a:effectLst/>
        </p:spPr>
        <p:txBody>
          <a:bodyPr wrap="none">
            <a:spAutoFit/>
          </a:bodyPr>
          <a:lstStyle/>
          <a:p>
            <a:pPr eaLnBrk="0" hangingPunct="0"/>
            <a:r>
              <a:rPr lang="en-US" sz="1800" b="1" kern="1200" dirty="0">
                <a:solidFill>
                  <a:srgbClr val="1F497D"/>
                </a:solidFill>
                <a:latin typeface="Calibri"/>
                <a:ea typeface="+mn-ea"/>
                <a:cs typeface="+mn-cs"/>
              </a:rPr>
              <a:t>T I M E</a:t>
            </a:r>
          </a:p>
        </p:txBody>
      </p:sp>
      <p:sp>
        <p:nvSpPr>
          <p:cNvPr id="74" name="Line 8"/>
          <p:cNvSpPr>
            <a:spLocks noChangeShapeType="1"/>
          </p:cNvSpPr>
          <p:nvPr/>
        </p:nvSpPr>
        <p:spPr bwMode="auto">
          <a:xfrm>
            <a:off x="5029200" y="6300628"/>
            <a:ext cx="3124200" cy="0"/>
          </a:xfrm>
          <a:prstGeom prst="line">
            <a:avLst/>
          </a:prstGeom>
          <a:noFill/>
          <a:ln w="38100">
            <a:solidFill>
              <a:srgbClr val="1F497D"/>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5" name="Line 9"/>
          <p:cNvSpPr>
            <a:spLocks noChangeShapeType="1"/>
          </p:cNvSpPr>
          <p:nvPr/>
        </p:nvSpPr>
        <p:spPr bwMode="auto">
          <a:xfrm>
            <a:off x="1600200" y="5894228"/>
            <a:ext cx="6553200" cy="0"/>
          </a:xfrm>
          <a:prstGeom prst="line">
            <a:avLst/>
          </a:prstGeom>
          <a:noFill/>
          <a:ln w="38100">
            <a:solidFill>
              <a:srgbClr val="1F497D"/>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6" name="Line 10"/>
          <p:cNvSpPr>
            <a:spLocks noChangeShapeType="1"/>
          </p:cNvSpPr>
          <p:nvPr/>
        </p:nvSpPr>
        <p:spPr bwMode="auto">
          <a:xfrm>
            <a:off x="1623237" y="2998628"/>
            <a:ext cx="5715000" cy="0"/>
          </a:xfrm>
          <a:prstGeom prst="line">
            <a:avLst/>
          </a:prstGeom>
          <a:noFill/>
          <a:ln w="38100">
            <a:solidFill>
              <a:srgbClr val="1F497D"/>
            </a:solidFill>
            <a:prstDash val="lgDash"/>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7" name="Rectangle 11"/>
          <p:cNvSpPr>
            <a:spLocks noChangeArrowheads="1"/>
          </p:cNvSpPr>
          <p:nvPr/>
        </p:nvSpPr>
        <p:spPr bwMode="auto">
          <a:xfrm>
            <a:off x="6376257" y="1852657"/>
            <a:ext cx="1757363" cy="954107"/>
          </a:xfrm>
          <a:prstGeom prst="rect">
            <a:avLst/>
          </a:prstGeom>
          <a:noFill/>
          <a:ln w="9525">
            <a:noFill/>
            <a:miter lim="800000"/>
            <a:headEnd/>
            <a:tailEnd/>
          </a:ln>
          <a:effectLst/>
        </p:spPr>
        <p:txBody>
          <a:bodyPr>
            <a:spAutoFit/>
          </a:bodyPr>
          <a:lstStyle/>
          <a:p>
            <a:pPr algn="ctr"/>
            <a:r>
              <a:rPr lang="en-US" sz="2800" b="1" kern="1200" dirty="0" smtClean="0">
                <a:solidFill>
                  <a:srgbClr val="9BBB59">
                    <a:lumMod val="50000"/>
                  </a:srgbClr>
                </a:solidFill>
                <a:latin typeface="Calibri"/>
                <a:ea typeface="+mn-ea"/>
                <a:cs typeface="+mn-cs"/>
              </a:rPr>
              <a:t>Future</a:t>
            </a:r>
          </a:p>
          <a:p>
            <a:pPr algn="ctr"/>
            <a:r>
              <a:rPr lang="en-US" sz="2800" b="1" kern="1200" dirty="0" smtClean="0">
                <a:solidFill>
                  <a:srgbClr val="9BBB59">
                    <a:lumMod val="50000"/>
                  </a:srgbClr>
                </a:solidFill>
                <a:latin typeface="Calibri"/>
                <a:ea typeface="+mn-ea"/>
                <a:cs typeface="+mn-cs"/>
              </a:rPr>
              <a:t>Condition</a:t>
            </a:r>
            <a:endParaRPr lang="en-US" sz="2800" b="1" kern="1200" dirty="0">
              <a:solidFill>
                <a:srgbClr val="9BBB59">
                  <a:lumMod val="50000"/>
                </a:srgbClr>
              </a:solidFill>
              <a:latin typeface="Calibri"/>
              <a:ea typeface="+mn-ea"/>
              <a:cs typeface="+mn-cs"/>
            </a:endParaRPr>
          </a:p>
        </p:txBody>
      </p:sp>
      <p:sp>
        <p:nvSpPr>
          <p:cNvPr id="78" name="Line 12"/>
          <p:cNvSpPr>
            <a:spLocks noChangeShapeType="1"/>
          </p:cNvSpPr>
          <p:nvPr/>
        </p:nvSpPr>
        <p:spPr bwMode="auto">
          <a:xfrm flipV="1">
            <a:off x="5943600" y="2160428"/>
            <a:ext cx="0" cy="3733800"/>
          </a:xfrm>
          <a:prstGeom prst="line">
            <a:avLst/>
          </a:prstGeom>
          <a:noFill/>
          <a:ln w="38100">
            <a:solidFill>
              <a:srgbClr val="1F497D"/>
            </a:solidFill>
            <a:prstDash val="dash"/>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79" name="Line 13"/>
          <p:cNvSpPr>
            <a:spLocks noChangeShapeType="1"/>
          </p:cNvSpPr>
          <p:nvPr/>
        </p:nvSpPr>
        <p:spPr bwMode="auto">
          <a:xfrm flipH="1">
            <a:off x="1219200" y="5741828"/>
            <a:ext cx="0" cy="381000"/>
          </a:xfrm>
          <a:prstGeom prst="line">
            <a:avLst/>
          </a:prstGeom>
          <a:noFill/>
          <a:ln w="38100">
            <a:solidFill>
              <a:srgbClr val="1F497D"/>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0" name="Line 14"/>
          <p:cNvSpPr>
            <a:spLocks noChangeShapeType="1"/>
          </p:cNvSpPr>
          <p:nvPr/>
        </p:nvSpPr>
        <p:spPr bwMode="auto">
          <a:xfrm flipV="1">
            <a:off x="1219200" y="2541428"/>
            <a:ext cx="0" cy="457200"/>
          </a:xfrm>
          <a:prstGeom prst="line">
            <a:avLst/>
          </a:prstGeom>
          <a:noFill/>
          <a:ln w="38100">
            <a:solidFill>
              <a:srgbClr val="1F497D"/>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1" name="Line 15"/>
          <p:cNvSpPr>
            <a:spLocks noChangeShapeType="1"/>
          </p:cNvSpPr>
          <p:nvPr/>
        </p:nvSpPr>
        <p:spPr bwMode="auto">
          <a:xfrm>
            <a:off x="1925916" y="4141628"/>
            <a:ext cx="4093883" cy="571499"/>
          </a:xfrm>
          <a:prstGeom prst="line">
            <a:avLst/>
          </a:prstGeom>
          <a:noFill/>
          <a:ln w="60325">
            <a:solidFill>
              <a:srgbClr val="993300"/>
            </a:solidFill>
            <a:round/>
            <a:headEnd/>
            <a:tailEnd type="triangle" w="med" len="med"/>
          </a:ln>
          <a:effectLst/>
        </p:spPr>
        <p:txBody>
          <a:bodyPr wrap="none" anchor="ctr"/>
          <a:lstStyle/>
          <a:p>
            <a:endParaRPr lang="en-US" sz="1800" kern="1200">
              <a:solidFill>
                <a:prstClr val="black"/>
              </a:solidFill>
              <a:latin typeface="Calibri"/>
              <a:ea typeface="+mn-ea"/>
              <a:cs typeface="+mn-cs"/>
            </a:endParaRPr>
          </a:p>
        </p:txBody>
      </p:sp>
      <p:sp>
        <p:nvSpPr>
          <p:cNvPr id="82" name="Line 27"/>
          <p:cNvSpPr>
            <a:spLocks noChangeShapeType="1"/>
          </p:cNvSpPr>
          <p:nvPr/>
        </p:nvSpPr>
        <p:spPr bwMode="auto">
          <a:xfrm flipV="1">
            <a:off x="4724400" y="4446428"/>
            <a:ext cx="0" cy="76200"/>
          </a:xfrm>
          <a:prstGeom prst="line">
            <a:avLst/>
          </a:prstGeom>
          <a:noFill/>
          <a:ln w="9525">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83" name="Rectangle 11"/>
          <p:cNvSpPr>
            <a:spLocks noChangeArrowheads="1"/>
          </p:cNvSpPr>
          <p:nvPr/>
        </p:nvSpPr>
        <p:spPr bwMode="auto">
          <a:xfrm>
            <a:off x="2052637" y="2311289"/>
            <a:ext cx="3509963" cy="523220"/>
          </a:xfrm>
          <a:prstGeom prst="rect">
            <a:avLst/>
          </a:prstGeom>
          <a:noFill/>
          <a:ln w="9525">
            <a:noFill/>
            <a:miter lim="800000"/>
            <a:headEnd/>
            <a:tailEnd/>
          </a:ln>
          <a:effectLst/>
        </p:spPr>
        <p:txBody>
          <a:bodyPr wrap="square">
            <a:spAutoFit/>
          </a:bodyPr>
          <a:lstStyle/>
          <a:p>
            <a:pPr algn="ctr"/>
            <a:r>
              <a:rPr lang="en-US" sz="2800" b="1" kern="1200" dirty="0" smtClean="0">
                <a:solidFill>
                  <a:srgbClr val="1F497D"/>
                </a:solidFill>
                <a:latin typeface="Calibri"/>
                <a:ea typeface="+mn-ea"/>
                <a:cs typeface="+mn-cs"/>
              </a:rPr>
              <a:t>Current Condition</a:t>
            </a:r>
            <a:endParaRPr lang="en-US" sz="2800" b="1" kern="1200" dirty="0">
              <a:solidFill>
                <a:srgbClr val="1F497D"/>
              </a:solidFill>
              <a:latin typeface="Calibri"/>
              <a:ea typeface="+mn-ea"/>
              <a:cs typeface="+mn-cs"/>
            </a:endParaRPr>
          </a:p>
        </p:txBody>
      </p:sp>
      <p:sp>
        <p:nvSpPr>
          <p:cNvPr id="84" name="Rectangle 7"/>
          <p:cNvSpPr>
            <a:spLocks noChangeArrowheads="1"/>
          </p:cNvSpPr>
          <p:nvPr/>
        </p:nvSpPr>
        <p:spPr bwMode="auto">
          <a:xfrm>
            <a:off x="7315200" y="2809803"/>
            <a:ext cx="721736" cy="369332"/>
          </a:xfrm>
          <a:prstGeom prst="rect">
            <a:avLst/>
          </a:prstGeom>
          <a:noFill/>
          <a:ln w="9525">
            <a:noFill/>
            <a:miter lim="800000"/>
            <a:headEnd/>
            <a:tailEnd/>
          </a:ln>
          <a:effectLst/>
        </p:spPr>
        <p:txBody>
          <a:bodyPr wrap="none">
            <a:spAutoFit/>
          </a:bodyPr>
          <a:lstStyle/>
          <a:p>
            <a:pPr eaLnBrk="0" hangingPunct="0"/>
            <a:r>
              <a:rPr lang="en-US" sz="1800" b="1" kern="1200" dirty="0" smtClean="0">
                <a:solidFill>
                  <a:srgbClr val="1F497D"/>
                </a:solidFill>
                <a:latin typeface="Calibri"/>
                <a:ea typeface="+mn-ea"/>
                <a:cs typeface="+mn-cs"/>
              </a:rPr>
              <a:t>GOAL</a:t>
            </a:r>
            <a:endParaRPr lang="en-US" sz="1800" b="1" kern="1200" dirty="0">
              <a:solidFill>
                <a:srgbClr val="1F497D"/>
              </a:solidFill>
              <a:latin typeface="Calibri"/>
              <a:ea typeface="+mn-ea"/>
              <a:cs typeface="+mn-cs"/>
            </a:endParaRPr>
          </a:p>
        </p:txBody>
      </p:sp>
      <p:sp>
        <p:nvSpPr>
          <p:cNvPr id="85" name="Rectangle 7"/>
          <p:cNvSpPr>
            <a:spLocks noChangeArrowheads="1"/>
          </p:cNvSpPr>
          <p:nvPr/>
        </p:nvSpPr>
        <p:spPr bwMode="auto">
          <a:xfrm>
            <a:off x="5410200" y="5829696"/>
            <a:ext cx="1035220" cy="369332"/>
          </a:xfrm>
          <a:prstGeom prst="rect">
            <a:avLst/>
          </a:prstGeom>
          <a:noFill/>
          <a:ln w="9525">
            <a:noFill/>
            <a:miter lim="800000"/>
            <a:headEnd/>
            <a:tailEnd/>
          </a:ln>
          <a:effectLst/>
        </p:spPr>
        <p:txBody>
          <a:bodyPr wrap="none">
            <a:spAutoFit/>
          </a:bodyPr>
          <a:lstStyle/>
          <a:p>
            <a:pPr eaLnBrk="0" hangingPunct="0"/>
            <a:r>
              <a:rPr lang="en-US" sz="1800" b="1" kern="1200" dirty="0" smtClean="0">
                <a:solidFill>
                  <a:srgbClr val="1F497D"/>
                </a:solidFill>
                <a:latin typeface="Calibri"/>
                <a:ea typeface="+mn-ea"/>
                <a:cs typeface="+mn-cs"/>
              </a:rPr>
              <a:t>PRESENT</a:t>
            </a:r>
            <a:endParaRPr lang="en-US" sz="1800" b="1" kern="1200" dirty="0">
              <a:solidFill>
                <a:srgbClr val="1F497D"/>
              </a:solidFill>
              <a:latin typeface="Calibri"/>
              <a:ea typeface="+mn-ea"/>
              <a:cs typeface="+mn-cs"/>
            </a:endParaRPr>
          </a:p>
        </p:txBody>
      </p:sp>
      <p:grpSp>
        <p:nvGrpSpPr>
          <p:cNvPr id="86" name="Group 85"/>
          <p:cNvGrpSpPr/>
          <p:nvPr/>
        </p:nvGrpSpPr>
        <p:grpSpPr>
          <a:xfrm>
            <a:off x="1984602" y="3574189"/>
            <a:ext cx="147637" cy="581493"/>
            <a:chOff x="1678782" y="2695107"/>
            <a:chExt cx="147637" cy="581493"/>
          </a:xfrm>
          <a:solidFill>
            <a:srgbClr val="1F497D"/>
          </a:solidFill>
        </p:grpSpPr>
        <p:sp>
          <p:nvSpPr>
            <p:cNvPr id="87" name="Oval 86"/>
            <p:cNvSpPr/>
            <p:nvPr/>
          </p:nvSpPr>
          <p:spPr>
            <a:xfrm>
              <a:off x="1678782" y="2895600"/>
              <a:ext cx="147637" cy="152400"/>
            </a:xfrm>
            <a:prstGeom prst="ellipse">
              <a:avLst/>
            </a:prstGeom>
            <a:grpFill/>
            <a:ln w="25400" cap="flat" cmpd="sng" algn="ctr">
              <a:solidFill>
                <a:srgbClr val="1F497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a:ea typeface="+mn-ea"/>
                <a:cs typeface="+mn-cs"/>
              </a:endParaRPr>
            </a:p>
          </p:txBody>
        </p:sp>
        <p:cxnSp>
          <p:nvCxnSpPr>
            <p:cNvPr id="88" name="Straight Connector 87"/>
            <p:cNvCxnSpPr/>
            <p:nvPr/>
          </p:nvCxnSpPr>
          <p:spPr>
            <a:xfrm>
              <a:off x="1752600" y="2695107"/>
              <a:ext cx="0" cy="581493"/>
            </a:xfrm>
            <a:prstGeom prst="line">
              <a:avLst/>
            </a:prstGeom>
            <a:grpFill/>
            <a:ln w="28575" cap="flat" cmpd="sng" algn="ctr">
              <a:solidFill>
                <a:srgbClr val="1F497D"/>
              </a:solidFill>
              <a:prstDash val="solid"/>
            </a:ln>
            <a:effectLst/>
          </p:spPr>
        </p:cxnSp>
      </p:grpSp>
      <p:grpSp>
        <p:nvGrpSpPr>
          <p:cNvPr id="89" name="Group 88"/>
          <p:cNvGrpSpPr/>
          <p:nvPr/>
        </p:nvGrpSpPr>
        <p:grpSpPr>
          <a:xfrm>
            <a:off x="2612351" y="4320779"/>
            <a:ext cx="147637" cy="581493"/>
            <a:chOff x="1678782" y="2695107"/>
            <a:chExt cx="147637" cy="581493"/>
          </a:xfrm>
          <a:solidFill>
            <a:srgbClr val="1F497D"/>
          </a:solidFill>
        </p:grpSpPr>
        <p:sp>
          <p:nvSpPr>
            <p:cNvPr id="90" name="Oval 89"/>
            <p:cNvSpPr/>
            <p:nvPr/>
          </p:nvSpPr>
          <p:spPr>
            <a:xfrm>
              <a:off x="1678782" y="2895600"/>
              <a:ext cx="147637" cy="152400"/>
            </a:xfrm>
            <a:prstGeom prst="ellipse">
              <a:avLst/>
            </a:prstGeom>
            <a:grpFill/>
            <a:ln w="25400" cap="flat" cmpd="sng" algn="ctr">
              <a:solidFill>
                <a:srgbClr val="1F497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a:ea typeface="+mn-ea"/>
                <a:cs typeface="+mn-cs"/>
              </a:endParaRPr>
            </a:p>
          </p:txBody>
        </p:sp>
        <p:cxnSp>
          <p:nvCxnSpPr>
            <p:cNvPr id="91" name="Straight Connector 90"/>
            <p:cNvCxnSpPr/>
            <p:nvPr/>
          </p:nvCxnSpPr>
          <p:spPr>
            <a:xfrm>
              <a:off x="1752600" y="2695107"/>
              <a:ext cx="0" cy="581493"/>
            </a:xfrm>
            <a:prstGeom prst="line">
              <a:avLst/>
            </a:prstGeom>
            <a:grpFill/>
            <a:ln w="28575" cap="flat" cmpd="sng" algn="ctr">
              <a:solidFill>
                <a:srgbClr val="1F497D"/>
              </a:solidFill>
              <a:prstDash val="solid"/>
            </a:ln>
            <a:effectLst/>
          </p:spPr>
        </p:cxnSp>
      </p:grpSp>
      <p:grpSp>
        <p:nvGrpSpPr>
          <p:cNvPr id="92" name="Group 91"/>
          <p:cNvGrpSpPr/>
          <p:nvPr/>
        </p:nvGrpSpPr>
        <p:grpSpPr>
          <a:xfrm>
            <a:off x="3445873" y="3743297"/>
            <a:ext cx="147637" cy="581493"/>
            <a:chOff x="1678782" y="2695107"/>
            <a:chExt cx="147637" cy="581493"/>
          </a:xfrm>
          <a:solidFill>
            <a:srgbClr val="1F497D"/>
          </a:solidFill>
        </p:grpSpPr>
        <p:sp>
          <p:nvSpPr>
            <p:cNvPr id="93" name="Oval 92"/>
            <p:cNvSpPr/>
            <p:nvPr/>
          </p:nvSpPr>
          <p:spPr>
            <a:xfrm>
              <a:off x="1678782" y="2895600"/>
              <a:ext cx="147637" cy="152400"/>
            </a:xfrm>
            <a:prstGeom prst="ellipse">
              <a:avLst/>
            </a:prstGeom>
            <a:grpFill/>
            <a:ln w="25400" cap="flat" cmpd="sng" algn="ctr">
              <a:solidFill>
                <a:srgbClr val="1F497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a:ea typeface="+mn-ea"/>
                <a:cs typeface="+mn-cs"/>
              </a:endParaRPr>
            </a:p>
          </p:txBody>
        </p:sp>
        <p:cxnSp>
          <p:nvCxnSpPr>
            <p:cNvPr id="94" name="Straight Connector 93"/>
            <p:cNvCxnSpPr/>
            <p:nvPr/>
          </p:nvCxnSpPr>
          <p:spPr>
            <a:xfrm>
              <a:off x="1752600" y="2695107"/>
              <a:ext cx="0" cy="581493"/>
            </a:xfrm>
            <a:prstGeom prst="line">
              <a:avLst/>
            </a:prstGeom>
            <a:grpFill/>
            <a:ln w="28575" cap="flat" cmpd="sng" algn="ctr">
              <a:solidFill>
                <a:srgbClr val="1F497D"/>
              </a:solidFill>
              <a:prstDash val="solid"/>
            </a:ln>
            <a:effectLst/>
          </p:spPr>
        </p:cxnSp>
      </p:grpSp>
      <p:grpSp>
        <p:nvGrpSpPr>
          <p:cNvPr id="95" name="Group 94"/>
          <p:cNvGrpSpPr/>
          <p:nvPr/>
        </p:nvGrpSpPr>
        <p:grpSpPr>
          <a:xfrm>
            <a:off x="4229010" y="4334833"/>
            <a:ext cx="147637" cy="581493"/>
            <a:chOff x="1678782" y="2695107"/>
            <a:chExt cx="147637" cy="581493"/>
          </a:xfrm>
          <a:solidFill>
            <a:srgbClr val="1F497D"/>
          </a:solidFill>
        </p:grpSpPr>
        <p:sp>
          <p:nvSpPr>
            <p:cNvPr id="96" name="Oval 95"/>
            <p:cNvSpPr/>
            <p:nvPr/>
          </p:nvSpPr>
          <p:spPr>
            <a:xfrm>
              <a:off x="1678782" y="2895600"/>
              <a:ext cx="147637" cy="152400"/>
            </a:xfrm>
            <a:prstGeom prst="ellipse">
              <a:avLst/>
            </a:prstGeom>
            <a:grpFill/>
            <a:ln w="25400" cap="flat" cmpd="sng" algn="ctr">
              <a:solidFill>
                <a:srgbClr val="1F497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a:ea typeface="+mn-ea"/>
                <a:cs typeface="+mn-cs"/>
              </a:endParaRPr>
            </a:p>
          </p:txBody>
        </p:sp>
        <p:cxnSp>
          <p:nvCxnSpPr>
            <p:cNvPr id="97" name="Straight Connector 96"/>
            <p:cNvCxnSpPr/>
            <p:nvPr/>
          </p:nvCxnSpPr>
          <p:spPr>
            <a:xfrm>
              <a:off x="1752600" y="2695107"/>
              <a:ext cx="0" cy="581493"/>
            </a:xfrm>
            <a:prstGeom prst="line">
              <a:avLst/>
            </a:prstGeom>
            <a:grpFill/>
            <a:ln w="28575" cap="flat" cmpd="sng" algn="ctr">
              <a:solidFill>
                <a:srgbClr val="1F497D"/>
              </a:solidFill>
              <a:prstDash val="solid"/>
            </a:ln>
            <a:effectLst/>
          </p:spPr>
        </p:cxnSp>
      </p:grpSp>
      <p:grpSp>
        <p:nvGrpSpPr>
          <p:cNvPr id="98" name="Group 97"/>
          <p:cNvGrpSpPr/>
          <p:nvPr/>
        </p:nvGrpSpPr>
        <p:grpSpPr>
          <a:xfrm>
            <a:off x="5062532" y="4574318"/>
            <a:ext cx="147637" cy="581493"/>
            <a:chOff x="1678782" y="2695107"/>
            <a:chExt cx="147637" cy="581493"/>
          </a:xfrm>
          <a:solidFill>
            <a:srgbClr val="1F497D"/>
          </a:solidFill>
        </p:grpSpPr>
        <p:sp>
          <p:nvSpPr>
            <p:cNvPr id="99" name="Oval 98"/>
            <p:cNvSpPr/>
            <p:nvPr/>
          </p:nvSpPr>
          <p:spPr>
            <a:xfrm>
              <a:off x="1678782" y="2895600"/>
              <a:ext cx="147637" cy="152400"/>
            </a:xfrm>
            <a:prstGeom prst="ellipse">
              <a:avLst/>
            </a:prstGeom>
            <a:grpFill/>
            <a:ln w="25400" cap="flat" cmpd="sng" algn="ctr">
              <a:solidFill>
                <a:srgbClr val="1F497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a:ea typeface="+mn-ea"/>
                <a:cs typeface="+mn-cs"/>
              </a:endParaRPr>
            </a:p>
          </p:txBody>
        </p:sp>
        <p:cxnSp>
          <p:nvCxnSpPr>
            <p:cNvPr id="100" name="Straight Connector 99"/>
            <p:cNvCxnSpPr/>
            <p:nvPr/>
          </p:nvCxnSpPr>
          <p:spPr>
            <a:xfrm>
              <a:off x="1752600" y="2695107"/>
              <a:ext cx="0" cy="581493"/>
            </a:xfrm>
            <a:prstGeom prst="line">
              <a:avLst/>
            </a:prstGeom>
            <a:grpFill/>
            <a:ln w="28575" cap="flat" cmpd="sng" algn="ctr">
              <a:solidFill>
                <a:srgbClr val="1F497D"/>
              </a:solidFill>
              <a:prstDash val="solid"/>
            </a:ln>
            <a:effectLst/>
          </p:spPr>
        </p:cxnSp>
      </p:grpSp>
      <p:grpSp>
        <p:nvGrpSpPr>
          <p:cNvPr id="101" name="Group 100"/>
          <p:cNvGrpSpPr/>
          <p:nvPr/>
        </p:nvGrpSpPr>
        <p:grpSpPr>
          <a:xfrm>
            <a:off x="5750460" y="4233234"/>
            <a:ext cx="147637" cy="581493"/>
            <a:chOff x="1678782" y="2695107"/>
            <a:chExt cx="147637" cy="581493"/>
          </a:xfrm>
          <a:solidFill>
            <a:srgbClr val="1F497D"/>
          </a:solidFill>
        </p:grpSpPr>
        <p:sp>
          <p:nvSpPr>
            <p:cNvPr id="102" name="Oval 101"/>
            <p:cNvSpPr/>
            <p:nvPr/>
          </p:nvSpPr>
          <p:spPr>
            <a:xfrm>
              <a:off x="1678782" y="2895600"/>
              <a:ext cx="147637" cy="152400"/>
            </a:xfrm>
            <a:prstGeom prst="ellipse">
              <a:avLst/>
            </a:prstGeom>
            <a:grpFill/>
            <a:ln w="25400" cap="flat" cmpd="sng" algn="ctr">
              <a:solidFill>
                <a:srgbClr val="1F497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a:ea typeface="+mn-ea"/>
                <a:cs typeface="+mn-cs"/>
              </a:endParaRPr>
            </a:p>
          </p:txBody>
        </p:sp>
        <p:cxnSp>
          <p:nvCxnSpPr>
            <p:cNvPr id="103" name="Straight Connector 102"/>
            <p:cNvCxnSpPr/>
            <p:nvPr/>
          </p:nvCxnSpPr>
          <p:spPr>
            <a:xfrm>
              <a:off x="1752600" y="2695107"/>
              <a:ext cx="0" cy="581493"/>
            </a:xfrm>
            <a:prstGeom prst="line">
              <a:avLst/>
            </a:prstGeom>
            <a:grpFill/>
            <a:ln w="28575" cap="flat" cmpd="sng" algn="ctr">
              <a:solidFill>
                <a:srgbClr val="1F497D"/>
              </a:solidFill>
              <a:prstDash val="solid"/>
            </a:ln>
            <a:effectLst/>
          </p:spPr>
        </p:cxnSp>
      </p:grpSp>
    </p:spTree>
    <p:extLst>
      <p:ext uri="{BB962C8B-B14F-4D97-AF65-F5344CB8AC3E}">
        <p14:creationId xmlns:p14="http://schemas.microsoft.com/office/powerpoint/2010/main" val="323971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26"/>
        <p:cNvGrpSpPr/>
        <p:nvPr/>
      </p:nvGrpSpPr>
      <p:grpSpPr>
        <a:xfrm>
          <a:off x="0" y="0"/>
          <a:ext cx="0" cy="0"/>
          <a:chOff x="0" y="0"/>
          <a:chExt cx="0" cy="0"/>
        </a:xfrm>
      </p:grpSpPr>
      <p:sp>
        <p:nvSpPr>
          <p:cNvPr id="728" name="Shape 728"/>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729" name="Shape 729"/>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pic>
        <p:nvPicPr>
          <p:cNvPr id="730" name="Shape 7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52400" y="1905000"/>
            <a:ext cx="4500190" cy="4849585"/>
          </a:xfrm>
          <a:prstGeom prst="rect">
            <a:avLst/>
          </a:prstGeom>
          <a:noFill/>
          <a:ln>
            <a:noFill/>
          </a:ln>
        </p:spPr>
      </p:pic>
      <p:pic>
        <p:nvPicPr>
          <p:cNvPr id="731" name="Shape 7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806244" y="1447800"/>
            <a:ext cx="5084691" cy="530678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1"/>
                                        </p:tgtEl>
                                        <p:attrNameLst>
                                          <p:attrName>style.visibility</p:attrName>
                                        </p:attrNameLst>
                                      </p:cBhvr>
                                      <p:to>
                                        <p:strVal val="visible"/>
                                      </p:to>
                                    </p:set>
                                    <p:animEffect transition="in" filter="fade">
                                      <p:cBhvr>
                                        <p:cTn id="7" dur="500"/>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39"/>
        <p:cNvGrpSpPr/>
        <p:nvPr/>
      </p:nvGrpSpPr>
      <p:grpSpPr>
        <a:xfrm>
          <a:off x="0" y="0"/>
          <a:ext cx="0" cy="0"/>
          <a:chOff x="0" y="0"/>
          <a:chExt cx="0" cy="0"/>
        </a:xfrm>
      </p:grpSpPr>
      <p:sp>
        <p:nvSpPr>
          <p:cNvPr id="741" name="Shape 741"/>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742" name="Shape 742"/>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pic>
        <p:nvPicPr>
          <p:cNvPr id="743" name="Shape 74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219200" y="1828800"/>
            <a:ext cx="6934200" cy="480060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51"/>
        <p:cNvGrpSpPr/>
        <p:nvPr/>
      </p:nvGrpSpPr>
      <p:grpSpPr>
        <a:xfrm>
          <a:off x="0" y="0"/>
          <a:ext cx="0" cy="0"/>
          <a:chOff x="0" y="0"/>
          <a:chExt cx="0" cy="0"/>
        </a:xfrm>
      </p:grpSpPr>
      <p:sp>
        <p:nvSpPr>
          <p:cNvPr id="753" name="Shape 753"/>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754" name="Shape 754"/>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pic>
        <p:nvPicPr>
          <p:cNvPr id="755" name="Shape 75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524000" y="1439941"/>
            <a:ext cx="6509478" cy="5341858"/>
          </a:xfrm>
          <a:prstGeom prst="rect">
            <a:avLst/>
          </a:prstGeom>
          <a:noFill/>
          <a:ln>
            <a:noFill/>
          </a:ln>
        </p:spPr>
      </p:pic>
      <p:pic>
        <p:nvPicPr>
          <p:cNvPr id="756" name="Shape 75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1427" y="2368060"/>
            <a:ext cx="8458200" cy="4489938"/>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6"/>
                                        </p:tgtEl>
                                        <p:attrNameLst>
                                          <p:attrName>style.visibility</p:attrName>
                                        </p:attrNameLst>
                                      </p:cBhvr>
                                      <p:to>
                                        <p:strVal val="visible"/>
                                      </p:to>
                                    </p:set>
                                    <p:animEffect transition="in" filter="fade">
                                      <p:cBhvr>
                                        <p:cTn id="7" dur="500"/>
                                        <p:tgtEl>
                                          <p:spTgt spid="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764"/>
        <p:cNvGrpSpPr/>
        <p:nvPr/>
      </p:nvGrpSpPr>
      <p:grpSpPr>
        <a:xfrm>
          <a:off x="0" y="0"/>
          <a:ext cx="0" cy="0"/>
          <a:chOff x="0" y="0"/>
          <a:chExt cx="0" cy="0"/>
        </a:xfrm>
      </p:grpSpPr>
      <p:sp>
        <p:nvSpPr>
          <p:cNvPr id="766" name="Shape 766"/>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767" name="Shape 767"/>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sp>
        <p:nvSpPr>
          <p:cNvPr id="768" name="Shape 768"/>
          <p:cNvSpPr txBox="1"/>
          <p:nvPr/>
        </p:nvSpPr>
        <p:spPr>
          <a:xfrm>
            <a:off x="1524000" y="1676400"/>
            <a:ext cx="4953000" cy="16001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800" b="1" dirty="0">
                <a:solidFill>
                  <a:schemeClr val="dk1"/>
                </a:solidFill>
                <a:latin typeface="Calibri"/>
                <a:ea typeface="Calibri"/>
                <a:cs typeface="Calibri"/>
                <a:sym typeface="Calibri"/>
              </a:rPr>
              <a:t>EXERCISE 5.</a:t>
            </a:r>
          </a:p>
          <a:p>
            <a:pPr marL="0" marR="0" lvl="0" indent="0" algn="l" rtl="0">
              <a:spcBef>
                <a:spcPts val="0"/>
              </a:spcBef>
              <a:buSzPct val="25000"/>
              <a:buNone/>
            </a:pPr>
            <a:r>
              <a:rPr lang="en-US" sz="4800" b="1" dirty="0">
                <a:solidFill>
                  <a:schemeClr val="dk1"/>
                </a:solidFill>
                <a:latin typeface="Calibri"/>
                <a:ea typeface="Calibri"/>
                <a:cs typeface="Calibri"/>
                <a:sym typeface="Calibri"/>
              </a:rPr>
              <a:t>Current </a:t>
            </a:r>
            <a:r>
              <a:rPr lang="en-US" sz="4800" b="1" dirty="0" smtClean="0">
                <a:solidFill>
                  <a:schemeClr val="dk1"/>
                </a:solidFill>
                <a:latin typeface="Calibri"/>
                <a:ea typeface="Calibri"/>
                <a:cs typeface="Calibri"/>
                <a:sym typeface="Calibri"/>
              </a:rPr>
              <a:t>Condition</a:t>
            </a:r>
            <a:endParaRPr lang="en-US" sz="48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84929" y="3567952"/>
            <a:ext cx="3810000" cy="2676525"/>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65CE46178F3848B2308428AECB8744" ma:contentTypeVersion="0" ma:contentTypeDescription="Create a new document." ma:contentTypeScope="" ma:versionID="ddb8a60bfb21ab80ef633c7da7d21fd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111D71-8C8D-4C93-94F4-85C8E72636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9BF83DA-BF6A-4C19-A607-BDBA7E1D6BE1}">
  <ds:schemaRefs>
    <ds:schemaRef ds:uri="http://schemas.microsoft.com/sharepoint/v3/contenttype/forms"/>
  </ds:schemaRefs>
</ds:datastoreItem>
</file>

<file path=customXml/itemProps3.xml><?xml version="1.0" encoding="utf-8"?>
<ds:datastoreItem xmlns:ds="http://schemas.openxmlformats.org/officeDocument/2006/customXml" ds:itemID="{5E166D57-37D1-4796-A40F-C6965A4EED7B}">
  <ds:schemaRef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1379</TotalTime>
  <Words>759</Words>
  <Application>Microsoft Office PowerPoint</Application>
  <PresentationFormat>On-screen Show (4:3)</PresentationFormat>
  <Paragraphs>78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Cabin</vt:lpstr>
      <vt:lpstr>Calibri</vt:lpstr>
      <vt:lpstr>Rokkitt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Engle, Janice</dc:creator>
  <cp:lastModifiedBy>Engle, Janice</cp:lastModifiedBy>
  <cp:revision>81</cp:revision>
  <cp:lastPrinted>2016-04-20T22:04:32Z</cp:lastPrinted>
  <dcterms:modified xsi:type="dcterms:W3CDTF">2016-06-08T16:59:36Z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0x0101009565CE46178F3848B2308428AECB8744</vt:lpwstr>
  </property>
</Properties>
</file>