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4"/>
  </p:sldMasterIdLst>
  <p:notesMasterIdLst>
    <p:notesMasterId r:id="rId23"/>
  </p:notesMasterIdLst>
  <p:handoutMasterIdLst>
    <p:handoutMasterId r:id="rId24"/>
  </p:handoutMasterIdLst>
  <p:sldIdLst>
    <p:sldId id="265" r:id="rId5"/>
    <p:sldId id="266" r:id="rId6"/>
    <p:sldId id="267" r:id="rId7"/>
    <p:sldId id="268" r:id="rId8"/>
    <p:sldId id="303" r:id="rId9"/>
    <p:sldId id="269" r:id="rId10"/>
    <p:sldId id="270" r:id="rId11"/>
    <p:sldId id="305" r:id="rId12"/>
    <p:sldId id="271" r:id="rId13"/>
    <p:sldId id="272" r:id="rId14"/>
    <p:sldId id="273" r:id="rId15"/>
    <p:sldId id="274" r:id="rId16"/>
    <p:sldId id="275" r:id="rId17"/>
    <p:sldId id="276" r:id="rId18"/>
    <p:sldId id="277" r:id="rId19"/>
    <p:sldId id="278" r:id="rId20"/>
    <p:sldId id="279" r:id="rId21"/>
    <p:sldId id="280" r:id="rId22"/>
  </p:sldIdLst>
  <p:sldSz cx="9144000" cy="6858000" type="screen4x3"/>
  <p:notesSz cx="7077075" cy="9363075"/>
  <p:embeddedFontLst>
    <p:embeddedFont>
      <p:font typeface="Rokkitt" panose="020B0604020202020204" charset="0"/>
      <p:regular r:id="rId25"/>
      <p:bold r:id="rId26"/>
    </p:embeddedFont>
    <p:embeddedFont>
      <p:font typeface="Garamond" panose="02020404030301010803" pitchFamily="18" charset="0"/>
      <p:regular r:id="rId27"/>
      <p:bold r:id="rId28"/>
      <p:italic r:id="rId29"/>
    </p:embeddedFont>
    <p:embeddedFont>
      <p:font typeface="Galdeano" panose="020B0604020202020204" charset="0"/>
      <p:regular r:id="rId30"/>
    </p:embeddedFont>
    <p:embeddedFont>
      <p:font typeface="Calibri" panose="020F0502020204030204" pitchFamily="34" charset="0"/>
      <p:regular r:id="rId31"/>
      <p:bold r:id="rId32"/>
      <p:italic r:id="rId33"/>
      <p:boldItalic r:id="rId34"/>
    </p:embeddedFont>
    <p:embeddedFont>
      <p:font typeface="Cabin"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FBA"/>
    <a:srgbClr val="769679"/>
    <a:srgbClr val="6E9E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7848DEE-106D-4828-AA31-C01136A4E1CC}">
  <a:tblStyle styleId="{47848DEE-106D-4828-AA31-C01136A4E1CC}"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65112" autoAdjust="0"/>
  </p:normalViewPr>
  <p:slideViewPr>
    <p:cSldViewPr>
      <p:cViewPr varScale="1">
        <p:scale>
          <a:sx n="40" d="100"/>
          <a:sy n="40" d="100"/>
        </p:scale>
        <p:origin x="-570" y="-108"/>
      </p:cViewPr>
      <p:guideLst>
        <p:guide orient="horz" pos="2160"/>
        <p:guide pos="2880"/>
      </p:guideLst>
    </p:cSldViewPr>
  </p:slideViewPr>
  <p:notesTextViewPr>
    <p:cViewPr>
      <p:scale>
        <a:sx n="1" d="1"/>
        <a:sy n="1" d="1"/>
      </p:scale>
      <p:origin x="0" y="1914"/>
    </p:cViewPr>
  </p:notesTextViewPr>
  <p:sorterViewPr>
    <p:cViewPr>
      <p:scale>
        <a:sx n="100" d="100"/>
        <a:sy n="100" d="100"/>
      </p:scale>
      <p:origin x="0" y="16320"/>
    </p:cViewPr>
  </p:sorterViewPr>
  <p:notesViewPr>
    <p:cSldViewPr>
      <p:cViewPr varScale="1">
        <p:scale>
          <a:sx n="50" d="100"/>
          <a:sy n="50" d="100"/>
        </p:scale>
        <p:origin x="-1002" y="-10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28" tIns="46964" rIns="93928" bIns="46964"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68154"/>
          </a:xfrm>
          <a:prstGeom prst="rect">
            <a:avLst/>
          </a:prstGeom>
        </p:spPr>
        <p:txBody>
          <a:bodyPr vert="horz" lIns="93928" tIns="46964" rIns="93928" bIns="46964" rtlCol="0"/>
          <a:lstStyle>
            <a:lvl1pPr algn="r">
              <a:defRPr sz="1200"/>
            </a:lvl1pPr>
          </a:lstStyle>
          <a:p>
            <a:fld id="{0C8FAFEE-C9F7-4EE6-B7B3-F514D82A2D4F}" type="datetimeFigureOut">
              <a:rPr lang="en-US" smtClean="0"/>
              <a:t>6/13/2016</a:t>
            </a:fld>
            <a:endParaRPr lang="en-US"/>
          </a:p>
        </p:txBody>
      </p:sp>
      <p:sp>
        <p:nvSpPr>
          <p:cNvPr id="4" name="Footer Placeholder 3"/>
          <p:cNvSpPr>
            <a:spLocks noGrp="1"/>
          </p:cNvSpPr>
          <p:nvPr>
            <p:ph type="ftr" sz="quarter" idx="2"/>
          </p:nvPr>
        </p:nvSpPr>
        <p:spPr>
          <a:xfrm>
            <a:off x="0" y="8893296"/>
            <a:ext cx="3066733" cy="468154"/>
          </a:xfrm>
          <a:prstGeom prst="rect">
            <a:avLst/>
          </a:prstGeom>
        </p:spPr>
        <p:txBody>
          <a:bodyPr vert="horz" lIns="93928" tIns="46964" rIns="93928" bIns="46964"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28" tIns="46964" rIns="93928" bIns="46964" rtlCol="0" anchor="b"/>
          <a:lstStyle>
            <a:lvl1pPr algn="r">
              <a:defRPr sz="1200"/>
            </a:lvl1pPr>
          </a:lstStyle>
          <a:p>
            <a:fld id="{8C42FF9A-0FF7-45F4-89E3-DFCCC832D8FD}" type="slidenum">
              <a:rPr lang="en-US" smtClean="0"/>
              <a:t>‹#›</a:t>
            </a:fld>
            <a:endParaRPr lang="en-US"/>
          </a:p>
        </p:txBody>
      </p:sp>
    </p:spTree>
    <p:extLst>
      <p:ext uri="{BB962C8B-B14F-4D97-AF65-F5344CB8AC3E}">
        <p14:creationId xmlns:p14="http://schemas.microsoft.com/office/powerpoint/2010/main" val="3881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2" y="0"/>
            <a:ext cx="3066731" cy="468154"/>
          </a:xfrm>
          <a:prstGeom prst="rect">
            <a:avLst/>
          </a:prstGeom>
          <a:noFill/>
          <a:ln>
            <a:noFill/>
          </a:ln>
        </p:spPr>
        <p:txBody>
          <a:bodyPr lIns="93913" tIns="93913" rIns="93913" bIns="93913"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69639" marR="0" lvl="1" indent="0" algn="l" rtl="0">
              <a:spcBef>
                <a:spcPts val="0"/>
              </a:spcBef>
              <a:buNone/>
              <a:defRPr sz="1800" b="0" i="0" u="none" strike="noStrike" cap="none">
                <a:solidFill>
                  <a:schemeClr val="dk1"/>
                </a:solidFill>
                <a:latin typeface="Calibri"/>
                <a:ea typeface="Calibri"/>
                <a:cs typeface="Calibri"/>
                <a:sym typeface="Calibri"/>
              </a:defRPr>
            </a:lvl2pPr>
            <a:lvl3pPr marL="939279" marR="0" lvl="2" indent="0" algn="l" rtl="0">
              <a:spcBef>
                <a:spcPts val="0"/>
              </a:spcBef>
              <a:buNone/>
              <a:defRPr sz="1800" b="0" i="0" u="none" strike="noStrike" cap="none">
                <a:solidFill>
                  <a:schemeClr val="dk1"/>
                </a:solidFill>
                <a:latin typeface="Calibri"/>
                <a:ea typeface="Calibri"/>
                <a:cs typeface="Calibri"/>
                <a:sym typeface="Calibri"/>
              </a:defRPr>
            </a:lvl3pPr>
            <a:lvl4pPr marL="1408918" marR="0" lvl="3" indent="0" algn="l" rtl="0">
              <a:spcBef>
                <a:spcPts val="0"/>
              </a:spcBef>
              <a:buNone/>
              <a:defRPr sz="1800" b="0" i="0" u="none" strike="noStrike" cap="none">
                <a:solidFill>
                  <a:schemeClr val="dk1"/>
                </a:solidFill>
                <a:latin typeface="Calibri"/>
                <a:ea typeface="Calibri"/>
                <a:cs typeface="Calibri"/>
                <a:sym typeface="Calibri"/>
              </a:defRPr>
            </a:lvl4pPr>
            <a:lvl5pPr marL="1878559" marR="0" lvl="4" indent="0" algn="l" rtl="0">
              <a:spcBef>
                <a:spcPts val="0"/>
              </a:spcBef>
              <a:buNone/>
              <a:defRPr sz="1800" b="0" i="0" u="none" strike="noStrike" cap="none">
                <a:solidFill>
                  <a:schemeClr val="dk1"/>
                </a:solidFill>
                <a:latin typeface="Calibri"/>
                <a:ea typeface="Calibri"/>
                <a:cs typeface="Calibri"/>
                <a:sym typeface="Calibri"/>
              </a:defRPr>
            </a:lvl5pPr>
            <a:lvl6pPr marL="2348199" marR="0" lvl="5" indent="0" algn="l" rtl="0">
              <a:spcBef>
                <a:spcPts val="0"/>
              </a:spcBef>
              <a:buNone/>
              <a:defRPr sz="1800" b="0" i="0" u="none" strike="noStrike" cap="none">
                <a:solidFill>
                  <a:schemeClr val="dk1"/>
                </a:solidFill>
                <a:latin typeface="Calibri"/>
                <a:ea typeface="Calibri"/>
                <a:cs typeface="Calibri"/>
                <a:sym typeface="Calibri"/>
              </a:defRPr>
            </a:lvl6pPr>
            <a:lvl7pPr marL="2817839" marR="0" lvl="6" indent="0" algn="l" rtl="0">
              <a:spcBef>
                <a:spcPts val="0"/>
              </a:spcBef>
              <a:buNone/>
              <a:defRPr sz="1800" b="0" i="0" u="none" strike="noStrike" cap="none">
                <a:solidFill>
                  <a:schemeClr val="dk1"/>
                </a:solidFill>
                <a:latin typeface="Calibri"/>
                <a:ea typeface="Calibri"/>
                <a:cs typeface="Calibri"/>
                <a:sym typeface="Calibri"/>
              </a:defRPr>
            </a:lvl7pPr>
            <a:lvl8pPr marL="3287478" marR="0" lvl="7" indent="0" algn="l" rtl="0">
              <a:spcBef>
                <a:spcPts val="0"/>
              </a:spcBef>
              <a:buNone/>
              <a:defRPr sz="1800" b="0" i="0" u="none" strike="noStrike" cap="none">
                <a:solidFill>
                  <a:schemeClr val="dk1"/>
                </a:solidFill>
                <a:latin typeface="Calibri"/>
                <a:ea typeface="Calibri"/>
                <a:cs typeface="Calibri"/>
                <a:sym typeface="Calibri"/>
              </a:defRPr>
            </a:lvl8pPr>
            <a:lvl9pPr marL="3757118"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008706" y="0"/>
            <a:ext cx="3066731" cy="468154"/>
          </a:xfrm>
          <a:prstGeom prst="rect">
            <a:avLst/>
          </a:prstGeom>
          <a:noFill/>
          <a:ln>
            <a:noFill/>
          </a:ln>
        </p:spPr>
        <p:txBody>
          <a:bodyPr lIns="93913" tIns="93913" rIns="93913" bIns="93913"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69639" marR="0" lvl="1" indent="0" algn="l" rtl="0">
              <a:spcBef>
                <a:spcPts val="0"/>
              </a:spcBef>
              <a:buNone/>
              <a:defRPr sz="1800" b="0" i="0" u="none" strike="noStrike" cap="none">
                <a:solidFill>
                  <a:schemeClr val="dk1"/>
                </a:solidFill>
                <a:latin typeface="Calibri"/>
                <a:ea typeface="Calibri"/>
                <a:cs typeface="Calibri"/>
                <a:sym typeface="Calibri"/>
              </a:defRPr>
            </a:lvl2pPr>
            <a:lvl3pPr marL="939279" marR="0" lvl="2" indent="0" algn="l" rtl="0">
              <a:spcBef>
                <a:spcPts val="0"/>
              </a:spcBef>
              <a:buNone/>
              <a:defRPr sz="1800" b="0" i="0" u="none" strike="noStrike" cap="none">
                <a:solidFill>
                  <a:schemeClr val="dk1"/>
                </a:solidFill>
                <a:latin typeface="Calibri"/>
                <a:ea typeface="Calibri"/>
                <a:cs typeface="Calibri"/>
                <a:sym typeface="Calibri"/>
              </a:defRPr>
            </a:lvl3pPr>
            <a:lvl4pPr marL="1408918" marR="0" lvl="3" indent="0" algn="l" rtl="0">
              <a:spcBef>
                <a:spcPts val="0"/>
              </a:spcBef>
              <a:buNone/>
              <a:defRPr sz="1800" b="0" i="0" u="none" strike="noStrike" cap="none">
                <a:solidFill>
                  <a:schemeClr val="dk1"/>
                </a:solidFill>
                <a:latin typeface="Calibri"/>
                <a:ea typeface="Calibri"/>
                <a:cs typeface="Calibri"/>
                <a:sym typeface="Calibri"/>
              </a:defRPr>
            </a:lvl4pPr>
            <a:lvl5pPr marL="1878559" marR="0" lvl="4" indent="0" algn="l" rtl="0">
              <a:spcBef>
                <a:spcPts val="0"/>
              </a:spcBef>
              <a:buNone/>
              <a:defRPr sz="1800" b="0" i="0" u="none" strike="noStrike" cap="none">
                <a:solidFill>
                  <a:schemeClr val="dk1"/>
                </a:solidFill>
                <a:latin typeface="Calibri"/>
                <a:ea typeface="Calibri"/>
                <a:cs typeface="Calibri"/>
                <a:sym typeface="Calibri"/>
              </a:defRPr>
            </a:lvl5pPr>
            <a:lvl6pPr marL="2348199" marR="0" lvl="5" indent="0" algn="l" rtl="0">
              <a:spcBef>
                <a:spcPts val="0"/>
              </a:spcBef>
              <a:buNone/>
              <a:defRPr sz="1800" b="0" i="0" u="none" strike="noStrike" cap="none">
                <a:solidFill>
                  <a:schemeClr val="dk1"/>
                </a:solidFill>
                <a:latin typeface="Calibri"/>
                <a:ea typeface="Calibri"/>
                <a:cs typeface="Calibri"/>
                <a:sym typeface="Calibri"/>
              </a:defRPr>
            </a:lvl6pPr>
            <a:lvl7pPr marL="2817839" marR="0" lvl="6" indent="0" algn="l" rtl="0">
              <a:spcBef>
                <a:spcPts val="0"/>
              </a:spcBef>
              <a:buNone/>
              <a:defRPr sz="1800" b="0" i="0" u="none" strike="noStrike" cap="none">
                <a:solidFill>
                  <a:schemeClr val="dk1"/>
                </a:solidFill>
                <a:latin typeface="Calibri"/>
                <a:ea typeface="Calibri"/>
                <a:cs typeface="Calibri"/>
                <a:sym typeface="Calibri"/>
              </a:defRPr>
            </a:lvl7pPr>
            <a:lvl8pPr marL="3287478" marR="0" lvl="7" indent="0" algn="l" rtl="0">
              <a:spcBef>
                <a:spcPts val="0"/>
              </a:spcBef>
              <a:buNone/>
              <a:defRPr sz="1800" b="0" i="0" u="none" strike="noStrike" cap="none">
                <a:solidFill>
                  <a:schemeClr val="dk1"/>
                </a:solidFill>
                <a:latin typeface="Calibri"/>
                <a:ea typeface="Calibri"/>
                <a:cs typeface="Calibri"/>
                <a:sym typeface="Calibri"/>
              </a:defRPr>
            </a:lvl8pPr>
            <a:lvl9pPr marL="3757118"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7709" y="4447461"/>
            <a:ext cx="5661659" cy="4213384"/>
          </a:xfrm>
          <a:prstGeom prst="rect">
            <a:avLst/>
          </a:prstGeom>
          <a:noFill/>
          <a:ln>
            <a:noFill/>
          </a:ln>
        </p:spPr>
        <p:txBody>
          <a:bodyPr lIns="93913" tIns="93913" rIns="93913" bIns="93913"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2" y="8893296"/>
            <a:ext cx="3066731" cy="468154"/>
          </a:xfrm>
          <a:prstGeom prst="rect">
            <a:avLst/>
          </a:prstGeom>
          <a:noFill/>
          <a:ln>
            <a:noFill/>
          </a:ln>
        </p:spPr>
        <p:txBody>
          <a:bodyPr lIns="93913" tIns="93913" rIns="93913" bIns="93913"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69639" marR="0" lvl="1" indent="0" algn="l" rtl="0">
              <a:spcBef>
                <a:spcPts val="0"/>
              </a:spcBef>
              <a:buNone/>
              <a:defRPr sz="1800" b="0" i="0" u="none" strike="noStrike" cap="none">
                <a:solidFill>
                  <a:schemeClr val="dk1"/>
                </a:solidFill>
                <a:latin typeface="Calibri"/>
                <a:ea typeface="Calibri"/>
                <a:cs typeface="Calibri"/>
                <a:sym typeface="Calibri"/>
              </a:defRPr>
            </a:lvl2pPr>
            <a:lvl3pPr marL="939279" marR="0" lvl="2" indent="0" algn="l" rtl="0">
              <a:spcBef>
                <a:spcPts val="0"/>
              </a:spcBef>
              <a:buNone/>
              <a:defRPr sz="1800" b="0" i="0" u="none" strike="noStrike" cap="none">
                <a:solidFill>
                  <a:schemeClr val="dk1"/>
                </a:solidFill>
                <a:latin typeface="Calibri"/>
                <a:ea typeface="Calibri"/>
                <a:cs typeface="Calibri"/>
                <a:sym typeface="Calibri"/>
              </a:defRPr>
            </a:lvl3pPr>
            <a:lvl4pPr marL="1408918" marR="0" lvl="3" indent="0" algn="l" rtl="0">
              <a:spcBef>
                <a:spcPts val="0"/>
              </a:spcBef>
              <a:buNone/>
              <a:defRPr sz="1800" b="0" i="0" u="none" strike="noStrike" cap="none">
                <a:solidFill>
                  <a:schemeClr val="dk1"/>
                </a:solidFill>
                <a:latin typeface="Calibri"/>
                <a:ea typeface="Calibri"/>
                <a:cs typeface="Calibri"/>
                <a:sym typeface="Calibri"/>
              </a:defRPr>
            </a:lvl4pPr>
            <a:lvl5pPr marL="1878559" marR="0" lvl="4" indent="0" algn="l" rtl="0">
              <a:spcBef>
                <a:spcPts val="0"/>
              </a:spcBef>
              <a:buNone/>
              <a:defRPr sz="1800" b="0" i="0" u="none" strike="noStrike" cap="none">
                <a:solidFill>
                  <a:schemeClr val="dk1"/>
                </a:solidFill>
                <a:latin typeface="Calibri"/>
                <a:ea typeface="Calibri"/>
                <a:cs typeface="Calibri"/>
                <a:sym typeface="Calibri"/>
              </a:defRPr>
            </a:lvl5pPr>
            <a:lvl6pPr marL="2348199" marR="0" lvl="5" indent="0" algn="l" rtl="0">
              <a:spcBef>
                <a:spcPts val="0"/>
              </a:spcBef>
              <a:buNone/>
              <a:defRPr sz="1800" b="0" i="0" u="none" strike="noStrike" cap="none">
                <a:solidFill>
                  <a:schemeClr val="dk1"/>
                </a:solidFill>
                <a:latin typeface="Calibri"/>
                <a:ea typeface="Calibri"/>
                <a:cs typeface="Calibri"/>
                <a:sym typeface="Calibri"/>
              </a:defRPr>
            </a:lvl6pPr>
            <a:lvl7pPr marL="2817839" marR="0" lvl="6" indent="0" algn="l" rtl="0">
              <a:spcBef>
                <a:spcPts val="0"/>
              </a:spcBef>
              <a:buNone/>
              <a:defRPr sz="1800" b="0" i="0" u="none" strike="noStrike" cap="none">
                <a:solidFill>
                  <a:schemeClr val="dk1"/>
                </a:solidFill>
                <a:latin typeface="Calibri"/>
                <a:ea typeface="Calibri"/>
                <a:cs typeface="Calibri"/>
                <a:sym typeface="Calibri"/>
              </a:defRPr>
            </a:lvl7pPr>
            <a:lvl8pPr marL="3287478" marR="0" lvl="7" indent="0" algn="l" rtl="0">
              <a:spcBef>
                <a:spcPts val="0"/>
              </a:spcBef>
              <a:buNone/>
              <a:defRPr sz="1800" b="0" i="0" u="none" strike="noStrike" cap="none">
                <a:solidFill>
                  <a:schemeClr val="dk1"/>
                </a:solidFill>
                <a:latin typeface="Calibri"/>
                <a:ea typeface="Calibri"/>
                <a:cs typeface="Calibri"/>
                <a:sym typeface="Calibri"/>
              </a:defRPr>
            </a:lvl8pPr>
            <a:lvl9pPr marL="3757118"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92883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Shape 771"/>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72" name="Shape 772"/>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SzPct val="25000"/>
            </a:pPr>
            <a:r>
              <a:rPr lang="en-US" dirty="0"/>
              <a:t>Now that we know what the species’ current condition is, [click] we need to explore WHY it is that way.</a:t>
            </a:r>
          </a:p>
          <a:p>
            <a:pPr>
              <a:buSzPct val="25000"/>
            </a:pPr>
            <a:endParaRPr dirty="0"/>
          </a:p>
          <a:p>
            <a:pPr>
              <a:buSzPct val="25000"/>
            </a:pPr>
            <a:r>
              <a:rPr lang="en-US" dirty="0"/>
              <a:t>There are certain CAUSES, or FACTORS, that effect the current condition. (click)</a:t>
            </a:r>
          </a:p>
        </p:txBody>
      </p:sp>
      <p:sp>
        <p:nvSpPr>
          <p:cNvPr id="773" name="Shape 773"/>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a:t>
            </a:fld>
            <a:endParaRPr lang="en-US" sz="1200">
              <a:latin typeface="Calibri"/>
              <a:ea typeface="Calibri"/>
              <a:cs typeface="Calibri"/>
              <a:sym typeface="Calibri"/>
            </a:endParaRPr>
          </a:p>
        </p:txBody>
      </p:sp>
    </p:spTree>
    <p:extLst>
      <p:ext uri="{BB962C8B-B14F-4D97-AF65-F5344CB8AC3E}">
        <p14:creationId xmlns:p14="http://schemas.microsoft.com/office/powerpoint/2010/main" val="2088102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10</a:t>
            </a:fld>
            <a:endParaRPr lang="en-US" sz="1200">
              <a:latin typeface="Calibri"/>
              <a:ea typeface="Calibri"/>
              <a:cs typeface="Calibri"/>
              <a:sym typeface="Calibri"/>
            </a:endParaRPr>
          </a:p>
        </p:txBody>
      </p:sp>
      <p:sp>
        <p:nvSpPr>
          <p:cNvPr id="950" name="Shape 950"/>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1" name="Shape 951"/>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a:t>The Exposure assessment is perhaps the most important step in the analysis process.</a:t>
            </a:r>
          </a:p>
          <a:p>
            <a:pPr>
              <a:buSzPct val="25000"/>
            </a:pPr>
            <a:endParaRPr dirty="0"/>
          </a:p>
          <a:p>
            <a:pPr marL="469639" lvl="1">
              <a:buSzPct val="25000"/>
            </a:pPr>
            <a:r>
              <a:rPr lang="en-US" dirty="0"/>
              <a:t>Because we can rarely affect how a listed resource will respond to a stressor once exposure occurs, exposure becomes the pivotal point where we have the potential to “solve” the effects issue.  </a:t>
            </a:r>
          </a:p>
          <a:p>
            <a:pPr marL="469639" lvl="1">
              <a:buSzPct val="25000"/>
            </a:pPr>
            <a:endParaRPr dirty="0"/>
          </a:p>
          <a:p>
            <a:pPr marL="469639" lvl="1">
              <a:buSzPct val="25000"/>
            </a:pPr>
            <a:r>
              <a:rPr lang="en-US" dirty="0"/>
              <a:t>This is why, if you notice, “conservation measures” typically work towards reducing exposure.</a:t>
            </a:r>
          </a:p>
          <a:p>
            <a:pPr>
              <a:buSzPct val="25000"/>
            </a:pPr>
            <a:endParaRPr dirty="0"/>
          </a:p>
        </p:txBody>
      </p:sp>
    </p:spTree>
    <p:extLst>
      <p:ext uri="{BB962C8B-B14F-4D97-AF65-F5344CB8AC3E}">
        <p14:creationId xmlns:p14="http://schemas.microsoft.com/office/powerpoint/2010/main" val="3483974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a:t>The “island mouse” example shows how to create an effect pathway for one </a:t>
            </a:r>
            <a:r>
              <a:rPr lang="en-US" dirty="0" err="1"/>
              <a:t>subactivity</a:t>
            </a:r>
            <a:r>
              <a:rPr lang="en-US" dirty="0"/>
              <a:t> of a proposed project, and reinforces the thought process the students will need to complete the Effects Pathway exercise (next).</a:t>
            </a:r>
          </a:p>
          <a:p>
            <a:pPr>
              <a:buSzPct val="25000"/>
            </a:pPr>
            <a:endParaRPr lang="en-US" dirty="0"/>
          </a:p>
          <a:p>
            <a:pPr>
              <a:buSzPct val="25000"/>
            </a:pPr>
            <a:r>
              <a:rPr lang="en-US" dirty="0" smtClean="0"/>
              <a:t>Click on image for hyperlink to video.</a:t>
            </a:r>
            <a:endParaRPr lang="en-US" dirty="0"/>
          </a:p>
        </p:txBody>
      </p:sp>
      <p:sp>
        <p:nvSpPr>
          <p:cNvPr id="958" name="Shape 958"/>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11</a:t>
            </a:fld>
            <a:endParaRPr lang="en-US" sz="1200">
              <a:latin typeface="Calibri"/>
              <a:ea typeface="Calibri"/>
              <a:cs typeface="Calibri"/>
              <a:sym typeface="Calibri"/>
            </a:endParaRPr>
          </a:p>
        </p:txBody>
      </p:sp>
    </p:spTree>
    <p:extLst>
      <p:ext uri="{BB962C8B-B14F-4D97-AF65-F5344CB8AC3E}">
        <p14:creationId xmlns:p14="http://schemas.microsoft.com/office/powerpoint/2010/main" val="3452288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Shape 964"/>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965" name="Shape 965"/>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SzPct val="25000"/>
            </a:pPr>
            <a:r>
              <a:rPr lang="en-US"/>
              <a:t>We have just descried how our species or resources are EXPOSED (click) to a stressor…</a:t>
            </a:r>
          </a:p>
          <a:p>
            <a:pPr>
              <a:buSzPct val="25000"/>
            </a:pPr>
            <a:endParaRPr/>
          </a:p>
          <a:p>
            <a:pPr>
              <a:buSzPct val="25000"/>
            </a:pPr>
            <a:r>
              <a:rPr lang="en-US"/>
              <a:t>Now, we need to answer, “so, what?”  What are the CONSEQUENCES of that exposure? (click)</a:t>
            </a:r>
          </a:p>
          <a:p>
            <a:pPr>
              <a:buSzPct val="25000"/>
            </a:pPr>
            <a:endParaRPr/>
          </a:p>
          <a:p>
            <a:pPr>
              <a:buSzPct val="25000"/>
            </a:pPr>
            <a:r>
              <a:rPr lang="en-US"/>
              <a:t>How do the individuals RESPOND to that exposure to a stressor, and what EFFECT results from that response?</a:t>
            </a:r>
          </a:p>
          <a:p>
            <a:pPr>
              <a:buSzPct val="25000"/>
            </a:pPr>
            <a:endParaRPr/>
          </a:p>
          <a:p>
            <a:pPr>
              <a:buSzPct val="25000"/>
            </a:pPr>
            <a:endParaRPr/>
          </a:p>
        </p:txBody>
      </p:sp>
      <p:sp>
        <p:nvSpPr>
          <p:cNvPr id="966" name="Shape 966"/>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12</a:t>
            </a:fld>
            <a:endParaRPr lang="en-US" sz="1200">
              <a:latin typeface="Calibri"/>
              <a:ea typeface="Calibri"/>
              <a:cs typeface="Calibri"/>
              <a:sym typeface="Calibri"/>
            </a:endParaRPr>
          </a:p>
        </p:txBody>
      </p:sp>
    </p:spTree>
    <p:extLst>
      <p:ext uri="{BB962C8B-B14F-4D97-AF65-F5344CB8AC3E}">
        <p14:creationId xmlns:p14="http://schemas.microsoft.com/office/powerpoint/2010/main" val="2548083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Shape 983"/>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13</a:t>
            </a:fld>
            <a:endParaRPr lang="en-US" sz="1200">
              <a:latin typeface="Calibri"/>
              <a:ea typeface="Calibri"/>
              <a:cs typeface="Calibri"/>
              <a:sym typeface="Calibri"/>
            </a:endParaRPr>
          </a:p>
        </p:txBody>
      </p:sp>
      <p:sp>
        <p:nvSpPr>
          <p:cNvPr id="984" name="Shape 984"/>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a:t>This is called the </a:t>
            </a:r>
            <a:r>
              <a:rPr lang="en-US" b="1" dirty="0"/>
              <a:t>“</a:t>
            </a:r>
            <a:r>
              <a:rPr lang="en-US" dirty="0"/>
              <a:t>Spectrum of Adverse Animal Responses”.  Note that it focuses on “Adverse” Responses.  Remember that beneficial responses can result, too.  (What would some of those be?)</a:t>
            </a:r>
          </a:p>
          <a:p>
            <a:pPr>
              <a:buSzPct val="25000"/>
            </a:pPr>
            <a:endParaRPr dirty="0"/>
          </a:p>
          <a:p>
            <a:pPr>
              <a:buSzPct val="25000"/>
            </a:pPr>
            <a:r>
              <a:rPr lang="en-US" dirty="0"/>
              <a:t>When thinking about Response, it can be helpful to consider Response as a continuum, with one side of the continuum representing more moderate responses, such as “avoidance,” and the opposite side representing more severe responses, such as “death.”  Another way to think of this is for one side to represent sub-lethal responses and the opposite end representing lethal responses. </a:t>
            </a:r>
          </a:p>
          <a:p>
            <a:pPr>
              <a:buSzPct val="25000"/>
            </a:pPr>
            <a:endParaRPr dirty="0"/>
          </a:p>
          <a:p>
            <a:pPr>
              <a:buSzPct val="25000"/>
            </a:pPr>
            <a:r>
              <a:rPr lang="en-US" dirty="0"/>
              <a:t>This relates to effects to individuals.  Where the graph shows, e.g., 40-60% mortality, it means that 40-60% of the individuals exposed will die (i.e., LD</a:t>
            </a:r>
            <a:r>
              <a:rPr lang="en-US" baseline="-25000" dirty="0"/>
              <a:t>50</a:t>
            </a:r>
            <a:r>
              <a:rPr lang="en-US" dirty="0"/>
              <a:t>).</a:t>
            </a:r>
          </a:p>
          <a:p>
            <a:pPr>
              <a:buSzPct val="25000"/>
            </a:pPr>
            <a:endParaRPr dirty="0"/>
          </a:p>
          <a:p>
            <a:pPr>
              <a:buSzPct val="25000"/>
            </a:pPr>
            <a:r>
              <a:rPr lang="en-US" dirty="0"/>
              <a:t>So think of it this way…when an individual is </a:t>
            </a:r>
            <a:r>
              <a:rPr lang="en-US" i="1" dirty="0"/>
              <a:t>exposed to a stressor</a:t>
            </a:r>
            <a:r>
              <a:rPr lang="en-US" dirty="0"/>
              <a:t>, WHAT DOES HE DO?  Startle?  Alarm?, etc…  That is the RESPONSE.  </a:t>
            </a:r>
          </a:p>
          <a:p>
            <a:pPr>
              <a:buSzPct val="25000"/>
            </a:pPr>
            <a:endParaRPr dirty="0"/>
          </a:p>
          <a:p>
            <a:pPr>
              <a:buSzPct val="25000"/>
            </a:pPr>
            <a:r>
              <a:rPr lang="en-US" dirty="0"/>
              <a:t>The RESPONSE could lead to an EFFECT…</a:t>
            </a:r>
          </a:p>
        </p:txBody>
      </p:sp>
    </p:spTree>
    <p:extLst>
      <p:ext uri="{BB962C8B-B14F-4D97-AF65-F5344CB8AC3E}">
        <p14:creationId xmlns:p14="http://schemas.microsoft.com/office/powerpoint/2010/main" val="37461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Shape 1028"/>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solidFill>
                  <a:schemeClr val="dk1"/>
                </a:solidFill>
                <a:latin typeface="Calibri"/>
                <a:ea typeface="Calibri"/>
                <a:cs typeface="Calibri"/>
                <a:sym typeface="Calibri"/>
              </a:rPr>
              <a:pPr algn="r">
                <a:buSzPct val="25000"/>
              </a:pPr>
              <a:t>14</a:t>
            </a:fld>
            <a:endParaRPr lang="en-US" sz="1200">
              <a:solidFill>
                <a:schemeClr val="dk1"/>
              </a:solidFill>
              <a:latin typeface="Calibri"/>
              <a:ea typeface="Calibri"/>
              <a:cs typeface="Calibri"/>
              <a:sym typeface="Calibri"/>
            </a:endParaRPr>
          </a:p>
        </p:txBody>
      </p:sp>
      <p:sp>
        <p:nvSpPr>
          <p:cNvPr id="1029" name="Shape 1029"/>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30" name="Shape 1030"/>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a:latin typeface="Arial"/>
                <a:ea typeface="Arial"/>
                <a:cs typeface="Arial"/>
                <a:sym typeface="Arial"/>
              </a:rPr>
              <a:t>An EFFECT is the result of any response from being exposed to a stressor.  It is the CONSEQUENCE.</a:t>
            </a:r>
          </a:p>
          <a:p>
            <a:pPr>
              <a:buSzPct val="25000"/>
            </a:pPr>
            <a:endParaRPr dirty="0">
              <a:latin typeface="Arial"/>
              <a:ea typeface="Arial"/>
              <a:cs typeface="Arial"/>
              <a:sym typeface="Arial"/>
            </a:endParaRPr>
          </a:p>
          <a:p>
            <a:pPr>
              <a:buSzPct val="25000"/>
            </a:pPr>
            <a:r>
              <a:rPr lang="en-US" dirty="0">
                <a:latin typeface="Arial"/>
                <a:ea typeface="Arial"/>
                <a:cs typeface="Arial"/>
                <a:sym typeface="Arial"/>
              </a:rPr>
              <a:t>A species response to a stressor can be expressed in any one of a number of ways:  (refer to Response Spectrum posters on wall)</a:t>
            </a:r>
          </a:p>
          <a:p>
            <a:pPr>
              <a:buSzPct val="25000"/>
            </a:pPr>
            <a:endParaRPr dirty="0">
              <a:latin typeface="Arial"/>
              <a:ea typeface="Arial"/>
              <a:cs typeface="Arial"/>
              <a:sym typeface="Arial"/>
            </a:endParaRPr>
          </a:p>
          <a:p>
            <a:pPr>
              <a:buClr>
                <a:schemeClr val="dk1"/>
              </a:buClr>
              <a:buSzPct val="100000"/>
              <a:buFont typeface="Arial"/>
              <a:buChar char="•"/>
            </a:pPr>
            <a:r>
              <a:rPr lang="en-US" dirty="0">
                <a:latin typeface="Arial"/>
                <a:ea typeface="Arial"/>
                <a:cs typeface="Arial"/>
                <a:sym typeface="Arial"/>
              </a:rPr>
              <a:t> Behavioral – alert, startle, flush, flee or avoid (staying away from the stimulus).</a:t>
            </a:r>
          </a:p>
          <a:p>
            <a:pPr>
              <a:buClr>
                <a:schemeClr val="dk1"/>
              </a:buClr>
              <a:buSzPct val="100000"/>
              <a:buFont typeface="Arial"/>
              <a:buChar char="•"/>
            </a:pPr>
            <a:r>
              <a:rPr lang="en-US" dirty="0">
                <a:latin typeface="Arial"/>
                <a:ea typeface="Arial"/>
                <a:cs typeface="Arial"/>
                <a:sym typeface="Arial"/>
              </a:rPr>
              <a:t> Physiological – hormone disruptors in wastewater that impair reproduction or alter the sex of individuals (a physical expression of a </a:t>
            </a:r>
            <a:r>
              <a:rPr lang="en-US" dirty="0" err="1">
                <a:latin typeface="Arial"/>
                <a:ea typeface="Arial"/>
                <a:cs typeface="Arial"/>
                <a:sym typeface="Arial"/>
              </a:rPr>
              <a:t>physio</a:t>
            </a:r>
            <a:r>
              <a:rPr lang="en-US" dirty="0">
                <a:latin typeface="Arial"/>
                <a:ea typeface="Arial"/>
                <a:cs typeface="Arial"/>
                <a:sym typeface="Arial"/>
              </a:rPr>
              <a:t>-change).</a:t>
            </a:r>
          </a:p>
          <a:p>
            <a:pPr>
              <a:buClr>
                <a:schemeClr val="dk1"/>
              </a:buClr>
              <a:buSzPct val="100000"/>
              <a:buFont typeface="Arial"/>
              <a:buChar char="•"/>
            </a:pPr>
            <a:r>
              <a:rPr lang="en-US" dirty="0">
                <a:latin typeface="Arial"/>
                <a:ea typeface="Arial"/>
                <a:cs typeface="Arial"/>
                <a:sym typeface="Arial"/>
              </a:rPr>
              <a:t> Physical – bodily injury; or altering a component or habitat (e.g., removing forage plants).</a:t>
            </a:r>
          </a:p>
          <a:p>
            <a:pPr>
              <a:buSzPct val="25000"/>
            </a:pPr>
            <a:endParaRPr dirty="0">
              <a:latin typeface="Arial"/>
              <a:ea typeface="Arial"/>
              <a:cs typeface="Arial"/>
              <a:sym typeface="Arial"/>
            </a:endParaRPr>
          </a:p>
        </p:txBody>
      </p:sp>
    </p:spTree>
    <p:extLst>
      <p:ext uri="{BB962C8B-B14F-4D97-AF65-F5344CB8AC3E}">
        <p14:creationId xmlns:p14="http://schemas.microsoft.com/office/powerpoint/2010/main" val="2167944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Shape 1038"/>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solidFill>
                  <a:schemeClr val="dk1"/>
                </a:solidFill>
                <a:latin typeface="Calibri"/>
                <a:ea typeface="Calibri"/>
                <a:cs typeface="Calibri"/>
                <a:sym typeface="Calibri"/>
              </a:rPr>
              <a:pPr algn="r">
                <a:buSzPct val="25000"/>
              </a:pPr>
              <a:t>15</a:t>
            </a:fld>
            <a:endParaRPr lang="en-US" sz="1200">
              <a:solidFill>
                <a:schemeClr val="dk1"/>
              </a:solidFill>
              <a:latin typeface="Calibri"/>
              <a:ea typeface="Calibri"/>
              <a:cs typeface="Calibri"/>
              <a:sym typeface="Calibri"/>
            </a:endParaRPr>
          </a:p>
        </p:txBody>
      </p:sp>
      <p:sp>
        <p:nvSpPr>
          <p:cNvPr id="1039" name="Shape 1039"/>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0" name="Shape 1040"/>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a:t>These are some </a:t>
            </a:r>
            <a:r>
              <a:rPr lang="en-US" b="1"/>
              <a:t>CONSEQUENCES, </a:t>
            </a:r>
            <a:r>
              <a:rPr lang="en-US"/>
              <a:t>or </a:t>
            </a:r>
            <a:r>
              <a:rPr lang="en-US" b="1"/>
              <a:t>“indicators” </a:t>
            </a:r>
            <a:r>
              <a:rPr lang="en-US"/>
              <a:t>that</a:t>
            </a:r>
            <a:r>
              <a:rPr lang="en-US" b="1"/>
              <a:t> </a:t>
            </a:r>
            <a:r>
              <a:rPr lang="en-US"/>
              <a:t>an effect has occurred.  </a:t>
            </a:r>
            <a:r>
              <a:rPr lang="en-US">
                <a:latin typeface="Arial"/>
                <a:ea typeface="Arial"/>
                <a:cs typeface="Arial"/>
                <a:sym typeface="Arial"/>
              </a:rPr>
              <a:t>If we see any of these indicators as a result of our activities, that tells us there could be reductions in Reproduction, Numbers, or Distribution.</a:t>
            </a:r>
          </a:p>
          <a:p>
            <a:pPr>
              <a:buSzPct val="25000"/>
            </a:pPr>
            <a:endParaRPr/>
          </a:p>
          <a:p>
            <a:pPr>
              <a:buSzPct val="25000"/>
            </a:pPr>
            <a:r>
              <a:rPr lang="en-US"/>
              <a:t>Remember that we are ultimately evaluating whether the individual responses we identify in our response analyses will have a meaningful effect on the reproduction, numbers, or distribution of the population and species of concern.  </a:t>
            </a:r>
          </a:p>
          <a:p>
            <a:pPr>
              <a:buSzPct val="25000"/>
            </a:pPr>
            <a:endParaRPr/>
          </a:p>
          <a:p>
            <a:pPr>
              <a:buSzPct val="25000"/>
            </a:pPr>
            <a:endParaRPr/>
          </a:p>
        </p:txBody>
      </p:sp>
    </p:spTree>
    <p:extLst>
      <p:ext uri="{BB962C8B-B14F-4D97-AF65-F5344CB8AC3E}">
        <p14:creationId xmlns:p14="http://schemas.microsoft.com/office/powerpoint/2010/main" val="2875303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Shape 1044"/>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solidFill>
                  <a:schemeClr val="dk1"/>
                </a:solidFill>
                <a:latin typeface="Calibri"/>
                <a:ea typeface="Calibri"/>
                <a:cs typeface="Calibri"/>
                <a:sym typeface="Calibri"/>
              </a:rPr>
              <a:pPr algn="r">
                <a:buSzPct val="25000"/>
              </a:pPr>
              <a:t>16</a:t>
            </a:fld>
            <a:endParaRPr lang="en-US" sz="1200">
              <a:solidFill>
                <a:schemeClr val="dk1"/>
              </a:solidFill>
              <a:latin typeface="Calibri"/>
              <a:ea typeface="Calibri"/>
              <a:cs typeface="Calibri"/>
              <a:sym typeface="Calibri"/>
            </a:endParaRPr>
          </a:p>
        </p:txBody>
      </p:sp>
      <p:sp>
        <p:nvSpPr>
          <p:cNvPr id="1045" name="Shape 1045"/>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6" name="Shape 1046"/>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a:t>In summary, in order to adequately understand the </a:t>
            </a:r>
            <a:r>
              <a:rPr lang="en-US" b="1"/>
              <a:t>EFFECTS</a:t>
            </a:r>
            <a:r>
              <a:rPr lang="en-US"/>
              <a:t> of our actions, we must describe how the species is </a:t>
            </a:r>
            <a:r>
              <a:rPr lang="en-US" b="1"/>
              <a:t>EXPOSED</a:t>
            </a:r>
            <a:r>
              <a:rPr lang="en-US"/>
              <a:t> to a stressor (from our activity) and how the species </a:t>
            </a:r>
            <a:r>
              <a:rPr lang="en-US" b="1"/>
              <a:t>RESPONDS</a:t>
            </a:r>
            <a:r>
              <a:rPr lang="en-US"/>
              <a:t> to that exposure.  </a:t>
            </a:r>
          </a:p>
          <a:p>
            <a:pPr>
              <a:buSzPct val="25000"/>
            </a:pPr>
            <a:endParaRPr/>
          </a:p>
          <a:p>
            <a:pPr>
              <a:buSzPct val="25000"/>
            </a:pPr>
            <a:r>
              <a:rPr lang="en-US"/>
              <a:t>Remember that we cannot jump from the threat to a Consequence – “building a road kills frogs”. </a:t>
            </a:r>
          </a:p>
          <a:p>
            <a:pPr>
              <a:buSzPct val="25000"/>
            </a:pPr>
            <a:endParaRPr/>
          </a:p>
        </p:txBody>
      </p:sp>
    </p:spTree>
    <p:extLst>
      <p:ext uri="{BB962C8B-B14F-4D97-AF65-F5344CB8AC3E}">
        <p14:creationId xmlns:p14="http://schemas.microsoft.com/office/powerpoint/2010/main" val="1580088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Shape 1055"/>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6" name="Shape 1056"/>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a:t>This video completes the Effect Pathway for the blasting </a:t>
            </a:r>
            <a:r>
              <a:rPr lang="en-US" dirty="0" err="1"/>
              <a:t>subactivity</a:t>
            </a:r>
            <a:r>
              <a:rPr lang="en-US" dirty="0"/>
              <a:t> example with the island mouse and shows how a work window can be implemented to avoid effects.</a:t>
            </a:r>
          </a:p>
          <a:p>
            <a:pPr>
              <a:buSzPct val="25000"/>
            </a:pPr>
            <a:endParaRPr lang="en-US" dirty="0"/>
          </a:p>
          <a:p>
            <a:pPr>
              <a:buSzPct val="25000"/>
            </a:pPr>
            <a:r>
              <a:rPr lang="en-US" dirty="0" smtClean="0"/>
              <a:t>CLICK on image for hyperlink to video.</a:t>
            </a:r>
            <a:endParaRPr lang="en-US" dirty="0"/>
          </a:p>
        </p:txBody>
      </p:sp>
      <p:sp>
        <p:nvSpPr>
          <p:cNvPr id="1057" name="Shape 1057"/>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solidFill>
                  <a:schemeClr val="dk1"/>
                </a:solidFill>
                <a:latin typeface="Calibri"/>
                <a:ea typeface="Calibri"/>
                <a:cs typeface="Calibri"/>
                <a:sym typeface="Calibri"/>
              </a:rPr>
              <a:pPr algn="r">
                <a:buSzPct val="25000"/>
              </a:pPr>
              <a:t>17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8820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Shape 1063"/>
          <p:cNvSpPr>
            <a:spLocks noGrp="1" noRot="1" noChangeAspect="1"/>
          </p:cNvSpPr>
          <p:nvPr>
            <p:ph type="sldImg" idx="2"/>
          </p:nvPr>
        </p:nvSpPr>
        <p:spPr>
          <a:xfrm>
            <a:off x="1198563" y="384175"/>
            <a:ext cx="4681537" cy="35099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64" name="Shape 1064"/>
          <p:cNvSpPr txBox="1">
            <a:spLocks noGrp="1"/>
          </p:cNvSpPr>
          <p:nvPr>
            <p:ph type="body" idx="1"/>
          </p:nvPr>
        </p:nvSpPr>
        <p:spPr>
          <a:xfrm>
            <a:off x="538474" y="3990820"/>
            <a:ext cx="6153977" cy="5142017"/>
          </a:xfrm>
          <a:prstGeom prst="rect">
            <a:avLst/>
          </a:prstGeom>
          <a:noFill/>
          <a:ln>
            <a:noFill/>
          </a:ln>
        </p:spPr>
        <p:txBody>
          <a:bodyPr lIns="93913" tIns="46942" rIns="93913" bIns="46942" anchor="t" anchorCtr="0">
            <a:noAutofit/>
          </a:bodyPr>
          <a:lstStyle/>
          <a:p>
            <a:pPr>
              <a:buSzPct val="25000"/>
            </a:pPr>
            <a:r>
              <a:rPr lang="en-US" sz="1000" dirty="0"/>
              <a:t>So, to start Exercise 6, let’s first complete the example pathway for the “blasting” activity for the Island Mouse.</a:t>
            </a:r>
          </a:p>
          <a:p>
            <a:pPr>
              <a:buSzPct val="25000"/>
            </a:pPr>
            <a:endParaRPr sz="800" dirty="0"/>
          </a:p>
          <a:p>
            <a:pPr>
              <a:buSzPct val="25000"/>
            </a:pPr>
            <a:r>
              <a:rPr lang="en-US" sz="1000" dirty="0"/>
              <a:t>The mouse </a:t>
            </a:r>
            <a:r>
              <a:rPr lang="en-US" sz="1000" b="1" dirty="0"/>
              <a:t>(CLICK) </a:t>
            </a:r>
            <a:r>
              <a:rPr lang="en-US" sz="1000" dirty="0"/>
              <a:t>is exposed to increased noise levels from blasting, and his </a:t>
            </a:r>
            <a:r>
              <a:rPr lang="en-US" sz="1000" b="1" dirty="0"/>
              <a:t>response</a:t>
            </a:r>
            <a:r>
              <a:rPr lang="en-US" sz="1000" dirty="0"/>
              <a:t> is startle/alarm </a:t>
            </a:r>
            <a:r>
              <a:rPr lang="en-US" sz="1000" b="1" dirty="0"/>
              <a:t>(CLICK).  </a:t>
            </a:r>
            <a:r>
              <a:rPr lang="en-US" sz="1000" dirty="0"/>
              <a:t>In this species, individuals have a heart attack and die when startled (</a:t>
            </a:r>
            <a:r>
              <a:rPr lang="en-US" sz="1000" b="1" dirty="0"/>
              <a:t>effects to individuals</a:t>
            </a:r>
            <a:r>
              <a:rPr lang="en-US" sz="1000" dirty="0"/>
              <a:t>) </a:t>
            </a:r>
            <a:r>
              <a:rPr lang="en-US" sz="1000" b="1" dirty="0"/>
              <a:t>(CLICK).  </a:t>
            </a:r>
            <a:r>
              <a:rPr lang="en-US" sz="1000" dirty="0"/>
              <a:t>An increase in death of individuals leads to a </a:t>
            </a:r>
            <a:r>
              <a:rPr lang="en-US" sz="1000" b="1" dirty="0"/>
              <a:t>population effect</a:t>
            </a:r>
            <a:r>
              <a:rPr lang="en-US" sz="1000" dirty="0"/>
              <a:t> – reduced numbers </a:t>
            </a:r>
            <a:r>
              <a:rPr lang="en-US" sz="1000" b="1" dirty="0"/>
              <a:t>(CLICK).  </a:t>
            </a:r>
            <a:r>
              <a:rPr lang="en-US" sz="1000" dirty="0"/>
              <a:t>However, if Conservation </a:t>
            </a:r>
            <a:r>
              <a:rPr lang="en-US" sz="1000" dirty="0" smtClean="0"/>
              <a:t>Actions </a:t>
            </a:r>
            <a:r>
              <a:rPr lang="en-US" sz="1000" b="1" dirty="0"/>
              <a:t>(CLICK) </a:t>
            </a:r>
            <a:r>
              <a:rPr lang="en-US" sz="1000" dirty="0"/>
              <a:t>are added to the action description (that is why this box is BLUE) that can avoid exposure to the stressor (increased noise), you can CHANGE THE EFFECTS!  Perhaps this is a migratory mouse species and you will only blast between November and April when they are 20 miles away, therefore, the </a:t>
            </a:r>
            <a:r>
              <a:rPr lang="en-US" sz="1000" b="1" dirty="0"/>
              <a:t>effects remaining (CLICK) </a:t>
            </a:r>
            <a:r>
              <a:rPr lang="en-US" sz="1000" dirty="0"/>
              <a:t>would be NONE (for that exposure to noise</a:t>
            </a:r>
            <a:r>
              <a:rPr lang="en-US" sz="1000" dirty="0" smtClean="0"/>
              <a:t>).</a:t>
            </a:r>
          </a:p>
          <a:p>
            <a:pPr>
              <a:buSzPct val="25000"/>
            </a:pPr>
            <a:endParaRPr lang="en-US" sz="1000" dirty="0" smtClean="0"/>
          </a:p>
          <a:p>
            <a:pPr>
              <a:buSzPct val="25000"/>
            </a:pPr>
            <a:r>
              <a:rPr lang="en-US" sz="1000" dirty="0" smtClean="0"/>
              <a:t>INSTRUCTOR:</a:t>
            </a:r>
            <a:r>
              <a:rPr lang="en-US" sz="1000" baseline="0" dirty="0" smtClean="0"/>
              <a:t>  Work across the first line of the Effects Pathway Table in Exercise 6 with the class, using the example they just saw in the videos.</a:t>
            </a:r>
          </a:p>
          <a:p>
            <a:pPr>
              <a:buSzPct val="25000"/>
            </a:pPr>
            <a:endParaRPr lang="en-US" sz="1000" baseline="0" dirty="0" smtClean="0"/>
          </a:p>
          <a:p>
            <a:pPr>
              <a:buSzPct val="25000"/>
            </a:pPr>
            <a:r>
              <a:rPr lang="en-US" sz="1000" baseline="0" dirty="0" smtClean="0"/>
              <a:t>Then, create two new pathways for the terminal activity, “walk through habitat”.  One row should have a direct interaction (i.e., trampling), and the other should use an indirect interaction (i.e. decrease in shade from trampling vegetation).  Work across the Table with those two examples, and then ask the class to do “use heavy construction equipment” (again, one direct and one indirect interaction) individually at their seats.  Allow several minutes – and ask a few volunteers to report out.  </a:t>
            </a:r>
            <a:r>
              <a:rPr lang="en-US" sz="1000" baseline="0" smtClean="0"/>
              <a:t>Encourage class </a:t>
            </a:r>
            <a:r>
              <a:rPr lang="en-US" sz="1000" baseline="0" dirty="0" smtClean="0"/>
              <a:t>to come up with one more completely on their own (the bottom row).</a:t>
            </a:r>
            <a:endParaRPr lang="en-US" sz="1000" dirty="0"/>
          </a:p>
          <a:p>
            <a:pPr>
              <a:buSzPct val="25000"/>
            </a:pPr>
            <a:endParaRPr sz="800" dirty="0"/>
          </a:p>
        </p:txBody>
      </p:sp>
      <p:sp>
        <p:nvSpPr>
          <p:cNvPr id="1065" name="Shape 1065"/>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solidFill>
                  <a:schemeClr val="dk1"/>
                </a:solidFill>
                <a:latin typeface="Calibri"/>
                <a:ea typeface="Calibri"/>
                <a:cs typeface="Calibri"/>
                <a:sym typeface="Calibri"/>
              </a:rPr>
              <a:pPr algn="r">
                <a:buSzPct val="25000"/>
              </a:pPr>
              <a:t>18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7965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99" name="Shape 799"/>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SzPct val="25000"/>
            </a:pPr>
            <a:r>
              <a:rPr lang="en-US" dirty="0"/>
              <a:t>So, let’s start first with looking at effects to individuals, and then scale up to populations and the species as a whole.</a:t>
            </a:r>
          </a:p>
          <a:p>
            <a:pPr>
              <a:buSzPct val="25000"/>
            </a:pPr>
            <a:endParaRPr dirty="0"/>
          </a:p>
          <a:p>
            <a:pPr>
              <a:buSzPct val="25000"/>
            </a:pPr>
            <a:r>
              <a:rPr lang="en-US" dirty="0"/>
              <a:t>One way to look at this is by building an EFFECTS PATHWAY.  </a:t>
            </a:r>
          </a:p>
          <a:p>
            <a:pPr>
              <a:buSzPct val="25000"/>
            </a:pPr>
            <a:endParaRPr dirty="0"/>
          </a:p>
          <a:p>
            <a:pPr>
              <a:buSzPct val="25000"/>
            </a:pPr>
            <a:r>
              <a:rPr lang="en-US" dirty="0"/>
              <a:t>An Activity of some kind CAUSES some environmental change (click).  Here, we are calling that the “source”, because it is the source of the change.  If the species (or a resource it depends upon) is EXPOSED to that CHANGE (click), it could invoke a behavioral or physiological RESPONSE  (click) from the species and have an individual and possibly even population level effect (click).  </a:t>
            </a:r>
          </a:p>
          <a:p>
            <a:pPr>
              <a:buSzPct val="25000"/>
            </a:pPr>
            <a:endParaRPr dirty="0"/>
          </a:p>
          <a:p>
            <a:pPr>
              <a:buSzPct val="25000"/>
            </a:pPr>
            <a:r>
              <a:rPr lang="en-US" dirty="0"/>
              <a:t>We call this complete form of the model an </a:t>
            </a:r>
            <a:r>
              <a:rPr lang="en-US" b="1" dirty="0"/>
              <a:t>Effect Pathway</a:t>
            </a:r>
            <a:r>
              <a:rPr lang="en-US" dirty="0"/>
              <a:t>, and it represents a complete chain-of-logic from </a:t>
            </a:r>
            <a:r>
              <a:rPr lang="en-US" b="1" dirty="0"/>
              <a:t>Cause</a:t>
            </a:r>
            <a:r>
              <a:rPr lang="en-US" dirty="0"/>
              <a:t> to </a:t>
            </a:r>
            <a:r>
              <a:rPr lang="en-US" b="1" dirty="0"/>
              <a:t>Effect</a:t>
            </a:r>
            <a:r>
              <a:rPr lang="en-US" dirty="0"/>
              <a:t> in an impact analysis.  </a:t>
            </a:r>
          </a:p>
          <a:p>
            <a:pPr>
              <a:buSzPct val="25000"/>
            </a:pPr>
            <a:endParaRPr dirty="0"/>
          </a:p>
          <a:p>
            <a:pPr>
              <a:buSzPct val="25000"/>
            </a:pPr>
            <a:r>
              <a:rPr lang="en-US" dirty="0"/>
              <a:t>Now, if I have these </a:t>
            </a:r>
            <a:r>
              <a:rPr lang="en-US" b="1" dirty="0"/>
              <a:t>Effects Pathways</a:t>
            </a:r>
            <a:r>
              <a:rPr lang="en-US" dirty="0"/>
              <a:t> constructed and </a:t>
            </a:r>
            <a:r>
              <a:rPr lang="en-US" u="sng" dirty="0"/>
              <a:t>THEN</a:t>
            </a:r>
            <a:r>
              <a:rPr lang="en-US" dirty="0"/>
              <a:t>  I say (click) “building roads kills frogs”, then everybody can see my complete </a:t>
            </a:r>
            <a:r>
              <a:rPr lang="en-US" b="1" dirty="0"/>
              <a:t>Chain-of-Logic</a:t>
            </a:r>
            <a:r>
              <a:rPr lang="en-US" dirty="0"/>
              <a:t> in how I reached that conclusion; And, even better, they can determine which threats are most problematic and what environmental changes could be avoided or minimized to reduce the potential for killing frogs.</a:t>
            </a:r>
          </a:p>
          <a:p>
            <a:pPr>
              <a:buSzPct val="25000"/>
            </a:pPr>
            <a:endParaRPr dirty="0"/>
          </a:p>
          <a:p>
            <a:pPr>
              <a:buSzPct val="25000"/>
            </a:pPr>
            <a:endParaRPr dirty="0"/>
          </a:p>
          <a:p>
            <a:pPr>
              <a:buSzPct val="25000"/>
            </a:pPr>
            <a:endParaRPr dirty="0"/>
          </a:p>
          <a:p>
            <a:pPr>
              <a:buSzPct val="25000"/>
            </a:pPr>
            <a:endParaRPr dirty="0"/>
          </a:p>
        </p:txBody>
      </p:sp>
      <p:sp>
        <p:nvSpPr>
          <p:cNvPr id="800" name="Shape 800"/>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2</a:t>
            </a:fld>
            <a:endParaRPr lang="en-US" sz="1200">
              <a:latin typeface="Calibri"/>
              <a:ea typeface="Calibri"/>
              <a:cs typeface="Calibri"/>
              <a:sym typeface="Calibri"/>
            </a:endParaRPr>
          </a:p>
        </p:txBody>
      </p:sp>
    </p:spTree>
    <p:extLst>
      <p:ext uri="{BB962C8B-B14F-4D97-AF65-F5344CB8AC3E}">
        <p14:creationId xmlns:p14="http://schemas.microsoft.com/office/powerpoint/2010/main" val="85929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Shape 902"/>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903" name="Shape 903"/>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SzPct val="25000"/>
            </a:pPr>
            <a:r>
              <a:rPr lang="en-US"/>
              <a:t>So, the important question may be, “how are individuals or important habitat resources </a:t>
            </a:r>
            <a:r>
              <a:rPr lang="en-US" b="1"/>
              <a:t>EXPOSED</a:t>
            </a:r>
            <a:r>
              <a:rPr lang="en-US"/>
              <a:t>” (click) to changes that matter to them?</a:t>
            </a:r>
          </a:p>
          <a:p>
            <a:pPr>
              <a:buSzPct val="25000"/>
            </a:pPr>
            <a:endParaRPr/>
          </a:p>
          <a:p>
            <a:pPr>
              <a:buClr>
                <a:schemeClr val="dk1"/>
              </a:buClr>
              <a:buSzPct val="25000"/>
            </a:pPr>
            <a:r>
              <a:rPr lang="en-US">
                <a:latin typeface="Arial"/>
                <a:ea typeface="Arial"/>
                <a:cs typeface="Arial"/>
                <a:sym typeface="Arial"/>
              </a:rPr>
              <a:t>How are the individuals and resources identified in SPECIES NEEDS section EXPOSED to </a:t>
            </a:r>
            <a:r>
              <a:rPr lang="en-US" i="1">
                <a:latin typeface="Arial"/>
                <a:ea typeface="Arial"/>
                <a:cs typeface="Arial"/>
                <a:sym typeface="Arial"/>
              </a:rPr>
              <a:t>changes in the environment </a:t>
            </a:r>
            <a:r>
              <a:rPr lang="en-US">
                <a:latin typeface="Arial"/>
                <a:ea typeface="Arial"/>
                <a:cs typeface="Arial"/>
                <a:sym typeface="Arial"/>
              </a:rPr>
              <a:t>resulting from those anthropogenic and environmental factors?</a:t>
            </a:r>
          </a:p>
          <a:p>
            <a:pPr>
              <a:buClr>
                <a:schemeClr val="dk1"/>
              </a:buClr>
              <a:buSzPct val="25000"/>
            </a:pPr>
            <a:endParaRPr>
              <a:latin typeface="Arial"/>
              <a:ea typeface="Arial"/>
              <a:cs typeface="Arial"/>
              <a:sym typeface="Arial"/>
            </a:endParaRPr>
          </a:p>
          <a:p>
            <a:pPr>
              <a:buClr>
                <a:schemeClr val="dk1"/>
              </a:buClr>
              <a:buSzPct val="25000"/>
            </a:pPr>
            <a:r>
              <a:rPr lang="en-US">
                <a:latin typeface="Arial"/>
                <a:ea typeface="Arial"/>
                <a:cs typeface="Arial"/>
                <a:sym typeface="Arial"/>
              </a:rPr>
              <a:t>To answer that question, we first need to discuss STRESSORS.</a:t>
            </a:r>
          </a:p>
          <a:p>
            <a:pPr>
              <a:buSzPct val="25000"/>
            </a:pPr>
            <a:endParaRPr/>
          </a:p>
        </p:txBody>
      </p:sp>
      <p:sp>
        <p:nvSpPr>
          <p:cNvPr id="904" name="Shape 904"/>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3</a:t>
            </a:fld>
            <a:endParaRPr lang="en-US" sz="1200">
              <a:latin typeface="Calibri"/>
              <a:ea typeface="Calibri"/>
              <a:cs typeface="Calibri"/>
              <a:sym typeface="Calibri"/>
            </a:endParaRPr>
          </a:p>
        </p:txBody>
      </p:sp>
    </p:spTree>
    <p:extLst>
      <p:ext uri="{BB962C8B-B14F-4D97-AF65-F5344CB8AC3E}">
        <p14:creationId xmlns:p14="http://schemas.microsoft.com/office/powerpoint/2010/main" val="336875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Shape 916"/>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17" name="Shape 917"/>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a:latin typeface="Arial"/>
                <a:ea typeface="Arial"/>
                <a:cs typeface="Arial"/>
                <a:sym typeface="Arial"/>
              </a:rPr>
              <a:t>Any physical, chemical, or biological ALTERATION of RESOURCES  (i.e., increase, decrease, or introduction) (resources are all those things we listed yesterday in the SPECIES NEEDS) that can cause an adverse response by the species is called a [click] STRESSOR. </a:t>
            </a:r>
          </a:p>
        </p:txBody>
      </p:sp>
      <p:sp>
        <p:nvSpPr>
          <p:cNvPr id="918" name="Shape 918"/>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4</a:t>
            </a:fld>
            <a:endParaRPr lang="en-US" sz="1200">
              <a:latin typeface="Calibri"/>
              <a:ea typeface="Calibri"/>
              <a:cs typeface="Calibri"/>
              <a:sym typeface="Calibri"/>
            </a:endParaRPr>
          </a:p>
        </p:txBody>
      </p:sp>
    </p:spTree>
    <p:extLst>
      <p:ext uri="{BB962C8B-B14F-4D97-AF65-F5344CB8AC3E}">
        <p14:creationId xmlns:p14="http://schemas.microsoft.com/office/powerpoint/2010/main" val="127026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Shape 916"/>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17" name="Shape 917"/>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a:latin typeface="Arial"/>
                <a:ea typeface="Arial"/>
                <a:cs typeface="Arial"/>
                <a:sym typeface="Arial"/>
              </a:rPr>
              <a:t>Stressors can act DIRECTLY [click] on an individual (trauma, crushing, etc.) or INDIRECTLY through impacts to resources.</a:t>
            </a:r>
          </a:p>
        </p:txBody>
      </p:sp>
      <p:sp>
        <p:nvSpPr>
          <p:cNvPr id="918" name="Shape 918"/>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5</a:t>
            </a:fld>
            <a:endParaRPr lang="en-US" sz="1200">
              <a:latin typeface="Calibri"/>
              <a:ea typeface="Calibri"/>
              <a:cs typeface="Calibri"/>
              <a:sym typeface="Calibri"/>
            </a:endParaRPr>
          </a:p>
        </p:txBody>
      </p:sp>
    </p:spTree>
    <p:extLst>
      <p:ext uri="{BB962C8B-B14F-4D97-AF65-F5344CB8AC3E}">
        <p14:creationId xmlns:p14="http://schemas.microsoft.com/office/powerpoint/2010/main" val="1911473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28" name="Shape 928"/>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a:t>Ask the class to come up with examples of stressors, and write them on the board or a flip chart (they will be useful later). </a:t>
            </a:r>
          </a:p>
          <a:p>
            <a:pPr>
              <a:buSzPct val="25000"/>
            </a:pPr>
            <a:endParaRPr dirty="0"/>
          </a:p>
          <a:p>
            <a:pPr>
              <a:buSzPct val="25000"/>
            </a:pPr>
            <a:r>
              <a:rPr lang="en-US" dirty="0"/>
              <a:t>The main point is to identify the </a:t>
            </a:r>
            <a:r>
              <a:rPr lang="en-US" i="1" dirty="0"/>
              <a:t>change in the resource </a:t>
            </a:r>
            <a:r>
              <a:rPr lang="en-US" dirty="0"/>
              <a:t>that occurs or the </a:t>
            </a:r>
            <a:r>
              <a:rPr lang="en-US" i="1" dirty="0"/>
              <a:t>direct impact to the individual</a:t>
            </a:r>
            <a:r>
              <a:rPr lang="en-US" dirty="0"/>
              <a:t>.</a:t>
            </a:r>
          </a:p>
          <a:p>
            <a:pPr>
              <a:buSzPct val="25000"/>
            </a:pPr>
            <a:endParaRPr dirty="0"/>
          </a:p>
          <a:p>
            <a:pPr>
              <a:buSzPct val="25000"/>
            </a:pPr>
            <a:r>
              <a:rPr lang="en-US" dirty="0"/>
              <a:t>(It is very important that participants grasp this concept – it will come into play in the exercises, and is the “meeting point” of the chain of logic between the components of the action and how/why the species responds.)</a:t>
            </a:r>
          </a:p>
          <a:p>
            <a:pPr>
              <a:buSzPct val="25000"/>
            </a:pPr>
            <a:endParaRPr dirty="0"/>
          </a:p>
          <a:p>
            <a:pPr>
              <a:buSzPct val="25000"/>
            </a:pPr>
            <a:r>
              <a:rPr lang="en-US" dirty="0"/>
              <a:t>Allow some time to brainstorm examples of stressors before proceeding to the next slide.  If they are looking ahead, they will see the ones listed on the next slide, so encourage original thoughts based upon their own project experiences!</a:t>
            </a:r>
          </a:p>
          <a:p>
            <a:pPr>
              <a:buSzPct val="25000"/>
            </a:pPr>
            <a:endParaRPr dirty="0">
              <a:latin typeface="Arial"/>
              <a:ea typeface="Arial"/>
              <a:cs typeface="Arial"/>
              <a:sym typeface="Arial"/>
            </a:endParaRPr>
          </a:p>
        </p:txBody>
      </p:sp>
      <p:sp>
        <p:nvSpPr>
          <p:cNvPr id="929" name="Shape 929"/>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6</a:t>
            </a:fld>
            <a:endParaRPr lang="en-US" sz="1200">
              <a:latin typeface="Calibri"/>
              <a:ea typeface="Calibri"/>
              <a:cs typeface="Calibri"/>
              <a:sym typeface="Calibri"/>
            </a:endParaRPr>
          </a:p>
        </p:txBody>
      </p:sp>
    </p:spTree>
    <p:extLst>
      <p:ext uri="{BB962C8B-B14F-4D97-AF65-F5344CB8AC3E}">
        <p14:creationId xmlns:p14="http://schemas.microsoft.com/office/powerpoint/2010/main" val="207099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Shape 933"/>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4" name="Shape 934"/>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a:t>Examples of stressors. This list, along with the stressors you listed when discussing the previous slide, will be helpful for them to refer back to during Exercise #3.  </a:t>
            </a:r>
          </a:p>
          <a:p>
            <a:pPr>
              <a:buSzPct val="25000"/>
            </a:pPr>
            <a:endParaRPr dirty="0"/>
          </a:p>
          <a:p>
            <a:pPr>
              <a:buSzPct val="25000"/>
            </a:pPr>
            <a:r>
              <a:rPr lang="en-US" dirty="0"/>
              <a:t>Recommendation:  Make a poster of the definition of STRESSOR and keep the list of stressors that they generated up on the wall (on a marker board or flip chart page).</a:t>
            </a:r>
          </a:p>
        </p:txBody>
      </p:sp>
      <p:sp>
        <p:nvSpPr>
          <p:cNvPr id="935" name="Shape 935"/>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7</a:t>
            </a:fld>
            <a:endParaRPr lang="en-US" sz="1200">
              <a:latin typeface="Calibri"/>
              <a:ea typeface="Calibri"/>
              <a:cs typeface="Calibri"/>
              <a:sym typeface="Calibri"/>
            </a:endParaRPr>
          </a:p>
        </p:txBody>
      </p:sp>
    </p:spTree>
    <p:extLst>
      <p:ext uri="{BB962C8B-B14F-4D97-AF65-F5344CB8AC3E}">
        <p14:creationId xmlns:p14="http://schemas.microsoft.com/office/powerpoint/2010/main" val="1968653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Shape 933"/>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4" name="Shape 934"/>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a:t>Examples of stressors. This list, along with the stressors you listed when discussing the previous slide, will be helpful for them to refer back to during Exercise #3.  </a:t>
            </a:r>
          </a:p>
          <a:p>
            <a:pPr>
              <a:buSzPct val="25000"/>
            </a:pPr>
            <a:endParaRPr dirty="0"/>
          </a:p>
          <a:p>
            <a:pPr>
              <a:buSzPct val="25000"/>
            </a:pPr>
            <a:r>
              <a:rPr lang="en-US" dirty="0"/>
              <a:t>Recommendation:  Make a poster of the definition of STRESSOR and keep the list of stressors that they generated up on the wall (on a marker board or flip chart page).</a:t>
            </a:r>
          </a:p>
        </p:txBody>
      </p:sp>
      <p:sp>
        <p:nvSpPr>
          <p:cNvPr id="935" name="Shape 935"/>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8</a:t>
            </a:fld>
            <a:endParaRPr lang="en-US" sz="1200">
              <a:latin typeface="Calibri"/>
              <a:ea typeface="Calibri"/>
              <a:cs typeface="Calibri"/>
              <a:sym typeface="Calibri"/>
            </a:endParaRPr>
          </a:p>
        </p:txBody>
      </p:sp>
    </p:spTree>
    <p:extLst>
      <p:ext uri="{BB962C8B-B14F-4D97-AF65-F5344CB8AC3E}">
        <p14:creationId xmlns:p14="http://schemas.microsoft.com/office/powerpoint/2010/main" val="2183723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Shape 942"/>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3" name="Shape 943"/>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a:latin typeface="Arial"/>
                <a:ea typeface="Arial"/>
                <a:cs typeface="Arial"/>
                <a:sym typeface="Arial"/>
              </a:rPr>
              <a:t>So when we talk about exposure, we mean how individuals are EXPOSED to the stressors from our action.  </a:t>
            </a:r>
          </a:p>
          <a:p>
            <a:pPr>
              <a:buSzPct val="25000"/>
            </a:pPr>
            <a:endParaRPr>
              <a:latin typeface="Arial"/>
              <a:ea typeface="Arial"/>
              <a:cs typeface="Arial"/>
              <a:sym typeface="Arial"/>
            </a:endParaRPr>
          </a:p>
          <a:p>
            <a:pPr>
              <a:buSzPct val="25000"/>
            </a:pPr>
            <a:r>
              <a:rPr lang="en-US">
                <a:latin typeface="Arial"/>
                <a:ea typeface="Arial"/>
                <a:cs typeface="Arial"/>
                <a:sym typeface="Arial"/>
              </a:rPr>
              <a:t>The better we describe this relationship, the better our analyses will be.</a:t>
            </a:r>
          </a:p>
        </p:txBody>
      </p:sp>
      <p:sp>
        <p:nvSpPr>
          <p:cNvPr id="944" name="Shape 944"/>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9</a:t>
            </a:fld>
            <a:endParaRPr lang="en-US" sz="1200">
              <a:latin typeface="Calibri"/>
              <a:ea typeface="Calibri"/>
              <a:cs typeface="Calibri"/>
              <a:sym typeface="Calibri"/>
            </a:endParaRPr>
          </a:p>
        </p:txBody>
      </p:sp>
    </p:spTree>
    <p:extLst>
      <p:ext uri="{BB962C8B-B14F-4D97-AF65-F5344CB8AC3E}">
        <p14:creationId xmlns:p14="http://schemas.microsoft.com/office/powerpoint/2010/main" val="198888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1" i="0" u="none" strike="noStrike" cap="none">
                <a:solidFill>
                  <a:schemeClr val="lt2"/>
                </a:solidFill>
                <a:latin typeface="Garamond"/>
                <a:ea typeface="Garamond"/>
                <a:cs typeface="Garamond"/>
                <a:sym typeface="Garamond"/>
              </a:defRPr>
            </a:lvl1pPr>
            <a:lvl2pPr marL="0" marR="0" lvl="1" indent="0" algn="ctr" rtl="0">
              <a:spcBef>
                <a:spcPts val="0"/>
              </a:spcBef>
              <a:spcAft>
                <a:spcPts val="0"/>
              </a:spcAft>
              <a:buNone/>
              <a:defRPr sz="4400" b="1" i="0" u="none" strike="noStrike" cap="none">
                <a:solidFill>
                  <a:schemeClr val="lt2"/>
                </a:solidFill>
                <a:latin typeface="Garamond"/>
                <a:ea typeface="Garamond"/>
                <a:cs typeface="Garamond"/>
                <a:sym typeface="Garamond"/>
              </a:defRPr>
            </a:lvl2pPr>
            <a:lvl3pPr marL="0" marR="0" lvl="2" indent="0" algn="ctr" rtl="0">
              <a:spcBef>
                <a:spcPts val="0"/>
              </a:spcBef>
              <a:spcAft>
                <a:spcPts val="0"/>
              </a:spcAft>
              <a:buNone/>
              <a:defRPr sz="4400" b="1" i="0" u="none" strike="noStrike" cap="none">
                <a:solidFill>
                  <a:schemeClr val="lt2"/>
                </a:solidFill>
                <a:latin typeface="Garamond"/>
                <a:ea typeface="Garamond"/>
                <a:cs typeface="Garamond"/>
                <a:sym typeface="Garamond"/>
              </a:defRPr>
            </a:lvl3pPr>
            <a:lvl4pPr marL="0" marR="0" lvl="3" indent="0" algn="ctr" rtl="0">
              <a:spcBef>
                <a:spcPts val="0"/>
              </a:spcBef>
              <a:spcAft>
                <a:spcPts val="0"/>
              </a:spcAft>
              <a:buNone/>
              <a:defRPr sz="4400" b="1" i="0" u="none" strike="noStrike" cap="none">
                <a:solidFill>
                  <a:schemeClr val="lt2"/>
                </a:solidFill>
                <a:latin typeface="Garamond"/>
                <a:ea typeface="Garamond"/>
                <a:cs typeface="Garamond"/>
                <a:sym typeface="Garamond"/>
              </a:defRPr>
            </a:lvl4pPr>
            <a:lvl5pPr marL="0" marR="0" lvl="4" indent="0" algn="ctr" rtl="0">
              <a:spcBef>
                <a:spcPts val="0"/>
              </a:spcBef>
              <a:spcAft>
                <a:spcPts val="0"/>
              </a:spcAft>
              <a:buNone/>
              <a:defRPr sz="4400" b="1" i="0" u="none" strike="noStrike" cap="none">
                <a:solidFill>
                  <a:schemeClr val="lt2"/>
                </a:solidFill>
                <a:latin typeface="Garamond"/>
                <a:ea typeface="Garamond"/>
                <a:cs typeface="Garamond"/>
                <a:sym typeface="Garamond"/>
              </a:defRPr>
            </a:lvl5pPr>
            <a:lvl6pPr marL="457200" marR="0" lvl="5" indent="0" algn="ctr" rtl="0">
              <a:spcBef>
                <a:spcPts val="0"/>
              </a:spcBef>
              <a:spcAft>
                <a:spcPts val="0"/>
              </a:spcAft>
              <a:buNone/>
              <a:defRPr sz="4400" b="1" i="0" u="none" strike="noStrike" cap="none">
                <a:solidFill>
                  <a:schemeClr val="lt2"/>
                </a:solidFill>
                <a:latin typeface="Garamond"/>
                <a:ea typeface="Garamond"/>
                <a:cs typeface="Garamond"/>
                <a:sym typeface="Garamond"/>
              </a:defRPr>
            </a:lvl6pPr>
            <a:lvl7pPr marL="914400" marR="0" lvl="6" indent="0" algn="ctr" rtl="0">
              <a:spcBef>
                <a:spcPts val="0"/>
              </a:spcBef>
              <a:spcAft>
                <a:spcPts val="0"/>
              </a:spcAft>
              <a:buNone/>
              <a:defRPr sz="4400" b="1" i="0" u="none" strike="noStrike" cap="none">
                <a:solidFill>
                  <a:schemeClr val="lt2"/>
                </a:solidFill>
                <a:latin typeface="Garamond"/>
                <a:ea typeface="Garamond"/>
                <a:cs typeface="Garamond"/>
                <a:sym typeface="Garamond"/>
              </a:defRPr>
            </a:lvl7pPr>
            <a:lvl8pPr marL="1371600" marR="0" lvl="7" indent="0" algn="ctr" rtl="0">
              <a:spcBef>
                <a:spcPts val="0"/>
              </a:spcBef>
              <a:spcAft>
                <a:spcPts val="0"/>
              </a:spcAft>
              <a:buNone/>
              <a:defRPr sz="4400" b="1" i="0" u="none" strike="noStrike" cap="none">
                <a:solidFill>
                  <a:schemeClr val="lt2"/>
                </a:solidFill>
                <a:latin typeface="Garamond"/>
                <a:ea typeface="Garamond"/>
                <a:cs typeface="Garamond"/>
                <a:sym typeface="Garamond"/>
              </a:defRPr>
            </a:lvl8pPr>
            <a:lvl9pPr marL="1828800" marR="0" lvl="8" indent="0" algn="ctr" rtl="0">
              <a:spcBef>
                <a:spcPts val="0"/>
              </a:spcBef>
              <a:spcAft>
                <a:spcPts val="0"/>
              </a:spcAft>
              <a:buNone/>
              <a:defRPr sz="4400" b="1" i="0" u="none" strike="noStrike" cap="none">
                <a:solidFill>
                  <a:schemeClr val="lt2"/>
                </a:solidFill>
                <a:latin typeface="Garamond"/>
                <a:ea typeface="Garamond"/>
                <a:cs typeface="Garamond"/>
                <a:sym typeface="Garamond"/>
              </a:defRPr>
            </a:lvl9pPr>
          </a:lstStyle>
          <a:p>
            <a:endParaRPr/>
          </a:p>
        </p:txBody>
      </p:sp>
      <p:sp>
        <p:nvSpPr>
          <p:cNvPr id="111" name="Shape 111"/>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200660" algn="l" rtl="0">
              <a:spcBef>
                <a:spcPts val="640"/>
              </a:spcBef>
              <a:spcAft>
                <a:spcPts val="0"/>
              </a:spcAft>
              <a:buClr>
                <a:schemeClr val="hlink"/>
              </a:buClr>
              <a:buSzPct val="70000"/>
              <a:buFont typeface="Noto Sans Symbols"/>
              <a:buChar char="■"/>
              <a:defRPr sz="3200" b="0" i="0" u="none" strike="noStrike" cap="none">
                <a:solidFill>
                  <a:schemeClr val="lt1"/>
                </a:solidFill>
                <a:latin typeface="Garamond"/>
                <a:ea typeface="Garamond"/>
                <a:cs typeface="Garamond"/>
                <a:sym typeface="Garamond"/>
              </a:defRPr>
            </a:lvl1pPr>
            <a:lvl2pPr marL="742950" marR="0" lvl="1" indent="-161290" algn="l" rtl="0">
              <a:spcBef>
                <a:spcPts val="560"/>
              </a:spcBef>
              <a:spcAft>
                <a:spcPts val="0"/>
              </a:spcAft>
              <a:buClr>
                <a:schemeClr val="accent2"/>
              </a:buClr>
              <a:buSzPct val="70000"/>
              <a:buFont typeface="Noto Sans Symbols"/>
              <a:buChar char="■"/>
              <a:defRPr sz="2800" b="0" i="0" u="none" strike="noStrike" cap="none">
                <a:solidFill>
                  <a:schemeClr val="lt1"/>
                </a:solidFill>
                <a:latin typeface="Garamond"/>
                <a:ea typeface="Garamond"/>
                <a:cs typeface="Garamond"/>
                <a:sym typeface="Garamond"/>
              </a:defRPr>
            </a:lvl2pPr>
            <a:lvl3pPr marL="1143000" marR="0" lvl="2" indent="-121919" algn="l" rtl="0">
              <a:spcBef>
                <a:spcPts val="480"/>
              </a:spcBef>
              <a:spcAft>
                <a:spcPts val="0"/>
              </a:spcAft>
              <a:buClr>
                <a:schemeClr val="lt2"/>
              </a:buClr>
              <a:buSzPct val="70000"/>
              <a:buFont typeface="Noto Sans Symbols"/>
              <a:buChar char="■"/>
              <a:defRPr sz="2400" b="0" i="0" u="none" strike="noStrike" cap="none">
                <a:solidFill>
                  <a:schemeClr val="lt1"/>
                </a:solidFill>
                <a:latin typeface="Garamond"/>
                <a:ea typeface="Garamond"/>
                <a:cs typeface="Garamond"/>
                <a:sym typeface="Garamond"/>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lt1"/>
                </a:solidFill>
                <a:latin typeface="Garamond"/>
                <a:ea typeface="Garamond"/>
                <a:cs typeface="Garamond"/>
                <a:sym typeface="Garamond"/>
              </a:defRPr>
            </a:lvl4pPr>
            <a:lvl5pPr marL="2057400" marR="0" lvl="4"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5pPr>
            <a:lvl6pPr marL="2514600" marR="0" lvl="5"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6pPr>
            <a:lvl7pPr marL="2971800" marR="0" lvl="6"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7pPr>
            <a:lvl8pPr marL="3429000" marR="0" lvl="7"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8pPr>
            <a:lvl9pPr marL="3886200" marR="0" lvl="8"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9pPr>
          </a:lstStyle>
          <a:p>
            <a:endParaRPr/>
          </a:p>
        </p:txBody>
      </p:sp>
      <p:sp>
        <p:nvSpPr>
          <p:cNvPr id="112" name="Shape 112"/>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200660" algn="l" rtl="0">
              <a:spcBef>
                <a:spcPts val="640"/>
              </a:spcBef>
              <a:spcAft>
                <a:spcPts val="0"/>
              </a:spcAft>
              <a:buClr>
                <a:schemeClr val="hlink"/>
              </a:buClr>
              <a:buSzPct val="70000"/>
              <a:buFont typeface="Noto Sans Symbols"/>
              <a:buChar char="■"/>
              <a:defRPr sz="3200" b="0" i="0" u="none" strike="noStrike" cap="none">
                <a:solidFill>
                  <a:schemeClr val="lt1"/>
                </a:solidFill>
                <a:latin typeface="Garamond"/>
                <a:ea typeface="Garamond"/>
                <a:cs typeface="Garamond"/>
                <a:sym typeface="Garamond"/>
              </a:defRPr>
            </a:lvl1pPr>
            <a:lvl2pPr marL="742950" marR="0" lvl="1" indent="-161290" algn="l" rtl="0">
              <a:spcBef>
                <a:spcPts val="560"/>
              </a:spcBef>
              <a:spcAft>
                <a:spcPts val="0"/>
              </a:spcAft>
              <a:buClr>
                <a:schemeClr val="accent2"/>
              </a:buClr>
              <a:buSzPct val="70000"/>
              <a:buFont typeface="Noto Sans Symbols"/>
              <a:buChar char="■"/>
              <a:defRPr sz="2800" b="0" i="0" u="none" strike="noStrike" cap="none">
                <a:solidFill>
                  <a:schemeClr val="lt1"/>
                </a:solidFill>
                <a:latin typeface="Garamond"/>
                <a:ea typeface="Garamond"/>
                <a:cs typeface="Garamond"/>
                <a:sym typeface="Garamond"/>
              </a:defRPr>
            </a:lvl2pPr>
            <a:lvl3pPr marL="1143000" marR="0" lvl="2" indent="-121919" algn="l" rtl="0">
              <a:spcBef>
                <a:spcPts val="480"/>
              </a:spcBef>
              <a:spcAft>
                <a:spcPts val="0"/>
              </a:spcAft>
              <a:buClr>
                <a:schemeClr val="lt2"/>
              </a:buClr>
              <a:buSzPct val="70000"/>
              <a:buFont typeface="Noto Sans Symbols"/>
              <a:buChar char="■"/>
              <a:defRPr sz="2400" b="0" i="0" u="none" strike="noStrike" cap="none">
                <a:solidFill>
                  <a:schemeClr val="lt1"/>
                </a:solidFill>
                <a:latin typeface="Garamond"/>
                <a:ea typeface="Garamond"/>
                <a:cs typeface="Garamond"/>
                <a:sym typeface="Garamond"/>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lt1"/>
                </a:solidFill>
                <a:latin typeface="Garamond"/>
                <a:ea typeface="Garamond"/>
                <a:cs typeface="Garamond"/>
                <a:sym typeface="Garamond"/>
              </a:defRPr>
            </a:lvl4pPr>
            <a:lvl5pPr marL="2057400" marR="0" lvl="4"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5pPr>
            <a:lvl6pPr marL="2514600" marR="0" lvl="5"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6pPr>
            <a:lvl7pPr marL="2971800" marR="0" lvl="6"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7pPr>
            <a:lvl8pPr marL="3429000" marR="0" lvl="7"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8pPr>
            <a:lvl9pPr marL="3886200" marR="0" lvl="8"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9pPr>
          </a:lstStyle>
          <a:p>
            <a:endParaRPr/>
          </a:p>
        </p:txBody>
      </p:sp>
      <p:sp>
        <p:nvSpPr>
          <p:cNvPr id="113" name="Shape 113"/>
          <p:cNvSpPr txBox="1">
            <a:spLocks noGrp="1"/>
          </p:cNvSpPr>
          <p:nvPr>
            <p:ph type="dt" idx="10"/>
          </p:nvPr>
        </p:nvSpPr>
        <p:spPr>
          <a:xfrm>
            <a:off x="457200" y="6251575"/>
            <a:ext cx="2133599" cy="476249"/>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lt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lt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lt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lt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lt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lt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lt1"/>
                </a:solidFill>
                <a:latin typeface="Garamond"/>
                <a:ea typeface="Garamond"/>
                <a:cs typeface="Garamond"/>
                <a:sym typeface="Garamond"/>
              </a:defRPr>
            </a:lvl9pPr>
          </a:lstStyle>
          <a:p>
            <a:endParaRPr/>
          </a:p>
        </p:txBody>
      </p:sp>
      <p:sp>
        <p:nvSpPr>
          <p:cNvPr id="114" name="Shape 114"/>
          <p:cNvSpPr txBox="1">
            <a:spLocks noGrp="1"/>
          </p:cNvSpPr>
          <p:nvPr>
            <p:ph type="sldNum" idx="12"/>
          </p:nvPr>
        </p:nvSpPr>
        <p:spPr>
          <a:xfrm>
            <a:off x="6553200" y="6248400"/>
            <a:ext cx="2133599" cy="476249"/>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200">
                <a:solidFill>
                  <a:srgbClr val="FFFFFF"/>
                </a:solidFill>
                <a:latin typeface="Arial"/>
                <a:ea typeface="Arial"/>
                <a:cs typeface="Arial"/>
                <a:sym typeface="Arial"/>
              </a:rPr>
              <a:t>‹#›</a:t>
            </a:fld>
            <a:endParaRPr lang="en-US" sz="1200">
              <a:solidFill>
                <a:srgbClr val="FFFFFF"/>
              </a:solidFill>
              <a:latin typeface="Arial"/>
              <a:ea typeface="Arial"/>
              <a:cs typeface="Arial"/>
              <a:sym typeface="Arial"/>
            </a:endParaRPr>
          </a:p>
        </p:txBody>
      </p:sp>
      <p:sp>
        <p:nvSpPr>
          <p:cNvPr id="115" name="Shape 115"/>
          <p:cNvSpPr txBox="1">
            <a:spLocks noGrp="1"/>
          </p:cNvSpPr>
          <p:nvPr>
            <p:ph type="ftr" idx="11"/>
          </p:nvPr>
        </p:nvSpPr>
        <p:spPr>
          <a:xfrm>
            <a:off x="3124200" y="6248400"/>
            <a:ext cx="2895600" cy="476249"/>
          </a:xfrm>
          <a:prstGeom prst="rect">
            <a:avLst/>
          </a:prstGeom>
          <a:noFill/>
          <a:ln>
            <a:noFill/>
          </a:ln>
        </p:spPr>
        <p:txBody>
          <a:bodyPr lIns="91425" tIns="91425" rIns="91425" bIns="91425" anchor="b" anchorCtr="0"/>
          <a:lstStyle>
            <a:lvl1pPr marL="0" marR="0" lvl="0" indent="0" algn="ctr" rtl="0">
              <a:spcBef>
                <a:spcPts val="0"/>
              </a:spcBef>
              <a:buNone/>
              <a:defRPr sz="12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lt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lt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lt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lt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lt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lt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lt1"/>
                </a:solidFill>
                <a:latin typeface="Garamond"/>
                <a:ea typeface="Garamond"/>
                <a:cs typeface="Garamond"/>
                <a:sym typeface="Garamon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email">
            <a:lum/>
            <a:extLst>
              <a:ext uri="{28A0092B-C50C-407E-A947-70E740481C1C}">
                <a14:useLocalDpi xmlns:a14="http://schemas.microsoft.com/office/drawing/2010/main"/>
              </a:ext>
            </a:extLst>
          </a:blip>
          <a:srcRect/>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7" r:id="rId6"/>
    <p:sldLayoutId id="2147483658" r:id="rId7"/>
    <p:sldLayoutId id="214748371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Videos/mouse_part1.mp4"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Videos/mouseresponse.mp4"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77"/>
        <p:cNvGrpSpPr/>
        <p:nvPr/>
      </p:nvGrpSpPr>
      <p:grpSpPr>
        <a:xfrm>
          <a:off x="0" y="0"/>
          <a:ext cx="0" cy="0"/>
          <a:chOff x="0" y="0"/>
          <a:chExt cx="0" cy="0"/>
        </a:xfrm>
      </p:grpSpPr>
      <p:sp>
        <p:nvSpPr>
          <p:cNvPr id="779" name="Shape 779"/>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780" name="Shape 780"/>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Current Condition</a:t>
            </a:r>
          </a:p>
        </p:txBody>
      </p:sp>
      <p:sp>
        <p:nvSpPr>
          <p:cNvPr id="781" name="Shape 781"/>
          <p:cNvSpPr/>
          <p:nvPr/>
        </p:nvSpPr>
        <p:spPr>
          <a:xfrm>
            <a:off x="2484761" y="3023011"/>
            <a:ext cx="6345826" cy="1371599"/>
          </a:xfrm>
          <a:prstGeom prst="roundRect">
            <a:avLst>
              <a:gd name="adj" fmla="val 16667"/>
            </a:avLst>
          </a:prstGeom>
          <a:solidFill>
            <a:schemeClr val="accent6">
              <a:alpha val="49803"/>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2" name="Shape 782"/>
          <p:cNvSpPr/>
          <p:nvPr/>
        </p:nvSpPr>
        <p:spPr>
          <a:xfrm>
            <a:off x="5825228" y="3316503"/>
            <a:ext cx="1337570" cy="819155"/>
          </a:xfrm>
          <a:prstGeom prst="ellipse">
            <a:avLst/>
          </a:prstGeom>
          <a:solidFill>
            <a:schemeClr val="bg1">
              <a:lumMod val="50000"/>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dirty="0">
                <a:solidFill>
                  <a:srgbClr val="FFFFFF"/>
                </a:solidFill>
                <a:latin typeface="Calibri"/>
                <a:ea typeface="Calibri"/>
                <a:cs typeface="Calibri"/>
                <a:sym typeface="Calibri"/>
              </a:rPr>
              <a:t>Population</a:t>
            </a:r>
          </a:p>
        </p:txBody>
      </p:sp>
      <p:sp>
        <p:nvSpPr>
          <p:cNvPr id="783" name="Shape 783"/>
          <p:cNvSpPr/>
          <p:nvPr/>
        </p:nvSpPr>
        <p:spPr>
          <a:xfrm>
            <a:off x="4087267" y="3355164"/>
            <a:ext cx="1399133" cy="722785"/>
          </a:xfrm>
          <a:prstGeom prst="roundRect">
            <a:avLst>
              <a:gd name="adj" fmla="val 16667"/>
            </a:avLst>
          </a:prstGeom>
          <a:solidFill>
            <a:schemeClr val="accent2"/>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rgbClr val="FFFFFF"/>
                </a:solidFill>
                <a:latin typeface="Calibri"/>
                <a:ea typeface="Calibri"/>
                <a:cs typeface="Calibri"/>
                <a:sym typeface="Calibri"/>
              </a:rPr>
              <a:t>Demographics</a:t>
            </a:r>
          </a:p>
        </p:txBody>
      </p:sp>
      <p:sp>
        <p:nvSpPr>
          <p:cNvPr id="784" name="Shape 784"/>
          <p:cNvSpPr/>
          <p:nvPr/>
        </p:nvSpPr>
        <p:spPr>
          <a:xfrm>
            <a:off x="2590800" y="3352800"/>
            <a:ext cx="1249038" cy="722785"/>
          </a:xfrm>
          <a:prstGeom prst="rect">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rgbClr val="000000"/>
                </a:solidFill>
                <a:latin typeface="Calibri"/>
                <a:ea typeface="Calibri"/>
                <a:cs typeface="Calibri"/>
                <a:sym typeface="Calibri"/>
              </a:rPr>
              <a:t>Habitat</a:t>
            </a:r>
          </a:p>
        </p:txBody>
      </p:sp>
      <p:cxnSp>
        <p:nvCxnSpPr>
          <p:cNvPr id="785" name="Shape 785"/>
          <p:cNvCxnSpPr>
            <a:stCxn id="784" idx="3"/>
            <a:endCxn id="783" idx="1"/>
          </p:cNvCxnSpPr>
          <p:nvPr/>
        </p:nvCxnSpPr>
        <p:spPr>
          <a:xfrm>
            <a:off x="3839838" y="3714193"/>
            <a:ext cx="247429" cy="2364"/>
          </a:xfrm>
          <a:prstGeom prst="straightConnector1">
            <a:avLst/>
          </a:prstGeom>
          <a:noFill/>
          <a:ln w="28575" cap="flat" cmpd="sng">
            <a:solidFill>
              <a:srgbClr val="92D050"/>
            </a:solidFill>
            <a:prstDash val="solid"/>
            <a:round/>
            <a:headEnd type="none" w="med" len="med"/>
            <a:tailEnd type="stealth" w="lg" len="lg"/>
          </a:ln>
        </p:spPr>
      </p:cxnSp>
      <p:cxnSp>
        <p:nvCxnSpPr>
          <p:cNvPr id="786" name="Shape 786"/>
          <p:cNvCxnSpPr>
            <a:stCxn id="783" idx="3"/>
            <a:endCxn id="782" idx="2"/>
          </p:cNvCxnSpPr>
          <p:nvPr/>
        </p:nvCxnSpPr>
        <p:spPr>
          <a:xfrm>
            <a:off x="5486400" y="3716556"/>
            <a:ext cx="338700" cy="9600"/>
          </a:xfrm>
          <a:prstGeom prst="straightConnector1">
            <a:avLst/>
          </a:prstGeom>
          <a:noFill/>
          <a:ln w="28575" cap="flat" cmpd="sng">
            <a:solidFill>
              <a:schemeClr val="accent2"/>
            </a:solidFill>
            <a:prstDash val="solid"/>
            <a:round/>
            <a:headEnd type="none" w="med" len="med"/>
            <a:tailEnd type="stealth" w="lg" len="lg"/>
          </a:ln>
        </p:spPr>
      </p:cxnSp>
      <p:sp>
        <p:nvSpPr>
          <p:cNvPr id="787" name="Shape 787"/>
          <p:cNvSpPr/>
          <p:nvPr/>
        </p:nvSpPr>
        <p:spPr>
          <a:xfrm>
            <a:off x="7502628" y="3327092"/>
            <a:ext cx="1175559" cy="770971"/>
          </a:xfrm>
          <a:prstGeom prst="ellipse">
            <a:avLst/>
          </a:prstGeom>
          <a:solidFill>
            <a:srgbClr val="4F612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rgbClr val="FFFFFF"/>
                </a:solidFill>
                <a:latin typeface="Calibri"/>
                <a:ea typeface="Calibri"/>
                <a:cs typeface="Calibri"/>
                <a:sym typeface="Calibri"/>
              </a:rPr>
              <a:t>Species</a:t>
            </a:r>
          </a:p>
        </p:txBody>
      </p:sp>
      <p:cxnSp>
        <p:nvCxnSpPr>
          <p:cNvPr id="788" name="Shape 788"/>
          <p:cNvCxnSpPr>
            <a:stCxn id="782" idx="6"/>
            <a:endCxn id="787" idx="2"/>
          </p:cNvCxnSpPr>
          <p:nvPr/>
        </p:nvCxnSpPr>
        <p:spPr>
          <a:xfrm rot="10800000" flipH="1">
            <a:off x="7162799" y="3712581"/>
            <a:ext cx="339900" cy="13500"/>
          </a:xfrm>
          <a:prstGeom prst="straightConnector1">
            <a:avLst/>
          </a:prstGeom>
          <a:noFill/>
          <a:ln w="28575" cap="flat" cmpd="sng">
            <a:solidFill>
              <a:srgbClr val="FEFEFE"/>
            </a:solidFill>
            <a:prstDash val="solid"/>
            <a:round/>
            <a:headEnd type="none" w="med" len="med"/>
            <a:tailEnd type="stealth" w="lg" len="lg"/>
          </a:ln>
        </p:spPr>
      </p:cxnSp>
      <p:sp>
        <p:nvSpPr>
          <p:cNvPr id="789" name="Shape 789"/>
          <p:cNvSpPr txBox="1"/>
          <p:nvPr/>
        </p:nvSpPr>
        <p:spPr>
          <a:xfrm>
            <a:off x="2928755" y="2667000"/>
            <a:ext cx="325441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lt1"/>
                </a:solidFill>
                <a:latin typeface="Rokkitt"/>
                <a:ea typeface="Rokkitt"/>
                <a:cs typeface="Rokkitt"/>
                <a:sym typeface="Rokkitt"/>
              </a:rPr>
              <a:t>HAS:CURRENT CONDITIONS</a:t>
            </a:r>
          </a:p>
        </p:txBody>
      </p:sp>
      <p:grpSp>
        <p:nvGrpSpPr>
          <p:cNvPr id="2" name="Group 1"/>
          <p:cNvGrpSpPr/>
          <p:nvPr/>
        </p:nvGrpSpPr>
        <p:grpSpPr>
          <a:xfrm>
            <a:off x="-14920" y="2438400"/>
            <a:ext cx="2681919" cy="2438400"/>
            <a:chOff x="-14920" y="2438400"/>
            <a:chExt cx="2681919" cy="2438400"/>
          </a:xfrm>
        </p:grpSpPr>
        <p:sp>
          <p:nvSpPr>
            <p:cNvPr id="791" name="Shape 791"/>
            <p:cNvSpPr/>
            <p:nvPr/>
          </p:nvSpPr>
          <p:spPr>
            <a:xfrm>
              <a:off x="228600" y="3023012"/>
              <a:ext cx="2256161" cy="1371599"/>
            </a:xfrm>
            <a:prstGeom prst="roundRect">
              <a:avLst>
                <a:gd name="adj" fmla="val 16667"/>
              </a:avLst>
            </a:prstGeom>
            <a:solidFill>
              <a:schemeClr val="accent6">
                <a:alpha val="49803"/>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3" name="Shape 793"/>
            <p:cNvSpPr/>
            <p:nvPr/>
          </p:nvSpPr>
          <p:spPr>
            <a:xfrm>
              <a:off x="609296" y="3312539"/>
              <a:ext cx="1524304" cy="819155"/>
            </a:xfrm>
            <a:prstGeom prst="rect">
              <a:avLst/>
            </a:prstGeom>
            <a:solidFill>
              <a:srgbClr val="76923C"/>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dirty="0">
                  <a:solidFill>
                    <a:srgbClr val="FFFFFF"/>
                  </a:solidFill>
                  <a:latin typeface="Calibri"/>
                  <a:ea typeface="Calibri"/>
                  <a:cs typeface="Calibri"/>
                  <a:sym typeface="Calibri"/>
                </a:rPr>
                <a:t>Anthropogenic and Environmental Factors (+ &amp; -)</a:t>
              </a:r>
            </a:p>
          </p:txBody>
        </p:sp>
        <p:sp>
          <p:nvSpPr>
            <p:cNvPr id="795" name="Shape 795"/>
            <p:cNvSpPr txBox="1"/>
            <p:nvPr/>
          </p:nvSpPr>
          <p:spPr>
            <a:xfrm>
              <a:off x="354831" y="2670986"/>
              <a:ext cx="2041905"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lt1"/>
                  </a:solidFill>
                  <a:latin typeface="Rokkitt"/>
                  <a:ea typeface="Rokkitt"/>
                  <a:cs typeface="Rokkitt"/>
                  <a:sym typeface="Rokkitt"/>
                </a:rPr>
                <a:t>WHY: </a:t>
              </a:r>
              <a:r>
                <a:rPr lang="en-US" sz="1200">
                  <a:solidFill>
                    <a:schemeClr val="lt1"/>
                  </a:solidFill>
                  <a:latin typeface="Rokkitt"/>
                  <a:ea typeface="Rokkitt"/>
                  <a:cs typeface="Rokkitt"/>
                  <a:sym typeface="Rokkitt"/>
                </a:rPr>
                <a:t>CAUSE/EFFECTS</a:t>
              </a:r>
            </a:p>
          </p:txBody>
        </p:sp>
        <p:sp>
          <p:nvSpPr>
            <p:cNvPr id="796" name="Shape 796"/>
            <p:cNvSpPr/>
            <p:nvPr/>
          </p:nvSpPr>
          <p:spPr>
            <a:xfrm>
              <a:off x="-14920" y="2438400"/>
              <a:ext cx="2681919" cy="2438400"/>
            </a:xfrm>
            <a:prstGeom prst="ellipse">
              <a:avLst/>
            </a:prstGeom>
            <a:noFill/>
            <a:ln w="41275" cap="flat" cmpd="sng">
              <a:solidFill>
                <a:srgbClr val="FFFF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3" name="Curved Up Arrow 2"/>
          <p:cNvSpPr/>
          <p:nvPr/>
        </p:nvSpPr>
        <p:spPr>
          <a:xfrm>
            <a:off x="1524000" y="4211858"/>
            <a:ext cx="1585280" cy="66494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urved Up Arrow 3"/>
          <p:cNvSpPr/>
          <p:nvPr/>
        </p:nvSpPr>
        <p:spPr>
          <a:xfrm>
            <a:off x="1524000" y="4174263"/>
            <a:ext cx="3031963" cy="70253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952"/>
        <p:cNvGrpSpPr/>
        <p:nvPr/>
      </p:nvGrpSpPr>
      <p:grpSpPr>
        <a:xfrm>
          <a:off x="0" y="0"/>
          <a:ext cx="0" cy="0"/>
          <a:chOff x="0" y="0"/>
          <a:chExt cx="0" cy="0"/>
        </a:xfrm>
      </p:grpSpPr>
      <p:sp>
        <p:nvSpPr>
          <p:cNvPr id="954" name="Shape 954"/>
          <p:cNvSpPr txBox="1">
            <a:spLocks noGrp="1"/>
          </p:cNvSpPr>
          <p:nvPr>
            <p:ph type="body" idx="1"/>
          </p:nvPr>
        </p:nvSpPr>
        <p:spPr>
          <a:xfrm>
            <a:off x="304800" y="1981201"/>
            <a:ext cx="8610599" cy="43434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FFFF66"/>
              </a:buClr>
              <a:buSzPct val="100000"/>
              <a:buNone/>
            </a:pPr>
            <a:r>
              <a:rPr lang="en-US" sz="4000" b="1" i="0" u="none" strike="noStrike" cap="none" dirty="0">
                <a:solidFill>
                  <a:schemeClr val="tx1"/>
                </a:solidFill>
                <a:latin typeface="Calibri" panose="020F0502020204030204" pitchFamily="34" charset="0"/>
                <a:ea typeface="Garamond"/>
                <a:cs typeface="Garamond"/>
                <a:sym typeface="Garamond"/>
              </a:rPr>
              <a:t>Exposure</a:t>
            </a:r>
            <a:r>
              <a:rPr lang="en-US" sz="4000" b="0" i="0" u="none" strike="noStrike" cap="none" dirty="0">
                <a:solidFill>
                  <a:schemeClr val="tx1"/>
                </a:solidFill>
                <a:latin typeface="Calibri" panose="020F0502020204030204" pitchFamily="34" charset="0"/>
                <a:ea typeface="Garamond"/>
                <a:cs typeface="Garamond"/>
                <a:sym typeface="Garamond"/>
              </a:rPr>
              <a:t> </a:t>
            </a:r>
            <a:r>
              <a:rPr lang="en-US" sz="4000" b="1" i="0" u="none" strike="noStrike" cap="none" dirty="0">
                <a:solidFill>
                  <a:schemeClr val="tx1"/>
                </a:solidFill>
                <a:latin typeface="Calibri" panose="020F0502020204030204" pitchFamily="34" charset="0"/>
                <a:ea typeface="Garamond"/>
                <a:cs typeface="Garamond"/>
                <a:sym typeface="Garamond"/>
              </a:rPr>
              <a:t>analyses</a:t>
            </a:r>
            <a:r>
              <a:rPr lang="en-US" sz="4000" b="0" i="0" u="none" strike="noStrike" cap="none" dirty="0">
                <a:solidFill>
                  <a:schemeClr val="tx1"/>
                </a:solidFill>
                <a:latin typeface="Calibri" panose="020F0502020204030204" pitchFamily="34" charset="0"/>
                <a:ea typeface="Garamond"/>
                <a:cs typeface="Garamond"/>
                <a:sym typeface="Garamond"/>
              </a:rPr>
              <a:t> </a:t>
            </a:r>
            <a:r>
              <a:rPr lang="en-US" sz="3200" b="0" i="0" u="none" strike="noStrike" cap="none" dirty="0">
                <a:solidFill>
                  <a:schemeClr val="tx1"/>
                </a:solidFill>
                <a:latin typeface="Calibri" panose="020F0502020204030204" pitchFamily="34" charset="0"/>
                <a:ea typeface="Garamond"/>
                <a:cs typeface="Garamond"/>
                <a:sym typeface="Garamond"/>
              </a:rPr>
              <a:t>are critical because:</a:t>
            </a:r>
          </a:p>
          <a:p>
            <a:pPr marL="1200150" marR="0" lvl="1" indent="-400050" algn="l" rtl="0">
              <a:spcBef>
                <a:spcPts val="1440"/>
              </a:spcBef>
              <a:spcAft>
                <a:spcPts val="0"/>
              </a:spcAft>
              <a:buClr>
                <a:srgbClr val="FFFF66"/>
              </a:buClr>
              <a:buSzPct val="70000"/>
              <a:buFont typeface="Noto Sans Symbols"/>
              <a:buChar char="■"/>
            </a:pPr>
            <a:r>
              <a:rPr lang="en-US" sz="3200" b="0" i="0" u="none" strike="noStrike" cap="none" dirty="0">
                <a:solidFill>
                  <a:schemeClr val="tx1"/>
                </a:solidFill>
                <a:latin typeface="Calibri" panose="020F0502020204030204" pitchFamily="34" charset="0"/>
                <a:ea typeface="Garamond"/>
                <a:cs typeface="Garamond"/>
                <a:sym typeface="Garamond"/>
              </a:rPr>
              <a:t>We can’t change how a species and critical habitat responds to stressors</a:t>
            </a:r>
          </a:p>
          <a:p>
            <a:pPr marL="1200150" marR="0" lvl="1" indent="-400050" algn="l" rtl="0">
              <a:spcBef>
                <a:spcPts val="1440"/>
              </a:spcBef>
              <a:spcAft>
                <a:spcPts val="0"/>
              </a:spcAft>
              <a:buClr>
                <a:srgbClr val="FFFF66"/>
              </a:buClr>
              <a:buSzPct val="70000"/>
              <a:buFont typeface="Noto Sans Symbols"/>
              <a:buChar char="■"/>
            </a:pPr>
            <a:r>
              <a:rPr lang="en-US" sz="3200" b="0" i="0" u="none" strike="noStrike" cap="none" dirty="0">
                <a:solidFill>
                  <a:schemeClr val="tx1"/>
                </a:solidFill>
                <a:latin typeface="Calibri" panose="020F0502020204030204" pitchFamily="34" charset="0"/>
                <a:ea typeface="Garamond"/>
                <a:cs typeface="Garamond"/>
                <a:sym typeface="Garamond"/>
              </a:rPr>
              <a:t>We can sometimes change how they are exposed</a:t>
            </a:r>
          </a:p>
          <a:p>
            <a:pPr marL="1200150" marR="0" lvl="1" indent="-400050" algn="l" rtl="0">
              <a:spcBef>
                <a:spcPts val="1440"/>
              </a:spcBef>
              <a:spcAft>
                <a:spcPts val="0"/>
              </a:spcAft>
              <a:buClr>
                <a:srgbClr val="FFFF66"/>
              </a:buClr>
              <a:buSzPct val="70000"/>
              <a:buFont typeface="Noto Sans Symbols"/>
              <a:buChar char="■"/>
            </a:pPr>
            <a:r>
              <a:rPr lang="en-US" sz="3200" b="0" i="0" u="none" strike="noStrike" cap="none" dirty="0">
                <a:solidFill>
                  <a:schemeClr val="tx1"/>
                </a:solidFill>
                <a:latin typeface="Calibri" panose="020F0502020204030204" pitchFamily="34" charset="0"/>
                <a:ea typeface="Garamond"/>
                <a:cs typeface="Garamond"/>
                <a:sym typeface="Garamond"/>
              </a:rPr>
              <a:t>Conservation measures (BMPs, etc.) can reduce or avoid exposure</a:t>
            </a:r>
          </a:p>
        </p:txBody>
      </p:sp>
      <p:sp>
        <p:nvSpPr>
          <p:cNvPr id="4" name="Shape 911"/>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959"/>
        <p:cNvGrpSpPr/>
        <p:nvPr/>
      </p:nvGrpSpPr>
      <p:grpSpPr>
        <a:xfrm>
          <a:off x="0" y="0"/>
          <a:ext cx="0" cy="0"/>
          <a:chOff x="0" y="0"/>
          <a:chExt cx="0" cy="0"/>
        </a:xfrm>
      </p:grpSpPr>
      <p:pic>
        <p:nvPicPr>
          <p:cNvPr id="962" name="Shape 962">
            <a:hlinkClick r:id="rId3" action="ppaction://hlinkfile"/>
          </p:cNvPr>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33401" y="1905000"/>
            <a:ext cx="8153400" cy="4495800"/>
          </a:xfrm>
          <a:prstGeom prst="rect">
            <a:avLst/>
          </a:prstGeom>
          <a:noFill/>
          <a:ln>
            <a:noFill/>
          </a:ln>
        </p:spPr>
      </p:pic>
      <p:sp>
        <p:nvSpPr>
          <p:cNvPr id="7" name="Shape 911"/>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970"/>
        <p:cNvGrpSpPr/>
        <p:nvPr/>
      </p:nvGrpSpPr>
      <p:grpSpPr>
        <a:xfrm>
          <a:off x="0" y="0"/>
          <a:ext cx="0" cy="0"/>
          <a:chOff x="0" y="0"/>
          <a:chExt cx="0" cy="0"/>
        </a:xfrm>
      </p:grpSpPr>
      <p:sp>
        <p:nvSpPr>
          <p:cNvPr id="972" name="Shape 972"/>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973" name="Shape 97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grpSp>
        <p:nvGrpSpPr>
          <p:cNvPr id="974" name="Shape 974"/>
          <p:cNvGrpSpPr/>
          <p:nvPr/>
        </p:nvGrpSpPr>
        <p:grpSpPr>
          <a:xfrm>
            <a:off x="457200" y="2057400"/>
            <a:ext cx="8220740" cy="852301"/>
            <a:chOff x="466060" y="5624698"/>
            <a:chExt cx="8220740" cy="852301"/>
          </a:xfrm>
        </p:grpSpPr>
        <p:sp>
          <p:nvSpPr>
            <p:cNvPr id="975" name="Shape 975"/>
            <p:cNvSpPr/>
            <p:nvPr/>
          </p:nvSpPr>
          <p:spPr>
            <a:xfrm>
              <a:off x="466060" y="5624698"/>
              <a:ext cx="2057400" cy="838199"/>
            </a:xfrm>
            <a:prstGeom prst="roundRect">
              <a:avLst>
                <a:gd name="adj" fmla="val 16667"/>
              </a:avLst>
            </a:prstGeom>
            <a:solidFill>
              <a:srgbClr val="4F81BD"/>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rgbClr val="000000"/>
                  </a:solidFill>
                  <a:latin typeface="Calibri"/>
                  <a:ea typeface="Calibri"/>
                  <a:cs typeface="Calibri"/>
                  <a:sym typeface="Calibri"/>
                </a:rPr>
                <a:t>Activity</a:t>
              </a:r>
            </a:p>
          </p:txBody>
        </p:sp>
        <p:sp>
          <p:nvSpPr>
            <p:cNvPr id="976" name="Shape 976"/>
            <p:cNvSpPr/>
            <p:nvPr/>
          </p:nvSpPr>
          <p:spPr>
            <a:xfrm>
              <a:off x="2514600" y="5633633"/>
              <a:ext cx="2057400" cy="838199"/>
            </a:xfrm>
            <a:prstGeom prst="roundRect">
              <a:avLst>
                <a:gd name="adj" fmla="val 16667"/>
              </a:avLst>
            </a:prstGeom>
            <a:solidFill>
              <a:srgbClr val="FFFF0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rgbClr val="000000"/>
                  </a:solidFill>
                  <a:latin typeface="Calibri"/>
                  <a:ea typeface="Calibri"/>
                  <a:cs typeface="Calibri"/>
                  <a:sym typeface="Calibri"/>
                </a:rPr>
                <a:t>Exposure</a:t>
              </a:r>
            </a:p>
          </p:txBody>
        </p:sp>
        <p:sp>
          <p:nvSpPr>
            <p:cNvPr id="977" name="Shape 977"/>
            <p:cNvSpPr/>
            <p:nvPr/>
          </p:nvSpPr>
          <p:spPr>
            <a:xfrm>
              <a:off x="4572000" y="5638800"/>
              <a:ext cx="2057400" cy="838199"/>
            </a:xfrm>
            <a:prstGeom prst="roundRect">
              <a:avLst>
                <a:gd name="adj" fmla="val 16667"/>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rgbClr val="000000"/>
                  </a:solidFill>
                  <a:latin typeface="Calibri"/>
                  <a:ea typeface="Calibri"/>
                  <a:cs typeface="Calibri"/>
                  <a:sym typeface="Calibri"/>
                </a:rPr>
                <a:t>Biology Deconstruction</a:t>
              </a:r>
            </a:p>
          </p:txBody>
        </p:sp>
        <p:sp>
          <p:nvSpPr>
            <p:cNvPr id="978" name="Shape 978"/>
            <p:cNvSpPr/>
            <p:nvPr/>
          </p:nvSpPr>
          <p:spPr>
            <a:xfrm>
              <a:off x="6629400" y="5638800"/>
              <a:ext cx="2057400" cy="838199"/>
            </a:xfrm>
            <a:prstGeom prst="roundRect">
              <a:avLst>
                <a:gd name="adj" fmla="val 16667"/>
              </a:avLst>
            </a:prstGeom>
            <a:solidFill>
              <a:srgbClr val="F79646"/>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rgbClr val="000000"/>
                  </a:solidFill>
                  <a:latin typeface="Calibri"/>
                  <a:ea typeface="Calibri"/>
                  <a:cs typeface="Calibri"/>
                  <a:sym typeface="Calibri"/>
                </a:rPr>
                <a:t>Consequences and Determination</a:t>
              </a:r>
            </a:p>
          </p:txBody>
        </p:sp>
      </p:grpSp>
      <p:sp>
        <p:nvSpPr>
          <p:cNvPr id="981" name="Shape 981"/>
          <p:cNvSpPr txBox="1"/>
          <p:nvPr/>
        </p:nvSpPr>
        <p:spPr>
          <a:xfrm>
            <a:off x="571500" y="3276362"/>
            <a:ext cx="3886200" cy="3352800"/>
          </a:xfrm>
          <a:prstGeom prst="rect">
            <a:avLst/>
          </a:prstGeom>
          <a:noFill/>
          <a:ln>
            <a:noFill/>
          </a:ln>
        </p:spPr>
        <p:txBody>
          <a:bodyPr lIns="91425" tIns="45700" rIns="91425" bIns="45700" anchor="t" anchorCtr="0">
            <a:noAutofit/>
          </a:bodyPr>
          <a:lstStyle/>
          <a:p>
            <a:pPr marR="0" lvl="0" algn="ctr" rtl="0">
              <a:spcBef>
                <a:spcPts val="0"/>
              </a:spcBef>
              <a:spcAft>
                <a:spcPts val="0"/>
              </a:spcAft>
              <a:buSzPct val="25000"/>
              <a:buNone/>
            </a:pPr>
            <a:r>
              <a:rPr lang="en-US" sz="4000" b="1" dirty="0">
                <a:solidFill>
                  <a:srgbClr val="C00000"/>
                </a:solidFill>
                <a:latin typeface="Calibri"/>
                <a:ea typeface="Calibri"/>
                <a:cs typeface="Calibri"/>
                <a:sym typeface="Calibri"/>
              </a:rPr>
              <a:t>Exposure </a:t>
            </a:r>
            <a:endParaRPr lang="en-US" sz="4000" b="1" dirty="0" smtClean="0">
              <a:solidFill>
                <a:srgbClr val="C00000"/>
              </a:solidFill>
              <a:latin typeface="Calibri"/>
              <a:ea typeface="Calibri"/>
              <a:cs typeface="Calibri"/>
              <a:sym typeface="Calibri"/>
            </a:endParaRPr>
          </a:p>
          <a:p>
            <a:pPr marR="0" lvl="0" algn="ctr" rtl="0">
              <a:spcBef>
                <a:spcPts val="0"/>
              </a:spcBef>
              <a:spcAft>
                <a:spcPts val="0"/>
              </a:spcAft>
              <a:buSzPct val="25000"/>
              <a:buNone/>
            </a:pPr>
            <a:endParaRPr lang="en-US" sz="1800" b="1" dirty="0" smtClean="0">
              <a:solidFill>
                <a:schemeClr val="dk1"/>
              </a:solidFill>
              <a:latin typeface="Calibri"/>
              <a:ea typeface="Calibri"/>
              <a:cs typeface="Calibri"/>
              <a:sym typeface="Calibri"/>
            </a:endParaRPr>
          </a:p>
          <a:p>
            <a:pPr marR="0" lvl="0" algn="ctr" rtl="0">
              <a:spcBef>
                <a:spcPts val="0"/>
              </a:spcBef>
              <a:spcAft>
                <a:spcPts val="0"/>
              </a:spcAft>
              <a:buSzPct val="25000"/>
              <a:buNone/>
            </a:pPr>
            <a:r>
              <a:rPr lang="en-US" sz="3600" b="1" dirty="0" smtClean="0">
                <a:solidFill>
                  <a:schemeClr val="dk1"/>
                </a:solidFill>
                <a:latin typeface="Calibri"/>
                <a:ea typeface="Calibri"/>
                <a:cs typeface="Calibri"/>
                <a:sym typeface="Calibri"/>
              </a:rPr>
              <a:t>Which </a:t>
            </a:r>
            <a:r>
              <a:rPr lang="en-US" sz="3600" b="1" dirty="0">
                <a:solidFill>
                  <a:schemeClr val="dk1"/>
                </a:solidFill>
                <a:latin typeface="Calibri"/>
                <a:ea typeface="Calibri"/>
                <a:cs typeface="Calibri"/>
                <a:sym typeface="Calibri"/>
              </a:rPr>
              <a:t>organisms and habitats will be exposed to the stressors</a:t>
            </a:r>
            <a:r>
              <a:rPr lang="en-US" sz="3600" b="1" dirty="0" smtClean="0">
                <a:solidFill>
                  <a:schemeClr val="dk1"/>
                </a:solidFill>
                <a:latin typeface="Calibri"/>
                <a:ea typeface="Calibri"/>
                <a:cs typeface="Calibri"/>
                <a:sym typeface="Calibri"/>
              </a:rPr>
              <a:t>?</a:t>
            </a:r>
            <a:endParaRPr lang="en-US" sz="3600" b="1" dirty="0">
              <a:solidFill>
                <a:schemeClr val="dk1"/>
              </a:solidFill>
              <a:latin typeface="Calibri"/>
              <a:ea typeface="Calibri"/>
              <a:cs typeface="Calibri"/>
              <a:sym typeface="Calibri"/>
            </a:endParaRPr>
          </a:p>
        </p:txBody>
      </p:sp>
      <p:sp>
        <p:nvSpPr>
          <p:cNvPr id="2" name="TextBox 1"/>
          <p:cNvSpPr txBox="1"/>
          <p:nvPr/>
        </p:nvSpPr>
        <p:spPr>
          <a:xfrm>
            <a:off x="4953000" y="3276362"/>
            <a:ext cx="3657600" cy="1538883"/>
          </a:xfrm>
          <a:prstGeom prst="rect">
            <a:avLst/>
          </a:prstGeom>
          <a:noFill/>
        </p:spPr>
        <p:txBody>
          <a:bodyPr wrap="square" rtlCol="0">
            <a:spAutoFit/>
          </a:bodyPr>
          <a:lstStyle/>
          <a:p>
            <a:pPr marL="685800" lvl="0" indent="-685800" algn="ctr">
              <a:buSzPct val="25000"/>
            </a:pPr>
            <a:r>
              <a:rPr lang="en-US" sz="4000" b="1" dirty="0" smtClean="0">
                <a:solidFill>
                  <a:srgbClr val="C00000"/>
                </a:solidFill>
                <a:latin typeface="Calibri"/>
                <a:ea typeface="Calibri"/>
                <a:cs typeface="Calibri"/>
                <a:sym typeface="Calibri"/>
              </a:rPr>
              <a:t>Response</a:t>
            </a:r>
          </a:p>
          <a:p>
            <a:pPr marL="685800" lvl="0" indent="-685800" algn="ctr">
              <a:buSzPct val="25000"/>
            </a:pPr>
            <a:endParaRPr lang="en-US" sz="1800" b="1" dirty="0" smtClean="0">
              <a:solidFill>
                <a:schemeClr val="dk1"/>
              </a:solidFill>
              <a:latin typeface="Calibri"/>
              <a:ea typeface="Calibri"/>
              <a:cs typeface="Calibri"/>
              <a:sym typeface="Calibri"/>
            </a:endParaRPr>
          </a:p>
          <a:p>
            <a:pPr marL="685800" lvl="0" indent="-685800" algn="ctr">
              <a:buSzPct val="25000"/>
            </a:pPr>
            <a:r>
              <a:rPr lang="en-US" sz="3600" b="1" dirty="0" smtClean="0">
                <a:solidFill>
                  <a:schemeClr val="dk1"/>
                </a:solidFill>
                <a:latin typeface="Calibri"/>
                <a:ea typeface="Calibri"/>
                <a:cs typeface="Calibri"/>
                <a:sym typeface="Calibri"/>
              </a:rPr>
              <a:t>What </a:t>
            </a:r>
            <a:r>
              <a:rPr lang="en-US" sz="3600" b="1" dirty="0">
                <a:solidFill>
                  <a:schemeClr val="dk1"/>
                </a:solidFill>
                <a:latin typeface="Calibri"/>
                <a:ea typeface="Calibri"/>
                <a:cs typeface="Calibri"/>
                <a:sym typeface="Calibri"/>
              </a:rPr>
              <a:t>happens?</a:t>
            </a:r>
          </a:p>
        </p:txBody>
      </p:sp>
      <p:sp>
        <p:nvSpPr>
          <p:cNvPr id="3" name="Rounded Rectangle 2"/>
          <p:cNvSpPr/>
          <p:nvPr/>
        </p:nvSpPr>
        <p:spPr>
          <a:xfrm>
            <a:off x="2286000" y="1752600"/>
            <a:ext cx="2514600" cy="1447800"/>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391940" y="1766701"/>
            <a:ext cx="2514600" cy="1447800"/>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1"/>
                                        </p:tgtEl>
                                        <p:attrNameLst>
                                          <p:attrName>style.visibility</p:attrName>
                                        </p:attrNameLst>
                                      </p:cBhvr>
                                      <p:to>
                                        <p:strVal val="visible"/>
                                      </p:to>
                                    </p:set>
                                    <p:animEffect transition="in" filter="fade">
                                      <p:cBhvr>
                                        <p:cTn id="7" dur="500"/>
                                        <p:tgtEl>
                                          <p:spTgt spid="9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500"/>
                            </p:stCondLst>
                            <p:childTnLst>
                              <p:par>
                                <p:cTn id="23" presetID="10" presetClass="exit" presetSubtype="0" fill="hold" grpId="1" nodeType="afterEffect">
                                  <p:stCondLst>
                                    <p:cond delay="300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 grpId="0"/>
      <p:bldP spid="2" grpId="0"/>
      <p:bldP spid="3" grpId="0" animBg="1"/>
      <p:bldP spid="3" grpId="1" animBg="1"/>
      <p:bldP spid="15" grpId="0" animBg="1"/>
      <p:bldP spid="15"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986"/>
        <p:cNvGrpSpPr/>
        <p:nvPr/>
      </p:nvGrpSpPr>
      <p:grpSpPr>
        <a:xfrm>
          <a:off x="0" y="0"/>
          <a:ext cx="0" cy="0"/>
          <a:chOff x="0" y="0"/>
          <a:chExt cx="0" cy="0"/>
        </a:xfrm>
      </p:grpSpPr>
      <p:sp>
        <p:nvSpPr>
          <p:cNvPr id="43" name="Shape 97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66800" y="1828800"/>
            <a:ext cx="7140388" cy="4908177"/>
          </a:xfrm>
          <a:prstGeom prst="rect">
            <a:avLst/>
          </a:prstGeom>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031"/>
        <p:cNvGrpSpPr/>
        <p:nvPr/>
      </p:nvGrpSpPr>
      <p:grpSpPr>
        <a:xfrm>
          <a:off x="0" y="0"/>
          <a:ext cx="0" cy="0"/>
          <a:chOff x="0" y="0"/>
          <a:chExt cx="0" cy="0"/>
        </a:xfrm>
      </p:grpSpPr>
      <p:pic>
        <p:nvPicPr>
          <p:cNvPr id="1032" name="Shape 10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611832" y="2209800"/>
            <a:ext cx="2092896" cy="3127615"/>
          </a:xfrm>
          <a:prstGeom prst="rect">
            <a:avLst/>
          </a:prstGeom>
          <a:noFill/>
          <a:ln>
            <a:noFill/>
          </a:ln>
        </p:spPr>
      </p:pic>
      <p:sp>
        <p:nvSpPr>
          <p:cNvPr id="1034" name="Shape 1034"/>
          <p:cNvSpPr txBox="1">
            <a:spLocks noGrp="1"/>
          </p:cNvSpPr>
          <p:nvPr>
            <p:ph type="body" idx="1"/>
          </p:nvPr>
        </p:nvSpPr>
        <p:spPr>
          <a:xfrm>
            <a:off x="304800" y="1981200"/>
            <a:ext cx="6324600" cy="4419599"/>
          </a:xfrm>
          <a:prstGeom prst="rect">
            <a:avLst/>
          </a:prstGeom>
          <a:noFill/>
          <a:ln>
            <a:noFill/>
          </a:ln>
        </p:spPr>
        <p:txBody>
          <a:bodyPr lIns="91425" tIns="45700" rIns="91425" bIns="45700" anchor="t" anchorCtr="0">
            <a:noAutofit/>
          </a:bodyPr>
          <a:lstStyle/>
          <a:p>
            <a:pPr marL="0" lvl="0" indent="0">
              <a:spcBef>
                <a:spcPts val="0"/>
              </a:spcBef>
              <a:buClr>
                <a:schemeClr val="lt1"/>
              </a:buClr>
              <a:buNone/>
            </a:pPr>
            <a:r>
              <a:rPr lang="en-US" dirty="0" smtClean="0">
                <a:solidFill>
                  <a:schemeClr val="tx1"/>
                </a:solidFill>
                <a:latin typeface="Calibri" panose="020F0502020204030204" pitchFamily="34" charset="0"/>
                <a:ea typeface="Garamond"/>
                <a:cs typeface="Garamond"/>
                <a:sym typeface="Garamond"/>
              </a:rPr>
              <a:t>An effect is a consequence </a:t>
            </a:r>
            <a:r>
              <a:rPr lang="en-US" i="0" u="none" strike="noStrike" cap="none" dirty="0">
                <a:solidFill>
                  <a:schemeClr val="tx1"/>
                </a:solidFill>
                <a:latin typeface="Calibri" panose="020F0502020204030204" pitchFamily="34" charset="0"/>
                <a:ea typeface="Garamond"/>
                <a:cs typeface="Garamond"/>
                <a:sym typeface="Garamond"/>
              </a:rPr>
              <a:t>of a response </a:t>
            </a:r>
            <a:r>
              <a:rPr lang="en-US" i="0" u="none" strike="noStrike" cap="none" dirty="0" smtClean="0">
                <a:solidFill>
                  <a:schemeClr val="tx1"/>
                </a:solidFill>
                <a:latin typeface="Calibri" panose="020F0502020204030204" pitchFamily="34" charset="0"/>
                <a:ea typeface="Garamond"/>
                <a:cs typeface="Garamond"/>
                <a:sym typeface="Garamond"/>
              </a:rPr>
              <a:t>to </a:t>
            </a:r>
            <a:r>
              <a:rPr lang="en-US" i="0" u="none" strike="noStrike" cap="none" dirty="0">
                <a:solidFill>
                  <a:schemeClr val="tx1"/>
                </a:solidFill>
                <a:latin typeface="Calibri" panose="020F0502020204030204" pitchFamily="34" charset="0"/>
                <a:ea typeface="Garamond"/>
                <a:cs typeface="Garamond"/>
                <a:sym typeface="Garamond"/>
              </a:rPr>
              <a:t>a </a:t>
            </a:r>
            <a:r>
              <a:rPr lang="en-US" i="0" u="none" strike="noStrike" cap="none" dirty="0" smtClean="0">
                <a:solidFill>
                  <a:srgbClr val="C00000"/>
                </a:solidFill>
                <a:latin typeface="Calibri" panose="020F0502020204030204" pitchFamily="34" charset="0"/>
                <a:ea typeface="Garamond"/>
                <a:cs typeface="Garamond"/>
                <a:sym typeface="Garamond"/>
              </a:rPr>
              <a:t>stressor</a:t>
            </a:r>
            <a:r>
              <a:rPr lang="en-US" i="0" u="none" strike="noStrike" cap="none" dirty="0" smtClean="0">
                <a:solidFill>
                  <a:schemeClr val="tx1"/>
                </a:solidFill>
                <a:latin typeface="Calibri" panose="020F0502020204030204" pitchFamily="34" charset="0"/>
                <a:ea typeface="Garamond"/>
                <a:cs typeface="Garamond"/>
                <a:sym typeface="Garamond"/>
              </a:rPr>
              <a:t>.</a:t>
            </a:r>
            <a:endParaRPr lang="en-US" i="0" u="none" strike="noStrike" cap="none" dirty="0">
              <a:solidFill>
                <a:schemeClr val="tx1"/>
              </a:solidFill>
              <a:latin typeface="Calibri" panose="020F0502020204030204" pitchFamily="34" charset="0"/>
              <a:ea typeface="Garamond"/>
              <a:cs typeface="Garamond"/>
              <a:sym typeface="Garamond"/>
            </a:endParaRPr>
          </a:p>
          <a:p>
            <a:pPr marL="857250" marR="0" lvl="1" indent="-463550" algn="l" rtl="0">
              <a:spcBef>
                <a:spcPts val="1200"/>
              </a:spcBef>
              <a:spcAft>
                <a:spcPts val="0"/>
              </a:spcAft>
              <a:buClr>
                <a:schemeClr val="lt1"/>
              </a:buClr>
              <a:buSzPct val="100000"/>
              <a:buFont typeface="Noto Sans Symbols"/>
              <a:buChar char="■"/>
            </a:pPr>
            <a:r>
              <a:rPr lang="en-US" sz="3200" i="0" u="none" strike="noStrike" cap="none" dirty="0">
                <a:solidFill>
                  <a:schemeClr val="tx1"/>
                </a:solidFill>
                <a:latin typeface="Calibri" panose="020F0502020204030204" pitchFamily="34" charset="0"/>
                <a:ea typeface="Garamond"/>
                <a:cs typeface="Garamond"/>
                <a:sym typeface="Garamond"/>
              </a:rPr>
              <a:t>Behavioral responses</a:t>
            </a:r>
          </a:p>
          <a:p>
            <a:pPr marL="857250" marR="0" lvl="1" indent="-463550" algn="l" rtl="0">
              <a:spcBef>
                <a:spcPts val="1200"/>
              </a:spcBef>
              <a:spcAft>
                <a:spcPts val="0"/>
              </a:spcAft>
              <a:buClr>
                <a:schemeClr val="lt1"/>
              </a:buClr>
              <a:buSzPct val="100000"/>
              <a:buFont typeface="Noto Sans Symbols"/>
              <a:buChar char="■"/>
            </a:pPr>
            <a:r>
              <a:rPr lang="en-US" sz="3200" i="0" u="none" strike="noStrike" cap="none" dirty="0">
                <a:solidFill>
                  <a:schemeClr val="tx1"/>
                </a:solidFill>
                <a:latin typeface="Calibri" panose="020F0502020204030204" pitchFamily="34" charset="0"/>
                <a:ea typeface="Garamond"/>
                <a:cs typeface="Garamond"/>
                <a:sym typeface="Garamond"/>
              </a:rPr>
              <a:t>Physiological responses</a:t>
            </a:r>
          </a:p>
          <a:p>
            <a:pPr marL="857250" marR="0" lvl="1" indent="-463550" algn="l" rtl="0">
              <a:spcBef>
                <a:spcPts val="1200"/>
              </a:spcBef>
              <a:spcAft>
                <a:spcPts val="0"/>
              </a:spcAft>
              <a:buClr>
                <a:schemeClr val="lt1"/>
              </a:buClr>
              <a:buSzPct val="100000"/>
              <a:buFont typeface="Noto Sans Symbols"/>
              <a:buChar char="■"/>
            </a:pPr>
            <a:r>
              <a:rPr lang="en-US" sz="3200" i="0" u="none" strike="noStrike" cap="none" dirty="0">
                <a:solidFill>
                  <a:schemeClr val="tx1"/>
                </a:solidFill>
                <a:latin typeface="Calibri" panose="020F0502020204030204" pitchFamily="34" charset="0"/>
                <a:ea typeface="Garamond"/>
                <a:cs typeface="Garamond"/>
                <a:sym typeface="Garamond"/>
              </a:rPr>
              <a:t>Physical responses</a:t>
            </a:r>
          </a:p>
          <a:p>
            <a:pPr marL="0" marR="0" lvl="0" indent="0" algn="l" rtl="0">
              <a:spcBef>
                <a:spcPts val="1200"/>
              </a:spcBef>
              <a:spcAft>
                <a:spcPts val="0"/>
              </a:spcAft>
              <a:buClr>
                <a:schemeClr val="lt1"/>
              </a:buClr>
              <a:buSzPct val="100000"/>
              <a:buNone/>
            </a:pPr>
            <a:endParaRPr lang="en-US" sz="2800" i="0" u="none" strike="noStrike" cap="none" dirty="0" smtClean="0">
              <a:solidFill>
                <a:schemeClr val="tx1"/>
              </a:solidFill>
              <a:latin typeface="Calibri" panose="020F0502020204030204" pitchFamily="34" charset="0"/>
              <a:ea typeface="Garamond"/>
              <a:cs typeface="Garamond"/>
              <a:sym typeface="Garamond"/>
            </a:endParaRPr>
          </a:p>
          <a:p>
            <a:pPr marL="0" marR="0" lvl="0" indent="0" algn="l" rtl="0">
              <a:spcBef>
                <a:spcPts val="1200"/>
              </a:spcBef>
              <a:spcAft>
                <a:spcPts val="0"/>
              </a:spcAft>
              <a:buClr>
                <a:schemeClr val="lt1"/>
              </a:buClr>
              <a:buSzPct val="100000"/>
              <a:buNone/>
            </a:pPr>
            <a:r>
              <a:rPr lang="en-US" i="0" u="none" strike="noStrike" cap="none" dirty="0" smtClean="0">
                <a:solidFill>
                  <a:schemeClr val="tx1"/>
                </a:solidFill>
                <a:latin typeface="Calibri" panose="020F0502020204030204" pitchFamily="34" charset="0"/>
                <a:ea typeface="Garamond"/>
                <a:cs typeface="Garamond"/>
                <a:sym typeface="Garamond"/>
              </a:rPr>
              <a:t>Interactions </a:t>
            </a:r>
            <a:r>
              <a:rPr lang="en-US" i="0" u="none" strike="noStrike" cap="none" dirty="0">
                <a:solidFill>
                  <a:schemeClr val="tx1"/>
                </a:solidFill>
                <a:latin typeface="Calibri" panose="020F0502020204030204" pitchFamily="34" charset="0"/>
                <a:ea typeface="Garamond"/>
                <a:cs typeface="Garamond"/>
                <a:sym typeface="Garamond"/>
              </a:rPr>
              <a:t>can </a:t>
            </a:r>
            <a:r>
              <a:rPr lang="en-US" i="0" u="none" strike="noStrike" cap="none" dirty="0" smtClean="0">
                <a:solidFill>
                  <a:schemeClr val="tx1"/>
                </a:solidFill>
                <a:latin typeface="Calibri" panose="020F0502020204030204" pitchFamily="34" charset="0"/>
                <a:ea typeface="Garamond"/>
                <a:cs typeface="Garamond"/>
                <a:sym typeface="Garamond"/>
              </a:rPr>
              <a:t>be </a:t>
            </a:r>
            <a:r>
              <a:rPr lang="en-US" i="0" u="none" strike="noStrike" cap="none" dirty="0" smtClean="0">
                <a:solidFill>
                  <a:srgbClr val="FFFF00"/>
                </a:solidFill>
                <a:latin typeface="Calibri" panose="020F0502020204030204" pitchFamily="34" charset="0"/>
                <a:ea typeface="Garamond"/>
                <a:cs typeface="Garamond"/>
                <a:sym typeface="Garamond"/>
              </a:rPr>
              <a:t>Direct</a:t>
            </a:r>
            <a:r>
              <a:rPr lang="en-US" i="0" u="none" strike="noStrike" cap="none" dirty="0" smtClean="0">
                <a:solidFill>
                  <a:schemeClr val="tx1"/>
                </a:solidFill>
                <a:latin typeface="Calibri" panose="020F0502020204030204" pitchFamily="34" charset="0"/>
                <a:ea typeface="Garamond"/>
                <a:cs typeface="Garamond"/>
                <a:sym typeface="Garamond"/>
              </a:rPr>
              <a:t> or </a:t>
            </a:r>
            <a:r>
              <a:rPr lang="en-US" i="0" u="none" strike="noStrike" cap="none" dirty="0" smtClean="0">
                <a:solidFill>
                  <a:srgbClr val="FFFF00"/>
                </a:solidFill>
                <a:latin typeface="Calibri" panose="020F0502020204030204" pitchFamily="34" charset="0"/>
                <a:ea typeface="Garamond"/>
                <a:cs typeface="Garamond"/>
                <a:sym typeface="Garamond"/>
              </a:rPr>
              <a:t>Indirect</a:t>
            </a:r>
            <a:endParaRPr lang="en-US" i="0" u="none" strike="noStrike" cap="none" dirty="0">
              <a:solidFill>
                <a:srgbClr val="FFFF00"/>
              </a:solidFill>
              <a:latin typeface="Calibri" panose="020F0502020204030204" pitchFamily="34" charset="0"/>
              <a:ea typeface="Garamond"/>
              <a:cs typeface="Garamond"/>
              <a:sym typeface="Garamond"/>
            </a:endParaRPr>
          </a:p>
        </p:txBody>
      </p:sp>
      <p:sp>
        <p:nvSpPr>
          <p:cNvPr id="7" name="Shape 97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9000">
              <a:srgbClr val="068FBA"/>
            </a:gs>
            <a:gs pos="100000">
              <a:schemeClr val="accent1">
                <a:tint val="44500"/>
                <a:satMod val="160000"/>
              </a:schemeClr>
            </a:gs>
            <a:gs pos="100000">
              <a:schemeClr val="accent1">
                <a:tint val="23500"/>
                <a:satMod val="160000"/>
              </a:schemeClr>
            </a:gs>
          </a:gsLst>
          <a:lin ang="5400000" scaled="0"/>
        </a:gradFill>
        <a:effectLst/>
      </p:bgPr>
    </p:bg>
    <p:spTree>
      <p:nvGrpSpPr>
        <p:cNvPr id="1" name="Shape 1041"/>
        <p:cNvGrpSpPr/>
        <p:nvPr/>
      </p:nvGrpSpPr>
      <p:grpSpPr>
        <a:xfrm>
          <a:off x="0" y="0"/>
          <a:ext cx="0" cy="0"/>
          <a:chOff x="0" y="0"/>
          <a:chExt cx="0" cy="0"/>
        </a:xfrm>
      </p:grpSpPr>
      <p:pic>
        <p:nvPicPr>
          <p:cNvPr id="1042" name="Shape 104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38137" y="0"/>
            <a:ext cx="8418512" cy="6858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047"/>
        <p:cNvGrpSpPr/>
        <p:nvPr/>
      </p:nvGrpSpPr>
      <p:grpSpPr>
        <a:xfrm>
          <a:off x="0" y="0"/>
          <a:ext cx="0" cy="0"/>
          <a:chOff x="0" y="0"/>
          <a:chExt cx="0" cy="0"/>
        </a:xfrm>
      </p:grpSpPr>
      <p:sp>
        <p:nvSpPr>
          <p:cNvPr id="1048" name="Shape 1048"/>
          <p:cNvSpPr txBox="1">
            <a:spLocks noGrp="1"/>
          </p:cNvSpPr>
          <p:nvPr>
            <p:ph type="body" idx="1"/>
          </p:nvPr>
        </p:nvSpPr>
        <p:spPr>
          <a:xfrm>
            <a:off x="76200" y="1981200"/>
            <a:ext cx="8915400" cy="12954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hlink"/>
              </a:buClr>
              <a:buSzPct val="25000"/>
              <a:buFont typeface="Noto Sans Symbols"/>
              <a:buNone/>
            </a:pPr>
            <a:r>
              <a:rPr lang="en-US" sz="5400" b="1" i="0" u="none" strike="noStrike" cap="none" dirty="0">
                <a:solidFill>
                  <a:schemeClr val="tx1"/>
                </a:solidFill>
                <a:latin typeface="Calibri" panose="020F0502020204030204" pitchFamily="34" charset="0"/>
                <a:ea typeface="Garamond"/>
                <a:cs typeface="Garamond"/>
                <a:sym typeface="Garamond"/>
              </a:rPr>
              <a:t>Exposure + Response = Effects</a:t>
            </a:r>
          </a:p>
        </p:txBody>
      </p:sp>
      <p:sp>
        <p:nvSpPr>
          <p:cNvPr id="1051" name="Shape 1051"/>
          <p:cNvSpPr/>
          <p:nvPr/>
        </p:nvSpPr>
        <p:spPr>
          <a:xfrm>
            <a:off x="2590800" y="4763000"/>
            <a:ext cx="914400" cy="914400"/>
          </a:xfrm>
          <a:prstGeom prst="mathPlus">
            <a:avLst>
              <a:gd name="adj1" fmla="val 23520"/>
            </a:avLst>
          </a:prstGeom>
          <a:solidFill>
            <a:schemeClr val="accent1"/>
          </a:solidFill>
          <a:ln w="9525" cap="flat" cmpd="sng">
            <a:solidFill>
              <a:schemeClr val="lt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Garamond"/>
              <a:buNone/>
            </a:pPr>
            <a:endParaRPr sz="2400" b="0" i="0" u="none" strike="noStrike" cap="none">
              <a:solidFill>
                <a:schemeClr val="lt1"/>
              </a:solidFill>
              <a:latin typeface="Times New Roman"/>
              <a:ea typeface="Times New Roman"/>
              <a:cs typeface="Times New Roman"/>
              <a:sym typeface="Times New Roman"/>
            </a:endParaRPr>
          </a:p>
        </p:txBody>
      </p:sp>
      <p:sp>
        <p:nvSpPr>
          <p:cNvPr id="1052" name="Shape 1052"/>
          <p:cNvSpPr/>
          <p:nvPr/>
        </p:nvSpPr>
        <p:spPr>
          <a:xfrm>
            <a:off x="5900057" y="4767230"/>
            <a:ext cx="914400" cy="914400"/>
          </a:xfrm>
          <a:prstGeom prst="mathEqual">
            <a:avLst>
              <a:gd name="adj1" fmla="val 23520"/>
              <a:gd name="adj2" fmla="val 11760"/>
            </a:avLst>
          </a:prstGeom>
          <a:solidFill>
            <a:schemeClr val="accent1"/>
          </a:solidFill>
          <a:ln w="9525" cap="flat" cmpd="sng">
            <a:solidFill>
              <a:schemeClr val="lt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Garamond"/>
              <a:buNone/>
            </a:pPr>
            <a:endParaRPr sz="2400" b="0" i="0" u="none" strike="noStrike" cap="none">
              <a:solidFill>
                <a:schemeClr val="lt1"/>
              </a:solidFill>
              <a:latin typeface="Times New Roman"/>
              <a:ea typeface="Times New Roman"/>
              <a:cs typeface="Times New Roman"/>
              <a:sym typeface="Times New Roman"/>
            </a:endParaRPr>
          </a:p>
        </p:txBody>
      </p:sp>
      <p:sp>
        <p:nvSpPr>
          <p:cNvPr id="8" name="Shape 97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6489" y="4114800"/>
            <a:ext cx="1908860" cy="191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53200" y="3898976"/>
            <a:ext cx="2005013"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328986" y="3898975"/>
            <a:ext cx="2005013"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058"/>
        <p:cNvGrpSpPr/>
        <p:nvPr/>
      </p:nvGrpSpPr>
      <p:grpSpPr>
        <a:xfrm>
          <a:off x="0" y="0"/>
          <a:ext cx="0" cy="0"/>
          <a:chOff x="0" y="0"/>
          <a:chExt cx="0" cy="0"/>
        </a:xfrm>
      </p:grpSpPr>
      <p:pic>
        <p:nvPicPr>
          <p:cNvPr id="1061" name="Shape 1061">
            <a:hlinkClick r:id="rId3" action="ppaction://hlinkfile"/>
          </p:cNvPr>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990600" y="1905000"/>
            <a:ext cx="7162800" cy="4876800"/>
          </a:xfrm>
          <a:prstGeom prst="rect">
            <a:avLst/>
          </a:prstGeom>
          <a:noFill/>
          <a:ln>
            <a:noFill/>
          </a:ln>
        </p:spPr>
      </p:pic>
      <p:sp>
        <p:nvSpPr>
          <p:cNvPr id="9" name="Shape 97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066"/>
        <p:cNvGrpSpPr/>
        <p:nvPr/>
      </p:nvGrpSpPr>
      <p:grpSpPr>
        <a:xfrm>
          <a:off x="0" y="0"/>
          <a:ext cx="0" cy="0"/>
          <a:chOff x="0" y="0"/>
          <a:chExt cx="0" cy="0"/>
        </a:xfrm>
      </p:grpSpPr>
      <p:pic>
        <p:nvPicPr>
          <p:cNvPr id="1067" name="Shape 106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438400" y="2469750"/>
            <a:ext cx="1176528" cy="1421275"/>
          </a:xfrm>
          <a:prstGeom prst="rect">
            <a:avLst/>
          </a:prstGeom>
          <a:noFill/>
          <a:ln>
            <a:noFill/>
          </a:ln>
        </p:spPr>
      </p:pic>
      <p:pic>
        <p:nvPicPr>
          <p:cNvPr id="1068" name="Shape 106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347889" y="2564538"/>
            <a:ext cx="1757477" cy="1231697"/>
          </a:xfrm>
          <a:prstGeom prst="rect">
            <a:avLst/>
          </a:prstGeom>
          <a:noFill/>
          <a:ln>
            <a:noFill/>
          </a:ln>
        </p:spPr>
      </p:pic>
      <p:graphicFrame>
        <p:nvGraphicFramePr>
          <p:cNvPr id="1069" name="Shape 1069"/>
          <p:cNvGraphicFramePr/>
          <p:nvPr>
            <p:extLst>
              <p:ext uri="{D42A27DB-BD31-4B8C-83A1-F6EECF244321}">
                <p14:modId xmlns:p14="http://schemas.microsoft.com/office/powerpoint/2010/main" val="2873500305"/>
              </p:ext>
            </p:extLst>
          </p:nvPr>
        </p:nvGraphicFramePr>
        <p:xfrm>
          <a:off x="0" y="5136750"/>
          <a:ext cx="9143975" cy="1721250"/>
        </p:xfrm>
        <a:graphic>
          <a:graphicData uri="http://schemas.openxmlformats.org/drawingml/2006/table">
            <a:tbl>
              <a:tblPr>
                <a:noFill/>
                <a:tableStyleId>{47848DEE-106D-4828-AA31-C01136A4E1CC}</a:tableStyleId>
              </a:tblPr>
              <a:tblGrid>
                <a:gridCol w="683350"/>
                <a:gridCol w="488125"/>
                <a:gridCol w="650825"/>
                <a:gridCol w="683350"/>
                <a:gridCol w="683350"/>
                <a:gridCol w="683350"/>
                <a:gridCol w="683350"/>
                <a:gridCol w="683350"/>
                <a:gridCol w="683350"/>
                <a:gridCol w="846075"/>
                <a:gridCol w="846075"/>
                <a:gridCol w="813525"/>
                <a:gridCol w="715900"/>
              </a:tblGrid>
              <a:tr h="441800">
                <a:tc gridSpan="2">
                  <a:txBody>
                    <a:bodyPr/>
                    <a:lstStyle/>
                    <a:p>
                      <a:pPr marL="0" marR="0" lvl="0" indent="0" algn="ctr" rtl="0">
                        <a:spcBef>
                          <a:spcPts val="0"/>
                        </a:spcBef>
                        <a:spcAft>
                          <a:spcPts val="0"/>
                        </a:spcAft>
                        <a:buSzPct val="25000"/>
                        <a:buNone/>
                      </a:pPr>
                      <a:r>
                        <a:rPr lang="en-US" sz="1200" b="1" i="1" u="none" strike="noStrike" cap="none" dirty="0">
                          <a:solidFill>
                            <a:srgbClr val="000000"/>
                          </a:solidFill>
                          <a:latin typeface="Calibri"/>
                          <a:ea typeface="Calibri"/>
                          <a:cs typeface="Calibri"/>
                          <a:sym typeface="Calibri"/>
                        </a:rPr>
                        <a:t>Action Deconstruction</a:t>
                      </a:r>
                    </a:p>
                  </a:txBody>
                  <a:tcPr marL="32225" marR="32225" marT="0" marB="0" anchor="ctr">
                    <a:lnL w="38100" cap="flat" cmpd="sng">
                      <a:solidFill>
                        <a:srgbClr val="000000"/>
                      </a:solidFill>
                      <a:prstDash val="solid"/>
                      <a:round/>
                      <a:headEnd type="none" w="med" len="med"/>
                      <a:tailEnd type="none" w="med" len="med"/>
                    </a:lnL>
                    <a:lnR w="381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38100" cap="flat" cmpd="sng">
                      <a:solidFill>
                        <a:srgbClr val="000000"/>
                      </a:solidFill>
                      <a:prstDash val="solid"/>
                      <a:round/>
                      <a:headEnd type="none" w="med" len="med"/>
                      <a:tailEnd type="none" w="med" len="med"/>
                    </a:lnB>
                    <a:solidFill>
                      <a:srgbClr val="548DD4"/>
                    </a:solidFill>
                  </a:tcPr>
                </a:tc>
                <a:tc hMerge="1">
                  <a:txBody>
                    <a:bodyPr/>
                    <a:lstStyle/>
                    <a:p>
                      <a:endParaRPr lang="en-US"/>
                    </a:p>
                  </a:txBody>
                  <a:tcPr/>
                </a:tc>
                <a:tc gridSpan="2">
                  <a:txBody>
                    <a:bodyPr/>
                    <a:lstStyle/>
                    <a:p>
                      <a:pPr marL="0" marR="0" lvl="0" indent="0" algn="ctr" rtl="0">
                        <a:spcBef>
                          <a:spcPts val="0"/>
                        </a:spcBef>
                        <a:spcAft>
                          <a:spcPts val="0"/>
                        </a:spcAft>
                        <a:buSzPct val="25000"/>
                        <a:buNone/>
                      </a:pPr>
                      <a:r>
                        <a:rPr lang="en-US" sz="1200" b="1" i="1" u="none" strike="noStrike" cap="none">
                          <a:solidFill>
                            <a:srgbClr val="000000"/>
                          </a:solidFill>
                          <a:latin typeface="Calibri"/>
                          <a:ea typeface="Calibri"/>
                          <a:cs typeface="Calibri"/>
                          <a:sym typeface="Calibri"/>
                        </a:rPr>
                        <a:t>Exposure</a:t>
                      </a:r>
                    </a:p>
                  </a:txBody>
                  <a:tcPr marL="32225" marR="32225" marT="0" marB="0" anchor="ctr">
                    <a:lnL w="38100" cap="flat" cmpd="sng">
                      <a:solidFill>
                        <a:srgbClr val="000000"/>
                      </a:solidFill>
                      <a:prstDash val="solid"/>
                      <a:round/>
                      <a:headEnd type="none" w="med" len="med"/>
                      <a:tailEnd type="none" w="med" len="med"/>
                    </a:lnL>
                    <a:lnR w="381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38100" cap="flat" cmpd="sng">
                      <a:solidFill>
                        <a:srgbClr val="000000"/>
                      </a:solidFill>
                      <a:prstDash val="solid"/>
                      <a:round/>
                      <a:headEnd type="none" w="med" len="med"/>
                      <a:tailEnd type="none" w="med" len="med"/>
                    </a:lnB>
                    <a:solidFill>
                      <a:srgbClr val="FFFF00"/>
                    </a:solidFill>
                  </a:tcPr>
                </a:tc>
                <a:tc hMerge="1">
                  <a:txBody>
                    <a:bodyPr/>
                    <a:lstStyle/>
                    <a:p>
                      <a:endParaRPr lang="en-US"/>
                    </a:p>
                  </a:txBody>
                  <a:tcPr/>
                </a:tc>
                <a:tc gridSpan="3">
                  <a:txBody>
                    <a:bodyPr/>
                    <a:lstStyle/>
                    <a:p>
                      <a:pPr marL="0" marR="0" lvl="0" indent="0" algn="ctr" rtl="0">
                        <a:spcBef>
                          <a:spcPts val="0"/>
                        </a:spcBef>
                        <a:spcAft>
                          <a:spcPts val="0"/>
                        </a:spcAft>
                        <a:buSzPct val="25000"/>
                        <a:buNone/>
                      </a:pPr>
                      <a:r>
                        <a:rPr lang="en-US" sz="1200" b="1" i="1" u="none" strike="noStrike" cap="none">
                          <a:solidFill>
                            <a:srgbClr val="000000"/>
                          </a:solidFill>
                          <a:latin typeface="Calibri"/>
                          <a:ea typeface="Calibri"/>
                          <a:cs typeface="Calibri"/>
                          <a:sym typeface="Calibri"/>
                        </a:rPr>
                        <a:t>Biology Deconstruction</a:t>
                      </a:r>
                    </a:p>
                  </a:txBody>
                  <a:tcPr marL="32225" marR="32225" marT="0" marB="0" anchor="ctr">
                    <a:lnL w="38100" cap="flat" cmpd="sng">
                      <a:solidFill>
                        <a:srgbClr val="000000"/>
                      </a:solidFill>
                      <a:prstDash val="solid"/>
                      <a:round/>
                      <a:headEnd type="none" w="med" len="med"/>
                      <a:tailEnd type="none" w="med" len="med"/>
                    </a:lnL>
                    <a:lnR w="381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38100" cap="flat" cmpd="sng">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gridSpan="6">
                  <a:txBody>
                    <a:bodyPr/>
                    <a:lstStyle/>
                    <a:p>
                      <a:pPr marL="0" marR="0" lvl="0" indent="0" algn="ctr" rtl="0">
                        <a:spcBef>
                          <a:spcPts val="0"/>
                        </a:spcBef>
                        <a:spcAft>
                          <a:spcPts val="0"/>
                        </a:spcAft>
                        <a:buSzPct val="25000"/>
                        <a:buNone/>
                      </a:pPr>
                      <a:r>
                        <a:rPr lang="en-US" sz="1200" b="1" i="1" u="none" strike="noStrike" cap="none" dirty="0">
                          <a:solidFill>
                            <a:srgbClr val="000000"/>
                          </a:solidFill>
                          <a:latin typeface="Calibri"/>
                          <a:ea typeface="Calibri"/>
                          <a:cs typeface="Calibri"/>
                          <a:sym typeface="Calibri"/>
                        </a:rPr>
                        <a:t>Consequences and Determination</a:t>
                      </a:r>
                    </a:p>
                  </a:txBody>
                  <a:tcPr marL="32225" marR="32225" marT="0" marB="0" anchor="ctr">
                    <a:lnL w="38100" cap="flat" cmpd="sng">
                      <a:solidFill>
                        <a:srgbClr val="000000"/>
                      </a:solidFill>
                      <a:prstDash val="solid"/>
                      <a:round/>
                      <a:headEnd type="none" w="med" len="med"/>
                      <a:tailEnd type="none" w="med" len="med"/>
                    </a:lnL>
                    <a:lnR w="381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38100" cap="flat" cmpd="sng">
                      <a:solidFill>
                        <a:srgbClr val="000000"/>
                      </a:solidFill>
                      <a:prstDash val="solid"/>
                      <a:round/>
                      <a:headEnd type="none" w="med" len="med"/>
                      <a:tailEnd type="none" w="med" len="med"/>
                    </a:lnB>
                    <a:solidFill>
                      <a:srgbClr val="F7964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79450">
                <a:tc>
                  <a:txBody>
                    <a:bodyPr/>
                    <a:lstStyle/>
                    <a:p>
                      <a:pPr marL="0" marR="0" lvl="0" indent="0" algn="ctr" rtl="0">
                        <a:spcBef>
                          <a:spcPts val="0"/>
                        </a:spcBef>
                        <a:spcAft>
                          <a:spcPts val="0"/>
                        </a:spcAft>
                        <a:buSzPct val="25000"/>
                        <a:buNone/>
                      </a:pPr>
                      <a:r>
                        <a:rPr lang="en-US" sz="800" b="1" i="1" u="none" strike="noStrike" cap="none" dirty="0">
                          <a:solidFill>
                            <a:srgbClr val="000000"/>
                          </a:solidFill>
                          <a:latin typeface="Calibri"/>
                          <a:ea typeface="Calibri"/>
                          <a:cs typeface="Calibri"/>
                          <a:sym typeface="Calibri"/>
                        </a:rPr>
                        <a:t>Activity</a:t>
                      </a: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DD4"/>
                    </a:solidFill>
                  </a:tcPr>
                </a:tc>
                <a:tc>
                  <a:txBody>
                    <a:bodyPr/>
                    <a:lstStyle/>
                    <a:p>
                      <a:pPr marL="0" marR="0" lvl="0" indent="0" algn="ctr" rtl="0">
                        <a:spcBef>
                          <a:spcPts val="0"/>
                        </a:spcBef>
                        <a:spcAft>
                          <a:spcPts val="0"/>
                        </a:spcAft>
                        <a:buSzPct val="25000"/>
                        <a:buNone/>
                      </a:pPr>
                      <a:r>
                        <a:rPr lang="en-US" sz="800" b="1" i="1" u="none" strike="noStrike" cap="none" dirty="0">
                          <a:solidFill>
                            <a:srgbClr val="000000"/>
                          </a:solidFill>
                          <a:latin typeface="Calibri"/>
                          <a:ea typeface="Calibri"/>
                          <a:cs typeface="Calibri"/>
                          <a:sym typeface="Calibri"/>
                        </a:rPr>
                        <a:t>Structure</a:t>
                      </a: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DD4"/>
                    </a:solidFill>
                  </a:tcPr>
                </a:tc>
                <a:tc>
                  <a:txBody>
                    <a:bodyPr/>
                    <a:lstStyle/>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DIRECT</a:t>
                      </a:r>
                    </a:p>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Interaction</a:t>
                      </a: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00"/>
                    </a:solidFill>
                  </a:tcPr>
                </a:tc>
                <a:tc>
                  <a:txBody>
                    <a:bodyPr/>
                    <a:lstStyle/>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Indirect interaction </a:t>
                      </a: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00"/>
                    </a:solidFill>
                  </a:tcPr>
                </a:tc>
                <a:tc>
                  <a:txBody>
                    <a:bodyPr/>
                    <a:lstStyle/>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Resource </a:t>
                      </a:r>
                    </a:p>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or </a:t>
                      </a:r>
                    </a:p>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Individuals</a:t>
                      </a:r>
                    </a:p>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Directly Exposed</a:t>
                      </a: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2D050"/>
                    </a:solidFill>
                  </a:tcPr>
                </a:tc>
                <a:tc>
                  <a:txBody>
                    <a:bodyPr/>
                    <a:lstStyle/>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Life stage</a:t>
                      </a:r>
                    </a:p>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affected</a:t>
                      </a: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2D050"/>
                    </a:solidFill>
                  </a:tcPr>
                </a:tc>
                <a:tc>
                  <a:txBody>
                    <a:bodyPr/>
                    <a:lstStyle/>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Conservation Functions</a:t>
                      </a:r>
                    </a:p>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of the Resource</a:t>
                      </a: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2D050"/>
                    </a:solidFill>
                  </a:tcPr>
                </a:tc>
                <a:tc>
                  <a:txBody>
                    <a:bodyPr/>
                    <a:lstStyle/>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Responses of individuals to interaction and exposure</a:t>
                      </a: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79646"/>
                    </a:solidFill>
                  </a:tcPr>
                </a:tc>
                <a:tc>
                  <a:txBody>
                    <a:bodyPr/>
                    <a:lstStyle/>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Effects to individuals</a:t>
                      </a:r>
                    </a:p>
                    <a:p>
                      <a:pPr marL="0" marR="0" lvl="0" indent="0" algn="ctr" rtl="0">
                        <a:spcBef>
                          <a:spcPts val="0"/>
                        </a:spcBef>
                        <a:spcAft>
                          <a:spcPts val="0"/>
                        </a:spcAft>
                        <a:buSzPct val="25000"/>
                        <a:buNone/>
                      </a:pPr>
                      <a:r>
                        <a:rPr lang="en-US" sz="800" i="1" u="none" strike="noStrike" cap="none">
                          <a:solidFill>
                            <a:srgbClr val="000000"/>
                          </a:solidFill>
                          <a:latin typeface="Calibri"/>
                          <a:ea typeface="Calibri"/>
                          <a:cs typeface="Calibri"/>
                          <a:sym typeface="Calibri"/>
                        </a:rPr>
                        <a:t>(negative, neutral, positive)</a:t>
                      </a: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79646"/>
                    </a:solidFill>
                  </a:tcPr>
                </a:tc>
                <a:tc>
                  <a:txBody>
                    <a:bodyPr/>
                    <a:lstStyle/>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Effects to population</a:t>
                      </a: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79646"/>
                    </a:solidFill>
                  </a:tcPr>
                </a:tc>
                <a:tc>
                  <a:txBody>
                    <a:bodyPr/>
                    <a:lstStyle/>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Avoidance</a:t>
                      </a:r>
                    </a:p>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Minimization</a:t>
                      </a:r>
                    </a:p>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Mitigation</a:t>
                      </a: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4F81BD"/>
                    </a:solidFill>
                  </a:tcPr>
                </a:tc>
                <a:tc>
                  <a:txBody>
                    <a:bodyPr/>
                    <a:lstStyle/>
                    <a:p>
                      <a:pPr marL="0" marR="0" lvl="0" indent="0" algn="ctr" rtl="0">
                        <a:spcBef>
                          <a:spcPts val="0"/>
                        </a:spcBef>
                        <a:spcAft>
                          <a:spcPts val="0"/>
                        </a:spcAft>
                        <a:buSzPct val="25000"/>
                        <a:buNone/>
                      </a:pPr>
                      <a:r>
                        <a:rPr lang="en-US" sz="800" b="1" i="1" u="none" strike="noStrike" cap="none">
                          <a:solidFill>
                            <a:srgbClr val="000000"/>
                          </a:solidFill>
                          <a:latin typeface="Calibri"/>
                          <a:ea typeface="Calibri"/>
                          <a:cs typeface="Calibri"/>
                          <a:sym typeface="Calibri"/>
                        </a:rPr>
                        <a:t>Effects remaining</a:t>
                      </a: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79646"/>
                    </a:solidFill>
                  </a:tcPr>
                </a:tc>
                <a:tc>
                  <a:txBody>
                    <a:bodyPr/>
                    <a:lstStyle/>
                    <a:p>
                      <a:pPr marL="0" marR="0" lvl="0" indent="0" algn="ctr" rtl="0">
                        <a:spcBef>
                          <a:spcPts val="0"/>
                        </a:spcBef>
                        <a:spcAft>
                          <a:spcPts val="0"/>
                        </a:spcAft>
                        <a:buSzPct val="25000"/>
                        <a:buNone/>
                      </a:pPr>
                      <a:endParaRPr sz="800" u="none" strike="noStrike" cap="none" dirty="0">
                        <a:latin typeface="Calibri"/>
                        <a:ea typeface="Calibri"/>
                        <a:cs typeface="Calibri"/>
                        <a:sym typeface="Calibri"/>
                      </a:endParaRPr>
                    </a:p>
                  </a:txBody>
                  <a:tcPr marL="32225" marR="32225"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79646"/>
                    </a:solidFill>
                  </a:tcPr>
                </a:tc>
              </a:tr>
            </a:tbl>
          </a:graphicData>
        </a:graphic>
      </p:graphicFrame>
      <p:grpSp>
        <p:nvGrpSpPr>
          <p:cNvPr id="1070" name="Shape 1070"/>
          <p:cNvGrpSpPr/>
          <p:nvPr/>
        </p:nvGrpSpPr>
        <p:grpSpPr>
          <a:xfrm>
            <a:off x="3276600" y="3988355"/>
            <a:ext cx="1638582" cy="1834194"/>
            <a:chOff x="3276600" y="3195005"/>
            <a:chExt cx="1638582" cy="1834194"/>
          </a:xfrm>
        </p:grpSpPr>
        <p:cxnSp>
          <p:nvCxnSpPr>
            <p:cNvPr id="1071" name="Shape 1071"/>
            <p:cNvCxnSpPr/>
            <p:nvPr/>
          </p:nvCxnSpPr>
          <p:spPr>
            <a:xfrm>
              <a:off x="3276600" y="3352800"/>
              <a:ext cx="1600199" cy="1676399"/>
            </a:xfrm>
            <a:prstGeom prst="straightConnector1">
              <a:avLst/>
            </a:prstGeom>
            <a:solidFill>
              <a:schemeClr val="accent1"/>
            </a:solidFill>
            <a:ln w="38100" cap="flat" cmpd="sng">
              <a:solidFill>
                <a:srgbClr val="FFFF00"/>
              </a:solidFill>
              <a:prstDash val="solid"/>
              <a:round/>
              <a:headEnd type="none" w="med" len="med"/>
              <a:tailEnd type="stealth" w="lg" len="lg"/>
            </a:ln>
          </p:spPr>
        </p:cxnSp>
        <p:sp>
          <p:nvSpPr>
            <p:cNvPr id="1072" name="Shape 1072"/>
            <p:cNvSpPr txBox="1"/>
            <p:nvPr/>
          </p:nvSpPr>
          <p:spPr>
            <a:xfrm rot="2777476">
              <a:off x="3182147" y="3831223"/>
              <a:ext cx="190499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lt1"/>
                  </a:solidFill>
                  <a:latin typeface="Garamond"/>
                  <a:ea typeface="Garamond"/>
                  <a:cs typeface="Garamond"/>
                  <a:sym typeface="Garamond"/>
                </a:rPr>
                <a:t>Startle/alarm</a:t>
              </a:r>
            </a:p>
          </p:txBody>
        </p:sp>
      </p:grpSp>
      <p:grpSp>
        <p:nvGrpSpPr>
          <p:cNvPr id="1073" name="Shape 1073"/>
          <p:cNvGrpSpPr/>
          <p:nvPr/>
        </p:nvGrpSpPr>
        <p:grpSpPr>
          <a:xfrm>
            <a:off x="5451291" y="3243848"/>
            <a:ext cx="454208" cy="2578701"/>
            <a:chOff x="5451291" y="2450498"/>
            <a:chExt cx="454208" cy="2578701"/>
          </a:xfrm>
        </p:grpSpPr>
        <p:cxnSp>
          <p:nvCxnSpPr>
            <p:cNvPr id="1074" name="Shape 1074"/>
            <p:cNvCxnSpPr/>
            <p:nvPr/>
          </p:nvCxnSpPr>
          <p:spPr>
            <a:xfrm flipH="1">
              <a:off x="5562600" y="3002884"/>
              <a:ext cx="342899" cy="2026315"/>
            </a:xfrm>
            <a:prstGeom prst="straightConnector1">
              <a:avLst/>
            </a:prstGeom>
            <a:solidFill>
              <a:schemeClr val="accent1"/>
            </a:solidFill>
            <a:ln w="38100" cap="flat" cmpd="sng">
              <a:solidFill>
                <a:srgbClr val="FFFF00"/>
              </a:solidFill>
              <a:prstDash val="solid"/>
              <a:round/>
              <a:headEnd type="none" w="med" len="med"/>
              <a:tailEnd type="stealth" w="lg" len="lg"/>
            </a:ln>
          </p:spPr>
        </p:cxnSp>
        <p:sp>
          <p:nvSpPr>
            <p:cNvPr id="1075" name="Shape 1075"/>
            <p:cNvSpPr txBox="1"/>
            <p:nvPr/>
          </p:nvSpPr>
          <p:spPr>
            <a:xfrm rot="-4807578">
              <a:off x="4477568" y="3424221"/>
              <a:ext cx="228599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dirty="0">
                  <a:solidFill>
                    <a:schemeClr val="lt1"/>
                  </a:solidFill>
                  <a:latin typeface="Garamond"/>
                  <a:ea typeface="Garamond"/>
                  <a:cs typeface="Garamond"/>
                  <a:sym typeface="Garamond"/>
                </a:rPr>
                <a:t>Heart </a:t>
              </a:r>
              <a:r>
                <a:rPr lang="en-US" sz="1600" b="1" dirty="0" smtClean="0">
                  <a:solidFill>
                    <a:schemeClr val="lt1"/>
                  </a:solidFill>
                  <a:latin typeface="Garamond"/>
                  <a:ea typeface="Garamond"/>
                  <a:cs typeface="Garamond"/>
                  <a:sym typeface="Garamond"/>
                </a:rPr>
                <a:t>attack/death</a:t>
              </a:r>
              <a:endParaRPr lang="en-US" sz="1600" b="1" dirty="0">
                <a:solidFill>
                  <a:schemeClr val="lt1"/>
                </a:solidFill>
                <a:latin typeface="Garamond"/>
                <a:ea typeface="Garamond"/>
                <a:cs typeface="Garamond"/>
                <a:sym typeface="Garamond"/>
              </a:endParaRPr>
            </a:p>
          </p:txBody>
        </p:sp>
      </p:grpSp>
      <p:cxnSp>
        <p:nvCxnSpPr>
          <p:cNvPr id="1076" name="Shape 1076"/>
          <p:cNvCxnSpPr/>
          <p:nvPr/>
        </p:nvCxnSpPr>
        <p:spPr>
          <a:xfrm>
            <a:off x="6558929" y="3891025"/>
            <a:ext cx="603869" cy="2007725"/>
          </a:xfrm>
          <a:prstGeom prst="straightConnector1">
            <a:avLst/>
          </a:prstGeom>
          <a:solidFill>
            <a:schemeClr val="accent1"/>
          </a:solidFill>
          <a:ln w="38100" cap="flat" cmpd="sng">
            <a:solidFill>
              <a:srgbClr val="FFFF00"/>
            </a:solidFill>
            <a:prstDash val="solid"/>
            <a:round/>
            <a:headEnd type="none" w="med" len="med"/>
            <a:tailEnd type="stealth" w="lg" len="lg"/>
          </a:ln>
        </p:spPr>
      </p:cxnSp>
      <p:grpSp>
        <p:nvGrpSpPr>
          <p:cNvPr id="1077" name="Shape 1077"/>
          <p:cNvGrpSpPr/>
          <p:nvPr/>
        </p:nvGrpSpPr>
        <p:grpSpPr>
          <a:xfrm>
            <a:off x="5986046" y="3291727"/>
            <a:ext cx="338554" cy="2683222"/>
            <a:chOff x="5986046" y="2498377"/>
            <a:chExt cx="338554" cy="2683222"/>
          </a:xfrm>
        </p:grpSpPr>
        <p:cxnSp>
          <p:nvCxnSpPr>
            <p:cNvPr id="1078" name="Shape 1078"/>
            <p:cNvCxnSpPr/>
            <p:nvPr/>
          </p:nvCxnSpPr>
          <p:spPr>
            <a:xfrm>
              <a:off x="6305267" y="3040525"/>
              <a:ext cx="0" cy="2141074"/>
            </a:xfrm>
            <a:prstGeom prst="straightConnector1">
              <a:avLst/>
            </a:prstGeom>
            <a:solidFill>
              <a:schemeClr val="accent1"/>
            </a:solidFill>
            <a:ln w="38100" cap="flat" cmpd="sng">
              <a:solidFill>
                <a:srgbClr val="FFFF00"/>
              </a:solidFill>
              <a:prstDash val="solid"/>
              <a:round/>
              <a:headEnd type="none" w="med" len="med"/>
              <a:tailEnd type="stealth" w="lg" len="lg"/>
            </a:ln>
          </p:spPr>
        </p:cxnSp>
        <p:sp>
          <p:nvSpPr>
            <p:cNvPr id="1079" name="Shape 1079"/>
            <p:cNvSpPr txBox="1"/>
            <p:nvPr/>
          </p:nvSpPr>
          <p:spPr>
            <a:xfrm rot="-5400000">
              <a:off x="5004212" y="3480211"/>
              <a:ext cx="230222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dirty="0" smtClean="0">
                  <a:solidFill>
                    <a:schemeClr val="lt1"/>
                  </a:solidFill>
                  <a:latin typeface="Garamond"/>
                  <a:ea typeface="Garamond"/>
                  <a:cs typeface="Garamond"/>
                  <a:sym typeface="Garamond"/>
                </a:rPr>
                <a:t>Reduced numbers</a:t>
              </a:r>
              <a:endParaRPr lang="en-US" sz="1600" b="1" dirty="0">
                <a:solidFill>
                  <a:schemeClr val="lt1"/>
                </a:solidFill>
                <a:latin typeface="Garamond"/>
                <a:ea typeface="Garamond"/>
                <a:cs typeface="Garamond"/>
                <a:sym typeface="Garamond"/>
              </a:endParaRPr>
            </a:p>
          </p:txBody>
        </p:sp>
      </p:grpSp>
      <p:sp>
        <p:nvSpPr>
          <p:cNvPr id="1080" name="Shape 1080"/>
          <p:cNvSpPr txBox="1"/>
          <p:nvPr/>
        </p:nvSpPr>
        <p:spPr>
          <a:xfrm rot="4368395">
            <a:off x="6136963" y="4658327"/>
            <a:ext cx="1640963" cy="33855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lt1"/>
                </a:solidFill>
                <a:latin typeface="Garamond"/>
                <a:ea typeface="Garamond"/>
                <a:cs typeface="Garamond"/>
                <a:sym typeface="Garamond"/>
              </a:rPr>
              <a:t>Work window</a:t>
            </a:r>
          </a:p>
        </p:txBody>
      </p:sp>
      <p:grpSp>
        <p:nvGrpSpPr>
          <p:cNvPr id="1081" name="Shape 1081"/>
          <p:cNvGrpSpPr/>
          <p:nvPr/>
        </p:nvGrpSpPr>
        <p:grpSpPr>
          <a:xfrm>
            <a:off x="6705600" y="3765150"/>
            <a:ext cx="1295400" cy="2057400"/>
            <a:chOff x="6705600" y="2971800"/>
            <a:chExt cx="1295400" cy="2057400"/>
          </a:xfrm>
        </p:grpSpPr>
        <p:cxnSp>
          <p:nvCxnSpPr>
            <p:cNvPr id="1082" name="Shape 1082"/>
            <p:cNvCxnSpPr/>
            <p:nvPr/>
          </p:nvCxnSpPr>
          <p:spPr>
            <a:xfrm>
              <a:off x="6705600" y="2971800"/>
              <a:ext cx="1295400" cy="2057400"/>
            </a:xfrm>
            <a:prstGeom prst="straightConnector1">
              <a:avLst/>
            </a:prstGeom>
            <a:solidFill>
              <a:schemeClr val="accent1"/>
            </a:solidFill>
            <a:ln w="38100" cap="flat" cmpd="sng">
              <a:solidFill>
                <a:srgbClr val="FFFF00"/>
              </a:solidFill>
              <a:prstDash val="solid"/>
              <a:round/>
              <a:headEnd type="none" w="med" len="med"/>
              <a:tailEnd type="stealth" w="lg" len="lg"/>
            </a:ln>
          </p:spPr>
        </p:cxnSp>
        <p:sp>
          <p:nvSpPr>
            <p:cNvPr id="1083" name="Shape 1083"/>
            <p:cNvSpPr txBox="1"/>
            <p:nvPr/>
          </p:nvSpPr>
          <p:spPr>
            <a:xfrm rot="3468251">
              <a:off x="7036561" y="3646442"/>
              <a:ext cx="6737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dirty="0">
                  <a:solidFill>
                    <a:schemeClr val="lt1"/>
                  </a:solidFill>
                  <a:latin typeface="Garamond"/>
                  <a:ea typeface="Garamond"/>
                  <a:cs typeface="Garamond"/>
                  <a:sym typeface="Garamond"/>
                </a:rPr>
                <a:t>None</a:t>
              </a:r>
            </a:p>
          </p:txBody>
        </p:sp>
      </p:grpSp>
      <p:sp>
        <p:nvSpPr>
          <p:cNvPr id="1084" name="Shape 1084"/>
          <p:cNvSpPr txBox="1"/>
          <p:nvPr/>
        </p:nvSpPr>
        <p:spPr>
          <a:xfrm>
            <a:off x="1371600" y="1514898"/>
            <a:ext cx="7995227" cy="92350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800" b="1" dirty="0">
                <a:solidFill>
                  <a:schemeClr val="tx1"/>
                </a:solidFill>
                <a:latin typeface="Calibri" panose="020F0502020204030204" pitchFamily="34" charset="0"/>
                <a:ea typeface="Garamond"/>
                <a:cs typeface="Garamond"/>
                <a:sym typeface="Garamond"/>
              </a:rPr>
              <a:t>EXERCISE 6</a:t>
            </a:r>
            <a:r>
              <a:rPr lang="en-US" sz="4800" b="1" dirty="0" smtClean="0">
                <a:solidFill>
                  <a:schemeClr val="tx1"/>
                </a:solidFill>
                <a:latin typeface="Calibri" panose="020F0502020204030204" pitchFamily="34" charset="0"/>
                <a:ea typeface="Garamond"/>
                <a:cs typeface="Garamond"/>
                <a:sym typeface="Garamond"/>
              </a:rPr>
              <a:t>.  Effects Pathways</a:t>
            </a:r>
            <a:endParaRPr lang="en-US" sz="4800" b="1" dirty="0">
              <a:solidFill>
                <a:schemeClr val="tx1"/>
              </a:solidFill>
              <a:latin typeface="Calibri" panose="020F0502020204030204" pitchFamily="34" charset="0"/>
              <a:ea typeface="Garamond"/>
              <a:cs typeface="Garamond"/>
              <a:sym typeface="Garamond"/>
            </a:endParaRPr>
          </a:p>
        </p:txBody>
      </p:sp>
      <p:grpSp>
        <p:nvGrpSpPr>
          <p:cNvPr id="1085" name="Shape 1085"/>
          <p:cNvGrpSpPr/>
          <p:nvPr/>
        </p:nvGrpSpPr>
        <p:grpSpPr>
          <a:xfrm>
            <a:off x="1161769" y="3919354"/>
            <a:ext cx="1753441" cy="2017495"/>
            <a:chOff x="3142969" y="3011704"/>
            <a:chExt cx="1753441" cy="2017495"/>
          </a:xfrm>
        </p:grpSpPr>
        <p:cxnSp>
          <p:nvCxnSpPr>
            <p:cNvPr id="1086" name="Shape 1086"/>
            <p:cNvCxnSpPr/>
            <p:nvPr/>
          </p:nvCxnSpPr>
          <p:spPr>
            <a:xfrm>
              <a:off x="3276600" y="3352800"/>
              <a:ext cx="1600199" cy="1676399"/>
            </a:xfrm>
            <a:prstGeom prst="straightConnector1">
              <a:avLst/>
            </a:prstGeom>
            <a:solidFill>
              <a:schemeClr val="accent1"/>
            </a:solidFill>
            <a:ln w="38100" cap="flat" cmpd="sng">
              <a:solidFill>
                <a:srgbClr val="FFFF00"/>
              </a:solidFill>
              <a:prstDash val="solid"/>
              <a:round/>
              <a:headEnd type="none" w="med" len="med"/>
              <a:tailEnd type="stealth" w="lg" len="lg"/>
            </a:ln>
          </p:spPr>
        </p:cxnSp>
        <p:sp>
          <p:nvSpPr>
            <p:cNvPr id="1087" name="Shape 1087"/>
            <p:cNvSpPr txBox="1"/>
            <p:nvPr/>
          </p:nvSpPr>
          <p:spPr>
            <a:xfrm rot="2777476">
              <a:off x="2927989" y="3748545"/>
              <a:ext cx="218340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dirty="0">
                  <a:solidFill>
                    <a:schemeClr val="lt1"/>
                  </a:solidFill>
                  <a:latin typeface="Garamond"/>
                  <a:ea typeface="Garamond"/>
                  <a:cs typeface="Garamond"/>
                  <a:sym typeface="Garamond"/>
                </a:rPr>
                <a:t>Individual mice</a:t>
              </a:r>
            </a:p>
          </p:txBody>
        </p:sp>
      </p:grpSp>
      <p:grpSp>
        <p:nvGrpSpPr>
          <p:cNvPr id="1088" name="Shape 1088"/>
          <p:cNvGrpSpPr/>
          <p:nvPr/>
        </p:nvGrpSpPr>
        <p:grpSpPr>
          <a:xfrm>
            <a:off x="2095500" y="4171235"/>
            <a:ext cx="1638582" cy="1834194"/>
            <a:chOff x="3276600" y="3195005"/>
            <a:chExt cx="1638582" cy="1834194"/>
          </a:xfrm>
        </p:grpSpPr>
        <p:cxnSp>
          <p:nvCxnSpPr>
            <p:cNvPr id="1089" name="Shape 1089"/>
            <p:cNvCxnSpPr/>
            <p:nvPr/>
          </p:nvCxnSpPr>
          <p:spPr>
            <a:xfrm>
              <a:off x="3276600" y="3352800"/>
              <a:ext cx="1600199" cy="1676399"/>
            </a:xfrm>
            <a:prstGeom prst="straightConnector1">
              <a:avLst/>
            </a:prstGeom>
            <a:solidFill>
              <a:schemeClr val="accent1"/>
            </a:solidFill>
            <a:ln w="38100" cap="flat" cmpd="sng">
              <a:solidFill>
                <a:srgbClr val="FFFF00"/>
              </a:solidFill>
              <a:prstDash val="solid"/>
              <a:round/>
              <a:headEnd type="none" w="med" len="med"/>
              <a:tailEnd type="stealth" w="lg" len="lg"/>
            </a:ln>
          </p:spPr>
        </p:cxnSp>
        <p:sp>
          <p:nvSpPr>
            <p:cNvPr id="1090" name="Shape 1090"/>
            <p:cNvSpPr txBox="1"/>
            <p:nvPr/>
          </p:nvSpPr>
          <p:spPr>
            <a:xfrm rot="2777476">
              <a:off x="3182147" y="3831223"/>
              <a:ext cx="190499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lt1"/>
                  </a:solidFill>
                  <a:latin typeface="Garamond"/>
                  <a:ea typeface="Garamond"/>
                  <a:cs typeface="Garamond"/>
                  <a:sym typeface="Garamond"/>
                </a:rPr>
                <a:t>Adults</a:t>
              </a:r>
            </a:p>
          </p:txBody>
        </p:sp>
      </p:grpSp>
      <p:sp>
        <p:nvSpPr>
          <p:cNvPr id="32" name="Shape 1101"/>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5"/>
                                        </p:tgtEl>
                                        <p:attrNameLst>
                                          <p:attrName>style.visibility</p:attrName>
                                        </p:attrNameLst>
                                      </p:cBhvr>
                                      <p:to>
                                        <p:strVal val="visible"/>
                                      </p:to>
                                    </p:set>
                                    <p:animEffect transition="in" filter="fade">
                                      <p:cBhvr>
                                        <p:cTn id="7" dur="500"/>
                                        <p:tgtEl>
                                          <p:spTgt spid="1085"/>
                                        </p:tgtEl>
                                      </p:cBhvr>
                                    </p:animEffect>
                                  </p:childTnLst>
                                </p:cTn>
                              </p:par>
                              <p:par>
                                <p:cTn id="8" presetID="10" presetClass="entr" presetSubtype="0" fill="hold" nodeType="withEffect">
                                  <p:stCondLst>
                                    <p:cond delay="0"/>
                                  </p:stCondLst>
                                  <p:childTnLst>
                                    <p:set>
                                      <p:cBhvr>
                                        <p:cTn id="9" dur="1" fill="hold">
                                          <p:stCondLst>
                                            <p:cond delay="0"/>
                                          </p:stCondLst>
                                        </p:cTn>
                                        <p:tgtEl>
                                          <p:spTgt spid="1088"/>
                                        </p:tgtEl>
                                        <p:attrNameLst>
                                          <p:attrName>style.visibility</p:attrName>
                                        </p:attrNameLst>
                                      </p:cBhvr>
                                      <p:to>
                                        <p:strVal val="visible"/>
                                      </p:to>
                                    </p:set>
                                    <p:animEffect transition="in" filter="fade">
                                      <p:cBhvr>
                                        <p:cTn id="10" dur="500"/>
                                        <p:tgtEl>
                                          <p:spTgt spid="10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70"/>
                                        </p:tgtEl>
                                        <p:attrNameLst>
                                          <p:attrName>style.visibility</p:attrName>
                                        </p:attrNameLst>
                                      </p:cBhvr>
                                      <p:to>
                                        <p:strVal val="visible"/>
                                      </p:to>
                                    </p:set>
                                    <p:animEffect transition="in" filter="fade">
                                      <p:cBhvr>
                                        <p:cTn id="15" dur="500"/>
                                        <p:tgtEl>
                                          <p:spTgt spid="107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73"/>
                                        </p:tgtEl>
                                        <p:attrNameLst>
                                          <p:attrName>style.visibility</p:attrName>
                                        </p:attrNameLst>
                                      </p:cBhvr>
                                      <p:to>
                                        <p:strVal val="visible"/>
                                      </p:to>
                                    </p:set>
                                    <p:animEffect transition="in" filter="fade">
                                      <p:cBhvr>
                                        <p:cTn id="20" dur="500"/>
                                        <p:tgtEl>
                                          <p:spTgt spid="107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77"/>
                                        </p:tgtEl>
                                        <p:attrNameLst>
                                          <p:attrName>style.visibility</p:attrName>
                                        </p:attrNameLst>
                                      </p:cBhvr>
                                      <p:to>
                                        <p:strVal val="visible"/>
                                      </p:to>
                                    </p:set>
                                    <p:animEffect transition="in" filter="fade">
                                      <p:cBhvr>
                                        <p:cTn id="25" dur="500"/>
                                        <p:tgtEl>
                                          <p:spTgt spid="107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80"/>
                                        </p:tgtEl>
                                        <p:attrNameLst>
                                          <p:attrName>style.visibility</p:attrName>
                                        </p:attrNameLst>
                                      </p:cBhvr>
                                      <p:to>
                                        <p:strVal val="visible"/>
                                      </p:to>
                                    </p:set>
                                    <p:animEffect transition="in" filter="fade">
                                      <p:cBhvr>
                                        <p:cTn id="30" dur="500"/>
                                        <p:tgtEl>
                                          <p:spTgt spid="1080"/>
                                        </p:tgtEl>
                                      </p:cBhvr>
                                    </p:animEffect>
                                  </p:childTnLst>
                                </p:cTn>
                              </p:par>
                              <p:par>
                                <p:cTn id="31" presetID="10" presetClass="entr" presetSubtype="0" fill="hold" nodeType="withEffect">
                                  <p:stCondLst>
                                    <p:cond delay="0"/>
                                  </p:stCondLst>
                                  <p:childTnLst>
                                    <p:set>
                                      <p:cBhvr>
                                        <p:cTn id="32" dur="1" fill="hold">
                                          <p:stCondLst>
                                            <p:cond delay="0"/>
                                          </p:stCondLst>
                                        </p:cTn>
                                        <p:tgtEl>
                                          <p:spTgt spid="1076"/>
                                        </p:tgtEl>
                                        <p:attrNameLst>
                                          <p:attrName>style.visibility</p:attrName>
                                        </p:attrNameLst>
                                      </p:cBhvr>
                                      <p:to>
                                        <p:strVal val="visible"/>
                                      </p:to>
                                    </p:set>
                                    <p:animEffect transition="in" filter="fade">
                                      <p:cBhvr>
                                        <p:cTn id="33" dur="500"/>
                                        <p:tgtEl>
                                          <p:spTgt spid="107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81"/>
                                        </p:tgtEl>
                                        <p:attrNameLst>
                                          <p:attrName>style.visibility</p:attrName>
                                        </p:attrNameLst>
                                      </p:cBhvr>
                                      <p:to>
                                        <p:strVal val="visible"/>
                                      </p:to>
                                    </p:set>
                                    <p:animEffect transition="in" filter="fade">
                                      <p:cBhvr>
                                        <p:cTn id="38" dur="500"/>
                                        <p:tgtEl>
                                          <p:spTgt spid="1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04"/>
        <p:cNvGrpSpPr/>
        <p:nvPr/>
      </p:nvGrpSpPr>
      <p:grpSpPr>
        <a:xfrm>
          <a:off x="0" y="0"/>
          <a:ext cx="0" cy="0"/>
          <a:chOff x="0" y="0"/>
          <a:chExt cx="0" cy="0"/>
        </a:xfrm>
      </p:grpSpPr>
      <p:sp>
        <p:nvSpPr>
          <p:cNvPr id="806" name="Shape 806"/>
          <p:cNvSpPr txBox="1"/>
          <p:nvPr/>
        </p:nvSpPr>
        <p:spPr>
          <a:xfrm>
            <a:off x="5861626" y="2195698"/>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807" name="Shape 807"/>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Current Condition</a:t>
            </a:r>
          </a:p>
        </p:txBody>
      </p:sp>
      <p:cxnSp>
        <p:nvCxnSpPr>
          <p:cNvPr id="808" name="Shape 808"/>
          <p:cNvCxnSpPr/>
          <p:nvPr/>
        </p:nvCxnSpPr>
        <p:spPr>
          <a:xfrm rot="10800000" flipH="1">
            <a:off x="2590800" y="3350007"/>
            <a:ext cx="228600" cy="0"/>
          </a:xfrm>
          <a:prstGeom prst="straightConnector1">
            <a:avLst/>
          </a:prstGeom>
          <a:noFill/>
          <a:ln w="9525" cap="flat" cmpd="sng">
            <a:solidFill>
              <a:srgbClr val="4A7DBA"/>
            </a:solidFill>
            <a:prstDash val="solid"/>
            <a:round/>
            <a:headEnd type="none" w="med" len="med"/>
            <a:tailEnd type="stealth" w="lg" len="lg"/>
          </a:ln>
        </p:spPr>
      </p:cxnSp>
      <p:cxnSp>
        <p:nvCxnSpPr>
          <p:cNvPr id="809" name="Shape 809"/>
          <p:cNvCxnSpPr/>
          <p:nvPr/>
        </p:nvCxnSpPr>
        <p:spPr>
          <a:xfrm flipH="1">
            <a:off x="3162387" y="4014973"/>
            <a:ext cx="839700" cy="246000"/>
          </a:xfrm>
          <a:prstGeom prst="bentConnector3">
            <a:avLst>
              <a:gd name="adj1" fmla="val 0"/>
            </a:avLst>
          </a:prstGeom>
          <a:noFill/>
          <a:ln w="9525" cap="flat" cmpd="sng">
            <a:solidFill>
              <a:srgbClr val="4A7DBA"/>
            </a:solidFill>
            <a:prstDash val="solid"/>
            <a:round/>
            <a:headEnd type="none" w="med" len="med"/>
            <a:tailEnd type="stealth" w="med" len="med"/>
          </a:ln>
        </p:spPr>
      </p:cxnSp>
      <p:grpSp>
        <p:nvGrpSpPr>
          <p:cNvPr id="810" name="Shape 810"/>
          <p:cNvGrpSpPr/>
          <p:nvPr/>
        </p:nvGrpSpPr>
        <p:grpSpPr>
          <a:xfrm>
            <a:off x="4038600" y="3716721"/>
            <a:ext cx="4953000" cy="1301353"/>
            <a:chOff x="4038600" y="3578423"/>
            <a:chExt cx="4953000" cy="1301353"/>
          </a:xfrm>
        </p:grpSpPr>
        <p:sp>
          <p:nvSpPr>
            <p:cNvPr id="811" name="Shape 811"/>
            <p:cNvSpPr/>
            <p:nvPr/>
          </p:nvSpPr>
          <p:spPr>
            <a:xfrm>
              <a:off x="5219930" y="4041832"/>
              <a:ext cx="771293" cy="442674"/>
            </a:xfrm>
            <a:prstGeom prst="roundRect">
              <a:avLst>
                <a:gd name="adj" fmla="val 16667"/>
              </a:avLst>
            </a:prstGeom>
            <a:solidFill>
              <a:srgbClr val="99FF66"/>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Organism Life Stage</a:t>
              </a:r>
            </a:p>
          </p:txBody>
        </p:sp>
        <p:cxnSp>
          <p:nvCxnSpPr>
            <p:cNvPr id="812" name="Shape 812"/>
            <p:cNvCxnSpPr>
              <a:stCxn id="813" idx="3"/>
              <a:endCxn id="814" idx="1"/>
            </p:cNvCxnSpPr>
            <p:nvPr/>
          </p:nvCxnSpPr>
          <p:spPr>
            <a:xfrm rot="10800000" flipH="1">
              <a:off x="4362449" y="4262362"/>
              <a:ext cx="133500" cy="3300"/>
            </a:xfrm>
            <a:prstGeom prst="straightConnector1">
              <a:avLst/>
            </a:prstGeom>
            <a:noFill/>
            <a:ln w="9525" cap="flat" cmpd="sng">
              <a:solidFill>
                <a:srgbClr val="4A7DBA"/>
              </a:solidFill>
              <a:prstDash val="solid"/>
              <a:round/>
              <a:headEnd type="none" w="med" len="med"/>
              <a:tailEnd type="stealth" w="lg" len="lg"/>
            </a:ln>
          </p:spPr>
        </p:cxnSp>
        <p:grpSp>
          <p:nvGrpSpPr>
            <p:cNvPr id="815" name="Shape 815"/>
            <p:cNvGrpSpPr/>
            <p:nvPr/>
          </p:nvGrpSpPr>
          <p:grpSpPr>
            <a:xfrm>
              <a:off x="5991224" y="3578423"/>
              <a:ext cx="3000375" cy="1147564"/>
              <a:chOff x="5991224" y="3578423"/>
              <a:chExt cx="3000375" cy="1147564"/>
            </a:xfrm>
          </p:grpSpPr>
          <p:sp>
            <p:nvSpPr>
              <p:cNvPr id="816" name="Shape 816"/>
              <p:cNvSpPr/>
              <p:nvPr/>
            </p:nvSpPr>
            <p:spPr>
              <a:xfrm>
                <a:off x="6248400" y="4042467"/>
                <a:ext cx="762000" cy="442674"/>
              </a:xfrm>
              <a:prstGeom prst="roundRect">
                <a:avLst>
                  <a:gd name="adj" fmla="val 16667"/>
                </a:avLst>
              </a:prstGeom>
              <a:solidFill>
                <a:srgbClr val="FF9933"/>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Organism Response</a:t>
                </a:r>
              </a:p>
            </p:txBody>
          </p:sp>
          <p:sp>
            <p:nvSpPr>
              <p:cNvPr id="817" name="Shape 817"/>
              <p:cNvSpPr/>
              <p:nvPr/>
            </p:nvSpPr>
            <p:spPr>
              <a:xfrm>
                <a:off x="7162800" y="4042467"/>
                <a:ext cx="762000" cy="442674"/>
              </a:xfrm>
              <a:prstGeom prst="roundRect">
                <a:avLst>
                  <a:gd name="adj" fmla="val 16667"/>
                </a:avLst>
              </a:prstGeom>
              <a:solidFill>
                <a:srgbClr val="FF9933"/>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Organism Effect</a:t>
                </a:r>
              </a:p>
            </p:txBody>
          </p:sp>
          <p:sp>
            <p:nvSpPr>
              <p:cNvPr id="818" name="Shape 818"/>
              <p:cNvSpPr/>
              <p:nvPr/>
            </p:nvSpPr>
            <p:spPr>
              <a:xfrm>
                <a:off x="8077200" y="4042467"/>
                <a:ext cx="857250" cy="442674"/>
              </a:xfrm>
              <a:prstGeom prst="roundRect">
                <a:avLst>
                  <a:gd name="adj" fmla="val 16667"/>
                </a:avLst>
              </a:prstGeom>
              <a:solidFill>
                <a:srgbClr val="FF9933"/>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Population Effect</a:t>
                </a:r>
              </a:p>
            </p:txBody>
          </p:sp>
          <p:cxnSp>
            <p:nvCxnSpPr>
              <p:cNvPr id="819" name="Shape 819"/>
              <p:cNvCxnSpPr>
                <a:stCxn id="811" idx="3"/>
                <a:endCxn id="816" idx="1"/>
              </p:cNvCxnSpPr>
              <p:nvPr/>
            </p:nvCxnSpPr>
            <p:spPr>
              <a:xfrm>
                <a:off x="5991224" y="4263169"/>
                <a:ext cx="257100" cy="600"/>
              </a:xfrm>
              <a:prstGeom prst="straightConnector1">
                <a:avLst/>
              </a:prstGeom>
              <a:noFill/>
              <a:ln w="9525" cap="flat" cmpd="sng">
                <a:solidFill>
                  <a:srgbClr val="4A7DBA"/>
                </a:solidFill>
                <a:prstDash val="solid"/>
                <a:round/>
                <a:headEnd type="none" w="med" len="med"/>
                <a:tailEnd type="stealth" w="lg" len="lg"/>
              </a:ln>
            </p:spPr>
          </p:cxnSp>
          <p:cxnSp>
            <p:nvCxnSpPr>
              <p:cNvPr id="820" name="Shape 820"/>
              <p:cNvCxnSpPr/>
              <p:nvPr/>
            </p:nvCxnSpPr>
            <p:spPr>
              <a:xfrm>
                <a:off x="7010400" y="4267200"/>
                <a:ext cx="152399" cy="0"/>
              </a:xfrm>
              <a:prstGeom prst="straightConnector1">
                <a:avLst/>
              </a:prstGeom>
              <a:noFill/>
              <a:ln w="9525" cap="flat" cmpd="sng">
                <a:solidFill>
                  <a:srgbClr val="4A7DBA"/>
                </a:solidFill>
                <a:prstDash val="solid"/>
                <a:round/>
                <a:headEnd type="none" w="med" len="med"/>
                <a:tailEnd type="stealth" w="lg" len="lg"/>
              </a:ln>
            </p:spPr>
          </p:cxnSp>
          <p:cxnSp>
            <p:nvCxnSpPr>
              <p:cNvPr id="821" name="Shape 821"/>
              <p:cNvCxnSpPr/>
              <p:nvPr/>
            </p:nvCxnSpPr>
            <p:spPr>
              <a:xfrm>
                <a:off x="7924800" y="4267200"/>
                <a:ext cx="152399" cy="0"/>
              </a:xfrm>
              <a:prstGeom prst="straightConnector1">
                <a:avLst/>
              </a:prstGeom>
              <a:noFill/>
              <a:ln w="9525" cap="flat" cmpd="sng">
                <a:solidFill>
                  <a:srgbClr val="4A7DBA"/>
                </a:solidFill>
                <a:prstDash val="solid"/>
                <a:round/>
                <a:headEnd type="none" w="med" len="med"/>
                <a:tailEnd type="stealth" w="lg" len="lg"/>
              </a:ln>
            </p:spPr>
          </p:cxnSp>
          <p:sp>
            <p:nvSpPr>
              <p:cNvPr id="822" name="Shape 822"/>
              <p:cNvSpPr txBox="1"/>
              <p:nvPr/>
            </p:nvSpPr>
            <p:spPr>
              <a:xfrm>
                <a:off x="6477000" y="3578423"/>
                <a:ext cx="2514599" cy="307777"/>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400">
                    <a:solidFill>
                      <a:srgbClr val="3F3F3F"/>
                    </a:solidFill>
                    <a:latin typeface="Galdeano"/>
                    <a:ea typeface="Galdeano"/>
                    <a:cs typeface="Galdeano"/>
                    <a:sym typeface="Galdeano"/>
                  </a:rPr>
                  <a:t>Consequence Sequence</a:t>
                </a:r>
              </a:p>
            </p:txBody>
          </p:sp>
          <p:sp>
            <p:nvSpPr>
              <p:cNvPr id="823" name="Shape 823"/>
              <p:cNvSpPr/>
              <p:nvPr/>
            </p:nvSpPr>
            <p:spPr>
              <a:xfrm>
                <a:off x="6172200" y="3581400"/>
                <a:ext cx="2819400" cy="1144587"/>
              </a:xfrm>
              <a:prstGeom prst="roundRect">
                <a:avLst>
                  <a:gd name="adj" fmla="val 16667"/>
                </a:avLst>
              </a:prstGeom>
              <a:no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Calibri"/>
                  <a:ea typeface="Calibri"/>
                  <a:cs typeface="Calibri"/>
                  <a:sym typeface="Calibri"/>
                </a:endParaRPr>
              </a:p>
            </p:txBody>
          </p:sp>
        </p:grpSp>
        <p:sp>
          <p:nvSpPr>
            <p:cNvPr id="824" name="Shape 824"/>
            <p:cNvSpPr txBox="1"/>
            <p:nvPr/>
          </p:nvSpPr>
          <p:spPr>
            <a:xfrm>
              <a:off x="4038600" y="4572000"/>
              <a:ext cx="1828800" cy="307777"/>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400">
                  <a:solidFill>
                    <a:srgbClr val="3F3F3F"/>
                  </a:solidFill>
                  <a:latin typeface="Galdeano"/>
                  <a:ea typeface="Galdeano"/>
                  <a:cs typeface="Galdeano"/>
                  <a:sym typeface="Galdeano"/>
                </a:rPr>
                <a:t>Resource Needs</a:t>
              </a:r>
            </a:p>
          </p:txBody>
        </p:sp>
        <p:sp>
          <p:nvSpPr>
            <p:cNvPr id="814" name="Shape 814"/>
            <p:cNvSpPr/>
            <p:nvPr/>
          </p:nvSpPr>
          <p:spPr>
            <a:xfrm>
              <a:off x="4495800" y="4041055"/>
              <a:ext cx="609599" cy="442674"/>
            </a:xfrm>
            <a:prstGeom prst="roundRect">
              <a:avLst>
                <a:gd name="adj" fmla="val 16667"/>
              </a:avLst>
            </a:prstGeom>
            <a:solidFill>
              <a:srgbClr val="99FF66"/>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Cons. Need</a:t>
              </a:r>
            </a:p>
          </p:txBody>
        </p:sp>
        <p:cxnSp>
          <p:nvCxnSpPr>
            <p:cNvPr id="825" name="Shape 825"/>
            <p:cNvCxnSpPr>
              <a:stCxn id="814" idx="3"/>
              <a:endCxn id="811" idx="1"/>
            </p:cNvCxnSpPr>
            <p:nvPr/>
          </p:nvCxnSpPr>
          <p:spPr>
            <a:xfrm>
              <a:off x="5105399" y="4262392"/>
              <a:ext cx="114600" cy="900"/>
            </a:xfrm>
            <a:prstGeom prst="straightConnector1">
              <a:avLst/>
            </a:prstGeom>
            <a:noFill/>
            <a:ln w="9525" cap="flat" cmpd="sng">
              <a:solidFill>
                <a:srgbClr val="4A7DBA"/>
              </a:solidFill>
              <a:prstDash val="solid"/>
              <a:round/>
              <a:headEnd type="none" w="med" len="med"/>
              <a:tailEnd type="stealth" w="lg" len="lg"/>
            </a:ln>
          </p:spPr>
        </p:cxnSp>
      </p:grpSp>
      <p:grpSp>
        <p:nvGrpSpPr>
          <p:cNvPr id="826" name="Shape 826"/>
          <p:cNvGrpSpPr/>
          <p:nvPr/>
        </p:nvGrpSpPr>
        <p:grpSpPr>
          <a:xfrm>
            <a:off x="76200" y="2348097"/>
            <a:ext cx="6019799" cy="2743199"/>
            <a:chOff x="76200" y="2209800"/>
            <a:chExt cx="6019799" cy="2743199"/>
          </a:xfrm>
        </p:grpSpPr>
        <p:sp>
          <p:nvSpPr>
            <p:cNvPr id="827" name="Shape 827"/>
            <p:cNvSpPr/>
            <p:nvPr/>
          </p:nvSpPr>
          <p:spPr>
            <a:xfrm>
              <a:off x="2743200" y="2209800"/>
              <a:ext cx="1685925" cy="2362200"/>
            </a:xfrm>
            <a:prstGeom prst="roundRect">
              <a:avLst>
                <a:gd name="adj" fmla="val 16667"/>
              </a:avLst>
            </a:prstGeom>
            <a:no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Calibri"/>
                <a:ea typeface="Calibri"/>
                <a:cs typeface="Calibri"/>
                <a:sym typeface="Calibri"/>
              </a:endParaRPr>
            </a:p>
          </p:txBody>
        </p:sp>
        <p:grpSp>
          <p:nvGrpSpPr>
            <p:cNvPr id="828" name="Shape 828"/>
            <p:cNvGrpSpPr/>
            <p:nvPr/>
          </p:nvGrpSpPr>
          <p:grpSpPr>
            <a:xfrm>
              <a:off x="76200" y="2286000"/>
              <a:ext cx="6019799" cy="2666999"/>
              <a:chOff x="76200" y="2286000"/>
              <a:chExt cx="6019799" cy="2666999"/>
            </a:xfrm>
          </p:grpSpPr>
          <p:sp>
            <p:nvSpPr>
              <p:cNvPr id="829" name="Shape 829"/>
              <p:cNvSpPr txBox="1"/>
              <p:nvPr/>
            </p:nvSpPr>
            <p:spPr>
              <a:xfrm>
                <a:off x="2743200" y="2286000"/>
                <a:ext cx="1828800" cy="307777"/>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400">
                    <a:solidFill>
                      <a:srgbClr val="3F3F3F"/>
                    </a:solidFill>
                    <a:latin typeface="Galdeano"/>
                    <a:ea typeface="Galdeano"/>
                    <a:cs typeface="Galdeano"/>
                    <a:sym typeface="Galdeano"/>
                  </a:rPr>
                  <a:t>Exposure Path</a:t>
                </a:r>
              </a:p>
            </p:txBody>
          </p:sp>
          <p:grpSp>
            <p:nvGrpSpPr>
              <p:cNvPr id="830" name="Shape 830"/>
              <p:cNvGrpSpPr/>
              <p:nvPr/>
            </p:nvGrpSpPr>
            <p:grpSpPr>
              <a:xfrm>
                <a:off x="76200" y="2362200"/>
                <a:ext cx="2590800" cy="1143000"/>
                <a:chOff x="76200" y="2362200"/>
                <a:chExt cx="2590800" cy="1143000"/>
              </a:xfrm>
            </p:grpSpPr>
            <p:grpSp>
              <p:nvGrpSpPr>
                <p:cNvPr id="831" name="Shape 831"/>
                <p:cNvGrpSpPr/>
                <p:nvPr/>
              </p:nvGrpSpPr>
              <p:grpSpPr>
                <a:xfrm>
                  <a:off x="152400" y="2990850"/>
                  <a:ext cx="2438400" cy="442674"/>
                  <a:chOff x="152400" y="2990850"/>
                  <a:chExt cx="2438400" cy="442674"/>
                </a:xfrm>
              </p:grpSpPr>
              <p:sp>
                <p:nvSpPr>
                  <p:cNvPr id="832" name="Shape 832"/>
                  <p:cNvSpPr/>
                  <p:nvPr/>
                </p:nvSpPr>
                <p:spPr>
                  <a:xfrm>
                    <a:off x="152400" y="2990850"/>
                    <a:ext cx="609599" cy="442674"/>
                  </a:xfrm>
                  <a:prstGeom prst="roundRect">
                    <a:avLst>
                      <a:gd name="adj" fmla="val 16667"/>
                    </a:avLst>
                  </a:prstGeom>
                  <a:solidFill>
                    <a:schemeClr val="accent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Project Type</a:t>
                    </a:r>
                  </a:p>
                </p:txBody>
              </p:sp>
              <p:sp>
                <p:nvSpPr>
                  <p:cNvPr id="833" name="Shape 833"/>
                  <p:cNvSpPr/>
                  <p:nvPr/>
                </p:nvSpPr>
                <p:spPr>
                  <a:xfrm>
                    <a:off x="914400" y="3075502"/>
                    <a:ext cx="609599" cy="272415"/>
                  </a:xfrm>
                  <a:prstGeom prst="roundRect">
                    <a:avLst>
                      <a:gd name="adj" fmla="val 16667"/>
                    </a:avLst>
                  </a:prstGeom>
                  <a:solidFill>
                    <a:schemeClr val="accent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Activity</a:t>
                    </a:r>
                  </a:p>
                </p:txBody>
              </p:sp>
              <p:sp>
                <p:nvSpPr>
                  <p:cNvPr id="834" name="Shape 834"/>
                  <p:cNvSpPr/>
                  <p:nvPr/>
                </p:nvSpPr>
                <p:spPr>
                  <a:xfrm>
                    <a:off x="1676400" y="3075502"/>
                    <a:ext cx="914400" cy="272415"/>
                  </a:xfrm>
                  <a:prstGeom prst="roundRect">
                    <a:avLst>
                      <a:gd name="adj" fmla="val 16667"/>
                    </a:avLst>
                  </a:prstGeom>
                  <a:solidFill>
                    <a:schemeClr val="accent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Component</a:t>
                    </a:r>
                  </a:p>
                </p:txBody>
              </p:sp>
              <p:cxnSp>
                <p:nvCxnSpPr>
                  <p:cNvPr id="835" name="Shape 835"/>
                  <p:cNvCxnSpPr>
                    <a:stCxn id="832" idx="3"/>
                    <a:endCxn id="833" idx="1"/>
                  </p:cNvCxnSpPr>
                  <p:nvPr/>
                </p:nvCxnSpPr>
                <p:spPr>
                  <a:xfrm rot="10800000" flipH="1">
                    <a:off x="761999" y="3211587"/>
                    <a:ext cx="152400" cy="600"/>
                  </a:xfrm>
                  <a:prstGeom prst="straightConnector1">
                    <a:avLst/>
                  </a:prstGeom>
                  <a:noFill/>
                  <a:ln w="9525" cap="flat" cmpd="sng">
                    <a:solidFill>
                      <a:srgbClr val="4A7DBA"/>
                    </a:solidFill>
                    <a:prstDash val="solid"/>
                    <a:round/>
                    <a:headEnd type="none" w="med" len="med"/>
                    <a:tailEnd type="stealth" w="lg" len="lg"/>
                  </a:ln>
                </p:spPr>
              </p:cxnSp>
              <p:cxnSp>
                <p:nvCxnSpPr>
                  <p:cNvPr id="836" name="Shape 836"/>
                  <p:cNvCxnSpPr>
                    <a:stCxn id="833" idx="3"/>
                    <a:endCxn id="834" idx="1"/>
                  </p:cNvCxnSpPr>
                  <p:nvPr/>
                </p:nvCxnSpPr>
                <p:spPr>
                  <a:xfrm>
                    <a:off x="1523999" y="3211710"/>
                    <a:ext cx="152400" cy="0"/>
                  </a:xfrm>
                  <a:prstGeom prst="straightConnector1">
                    <a:avLst/>
                  </a:prstGeom>
                  <a:noFill/>
                  <a:ln w="9525" cap="flat" cmpd="sng">
                    <a:solidFill>
                      <a:srgbClr val="4A7DBA"/>
                    </a:solidFill>
                    <a:prstDash val="solid"/>
                    <a:round/>
                    <a:headEnd type="none" w="med" len="med"/>
                    <a:tailEnd type="stealth" w="lg" len="lg"/>
                  </a:ln>
                </p:spPr>
              </p:cxnSp>
            </p:grpSp>
            <p:sp>
              <p:nvSpPr>
                <p:cNvPr id="837" name="Shape 837"/>
                <p:cNvSpPr/>
                <p:nvPr/>
              </p:nvSpPr>
              <p:spPr>
                <a:xfrm>
                  <a:off x="76200" y="2362200"/>
                  <a:ext cx="2590800" cy="1143000"/>
                </a:xfrm>
                <a:prstGeom prst="roundRect">
                  <a:avLst>
                    <a:gd name="adj" fmla="val 16667"/>
                  </a:avLst>
                </a:prstGeom>
                <a:no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Calibri"/>
                    <a:ea typeface="Calibri"/>
                    <a:cs typeface="Calibri"/>
                    <a:sym typeface="Calibri"/>
                  </a:endParaRPr>
                </a:p>
              </p:txBody>
            </p:sp>
            <p:sp>
              <p:nvSpPr>
                <p:cNvPr id="838" name="Shape 838"/>
                <p:cNvSpPr txBox="1"/>
                <p:nvPr/>
              </p:nvSpPr>
              <p:spPr>
                <a:xfrm>
                  <a:off x="228600" y="2514600"/>
                  <a:ext cx="2286000" cy="307777"/>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400">
                      <a:solidFill>
                        <a:srgbClr val="3F3F3F"/>
                      </a:solidFill>
                      <a:latin typeface="Galdeano"/>
                      <a:ea typeface="Galdeano"/>
                      <a:cs typeface="Galdeano"/>
                      <a:sym typeface="Galdeano"/>
                    </a:rPr>
                    <a:t>Source</a:t>
                  </a:r>
                </a:p>
              </p:txBody>
            </p:sp>
          </p:grpSp>
          <p:grpSp>
            <p:nvGrpSpPr>
              <p:cNvPr id="839" name="Shape 839"/>
              <p:cNvGrpSpPr/>
              <p:nvPr/>
            </p:nvGrpSpPr>
            <p:grpSpPr>
              <a:xfrm>
                <a:off x="2819400" y="3075501"/>
                <a:ext cx="3276599" cy="1877498"/>
                <a:chOff x="2819400" y="3075501"/>
                <a:chExt cx="3276599" cy="1877498"/>
              </a:xfrm>
            </p:grpSpPr>
            <p:sp>
              <p:nvSpPr>
                <p:cNvPr id="840" name="Shape 840"/>
                <p:cNvSpPr/>
                <p:nvPr/>
              </p:nvSpPr>
              <p:spPr>
                <a:xfrm>
                  <a:off x="2819400" y="3075501"/>
                  <a:ext cx="685799" cy="272415"/>
                </a:xfrm>
                <a:prstGeom prst="roundRect">
                  <a:avLst>
                    <a:gd name="adj" fmla="val 16667"/>
                  </a:avLst>
                </a:prstGeom>
                <a:solidFill>
                  <a:srgbClr val="FFFF0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Stressor</a:t>
                  </a:r>
                </a:p>
              </p:txBody>
            </p:sp>
            <p:sp>
              <p:nvSpPr>
                <p:cNvPr id="841" name="Shape 841"/>
                <p:cNvSpPr/>
                <p:nvPr/>
              </p:nvSpPr>
              <p:spPr>
                <a:xfrm>
                  <a:off x="3643196" y="3075719"/>
                  <a:ext cx="719252" cy="272415"/>
                </a:xfrm>
                <a:prstGeom prst="roundRect">
                  <a:avLst>
                    <a:gd name="adj" fmla="val 16667"/>
                  </a:avLst>
                </a:prstGeom>
                <a:solidFill>
                  <a:srgbClr val="99FF66"/>
                </a:solidFill>
                <a:ln w="25400" cap="flat" cmpd="sng">
                  <a:solidFill>
                    <a:srgbClr val="FFC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Resource</a:t>
                  </a:r>
                </a:p>
              </p:txBody>
            </p:sp>
            <p:cxnSp>
              <p:nvCxnSpPr>
                <p:cNvPr id="842" name="Shape 842"/>
                <p:cNvCxnSpPr>
                  <a:stCxn id="840" idx="3"/>
                  <a:endCxn id="841" idx="1"/>
                </p:cNvCxnSpPr>
                <p:nvPr/>
              </p:nvCxnSpPr>
              <p:spPr>
                <a:xfrm>
                  <a:off x="3505199" y="3211709"/>
                  <a:ext cx="138000" cy="300"/>
                </a:xfrm>
                <a:prstGeom prst="straightConnector1">
                  <a:avLst/>
                </a:prstGeom>
                <a:noFill/>
                <a:ln w="9525" cap="flat" cmpd="sng">
                  <a:solidFill>
                    <a:srgbClr val="4A7DBA"/>
                  </a:solidFill>
                  <a:prstDash val="solid"/>
                  <a:round/>
                  <a:headEnd type="none" w="med" len="med"/>
                  <a:tailEnd type="stealth" w="lg" len="lg"/>
                </a:ln>
              </p:spPr>
            </p:cxnSp>
            <p:sp>
              <p:nvSpPr>
                <p:cNvPr id="813" name="Shape 813"/>
                <p:cNvSpPr/>
                <p:nvPr/>
              </p:nvSpPr>
              <p:spPr>
                <a:xfrm>
                  <a:off x="3643196" y="4129455"/>
                  <a:ext cx="719252" cy="272415"/>
                </a:xfrm>
                <a:prstGeom prst="roundRect">
                  <a:avLst>
                    <a:gd name="adj" fmla="val 16667"/>
                  </a:avLst>
                </a:prstGeom>
                <a:solidFill>
                  <a:srgbClr val="99FF66"/>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Resource</a:t>
                  </a:r>
                </a:p>
              </p:txBody>
            </p:sp>
            <p:cxnSp>
              <p:nvCxnSpPr>
                <p:cNvPr id="843" name="Shape 843"/>
                <p:cNvCxnSpPr>
                  <a:stCxn id="844" idx="3"/>
                  <a:endCxn id="813" idx="1"/>
                </p:cNvCxnSpPr>
                <p:nvPr/>
              </p:nvCxnSpPr>
              <p:spPr>
                <a:xfrm>
                  <a:off x="3505199" y="4259400"/>
                  <a:ext cx="138000" cy="6300"/>
                </a:xfrm>
                <a:prstGeom prst="straightConnector1">
                  <a:avLst/>
                </a:prstGeom>
                <a:noFill/>
                <a:ln w="9525" cap="flat" cmpd="sng">
                  <a:solidFill>
                    <a:srgbClr val="4A7DBA"/>
                  </a:solidFill>
                  <a:prstDash val="solid"/>
                  <a:round/>
                  <a:headEnd type="none" w="med" len="med"/>
                  <a:tailEnd type="stealth" w="lg" len="lg"/>
                </a:ln>
              </p:spPr>
            </p:cxnSp>
            <p:cxnSp>
              <p:nvCxnSpPr>
                <p:cNvPr id="845" name="Shape 845"/>
                <p:cNvCxnSpPr>
                  <a:stCxn id="840" idx="0"/>
                  <a:endCxn id="811" idx="0"/>
                </p:cNvCxnSpPr>
                <p:nvPr/>
              </p:nvCxnSpPr>
              <p:spPr>
                <a:xfrm rot="-5400000" flipH="1">
                  <a:off x="3900749" y="2337051"/>
                  <a:ext cx="966299" cy="2443199"/>
                </a:xfrm>
                <a:prstGeom prst="bentConnector3">
                  <a:avLst>
                    <a:gd name="adj1" fmla="val -21927"/>
                  </a:avLst>
                </a:prstGeom>
                <a:noFill/>
                <a:ln w="9525" cap="flat" cmpd="sng">
                  <a:solidFill>
                    <a:srgbClr val="4A7DBA"/>
                  </a:solidFill>
                  <a:prstDash val="solid"/>
                  <a:round/>
                  <a:headEnd type="none" w="med" len="med"/>
                  <a:tailEnd type="stealth" w="lg" len="lg"/>
                </a:ln>
              </p:spPr>
            </p:cxnSp>
            <p:sp>
              <p:nvSpPr>
                <p:cNvPr id="844" name="Shape 844"/>
                <p:cNvSpPr/>
                <p:nvPr/>
              </p:nvSpPr>
              <p:spPr>
                <a:xfrm>
                  <a:off x="2819400" y="4123192"/>
                  <a:ext cx="685799" cy="272415"/>
                </a:xfrm>
                <a:prstGeom prst="roundRect">
                  <a:avLst>
                    <a:gd name="adj" fmla="val 16667"/>
                  </a:avLst>
                </a:prstGeom>
                <a:solidFill>
                  <a:srgbClr val="FFFF0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Stressor</a:t>
                  </a:r>
                </a:p>
              </p:txBody>
            </p:sp>
            <p:sp>
              <p:nvSpPr>
                <p:cNvPr id="846" name="Shape 846"/>
                <p:cNvSpPr/>
                <p:nvPr/>
              </p:nvSpPr>
              <p:spPr>
                <a:xfrm>
                  <a:off x="2819400" y="3597592"/>
                  <a:ext cx="685799" cy="272415"/>
                </a:xfrm>
                <a:prstGeom prst="roundRect">
                  <a:avLst>
                    <a:gd name="adj" fmla="val 16667"/>
                  </a:avLst>
                </a:prstGeom>
                <a:solidFill>
                  <a:srgbClr val="FFFF00"/>
                </a:solidFill>
                <a:ln w="25400" cap="flat" cmpd="sng">
                  <a:solidFill>
                    <a:srgbClr val="FFC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Stressor</a:t>
                  </a:r>
                </a:p>
              </p:txBody>
            </p:sp>
            <p:sp>
              <p:nvSpPr>
                <p:cNvPr id="847" name="Shape 847"/>
                <p:cNvSpPr/>
                <p:nvPr/>
              </p:nvSpPr>
              <p:spPr>
                <a:xfrm>
                  <a:off x="3643196" y="3604782"/>
                  <a:ext cx="719252" cy="272415"/>
                </a:xfrm>
                <a:prstGeom prst="roundRect">
                  <a:avLst>
                    <a:gd name="adj" fmla="val 16667"/>
                  </a:avLst>
                </a:prstGeom>
                <a:solidFill>
                  <a:srgbClr val="99FF66"/>
                </a:solidFill>
                <a:ln w="25400" cap="flat" cmpd="sng">
                  <a:solidFill>
                    <a:srgbClr val="FFC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000">
                      <a:solidFill>
                        <a:srgbClr val="000000"/>
                      </a:solidFill>
                      <a:latin typeface="Calibri"/>
                      <a:ea typeface="Calibri"/>
                      <a:cs typeface="Calibri"/>
                      <a:sym typeface="Calibri"/>
                    </a:rPr>
                    <a:t>Resource</a:t>
                  </a:r>
                </a:p>
              </p:txBody>
            </p:sp>
            <p:cxnSp>
              <p:nvCxnSpPr>
                <p:cNvPr id="848" name="Shape 848"/>
                <p:cNvCxnSpPr>
                  <a:stCxn id="846" idx="3"/>
                  <a:endCxn id="847" idx="1"/>
                </p:cNvCxnSpPr>
                <p:nvPr/>
              </p:nvCxnSpPr>
              <p:spPr>
                <a:xfrm>
                  <a:off x="3505199" y="3733799"/>
                  <a:ext cx="138000" cy="7200"/>
                </a:xfrm>
                <a:prstGeom prst="straightConnector1">
                  <a:avLst/>
                </a:prstGeom>
                <a:noFill/>
                <a:ln w="9525" cap="flat" cmpd="sng">
                  <a:solidFill>
                    <a:srgbClr val="4A7DBA"/>
                  </a:solidFill>
                  <a:prstDash val="solid"/>
                  <a:round/>
                  <a:headEnd type="none" w="med" len="med"/>
                  <a:tailEnd type="stealth" w="lg" len="lg"/>
                </a:ln>
              </p:spPr>
            </p:cxnSp>
            <p:cxnSp>
              <p:nvCxnSpPr>
                <p:cNvPr id="849" name="Shape 849"/>
                <p:cNvCxnSpPr/>
                <p:nvPr/>
              </p:nvCxnSpPr>
              <p:spPr>
                <a:xfrm rot="5400000">
                  <a:off x="3457574" y="3052763"/>
                  <a:ext cx="249237" cy="839788"/>
                </a:xfrm>
                <a:prstGeom prst="bentConnector3">
                  <a:avLst>
                    <a:gd name="adj1" fmla="val 50000"/>
                  </a:avLst>
                </a:prstGeom>
                <a:noFill/>
                <a:ln w="9525" cap="flat" cmpd="sng">
                  <a:solidFill>
                    <a:srgbClr val="4A7DBA"/>
                  </a:solidFill>
                  <a:prstDash val="solid"/>
                  <a:round/>
                  <a:headEnd type="none" w="med" len="med"/>
                  <a:tailEnd type="stealth" w="med" len="med"/>
                </a:ln>
              </p:spPr>
            </p:cxnSp>
            <p:sp>
              <p:nvSpPr>
                <p:cNvPr id="850" name="Shape 850"/>
                <p:cNvSpPr/>
                <p:nvPr/>
              </p:nvSpPr>
              <p:spPr>
                <a:xfrm>
                  <a:off x="3576637" y="3930650"/>
                  <a:ext cx="2519361" cy="1022349"/>
                </a:xfrm>
                <a:prstGeom prst="roundRect">
                  <a:avLst>
                    <a:gd name="adj" fmla="val 16667"/>
                  </a:avLst>
                </a:prstGeom>
                <a:no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grpSp>
      <p:grpSp>
        <p:nvGrpSpPr>
          <p:cNvPr id="851" name="Shape 851"/>
          <p:cNvGrpSpPr/>
          <p:nvPr/>
        </p:nvGrpSpPr>
        <p:grpSpPr>
          <a:xfrm>
            <a:off x="466060" y="5396098"/>
            <a:ext cx="8220740" cy="852301"/>
            <a:chOff x="466060" y="5624698"/>
            <a:chExt cx="8220740" cy="852301"/>
          </a:xfrm>
        </p:grpSpPr>
        <p:sp>
          <p:nvSpPr>
            <p:cNvPr id="852" name="Shape 852"/>
            <p:cNvSpPr/>
            <p:nvPr/>
          </p:nvSpPr>
          <p:spPr>
            <a:xfrm>
              <a:off x="466060" y="5624698"/>
              <a:ext cx="2057400" cy="838199"/>
            </a:xfrm>
            <a:prstGeom prst="roundRect">
              <a:avLst>
                <a:gd name="adj" fmla="val 16667"/>
              </a:avLst>
            </a:prstGeom>
            <a:solidFill>
              <a:srgbClr val="4F81BD"/>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rgbClr val="000000"/>
                  </a:solidFill>
                  <a:latin typeface="Calibri"/>
                  <a:ea typeface="Calibri"/>
                  <a:cs typeface="Calibri"/>
                  <a:sym typeface="Calibri"/>
                </a:rPr>
                <a:t>Activity</a:t>
              </a:r>
            </a:p>
          </p:txBody>
        </p:sp>
        <p:sp>
          <p:nvSpPr>
            <p:cNvPr id="853" name="Shape 853"/>
            <p:cNvSpPr/>
            <p:nvPr/>
          </p:nvSpPr>
          <p:spPr>
            <a:xfrm>
              <a:off x="2514600" y="5633633"/>
              <a:ext cx="2057400" cy="838199"/>
            </a:xfrm>
            <a:prstGeom prst="roundRect">
              <a:avLst>
                <a:gd name="adj" fmla="val 16667"/>
              </a:avLst>
            </a:prstGeom>
            <a:solidFill>
              <a:srgbClr val="FFFF0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rgbClr val="000000"/>
                  </a:solidFill>
                  <a:latin typeface="Calibri"/>
                  <a:ea typeface="Calibri"/>
                  <a:cs typeface="Calibri"/>
                  <a:sym typeface="Calibri"/>
                </a:rPr>
                <a:t>Exposure</a:t>
              </a:r>
            </a:p>
          </p:txBody>
        </p:sp>
        <p:sp>
          <p:nvSpPr>
            <p:cNvPr id="854" name="Shape 854"/>
            <p:cNvSpPr/>
            <p:nvPr/>
          </p:nvSpPr>
          <p:spPr>
            <a:xfrm>
              <a:off x="4572000" y="5638800"/>
              <a:ext cx="2057400" cy="838199"/>
            </a:xfrm>
            <a:prstGeom prst="roundRect">
              <a:avLst>
                <a:gd name="adj" fmla="val 16667"/>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rgbClr val="000000"/>
                  </a:solidFill>
                  <a:latin typeface="Calibri"/>
                  <a:ea typeface="Calibri"/>
                  <a:cs typeface="Calibri"/>
                  <a:sym typeface="Calibri"/>
                </a:rPr>
                <a:t>Biology Deconstruction</a:t>
              </a:r>
            </a:p>
          </p:txBody>
        </p:sp>
        <p:sp>
          <p:nvSpPr>
            <p:cNvPr id="855" name="Shape 855"/>
            <p:cNvSpPr/>
            <p:nvPr/>
          </p:nvSpPr>
          <p:spPr>
            <a:xfrm>
              <a:off x="6629400" y="5638800"/>
              <a:ext cx="2057400" cy="838199"/>
            </a:xfrm>
            <a:prstGeom prst="roundRect">
              <a:avLst>
                <a:gd name="adj" fmla="val 16667"/>
              </a:avLst>
            </a:prstGeom>
            <a:solidFill>
              <a:srgbClr val="F79646"/>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rgbClr val="000000"/>
                  </a:solidFill>
                  <a:latin typeface="Calibri"/>
                  <a:ea typeface="Calibri"/>
                  <a:cs typeface="Calibri"/>
                  <a:sym typeface="Calibri"/>
                </a:rPr>
                <a:t>Consequences and Determination</a:t>
              </a:r>
            </a:p>
          </p:txBody>
        </p:sp>
      </p:grpSp>
      <p:sp>
        <p:nvSpPr>
          <p:cNvPr id="2" name="Rounded Rectangle 1"/>
          <p:cNvSpPr/>
          <p:nvPr/>
        </p:nvSpPr>
        <p:spPr>
          <a:xfrm>
            <a:off x="76200" y="2468988"/>
            <a:ext cx="2590800" cy="1711778"/>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2705099" y="2361613"/>
            <a:ext cx="1724026" cy="2348685"/>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a:off x="6067653" y="3633876"/>
            <a:ext cx="1943950" cy="1384199"/>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a:off x="7039628" y="3633876"/>
            <a:ext cx="2070024" cy="1384199"/>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C:\Users\dtollefson\Documents\Camtasia Studio\SSA_framework\images\Gunnisons_prairie_dog2_USFWS.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261847" y="1322387"/>
            <a:ext cx="2343150"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fade">
                                      <p:cBhvr>
                                        <p:cTn id="23" dur="500"/>
                                        <p:tgtEl>
                                          <p:spTgt spid="10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00"/>
                                        </p:tgtEl>
                                      </p:cBhvr>
                                    </p:animEffect>
                                    <p:set>
                                      <p:cBhvr>
                                        <p:cTn id="28" dur="1" fill="hold">
                                          <p:stCondLst>
                                            <p:cond delay="499"/>
                                          </p:stCondLst>
                                        </p:cTn>
                                        <p:tgtEl>
                                          <p:spTgt spid="100"/>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100" grpId="0" animBg="1"/>
      <p:bldP spid="100" grpId="1" animBg="1"/>
      <p:bldP spid="10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08"/>
        <p:cNvGrpSpPr/>
        <p:nvPr/>
      </p:nvGrpSpPr>
      <p:grpSpPr>
        <a:xfrm>
          <a:off x="0" y="0"/>
          <a:ext cx="0" cy="0"/>
          <a:chOff x="0" y="0"/>
          <a:chExt cx="0" cy="0"/>
        </a:xfrm>
      </p:grpSpPr>
      <p:sp>
        <p:nvSpPr>
          <p:cNvPr id="910" name="Shape 910"/>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911" name="Shape 911"/>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
        <p:nvSpPr>
          <p:cNvPr id="914" name="Shape 914"/>
          <p:cNvSpPr txBox="1"/>
          <p:nvPr/>
        </p:nvSpPr>
        <p:spPr>
          <a:xfrm rot="21078518">
            <a:off x="511862" y="1724480"/>
            <a:ext cx="3739092" cy="101566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6000" b="1" dirty="0" smtClean="0">
                <a:solidFill>
                  <a:schemeClr val="dk1"/>
                </a:solidFill>
                <a:latin typeface="Calibri"/>
                <a:ea typeface="Calibri"/>
                <a:cs typeface="Calibri"/>
                <a:sym typeface="Calibri"/>
              </a:rPr>
              <a:t>EXPOSED!</a:t>
            </a:r>
            <a:endParaRPr lang="en-US" sz="6000" b="1" dirty="0">
              <a:solidFill>
                <a:schemeClr val="dk1"/>
              </a:solidFill>
              <a:latin typeface="Calibri"/>
              <a:ea typeface="Calibri"/>
              <a:cs typeface="Calibri"/>
              <a:sym typeface="Calibri"/>
            </a:endParaRPr>
          </a:p>
        </p:txBody>
      </p:sp>
      <p:pic>
        <p:nvPicPr>
          <p:cNvPr id="1026" name="Picture 2" descr="C:\Users\dtollefson\Documents\Camtasia Studio\SSA_framework\images\Sonoran_Desert_tortoise_USFWS.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810249" y="2642756"/>
            <a:ext cx="2876550" cy="34117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tollefson\Documents\Camtasia Studio\SSA_framework\images\drying_land_fws.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95952">
            <a:off x="2227453" y="2792773"/>
            <a:ext cx="327025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tollefson\Documents\Camtasia Studio\SSA_framework\images\nevada_fire_fws.jp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rot="21313394">
            <a:off x="500062" y="4216784"/>
            <a:ext cx="2962275" cy="2028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500"/>
                                        <p:tgtEl>
                                          <p:spTgt spid="914"/>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028"/>
                                        </p:tgtEl>
                                        <p:attrNameLst>
                                          <p:attrName>style.visibility</p:attrName>
                                        </p:attrNameLst>
                                      </p:cBhvr>
                                      <p:to>
                                        <p:strVal val="visible"/>
                                      </p:to>
                                    </p:set>
                                    <p:animEffect transition="in" filter="fade">
                                      <p:cBhvr>
                                        <p:cTn id="11" dur="2000"/>
                                        <p:tgtEl>
                                          <p:spTgt spid="1028"/>
                                        </p:tgtEl>
                                      </p:cBhvr>
                                    </p:animEffect>
                                  </p:childTnLst>
                                </p:cTn>
                              </p:par>
                            </p:childTnLst>
                          </p:cTn>
                        </p:par>
                        <p:par>
                          <p:cTn id="12" fill="hold">
                            <p:stCondLst>
                              <p:cond delay="3500"/>
                            </p:stCondLst>
                            <p:childTnLst>
                              <p:par>
                                <p:cTn id="13" presetID="10" presetClass="entr" presetSubtype="0"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fade">
                                      <p:cBhvr>
                                        <p:cTn id="15"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19"/>
        <p:cNvGrpSpPr/>
        <p:nvPr/>
      </p:nvGrpSpPr>
      <p:grpSpPr>
        <a:xfrm>
          <a:off x="0" y="0"/>
          <a:ext cx="0" cy="0"/>
          <a:chOff x="0" y="0"/>
          <a:chExt cx="0" cy="0"/>
        </a:xfrm>
      </p:grpSpPr>
      <p:sp>
        <p:nvSpPr>
          <p:cNvPr id="920" name="Shape 920"/>
          <p:cNvSpPr txBox="1"/>
          <p:nvPr/>
        </p:nvSpPr>
        <p:spPr>
          <a:xfrm>
            <a:off x="152400" y="1905000"/>
            <a:ext cx="8763000" cy="295144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3600" b="1" dirty="0">
                <a:solidFill>
                  <a:schemeClr val="tx1"/>
                </a:solidFill>
                <a:latin typeface="Calibri" panose="020F0502020204030204" pitchFamily="34" charset="0"/>
                <a:ea typeface="Times New Roman"/>
                <a:cs typeface="Times New Roman"/>
                <a:sym typeface="Times New Roman"/>
              </a:rPr>
              <a:t>Any physical, chemical, or biological </a:t>
            </a:r>
            <a:r>
              <a:rPr lang="en-US" sz="3600" b="1" dirty="0">
                <a:solidFill>
                  <a:srgbClr val="FFFF00"/>
                </a:solidFill>
                <a:latin typeface="Calibri" panose="020F0502020204030204" pitchFamily="34" charset="0"/>
                <a:ea typeface="Times New Roman"/>
                <a:cs typeface="Times New Roman"/>
                <a:sym typeface="Times New Roman"/>
              </a:rPr>
              <a:t>alteration</a:t>
            </a:r>
            <a:r>
              <a:rPr lang="en-US" sz="3600" b="1" dirty="0">
                <a:solidFill>
                  <a:schemeClr val="tx1"/>
                </a:solidFill>
                <a:latin typeface="Calibri" panose="020F0502020204030204" pitchFamily="34" charset="0"/>
                <a:ea typeface="Times New Roman"/>
                <a:cs typeface="Times New Roman"/>
                <a:sym typeface="Times New Roman"/>
              </a:rPr>
              <a:t> of </a:t>
            </a:r>
            <a:r>
              <a:rPr lang="en-US" sz="3600" b="1" dirty="0">
                <a:solidFill>
                  <a:srgbClr val="FFFF00"/>
                </a:solidFill>
                <a:latin typeface="Calibri" panose="020F0502020204030204" pitchFamily="34" charset="0"/>
                <a:ea typeface="Times New Roman"/>
                <a:cs typeface="Times New Roman"/>
                <a:sym typeface="Times New Roman"/>
              </a:rPr>
              <a:t>resources</a:t>
            </a:r>
            <a:r>
              <a:rPr lang="en-US" sz="3600" b="1" dirty="0">
                <a:solidFill>
                  <a:schemeClr val="tx1"/>
                </a:solidFill>
                <a:latin typeface="Calibri" panose="020F0502020204030204" pitchFamily="34" charset="0"/>
                <a:ea typeface="Times New Roman"/>
                <a:cs typeface="Times New Roman"/>
                <a:sym typeface="Times New Roman"/>
              </a:rPr>
              <a:t> </a:t>
            </a:r>
          </a:p>
          <a:p>
            <a:pPr marL="0" marR="0" lvl="0" indent="0" algn="ctr" rtl="0">
              <a:spcBef>
                <a:spcPts val="0"/>
              </a:spcBef>
              <a:spcAft>
                <a:spcPts val="0"/>
              </a:spcAft>
              <a:buSzPct val="25000"/>
              <a:buNone/>
            </a:pPr>
            <a:r>
              <a:rPr lang="en-US" sz="3600" i="1" dirty="0">
                <a:solidFill>
                  <a:schemeClr val="tx1"/>
                </a:solidFill>
                <a:latin typeface="Calibri" panose="020F0502020204030204" pitchFamily="34" charset="0"/>
                <a:ea typeface="Times New Roman"/>
                <a:cs typeface="Times New Roman"/>
                <a:sym typeface="Times New Roman"/>
              </a:rPr>
              <a:t>(i.e., increase, decrease, or introduction)</a:t>
            </a:r>
          </a:p>
          <a:p>
            <a:pPr marL="0" marR="0" lvl="0" indent="0" algn="ctr" rtl="0">
              <a:spcBef>
                <a:spcPts val="0"/>
              </a:spcBef>
              <a:spcAft>
                <a:spcPts val="0"/>
              </a:spcAft>
              <a:buSzPct val="25000"/>
              <a:buNone/>
            </a:pPr>
            <a:r>
              <a:rPr lang="en-US" sz="3600" b="1" dirty="0">
                <a:solidFill>
                  <a:schemeClr val="tx1"/>
                </a:solidFill>
                <a:latin typeface="Calibri" panose="020F0502020204030204" pitchFamily="34" charset="0"/>
                <a:ea typeface="Times New Roman"/>
                <a:cs typeface="Times New Roman"/>
                <a:sym typeface="Times New Roman"/>
              </a:rPr>
              <a:t>that can induce an adverse organism </a:t>
            </a:r>
            <a:r>
              <a:rPr lang="en-US" sz="3600" b="1" dirty="0">
                <a:solidFill>
                  <a:srgbClr val="FFFF00"/>
                </a:solidFill>
                <a:latin typeface="Calibri" panose="020F0502020204030204" pitchFamily="34" charset="0"/>
                <a:ea typeface="Times New Roman"/>
                <a:cs typeface="Times New Roman"/>
                <a:sym typeface="Times New Roman"/>
              </a:rPr>
              <a:t>response</a:t>
            </a:r>
            <a:r>
              <a:rPr lang="en-US" sz="3600" b="1" dirty="0">
                <a:solidFill>
                  <a:schemeClr val="tx1"/>
                </a:solidFill>
                <a:latin typeface="Calibri" panose="020F0502020204030204" pitchFamily="34" charset="0"/>
                <a:ea typeface="Times New Roman"/>
                <a:cs typeface="Times New Roman"/>
                <a:sym typeface="Times New Roman"/>
              </a:rPr>
              <a:t> is called a  </a:t>
            </a:r>
          </a:p>
          <a:p>
            <a:pPr marL="0" marR="0" lvl="0" indent="0" algn="l" rtl="0">
              <a:spcBef>
                <a:spcPts val="0"/>
              </a:spcBef>
              <a:spcAft>
                <a:spcPts val="0"/>
              </a:spcAft>
              <a:buNone/>
            </a:pPr>
            <a:endParaRPr sz="2800" b="1" dirty="0">
              <a:solidFill>
                <a:srgbClr val="FFFFFF"/>
              </a:solidFill>
              <a:latin typeface="Calibri" panose="020F0502020204030204" pitchFamily="34" charset="0"/>
              <a:ea typeface="Times New Roman"/>
              <a:cs typeface="Times New Roman"/>
              <a:sym typeface="Times New Roman"/>
            </a:endParaRPr>
          </a:p>
        </p:txBody>
      </p:sp>
      <p:sp>
        <p:nvSpPr>
          <p:cNvPr id="921" name="Shape 921"/>
          <p:cNvSpPr txBox="1"/>
          <p:nvPr/>
        </p:nvSpPr>
        <p:spPr>
          <a:xfrm>
            <a:off x="1371600" y="4800600"/>
            <a:ext cx="6324600" cy="120032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8800" b="1" dirty="0">
                <a:solidFill>
                  <a:srgbClr val="FF0000"/>
                </a:solidFill>
                <a:latin typeface="Calibri" panose="020F0502020204030204" pitchFamily="34" charset="0"/>
                <a:ea typeface="Times New Roman"/>
                <a:cs typeface="Times New Roman"/>
                <a:sym typeface="Times New Roman"/>
              </a:rPr>
              <a:t>STRESSOR</a:t>
            </a:r>
          </a:p>
        </p:txBody>
      </p:sp>
      <p:sp>
        <p:nvSpPr>
          <p:cNvPr id="8" name="Shape 911"/>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
                                        </p:tgtEl>
                                        <p:attrNameLst>
                                          <p:attrName>style.visibility</p:attrName>
                                        </p:attrNameLst>
                                      </p:cBhvr>
                                      <p:to>
                                        <p:strVal val="visible"/>
                                      </p:to>
                                    </p:set>
                                    <p:animEffect transition="in" filter="fade">
                                      <p:cBhvr>
                                        <p:cTn id="7" dur="500"/>
                                        <p:tgtEl>
                                          <p:spTgt spid="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19"/>
        <p:cNvGrpSpPr/>
        <p:nvPr/>
      </p:nvGrpSpPr>
      <p:grpSpPr>
        <a:xfrm>
          <a:off x="0" y="0"/>
          <a:ext cx="0" cy="0"/>
          <a:chOff x="0" y="0"/>
          <a:chExt cx="0" cy="0"/>
        </a:xfrm>
      </p:grpSpPr>
      <p:sp>
        <p:nvSpPr>
          <p:cNvPr id="925" name="Shape 925"/>
          <p:cNvSpPr txBox="1"/>
          <p:nvPr/>
        </p:nvSpPr>
        <p:spPr>
          <a:xfrm>
            <a:off x="766763" y="1828800"/>
            <a:ext cx="7567425" cy="20574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3600" b="1" dirty="0">
                <a:solidFill>
                  <a:srgbClr val="FF0000"/>
                </a:solidFill>
                <a:latin typeface="Calibri" panose="020F0502020204030204" pitchFamily="34" charset="0"/>
                <a:ea typeface="Times New Roman"/>
                <a:cs typeface="Times New Roman"/>
                <a:sym typeface="Times New Roman"/>
              </a:rPr>
              <a:t>STRESSORS</a:t>
            </a:r>
            <a:r>
              <a:rPr lang="en-US" sz="3600" b="1" dirty="0">
                <a:solidFill>
                  <a:srgbClr val="FFFFFF"/>
                </a:solidFill>
                <a:latin typeface="Calibri" panose="020F0502020204030204" pitchFamily="34" charset="0"/>
                <a:ea typeface="Times New Roman"/>
                <a:cs typeface="Times New Roman"/>
                <a:sym typeface="Times New Roman"/>
              </a:rPr>
              <a:t> </a:t>
            </a:r>
            <a:r>
              <a:rPr lang="en-US" sz="3600" b="1" dirty="0">
                <a:solidFill>
                  <a:schemeClr val="tx1"/>
                </a:solidFill>
                <a:latin typeface="Calibri" panose="020F0502020204030204" pitchFamily="34" charset="0"/>
                <a:ea typeface="Times New Roman"/>
                <a:cs typeface="Times New Roman"/>
                <a:sym typeface="Times New Roman"/>
              </a:rPr>
              <a:t>can act </a:t>
            </a:r>
            <a:r>
              <a:rPr lang="en-US" sz="3600" b="1" dirty="0">
                <a:solidFill>
                  <a:srgbClr val="FFFF00"/>
                </a:solidFill>
                <a:latin typeface="Calibri" panose="020F0502020204030204" pitchFamily="34" charset="0"/>
                <a:ea typeface="Times New Roman"/>
                <a:cs typeface="Times New Roman"/>
                <a:sym typeface="Times New Roman"/>
              </a:rPr>
              <a:t>directly</a:t>
            </a:r>
            <a:r>
              <a:rPr lang="en-US" sz="3600" b="1" dirty="0">
                <a:solidFill>
                  <a:srgbClr val="FFFFFF"/>
                </a:solidFill>
                <a:latin typeface="Calibri" panose="020F0502020204030204" pitchFamily="34" charset="0"/>
                <a:ea typeface="Times New Roman"/>
                <a:cs typeface="Times New Roman"/>
                <a:sym typeface="Times New Roman"/>
              </a:rPr>
              <a:t> </a:t>
            </a:r>
            <a:r>
              <a:rPr lang="en-US" sz="3600" b="1" dirty="0">
                <a:solidFill>
                  <a:schemeClr val="tx1"/>
                </a:solidFill>
                <a:latin typeface="Calibri" panose="020F0502020204030204" pitchFamily="34" charset="0"/>
                <a:ea typeface="Times New Roman"/>
                <a:cs typeface="Times New Roman"/>
                <a:sym typeface="Times New Roman"/>
              </a:rPr>
              <a:t>on an individual, or</a:t>
            </a:r>
            <a:r>
              <a:rPr lang="en-US" sz="3600" b="1" dirty="0">
                <a:solidFill>
                  <a:srgbClr val="FFFFFF"/>
                </a:solidFill>
                <a:latin typeface="Calibri" panose="020F0502020204030204" pitchFamily="34" charset="0"/>
                <a:ea typeface="Times New Roman"/>
                <a:cs typeface="Times New Roman"/>
                <a:sym typeface="Times New Roman"/>
              </a:rPr>
              <a:t> </a:t>
            </a:r>
            <a:r>
              <a:rPr lang="en-US" sz="3600" b="1" dirty="0">
                <a:solidFill>
                  <a:srgbClr val="FFFF00"/>
                </a:solidFill>
                <a:latin typeface="Calibri" panose="020F0502020204030204" pitchFamily="34" charset="0"/>
                <a:ea typeface="Times New Roman"/>
                <a:cs typeface="Times New Roman"/>
                <a:sym typeface="Times New Roman"/>
              </a:rPr>
              <a:t>indirectly</a:t>
            </a:r>
            <a:r>
              <a:rPr lang="en-US" sz="3600" b="1" dirty="0">
                <a:solidFill>
                  <a:srgbClr val="FFFFFF"/>
                </a:solidFill>
                <a:latin typeface="Calibri" panose="020F0502020204030204" pitchFamily="34" charset="0"/>
                <a:ea typeface="Times New Roman"/>
                <a:cs typeface="Times New Roman"/>
                <a:sym typeface="Times New Roman"/>
              </a:rPr>
              <a:t> </a:t>
            </a:r>
            <a:r>
              <a:rPr lang="en-US" sz="3600" b="1" dirty="0">
                <a:solidFill>
                  <a:schemeClr val="tx1"/>
                </a:solidFill>
                <a:latin typeface="Calibri" panose="020F0502020204030204" pitchFamily="34" charset="0"/>
                <a:ea typeface="Times New Roman"/>
                <a:cs typeface="Times New Roman"/>
                <a:sym typeface="Times New Roman"/>
              </a:rPr>
              <a:t>through impacts to resources.</a:t>
            </a:r>
          </a:p>
          <a:p>
            <a:pPr marL="0" marR="0" lvl="0" indent="0" algn="l" rtl="0">
              <a:spcBef>
                <a:spcPts val="0"/>
              </a:spcBef>
              <a:spcAft>
                <a:spcPts val="0"/>
              </a:spcAft>
              <a:buNone/>
            </a:pPr>
            <a:endParaRPr sz="2400" dirty="0">
              <a:solidFill>
                <a:srgbClr val="FFFFFF"/>
              </a:solidFill>
              <a:latin typeface="Times New Roman"/>
              <a:ea typeface="Times New Roman"/>
              <a:cs typeface="Times New Roman"/>
              <a:sym typeface="Times New Roman"/>
            </a:endParaRPr>
          </a:p>
        </p:txBody>
      </p:sp>
      <p:sp>
        <p:nvSpPr>
          <p:cNvPr id="8" name="Shape 911"/>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pic>
        <p:nvPicPr>
          <p:cNvPr id="2050" name="Picture 2" descr="H:\June 4 RESTORE\Documents\Camtasia Studio\bioassessment\mouse_response\images\explosi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47763" y="3347306"/>
            <a:ext cx="3271837" cy="32820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June 4 RESTORE\Documents\Camtasia Studio\bioassessment\mouse_response\images\mous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715001" y="3886200"/>
            <a:ext cx="2009588" cy="23512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June 4 RESTORE\Documents\Camtasia Studio\bioassessment\mouse_response\images\startled.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715000" y="3886200"/>
            <a:ext cx="2009589" cy="235125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June 4 RESTORE\Documents\Camtasia Studio\bioassessment\mouse_response\images\dead.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715001" y="3886200"/>
            <a:ext cx="2009588" cy="235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47644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animEffect transition="in" filter="fade">
                                      <p:cBhvr>
                                        <p:cTn id="9" dur="500"/>
                                        <p:tgtEl>
                                          <p:spTgt spid="2052"/>
                                        </p:tgtEl>
                                      </p:cBhvr>
                                    </p:animEffect>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2053"/>
                                        </p:tgtEl>
                                        <p:attrNameLst>
                                          <p:attrName>style.visibility</p:attrName>
                                        </p:attrNameLst>
                                      </p:cBhvr>
                                      <p:to>
                                        <p:strVal val="visible"/>
                                      </p:to>
                                    </p:set>
                                    <p:animEffect transition="in" filter="fade">
                                      <p:cBhvr>
                                        <p:cTn id="13" dur="2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30"/>
        <p:cNvGrpSpPr/>
        <p:nvPr/>
      </p:nvGrpSpPr>
      <p:grpSpPr>
        <a:xfrm>
          <a:off x="0" y="0"/>
          <a:ext cx="0" cy="0"/>
          <a:chOff x="0" y="0"/>
          <a:chExt cx="0" cy="0"/>
        </a:xfrm>
      </p:grpSpPr>
      <p:sp>
        <p:nvSpPr>
          <p:cNvPr id="931" name="Shape 931"/>
          <p:cNvSpPr txBox="1"/>
          <p:nvPr/>
        </p:nvSpPr>
        <p:spPr>
          <a:xfrm>
            <a:off x="896471" y="1828800"/>
            <a:ext cx="7315200" cy="44958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i="1" dirty="0">
                <a:solidFill>
                  <a:schemeClr val="tx1"/>
                </a:solidFill>
                <a:latin typeface="Calibri" panose="020F0502020204030204" pitchFamily="34" charset="0"/>
                <a:ea typeface="Garamond"/>
                <a:cs typeface="Garamond"/>
                <a:sym typeface="Garamond"/>
              </a:rPr>
              <a:t>Based upon this definition, what are some examples of stressors?</a:t>
            </a:r>
          </a:p>
          <a:p>
            <a:pPr marL="0" marR="0" lvl="0" indent="0" algn="l" rtl="0">
              <a:spcBef>
                <a:spcPts val="0"/>
              </a:spcBef>
              <a:buNone/>
            </a:pPr>
            <a:endParaRPr sz="1800" b="1" dirty="0">
              <a:solidFill>
                <a:schemeClr val="lt1"/>
              </a:solidFill>
              <a:latin typeface="Garamond"/>
              <a:ea typeface="Garamond"/>
              <a:cs typeface="Garamond"/>
              <a:sym typeface="Garamond"/>
            </a:endParaRPr>
          </a:p>
        </p:txBody>
      </p:sp>
      <p:sp>
        <p:nvSpPr>
          <p:cNvPr id="3" name="Shape 911"/>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36"/>
        <p:cNvGrpSpPr/>
        <p:nvPr/>
      </p:nvGrpSpPr>
      <p:grpSpPr>
        <a:xfrm>
          <a:off x="0" y="0"/>
          <a:ext cx="0" cy="0"/>
          <a:chOff x="0" y="0"/>
          <a:chExt cx="0" cy="0"/>
        </a:xfrm>
      </p:grpSpPr>
      <p:sp>
        <p:nvSpPr>
          <p:cNvPr id="937" name="Shape 937"/>
          <p:cNvSpPr/>
          <p:nvPr/>
        </p:nvSpPr>
        <p:spPr>
          <a:xfrm>
            <a:off x="303672" y="3336252"/>
            <a:ext cx="8459328" cy="276028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800" b="1" dirty="0" smtClean="0">
              <a:solidFill>
                <a:srgbClr val="FFFFFF"/>
              </a:solidFill>
              <a:latin typeface="Calibri" panose="020F0502020204030204" pitchFamily="34" charset="0"/>
              <a:ea typeface="Times New Roman"/>
              <a:cs typeface="Times New Roman"/>
              <a:sym typeface="Times New Roman"/>
            </a:endParaRPr>
          </a:p>
          <a:p>
            <a:pPr lvl="2">
              <a:buClr>
                <a:srgbClr val="FF3300"/>
              </a:buClr>
              <a:buSzPct val="100000"/>
            </a:pPr>
            <a:r>
              <a:rPr lang="en-US" sz="2800" b="1" dirty="0" smtClean="0">
                <a:solidFill>
                  <a:srgbClr val="C00000"/>
                </a:solidFill>
                <a:latin typeface="Calibri" panose="020F0502020204030204" pitchFamily="34" charset="0"/>
                <a:ea typeface="Times New Roman"/>
                <a:cs typeface="Times New Roman"/>
                <a:sym typeface="Times New Roman"/>
              </a:rPr>
              <a:t>Increase</a:t>
            </a:r>
            <a:r>
              <a:rPr lang="en-US" sz="2800" b="1" dirty="0" smtClean="0">
                <a:solidFill>
                  <a:srgbClr val="FFFFFF"/>
                </a:solidFill>
                <a:latin typeface="Calibri" panose="020F0502020204030204" pitchFamily="34" charset="0"/>
                <a:ea typeface="Times New Roman"/>
                <a:cs typeface="Times New Roman"/>
                <a:sym typeface="Times New Roman"/>
              </a:rPr>
              <a:t>  </a:t>
            </a:r>
            <a:r>
              <a:rPr lang="en-US" sz="2800" b="1" dirty="0" smtClean="0">
                <a:solidFill>
                  <a:schemeClr val="tx1"/>
                </a:solidFill>
                <a:latin typeface="Calibri" panose="020F0502020204030204" pitchFamily="34" charset="0"/>
                <a:ea typeface="Times New Roman"/>
                <a:cs typeface="Times New Roman"/>
                <a:sym typeface="Times New Roman"/>
              </a:rPr>
              <a:t>in turbidity			                    (water)</a:t>
            </a:r>
          </a:p>
          <a:p>
            <a:pPr lvl="2">
              <a:buClr>
                <a:srgbClr val="FF3300"/>
              </a:buClr>
              <a:buSzPct val="100000"/>
            </a:pPr>
            <a:r>
              <a:rPr lang="en-US" sz="2800" b="1" dirty="0" smtClean="0">
                <a:solidFill>
                  <a:srgbClr val="C00000"/>
                </a:solidFill>
                <a:latin typeface="Calibri" panose="020F0502020204030204" pitchFamily="34" charset="0"/>
                <a:ea typeface="Times New Roman"/>
                <a:cs typeface="Times New Roman"/>
                <a:sym typeface="Times New Roman"/>
              </a:rPr>
              <a:t>Increase</a:t>
            </a:r>
            <a:r>
              <a:rPr lang="en-US" sz="2800" b="1" dirty="0" smtClean="0">
                <a:solidFill>
                  <a:schemeClr val="tx1"/>
                </a:solidFill>
                <a:latin typeface="Calibri" panose="020F0502020204030204" pitchFamily="34" charset="0"/>
                <a:ea typeface="Times New Roman"/>
                <a:cs typeface="Times New Roman"/>
                <a:sym typeface="Times New Roman"/>
              </a:rPr>
              <a:t> in temperature		                             (climate)</a:t>
            </a:r>
          </a:p>
          <a:p>
            <a:pPr lvl="2">
              <a:buClr>
                <a:srgbClr val="FF3300"/>
              </a:buClr>
              <a:buSzPct val="100000"/>
            </a:pPr>
            <a:r>
              <a:rPr lang="en-US" sz="2800" b="1" dirty="0" smtClean="0">
                <a:solidFill>
                  <a:srgbClr val="C00000"/>
                </a:solidFill>
                <a:latin typeface="Calibri" panose="020F0502020204030204" pitchFamily="34" charset="0"/>
                <a:ea typeface="Times New Roman"/>
                <a:cs typeface="Times New Roman"/>
                <a:sym typeface="Times New Roman"/>
              </a:rPr>
              <a:t>Removal</a:t>
            </a:r>
            <a:r>
              <a:rPr lang="en-US" sz="2800" b="1" dirty="0" smtClean="0">
                <a:solidFill>
                  <a:schemeClr val="tx1"/>
                </a:solidFill>
                <a:latin typeface="Calibri" panose="020F0502020204030204" pitchFamily="34" charset="0"/>
                <a:ea typeface="Times New Roman"/>
                <a:cs typeface="Times New Roman"/>
                <a:sym typeface="Times New Roman"/>
              </a:rPr>
              <a:t> of vegetative cover	           (plant community)</a:t>
            </a:r>
          </a:p>
          <a:p>
            <a:pPr lvl="2">
              <a:buClr>
                <a:srgbClr val="FF3300"/>
              </a:buClr>
              <a:buSzPct val="100000"/>
            </a:pPr>
            <a:r>
              <a:rPr lang="en-US" sz="2800" b="1" dirty="0" smtClean="0">
                <a:solidFill>
                  <a:srgbClr val="C00000"/>
                </a:solidFill>
                <a:latin typeface="Calibri" panose="020F0502020204030204" pitchFamily="34" charset="0"/>
                <a:ea typeface="Times New Roman"/>
                <a:cs typeface="Times New Roman"/>
                <a:sym typeface="Times New Roman"/>
              </a:rPr>
              <a:t>Introduction</a:t>
            </a:r>
            <a:r>
              <a:rPr lang="en-US" sz="2800" b="1" dirty="0" smtClean="0">
                <a:solidFill>
                  <a:schemeClr val="tx1"/>
                </a:solidFill>
                <a:latin typeface="Calibri" panose="020F0502020204030204" pitchFamily="34" charset="0"/>
                <a:ea typeface="Times New Roman"/>
                <a:cs typeface="Times New Roman"/>
                <a:sym typeface="Times New Roman"/>
              </a:rPr>
              <a:t> of invasive competitors                        (prey)</a:t>
            </a:r>
          </a:p>
          <a:p>
            <a:pPr lvl="2">
              <a:buClr>
                <a:srgbClr val="FF3300"/>
              </a:buClr>
              <a:buSzPct val="100000"/>
            </a:pPr>
            <a:r>
              <a:rPr lang="en-US" sz="2800" b="1" dirty="0" smtClean="0">
                <a:solidFill>
                  <a:srgbClr val="C00000"/>
                </a:solidFill>
                <a:latin typeface="Calibri" panose="020F0502020204030204" pitchFamily="34" charset="0"/>
                <a:ea typeface="Times New Roman"/>
                <a:cs typeface="Times New Roman"/>
                <a:sym typeface="Times New Roman"/>
              </a:rPr>
              <a:t>Change</a:t>
            </a:r>
            <a:r>
              <a:rPr lang="en-US" sz="2800" b="1" dirty="0" smtClean="0">
                <a:solidFill>
                  <a:schemeClr val="tx1"/>
                </a:solidFill>
                <a:latin typeface="Calibri" panose="020F0502020204030204" pitchFamily="34" charset="0"/>
                <a:ea typeface="Times New Roman"/>
                <a:cs typeface="Times New Roman"/>
                <a:sym typeface="Times New Roman"/>
              </a:rPr>
              <a:t> in microclimate to drier and hotter        (climate)</a:t>
            </a:r>
          </a:p>
          <a:p>
            <a:pPr lvl="2">
              <a:buClr>
                <a:srgbClr val="FF3300"/>
              </a:buClr>
              <a:buSzPct val="100000"/>
            </a:pPr>
            <a:r>
              <a:rPr lang="en-US" sz="2800" b="1" dirty="0" smtClean="0">
                <a:solidFill>
                  <a:srgbClr val="C00000"/>
                </a:solidFill>
                <a:latin typeface="Calibri" panose="020F0502020204030204" pitchFamily="34" charset="0"/>
                <a:ea typeface="Times New Roman"/>
                <a:cs typeface="Times New Roman"/>
                <a:sym typeface="Times New Roman"/>
              </a:rPr>
              <a:t>Change</a:t>
            </a:r>
            <a:r>
              <a:rPr lang="en-US" sz="2800" b="1" dirty="0" smtClean="0">
                <a:solidFill>
                  <a:schemeClr val="tx1"/>
                </a:solidFill>
                <a:latin typeface="Calibri" panose="020F0502020204030204" pitchFamily="34" charset="0"/>
                <a:ea typeface="Times New Roman"/>
                <a:cs typeface="Times New Roman"/>
                <a:sym typeface="Times New Roman"/>
              </a:rPr>
              <a:t> in fire regime to more frequent              (climate)</a:t>
            </a:r>
            <a:endParaRPr lang="en-US" sz="2800" b="1" dirty="0">
              <a:solidFill>
                <a:schemeClr val="tx1"/>
              </a:solidFill>
              <a:latin typeface="Calibri" panose="020F0502020204030204" pitchFamily="34" charset="0"/>
              <a:ea typeface="Times New Roman"/>
              <a:cs typeface="Times New Roman"/>
              <a:sym typeface="Times New Roman"/>
            </a:endParaRPr>
          </a:p>
        </p:txBody>
      </p:sp>
      <p:grpSp>
        <p:nvGrpSpPr>
          <p:cNvPr id="3" name="Group 2"/>
          <p:cNvGrpSpPr/>
          <p:nvPr/>
        </p:nvGrpSpPr>
        <p:grpSpPr>
          <a:xfrm>
            <a:off x="303672" y="1828147"/>
            <a:ext cx="8648700" cy="1508105"/>
            <a:chOff x="303672" y="1828147"/>
            <a:chExt cx="8648700" cy="1508105"/>
          </a:xfrm>
        </p:grpSpPr>
        <p:sp>
          <p:nvSpPr>
            <p:cNvPr id="2" name="TextBox 1"/>
            <p:cNvSpPr txBox="1"/>
            <p:nvPr/>
          </p:nvSpPr>
          <p:spPr>
            <a:xfrm>
              <a:off x="303672" y="1828147"/>
              <a:ext cx="8648700" cy="1508105"/>
            </a:xfrm>
            <a:prstGeom prst="rect">
              <a:avLst/>
            </a:prstGeom>
            <a:noFill/>
          </p:spPr>
          <p:txBody>
            <a:bodyPr wrap="square" rtlCol="0">
              <a:spAutoFit/>
            </a:bodyPr>
            <a:lstStyle/>
            <a:p>
              <a:pPr lvl="0">
                <a:buSzPct val="25000"/>
              </a:pPr>
              <a:r>
                <a:rPr lang="en-US" sz="3600" b="1" dirty="0" smtClean="0">
                  <a:solidFill>
                    <a:srgbClr val="FFFF00"/>
                  </a:solidFill>
                  <a:latin typeface="Calibri" panose="020F0502020204030204" pitchFamily="34" charset="0"/>
                  <a:ea typeface="Times New Roman"/>
                  <a:cs typeface="Times New Roman"/>
                  <a:sym typeface="Times New Roman"/>
                </a:rPr>
                <a:t>Change</a:t>
              </a:r>
              <a:r>
                <a:rPr lang="en-US" sz="3600" b="1" dirty="0" smtClean="0">
                  <a:solidFill>
                    <a:srgbClr val="FF3300"/>
                  </a:solidFill>
                  <a:latin typeface="Calibri" panose="020F0502020204030204" pitchFamily="34" charset="0"/>
                  <a:ea typeface="Times New Roman"/>
                  <a:cs typeface="Times New Roman"/>
                  <a:sym typeface="Times New Roman"/>
                </a:rPr>
                <a:t>                              </a:t>
              </a:r>
              <a:r>
                <a:rPr lang="en-US" sz="3600" b="1" dirty="0">
                  <a:solidFill>
                    <a:srgbClr val="FF3300"/>
                  </a:solidFill>
                  <a:latin typeface="Calibri" panose="020F0502020204030204" pitchFamily="34" charset="0"/>
                  <a:ea typeface="Times New Roman"/>
                  <a:cs typeface="Times New Roman"/>
                  <a:sym typeface="Times New Roman"/>
                </a:rPr>
                <a:t>	           </a:t>
              </a:r>
              <a:r>
                <a:rPr lang="en-US" sz="3600" b="1" dirty="0" smtClean="0">
                  <a:solidFill>
                    <a:srgbClr val="FF3300"/>
                  </a:solidFill>
                  <a:latin typeface="Calibri" panose="020F0502020204030204" pitchFamily="34" charset="0"/>
                  <a:ea typeface="Times New Roman"/>
                  <a:cs typeface="Times New Roman"/>
                  <a:sym typeface="Times New Roman"/>
                </a:rPr>
                <a:t>       </a:t>
              </a:r>
              <a:r>
                <a:rPr lang="en-US" sz="3600" b="1" dirty="0" smtClean="0">
                  <a:solidFill>
                    <a:srgbClr val="FFFF00"/>
                  </a:solidFill>
                  <a:latin typeface="Calibri" panose="020F0502020204030204" pitchFamily="34" charset="0"/>
                  <a:ea typeface="Times New Roman"/>
                  <a:cs typeface="Times New Roman"/>
                  <a:sym typeface="Times New Roman"/>
                </a:rPr>
                <a:t>(</a:t>
              </a:r>
              <a:r>
                <a:rPr lang="en-US" sz="3600" b="1" dirty="0">
                  <a:solidFill>
                    <a:srgbClr val="FFFF00"/>
                  </a:solidFill>
                  <a:latin typeface="Calibri" panose="020F0502020204030204" pitchFamily="34" charset="0"/>
                  <a:ea typeface="Times New Roman"/>
                  <a:cs typeface="Times New Roman"/>
                  <a:sym typeface="Times New Roman"/>
                </a:rPr>
                <a:t>resource)</a:t>
              </a:r>
            </a:p>
            <a:p>
              <a:pPr lvl="0">
                <a:buSzPct val="25000"/>
              </a:pPr>
              <a:r>
                <a:rPr lang="en-US" sz="3600" b="1" dirty="0" smtClean="0">
                  <a:solidFill>
                    <a:srgbClr val="C00000"/>
                  </a:solidFill>
                  <a:latin typeface="Calibri" panose="020F0502020204030204" pitchFamily="34" charset="0"/>
                  <a:ea typeface="Times New Roman"/>
                  <a:cs typeface="Times New Roman"/>
                  <a:sym typeface="Times New Roman"/>
                </a:rPr>
                <a:t>(</a:t>
              </a:r>
              <a:r>
                <a:rPr lang="en-US" sz="3600" b="1" dirty="0">
                  <a:solidFill>
                    <a:srgbClr val="C00000"/>
                  </a:solidFill>
                  <a:latin typeface="Calibri" panose="020F0502020204030204" pitchFamily="34" charset="0"/>
                  <a:ea typeface="Times New Roman"/>
                  <a:cs typeface="Times New Roman"/>
                  <a:sym typeface="Times New Roman"/>
                </a:rPr>
                <a:t>alteration</a:t>
              </a:r>
              <a:r>
                <a:rPr lang="en-US" sz="3600" b="1" dirty="0" smtClean="0">
                  <a:solidFill>
                    <a:srgbClr val="C00000"/>
                  </a:solidFill>
                  <a:latin typeface="Calibri" panose="020F0502020204030204" pitchFamily="34" charset="0"/>
                  <a:ea typeface="Times New Roman"/>
                  <a:cs typeface="Times New Roman"/>
                  <a:sym typeface="Times New Roman"/>
                </a:rPr>
                <a:t>)</a:t>
              </a:r>
            </a:p>
            <a:p>
              <a:r>
                <a:rPr lang="en-US" sz="2000" dirty="0" smtClean="0">
                  <a:solidFill>
                    <a:schemeClr val="bg1"/>
                  </a:solidFill>
                </a:rPr>
                <a:t>___________________________________________________________</a:t>
              </a:r>
              <a:endParaRPr lang="en-US" sz="2000" dirty="0">
                <a:solidFill>
                  <a:schemeClr val="bg1"/>
                </a:solidFill>
              </a:endParaRPr>
            </a:p>
          </p:txBody>
        </p:sp>
        <p:sp>
          <p:nvSpPr>
            <p:cNvPr id="939" name="Shape 939"/>
            <p:cNvSpPr/>
            <p:nvPr/>
          </p:nvSpPr>
          <p:spPr>
            <a:xfrm>
              <a:off x="3093936" y="1828147"/>
              <a:ext cx="3078263" cy="762000"/>
            </a:xfrm>
            <a:prstGeom prst="rightArrow">
              <a:avLst>
                <a:gd name="adj1" fmla="val 50000"/>
                <a:gd name="adj2" fmla="val 50000"/>
              </a:avLst>
            </a:prstGeom>
            <a:solidFill>
              <a:srgbClr val="FFFF00"/>
            </a:solidFill>
            <a:ln w="9525" cap="flat" cmpd="sng">
              <a:solidFill>
                <a:srgbClr val="545472"/>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800" b="1" dirty="0">
                  <a:solidFill>
                    <a:srgbClr val="000514"/>
                  </a:solidFill>
                  <a:latin typeface="Times New Roman"/>
                  <a:ea typeface="Times New Roman"/>
                  <a:cs typeface="Times New Roman"/>
                  <a:sym typeface="Times New Roman"/>
                </a:rPr>
                <a:t> </a:t>
              </a:r>
              <a:r>
                <a:rPr lang="en-US" sz="2000" b="1" dirty="0" smtClean="0">
                  <a:solidFill>
                    <a:srgbClr val="000514"/>
                  </a:solidFill>
                  <a:latin typeface="Calibri" panose="020F0502020204030204" pitchFamily="34" charset="0"/>
                  <a:ea typeface="Times New Roman"/>
                  <a:cs typeface="Times New Roman"/>
                  <a:sym typeface="Times New Roman"/>
                </a:rPr>
                <a:t>in quality or quantity of</a:t>
              </a:r>
              <a:endParaRPr lang="en-US" sz="2000" b="1" dirty="0">
                <a:solidFill>
                  <a:srgbClr val="000514"/>
                </a:solidFill>
                <a:latin typeface="Calibri" panose="020F0502020204030204" pitchFamily="34" charset="0"/>
                <a:ea typeface="Times New Roman"/>
                <a:cs typeface="Times New Roman"/>
                <a:sym typeface="Times New Roman"/>
              </a:endParaRPr>
            </a:p>
          </p:txBody>
        </p:sp>
      </p:grpSp>
      <p:sp>
        <p:nvSpPr>
          <p:cNvPr id="6" name="Shape 911"/>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936"/>
        <p:cNvGrpSpPr/>
        <p:nvPr/>
      </p:nvGrpSpPr>
      <p:grpSpPr>
        <a:xfrm>
          <a:off x="0" y="0"/>
          <a:ext cx="0" cy="0"/>
          <a:chOff x="0" y="0"/>
          <a:chExt cx="0" cy="0"/>
        </a:xfrm>
      </p:grpSpPr>
      <p:grpSp>
        <p:nvGrpSpPr>
          <p:cNvPr id="3" name="Group 2"/>
          <p:cNvGrpSpPr/>
          <p:nvPr/>
        </p:nvGrpSpPr>
        <p:grpSpPr>
          <a:xfrm>
            <a:off x="303672" y="1828147"/>
            <a:ext cx="8648700" cy="1508105"/>
            <a:chOff x="303672" y="1828147"/>
            <a:chExt cx="8648700" cy="1508105"/>
          </a:xfrm>
        </p:grpSpPr>
        <p:sp>
          <p:nvSpPr>
            <p:cNvPr id="2" name="TextBox 1"/>
            <p:cNvSpPr txBox="1"/>
            <p:nvPr/>
          </p:nvSpPr>
          <p:spPr>
            <a:xfrm>
              <a:off x="303672" y="1828147"/>
              <a:ext cx="8648700" cy="1508105"/>
            </a:xfrm>
            <a:prstGeom prst="rect">
              <a:avLst/>
            </a:prstGeom>
            <a:noFill/>
          </p:spPr>
          <p:txBody>
            <a:bodyPr wrap="square" rtlCol="0">
              <a:spAutoFit/>
            </a:bodyPr>
            <a:lstStyle/>
            <a:p>
              <a:pPr lvl="0">
                <a:buSzPct val="25000"/>
              </a:pPr>
              <a:r>
                <a:rPr lang="en-US" sz="3600" b="1" dirty="0" smtClean="0">
                  <a:solidFill>
                    <a:srgbClr val="FFFF00"/>
                  </a:solidFill>
                  <a:latin typeface="Calibri" panose="020F0502020204030204" pitchFamily="34" charset="0"/>
                  <a:ea typeface="Times New Roman"/>
                  <a:cs typeface="Times New Roman"/>
                  <a:sym typeface="Times New Roman"/>
                </a:rPr>
                <a:t>Change</a:t>
              </a:r>
              <a:r>
                <a:rPr lang="en-US" sz="3600" b="1" dirty="0" smtClean="0">
                  <a:solidFill>
                    <a:srgbClr val="FF3300"/>
                  </a:solidFill>
                  <a:latin typeface="Calibri" panose="020F0502020204030204" pitchFamily="34" charset="0"/>
                  <a:ea typeface="Times New Roman"/>
                  <a:cs typeface="Times New Roman"/>
                  <a:sym typeface="Times New Roman"/>
                </a:rPr>
                <a:t>                              </a:t>
              </a:r>
              <a:r>
                <a:rPr lang="en-US" sz="3600" b="1" dirty="0">
                  <a:solidFill>
                    <a:srgbClr val="FF3300"/>
                  </a:solidFill>
                  <a:latin typeface="Calibri" panose="020F0502020204030204" pitchFamily="34" charset="0"/>
                  <a:ea typeface="Times New Roman"/>
                  <a:cs typeface="Times New Roman"/>
                  <a:sym typeface="Times New Roman"/>
                </a:rPr>
                <a:t>	           </a:t>
              </a:r>
              <a:r>
                <a:rPr lang="en-US" sz="3600" b="1" dirty="0" smtClean="0">
                  <a:solidFill>
                    <a:srgbClr val="FF3300"/>
                  </a:solidFill>
                  <a:latin typeface="Calibri" panose="020F0502020204030204" pitchFamily="34" charset="0"/>
                  <a:ea typeface="Times New Roman"/>
                  <a:cs typeface="Times New Roman"/>
                  <a:sym typeface="Times New Roman"/>
                </a:rPr>
                <a:t>       </a:t>
              </a:r>
              <a:r>
                <a:rPr lang="en-US" sz="3600" b="1" dirty="0" smtClean="0">
                  <a:solidFill>
                    <a:srgbClr val="FFFF00"/>
                  </a:solidFill>
                  <a:latin typeface="Calibri" panose="020F0502020204030204" pitchFamily="34" charset="0"/>
                  <a:ea typeface="Times New Roman"/>
                  <a:cs typeface="Times New Roman"/>
                  <a:sym typeface="Times New Roman"/>
                </a:rPr>
                <a:t>(</a:t>
              </a:r>
              <a:r>
                <a:rPr lang="en-US" sz="3600" b="1" dirty="0">
                  <a:solidFill>
                    <a:srgbClr val="FFFF00"/>
                  </a:solidFill>
                  <a:latin typeface="Calibri" panose="020F0502020204030204" pitchFamily="34" charset="0"/>
                  <a:ea typeface="Times New Roman"/>
                  <a:cs typeface="Times New Roman"/>
                  <a:sym typeface="Times New Roman"/>
                </a:rPr>
                <a:t>resource)</a:t>
              </a:r>
            </a:p>
            <a:p>
              <a:pPr lvl="0">
                <a:buSzPct val="25000"/>
              </a:pPr>
              <a:r>
                <a:rPr lang="en-US" sz="3600" b="1" dirty="0" smtClean="0">
                  <a:solidFill>
                    <a:srgbClr val="C00000"/>
                  </a:solidFill>
                  <a:latin typeface="Calibri" panose="020F0502020204030204" pitchFamily="34" charset="0"/>
                  <a:ea typeface="Times New Roman"/>
                  <a:cs typeface="Times New Roman"/>
                  <a:sym typeface="Times New Roman"/>
                </a:rPr>
                <a:t>(</a:t>
              </a:r>
              <a:r>
                <a:rPr lang="en-US" sz="3600" b="1" dirty="0">
                  <a:solidFill>
                    <a:srgbClr val="C00000"/>
                  </a:solidFill>
                  <a:latin typeface="Calibri" panose="020F0502020204030204" pitchFamily="34" charset="0"/>
                  <a:ea typeface="Times New Roman"/>
                  <a:cs typeface="Times New Roman"/>
                  <a:sym typeface="Times New Roman"/>
                </a:rPr>
                <a:t>alteration</a:t>
              </a:r>
              <a:r>
                <a:rPr lang="en-US" sz="3600" b="1" dirty="0" smtClean="0">
                  <a:solidFill>
                    <a:srgbClr val="C00000"/>
                  </a:solidFill>
                  <a:latin typeface="Calibri" panose="020F0502020204030204" pitchFamily="34" charset="0"/>
                  <a:ea typeface="Times New Roman"/>
                  <a:cs typeface="Times New Roman"/>
                  <a:sym typeface="Times New Roman"/>
                </a:rPr>
                <a:t>)</a:t>
              </a:r>
            </a:p>
            <a:p>
              <a:r>
                <a:rPr lang="en-US" sz="2000" dirty="0" smtClean="0">
                  <a:solidFill>
                    <a:schemeClr val="bg1"/>
                  </a:solidFill>
                </a:rPr>
                <a:t>___________________________________________________________</a:t>
              </a:r>
              <a:endParaRPr lang="en-US" sz="2000" dirty="0">
                <a:solidFill>
                  <a:schemeClr val="bg1"/>
                </a:solidFill>
              </a:endParaRPr>
            </a:p>
          </p:txBody>
        </p:sp>
        <p:sp>
          <p:nvSpPr>
            <p:cNvPr id="939" name="Shape 939"/>
            <p:cNvSpPr/>
            <p:nvPr/>
          </p:nvSpPr>
          <p:spPr>
            <a:xfrm>
              <a:off x="3093936" y="1828147"/>
              <a:ext cx="3078263" cy="762000"/>
            </a:xfrm>
            <a:prstGeom prst="rightArrow">
              <a:avLst>
                <a:gd name="adj1" fmla="val 50000"/>
                <a:gd name="adj2" fmla="val 50000"/>
              </a:avLst>
            </a:prstGeom>
            <a:solidFill>
              <a:srgbClr val="FFFF00"/>
            </a:solidFill>
            <a:ln w="9525" cap="flat" cmpd="sng">
              <a:solidFill>
                <a:srgbClr val="545472"/>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800" b="1" dirty="0">
                  <a:solidFill>
                    <a:srgbClr val="000514"/>
                  </a:solidFill>
                  <a:latin typeface="Times New Roman"/>
                  <a:ea typeface="Times New Roman"/>
                  <a:cs typeface="Times New Roman"/>
                  <a:sym typeface="Times New Roman"/>
                </a:rPr>
                <a:t> </a:t>
              </a:r>
              <a:r>
                <a:rPr lang="en-US" sz="2000" b="1" dirty="0" smtClean="0">
                  <a:solidFill>
                    <a:srgbClr val="000514"/>
                  </a:solidFill>
                  <a:latin typeface="Calibri" panose="020F0502020204030204" pitchFamily="34" charset="0"/>
                  <a:ea typeface="Times New Roman"/>
                  <a:cs typeface="Times New Roman"/>
                  <a:sym typeface="Times New Roman"/>
                </a:rPr>
                <a:t>in quality or quantity of</a:t>
              </a:r>
              <a:endParaRPr lang="en-US" sz="2000" b="1" dirty="0">
                <a:solidFill>
                  <a:srgbClr val="000514"/>
                </a:solidFill>
                <a:latin typeface="Calibri" panose="020F0502020204030204" pitchFamily="34" charset="0"/>
                <a:ea typeface="Times New Roman"/>
                <a:cs typeface="Times New Roman"/>
                <a:sym typeface="Times New Roman"/>
              </a:endParaRPr>
            </a:p>
          </p:txBody>
        </p:sp>
      </p:grpSp>
      <p:sp>
        <p:nvSpPr>
          <p:cNvPr id="6" name="Shape 911"/>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
        <p:nvSpPr>
          <p:cNvPr id="7" name="Shape 937"/>
          <p:cNvSpPr/>
          <p:nvPr/>
        </p:nvSpPr>
        <p:spPr>
          <a:xfrm>
            <a:off x="381000" y="3417371"/>
            <a:ext cx="8382000" cy="3247043"/>
          </a:xfrm>
          <a:prstGeom prst="rect">
            <a:avLst/>
          </a:prstGeom>
          <a:noFill/>
          <a:ln>
            <a:noFill/>
          </a:ln>
        </p:spPr>
        <p:txBody>
          <a:bodyPr lIns="91425" tIns="45700" rIns="91425" bIns="45700" anchor="t" anchorCtr="0">
            <a:noAutofit/>
          </a:bodyPr>
          <a:lstStyle/>
          <a:p>
            <a:pPr marR="0" lvl="0" algn="l" rtl="0">
              <a:spcBef>
                <a:spcPts val="0"/>
              </a:spcBef>
              <a:spcAft>
                <a:spcPts val="0"/>
              </a:spcAft>
              <a:buClr>
                <a:srgbClr val="FF3300"/>
              </a:buClr>
              <a:buSzPct val="100000"/>
            </a:pPr>
            <a:r>
              <a:rPr lang="en-US" sz="2800" b="1" dirty="0" smtClean="0">
                <a:solidFill>
                  <a:srgbClr val="C00000"/>
                </a:solidFill>
                <a:latin typeface="Calibri" panose="020F0502020204030204" pitchFamily="34" charset="0"/>
                <a:ea typeface="Times New Roman"/>
                <a:cs typeface="Times New Roman"/>
                <a:sym typeface="Times New Roman"/>
              </a:rPr>
              <a:t>Alteration</a:t>
            </a:r>
            <a:r>
              <a:rPr lang="en-US" sz="2800" b="1" dirty="0" smtClean="0">
                <a:solidFill>
                  <a:srgbClr val="FFFFFF"/>
                </a:solidFill>
                <a:latin typeface="Calibri" panose="020F0502020204030204" pitchFamily="34" charset="0"/>
                <a:ea typeface="Times New Roman"/>
                <a:cs typeface="Times New Roman"/>
                <a:sym typeface="Times New Roman"/>
              </a:rPr>
              <a:t> </a:t>
            </a:r>
            <a:r>
              <a:rPr lang="en-US" sz="2800" b="1" dirty="0">
                <a:solidFill>
                  <a:schemeClr val="tx1"/>
                </a:solidFill>
                <a:latin typeface="Calibri" panose="020F0502020204030204" pitchFamily="34" charset="0"/>
                <a:ea typeface="Times New Roman"/>
                <a:cs typeface="Times New Roman"/>
                <a:sym typeface="Times New Roman"/>
              </a:rPr>
              <a:t>of channel morphology </a:t>
            </a:r>
            <a:endParaRPr lang="en-US" sz="2800" b="1" dirty="0" smtClean="0">
              <a:solidFill>
                <a:schemeClr val="tx1"/>
              </a:solidFill>
              <a:latin typeface="Calibri" panose="020F0502020204030204" pitchFamily="34" charset="0"/>
              <a:ea typeface="Times New Roman"/>
              <a:cs typeface="Times New Roman"/>
              <a:sym typeface="Times New Roman"/>
            </a:endParaRPr>
          </a:p>
          <a:p>
            <a:pPr marR="0" lvl="0" algn="l" rtl="0">
              <a:spcBef>
                <a:spcPts val="0"/>
              </a:spcBef>
              <a:spcAft>
                <a:spcPts val="0"/>
              </a:spcAft>
              <a:buClr>
                <a:srgbClr val="FF3300"/>
              </a:buClr>
              <a:buSzPct val="100000"/>
            </a:pPr>
            <a:r>
              <a:rPr lang="en-US" sz="2800" b="1" dirty="0">
                <a:solidFill>
                  <a:srgbClr val="FFFFFF"/>
                </a:solidFill>
                <a:latin typeface="Calibri" panose="020F0502020204030204" pitchFamily="34" charset="0"/>
                <a:ea typeface="Times New Roman"/>
                <a:cs typeface="Times New Roman"/>
                <a:sym typeface="Times New Roman"/>
              </a:rPr>
              <a:t>	</a:t>
            </a:r>
            <a:r>
              <a:rPr lang="en-US" sz="2800" b="1" dirty="0" smtClean="0">
                <a:solidFill>
                  <a:srgbClr val="FFFFFF"/>
                </a:solidFill>
                <a:latin typeface="Calibri" panose="020F0502020204030204" pitchFamily="34" charset="0"/>
                <a:ea typeface="Times New Roman"/>
                <a:cs typeface="Times New Roman"/>
                <a:sym typeface="Times New Roman"/>
              </a:rPr>
              <a:t>		</a:t>
            </a:r>
            <a:r>
              <a:rPr lang="en-US" sz="2800" b="1" dirty="0" smtClean="0">
                <a:solidFill>
                  <a:srgbClr val="C00000"/>
                </a:solidFill>
                <a:latin typeface="Calibri" panose="020F0502020204030204" pitchFamily="34" charset="0"/>
                <a:ea typeface="Times New Roman"/>
                <a:cs typeface="Times New Roman"/>
                <a:sym typeface="Times New Roman"/>
              </a:rPr>
              <a:t>increasing</a:t>
            </a:r>
            <a:r>
              <a:rPr lang="en-US" sz="2800" b="1" dirty="0" smtClean="0">
                <a:solidFill>
                  <a:srgbClr val="FFFFFF"/>
                </a:solidFill>
                <a:latin typeface="Calibri" panose="020F0502020204030204" pitchFamily="34" charset="0"/>
                <a:ea typeface="Times New Roman"/>
                <a:cs typeface="Times New Roman"/>
                <a:sym typeface="Times New Roman"/>
              </a:rPr>
              <a:t> </a:t>
            </a:r>
            <a:r>
              <a:rPr lang="en-US" sz="2800" b="1" dirty="0" smtClean="0">
                <a:solidFill>
                  <a:schemeClr val="tx1"/>
                </a:solidFill>
                <a:latin typeface="Calibri" panose="020F0502020204030204" pitchFamily="34" charset="0"/>
                <a:ea typeface="Times New Roman"/>
                <a:cs typeface="Times New Roman"/>
                <a:sym typeface="Times New Roman"/>
              </a:rPr>
              <a:t>velocity                    (</a:t>
            </a:r>
            <a:r>
              <a:rPr lang="en-US" sz="2800" b="1" dirty="0">
                <a:solidFill>
                  <a:schemeClr val="tx1"/>
                </a:solidFill>
                <a:latin typeface="Calibri" panose="020F0502020204030204" pitchFamily="34" charset="0"/>
                <a:ea typeface="Times New Roman"/>
                <a:cs typeface="Times New Roman"/>
                <a:sym typeface="Times New Roman"/>
              </a:rPr>
              <a:t>water)</a:t>
            </a:r>
          </a:p>
          <a:p>
            <a:pPr marR="0" lvl="0" algn="l" rtl="0">
              <a:spcBef>
                <a:spcPts val="0"/>
              </a:spcBef>
              <a:spcAft>
                <a:spcPts val="0"/>
              </a:spcAft>
              <a:buClr>
                <a:srgbClr val="FF3300"/>
              </a:buClr>
              <a:buSzPct val="100000"/>
            </a:pPr>
            <a:r>
              <a:rPr lang="en-US" sz="2800" b="1" dirty="0">
                <a:solidFill>
                  <a:srgbClr val="C00000"/>
                </a:solidFill>
                <a:latin typeface="Calibri" panose="020F0502020204030204" pitchFamily="34" charset="0"/>
                <a:ea typeface="Times New Roman"/>
                <a:cs typeface="Times New Roman"/>
                <a:sym typeface="Times New Roman"/>
              </a:rPr>
              <a:t>Removal </a:t>
            </a:r>
            <a:r>
              <a:rPr lang="en-US" sz="2800" b="1" dirty="0">
                <a:solidFill>
                  <a:schemeClr val="tx1"/>
                </a:solidFill>
                <a:latin typeface="Calibri" panose="020F0502020204030204" pitchFamily="34" charset="0"/>
                <a:ea typeface="Times New Roman"/>
                <a:cs typeface="Times New Roman"/>
                <a:sym typeface="Times New Roman"/>
              </a:rPr>
              <a:t>of hibernacula                                    </a:t>
            </a:r>
            <a:r>
              <a:rPr lang="en-US" sz="2800" b="1" dirty="0" smtClean="0">
                <a:solidFill>
                  <a:schemeClr val="tx1"/>
                </a:solidFill>
                <a:latin typeface="Calibri" panose="020F0502020204030204" pitchFamily="34" charset="0"/>
                <a:ea typeface="Times New Roman"/>
                <a:cs typeface="Times New Roman"/>
                <a:sym typeface="Times New Roman"/>
              </a:rPr>
              <a:t>      </a:t>
            </a:r>
            <a:r>
              <a:rPr lang="en-US" sz="2800" b="1" dirty="0">
                <a:solidFill>
                  <a:schemeClr val="tx1"/>
                </a:solidFill>
                <a:latin typeface="Calibri" panose="020F0502020204030204" pitchFamily="34" charset="0"/>
                <a:ea typeface="Times New Roman"/>
                <a:cs typeface="Times New Roman"/>
                <a:sym typeface="Times New Roman"/>
              </a:rPr>
              <a:t>(habitat)</a:t>
            </a:r>
          </a:p>
          <a:p>
            <a:pPr marR="0" lvl="0" algn="l" rtl="0">
              <a:spcBef>
                <a:spcPts val="0"/>
              </a:spcBef>
              <a:spcAft>
                <a:spcPts val="0"/>
              </a:spcAft>
              <a:buClr>
                <a:srgbClr val="FF3300"/>
              </a:buClr>
              <a:buSzPct val="100000"/>
            </a:pPr>
            <a:r>
              <a:rPr lang="en-US" sz="2800" b="1" dirty="0">
                <a:solidFill>
                  <a:srgbClr val="C00000"/>
                </a:solidFill>
                <a:latin typeface="Calibri" panose="020F0502020204030204" pitchFamily="34" charset="0"/>
                <a:ea typeface="Times New Roman"/>
                <a:cs typeface="Times New Roman"/>
                <a:sym typeface="Times New Roman"/>
              </a:rPr>
              <a:t>Removal</a:t>
            </a:r>
            <a:r>
              <a:rPr lang="en-US" sz="2800" b="1" dirty="0">
                <a:solidFill>
                  <a:srgbClr val="FF3300"/>
                </a:solidFill>
                <a:latin typeface="Calibri" panose="020F0502020204030204" pitchFamily="34" charset="0"/>
                <a:ea typeface="Times New Roman"/>
                <a:cs typeface="Times New Roman"/>
                <a:sym typeface="Times New Roman"/>
              </a:rPr>
              <a:t> </a:t>
            </a:r>
            <a:r>
              <a:rPr lang="en-US" sz="2800" b="1" dirty="0">
                <a:solidFill>
                  <a:schemeClr val="tx1"/>
                </a:solidFill>
                <a:latin typeface="Calibri" panose="020F0502020204030204" pitchFamily="34" charset="0"/>
                <a:ea typeface="Times New Roman"/>
                <a:cs typeface="Times New Roman"/>
                <a:sym typeface="Times New Roman"/>
              </a:rPr>
              <a:t>of soil                                               </a:t>
            </a:r>
            <a:r>
              <a:rPr lang="en-US" sz="2800" b="1" dirty="0" smtClean="0">
                <a:solidFill>
                  <a:schemeClr val="tx1"/>
                </a:solidFill>
                <a:latin typeface="Calibri" panose="020F0502020204030204" pitchFamily="34" charset="0"/>
                <a:ea typeface="Times New Roman"/>
                <a:cs typeface="Times New Roman"/>
                <a:sym typeface="Times New Roman"/>
              </a:rPr>
              <a:t>      </a:t>
            </a:r>
            <a:r>
              <a:rPr lang="en-US" sz="2800" b="1" dirty="0">
                <a:solidFill>
                  <a:schemeClr val="tx1"/>
                </a:solidFill>
                <a:latin typeface="Calibri" panose="020F0502020204030204" pitchFamily="34" charset="0"/>
                <a:ea typeface="Times New Roman"/>
                <a:cs typeface="Times New Roman"/>
                <a:sym typeface="Times New Roman"/>
              </a:rPr>
              <a:t>(substrate)</a:t>
            </a:r>
          </a:p>
          <a:p>
            <a:pPr marR="0" lvl="0" algn="l" rtl="0">
              <a:spcBef>
                <a:spcPts val="0"/>
              </a:spcBef>
              <a:spcAft>
                <a:spcPts val="0"/>
              </a:spcAft>
              <a:buClr>
                <a:srgbClr val="FF3300"/>
              </a:buClr>
              <a:buSzPct val="100000"/>
            </a:pPr>
            <a:r>
              <a:rPr lang="en-US" sz="2800" b="1" dirty="0">
                <a:solidFill>
                  <a:srgbClr val="C00000"/>
                </a:solidFill>
                <a:latin typeface="Calibri" panose="020F0502020204030204" pitchFamily="34" charset="0"/>
                <a:ea typeface="Times New Roman"/>
                <a:cs typeface="Times New Roman"/>
                <a:sym typeface="Times New Roman"/>
              </a:rPr>
              <a:t>Crushing</a:t>
            </a:r>
            <a:r>
              <a:rPr lang="en-US" sz="2800" b="1" dirty="0">
                <a:solidFill>
                  <a:srgbClr val="FFFFFF"/>
                </a:solidFill>
                <a:latin typeface="Calibri" panose="020F0502020204030204" pitchFamily="34" charset="0"/>
                <a:ea typeface="Times New Roman"/>
                <a:cs typeface="Times New Roman"/>
                <a:sym typeface="Times New Roman"/>
              </a:rPr>
              <a:t>                                                 </a:t>
            </a:r>
            <a:r>
              <a:rPr lang="en-US" sz="2800" b="1" dirty="0" smtClean="0">
                <a:solidFill>
                  <a:srgbClr val="FFFFFF"/>
                </a:solidFill>
                <a:latin typeface="Calibri" panose="020F0502020204030204" pitchFamily="34" charset="0"/>
                <a:ea typeface="Times New Roman"/>
                <a:cs typeface="Times New Roman"/>
                <a:sym typeface="Times New Roman"/>
              </a:rPr>
              <a:t>         </a:t>
            </a:r>
            <a:r>
              <a:rPr lang="en-US" sz="2800" b="1" dirty="0">
                <a:solidFill>
                  <a:schemeClr val="tx1"/>
                </a:solidFill>
                <a:latin typeface="Calibri" panose="020F0502020204030204" pitchFamily="34" charset="0"/>
                <a:ea typeface="Times New Roman"/>
                <a:cs typeface="Times New Roman"/>
                <a:sym typeface="Times New Roman"/>
              </a:rPr>
              <a:t>(direct impact)</a:t>
            </a:r>
          </a:p>
          <a:p>
            <a:pPr marR="0" lvl="0" algn="l" rtl="0">
              <a:spcBef>
                <a:spcPts val="0"/>
              </a:spcBef>
              <a:spcAft>
                <a:spcPts val="0"/>
              </a:spcAft>
              <a:buClr>
                <a:srgbClr val="FF3300"/>
              </a:buClr>
              <a:buSzPct val="100000"/>
            </a:pPr>
            <a:r>
              <a:rPr lang="en-US" sz="2800" b="1" dirty="0">
                <a:solidFill>
                  <a:srgbClr val="C00000"/>
                </a:solidFill>
                <a:latin typeface="Calibri" panose="020F0502020204030204" pitchFamily="34" charset="0"/>
                <a:ea typeface="Times New Roman"/>
                <a:cs typeface="Times New Roman"/>
                <a:sym typeface="Times New Roman"/>
              </a:rPr>
              <a:t>Vehicle strikes                                  </a:t>
            </a:r>
            <a:r>
              <a:rPr lang="en-US" sz="2800" b="1" dirty="0" smtClean="0">
                <a:solidFill>
                  <a:srgbClr val="C00000"/>
                </a:solidFill>
                <a:latin typeface="Calibri" panose="020F0502020204030204" pitchFamily="34" charset="0"/>
                <a:ea typeface="Times New Roman"/>
                <a:cs typeface="Times New Roman"/>
                <a:sym typeface="Times New Roman"/>
              </a:rPr>
              <a:t>              </a:t>
            </a:r>
            <a:r>
              <a:rPr lang="en-US" sz="2800" b="1" dirty="0">
                <a:solidFill>
                  <a:schemeClr val="tx1"/>
                </a:solidFill>
                <a:latin typeface="Calibri" panose="020F0502020204030204" pitchFamily="34" charset="0"/>
                <a:ea typeface="Times New Roman"/>
                <a:cs typeface="Times New Roman"/>
                <a:sym typeface="Times New Roman"/>
              </a:rPr>
              <a:t>(direct impact)</a:t>
            </a:r>
          </a:p>
        </p:txBody>
      </p:sp>
    </p:spTree>
    <p:extLst>
      <p:ext uri="{BB962C8B-B14F-4D97-AF65-F5344CB8AC3E}">
        <p14:creationId xmlns:p14="http://schemas.microsoft.com/office/powerpoint/2010/main" val="1971110755"/>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45"/>
        <p:cNvGrpSpPr/>
        <p:nvPr/>
      </p:nvGrpSpPr>
      <p:grpSpPr>
        <a:xfrm>
          <a:off x="0" y="0"/>
          <a:ext cx="0" cy="0"/>
          <a:chOff x="0" y="0"/>
          <a:chExt cx="0" cy="0"/>
        </a:xfrm>
      </p:grpSpPr>
      <p:sp>
        <p:nvSpPr>
          <p:cNvPr id="946" name="Shape 946"/>
          <p:cNvSpPr txBox="1"/>
          <p:nvPr/>
        </p:nvSpPr>
        <p:spPr>
          <a:xfrm>
            <a:off x="304800" y="2922072"/>
            <a:ext cx="8458200" cy="3554928"/>
          </a:xfrm>
          <a:prstGeom prst="rect">
            <a:avLst/>
          </a:prstGeom>
          <a:noFill/>
          <a:ln>
            <a:noFill/>
          </a:ln>
        </p:spPr>
        <p:txBody>
          <a:bodyPr lIns="91425" tIns="45700" rIns="91425" bIns="45700" anchor="t" anchorCtr="0">
            <a:noAutofit/>
          </a:bodyPr>
          <a:lstStyle/>
          <a:p>
            <a:pPr marL="457200" marR="0" lvl="0" indent="-457200" algn="l" rtl="0">
              <a:spcBef>
                <a:spcPts val="3000"/>
              </a:spcBef>
              <a:spcAft>
                <a:spcPts val="0"/>
              </a:spcAft>
              <a:buSzPct val="25000"/>
              <a:buNone/>
            </a:pPr>
            <a:r>
              <a:rPr lang="en-US" sz="3200" dirty="0" smtClean="0">
                <a:solidFill>
                  <a:schemeClr val="tx1"/>
                </a:solidFill>
                <a:latin typeface="Calibri" panose="020F0502020204030204" pitchFamily="34" charset="0"/>
                <a:ea typeface="Times New Roman"/>
                <a:cs typeface="Times New Roman"/>
                <a:sym typeface="Times New Roman"/>
              </a:rPr>
              <a:t>. . . the </a:t>
            </a:r>
            <a:r>
              <a:rPr lang="en-US" sz="3200" dirty="0">
                <a:solidFill>
                  <a:schemeClr val="tx1"/>
                </a:solidFill>
                <a:latin typeface="Calibri" panose="020F0502020204030204" pitchFamily="34" charset="0"/>
                <a:ea typeface="Times New Roman"/>
                <a:cs typeface="Times New Roman"/>
                <a:sym typeface="Times New Roman"/>
              </a:rPr>
              <a:t>co-occurrence of :</a:t>
            </a:r>
          </a:p>
          <a:p>
            <a:pPr marL="457200" marR="0" lvl="0" indent="-457200" algn="l" rtl="0">
              <a:spcBef>
                <a:spcPts val="2200"/>
              </a:spcBef>
              <a:spcAft>
                <a:spcPts val="0"/>
              </a:spcAft>
              <a:buClr>
                <a:schemeClr val="tx1"/>
              </a:buClr>
              <a:buSzPct val="100000"/>
              <a:buFont typeface="Wingdings" panose="05000000000000000000" pitchFamily="2" charset="2"/>
              <a:buChar char="Ø"/>
            </a:pPr>
            <a:r>
              <a:rPr lang="en-US" sz="3200" dirty="0">
                <a:solidFill>
                  <a:schemeClr val="tx1"/>
                </a:solidFill>
                <a:latin typeface="Calibri" panose="020F0502020204030204" pitchFamily="34" charset="0"/>
                <a:ea typeface="Times New Roman"/>
                <a:cs typeface="Times New Roman"/>
                <a:sym typeface="Times New Roman"/>
              </a:rPr>
              <a:t>the species and its resources and</a:t>
            </a:r>
          </a:p>
          <a:p>
            <a:pPr marL="457200" marR="0" lvl="0" indent="-457200" algn="l" rtl="0">
              <a:spcBef>
                <a:spcPts val="2200"/>
              </a:spcBef>
              <a:spcAft>
                <a:spcPts val="0"/>
              </a:spcAft>
              <a:buClr>
                <a:schemeClr val="tx1"/>
              </a:buClr>
              <a:buSzPct val="100000"/>
              <a:buFont typeface="Wingdings" panose="05000000000000000000" pitchFamily="2" charset="2"/>
              <a:buChar char="Ø"/>
            </a:pPr>
            <a:r>
              <a:rPr lang="en-US" sz="3200" dirty="0">
                <a:solidFill>
                  <a:schemeClr val="tx1"/>
                </a:solidFill>
                <a:latin typeface="Calibri" panose="020F0502020204030204" pitchFamily="34" charset="0"/>
                <a:ea typeface="Times New Roman"/>
                <a:cs typeface="Times New Roman"/>
                <a:sym typeface="Times New Roman"/>
              </a:rPr>
              <a:t>the </a:t>
            </a:r>
            <a:r>
              <a:rPr lang="en-US" sz="3200" dirty="0">
                <a:solidFill>
                  <a:srgbClr val="C00000"/>
                </a:solidFill>
                <a:latin typeface="Calibri" panose="020F0502020204030204" pitchFamily="34" charset="0"/>
                <a:ea typeface="Times New Roman"/>
                <a:cs typeface="Times New Roman"/>
                <a:sym typeface="Times New Roman"/>
              </a:rPr>
              <a:t>stressors</a:t>
            </a:r>
            <a:r>
              <a:rPr lang="en-US" sz="3200" dirty="0">
                <a:solidFill>
                  <a:schemeClr val="tx1"/>
                </a:solidFill>
                <a:latin typeface="Calibri" panose="020F0502020204030204" pitchFamily="34" charset="0"/>
                <a:ea typeface="Times New Roman"/>
                <a:cs typeface="Times New Roman"/>
                <a:sym typeface="Times New Roman"/>
              </a:rPr>
              <a:t> resulting from </a:t>
            </a:r>
            <a:r>
              <a:rPr lang="en-US" sz="3200" dirty="0" smtClean="0">
                <a:solidFill>
                  <a:schemeClr val="tx1"/>
                </a:solidFill>
                <a:latin typeface="Calibri" panose="020F0502020204030204" pitchFamily="34" charset="0"/>
                <a:ea typeface="Times New Roman"/>
                <a:cs typeface="Times New Roman"/>
                <a:sym typeface="Times New Roman"/>
              </a:rPr>
              <a:t>an </a:t>
            </a:r>
            <a:r>
              <a:rPr lang="en-US" sz="3200" dirty="0">
                <a:solidFill>
                  <a:schemeClr val="tx1"/>
                </a:solidFill>
                <a:latin typeface="Calibri" panose="020F0502020204030204" pitchFamily="34" charset="0"/>
                <a:ea typeface="Times New Roman"/>
                <a:cs typeface="Times New Roman"/>
                <a:sym typeface="Times New Roman"/>
              </a:rPr>
              <a:t>action. </a:t>
            </a:r>
          </a:p>
          <a:p>
            <a:pPr marL="571500" marR="0" lvl="1" indent="0" algn="ctr" rtl="0">
              <a:spcBef>
                <a:spcPts val="1800"/>
              </a:spcBef>
              <a:spcAft>
                <a:spcPts val="0"/>
              </a:spcAft>
              <a:buSzPct val="25000"/>
              <a:buNone/>
            </a:pPr>
            <a:r>
              <a:rPr lang="en-US" sz="3200" b="0" i="1" u="none" strike="noStrike" cap="none" dirty="0" smtClean="0">
                <a:solidFill>
                  <a:schemeClr val="tx1"/>
                </a:solidFill>
                <a:latin typeface="Calibri" panose="020F0502020204030204" pitchFamily="34" charset="0"/>
                <a:ea typeface="Times New Roman"/>
                <a:cs typeface="Times New Roman"/>
                <a:sym typeface="Times New Roman"/>
              </a:rPr>
              <a:t>(</a:t>
            </a:r>
            <a:r>
              <a:rPr lang="en-US" sz="3200" b="0" i="1" u="none" strike="noStrike" cap="none" dirty="0">
                <a:solidFill>
                  <a:schemeClr val="tx1"/>
                </a:solidFill>
                <a:latin typeface="Calibri" panose="020F0502020204030204" pitchFamily="34" charset="0"/>
                <a:ea typeface="Times New Roman"/>
                <a:cs typeface="Times New Roman"/>
                <a:sym typeface="Times New Roman"/>
              </a:rPr>
              <a:t>The more precisely the exposure is described, the better our effects analyses will be.)</a:t>
            </a:r>
          </a:p>
        </p:txBody>
      </p:sp>
      <p:sp>
        <p:nvSpPr>
          <p:cNvPr id="947" name="Shape 947"/>
          <p:cNvSpPr txBox="1"/>
          <p:nvPr/>
        </p:nvSpPr>
        <p:spPr>
          <a:xfrm>
            <a:off x="304800" y="1936236"/>
            <a:ext cx="5648325" cy="985837"/>
          </a:xfrm>
          <a:prstGeom prst="rect">
            <a:avLst/>
          </a:prstGeom>
          <a:noFill/>
          <a:ln>
            <a:noFill/>
          </a:ln>
        </p:spPr>
        <p:txBody>
          <a:bodyPr lIns="91425" tIns="45700" rIns="91425" bIns="45700" anchor="t" anchorCtr="0">
            <a:noAutofit/>
          </a:bodyPr>
          <a:lstStyle/>
          <a:p>
            <a:pPr marL="0" marR="0" lvl="0" indent="0" rtl="0">
              <a:spcBef>
                <a:spcPts val="0"/>
              </a:spcBef>
              <a:spcAft>
                <a:spcPts val="0"/>
              </a:spcAft>
              <a:buSzPct val="25000"/>
              <a:buNone/>
            </a:pPr>
            <a:r>
              <a:rPr lang="en-US" sz="6000" b="1" dirty="0" smtClean="0">
                <a:solidFill>
                  <a:schemeClr val="tx1"/>
                </a:solidFill>
                <a:latin typeface="Calibri" panose="020F0502020204030204" pitchFamily="34" charset="0"/>
                <a:ea typeface="Garamond"/>
                <a:cs typeface="Garamond"/>
                <a:sym typeface="Garamond"/>
              </a:rPr>
              <a:t>Exposure is</a:t>
            </a:r>
            <a:endParaRPr lang="en-US" sz="6000" b="1" dirty="0">
              <a:solidFill>
                <a:schemeClr val="tx1"/>
              </a:solidFill>
              <a:latin typeface="Calibri" panose="020F0502020204030204" pitchFamily="34" charset="0"/>
              <a:ea typeface="Garamond"/>
              <a:cs typeface="Garamond"/>
              <a:sym typeface="Garamond"/>
            </a:endParaRPr>
          </a:p>
        </p:txBody>
      </p:sp>
      <p:sp>
        <p:nvSpPr>
          <p:cNvPr id="4" name="Shape 911"/>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565CE46178F3848B2308428AECB8744" ma:contentTypeVersion="0" ma:contentTypeDescription="Create a new document." ma:contentTypeScope="" ma:versionID="ddb8a60bfb21ab80ef633c7da7d21fd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166D57-37D1-4796-A40F-C6965A4EED7B}">
  <ds:schemaRefs>
    <ds:schemaRef ds:uri="http://purl.org/dc/dcmitype/"/>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39BF83DA-BF6A-4C19-A607-BDBA7E1D6BE1}">
  <ds:schemaRefs>
    <ds:schemaRef ds:uri="http://schemas.microsoft.com/sharepoint/v3/contenttype/forms"/>
  </ds:schemaRefs>
</ds:datastoreItem>
</file>

<file path=customXml/itemProps3.xml><?xml version="1.0" encoding="utf-8"?>
<ds:datastoreItem xmlns:ds="http://schemas.openxmlformats.org/officeDocument/2006/customXml" ds:itemID="{C9111D71-8C8D-4C93-94F4-85C8E72636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1460</TotalTime>
  <Words>2019</Words>
  <Application>Microsoft Office PowerPoint</Application>
  <PresentationFormat>On-screen Show (4:3)</PresentationFormat>
  <Paragraphs>233</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Rokkitt</vt:lpstr>
      <vt:lpstr>Times New Roman</vt:lpstr>
      <vt:lpstr>Garamond</vt:lpstr>
      <vt:lpstr>Wingdings</vt:lpstr>
      <vt:lpstr>Noto Sans Symbols</vt:lpstr>
      <vt:lpstr>Galdeano</vt:lpstr>
      <vt:lpstr>Calibri</vt:lpstr>
      <vt:lpstr>Cabin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Engle, Janice</dc:creator>
  <cp:lastModifiedBy>Engle, Janice</cp:lastModifiedBy>
  <cp:revision>80</cp:revision>
  <cp:lastPrinted>2016-04-20T22:04:32Z</cp:lastPrinted>
  <dcterms:modified xsi:type="dcterms:W3CDTF">2016-06-13T16:27:55Z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0x0101009565CE46178F3848B2308428AECB8744</vt:lpwstr>
  </property>
</Properties>
</file>