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Lst>
  <p:notesMasterIdLst>
    <p:notesMasterId r:id="rId20"/>
  </p:notesMasterIdLst>
  <p:handoutMasterIdLst>
    <p:handoutMasterId r:id="rId21"/>
  </p:handoutMasterIdLst>
  <p:sldIdLst>
    <p:sldId id="281" r:id="rId5"/>
    <p:sldId id="282" r:id="rId6"/>
    <p:sldId id="308" r:id="rId7"/>
    <p:sldId id="309" r:id="rId8"/>
    <p:sldId id="283" r:id="rId9"/>
    <p:sldId id="285" r:id="rId10"/>
    <p:sldId id="288" r:id="rId11"/>
    <p:sldId id="290" r:id="rId12"/>
    <p:sldId id="311" r:id="rId13"/>
    <p:sldId id="291" r:id="rId14"/>
    <p:sldId id="294" r:id="rId15"/>
    <p:sldId id="312" r:id="rId16"/>
    <p:sldId id="295" r:id="rId17"/>
    <p:sldId id="292" r:id="rId18"/>
    <p:sldId id="293" r:id="rId19"/>
  </p:sldIdLst>
  <p:sldSz cx="9144000" cy="6858000" type="screen4x3"/>
  <p:notesSz cx="7077075" cy="9363075"/>
  <p:embeddedFontLst>
    <p:embeddedFont>
      <p:font typeface="Rokkitt" panose="020B0604020202020204" charset="0"/>
      <p:regular r:id="rId22"/>
      <p:bold r:id="rId23"/>
    </p:embeddedFont>
    <p:embeddedFont>
      <p:font typeface="Cabin"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FBA"/>
    <a:srgbClr val="769679"/>
    <a:srgbClr val="6E9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7848DEE-106D-4828-AA31-C01136A4E1CC}">
  <a:tblStyle styleId="{47848DEE-106D-4828-AA31-C01136A4E1CC}"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65112" autoAdjust="0"/>
  </p:normalViewPr>
  <p:slideViewPr>
    <p:cSldViewPr>
      <p:cViewPr varScale="1">
        <p:scale>
          <a:sx n="40" d="100"/>
          <a:sy n="40" d="100"/>
        </p:scale>
        <p:origin x="-570" y="-108"/>
      </p:cViewPr>
      <p:guideLst>
        <p:guide orient="horz" pos="2160"/>
        <p:guide pos="2880"/>
      </p:guideLst>
    </p:cSldViewPr>
  </p:slideViewPr>
  <p:notesTextViewPr>
    <p:cViewPr>
      <p:scale>
        <a:sx n="1" d="1"/>
        <a:sy n="1" d="1"/>
      </p:scale>
      <p:origin x="0" y="0"/>
    </p:cViewPr>
  </p:notesTextViewPr>
  <p:sorterViewPr>
    <p:cViewPr>
      <p:scale>
        <a:sx n="100" d="100"/>
        <a:sy n="100" d="100"/>
      </p:scale>
      <p:origin x="0" y="16320"/>
    </p:cViewPr>
  </p:sorterViewPr>
  <p:notesViewPr>
    <p:cSldViewPr>
      <p:cViewPr varScale="1">
        <p:scale>
          <a:sx n="50" d="100"/>
          <a:sy n="50" d="100"/>
        </p:scale>
        <p:origin x="-1002"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28" tIns="46964" rIns="93928" bIns="46964"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28" tIns="46964" rIns="93928" bIns="46964" rtlCol="0"/>
          <a:lstStyle>
            <a:lvl1pPr algn="r">
              <a:defRPr sz="1200"/>
            </a:lvl1pPr>
          </a:lstStyle>
          <a:p>
            <a:fld id="{0C8FAFEE-C9F7-4EE6-B7B3-F514D82A2D4F}" type="datetimeFigureOut">
              <a:rPr lang="en-US" smtClean="0"/>
              <a:t>6/13/2016</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28" tIns="46964" rIns="93928" bIns="46964"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28" tIns="46964" rIns="93928" bIns="46964" rtlCol="0" anchor="b"/>
          <a:lstStyle>
            <a:lvl1pPr algn="r">
              <a:defRPr sz="1200"/>
            </a:lvl1pPr>
          </a:lstStyle>
          <a:p>
            <a:fld id="{8C42FF9A-0FF7-45F4-89E3-DFCCC832D8FD}" type="slidenum">
              <a:rPr lang="en-US" smtClean="0"/>
              <a:t>‹#›</a:t>
            </a:fld>
            <a:endParaRPr lang="en-US"/>
          </a:p>
        </p:txBody>
      </p:sp>
    </p:spTree>
    <p:extLst>
      <p:ext uri="{BB962C8B-B14F-4D97-AF65-F5344CB8AC3E}">
        <p14:creationId xmlns:p14="http://schemas.microsoft.com/office/powerpoint/2010/main" val="3881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0"/>
            <a:ext cx="3066731" cy="46815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08706" y="0"/>
            <a:ext cx="3066731" cy="468154"/>
          </a:xfrm>
          <a:prstGeom prst="rect">
            <a:avLst/>
          </a:prstGeom>
          <a:noFill/>
          <a:ln>
            <a:noFill/>
          </a:ln>
        </p:spPr>
        <p:txBody>
          <a:bodyPr lIns="93913" tIns="93913" rIns="93913" bIns="93913"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7709" y="4447461"/>
            <a:ext cx="5661659" cy="421338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2" y="8893296"/>
            <a:ext cx="3066731" cy="468154"/>
          </a:xfrm>
          <a:prstGeom prst="rect">
            <a:avLst/>
          </a:prstGeom>
          <a:noFill/>
          <a:ln>
            <a:noFill/>
          </a:ln>
        </p:spPr>
        <p:txBody>
          <a:bodyPr lIns="93913" tIns="93913" rIns="93913" bIns="93913"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92883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Shape 1092"/>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093" name="Shape 1093"/>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Clr>
                <a:schemeClr val="dk1"/>
              </a:buClr>
              <a:buSzPct val="25000"/>
            </a:pPr>
            <a:r>
              <a:rPr lang="en-US" dirty="0" smtClean="0"/>
              <a:t>Now we are scaling up to</a:t>
            </a:r>
            <a:r>
              <a:rPr lang="en-US" baseline="0" dirty="0" smtClean="0"/>
              <a:t> the SPECIES scale for current condition.  (We discussed individual and population current condition this morning.)</a:t>
            </a:r>
          </a:p>
          <a:p>
            <a:pPr>
              <a:buClr>
                <a:schemeClr val="dk1"/>
              </a:buClr>
              <a:buSzPct val="25000"/>
            </a:pPr>
            <a:endParaRPr lang="en-US" dirty="0" smtClean="0"/>
          </a:p>
          <a:p>
            <a:pPr>
              <a:buClr>
                <a:schemeClr val="dk1"/>
              </a:buClr>
              <a:buSzPct val="25000"/>
            </a:pPr>
            <a:r>
              <a:rPr lang="en-US" dirty="0" smtClean="0"/>
              <a:t>Empirical </a:t>
            </a:r>
            <a:r>
              <a:rPr lang="en-US" dirty="0"/>
              <a:t>description of the current condition of the species’ habitat and demographics, and the probable explanations for past and ongoing changes in abundance and distribution within the areas representative of the geographic, genetic, or life history variation across the species’ range.</a:t>
            </a:r>
          </a:p>
          <a:p>
            <a:pPr>
              <a:buSzPct val="25000"/>
            </a:pPr>
            <a:endParaRPr dirty="0"/>
          </a:p>
        </p:txBody>
      </p:sp>
      <p:sp>
        <p:nvSpPr>
          <p:cNvPr id="1094" name="Shape 1094"/>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a:t>
            </a:fld>
            <a:endParaRPr lang="en-US" sz="1200">
              <a:latin typeface="Calibri"/>
              <a:ea typeface="Calibri"/>
              <a:cs typeface="Calibri"/>
              <a:sym typeface="Calibri"/>
            </a:endParaRPr>
          </a:p>
        </p:txBody>
      </p:sp>
    </p:spTree>
    <p:extLst>
      <p:ext uri="{BB962C8B-B14F-4D97-AF65-F5344CB8AC3E}">
        <p14:creationId xmlns:p14="http://schemas.microsoft.com/office/powerpoint/2010/main" val="315592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Shape 1274"/>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endParaRPr/>
          </a:p>
        </p:txBody>
      </p:sp>
      <p:sp>
        <p:nvSpPr>
          <p:cNvPr id="1275" name="Shape 1275"/>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1818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Shape 1298"/>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endParaRPr/>
          </a:p>
        </p:txBody>
      </p:sp>
      <p:sp>
        <p:nvSpPr>
          <p:cNvPr id="1299" name="Shape 1299"/>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6270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Shape 1298"/>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endParaRPr/>
          </a:p>
        </p:txBody>
      </p:sp>
      <p:sp>
        <p:nvSpPr>
          <p:cNvPr id="1299" name="Shape 1299"/>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2852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Shape 1304"/>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5" name="Shape 1305"/>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endParaRPr/>
          </a:p>
        </p:txBody>
      </p:sp>
      <p:sp>
        <p:nvSpPr>
          <p:cNvPr id="1306" name="Shape 1306"/>
          <p:cNvSpPr txBox="1">
            <a:spLocks noGrp="1"/>
          </p:cNvSpPr>
          <p:nvPr>
            <p:ph type="sldNum" idx="12"/>
          </p:nvPr>
        </p:nvSpPr>
        <p:spPr>
          <a:xfrm>
            <a:off x="4275953" y="9337962"/>
            <a:ext cx="3271180" cy="491560"/>
          </a:xfrm>
          <a:prstGeom prst="rect">
            <a:avLst/>
          </a:prstGeom>
          <a:noFill/>
          <a:ln>
            <a:noFill/>
          </a:ln>
        </p:spPr>
        <p:txBody>
          <a:bodyPr lIns="99254" tIns="49614" rIns="99254" bIns="49614"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13</a:t>
            </a:fld>
            <a:endParaRPr lang="en-US" sz="1200">
              <a:latin typeface="Calibri"/>
              <a:ea typeface="Calibri"/>
              <a:cs typeface="Calibri"/>
              <a:sym typeface="Calibri"/>
            </a:endParaRPr>
          </a:p>
        </p:txBody>
      </p:sp>
    </p:spTree>
    <p:extLst>
      <p:ext uri="{BB962C8B-B14F-4D97-AF65-F5344CB8AC3E}">
        <p14:creationId xmlns:p14="http://schemas.microsoft.com/office/powerpoint/2010/main" val="3061835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Shape 1280"/>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r>
              <a:rPr lang="en-US" dirty="0" smtClean="0"/>
              <a:t>Walk the class through this diagram – start by pointing out the habitat metrics first (their familiar point of reference).  </a:t>
            </a:r>
          </a:p>
          <a:p>
            <a:pPr>
              <a:buSzPct val="25000"/>
            </a:pPr>
            <a:endParaRPr lang="en-US" dirty="0" smtClean="0"/>
          </a:p>
          <a:p>
            <a:pPr>
              <a:buSzPct val="25000"/>
            </a:pPr>
            <a:r>
              <a:rPr lang="en-US" dirty="0" smtClean="0"/>
              <a:t>Can you see the basic core conceptual diagram model buried in this more complex model?</a:t>
            </a:r>
          </a:p>
          <a:p>
            <a:pPr>
              <a:buSzPct val="25000"/>
            </a:pPr>
            <a:endParaRPr lang="en-US" dirty="0" smtClean="0"/>
          </a:p>
          <a:p>
            <a:pPr>
              <a:buSzPct val="25000"/>
            </a:pPr>
            <a:r>
              <a:rPr lang="en-US" dirty="0" smtClean="0"/>
              <a:t>Then ask, what influences the quality</a:t>
            </a:r>
            <a:r>
              <a:rPr lang="en-US" baseline="0" dirty="0" smtClean="0"/>
              <a:t> and quantity of those habitat metrics (point out the boxes to the left, if they don’t immediately respond!).</a:t>
            </a:r>
            <a:endParaRPr dirty="0"/>
          </a:p>
        </p:txBody>
      </p:sp>
      <p:sp>
        <p:nvSpPr>
          <p:cNvPr id="1281" name="Shape 1281"/>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15001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Shape 1286"/>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287" name="Shape 1287"/>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defTabSz="939279">
              <a:buSzPct val="25000"/>
              <a:defRPr/>
            </a:pPr>
            <a:r>
              <a:rPr lang="en-US" dirty="0"/>
              <a:t>Develop conceptual models for population </a:t>
            </a:r>
            <a:r>
              <a:rPr lang="en-US" dirty="0" smtClean="0"/>
              <a:t>resilience,</a:t>
            </a:r>
            <a:r>
              <a:rPr lang="en-US" baseline="0" dirty="0" smtClean="0"/>
              <a:t> and then scale it up to Ecological Setting.</a:t>
            </a:r>
            <a:r>
              <a:rPr lang="en-US" dirty="0" smtClean="0"/>
              <a:t>  </a:t>
            </a:r>
            <a:r>
              <a:rPr lang="en-US" dirty="0"/>
              <a:t>You will end up with a conceptual model for </a:t>
            </a:r>
            <a:r>
              <a:rPr lang="en-US" dirty="0" smtClean="0"/>
              <a:t>each population and for the coastal</a:t>
            </a:r>
            <a:r>
              <a:rPr lang="en-US" dirty="0"/>
              <a:t>, </a:t>
            </a:r>
            <a:r>
              <a:rPr lang="en-US" dirty="0" smtClean="0"/>
              <a:t>paradise palms, </a:t>
            </a:r>
            <a:r>
              <a:rPr lang="en-US" dirty="0"/>
              <a:t>and mountain </a:t>
            </a:r>
            <a:r>
              <a:rPr lang="en-US" dirty="0" smtClean="0"/>
              <a:t>Ecological Settings.</a:t>
            </a:r>
          </a:p>
          <a:p>
            <a:pPr defTabSz="939279">
              <a:buSzPct val="25000"/>
              <a:defRPr/>
            </a:pPr>
            <a:endParaRPr lang="en-US" dirty="0" smtClean="0"/>
          </a:p>
          <a:p>
            <a:pPr defTabSz="939279">
              <a:buSzPct val="25000"/>
              <a:defRPr/>
            </a:pPr>
            <a:r>
              <a:rPr lang="en-US" dirty="0" smtClean="0"/>
              <a:t>Go back to Exercise</a:t>
            </a:r>
            <a:r>
              <a:rPr lang="en-US" baseline="0" dirty="0" smtClean="0"/>
              <a:t> 3 to build from that model (or start a new one).  Add stressors to the left…</a:t>
            </a:r>
          </a:p>
          <a:p>
            <a:pPr defTabSz="939279">
              <a:buSzPct val="25000"/>
              <a:defRPr/>
            </a:pPr>
            <a:endParaRPr lang="en-US" baseline="0" dirty="0" smtClean="0"/>
          </a:p>
          <a:p>
            <a:pPr defTabSz="939279">
              <a:buSzPct val="25000"/>
              <a:defRPr/>
            </a:pPr>
            <a:r>
              <a:rPr lang="en-US" baseline="0" dirty="0" smtClean="0"/>
              <a:t>To create the Ecological Settings conceptual models, have three coaches (one for each Ecological Setting group) use the mental modeler with a projector and have the population members contribute information from their CMs to create a model that fits all of the populations in their Ecological Setting.</a:t>
            </a:r>
            <a:endParaRPr lang="en-US" dirty="0"/>
          </a:p>
          <a:p>
            <a:pPr>
              <a:buSzPct val="25000"/>
            </a:pPr>
            <a:endParaRPr dirty="0"/>
          </a:p>
        </p:txBody>
      </p:sp>
      <p:sp>
        <p:nvSpPr>
          <p:cNvPr id="1288" name="Shape 128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15</a:t>
            </a:fld>
            <a:endParaRPr lang="en-US" sz="1200">
              <a:latin typeface="Calibri"/>
              <a:ea typeface="Calibri"/>
              <a:cs typeface="Calibri"/>
              <a:sym typeface="Calibri"/>
            </a:endParaRPr>
          </a:p>
        </p:txBody>
      </p:sp>
    </p:spTree>
    <p:extLst>
      <p:ext uri="{BB962C8B-B14F-4D97-AF65-F5344CB8AC3E}">
        <p14:creationId xmlns:p14="http://schemas.microsoft.com/office/powerpoint/2010/main" val="415423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Shape 1104"/>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05" name="Shape 1105"/>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Clr>
                <a:schemeClr val="dk1"/>
              </a:buClr>
              <a:buSzPct val="25000"/>
            </a:pPr>
            <a:r>
              <a:rPr lang="en-US" dirty="0"/>
              <a:t>Characterize the results around the 3Rs, because this is current condition and not a projection, we suggest you focus on the metrics for each of the “</a:t>
            </a:r>
            <a:r>
              <a:rPr lang="en-US" dirty="0" err="1"/>
              <a:t>Rs</a:t>
            </a:r>
            <a:r>
              <a:rPr lang="en-US" dirty="0"/>
              <a:t>”.  Representation . . </a:t>
            </a:r>
            <a:r>
              <a:rPr lang="en-US" dirty="0" smtClean="0"/>
              <a:t>.READ DEFINITION AND RELATE TO THE GRAPHIC.  What</a:t>
            </a:r>
            <a:r>
              <a:rPr lang="en-US" baseline="0" dirty="0" smtClean="0"/>
              <a:t> can you say about representation in the Island Mouse, given what we know about their populations and ecological settings?</a:t>
            </a:r>
            <a:endParaRPr lang="en-US" dirty="0"/>
          </a:p>
          <a:p>
            <a:pPr>
              <a:buSzPct val="25000"/>
            </a:pPr>
            <a:endParaRPr dirty="0"/>
          </a:p>
        </p:txBody>
      </p:sp>
      <p:sp>
        <p:nvSpPr>
          <p:cNvPr id="1106" name="Shape 1106"/>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2</a:t>
            </a:fld>
            <a:endParaRPr lang="en-US" sz="1200">
              <a:latin typeface="Calibri"/>
              <a:ea typeface="Calibri"/>
              <a:cs typeface="Calibri"/>
              <a:sym typeface="Calibri"/>
            </a:endParaRPr>
          </a:p>
        </p:txBody>
      </p:sp>
    </p:spTree>
    <p:extLst>
      <p:ext uri="{BB962C8B-B14F-4D97-AF65-F5344CB8AC3E}">
        <p14:creationId xmlns:p14="http://schemas.microsoft.com/office/powerpoint/2010/main" val="363119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Shape 1104"/>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05" name="Shape 1105"/>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Clr>
                <a:schemeClr val="dk1"/>
              </a:buClr>
              <a:buSzPct val="25000"/>
            </a:pPr>
            <a:r>
              <a:rPr lang="en-US" dirty="0" smtClean="0"/>
              <a:t>Resilience…READ THE DEFINITION OUT LOUD.  Look at the Resilience poster together and discuss what it is portraying.</a:t>
            </a:r>
          </a:p>
          <a:p>
            <a:pPr>
              <a:buClr>
                <a:schemeClr val="dk1"/>
              </a:buClr>
              <a:buSzPct val="25000"/>
            </a:pPr>
            <a:endParaRPr lang="en-US" dirty="0" smtClean="0"/>
          </a:p>
          <a:p>
            <a:pPr>
              <a:buClr>
                <a:schemeClr val="dk1"/>
              </a:buClr>
              <a:buSzPct val="25000"/>
            </a:pPr>
            <a:r>
              <a:rPr lang="en-US" dirty="0" smtClean="0"/>
              <a:t>Based upon this understanding, what do we know about</a:t>
            </a:r>
            <a:r>
              <a:rPr lang="en-US" baseline="0" dirty="0" smtClean="0"/>
              <a:t> resiliency in the Island Mouse?</a:t>
            </a:r>
            <a:endParaRPr lang="en-US" dirty="0"/>
          </a:p>
          <a:p>
            <a:pPr>
              <a:buSzPct val="25000"/>
            </a:pPr>
            <a:endParaRPr dirty="0"/>
          </a:p>
        </p:txBody>
      </p:sp>
      <p:sp>
        <p:nvSpPr>
          <p:cNvPr id="1106" name="Shape 1106"/>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3</a:t>
            </a:fld>
            <a:endParaRPr lang="en-US" sz="1200">
              <a:latin typeface="Calibri"/>
              <a:ea typeface="Calibri"/>
              <a:cs typeface="Calibri"/>
              <a:sym typeface="Calibri"/>
            </a:endParaRPr>
          </a:p>
        </p:txBody>
      </p:sp>
    </p:spTree>
    <p:extLst>
      <p:ext uri="{BB962C8B-B14F-4D97-AF65-F5344CB8AC3E}">
        <p14:creationId xmlns:p14="http://schemas.microsoft.com/office/powerpoint/2010/main" val="381903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Shape 1104"/>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05" name="Shape 1105"/>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Clr>
                <a:schemeClr val="dk1"/>
              </a:buClr>
              <a:buSzPct val="25000"/>
            </a:pPr>
            <a:r>
              <a:rPr lang="en-US" dirty="0"/>
              <a:t>And redundancy</a:t>
            </a:r>
            <a:r>
              <a:rPr lang="en-US" dirty="0" smtClean="0"/>
              <a:t>.  READ THE DEFINITION OUT LOUD.  Look at the Redundancy poster together and discuss what it depicts.  Can</a:t>
            </a:r>
            <a:r>
              <a:rPr lang="en-US" baseline="0" dirty="0" smtClean="0"/>
              <a:t> we make some generalized statements about Redundancy in the Island Mouse?</a:t>
            </a:r>
            <a:endParaRPr lang="en-US" dirty="0"/>
          </a:p>
          <a:p>
            <a:pPr>
              <a:buSzPct val="25000"/>
            </a:pPr>
            <a:endParaRPr dirty="0"/>
          </a:p>
        </p:txBody>
      </p:sp>
      <p:sp>
        <p:nvSpPr>
          <p:cNvPr id="1106" name="Shape 1106"/>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4</a:t>
            </a:fld>
            <a:endParaRPr lang="en-US" sz="1200">
              <a:latin typeface="Calibri"/>
              <a:ea typeface="Calibri"/>
              <a:cs typeface="Calibri"/>
              <a:sym typeface="Calibri"/>
            </a:endParaRPr>
          </a:p>
        </p:txBody>
      </p:sp>
    </p:spTree>
    <p:extLst>
      <p:ext uri="{BB962C8B-B14F-4D97-AF65-F5344CB8AC3E}">
        <p14:creationId xmlns:p14="http://schemas.microsoft.com/office/powerpoint/2010/main" val="2423971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Shape 1116"/>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17" name="Shape 1117"/>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smtClean="0"/>
              <a:t>When we discussed Population Needs yesterday, we considered population structures that would support long term persistence of the species (what they need).</a:t>
            </a:r>
          </a:p>
          <a:p>
            <a:pPr>
              <a:buSzPct val="25000"/>
            </a:pPr>
            <a:endParaRPr lang="en-US" dirty="0" smtClean="0"/>
          </a:p>
          <a:p>
            <a:pPr>
              <a:buSzPct val="25000"/>
            </a:pPr>
            <a:r>
              <a:rPr lang="en-US" dirty="0" smtClean="0"/>
              <a:t>Now,</a:t>
            </a:r>
            <a:r>
              <a:rPr lang="en-US" baseline="0" dirty="0" smtClean="0"/>
              <a:t> in Current Condition, we need to describe what structure the populations HAVE.  This may vary for populations across the range of the species.</a:t>
            </a:r>
            <a:endParaRPr lang="en-US" dirty="0"/>
          </a:p>
        </p:txBody>
      </p:sp>
      <p:sp>
        <p:nvSpPr>
          <p:cNvPr id="1118" name="Shape 111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5</a:t>
            </a:fld>
            <a:endParaRPr lang="en-US" sz="1200">
              <a:latin typeface="Calibri"/>
              <a:ea typeface="Calibri"/>
              <a:cs typeface="Calibri"/>
              <a:sym typeface="Calibri"/>
            </a:endParaRPr>
          </a:p>
        </p:txBody>
      </p:sp>
    </p:spTree>
    <p:extLst>
      <p:ext uri="{BB962C8B-B14F-4D97-AF65-F5344CB8AC3E}">
        <p14:creationId xmlns:p14="http://schemas.microsoft.com/office/powerpoint/2010/main" val="273302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Shape 1137"/>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8" name="Shape 1138"/>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smtClean="0"/>
              <a:t>NOW, given </a:t>
            </a:r>
            <a:r>
              <a:rPr lang="en-US" dirty="0"/>
              <a:t>our </a:t>
            </a:r>
            <a:r>
              <a:rPr lang="en-US" dirty="0" smtClean="0"/>
              <a:t>basic core model from yesterday, </a:t>
            </a:r>
            <a:r>
              <a:rPr lang="en-US" dirty="0"/>
              <a:t>lets think about how we can use it to explore Cause and Effect.  </a:t>
            </a:r>
          </a:p>
          <a:p>
            <a:pPr>
              <a:buSzPct val="25000"/>
            </a:pPr>
            <a:endParaRPr dirty="0"/>
          </a:p>
        </p:txBody>
      </p:sp>
      <p:sp>
        <p:nvSpPr>
          <p:cNvPr id="1139" name="Shape 1139"/>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6</a:t>
            </a:fld>
            <a:endParaRPr lang="en-US" sz="1200">
              <a:latin typeface="Calibri"/>
              <a:ea typeface="Calibri"/>
              <a:cs typeface="Calibri"/>
              <a:sym typeface="Calibri"/>
            </a:endParaRPr>
          </a:p>
        </p:txBody>
      </p:sp>
    </p:spTree>
    <p:extLst>
      <p:ext uri="{BB962C8B-B14F-4D97-AF65-F5344CB8AC3E}">
        <p14:creationId xmlns:p14="http://schemas.microsoft.com/office/powerpoint/2010/main" val="128460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Shape 1185"/>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6" name="Shape 1186"/>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smtClean="0"/>
              <a:t>Lets </a:t>
            </a:r>
            <a:r>
              <a:rPr lang="en-US" dirty="0"/>
              <a:t>look at POSSIBLE reasons WHY we see the CHANGES IN HABITAT</a:t>
            </a:r>
          </a:p>
          <a:p>
            <a:pPr>
              <a:buSzPct val="25000"/>
            </a:pPr>
            <a:endParaRPr dirty="0"/>
          </a:p>
          <a:p>
            <a:pPr>
              <a:buSzPct val="25000"/>
            </a:pPr>
            <a:r>
              <a:rPr lang="en-US" dirty="0"/>
              <a:t>This view expands the Anthropogenic and Natural REASONS (causes) node.</a:t>
            </a:r>
          </a:p>
          <a:p>
            <a:pPr>
              <a:buSzPct val="25000"/>
            </a:pPr>
            <a:endParaRPr dirty="0"/>
          </a:p>
          <a:p>
            <a:pPr>
              <a:buSzPct val="25000"/>
            </a:pPr>
            <a:r>
              <a:rPr lang="en-US" dirty="0"/>
              <a:t>First you have your typical Environmental Stressors that act on habitat conditions (there could be many).</a:t>
            </a:r>
          </a:p>
          <a:p>
            <a:pPr>
              <a:buSzPct val="25000"/>
            </a:pPr>
            <a:endParaRPr dirty="0"/>
          </a:p>
          <a:p>
            <a:pPr>
              <a:buSzPct val="25000"/>
            </a:pPr>
            <a:r>
              <a:rPr lang="en-US" dirty="0"/>
              <a:t>Next is Exotic Species, or Other Factors, that can act either on the habitat or directly on the individuals (through lethal means like predation or could be hybridization or disease).</a:t>
            </a:r>
          </a:p>
          <a:p>
            <a:pPr>
              <a:buSzPct val="25000"/>
            </a:pPr>
            <a:endParaRPr dirty="0"/>
          </a:p>
          <a:p>
            <a:pPr>
              <a:buSzPct val="25000"/>
            </a:pPr>
            <a:r>
              <a:rPr lang="en-US" dirty="0"/>
              <a:t>Climate change may act on the demographics through effects on habitat, </a:t>
            </a:r>
            <a:r>
              <a:rPr lang="en-US" u="sng" dirty="0"/>
              <a:t>directly on demographics??</a:t>
            </a:r>
            <a:r>
              <a:rPr lang="en-US" dirty="0"/>
              <a:t>, or suppress or increase the effects, positive or negative, of stressors or exotic species.  </a:t>
            </a:r>
          </a:p>
          <a:p>
            <a:pPr>
              <a:buSzPct val="25000"/>
            </a:pPr>
            <a:endParaRPr dirty="0"/>
          </a:p>
          <a:p>
            <a:pPr>
              <a:buSzPct val="25000"/>
            </a:pPr>
            <a:r>
              <a:rPr lang="en-US" dirty="0"/>
              <a:t>Similarly conservation management are positive actions that may act on habitat, directly on </a:t>
            </a:r>
            <a:r>
              <a:rPr lang="en-US" dirty="0" err="1"/>
              <a:t>indivduals</a:t>
            </a:r>
            <a:r>
              <a:rPr lang="en-US" dirty="0"/>
              <a:t>, or decrease the effects of environmental stressors, including exotic species.</a:t>
            </a:r>
          </a:p>
        </p:txBody>
      </p:sp>
      <p:sp>
        <p:nvSpPr>
          <p:cNvPr id="1187" name="Shape 1187"/>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7</a:t>
            </a:fld>
            <a:endParaRPr lang="en-US" sz="1200">
              <a:latin typeface="Calibri"/>
              <a:ea typeface="Calibri"/>
              <a:cs typeface="Calibri"/>
              <a:sym typeface="Calibri"/>
            </a:endParaRPr>
          </a:p>
        </p:txBody>
      </p:sp>
    </p:spTree>
    <p:extLst>
      <p:ext uri="{BB962C8B-B14F-4D97-AF65-F5344CB8AC3E}">
        <p14:creationId xmlns:p14="http://schemas.microsoft.com/office/powerpoint/2010/main" val="223973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Shape 1267"/>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r>
              <a:rPr lang="en-US" dirty="0" smtClean="0"/>
              <a:t>Let’s look at the Page </a:t>
            </a:r>
            <a:r>
              <a:rPr lang="en-US" dirty="0" err="1" smtClean="0"/>
              <a:t>Springsnail</a:t>
            </a:r>
            <a:r>
              <a:rPr lang="en-US" dirty="0" smtClean="0"/>
              <a:t> example</a:t>
            </a:r>
            <a:r>
              <a:rPr lang="en-US" baseline="0" dirty="0" smtClean="0"/>
              <a:t> to better understand how to develop current condition.</a:t>
            </a:r>
            <a:endParaRPr dirty="0"/>
          </a:p>
        </p:txBody>
      </p:sp>
      <p:sp>
        <p:nvSpPr>
          <p:cNvPr id="1268" name="Shape 1268"/>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2391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Shape 1274"/>
          <p:cNvSpPr txBox="1">
            <a:spLocks noGrp="1"/>
          </p:cNvSpPr>
          <p:nvPr>
            <p:ph type="body" idx="1"/>
          </p:nvPr>
        </p:nvSpPr>
        <p:spPr>
          <a:xfrm>
            <a:off x="754890" y="4669834"/>
            <a:ext cx="6039103" cy="4424052"/>
          </a:xfrm>
          <a:prstGeom prst="rect">
            <a:avLst/>
          </a:prstGeom>
          <a:noFill/>
          <a:ln>
            <a:noFill/>
          </a:ln>
        </p:spPr>
        <p:txBody>
          <a:bodyPr lIns="99254" tIns="99254" rIns="99254" bIns="99254" anchor="t" anchorCtr="0">
            <a:noAutofit/>
          </a:bodyPr>
          <a:lstStyle/>
          <a:p>
            <a:pPr>
              <a:buSzPct val="25000"/>
            </a:pPr>
            <a:endParaRPr/>
          </a:p>
        </p:txBody>
      </p:sp>
      <p:sp>
        <p:nvSpPr>
          <p:cNvPr id="1275" name="Shape 1275"/>
          <p:cNvSpPr>
            <a:spLocks noGrp="1" noRot="1" noChangeAspect="1"/>
          </p:cNvSpPr>
          <p:nvPr>
            <p:ph type="sldImg" idx="2"/>
          </p:nvPr>
        </p:nvSpPr>
        <p:spPr>
          <a:xfrm>
            <a:off x="1316038" y="738188"/>
            <a:ext cx="4916487" cy="3686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3712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email">
            <a:lum/>
            <a:extLst>
              <a:ext uri="{28A0092B-C50C-407E-A947-70E740481C1C}">
                <a14:useLocalDpi xmlns:a14="http://schemas.microsoft.com/office/drawing/2010/main"/>
              </a:ext>
            </a:extLst>
          </a:blip>
          <a:srcRect/>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98"/>
        <p:cNvGrpSpPr/>
        <p:nvPr/>
      </p:nvGrpSpPr>
      <p:grpSpPr>
        <a:xfrm>
          <a:off x="0" y="0"/>
          <a:ext cx="0" cy="0"/>
          <a:chOff x="0" y="0"/>
          <a:chExt cx="0" cy="0"/>
        </a:xfrm>
      </p:grpSpPr>
      <p:sp>
        <p:nvSpPr>
          <p:cNvPr id="1100" name="Shape 1100"/>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1101" name="Shape 1101"/>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
        <p:nvSpPr>
          <p:cNvPr id="1102" name="Shape 1102"/>
          <p:cNvSpPr txBox="1">
            <a:spLocks noGrp="1"/>
          </p:cNvSpPr>
          <p:nvPr>
            <p:ph type="body" idx="1"/>
          </p:nvPr>
        </p:nvSpPr>
        <p:spPr>
          <a:xfrm>
            <a:off x="228600" y="1905000"/>
            <a:ext cx="8458200" cy="3657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600" b="1" i="1" u="none" strike="noStrike" cap="none" dirty="0" smtClean="0">
                <a:solidFill>
                  <a:schemeClr val="dk1"/>
                </a:solidFill>
                <a:latin typeface="Calibri"/>
                <a:ea typeface="Calibri"/>
                <a:cs typeface="Calibri"/>
                <a:sym typeface="Calibri"/>
              </a:rPr>
              <a:t>What </a:t>
            </a:r>
            <a:r>
              <a:rPr lang="en-US" sz="3600" b="1" i="1" u="none" strike="noStrike" cap="none" dirty="0">
                <a:solidFill>
                  <a:schemeClr val="dk1"/>
                </a:solidFill>
                <a:latin typeface="Calibri"/>
                <a:ea typeface="Calibri"/>
                <a:cs typeface="Calibri"/>
                <a:sym typeface="Calibri"/>
              </a:rPr>
              <a:t>is the species’ current </a:t>
            </a:r>
            <a:r>
              <a:rPr lang="en-US" sz="3600" b="1" i="1" u="none" strike="noStrike" cap="none" dirty="0" smtClean="0">
                <a:solidFill>
                  <a:schemeClr val="dk1"/>
                </a:solidFill>
                <a:latin typeface="Calibri"/>
                <a:ea typeface="Calibri"/>
                <a:cs typeface="Calibri"/>
                <a:sym typeface="Calibri"/>
              </a:rPr>
              <a:t>condition?</a:t>
            </a:r>
          </a:p>
          <a:p>
            <a:pPr marL="0" marR="0" lvl="0" indent="0" algn="l" rtl="0">
              <a:lnSpc>
                <a:spcPct val="90000"/>
              </a:lnSpc>
              <a:spcBef>
                <a:spcPts val="0"/>
              </a:spcBef>
              <a:spcAft>
                <a:spcPts val="0"/>
              </a:spcAft>
              <a:buClr>
                <a:schemeClr val="dk1"/>
              </a:buClr>
              <a:buSzPct val="25000"/>
              <a:buFont typeface="Arial"/>
              <a:buNone/>
            </a:pPr>
            <a:endParaRPr lang="en-US" sz="1400" b="1" i="1"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Empirical description </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Involves measures of demographics, distribution, diversity and factors that influence them</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Includes probable explanations for past and ongoing </a:t>
            </a:r>
            <a:r>
              <a:rPr lang="en-US" sz="3200" b="0" i="0" u="none" strike="noStrike" cap="none" dirty="0" smtClean="0">
                <a:solidFill>
                  <a:schemeClr val="dk1"/>
                </a:solidFill>
                <a:latin typeface="Calibri"/>
                <a:ea typeface="Calibri"/>
                <a:cs typeface="Calibri"/>
                <a:sym typeface="Calibri"/>
              </a:rPr>
              <a:t>changes</a:t>
            </a:r>
            <a:endParaRPr lang="en-US" dirty="0"/>
          </a:p>
        </p:txBody>
      </p:sp>
      <p:sp>
        <p:nvSpPr>
          <p:cNvPr id="2" name="Rectangle 1"/>
          <p:cNvSpPr/>
          <p:nvPr/>
        </p:nvSpPr>
        <p:spPr>
          <a:xfrm>
            <a:off x="609600" y="5715000"/>
            <a:ext cx="7772400" cy="978729"/>
          </a:xfrm>
          <a:prstGeom prst="rect">
            <a:avLst/>
          </a:prstGeom>
        </p:spPr>
        <p:txBody>
          <a:bodyPr wrap="square">
            <a:spAutoFit/>
          </a:bodyPr>
          <a:lstStyle/>
          <a:p>
            <a:pPr lvl="0" algn="ctr">
              <a:lnSpc>
                <a:spcPct val="90000"/>
              </a:lnSpc>
              <a:spcBef>
                <a:spcPts val="640"/>
              </a:spcBef>
              <a:buClr>
                <a:srgbClr val="000000"/>
              </a:buClr>
              <a:buSzPct val="100000"/>
            </a:pPr>
            <a:r>
              <a:rPr lang="en-US" sz="3200" i="1" dirty="0">
                <a:latin typeface="Calibri"/>
                <a:ea typeface="Calibri"/>
                <a:cs typeface="Calibri"/>
                <a:sym typeface="Calibri"/>
              </a:rPr>
              <a:t>What are the negative and beneficial factors that have led to the current condition?</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76"/>
        <p:cNvGrpSpPr/>
        <p:nvPr/>
      </p:nvGrpSpPr>
      <p:grpSpPr>
        <a:xfrm>
          <a:off x="0" y="0"/>
          <a:ext cx="0" cy="0"/>
          <a:chOff x="0" y="0"/>
          <a:chExt cx="0" cy="0"/>
        </a:xfrm>
      </p:grpSpPr>
      <p:sp>
        <p:nvSpPr>
          <p:cNvPr id="1278" name="Shape 1278"/>
          <p:cNvSpPr txBox="1">
            <a:spLocks noGrp="1"/>
          </p:cNvSpPr>
          <p:nvPr>
            <p:ph type="body" idx="1"/>
          </p:nvPr>
        </p:nvSpPr>
        <p:spPr>
          <a:xfrm>
            <a:off x="416268" y="1905000"/>
            <a:ext cx="8041932" cy="4800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BC2C8"/>
              </a:buClr>
              <a:buSzPct val="100000"/>
              <a:buNone/>
            </a:pPr>
            <a:r>
              <a:rPr lang="en-US" dirty="0" smtClean="0">
                <a:solidFill>
                  <a:schemeClr val="tx1"/>
                </a:solidFill>
                <a:latin typeface="Arial"/>
                <a:ea typeface="Arial"/>
                <a:cs typeface="Arial"/>
                <a:sym typeface="Arial"/>
              </a:rPr>
              <a:t>Species’ Ecology</a:t>
            </a:r>
            <a:endParaRPr lang="en-US" b="0" i="0" u="none" strike="noStrike" cap="none" dirty="0" smtClean="0">
              <a:solidFill>
                <a:schemeClr val="tx1"/>
              </a:solidFill>
              <a:latin typeface="Arial"/>
              <a:ea typeface="Arial"/>
              <a:cs typeface="Arial"/>
              <a:sym typeface="Arial"/>
            </a:endParaRPr>
          </a:p>
          <a:p>
            <a:pPr marL="285750" marR="0" lvl="0" indent="-285750" algn="l" rtl="0">
              <a:lnSpc>
                <a:spcPct val="100000"/>
              </a:lnSpc>
              <a:spcBef>
                <a:spcPts val="0"/>
              </a:spcBef>
              <a:spcAft>
                <a:spcPts val="0"/>
              </a:spcAft>
              <a:buClr>
                <a:srgbClr val="ABC2C8"/>
              </a:buClr>
              <a:buSzPct val="100000"/>
              <a:buFont typeface="Arial"/>
              <a:buChar char="•"/>
            </a:pPr>
            <a:endParaRPr lang="en-US" sz="2000" dirty="0">
              <a:solidFill>
                <a:schemeClr val="tx1"/>
              </a:solidFill>
              <a:latin typeface="Arial"/>
              <a:ea typeface="Arial"/>
              <a:cs typeface="Arial"/>
              <a:sym typeface="Arial"/>
            </a:endParaRPr>
          </a:p>
          <a:p>
            <a:pPr marL="285750" marR="0" lvl="0" indent="-285750" algn="l" rtl="0">
              <a:lnSpc>
                <a:spcPct val="100000"/>
              </a:lnSpc>
              <a:spcBef>
                <a:spcPts val="480"/>
              </a:spcBef>
              <a:spcAft>
                <a:spcPts val="0"/>
              </a:spcAft>
              <a:buClr>
                <a:srgbClr val="ABC2C8"/>
              </a:buClr>
              <a:buSzPct val="100000"/>
              <a:buFont typeface="Arial"/>
              <a:buChar char="•"/>
            </a:pPr>
            <a:r>
              <a:rPr lang="en-US" sz="2800" b="0" i="0" u="none" strike="noStrike" cap="none" dirty="0" smtClean="0">
                <a:solidFill>
                  <a:schemeClr val="tx1"/>
                </a:solidFill>
                <a:latin typeface="Arial"/>
                <a:ea typeface="Arial"/>
                <a:cs typeface="Arial"/>
                <a:sym typeface="Arial"/>
              </a:rPr>
              <a:t>Critical </a:t>
            </a:r>
            <a:r>
              <a:rPr lang="en-US" sz="2800" b="0" i="0" u="none" strike="noStrike" cap="none" dirty="0">
                <a:solidFill>
                  <a:schemeClr val="tx1"/>
                </a:solidFill>
                <a:latin typeface="Arial"/>
                <a:ea typeface="Arial"/>
                <a:cs typeface="Arial"/>
                <a:sym typeface="Arial"/>
              </a:rPr>
              <a:t>factors </a:t>
            </a:r>
          </a:p>
          <a:p>
            <a:pPr marL="742950" marR="0" lvl="1" indent="-285750" algn="l" rtl="0">
              <a:lnSpc>
                <a:spcPct val="100000"/>
              </a:lnSpc>
              <a:spcBef>
                <a:spcPts val="400"/>
              </a:spcBef>
              <a:spcAft>
                <a:spcPts val="0"/>
              </a:spcAft>
              <a:buClr>
                <a:srgbClr val="ABC2C8"/>
              </a:buClr>
              <a:buSzPct val="100000"/>
              <a:buFont typeface="Arial"/>
              <a:buChar char="•"/>
            </a:pPr>
            <a:r>
              <a:rPr lang="en-US" sz="2400" b="0" i="0" u="none" strike="noStrike" cap="none" dirty="0">
                <a:solidFill>
                  <a:schemeClr val="tx1"/>
                </a:solidFill>
                <a:latin typeface="Arial"/>
                <a:ea typeface="Arial"/>
                <a:cs typeface="Arial"/>
                <a:sym typeface="Arial"/>
              </a:rPr>
              <a:t>spring discharge (water quantity), </a:t>
            </a:r>
          </a:p>
          <a:p>
            <a:pPr marL="742950" marR="0" lvl="1" indent="-285750" algn="l" rtl="0">
              <a:lnSpc>
                <a:spcPct val="100000"/>
              </a:lnSpc>
              <a:spcBef>
                <a:spcPts val="400"/>
              </a:spcBef>
              <a:spcAft>
                <a:spcPts val="0"/>
              </a:spcAft>
              <a:buClr>
                <a:srgbClr val="ABC2C8"/>
              </a:buClr>
              <a:buSzPct val="100000"/>
              <a:buFont typeface="Arial"/>
              <a:buChar char="•"/>
            </a:pPr>
            <a:r>
              <a:rPr lang="en-US" sz="2400" b="0" i="0" u="none" strike="noStrike" cap="none" dirty="0">
                <a:solidFill>
                  <a:schemeClr val="tx1"/>
                </a:solidFill>
                <a:latin typeface="Arial"/>
                <a:ea typeface="Arial"/>
                <a:cs typeface="Arial"/>
                <a:sym typeface="Arial"/>
              </a:rPr>
              <a:t>water quality,</a:t>
            </a:r>
          </a:p>
          <a:p>
            <a:pPr marL="742950" marR="0" lvl="1" indent="-285750" algn="l" rtl="0">
              <a:lnSpc>
                <a:spcPct val="100000"/>
              </a:lnSpc>
              <a:spcBef>
                <a:spcPts val="400"/>
              </a:spcBef>
              <a:spcAft>
                <a:spcPts val="0"/>
              </a:spcAft>
              <a:buClr>
                <a:srgbClr val="ABC2C8"/>
              </a:buClr>
              <a:buSzPct val="100000"/>
              <a:buFont typeface="Arial"/>
              <a:buChar char="•"/>
            </a:pPr>
            <a:r>
              <a:rPr lang="en-US" sz="2400" b="0" i="0" u="none" strike="noStrike" cap="none" dirty="0">
                <a:solidFill>
                  <a:schemeClr val="tx1"/>
                </a:solidFill>
                <a:latin typeface="Arial"/>
                <a:ea typeface="Arial"/>
                <a:cs typeface="Arial"/>
                <a:sym typeface="Arial"/>
              </a:rPr>
              <a:t>free-flowing spring ecosystems,</a:t>
            </a:r>
          </a:p>
          <a:p>
            <a:pPr marL="742950" marR="0" lvl="1" indent="-285750" algn="l" rtl="0">
              <a:lnSpc>
                <a:spcPct val="100000"/>
              </a:lnSpc>
              <a:spcBef>
                <a:spcPts val="400"/>
              </a:spcBef>
              <a:spcAft>
                <a:spcPts val="0"/>
              </a:spcAft>
              <a:buClr>
                <a:srgbClr val="ABC2C8"/>
              </a:buClr>
              <a:buSzPct val="100000"/>
              <a:buFont typeface="Arial"/>
              <a:buChar char="•"/>
            </a:pPr>
            <a:r>
              <a:rPr lang="en-US" sz="2400" b="0" i="0" u="none" strike="noStrike" cap="none" dirty="0">
                <a:solidFill>
                  <a:schemeClr val="tx1"/>
                </a:solidFill>
                <a:latin typeface="Arial"/>
                <a:ea typeface="Arial"/>
                <a:cs typeface="Arial"/>
                <a:sym typeface="Arial"/>
              </a:rPr>
              <a:t>firm substrate and aquatic vegetation </a:t>
            </a:r>
          </a:p>
          <a:p>
            <a:pPr marL="285750" marR="0" lvl="0" indent="-285750" algn="l" rtl="0">
              <a:lnSpc>
                <a:spcPct val="100000"/>
              </a:lnSpc>
              <a:spcBef>
                <a:spcPts val="480"/>
              </a:spcBef>
              <a:spcAft>
                <a:spcPts val="0"/>
              </a:spcAft>
              <a:buClr>
                <a:srgbClr val="ABC2C8"/>
              </a:buClr>
              <a:buSzPct val="100000"/>
              <a:buFont typeface="Arial"/>
              <a:buChar char="•"/>
            </a:pPr>
            <a:r>
              <a:rPr lang="en-US" sz="2800" b="0" i="0" u="none" strike="noStrike" cap="none" dirty="0">
                <a:solidFill>
                  <a:schemeClr val="tx1"/>
                </a:solidFill>
                <a:latin typeface="Arial"/>
                <a:ea typeface="Arial"/>
                <a:cs typeface="Arial"/>
                <a:sym typeface="Arial"/>
              </a:rPr>
              <a:t>If reliable flow, coupled with adequate water depth, substrates, and suitable water quality, we expect </a:t>
            </a:r>
            <a:r>
              <a:rPr lang="en-US" sz="2800" b="0" i="0" u="none" strike="noStrike" cap="none" dirty="0" err="1">
                <a:solidFill>
                  <a:schemeClr val="tx1"/>
                </a:solidFill>
                <a:latin typeface="Arial"/>
                <a:ea typeface="Arial"/>
                <a:cs typeface="Arial"/>
                <a:sym typeface="Arial"/>
              </a:rPr>
              <a:t>springsnails</a:t>
            </a:r>
            <a:r>
              <a:rPr lang="en-US" sz="2800" b="0" i="0" u="none" strike="noStrike" cap="none" dirty="0">
                <a:solidFill>
                  <a:schemeClr val="tx1"/>
                </a:solidFill>
                <a:latin typeface="Arial"/>
                <a:ea typeface="Arial"/>
                <a:cs typeface="Arial"/>
                <a:sym typeface="Arial"/>
              </a:rPr>
              <a:t> to survive and thrive.</a:t>
            </a:r>
          </a:p>
        </p:txBody>
      </p:sp>
      <p:sp>
        <p:nvSpPr>
          <p:cNvPr id="4"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00"/>
        <p:cNvGrpSpPr/>
        <p:nvPr/>
      </p:nvGrpSpPr>
      <p:grpSpPr>
        <a:xfrm>
          <a:off x="0" y="0"/>
          <a:ext cx="0" cy="0"/>
          <a:chOff x="0" y="0"/>
          <a:chExt cx="0" cy="0"/>
        </a:xfrm>
      </p:grpSpPr>
      <p:sp>
        <p:nvSpPr>
          <p:cNvPr id="1302" name="Shape 1302"/>
          <p:cNvSpPr txBox="1">
            <a:spLocks noGrp="1"/>
          </p:cNvSpPr>
          <p:nvPr>
            <p:ph type="body" idx="1"/>
          </p:nvPr>
        </p:nvSpPr>
        <p:spPr>
          <a:xfrm>
            <a:off x="228600" y="2209800"/>
            <a:ext cx="8686800" cy="4495800"/>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600"/>
              </a:spcBef>
              <a:spcAft>
                <a:spcPts val="600"/>
              </a:spcAft>
              <a:buClr>
                <a:srgbClr val="ABC2C8"/>
              </a:buClr>
              <a:buSzPct val="100000"/>
              <a:buFont typeface="Arial"/>
              <a:buChar char="•"/>
            </a:pPr>
            <a:r>
              <a:rPr lang="en-US" b="0" i="0" u="none" strike="noStrike" cap="none" dirty="0">
                <a:solidFill>
                  <a:schemeClr val="tx1"/>
                </a:solidFill>
                <a:latin typeface="Calibri" panose="020F0502020204030204" pitchFamily="34" charset="0"/>
                <a:ea typeface="Arial"/>
                <a:cs typeface="Arial"/>
                <a:sym typeface="Arial"/>
              </a:rPr>
              <a:t>Currently occurs in 10 springs each thought to support independent populations, approximately the same as its known historical distribution</a:t>
            </a:r>
          </a:p>
          <a:p>
            <a:pPr marL="560070" marR="0" lvl="1" indent="-293369" algn="l" rtl="0">
              <a:lnSpc>
                <a:spcPct val="100000"/>
              </a:lnSpc>
              <a:spcBef>
                <a:spcPts val="600"/>
              </a:spcBef>
              <a:spcAft>
                <a:spcPts val="600"/>
              </a:spcAft>
              <a:buClr>
                <a:srgbClr val="ABC2C8"/>
              </a:buClr>
              <a:buSzPct val="100000"/>
              <a:buFont typeface="Arial"/>
              <a:buChar char="•"/>
            </a:pPr>
            <a:r>
              <a:rPr lang="en-US" b="0" i="0" u="none" strike="noStrike" cap="none" dirty="0">
                <a:solidFill>
                  <a:schemeClr val="tx1"/>
                </a:solidFill>
                <a:latin typeface="Calibri" panose="020F0502020204030204" pitchFamily="34" charset="0"/>
                <a:ea typeface="Arial"/>
                <a:cs typeface="Arial"/>
                <a:sym typeface="Arial"/>
              </a:rPr>
              <a:t>8 on AGFD hatchery land</a:t>
            </a:r>
          </a:p>
          <a:p>
            <a:pPr marL="560070" marR="0" lvl="1" indent="-293369" algn="l" rtl="0">
              <a:lnSpc>
                <a:spcPct val="100000"/>
              </a:lnSpc>
              <a:spcBef>
                <a:spcPts val="600"/>
              </a:spcBef>
              <a:spcAft>
                <a:spcPts val="600"/>
              </a:spcAft>
              <a:buClr>
                <a:srgbClr val="ABC2C8"/>
              </a:buClr>
              <a:buSzPct val="100000"/>
              <a:buFont typeface="Arial"/>
              <a:buChar char="•"/>
            </a:pPr>
            <a:r>
              <a:rPr lang="en-US" b="0" i="0" u="none" strike="noStrike" cap="none" dirty="0">
                <a:solidFill>
                  <a:schemeClr val="tx1"/>
                </a:solidFill>
                <a:latin typeface="Calibri" panose="020F0502020204030204" pitchFamily="34" charset="0"/>
                <a:ea typeface="Arial"/>
                <a:cs typeface="Arial"/>
                <a:sym typeface="Arial"/>
              </a:rPr>
              <a:t>2 on private </a:t>
            </a:r>
            <a:r>
              <a:rPr lang="en-US" b="0" i="0" u="none" strike="noStrike" cap="none" dirty="0" smtClean="0">
                <a:solidFill>
                  <a:schemeClr val="tx1"/>
                </a:solidFill>
                <a:latin typeface="Calibri" panose="020F0502020204030204" pitchFamily="34" charset="0"/>
                <a:ea typeface="Arial"/>
                <a:cs typeface="Arial"/>
                <a:sym typeface="Arial"/>
              </a:rPr>
              <a:t>land</a:t>
            </a:r>
            <a:endParaRPr lang="en-US" b="0" i="0" u="none" strike="noStrike" cap="none" dirty="0">
              <a:solidFill>
                <a:schemeClr val="tx1"/>
              </a:solidFill>
              <a:latin typeface="Calibri" panose="020F0502020204030204" pitchFamily="34" charset="0"/>
              <a:ea typeface="Arial"/>
              <a:cs typeface="Arial"/>
              <a:sym typeface="Arial"/>
            </a:endParaRPr>
          </a:p>
        </p:txBody>
      </p:sp>
      <p:sp>
        <p:nvSpPr>
          <p:cNvPr id="4"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00"/>
        <p:cNvGrpSpPr/>
        <p:nvPr/>
      </p:nvGrpSpPr>
      <p:grpSpPr>
        <a:xfrm>
          <a:off x="0" y="0"/>
          <a:ext cx="0" cy="0"/>
          <a:chOff x="0" y="0"/>
          <a:chExt cx="0" cy="0"/>
        </a:xfrm>
      </p:grpSpPr>
      <p:sp>
        <p:nvSpPr>
          <p:cNvPr id="1302" name="Shape 1302"/>
          <p:cNvSpPr txBox="1">
            <a:spLocks noGrp="1"/>
          </p:cNvSpPr>
          <p:nvPr>
            <p:ph type="body" idx="1"/>
          </p:nvPr>
        </p:nvSpPr>
        <p:spPr>
          <a:xfrm>
            <a:off x="228600" y="2286000"/>
            <a:ext cx="8686800" cy="4419600"/>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480"/>
              </a:spcBef>
              <a:spcAft>
                <a:spcPts val="0"/>
              </a:spcAft>
              <a:buClr>
                <a:srgbClr val="ABC2C8"/>
              </a:buClr>
              <a:buSzPct val="100000"/>
              <a:buFont typeface="Arial"/>
              <a:buChar char="•"/>
            </a:pPr>
            <a:r>
              <a:rPr lang="en-US" b="0" i="0" u="none" strike="noStrike" cap="none" dirty="0" smtClean="0">
                <a:solidFill>
                  <a:schemeClr val="tx1"/>
                </a:solidFill>
                <a:latin typeface="Calibri" panose="020F0502020204030204" pitchFamily="34" charset="0"/>
                <a:ea typeface="Arial"/>
                <a:cs typeface="Arial"/>
                <a:sym typeface="Arial"/>
              </a:rPr>
              <a:t>It </a:t>
            </a:r>
            <a:r>
              <a:rPr lang="en-US" b="0" i="0" u="none" strike="noStrike" cap="none" dirty="0">
                <a:solidFill>
                  <a:schemeClr val="tx1"/>
                </a:solidFill>
                <a:latin typeface="Calibri" panose="020F0502020204030204" pitchFamily="34" charset="0"/>
                <a:ea typeface="Arial"/>
                <a:cs typeface="Arial"/>
                <a:sym typeface="Arial"/>
              </a:rPr>
              <a:t>is believed extirpated from two spring </a:t>
            </a:r>
            <a:r>
              <a:rPr lang="en-US" b="0" i="0" u="none" strike="noStrike" cap="none" dirty="0" smtClean="0">
                <a:solidFill>
                  <a:schemeClr val="tx1"/>
                </a:solidFill>
                <a:latin typeface="Calibri" panose="020F0502020204030204" pitchFamily="34" charset="0"/>
                <a:ea typeface="Arial"/>
                <a:cs typeface="Arial"/>
                <a:sym typeface="Arial"/>
              </a:rPr>
              <a:t>sites.</a:t>
            </a:r>
          </a:p>
          <a:p>
            <a:pPr marL="285750" marR="0" lvl="0" indent="-285750" algn="l" rtl="0">
              <a:lnSpc>
                <a:spcPct val="100000"/>
              </a:lnSpc>
              <a:spcBef>
                <a:spcPts val="480"/>
              </a:spcBef>
              <a:spcAft>
                <a:spcPts val="0"/>
              </a:spcAft>
              <a:buClr>
                <a:srgbClr val="ABC2C8"/>
              </a:buClr>
              <a:buSzPct val="100000"/>
              <a:buFont typeface="Arial"/>
              <a:buChar char="•"/>
            </a:pPr>
            <a:endParaRPr lang="en-US" b="0" i="0" u="none" strike="noStrike" cap="none" dirty="0">
              <a:solidFill>
                <a:schemeClr val="tx1"/>
              </a:solidFill>
              <a:latin typeface="Calibri" panose="020F0502020204030204" pitchFamily="34" charset="0"/>
              <a:ea typeface="Arial"/>
              <a:cs typeface="Arial"/>
              <a:sym typeface="Arial"/>
            </a:endParaRPr>
          </a:p>
          <a:p>
            <a:pPr marL="285750" marR="0" lvl="0" indent="-285750" algn="l" rtl="0">
              <a:lnSpc>
                <a:spcPct val="100000"/>
              </a:lnSpc>
              <a:spcBef>
                <a:spcPts val="480"/>
              </a:spcBef>
              <a:spcAft>
                <a:spcPts val="0"/>
              </a:spcAft>
              <a:buClr>
                <a:srgbClr val="ABC2C8"/>
              </a:buClr>
              <a:buSzPct val="100000"/>
              <a:buFont typeface="Arial"/>
              <a:buChar char="•"/>
            </a:pPr>
            <a:r>
              <a:rPr lang="en-US" b="0" i="0" u="none" strike="noStrike" cap="none" dirty="0">
                <a:solidFill>
                  <a:schemeClr val="tx1"/>
                </a:solidFill>
                <a:latin typeface="Calibri" panose="020F0502020204030204" pitchFamily="34" charset="0"/>
                <a:ea typeface="Arial"/>
                <a:cs typeface="Arial"/>
                <a:sym typeface="Arial"/>
              </a:rPr>
              <a:t>Anthropogenic modification of spring sites through water contamination, springhead modification, impoundment of spring runs, and aquatic vegetation removal caused historical habitat loss within the range of the Page </a:t>
            </a:r>
            <a:r>
              <a:rPr lang="en-US" b="0" i="0" u="none" strike="noStrike" cap="none" dirty="0" err="1" smtClean="0">
                <a:solidFill>
                  <a:schemeClr val="tx1"/>
                </a:solidFill>
                <a:latin typeface="Calibri" panose="020F0502020204030204" pitchFamily="34" charset="0"/>
                <a:ea typeface="Arial"/>
                <a:cs typeface="Arial"/>
                <a:sym typeface="Arial"/>
              </a:rPr>
              <a:t>springsnail</a:t>
            </a:r>
            <a:r>
              <a:rPr lang="en-US" b="0" i="0" u="none" strike="noStrike" cap="none" dirty="0" smtClean="0">
                <a:solidFill>
                  <a:schemeClr val="tx1"/>
                </a:solidFill>
                <a:latin typeface="Calibri" panose="020F0502020204030204" pitchFamily="34" charset="0"/>
                <a:ea typeface="Arial"/>
                <a:cs typeface="Arial"/>
                <a:sym typeface="Arial"/>
              </a:rPr>
              <a:t>.</a:t>
            </a:r>
            <a:endParaRPr lang="en-US" b="0" i="0" u="none" strike="noStrike" cap="none" dirty="0">
              <a:solidFill>
                <a:schemeClr val="tx1"/>
              </a:solidFill>
              <a:latin typeface="Calibri" panose="020F0502020204030204" pitchFamily="34" charset="0"/>
              <a:ea typeface="Arial"/>
              <a:cs typeface="Arial"/>
              <a:sym typeface="Arial"/>
            </a:endParaRPr>
          </a:p>
        </p:txBody>
      </p:sp>
      <p:sp>
        <p:nvSpPr>
          <p:cNvPr id="4"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extLst>
      <p:ext uri="{BB962C8B-B14F-4D97-AF65-F5344CB8AC3E}">
        <p14:creationId xmlns:p14="http://schemas.microsoft.com/office/powerpoint/2010/main" val="232637634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307"/>
        <p:cNvGrpSpPr/>
        <p:nvPr/>
      </p:nvGrpSpPr>
      <p:grpSpPr>
        <a:xfrm>
          <a:off x="0" y="0"/>
          <a:ext cx="0" cy="0"/>
          <a:chOff x="0" y="0"/>
          <a:chExt cx="0" cy="0"/>
        </a:xfrm>
      </p:grpSpPr>
      <p:sp>
        <p:nvSpPr>
          <p:cNvPr id="1308" name="Shape 1308"/>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endParaRPr sz="1400" b="0" i="0" u="none" strike="noStrike" cap="none">
              <a:solidFill>
                <a:srgbClr val="000000"/>
              </a:solidFill>
              <a:latin typeface="Arial"/>
              <a:ea typeface="Arial"/>
              <a:cs typeface="Arial"/>
              <a:sym typeface="Arial"/>
            </a:endParaRPr>
          </a:p>
        </p:txBody>
      </p:sp>
      <p:sp>
        <p:nvSpPr>
          <p:cNvPr id="1309" name="Shape 1309"/>
          <p:cNvSpPr txBox="1">
            <a:spLocks noGrp="1"/>
          </p:cNvSpPr>
          <p:nvPr>
            <p:ph type="body" idx="1"/>
          </p:nvPr>
        </p:nvSpPr>
        <p:spPr>
          <a:prstGeom prst="rect">
            <a:avLst/>
          </a:prstGeom>
          <a:noFill/>
          <a:ln>
            <a:noFill/>
          </a:ln>
        </p:spPr>
        <p:txBody>
          <a:bodyPr lIns="91425" tIns="91425" rIns="91425" bIns="91425" anchor="t" anchorCtr="0">
            <a:noAutofit/>
          </a:bodyPr>
          <a:lstStyle/>
          <a:p>
            <a:pPr marL="274320" marR="0" lvl="0" indent="-121920" algn="l" rtl="0">
              <a:lnSpc>
                <a:spcPct val="100000"/>
              </a:lnSpc>
              <a:spcBef>
                <a:spcPts val="0"/>
              </a:spcBef>
              <a:spcAft>
                <a:spcPts val="0"/>
              </a:spcAft>
              <a:buClr>
                <a:srgbClr val="ABC2C8"/>
              </a:buClr>
              <a:buSzPct val="25000"/>
              <a:buFont typeface="Arial"/>
              <a:buNone/>
            </a:pPr>
            <a:endParaRPr sz="1400" b="0" i="0" u="none" strike="noStrike" cap="none">
              <a:solidFill>
                <a:srgbClr val="000000"/>
              </a:solidFill>
              <a:latin typeface="Arial"/>
              <a:ea typeface="Arial"/>
              <a:cs typeface="Arial"/>
              <a:sym typeface="Arial"/>
            </a:endParaRPr>
          </a:p>
        </p:txBody>
      </p:sp>
      <p:pic>
        <p:nvPicPr>
          <p:cNvPr id="1310" name="Shape 131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4469" y="0"/>
            <a:ext cx="8875059"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282"/>
        <p:cNvGrpSpPr/>
        <p:nvPr/>
      </p:nvGrpSpPr>
      <p:grpSpPr>
        <a:xfrm>
          <a:off x="0" y="0"/>
          <a:ext cx="0" cy="0"/>
          <a:chOff x="0" y="0"/>
          <a:chExt cx="0" cy="0"/>
        </a:xfrm>
      </p:grpSpPr>
      <p:sp>
        <p:nvSpPr>
          <p:cNvPr id="1284" name="Shape 1284"/>
          <p:cNvSpPr txBox="1"/>
          <p:nvPr/>
        </p:nvSpPr>
        <p:spPr>
          <a:xfrm>
            <a:off x="456194" y="152400"/>
            <a:ext cx="8153400" cy="750332"/>
          </a:xfrm>
          <a:prstGeom prst="rect">
            <a:avLst/>
          </a:prstGeom>
          <a:solidFill>
            <a:schemeClr val="lt1"/>
          </a:solidFill>
          <a:ln>
            <a:noFill/>
          </a:ln>
        </p:spPr>
        <p:txBody>
          <a:bodyPr lIns="91425" tIns="45700" rIns="91425" bIns="45700" anchor="t" anchorCtr="0">
            <a:noAutofit/>
          </a:bodyPr>
          <a:lstStyle/>
          <a:p>
            <a:pPr marL="0" marR="0" lvl="0" indent="0" algn="ctr" rtl="0">
              <a:spcBef>
                <a:spcPts val="0"/>
              </a:spcBef>
              <a:buSzPct val="25000"/>
              <a:buNone/>
            </a:pPr>
            <a:r>
              <a:rPr lang="en-US" sz="3600" b="1" dirty="0">
                <a:solidFill>
                  <a:schemeClr val="dk1"/>
                </a:solidFill>
                <a:latin typeface="Calibri" panose="020F0502020204030204" pitchFamily="34" charset="0"/>
                <a:sym typeface="Arial"/>
              </a:rPr>
              <a:t>Influence </a:t>
            </a:r>
            <a:r>
              <a:rPr lang="en-US" sz="3600" b="1" dirty="0" smtClean="0">
                <a:solidFill>
                  <a:schemeClr val="dk1"/>
                </a:solidFill>
                <a:latin typeface="Calibri" panose="020F0502020204030204" pitchFamily="34" charset="0"/>
                <a:sym typeface="Arial"/>
              </a:rPr>
              <a:t>Diagram </a:t>
            </a:r>
            <a:r>
              <a:rPr lang="en-US" sz="3600" b="1" dirty="0">
                <a:solidFill>
                  <a:schemeClr val="dk1"/>
                </a:solidFill>
                <a:latin typeface="Calibri" panose="020F0502020204030204" pitchFamily="34" charset="0"/>
                <a:sym typeface="Arial"/>
              </a:rPr>
              <a:t>for Page </a:t>
            </a:r>
            <a:r>
              <a:rPr lang="en-US" sz="3600" b="1" dirty="0" err="1" smtClean="0">
                <a:solidFill>
                  <a:schemeClr val="dk1"/>
                </a:solidFill>
                <a:latin typeface="Calibri" panose="020F0502020204030204" pitchFamily="34" charset="0"/>
                <a:sym typeface="Arial"/>
              </a:rPr>
              <a:t>Springsnail</a:t>
            </a:r>
            <a:r>
              <a:rPr lang="en-US" sz="3600" b="1" dirty="0" smtClean="0">
                <a:solidFill>
                  <a:schemeClr val="dk1"/>
                </a:solidFill>
                <a:latin typeface="Calibri" panose="020F0502020204030204" pitchFamily="34" charset="0"/>
                <a:sym typeface="Arial"/>
              </a:rPr>
              <a:t> </a:t>
            </a:r>
            <a:endParaRPr lang="en-US" sz="3600" b="1" dirty="0">
              <a:solidFill>
                <a:schemeClr val="dk1"/>
              </a:solidFill>
              <a:latin typeface="Calibri" panose="020F0502020204030204" pitchFamily="34" charset="0"/>
              <a:sym typeface="Arial"/>
            </a:endParaRPr>
          </a:p>
        </p:txBody>
      </p:sp>
      <p:pic>
        <p:nvPicPr>
          <p:cNvPr id="7171" name="Picture 3" descr="C:\Users\dtollefson\Documents\Camtasia Studio\springsnail\images\future_final.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41" y="1104900"/>
            <a:ext cx="9161541" cy="575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92"/>
        <p:cNvGrpSpPr/>
        <p:nvPr/>
      </p:nvGrpSpPr>
      <p:grpSpPr>
        <a:xfrm>
          <a:off x="0" y="0"/>
          <a:ext cx="0" cy="0"/>
          <a:chOff x="0" y="0"/>
          <a:chExt cx="0" cy="0"/>
        </a:xfrm>
      </p:grpSpPr>
      <p:sp>
        <p:nvSpPr>
          <p:cNvPr id="1294" name="Shape 1294"/>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1295" name="Shape 1295"/>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1296" name="Shape 1296"/>
          <p:cNvSpPr/>
          <p:nvPr/>
        </p:nvSpPr>
        <p:spPr>
          <a:xfrm>
            <a:off x="4038600" y="1295400"/>
            <a:ext cx="5404426" cy="1766317"/>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0"/>
              </a:spcAft>
              <a:buSzPct val="25000"/>
              <a:buNone/>
            </a:pPr>
            <a:r>
              <a:rPr lang="en-US" sz="4800" b="1" dirty="0">
                <a:solidFill>
                  <a:schemeClr val="dk1"/>
                </a:solidFill>
                <a:latin typeface="Calibri"/>
                <a:ea typeface="Calibri"/>
                <a:cs typeface="Calibri"/>
                <a:sym typeface="Calibri"/>
              </a:rPr>
              <a:t>EXERCISE </a:t>
            </a:r>
            <a:r>
              <a:rPr lang="en-US" sz="4800" b="1" dirty="0" smtClean="0">
                <a:solidFill>
                  <a:schemeClr val="dk1"/>
                </a:solidFill>
                <a:latin typeface="Calibri"/>
                <a:ea typeface="Calibri"/>
                <a:cs typeface="Calibri"/>
                <a:sym typeface="Calibri"/>
              </a:rPr>
              <a:t>7.</a:t>
            </a:r>
            <a:r>
              <a:rPr lang="en-US" sz="4800" dirty="0" smtClean="0">
                <a:solidFill>
                  <a:schemeClr val="dk1"/>
                </a:solidFill>
                <a:latin typeface="Calibri"/>
                <a:ea typeface="Calibri"/>
                <a:cs typeface="Calibri"/>
                <a:sym typeface="Calibri"/>
              </a:rPr>
              <a:t>  </a:t>
            </a:r>
          </a:p>
          <a:p>
            <a:pPr marL="0" marR="0" lvl="0" indent="0" algn="l" rtl="0">
              <a:lnSpc>
                <a:spcPct val="115000"/>
              </a:lnSpc>
              <a:spcBef>
                <a:spcPts val="0"/>
              </a:spcBef>
              <a:spcAft>
                <a:spcPts val="0"/>
              </a:spcAft>
              <a:buSzPct val="25000"/>
              <a:buNone/>
            </a:pPr>
            <a:r>
              <a:rPr lang="en-US" sz="4800" b="1" dirty="0" smtClean="0">
                <a:solidFill>
                  <a:schemeClr val="dk1"/>
                </a:solidFill>
                <a:latin typeface="Calibri"/>
                <a:ea typeface="Calibri"/>
                <a:cs typeface="Calibri"/>
                <a:sym typeface="Calibri"/>
              </a:rPr>
              <a:t>Influence Diagrams</a:t>
            </a:r>
            <a:endParaRPr lang="en-US" sz="4800" b="1" dirty="0">
              <a:solidFill>
                <a:schemeClr val="dk1"/>
              </a:solidFill>
              <a:latin typeface="Calibri"/>
              <a:ea typeface="Calibri"/>
              <a:cs typeface="Calibri"/>
              <a:sym typeface="Calibri"/>
            </a:endParaRPr>
          </a:p>
        </p:txBody>
      </p:sp>
      <p:sp>
        <p:nvSpPr>
          <p:cNvPr id="11" name="Shape 1189"/>
          <p:cNvSpPr/>
          <p:nvPr/>
        </p:nvSpPr>
        <p:spPr>
          <a:xfrm>
            <a:off x="7315200" y="3665116"/>
            <a:ext cx="1752600" cy="1211684"/>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Population  Resilience</a:t>
            </a:r>
          </a:p>
        </p:txBody>
      </p:sp>
      <p:sp>
        <p:nvSpPr>
          <p:cNvPr id="13" name="Shape 1190"/>
          <p:cNvSpPr/>
          <p:nvPr/>
        </p:nvSpPr>
        <p:spPr>
          <a:xfrm>
            <a:off x="5186619" y="3812971"/>
            <a:ext cx="1899981" cy="916656"/>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Demographics</a:t>
            </a:r>
          </a:p>
        </p:txBody>
      </p:sp>
      <p:sp>
        <p:nvSpPr>
          <p:cNvPr id="14" name="Shape 1191"/>
          <p:cNvSpPr/>
          <p:nvPr/>
        </p:nvSpPr>
        <p:spPr>
          <a:xfrm>
            <a:off x="3136841" y="3812971"/>
            <a:ext cx="1710325" cy="928902"/>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Habitat</a:t>
            </a:r>
          </a:p>
        </p:txBody>
      </p:sp>
      <p:sp>
        <p:nvSpPr>
          <p:cNvPr id="15" name="Shape 1192"/>
          <p:cNvSpPr/>
          <p:nvPr/>
        </p:nvSpPr>
        <p:spPr>
          <a:xfrm>
            <a:off x="910051" y="1807278"/>
            <a:ext cx="1676399" cy="1167492"/>
          </a:xfrm>
          <a:prstGeom prst="rect">
            <a:avLst/>
          </a:prstGeom>
          <a:solidFill>
            <a:schemeClr val="accent3"/>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000000"/>
                </a:solidFill>
                <a:latin typeface="Calibri"/>
                <a:ea typeface="Calibri"/>
                <a:cs typeface="Calibri"/>
                <a:sym typeface="Calibri"/>
              </a:rPr>
              <a:t>Ongoing Conservation</a:t>
            </a:r>
          </a:p>
          <a:p>
            <a:pPr marL="0" marR="0" lvl="0" indent="0" algn="ctr" rtl="0">
              <a:spcBef>
                <a:spcPts val="0"/>
              </a:spcBef>
              <a:buSzPct val="25000"/>
              <a:buNone/>
            </a:pPr>
            <a:r>
              <a:rPr lang="en-US" sz="1600" dirty="0">
                <a:solidFill>
                  <a:srgbClr val="000000"/>
                </a:solidFill>
                <a:latin typeface="Calibri"/>
                <a:ea typeface="Calibri"/>
                <a:cs typeface="Calibri"/>
                <a:sym typeface="Calibri"/>
              </a:rPr>
              <a:t>Management</a:t>
            </a:r>
          </a:p>
        </p:txBody>
      </p:sp>
      <p:sp>
        <p:nvSpPr>
          <p:cNvPr id="16" name="Shape 1193"/>
          <p:cNvSpPr/>
          <p:nvPr/>
        </p:nvSpPr>
        <p:spPr>
          <a:xfrm>
            <a:off x="852555" y="5025306"/>
            <a:ext cx="1886296" cy="768863"/>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Exotic Species</a:t>
            </a:r>
          </a:p>
          <a:p>
            <a:pPr marL="0" marR="0" lvl="0" indent="0" algn="ctr" rtl="0">
              <a:spcBef>
                <a:spcPts val="0"/>
              </a:spcBef>
              <a:buSzPct val="25000"/>
              <a:buNone/>
            </a:pPr>
            <a:r>
              <a:rPr lang="en-US" sz="1600">
                <a:solidFill>
                  <a:srgbClr val="FFFFFF"/>
                </a:solidFill>
                <a:latin typeface="Calibri"/>
                <a:ea typeface="Calibri"/>
                <a:cs typeface="Calibri"/>
                <a:sym typeface="Calibri"/>
              </a:rPr>
              <a:t>(Other Stressors)</a:t>
            </a:r>
          </a:p>
        </p:txBody>
      </p:sp>
      <p:cxnSp>
        <p:nvCxnSpPr>
          <p:cNvPr id="17" name="Shape 1194"/>
          <p:cNvCxnSpPr>
            <a:endCxn id="14" idx="1"/>
          </p:cNvCxnSpPr>
          <p:nvPr/>
        </p:nvCxnSpPr>
        <p:spPr>
          <a:xfrm rot="10800000" flipH="1">
            <a:off x="2586341" y="4277422"/>
            <a:ext cx="550500" cy="198600"/>
          </a:xfrm>
          <a:prstGeom prst="straightConnector1">
            <a:avLst/>
          </a:prstGeom>
          <a:noFill/>
          <a:ln w="38100" cap="flat" cmpd="sng">
            <a:solidFill>
              <a:srgbClr val="00B0F0"/>
            </a:solidFill>
            <a:prstDash val="solid"/>
            <a:round/>
            <a:headEnd type="none" w="med" len="med"/>
            <a:tailEnd type="stealth" w="lg" len="lg"/>
          </a:ln>
        </p:spPr>
      </p:cxnSp>
      <p:cxnSp>
        <p:nvCxnSpPr>
          <p:cNvPr id="18" name="Shape 1195"/>
          <p:cNvCxnSpPr>
            <a:endCxn id="14" idx="1"/>
          </p:cNvCxnSpPr>
          <p:nvPr/>
        </p:nvCxnSpPr>
        <p:spPr>
          <a:xfrm>
            <a:off x="2586341" y="3530122"/>
            <a:ext cx="550500" cy="747300"/>
          </a:xfrm>
          <a:prstGeom prst="straightConnector1">
            <a:avLst/>
          </a:prstGeom>
          <a:noFill/>
          <a:ln w="38100" cap="flat" cmpd="sng">
            <a:solidFill>
              <a:srgbClr val="00B0F0"/>
            </a:solidFill>
            <a:prstDash val="solid"/>
            <a:round/>
            <a:headEnd type="none" w="med" len="med"/>
            <a:tailEnd type="stealth" w="lg" len="lg"/>
          </a:ln>
        </p:spPr>
      </p:cxnSp>
      <p:cxnSp>
        <p:nvCxnSpPr>
          <p:cNvPr id="19" name="Shape 1196"/>
          <p:cNvCxnSpPr>
            <a:stCxn id="16" idx="3"/>
            <a:endCxn id="14" idx="2"/>
          </p:cNvCxnSpPr>
          <p:nvPr/>
        </p:nvCxnSpPr>
        <p:spPr>
          <a:xfrm rot="10800000" flipH="1">
            <a:off x="2738851" y="4741938"/>
            <a:ext cx="1253100" cy="667800"/>
          </a:xfrm>
          <a:prstGeom prst="straightConnector1">
            <a:avLst/>
          </a:prstGeom>
          <a:noFill/>
          <a:ln w="38100" cap="flat" cmpd="sng">
            <a:solidFill>
              <a:srgbClr val="00B0F0"/>
            </a:solidFill>
            <a:prstDash val="solid"/>
            <a:round/>
            <a:headEnd type="none" w="med" len="med"/>
            <a:tailEnd type="stealth" w="lg" len="lg"/>
          </a:ln>
        </p:spPr>
      </p:cxnSp>
      <p:cxnSp>
        <p:nvCxnSpPr>
          <p:cNvPr id="20" name="Shape 1197"/>
          <p:cNvCxnSpPr>
            <a:stCxn id="15" idx="3"/>
            <a:endCxn id="14" idx="0"/>
          </p:cNvCxnSpPr>
          <p:nvPr/>
        </p:nvCxnSpPr>
        <p:spPr>
          <a:xfrm>
            <a:off x="2586451" y="2391024"/>
            <a:ext cx="1405500" cy="1422000"/>
          </a:xfrm>
          <a:prstGeom prst="straightConnector1">
            <a:avLst/>
          </a:prstGeom>
          <a:noFill/>
          <a:ln w="38100" cap="flat" cmpd="sng">
            <a:solidFill>
              <a:srgbClr val="8CB3E3"/>
            </a:solidFill>
            <a:prstDash val="solid"/>
            <a:round/>
            <a:headEnd type="none" w="med" len="med"/>
            <a:tailEnd type="stealth" w="lg" len="lg"/>
          </a:ln>
        </p:spPr>
      </p:cxnSp>
      <p:cxnSp>
        <p:nvCxnSpPr>
          <p:cNvPr id="21" name="Shape 1198"/>
          <p:cNvCxnSpPr>
            <a:stCxn id="15" idx="3"/>
            <a:endCxn id="13" idx="0"/>
          </p:cNvCxnSpPr>
          <p:nvPr/>
        </p:nvCxnSpPr>
        <p:spPr>
          <a:xfrm>
            <a:off x="2586451" y="2391024"/>
            <a:ext cx="3550200" cy="1422000"/>
          </a:xfrm>
          <a:prstGeom prst="straightConnector1">
            <a:avLst/>
          </a:prstGeom>
          <a:noFill/>
          <a:ln w="38100" cap="flat" cmpd="sng">
            <a:solidFill>
              <a:srgbClr val="8CB3E3"/>
            </a:solidFill>
            <a:prstDash val="solid"/>
            <a:round/>
            <a:headEnd type="none" w="med" len="med"/>
            <a:tailEnd type="stealth" w="lg" len="lg"/>
          </a:ln>
        </p:spPr>
      </p:cxnSp>
      <p:cxnSp>
        <p:nvCxnSpPr>
          <p:cNvPr id="22" name="Shape 1199"/>
          <p:cNvCxnSpPr>
            <a:stCxn id="16" idx="3"/>
            <a:endCxn id="13" idx="2"/>
          </p:cNvCxnSpPr>
          <p:nvPr/>
        </p:nvCxnSpPr>
        <p:spPr>
          <a:xfrm rot="10800000" flipH="1">
            <a:off x="2738851" y="4729638"/>
            <a:ext cx="3397800" cy="680100"/>
          </a:xfrm>
          <a:prstGeom prst="straightConnector1">
            <a:avLst/>
          </a:prstGeom>
          <a:noFill/>
          <a:ln w="38100" cap="flat" cmpd="sng">
            <a:solidFill>
              <a:srgbClr val="00B0F0"/>
            </a:solidFill>
            <a:prstDash val="solid"/>
            <a:round/>
            <a:headEnd type="none" w="med" len="med"/>
            <a:tailEnd type="stealth" w="lg" len="lg"/>
          </a:ln>
        </p:spPr>
      </p:cxnSp>
      <p:sp>
        <p:nvSpPr>
          <p:cNvPr id="23" name="Shape 1200"/>
          <p:cNvSpPr/>
          <p:nvPr/>
        </p:nvSpPr>
        <p:spPr>
          <a:xfrm>
            <a:off x="910051" y="3130762"/>
            <a:ext cx="1676399" cy="798984"/>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FFFFFF"/>
                </a:solidFill>
                <a:latin typeface="Calibri"/>
                <a:ea typeface="Calibri"/>
                <a:cs typeface="Calibri"/>
                <a:sym typeface="Calibri"/>
              </a:rPr>
              <a:t>Environmental Stressor 1</a:t>
            </a:r>
          </a:p>
        </p:txBody>
      </p:sp>
      <p:sp>
        <p:nvSpPr>
          <p:cNvPr id="24" name="Shape 1201"/>
          <p:cNvSpPr/>
          <p:nvPr/>
        </p:nvSpPr>
        <p:spPr>
          <a:xfrm>
            <a:off x="910051" y="4072124"/>
            <a:ext cx="1676399" cy="807646"/>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FFFFFF"/>
                </a:solidFill>
                <a:latin typeface="Calibri"/>
                <a:ea typeface="Calibri"/>
                <a:cs typeface="Calibri"/>
                <a:sym typeface="Calibri"/>
              </a:rPr>
              <a:t>Environmental Stressor 2</a:t>
            </a:r>
          </a:p>
        </p:txBody>
      </p:sp>
      <p:cxnSp>
        <p:nvCxnSpPr>
          <p:cNvPr id="25" name="Shape 1202"/>
          <p:cNvCxnSpPr>
            <a:stCxn id="14" idx="3"/>
            <a:endCxn id="13" idx="1"/>
          </p:cNvCxnSpPr>
          <p:nvPr/>
        </p:nvCxnSpPr>
        <p:spPr>
          <a:xfrm rot="10800000" flipH="1">
            <a:off x="4847166" y="4271422"/>
            <a:ext cx="339600" cy="6000"/>
          </a:xfrm>
          <a:prstGeom prst="straightConnector1">
            <a:avLst/>
          </a:prstGeom>
          <a:noFill/>
          <a:ln w="38100" cap="flat" cmpd="sng">
            <a:solidFill>
              <a:srgbClr val="92D050"/>
            </a:solidFill>
            <a:prstDash val="solid"/>
            <a:round/>
            <a:headEnd type="none" w="med" len="med"/>
            <a:tailEnd type="stealth" w="lg" len="lg"/>
          </a:ln>
        </p:spPr>
      </p:cxnSp>
      <p:cxnSp>
        <p:nvCxnSpPr>
          <p:cNvPr id="26" name="Shape 1203"/>
          <p:cNvCxnSpPr>
            <a:stCxn id="13" idx="3"/>
            <a:endCxn id="11" idx="2"/>
          </p:cNvCxnSpPr>
          <p:nvPr/>
        </p:nvCxnSpPr>
        <p:spPr>
          <a:xfrm flipV="1">
            <a:off x="7086600" y="4270958"/>
            <a:ext cx="228600" cy="341"/>
          </a:xfrm>
          <a:prstGeom prst="straightConnector1">
            <a:avLst/>
          </a:prstGeom>
          <a:noFill/>
          <a:ln w="38100" cap="flat" cmpd="sng">
            <a:solidFill>
              <a:schemeClr val="accent2"/>
            </a:solidFill>
            <a:prstDash val="solid"/>
            <a:round/>
            <a:headEnd type="none" w="med" len="med"/>
            <a:tailEnd type="stealth" w="lg" len="lg"/>
          </a:ln>
        </p:spPr>
      </p:cxnSp>
      <p:sp>
        <p:nvSpPr>
          <p:cNvPr id="27" name="Shape 1204"/>
          <p:cNvSpPr/>
          <p:nvPr/>
        </p:nvSpPr>
        <p:spPr>
          <a:xfrm>
            <a:off x="757650" y="5898079"/>
            <a:ext cx="2413116" cy="959921"/>
          </a:xfrm>
          <a:prstGeom prst="rect">
            <a:avLst/>
          </a:prstGeom>
          <a:solidFill>
            <a:srgbClr val="4F612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Unpredictable Systematic Change (e.g., </a:t>
            </a:r>
            <a:r>
              <a:rPr lang="en-US" sz="1600" b="1">
                <a:solidFill>
                  <a:srgbClr val="FFFFFF"/>
                </a:solidFill>
                <a:latin typeface="Calibri"/>
                <a:ea typeface="Calibri"/>
                <a:cs typeface="Calibri"/>
                <a:sym typeface="Calibri"/>
              </a:rPr>
              <a:t>Climate Change</a:t>
            </a:r>
            <a:r>
              <a:rPr lang="en-US" sz="1600">
                <a:solidFill>
                  <a:srgbClr val="FFFFFF"/>
                </a:solidFill>
                <a:latin typeface="Calibri"/>
                <a:ea typeface="Calibri"/>
                <a:cs typeface="Calibri"/>
                <a:sym typeface="Calibri"/>
              </a:rPr>
              <a:t>)</a:t>
            </a:r>
          </a:p>
        </p:txBody>
      </p:sp>
      <p:cxnSp>
        <p:nvCxnSpPr>
          <p:cNvPr id="28" name="Shape 1205"/>
          <p:cNvCxnSpPr>
            <a:stCxn id="27" idx="3"/>
            <a:endCxn id="14" idx="2"/>
          </p:cNvCxnSpPr>
          <p:nvPr/>
        </p:nvCxnSpPr>
        <p:spPr>
          <a:xfrm rot="10800000" flipH="1">
            <a:off x="3170767" y="4741840"/>
            <a:ext cx="821100" cy="1636200"/>
          </a:xfrm>
          <a:prstGeom prst="straightConnector1">
            <a:avLst/>
          </a:prstGeom>
          <a:noFill/>
          <a:ln w="38100" cap="flat" cmpd="sng">
            <a:solidFill>
              <a:srgbClr val="0070C0"/>
            </a:solidFill>
            <a:prstDash val="solid"/>
            <a:round/>
            <a:headEnd type="none" w="med" len="med"/>
            <a:tailEnd type="stealth" w="lg" len="lg"/>
          </a:ln>
        </p:spPr>
      </p:cxnSp>
      <p:cxnSp>
        <p:nvCxnSpPr>
          <p:cNvPr id="29" name="Shape 1206"/>
          <p:cNvCxnSpPr>
            <a:stCxn id="27" idx="1"/>
            <a:endCxn id="23" idx="1"/>
          </p:cNvCxnSpPr>
          <p:nvPr/>
        </p:nvCxnSpPr>
        <p:spPr>
          <a:xfrm rot="10800000" flipH="1">
            <a:off x="757650" y="3530140"/>
            <a:ext cx="152400" cy="2847900"/>
          </a:xfrm>
          <a:prstGeom prst="bentConnector3">
            <a:avLst>
              <a:gd name="adj1" fmla="val -150001"/>
            </a:avLst>
          </a:prstGeom>
          <a:noFill/>
          <a:ln w="38100" cap="flat" cmpd="sng">
            <a:solidFill>
              <a:srgbClr val="0070C0"/>
            </a:solidFill>
            <a:prstDash val="solid"/>
            <a:round/>
            <a:headEnd type="none" w="med" len="med"/>
            <a:tailEnd type="stealth" w="lg" len="lg"/>
          </a:ln>
        </p:spPr>
      </p:cxnSp>
      <p:cxnSp>
        <p:nvCxnSpPr>
          <p:cNvPr id="30" name="Shape 1207"/>
          <p:cNvCxnSpPr/>
          <p:nvPr/>
        </p:nvCxnSpPr>
        <p:spPr>
          <a:xfrm>
            <a:off x="548337" y="5489371"/>
            <a:ext cx="332966" cy="0"/>
          </a:xfrm>
          <a:prstGeom prst="straightConnector1">
            <a:avLst/>
          </a:prstGeom>
          <a:noFill/>
          <a:ln w="38100" cap="flat" cmpd="sng">
            <a:solidFill>
              <a:srgbClr val="0070C0"/>
            </a:solidFill>
            <a:prstDash val="solid"/>
            <a:round/>
            <a:headEnd type="none" w="med" len="med"/>
            <a:tailEnd type="stealth" w="lg" len="lg"/>
          </a:ln>
        </p:spPr>
      </p:cxnSp>
      <p:cxnSp>
        <p:nvCxnSpPr>
          <p:cNvPr id="31" name="Shape 1208"/>
          <p:cNvCxnSpPr>
            <a:endCxn id="24" idx="1"/>
          </p:cNvCxnSpPr>
          <p:nvPr/>
        </p:nvCxnSpPr>
        <p:spPr>
          <a:xfrm>
            <a:off x="548251" y="4475947"/>
            <a:ext cx="361800" cy="0"/>
          </a:xfrm>
          <a:prstGeom prst="straightConnector1">
            <a:avLst/>
          </a:prstGeom>
          <a:noFill/>
          <a:ln w="38100" cap="flat" cmpd="sng">
            <a:solidFill>
              <a:srgbClr val="0070C0"/>
            </a:solidFill>
            <a:prstDash val="solid"/>
            <a:round/>
            <a:headEnd type="none" w="med" len="med"/>
            <a:tailEnd type="stealth" w="lg" len="lg"/>
          </a:ln>
        </p:spPr>
      </p:cxnSp>
      <p:cxnSp>
        <p:nvCxnSpPr>
          <p:cNvPr id="32" name="Shape 1209"/>
          <p:cNvCxnSpPr>
            <a:stCxn id="15" idx="1"/>
            <a:endCxn id="16" idx="1"/>
          </p:cNvCxnSpPr>
          <p:nvPr/>
        </p:nvCxnSpPr>
        <p:spPr>
          <a:xfrm flipH="1">
            <a:off x="852451" y="2391024"/>
            <a:ext cx="57600" cy="3018600"/>
          </a:xfrm>
          <a:prstGeom prst="bentConnector3">
            <a:avLst>
              <a:gd name="adj1" fmla="val 888415"/>
            </a:avLst>
          </a:prstGeom>
          <a:noFill/>
          <a:ln w="38100" cap="flat" cmpd="sng">
            <a:solidFill>
              <a:srgbClr val="8CB3E3"/>
            </a:solidFill>
            <a:prstDash val="solid"/>
            <a:round/>
            <a:headEnd type="none" w="med" len="med"/>
            <a:tailEnd type="stealth" w="lg" len="lg"/>
          </a:ln>
        </p:spPr>
      </p:cxnSp>
      <p:cxnSp>
        <p:nvCxnSpPr>
          <p:cNvPr id="33" name="Shape 1210"/>
          <p:cNvCxnSpPr/>
          <p:nvPr/>
        </p:nvCxnSpPr>
        <p:spPr>
          <a:xfrm>
            <a:off x="424104" y="4245058"/>
            <a:ext cx="519315" cy="0"/>
          </a:xfrm>
          <a:prstGeom prst="straightConnector1">
            <a:avLst/>
          </a:prstGeom>
          <a:noFill/>
          <a:ln w="38100" cap="flat" cmpd="sng">
            <a:solidFill>
              <a:srgbClr val="8CB3E3"/>
            </a:solidFill>
            <a:prstDash val="solid"/>
            <a:round/>
            <a:headEnd type="none" w="med" len="med"/>
            <a:tailEnd type="stealth" w="lg" len="lg"/>
          </a:ln>
        </p:spPr>
      </p:cxnSp>
      <p:cxnSp>
        <p:nvCxnSpPr>
          <p:cNvPr id="34" name="Shape 1211"/>
          <p:cNvCxnSpPr/>
          <p:nvPr/>
        </p:nvCxnSpPr>
        <p:spPr>
          <a:xfrm>
            <a:off x="424104" y="3355771"/>
            <a:ext cx="483805" cy="0"/>
          </a:xfrm>
          <a:prstGeom prst="straightConnector1">
            <a:avLst/>
          </a:prstGeom>
          <a:noFill/>
          <a:ln w="38100" cap="flat" cmpd="sng">
            <a:solidFill>
              <a:srgbClr val="8CB3E3"/>
            </a:solidFill>
            <a:prstDash val="solid"/>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10"/>
        <p:cNvGrpSpPr/>
        <p:nvPr/>
      </p:nvGrpSpPr>
      <p:grpSpPr>
        <a:xfrm>
          <a:off x="0" y="0"/>
          <a:ext cx="0" cy="0"/>
          <a:chOff x="0" y="0"/>
          <a:chExt cx="0" cy="0"/>
        </a:xfrm>
      </p:grpSpPr>
      <p:sp>
        <p:nvSpPr>
          <p:cNvPr id="1112" name="Shape 1112"/>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1113"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1114" name="Shape 1114"/>
          <p:cNvSpPr txBox="1">
            <a:spLocks noGrp="1"/>
          </p:cNvSpPr>
          <p:nvPr>
            <p:ph type="body" idx="1"/>
          </p:nvPr>
        </p:nvSpPr>
        <p:spPr>
          <a:xfrm>
            <a:off x="375226" y="1981200"/>
            <a:ext cx="8311573" cy="9144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b="1" i="1" u="none" strike="noStrike" cap="none" dirty="0" smtClean="0">
                <a:solidFill>
                  <a:schemeClr val="dk1"/>
                </a:solidFill>
                <a:latin typeface="Calibri"/>
                <a:ea typeface="Calibri"/>
                <a:cs typeface="Calibri"/>
                <a:sym typeface="Calibri"/>
              </a:rPr>
              <a:t>What </a:t>
            </a:r>
            <a:r>
              <a:rPr lang="en-US" b="1" i="1" u="none" strike="noStrike" cap="none" dirty="0">
                <a:solidFill>
                  <a:schemeClr val="dk1"/>
                </a:solidFill>
                <a:latin typeface="Calibri"/>
                <a:ea typeface="Calibri"/>
                <a:cs typeface="Calibri"/>
                <a:sym typeface="Calibri"/>
              </a:rPr>
              <a:t>are possible metrics for the species’ current </a:t>
            </a:r>
            <a:r>
              <a:rPr lang="en-US" b="1" i="1" u="none" strike="noStrike" cap="none" dirty="0" smtClean="0">
                <a:solidFill>
                  <a:schemeClr val="dk1"/>
                </a:solidFill>
                <a:latin typeface="Calibri"/>
                <a:ea typeface="Calibri"/>
                <a:cs typeface="Calibri"/>
                <a:sym typeface="Calibri"/>
              </a:rPr>
              <a:t>condition? </a:t>
            </a:r>
          </a:p>
          <a:p>
            <a:pPr marL="0" marR="0" lvl="0" indent="0" algn="l" rtl="0">
              <a:lnSpc>
                <a:spcPct val="80000"/>
              </a:lnSpc>
              <a:spcBef>
                <a:spcPts val="0"/>
              </a:spcBef>
              <a:spcAft>
                <a:spcPts val="0"/>
              </a:spcAft>
              <a:buClr>
                <a:schemeClr val="dk1"/>
              </a:buClr>
              <a:buSzPct val="25000"/>
              <a:buFont typeface="Arial"/>
              <a:buNone/>
            </a:pPr>
            <a:endParaRPr lang="en-US" b="1" i="1" u="none" strike="noStrike" cap="none" dirty="0">
              <a:solidFill>
                <a:schemeClr val="dk1"/>
              </a:solidFill>
              <a:latin typeface="Calibri"/>
              <a:ea typeface="Calibri"/>
              <a:cs typeface="Calibri"/>
              <a:sym typeface="Calibri"/>
            </a:endParaRPr>
          </a:p>
          <a:p>
            <a:pPr marL="0" marR="0" lvl="0" indent="0" algn="r" rtl="0">
              <a:lnSpc>
                <a:spcPct val="80000"/>
              </a:lnSpc>
              <a:spcBef>
                <a:spcPts val="448"/>
              </a:spcBef>
              <a:spcAft>
                <a:spcPts val="0"/>
              </a:spcAft>
              <a:buClr>
                <a:schemeClr val="dk1"/>
              </a:buClr>
              <a:buSzPct val="25000"/>
              <a:buFont typeface="Arial"/>
              <a:buNone/>
            </a:pPr>
            <a:endParaRPr sz="2240" b="0" i="0" u="none" strike="noStrike" cap="none" dirty="0">
              <a:solidFill>
                <a:schemeClr val="dk1"/>
              </a:solidFill>
              <a:latin typeface="Calibri"/>
              <a:ea typeface="Calibri"/>
              <a:cs typeface="Calibri"/>
              <a:sym typeface="Calibri"/>
            </a:endParaRPr>
          </a:p>
        </p:txBody>
      </p:sp>
      <p:pic>
        <p:nvPicPr>
          <p:cNvPr id="4098" name="Picture 2" descr="C:\Users\dtollefson\Documents\Camtasia Studio\SSA_framework\images\Representation_opt.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99626" y="3576638"/>
            <a:ext cx="3810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3009140"/>
            <a:ext cx="4572000" cy="3346557"/>
          </a:xfrm>
          <a:prstGeom prst="rect">
            <a:avLst/>
          </a:prstGeom>
        </p:spPr>
        <p:txBody>
          <a:bodyPr>
            <a:spAutoFit/>
          </a:bodyPr>
          <a:lstStyle/>
          <a:p>
            <a:pPr lvl="0">
              <a:lnSpc>
                <a:spcPct val="80000"/>
              </a:lnSpc>
              <a:spcBef>
                <a:spcPts val="448"/>
              </a:spcBef>
              <a:buClr>
                <a:srgbClr val="000000"/>
              </a:buClr>
              <a:buSzPct val="25000"/>
            </a:pPr>
            <a:r>
              <a:rPr lang="en-US" sz="3200" i="1" u="sng" dirty="0">
                <a:latin typeface="Calibri"/>
                <a:ea typeface="Calibri"/>
                <a:cs typeface="Calibri"/>
                <a:sym typeface="Calibri"/>
              </a:rPr>
              <a:t>Representation</a:t>
            </a:r>
          </a:p>
          <a:p>
            <a:pPr lvl="0">
              <a:lnSpc>
                <a:spcPct val="80000"/>
              </a:lnSpc>
              <a:spcBef>
                <a:spcPts val="448"/>
              </a:spcBef>
              <a:buClr>
                <a:srgbClr val="000000"/>
              </a:buClr>
              <a:buSzPct val="101818"/>
            </a:pPr>
            <a:endParaRPr lang="en-US" sz="3200" dirty="0">
              <a:latin typeface="Calibri"/>
              <a:ea typeface="Calibri"/>
              <a:cs typeface="Calibri"/>
              <a:sym typeface="Calibri"/>
            </a:endParaRPr>
          </a:p>
          <a:p>
            <a:pPr lvl="0">
              <a:lnSpc>
                <a:spcPct val="80000"/>
              </a:lnSpc>
              <a:spcBef>
                <a:spcPts val="448"/>
              </a:spcBef>
              <a:buClr>
                <a:srgbClr val="000000"/>
              </a:buClr>
              <a:buSzPct val="101818"/>
            </a:pPr>
            <a:r>
              <a:rPr lang="en-US" sz="3200" dirty="0">
                <a:latin typeface="Calibri"/>
                <a:ea typeface="Calibri"/>
                <a:cs typeface="Calibri"/>
                <a:sym typeface="Calibri"/>
              </a:rPr>
              <a:t>Number or percent of ecological settings across the species’ range based on geographic, genetic, ecological, or niche diversity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10"/>
        <p:cNvGrpSpPr/>
        <p:nvPr/>
      </p:nvGrpSpPr>
      <p:grpSpPr>
        <a:xfrm>
          <a:off x="0" y="0"/>
          <a:ext cx="0" cy="0"/>
          <a:chOff x="0" y="0"/>
          <a:chExt cx="0" cy="0"/>
        </a:xfrm>
      </p:grpSpPr>
      <p:sp>
        <p:nvSpPr>
          <p:cNvPr id="1112" name="Shape 1112"/>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1113"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1114" name="Shape 1114"/>
          <p:cNvSpPr txBox="1">
            <a:spLocks noGrp="1"/>
          </p:cNvSpPr>
          <p:nvPr>
            <p:ph type="body" idx="1"/>
          </p:nvPr>
        </p:nvSpPr>
        <p:spPr>
          <a:xfrm>
            <a:off x="1594427" y="1371600"/>
            <a:ext cx="7625773" cy="9144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b="1" i="1" u="none" strike="noStrike" cap="none" dirty="0" smtClean="0">
                <a:solidFill>
                  <a:schemeClr val="dk1"/>
                </a:solidFill>
                <a:latin typeface="Calibri"/>
                <a:ea typeface="Calibri"/>
                <a:cs typeface="Calibri"/>
                <a:sym typeface="Calibri"/>
              </a:rPr>
              <a:t>What </a:t>
            </a:r>
            <a:r>
              <a:rPr lang="en-US" b="1" i="1" u="none" strike="noStrike" cap="none" dirty="0">
                <a:solidFill>
                  <a:schemeClr val="dk1"/>
                </a:solidFill>
                <a:latin typeface="Calibri"/>
                <a:ea typeface="Calibri"/>
                <a:cs typeface="Calibri"/>
                <a:sym typeface="Calibri"/>
              </a:rPr>
              <a:t>are possible metrics for the species’ current </a:t>
            </a:r>
            <a:r>
              <a:rPr lang="en-US" b="1" i="1" u="none" strike="noStrike" cap="none" dirty="0" smtClean="0">
                <a:solidFill>
                  <a:schemeClr val="dk1"/>
                </a:solidFill>
                <a:latin typeface="Calibri"/>
                <a:ea typeface="Calibri"/>
                <a:cs typeface="Calibri"/>
                <a:sym typeface="Calibri"/>
              </a:rPr>
              <a:t>condition? </a:t>
            </a:r>
          </a:p>
          <a:p>
            <a:pPr marL="0" marR="0" lvl="0" indent="0" algn="l" rtl="0">
              <a:lnSpc>
                <a:spcPct val="80000"/>
              </a:lnSpc>
              <a:spcBef>
                <a:spcPts val="0"/>
              </a:spcBef>
              <a:spcAft>
                <a:spcPts val="0"/>
              </a:spcAft>
              <a:buClr>
                <a:schemeClr val="dk1"/>
              </a:buClr>
              <a:buSzPct val="25000"/>
              <a:buFont typeface="Arial"/>
              <a:buNone/>
            </a:pPr>
            <a:endParaRPr lang="en-US" b="1" i="1" u="none" strike="noStrike" cap="none" dirty="0">
              <a:solidFill>
                <a:schemeClr val="dk1"/>
              </a:solidFill>
              <a:latin typeface="Calibri"/>
              <a:ea typeface="Calibri"/>
              <a:cs typeface="Calibri"/>
              <a:sym typeface="Calibri"/>
            </a:endParaRPr>
          </a:p>
          <a:p>
            <a:pPr marL="0" marR="0" lvl="0" indent="0" algn="r" rtl="0">
              <a:lnSpc>
                <a:spcPct val="80000"/>
              </a:lnSpc>
              <a:spcBef>
                <a:spcPts val="448"/>
              </a:spcBef>
              <a:spcAft>
                <a:spcPts val="0"/>
              </a:spcAft>
              <a:buClr>
                <a:schemeClr val="dk1"/>
              </a:buClr>
              <a:buSzPct val="25000"/>
              <a:buFont typeface="Arial"/>
              <a:buNone/>
            </a:pPr>
            <a:endParaRPr sz="2240" b="0" i="0" u="none" strike="noStrike" cap="none" dirty="0">
              <a:solidFill>
                <a:schemeClr val="dk1"/>
              </a:solidFill>
              <a:latin typeface="Calibri"/>
              <a:ea typeface="Calibri"/>
              <a:cs typeface="Calibri"/>
              <a:sym typeface="Calibri"/>
            </a:endParaRPr>
          </a:p>
        </p:txBody>
      </p:sp>
      <p:sp>
        <p:nvSpPr>
          <p:cNvPr id="2" name="Rectangle 1"/>
          <p:cNvSpPr/>
          <p:nvPr/>
        </p:nvSpPr>
        <p:spPr>
          <a:xfrm>
            <a:off x="304800" y="2209800"/>
            <a:ext cx="4800600" cy="4682307"/>
          </a:xfrm>
          <a:prstGeom prst="rect">
            <a:avLst/>
          </a:prstGeom>
        </p:spPr>
        <p:txBody>
          <a:bodyPr wrap="square">
            <a:spAutoFit/>
          </a:bodyPr>
          <a:lstStyle/>
          <a:p>
            <a:pPr lvl="0">
              <a:lnSpc>
                <a:spcPct val="80000"/>
              </a:lnSpc>
              <a:spcBef>
                <a:spcPts val="448"/>
              </a:spcBef>
              <a:buClr>
                <a:schemeClr val="dk1"/>
              </a:buClr>
              <a:buSzPct val="25000"/>
            </a:pPr>
            <a:r>
              <a:rPr lang="en-US" sz="3200" i="1" u="sng" dirty="0">
                <a:solidFill>
                  <a:schemeClr val="dk1"/>
                </a:solidFill>
                <a:latin typeface="Calibri"/>
                <a:ea typeface="Calibri"/>
                <a:cs typeface="Calibri"/>
                <a:sym typeface="Calibri"/>
              </a:rPr>
              <a:t>Resilience</a:t>
            </a:r>
          </a:p>
          <a:p>
            <a:pPr marL="342900" lvl="0" indent="-342900">
              <a:lnSpc>
                <a:spcPct val="80000"/>
              </a:lnSpc>
              <a:spcBef>
                <a:spcPts val="448"/>
              </a:spcBef>
              <a:buClr>
                <a:schemeClr val="dk1"/>
              </a:buClr>
              <a:buSzPct val="101818"/>
              <a:buFont typeface="Arial"/>
              <a:buChar char="•"/>
            </a:pPr>
            <a:r>
              <a:rPr lang="en-US" sz="3200" dirty="0">
                <a:solidFill>
                  <a:schemeClr val="dk1"/>
                </a:solidFill>
                <a:latin typeface="Calibri"/>
                <a:ea typeface="Calibri"/>
                <a:cs typeface="Calibri"/>
                <a:sym typeface="Calibri"/>
              </a:rPr>
              <a:t>Population sizes and population trends</a:t>
            </a:r>
          </a:p>
          <a:p>
            <a:pPr marL="742950" lvl="1" indent="-285750">
              <a:lnSpc>
                <a:spcPct val="80000"/>
              </a:lnSpc>
              <a:spcBef>
                <a:spcPts val="392"/>
              </a:spcBef>
              <a:buClr>
                <a:schemeClr val="dk1"/>
              </a:buClr>
              <a:buSzPct val="98000"/>
              <a:buFont typeface="Arial"/>
              <a:buChar char="–"/>
            </a:pPr>
            <a:r>
              <a:rPr lang="en-US" sz="3200" dirty="0">
                <a:solidFill>
                  <a:schemeClr val="dk1"/>
                </a:solidFill>
                <a:latin typeface="Calibri"/>
                <a:ea typeface="Calibri"/>
                <a:cs typeface="Calibri"/>
                <a:sym typeface="Calibri"/>
              </a:rPr>
              <a:t>Connectivity and meta-population dynamics</a:t>
            </a:r>
          </a:p>
          <a:p>
            <a:pPr marL="342900" lvl="0" indent="-342900">
              <a:lnSpc>
                <a:spcPct val="80000"/>
              </a:lnSpc>
              <a:spcBef>
                <a:spcPts val="448"/>
              </a:spcBef>
              <a:buClr>
                <a:schemeClr val="dk1"/>
              </a:buClr>
              <a:buSzPct val="101818"/>
              <a:buFont typeface="Arial"/>
              <a:buChar char="•"/>
            </a:pPr>
            <a:r>
              <a:rPr lang="en-US" sz="3200" dirty="0">
                <a:solidFill>
                  <a:schemeClr val="dk1"/>
                </a:solidFill>
                <a:latin typeface="Calibri"/>
                <a:ea typeface="Calibri"/>
                <a:cs typeface="Calibri"/>
                <a:sym typeface="Calibri"/>
              </a:rPr>
              <a:t>Intermediate measures (</a:t>
            </a:r>
            <a:r>
              <a:rPr lang="en-US" sz="3200" i="1" dirty="0">
                <a:solidFill>
                  <a:schemeClr val="dk1"/>
                </a:solidFill>
                <a:latin typeface="Calibri"/>
                <a:ea typeface="Calibri"/>
                <a:cs typeface="Calibri"/>
                <a:sym typeface="Calibri"/>
              </a:rPr>
              <a:t>means to resilience</a:t>
            </a:r>
            <a:r>
              <a:rPr lang="en-US" sz="3200" dirty="0">
                <a:solidFill>
                  <a:schemeClr val="dk1"/>
                </a:solidFill>
                <a:latin typeface="Calibri"/>
                <a:ea typeface="Calibri"/>
                <a:cs typeface="Calibri"/>
                <a:sym typeface="Calibri"/>
              </a:rPr>
              <a:t>): </a:t>
            </a:r>
          </a:p>
          <a:p>
            <a:pPr marL="742950" lvl="1" indent="-285750">
              <a:lnSpc>
                <a:spcPct val="80000"/>
              </a:lnSpc>
              <a:spcBef>
                <a:spcPts val="392"/>
              </a:spcBef>
              <a:buClr>
                <a:schemeClr val="dk1"/>
              </a:buClr>
              <a:buSzPct val="98000"/>
              <a:buFont typeface="Arial"/>
              <a:buChar char="–"/>
            </a:pPr>
            <a:r>
              <a:rPr lang="en-US" sz="3200" dirty="0">
                <a:solidFill>
                  <a:schemeClr val="dk1"/>
                </a:solidFill>
                <a:latin typeface="Calibri"/>
                <a:ea typeface="Calibri"/>
                <a:cs typeface="Calibri"/>
                <a:sym typeface="Calibri"/>
              </a:rPr>
              <a:t>Habitat extent, distribution and connectivity</a:t>
            </a:r>
          </a:p>
          <a:p>
            <a:pPr marL="742950" lvl="1" indent="-285750">
              <a:lnSpc>
                <a:spcPct val="80000"/>
              </a:lnSpc>
              <a:spcBef>
                <a:spcPts val="392"/>
              </a:spcBef>
              <a:buClr>
                <a:schemeClr val="dk1"/>
              </a:buClr>
              <a:buSzPct val="98000"/>
              <a:buFont typeface="Arial"/>
              <a:buChar char="–"/>
            </a:pPr>
            <a:r>
              <a:rPr lang="en-US" sz="3200" dirty="0">
                <a:solidFill>
                  <a:schemeClr val="dk1"/>
                </a:solidFill>
                <a:latin typeface="Calibri"/>
                <a:ea typeface="Calibri"/>
                <a:cs typeface="Calibri"/>
                <a:sym typeface="Calibri"/>
              </a:rPr>
              <a:t>Threat abatement</a:t>
            </a:r>
          </a:p>
        </p:txBody>
      </p:sp>
      <p:pic>
        <p:nvPicPr>
          <p:cNvPr id="5122" name="Picture 2" descr="C:\Users\dtollefson\Documents\Camtasia Studio\SSA_framework\images\Resiliency_opt.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181600" y="3322611"/>
            <a:ext cx="3810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16847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10"/>
        <p:cNvGrpSpPr/>
        <p:nvPr/>
      </p:nvGrpSpPr>
      <p:grpSpPr>
        <a:xfrm>
          <a:off x="0" y="0"/>
          <a:ext cx="0" cy="0"/>
          <a:chOff x="0" y="0"/>
          <a:chExt cx="0" cy="0"/>
        </a:xfrm>
      </p:grpSpPr>
      <p:sp>
        <p:nvSpPr>
          <p:cNvPr id="1112" name="Shape 1112"/>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1113"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
        <p:nvSpPr>
          <p:cNvPr id="1114" name="Shape 1114"/>
          <p:cNvSpPr txBox="1">
            <a:spLocks noGrp="1"/>
          </p:cNvSpPr>
          <p:nvPr>
            <p:ph type="body" idx="1"/>
          </p:nvPr>
        </p:nvSpPr>
        <p:spPr>
          <a:xfrm>
            <a:off x="1670627" y="1600200"/>
            <a:ext cx="8311573" cy="9144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b="1" i="1" u="none" strike="noStrike" cap="none" dirty="0" smtClean="0">
                <a:solidFill>
                  <a:schemeClr val="dk1"/>
                </a:solidFill>
                <a:latin typeface="Calibri"/>
                <a:ea typeface="Calibri"/>
                <a:cs typeface="Calibri"/>
                <a:sym typeface="Calibri"/>
              </a:rPr>
              <a:t>What </a:t>
            </a:r>
            <a:r>
              <a:rPr lang="en-US" b="1" i="1" u="none" strike="noStrike" cap="none" dirty="0">
                <a:solidFill>
                  <a:schemeClr val="dk1"/>
                </a:solidFill>
                <a:latin typeface="Calibri"/>
                <a:ea typeface="Calibri"/>
                <a:cs typeface="Calibri"/>
                <a:sym typeface="Calibri"/>
              </a:rPr>
              <a:t>are possible metrics for the species’ current </a:t>
            </a:r>
            <a:r>
              <a:rPr lang="en-US" b="1" i="1" u="none" strike="noStrike" cap="none" dirty="0" smtClean="0">
                <a:solidFill>
                  <a:schemeClr val="dk1"/>
                </a:solidFill>
                <a:latin typeface="Calibri"/>
                <a:ea typeface="Calibri"/>
                <a:cs typeface="Calibri"/>
                <a:sym typeface="Calibri"/>
              </a:rPr>
              <a:t>condition? </a:t>
            </a:r>
          </a:p>
          <a:p>
            <a:pPr marL="0" marR="0" lvl="0" indent="0" algn="l" rtl="0">
              <a:lnSpc>
                <a:spcPct val="80000"/>
              </a:lnSpc>
              <a:spcBef>
                <a:spcPts val="0"/>
              </a:spcBef>
              <a:spcAft>
                <a:spcPts val="0"/>
              </a:spcAft>
              <a:buClr>
                <a:schemeClr val="dk1"/>
              </a:buClr>
              <a:buSzPct val="25000"/>
              <a:buFont typeface="Arial"/>
              <a:buNone/>
            </a:pPr>
            <a:endParaRPr lang="en-US" b="1" i="1" u="none" strike="noStrike" cap="none" dirty="0">
              <a:solidFill>
                <a:schemeClr val="dk1"/>
              </a:solidFill>
              <a:latin typeface="Calibri"/>
              <a:ea typeface="Calibri"/>
              <a:cs typeface="Calibri"/>
              <a:sym typeface="Calibri"/>
            </a:endParaRPr>
          </a:p>
          <a:p>
            <a:pPr marL="0" marR="0" lvl="0" indent="0" algn="r" rtl="0">
              <a:lnSpc>
                <a:spcPct val="80000"/>
              </a:lnSpc>
              <a:spcBef>
                <a:spcPts val="448"/>
              </a:spcBef>
              <a:spcAft>
                <a:spcPts val="0"/>
              </a:spcAft>
              <a:buClr>
                <a:schemeClr val="dk1"/>
              </a:buClr>
              <a:buSzPct val="25000"/>
              <a:buFont typeface="Arial"/>
              <a:buNone/>
            </a:pPr>
            <a:endParaRPr sz="2240" b="0" i="0" u="none" strike="noStrike" cap="none" dirty="0">
              <a:solidFill>
                <a:schemeClr val="dk1"/>
              </a:solidFill>
              <a:latin typeface="Calibri"/>
              <a:ea typeface="Calibri"/>
              <a:cs typeface="Calibri"/>
              <a:sym typeface="Calibri"/>
            </a:endParaRPr>
          </a:p>
        </p:txBody>
      </p:sp>
      <p:sp>
        <p:nvSpPr>
          <p:cNvPr id="2" name="Rectangle 1"/>
          <p:cNvSpPr/>
          <p:nvPr/>
        </p:nvSpPr>
        <p:spPr>
          <a:xfrm>
            <a:off x="381000" y="3009140"/>
            <a:ext cx="4572000" cy="2905411"/>
          </a:xfrm>
          <a:prstGeom prst="rect">
            <a:avLst/>
          </a:prstGeom>
        </p:spPr>
        <p:txBody>
          <a:bodyPr>
            <a:spAutoFit/>
          </a:bodyPr>
          <a:lstStyle/>
          <a:p>
            <a:pPr lvl="0">
              <a:lnSpc>
                <a:spcPct val="80000"/>
              </a:lnSpc>
              <a:spcBef>
                <a:spcPts val="448"/>
              </a:spcBef>
              <a:buClr>
                <a:schemeClr val="dk1"/>
              </a:buClr>
              <a:buSzPct val="25000"/>
            </a:pPr>
            <a:r>
              <a:rPr lang="en-US" sz="3200" i="1" u="sng" dirty="0">
                <a:solidFill>
                  <a:schemeClr val="dk1"/>
                </a:solidFill>
                <a:latin typeface="Calibri"/>
                <a:ea typeface="Calibri"/>
                <a:cs typeface="Calibri"/>
                <a:sym typeface="Calibri"/>
              </a:rPr>
              <a:t>Redundancy</a:t>
            </a:r>
          </a:p>
          <a:p>
            <a:pPr lvl="0">
              <a:lnSpc>
                <a:spcPct val="80000"/>
              </a:lnSpc>
              <a:spcBef>
                <a:spcPts val="448"/>
              </a:spcBef>
              <a:buClr>
                <a:schemeClr val="dk1"/>
              </a:buClr>
              <a:buSzPct val="101818"/>
            </a:pPr>
            <a:endParaRPr lang="en-US" sz="3200" dirty="0" smtClean="0">
              <a:solidFill>
                <a:schemeClr val="dk1"/>
              </a:solidFill>
              <a:latin typeface="Calibri"/>
              <a:ea typeface="Calibri"/>
              <a:cs typeface="Calibri"/>
              <a:sym typeface="Calibri"/>
            </a:endParaRPr>
          </a:p>
          <a:p>
            <a:pPr lvl="0">
              <a:lnSpc>
                <a:spcPct val="80000"/>
              </a:lnSpc>
              <a:spcBef>
                <a:spcPts val="448"/>
              </a:spcBef>
              <a:buClr>
                <a:schemeClr val="dk1"/>
              </a:buClr>
              <a:buSzPct val="101818"/>
            </a:pPr>
            <a:r>
              <a:rPr lang="en-US" sz="3200" dirty="0" smtClean="0">
                <a:solidFill>
                  <a:schemeClr val="dk1"/>
                </a:solidFill>
                <a:latin typeface="Calibri"/>
                <a:ea typeface="Calibri"/>
                <a:cs typeface="Calibri"/>
                <a:sym typeface="Calibri"/>
              </a:rPr>
              <a:t>Number </a:t>
            </a:r>
            <a:r>
              <a:rPr lang="en-US" sz="3200" dirty="0">
                <a:solidFill>
                  <a:schemeClr val="dk1"/>
                </a:solidFill>
                <a:latin typeface="Calibri"/>
                <a:ea typeface="Calibri"/>
                <a:cs typeface="Calibri"/>
                <a:sym typeface="Calibri"/>
              </a:rPr>
              <a:t>of populations and their distribution within ecological settings or geographical areas</a:t>
            </a:r>
          </a:p>
          <a:p>
            <a:pPr lvl="0" algn="r">
              <a:lnSpc>
                <a:spcPct val="80000"/>
              </a:lnSpc>
              <a:spcBef>
                <a:spcPts val="448"/>
              </a:spcBef>
              <a:buClr>
                <a:schemeClr val="dk1"/>
              </a:buClr>
              <a:buSzPct val="25000"/>
            </a:pPr>
            <a:endParaRPr lang="en-US" sz="2400" dirty="0">
              <a:solidFill>
                <a:schemeClr val="dk1"/>
              </a:solidFill>
              <a:latin typeface="Calibri"/>
              <a:ea typeface="Calibri"/>
              <a:cs typeface="Calibri"/>
              <a:sym typeface="Calibri"/>
            </a:endParaRPr>
          </a:p>
        </p:txBody>
      </p:sp>
      <p:pic>
        <p:nvPicPr>
          <p:cNvPr id="6146" name="Picture 2" descr="C:\Users\dtollefson\Documents\Camtasia Studio\SSA_framework\images\Redundancy_opt.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3000" y="2977764"/>
            <a:ext cx="381000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5479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19"/>
        <p:cNvGrpSpPr/>
        <p:nvPr/>
      </p:nvGrpSpPr>
      <p:grpSpPr>
        <a:xfrm>
          <a:off x="0" y="0"/>
          <a:ext cx="0" cy="0"/>
          <a:chOff x="0" y="0"/>
          <a:chExt cx="0" cy="0"/>
        </a:xfrm>
      </p:grpSpPr>
      <p:sp>
        <p:nvSpPr>
          <p:cNvPr id="2" name="Rectangle 1"/>
          <p:cNvSpPr/>
          <p:nvPr/>
        </p:nvSpPr>
        <p:spPr>
          <a:xfrm>
            <a:off x="0" y="2514600"/>
            <a:ext cx="9144000" cy="434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Shape 1120"/>
          <p:cNvSpPr txBox="1">
            <a:spLocks noGrp="1"/>
          </p:cNvSpPr>
          <p:nvPr>
            <p:ph type="title"/>
          </p:nvPr>
        </p:nvSpPr>
        <p:spPr>
          <a:xfrm>
            <a:off x="1036754" y="1401763"/>
            <a:ext cx="7175967" cy="808037"/>
          </a:xfrm>
          <a:prstGeom prst="rect">
            <a:avLst/>
          </a:prstGeom>
          <a:noFill/>
          <a:ln>
            <a:noFill/>
          </a:ln>
        </p:spPr>
        <p:txBody>
          <a:bodyPr lIns="91425" tIns="45700" rIns="91425" bIns="45700" anchor="b" anchorCtr="0">
            <a:noAutofit/>
          </a:bodyPr>
          <a:lstStyle/>
          <a:p>
            <a:pPr marL="54864" marR="0" lvl="0" indent="-4064" rtl="0">
              <a:spcBef>
                <a:spcPts val="0"/>
              </a:spcBef>
              <a:buClr>
                <a:srgbClr val="E7E9C9"/>
              </a:buClr>
              <a:buSzPct val="25000"/>
              <a:buFont typeface="Rokkitt"/>
              <a:buNone/>
            </a:pPr>
            <a:r>
              <a:rPr lang="en-US" sz="4000" b="1" i="0" u="none" strike="noStrike" cap="none" dirty="0">
                <a:solidFill>
                  <a:schemeClr val="tx1"/>
                </a:solidFill>
                <a:latin typeface="Calibri" panose="020F0502020204030204" pitchFamily="34" charset="0"/>
                <a:ea typeface="Rokkitt"/>
                <a:cs typeface="Rokkitt"/>
                <a:sym typeface="Rokkitt"/>
              </a:rPr>
              <a:t>Defining Population Structure </a:t>
            </a:r>
          </a:p>
        </p:txBody>
      </p:sp>
      <p:grpSp>
        <p:nvGrpSpPr>
          <p:cNvPr id="3" name="Group 2"/>
          <p:cNvGrpSpPr/>
          <p:nvPr/>
        </p:nvGrpSpPr>
        <p:grpSpPr>
          <a:xfrm>
            <a:off x="533400" y="2743200"/>
            <a:ext cx="8048153" cy="3490176"/>
            <a:chOff x="638647" y="2977932"/>
            <a:chExt cx="8048153" cy="3490176"/>
          </a:xfrm>
        </p:grpSpPr>
        <p:sp>
          <p:nvSpPr>
            <p:cNvPr id="1121" name="Shape 1121"/>
            <p:cNvSpPr txBox="1"/>
            <p:nvPr/>
          </p:nvSpPr>
          <p:spPr>
            <a:xfrm>
              <a:off x="638647" y="5504835"/>
              <a:ext cx="223678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dirty="0" smtClean="0">
                  <a:solidFill>
                    <a:schemeClr val="tx1"/>
                  </a:solidFill>
                  <a:latin typeface="Rokkitt"/>
                  <a:ea typeface="Rokkitt"/>
                  <a:cs typeface="Rokkitt"/>
                  <a:sym typeface="Rokkitt"/>
                </a:rPr>
                <a:t>One </a:t>
              </a:r>
              <a:r>
                <a:rPr lang="en-US" sz="2400" dirty="0">
                  <a:solidFill>
                    <a:schemeClr val="tx1"/>
                  </a:solidFill>
                  <a:latin typeface="Rokkitt"/>
                  <a:ea typeface="Rokkitt"/>
                  <a:cs typeface="Rokkitt"/>
                  <a:sym typeface="Rokkitt"/>
                </a:rPr>
                <a:t>population</a:t>
              </a:r>
            </a:p>
          </p:txBody>
        </p:sp>
        <p:sp>
          <p:nvSpPr>
            <p:cNvPr id="1122" name="Shape 1122"/>
            <p:cNvSpPr txBox="1"/>
            <p:nvPr/>
          </p:nvSpPr>
          <p:spPr>
            <a:xfrm>
              <a:off x="3276600" y="5486400"/>
              <a:ext cx="2389185" cy="98170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dirty="0">
                  <a:solidFill>
                    <a:schemeClr val="tx1"/>
                  </a:solidFill>
                  <a:latin typeface="Rokkitt"/>
                  <a:ea typeface="Rokkitt"/>
                  <a:cs typeface="Rokkitt"/>
                  <a:sym typeface="Rokkitt"/>
                </a:rPr>
                <a:t>Multiple </a:t>
              </a:r>
              <a:r>
                <a:rPr lang="en-US" sz="2400" dirty="0" smtClean="0">
                  <a:solidFill>
                    <a:schemeClr val="tx1"/>
                  </a:solidFill>
                  <a:latin typeface="Rokkitt"/>
                  <a:ea typeface="Rokkitt"/>
                  <a:cs typeface="Rokkitt"/>
                  <a:sym typeface="Rokkitt"/>
                </a:rPr>
                <a:t>Populations</a:t>
              </a:r>
              <a:endParaRPr lang="en-US" sz="2400" dirty="0">
                <a:solidFill>
                  <a:schemeClr val="tx1"/>
                </a:solidFill>
                <a:latin typeface="Rokkitt"/>
                <a:ea typeface="Rokkitt"/>
                <a:cs typeface="Rokkitt"/>
                <a:sym typeface="Rokkitt"/>
              </a:endParaRPr>
            </a:p>
          </p:txBody>
        </p:sp>
        <p:sp>
          <p:nvSpPr>
            <p:cNvPr id="1123" name="Shape 1123"/>
            <p:cNvSpPr txBox="1"/>
            <p:nvPr/>
          </p:nvSpPr>
          <p:spPr>
            <a:xfrm>
              <a:off x="6096000" y="5499847"/>
              <a:ext cx="2590800"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dirty="0" err="1">
                  <a:solidFill>
                    <a:schemeClr val="tx1"/>
                  </a:solidFill>
                  <a:latin typeface="Rokkitt"/>
                  <a:ea typeface="Rokkitt"/>
                  <a:cs typeface="Rokkitt"/>
                  <a:sym typeface="Rokkitt"/>
                </a:rPr>
                <a:t>Metapopulations</a:t>
              </a:r>
              <a:endParaRPr lang="en-US" sz="2400" dirty="0">
                <a:solidFill>
                  <a:schemeClr val="tx1"/>
                </a:solidFill>
                <a:latin typeface="Rokkitt"/>
                <a:ea typeface="Rokkitt"/>
                <a:cs typeface="Rokkitt"/>
                <a:sym typeface="Rokkitt"/>
              </a:endParaRPr>
            </a:p>
          </p:txBody>
        </p:sp>
        <p:pic>
          <p:nvPicPr>
            <p:cNvPr id="1125" name="Shape 11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8647" y="3009779"/>
              <a:ext cx="2236787" cy="2292349"/>
            </a:xfrm>
            <a:prstGeom prst="rect">
              <a:avLst/>
            </a:prstGeom>
            <a:noFill/>
            <a:ln>
              <a:noFill/>
            </a:ln>
          </p:spPr>
        </p:pic>
        <p:pic>
          <p:nvPicPr>
            <p:cNvPr id="1126" name="Shape 11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76600" y="3092066"/>
              <a:ext cx="2389186" cy="2243136"/>
            </a:xfrm>
            <a:prstGeom prst="rect">
              <a:avLst/>
            </a:prstGeom>
            <a:noFill/>
            <a:ln>
              <a:noFill/>
            </a:ln>
          </p:spPr>
        </p:pic>
        <p:pic>
          <p:nvPicPr>
            <p:cNvPr id="1127" name="Shape 11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096000" y="2977932"/>
              <a:ext cx="2590800" cy="2395537"/>
            </a:xfrm>
            <a:prstGeom prst="rect">
              <a:avLst/>
            </a:prstGeom>
            <a:noFill/>
            <a:ln>
              <a:noFill/>
            </a:ln>
          </p:spPr>
        </p:pic>
      </p:grpSp>
      <p:grpSp>
        <p:nvGrpSpPr>
          <p:cNvPr id="4" name="Group 3"/>
          <p:cNvGrpSpPr/>
          <p:nvPr/>
        </p:nvGrpSpPr>
        <p:grpSpPr>
          <a:xfrm>
            <a:off x="7048843" y="6113929"/>
            <a:ext cx="1866557" cy="369332"/>
            <a:chOff x="572034" y="6107668"/>
            <a:chExt cx="1866557" cy="369332"/>
          </a:xfrm>
        </p:grpSpPr>
        <p:sp>
          <p:nvSpPr>
            <p:cNvPr id="1124" name="Shape 1124"/>
            <p:cNvSpPr txBox="1"/>
            <p:nvPr/>
          </p:nvSpPr>
          <p:spPr>
            <a:xfrm>
              <a:off x="801724" y="6107668"/>
              <a:ext cx="163686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tx1"/>
                  </a:solidFill>
                  <a:latin typeface="Rokkitt"/>
                  <a:ea typeface="Rokkitt"/>
                  <a:cs typeface="Rokkitt"/>
                  <a:sym typeface="Rokkitt"/>
                </a:rPr>
                <a:t>= individual</a:t>
              </a:r>
            </a:p>
          </p:txBody>
        </p:sp>
        <p:pic>
          <p:nvPicPr>
            <p:cNvPr id="1128" name="Shape 11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72034" y="6260655"/>
              <a:ext cx="261936" cy="207453"/>
            </a:xfrm>
            <a:prstGeom prst="rect">
              <a:avLst/>
            </a:prstGeom>
            <a:noFill/>
            <a:ln>
              <a:noFill/>
            </a:ln>
          </p:spPr>
        </p:pic>
      </p:grpSp>
      <p:sp>
        <p:nvSpPr>
          <p:cNvPr id="11"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40"/>
        <p:cNvGrpSpPr/>
        <p:nvPr/>
      </p:nvGrpSpPr>
      <p:grpSpPr>
        <a:xfrm>
          <a:off x="0" y="0"/>
          <a:ext cx="0" cy="0"/>
          <a:chOff x="0" y="0"/>
          <a:chExt cx="0" cy="0"/>
        </a:xfrm>
      </p:grpSpPr>
      <p:sp>
        <p:nvSpPr>
          <p:cNvPr id="1148" name="Shape 1148"/>
          <p:cNvSpPr txBox="1">
            <a:spLocks noGrp="1"/>
          </p:cNvSpPr>
          <p:nvPr>
            <p:ph type="title"/>
          </p:nvPr>
        </p:nvSpPr>
        <p:spPr>
          <a:xfrm>
            <a:off x="1192493" y="2133600"/>
            <a:ext cx="6987987" cy="8382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000" b="1" i="0" u="none" strike="noStrike" cap="none" dirty="0" smtClean="0">
                <a:solidFill>
                  <a:schemeClr val="dk1"/>
                </a:solidFill>
                <a:latin typeface="Calibri"/>
                <a:ea typeface="Calibri"/>
                <a:cs typeface="Calibri"/>
                <a:sym typeface="Calibri"/>
              </a:rPr>
              <a:t>Core </a:t>
            </a:r>
            <a:r>
              <a:rPr lang="en-US" sz="4000" b="1" i="0" u="none" strike="noStrike" cap="none" dirty="0">
                <a:solidFill>
                  <a:schemeClr val="dk1"/>
                </a:solidFill>
                <a:latin typeface="Calibri"/>
                <a:ea typeface="Calibri"/>
                <a:cs typeface="Calibri"/>
                <a:sym typeface="Calibri"/>
              </a:rPr>
              <a:t>Conceptual Model</a:t>
            </a:r>
          </a:p>
        </p:txBody>
      </p:sp>
      <p:grpSp>
        <p:nvGrpSpPr>
          <p:cNvPr id="1142" name="Shape 1142"/>
          <p:cNvGrpSpPr/>
          <p:nvPr/>
        </p:nvGrpSpPr>
        <p:grpSpPr>
          <a:xfrm>
            <a:off x="1676398" y="3278375"/>
            <a:ext cx="6019802" cy="1329511"/>
            <a:chOff x="2133600" y="910420"/>
            <a:chExt cx="5126655" cy="728257"/>
          </a:xfrm>
        </p:grpSpPr>
        <p:sp>
          <p:nvSpPr>
            <p:cNvPr id="1143" name="Shape 1143"/>
            <p:cNvSpPr/>
            <p:nvPr/>
          </p:nvSpPr>
          <p:spPr>
            <a:xfrm>
              <a:off x="5745907" y="951188"/>
              <a:ext cx="1514348" cy="667833"/>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Population  Resilience</a:t>
              </a:r>
            </a:p>
          </p:txBody>
        </p:sp>
        <p:sp>
          <p:nvSpPr>
            <p:cNvPr id="1144" name="Shape 1144"/>
            <p:cNvSpPr/>
            <p:nvPr/>
          </p:nvSpPr>
          <p:spPr>
            <a:xfrm>
              <a:off x="4015537" y="915892"/>
              <a:ext cx="1475332" cy="722785"/>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Demographics</a:t>
              </a:r>
            </a:p>
          </p:txBody>
        </p:sp>
        <p:sp>
          <p:nvSpPr>
            <p:cNvPr id="1145" name="Shape 1145"/>
            <p:cNvSpPr/>
            <p:nvPr/>
          </p:nvSpPr>
          <p:spPr>
            <a:xfrm>
              <a:off x="2133600" y="910420"/>
              <a:ext cx="1543900" cy="722785"/>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Habitat</a:t>
              </a:r>
            </a:p>
          </p:txBody>
        </p:sp>
        <p:cxnSp>
          <p:nvCxnSpPr>
            <p:cNvPr id="1146" name="Shape 1146"/>
            <p:cNvCxnSpPr>
              <a:stCxn id="1145" idx="3"/>
            </p:cNvCxnSpPr>
            <p:nvPr/>
          </p:nvCxnSpPr>
          <p:spPr>
            <a:xfrm>
              <a:off x="3677500" y="1271813"/>
              <a:ext cx="338037" cy="1"/>
            </a:xfrm>
            <a:prstGeom prst="straightConnector1">
              <a:avLst/>
            </a:prstGeom>
            <a:noFill/>
            <a:ln w="38100" cap="flat" cmpd="sng">
              <a:solidFill>
                <a:srgbClr val="92D050"/>
              </a:solidFill>
              <a:prstDash val="solid"/>
              <a:round/>
              <a:headEnd type="none" w="med" len="med"/>
              <a:tailEnd type="stealth" w="lg" len="lg"/>
            </a:ln>
          </p:spPr>
        </p:cxnSp>
        <p:cxnSp>
          <p:nvCxnSpPr>
            <p:cNvPr id="1147" name="Shape 1147"/>
            <p:cNvCxnSpPr>
              <a:stCxn id="1144" idx="3"/>
              <a:endCxn id="1143" idx="2"/>
            </p:cNvCxnSpPr>
            <p:nvPr/>
          </p:nvCxnSpPr>
          <p:spPr>
            <a:xfrm>
              <a:off x="5490869" y="1277285"/>
              <a:ext cx="255038" cy="7820"/>
            </a:xfrm>
            <a:prstGeom prst="straightConnector1">
              <a:avLst/>
            </a:prstGeom>
            <a:noFill/>
            <a:ln w="38100" cap="flat" cmpd="sng">
              <a:solidFill>
                <a:schemeClr val="accent2"/>
              </a:solidFill>
              <a:prstDash val="solid"/>
              <a:round/>
              <a:headEnd type="none" w="med" len="med"/>
              <a:tailEnd type="stealth" w="lg" len="lg"/>
            </a:ln>
          </p:spPr>
        </p:cxnSp>
      </p:grpSp>
      <p:sp>
        <p:nvSpPr>
          <p:cNvPr id="9"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88"/>
        <p:cNvGrpSpPr/>
        <p:nvPr/>
      </p:nvGrpSpPr>
      <p:grpSpPr>
        <a:xfrm>
          <a:off x="0" y="0"/>
          <a:ext cx="0" cy="0"/>
          <a:chOff x="0" y="0"/>
          <a:chExt cx="0" cy="0"/>
        </a:xfrm>
      </p:grpSpPr>
      <p:sp>
        <p:nvSpPr>
          <p:cNvPr id="1189" name="Shape 1189"/>
          <p:cNvSpPr/>
          <p:nvPr/>
        </p:nvSpPr>
        <p:spPr>
          <a:xfrm>
            <a:off x="7315200" y="3677427"/>
            <a:ext cx="1752600" cy="1199373"/>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Population  Resilience</a:t>
            </a:r>
          </a:p>
        </p:txBody>
      </p:sp>
      <p:sp>
        <p:nvSpPr>
          <p:cNvPr id="1190" name="Shape 1190"/>
          <p:cNvSpPr/>
          <p:nvPr/>
        </p:nvSpPr>
        <p:spPr>
          <a:xfrm>
            <a:off x="5186619" y="3812971"/>
            <a:ext cx="1899981" cy="916656"/>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Demographics</a:t>
            </a:r>
          </a:p>
        </p:txBody>
      </p:sp>
      <p:sp>
        <p:nvSpPr>
          <p:cNvPr id="1191" name="Shape 1191"/>
          <p:cNvSpPr/>
          <p:nvPr/>
        </p:nvSpPr>
        <p:spPr>
          <a:xfrm>
            <a:off x="3136841" y="3812971"/>
            <a:ext cx="1710325" cy="928902"/>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Habitat</a:t>
            </a:r>
          </a:p>
        </p:txBody>
      </p:sp>
      <p:sp>
        <p:nvSpPr>
          <p:cNvPr id="1192" name="Shape 1192"/>
          <p:cNvSpPr/>
          <p:nvPr/>
        </p:nvSpPr>
        <p:spPr>
          <a:xfrm>
            <a:off x="910051" y="1807278"/>
            <a:ext cx="1676399" cy="1167492"/>
          </a:xfrm>
          <a:prstGeom prst="rect">
            <a:avLst/>
          </a:prstGeom>
          <a:solidFill>
            <a:schemeClr val="accent3"/>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000000"/>
                </a:solidFill>
                <a:latin typeface="Calibri"/>
                <a:ea typeface="Calibri"/>
                <a:cs typeface="Calibri"/>
                <a:sym typeface="Calibri"/>
              </a:rPr>
              <a:t>Ongoing Conservation</a:t>
            </a:r>
          </a:p>
          <a:p>
            <a:pPr marL="0" marR="0" lvl="0" indent="0" algn="ctr" rtl="0">
              <a:spcBef>
                <a:spcPts val="0"/>
              </a:spcBef>
              <a:buSzPct val="25000"/>
              <a:buNone/>
            </a:pPr>
            <a:r>
              <a:rPr lang="en-US" sz="1600" dirty="0">
                <a:solidFill>
                  <a:srgbClr val="000000"/>
                </a:solidFill>
                <a:latin typeface="Calibri"/>
                <a:ea typeface="Calibri"/>
                <a:cs typeface="Calibri"/>
                <a:sym typeface="Calibri"/>
              </a:rPr>
              <a:t>Management</a:t>
            </a:r>
          </a:p>
        </p:txBody>
      </p:sp>
      <p:sp>
        <p:nvSpPr>
          <p:cNvPr id="1193" name="Shape 1193"/>
          <p:cNvSpPr/>
          <p:nvPr/>
        </p:nvSpPr>
        <p:spPr>
          <a:xfrm>
            <a:off x="852555" y="5025306"/>
            <a:ext cx="1886296" cy="768863"/>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Exotic Species</a:t>
            </a:r>
          </a:p>
          <a:p>
            <a:pPr marL="0" marR="0" lvl="0" indent="0" algn="ctr" rtl="0">
              <a:spcBef>
                <a:spcPts val="0"/>
              </a:spcBef>
              <a:buSzPct val="25000"/>
              <a:buNone/>
            </a:pPr>
            <a:r>
              <a:rPr lang="en-US" sz="1600">
                <a:solidFill>
                  <a:srgbClr val="FFFFFF"/>
                </a:solidFill>
                <a:latin typeface="Calibri"/>
                <a:ea typeface="Calibri"/>
                <a:cs typeface="Calibri"/>
                <a:sym typeface="Calibri"/>
              </a:rPr>
              <a:t>(Other Stressors)</a:t>
            </a:r>
          </a:p>
        </p:txBody>
      </p:sp>
      <p:cxnSp>
        <p:nvCxnSpPr>
          <p:cNvPr id="1194" name="Shape 1194"/>
          <p:cNvCxnSpPr>
            <a:endCxn id="1191" idx="1"/>
          </p:cNvCxnSpPr>
          <p:nvPr/>
        </p:nvCxnSpPr>
        <p:spPr>
          <a:xfrm rot="10800000" flipH="1">
            <a:off x="2586341" y="4277422"/>
            <a:ext cx="550500" cy="198600"/>
          </a:xfrm>
          <a:prstGeom prst="straightConnector1">
            <a:avLst/>
          </a:prstGeom>
          <a:noFill/>
          <a:ln w="38100" cap="flat" cmpd="sng">
            <a:solidFill>
              <a:srgbClr val="00B0F0"/>
            </a:solidFill>
            <a:prstDash val="solid"/>
            <a:round/>
            <a:headEnd type="none" w="med" len="med"/>
            <a:tailEnd type="stealth" w="lg" len="lg"/>
          </a:ln>
        </p:spPr>
      </p:cxnSp>
      <p:cxnSp>
        <p:nvCxnSpPr>
          <p:cNvPr id="1195" name="Shape 1195"/>
          <p:cNvCxnSpPr>
            <a:endCxn id="1191" idx="1"/>
          </p:cNvCxnSpPr>
          <p:nvPr/>
        </p:nvCxnSpPr>
        <p:spPr>
          <a:xfrm>
            <a:off x="2586341" y="3530122"/>
            <a:ext cx="550500" cy="747300"/>
          </a:xfrm>
          <a:prstGeom prst="straightConnector1">
            <a:avLst/>
          </a:prstGeom>
          <a:noFill/>
          <a:ln w="38100" cap="flat" cmpd="sng">
            <a:solidFill>
              <a:srgbClr val="00B0F0"/>
            </a:solidFill>
            <a:prstDash val="solid"/>
            <a:round/>
            <a:headEnd type="none" w="med" len="med"/>
            <a:tailEnd type="stealth" w="lg" len="lg"/>
          </a:ln>
        </p:spPr>
      </p:cxnSp>
      <p:cxnSp>
        <p:nvCxnSpPr>
          <p:cNvPr id="1196" name="Shape 1196"/>
          <p:cNvCxnSpPr>
            <a:stCxn id="1193" idx="3"/>
            <a:endCxn id="1191" idx="2"/>
          </p:cNvCxnSpPr>
          <p:nvPr/>
        </p:nvCxnSpPr>
        <p:spPr>
          <a:xfrm rot="10800000" flipH="1">
            <a:off x="2738851" y="4741938"/>
            <a:ext cx="1253100" cy="667800"/>
          </a:xfrm>
          <a:prstGeom prst="straightConnector1">
            <a:avLst/>
          </a:prstGeom>
          <a:noFill/>
          <a:ln w="38100" cap="flat" cmpd="sng">
            <a:solidFill>
              <a:srgbClr val="00B0F0"/>
            </a:solidFill>
            <a:prstDash val="solid"/>
            <a:round/>
            <a:headEnd type="none" w="med" len="med"/>
            <a:tailEnd type="stealth" w="lg" len="lg"/>
          </a:ln>
        </p:spPr>
      </p:cxnSp>
      <p:cxnSp>
        <p:nvCxnSpPr>
          <p:cNvPr id="1197" name="Shape 1197"/>
          <p:cNvCxnSpPr>
            <a:stCxn id="1192" idx="3"/>
            <a:endCxn id="1191" idx="0"/>
          </p:cNvCxnSpPr>
          <p:nvPr/>
        </p:nvCxnSpPr>
        <p:spPr>
          <a:xfrm>
            <a:off x="2586451" y="2391024"/>
            <a:ext cx="1405500" cy="1422000"/>
          </a:xfrm>
          <a:prstGeom prst="straightConnector1">
            <a:avLst/>
          </a:prstGeom>
          <a:noFill/>
          <a:ln w="38100" cap="flat" cmpd="sng">
            <a:solidFill>
              <a:srgbClr val="8CB3E3"/>
            </a:solidFill>
            <a:prstDash val="solid"/>
            <a:round/>
            <a:headEnd type="none" w="med" len="med"/>
            <a:tailEnd type="stealth" w="lg" len="lg"/>
          </a:ln>
        </p:spPr>
      </p:cxnSp>
      <p:cxnSp>
        <p:nvCxnSpPr>
          <p:cNvPr id="1198" name="Shape 1198"/>
          <p:cNvCxnSpPr>
            <a:stCxn id="1192" idx="3"/>
            <a:endCxn id="1190" idx="0"/>
          </p:cNvCxnSpPr>
          <p:nvPr/>
        </p:nvCxnSpPr>
        <p:spPr>
          <a:xfrm>
            <a:off x="2586451" y="2391024"/>
            <a:ext cx="3550200" cy="1422000"/>
          </a:xfrm>
          <a:prstGeom prst="straightConnector1">
            <a:avLst/>
          </a:prstGeom>
          <a:noFill/>
          <a:ln w="38100" cap="flat" cmpd="sng">
            <a:solidFill>
              <a:srgbClr val="8CB3E3"/>
            </a:solidFill>
            <a:prstDash val="solid"/>
            <a:round/>
            <a:headEnd type="none" w="med" len="med"/>
            <a:tailEnd type="stealth" w="lg" len="lg"/>
          </a:ln>
        </p:spPr>
      </p:cxnSp>
      <p:cxnSp>
        <p:nvCxnSpPr>
          <p:cNvPr id="1199" name="Shape 1199"/>
          <p:cNvCxnSpPr>
            <a:stCxn id="1193" idx="3"/>
            <a:endCxn id="1190" idx="2"/>
          </p:cNvCxnSpPr>
          <p:nvPr/>
        </p:nvCxnSpPr>
        <p:spPr>
          <a:xfrm rot="10800000" flipH="1">
            <a:off x="2738851" y="4729638"/>
            <a:ext cx="3397800" cy="680100"/>
          </a:xfrm>
          <a:prstGeom prst="straightConnector1">
            <a:avLst/>
          </a:prstGeom>
          <a:noFill/>
          <a:ln w="38100" cap="flat" cmpd="sng">
            <a:solidFill>
              <a:srgbClr val="00B0F0"/>
            </a:solidFill>
            <a:prstDash val="solid"/>
            <a:round/>
            <a:headEnd type="none" w="med" len="med"/>
            <a:tailEnd type="stealth" w="lg" len="lg"/>
          </a:ln>
        </p:spPr>
      </p:cxnSp>
      <p:sp>
        <p:nvSpPr>
          <p:cNvPr id="1200" name="Shape 1200"/>
          <p:cNvSpPr/>
          <p:nvPr/>
        </p:nvSpPr>
        <p:spPr>
          <a:xfrm>
            <a:off x="910051" y="3130762"/>
            <a:ext cx="1676399" cy="798984"/>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FFFFFF"/>
                </a:solidFill>
                <a:latin typeface="Calibri"/>
                <a:ea typeface="Calibri"/>
                <a:cs typeface="Calibri"/>
                <a:sym typeface="Calibri"/>
              </a:rPr>
              <a:t>Environmental Stressor 1</a:t>
            </a:r>
          </a:p>
        </p:txBody>
      </p:sp>
      <p:sp>
        <p:nvSpPr>
          <p:cNvPr id="1201" name="Shape 1201"/>
          <p:cNvSpPr/>
          <p:nvPr/>
        </p:nvSpPr>
        <p:spPr>
          <a:xfrm>
            <a:off x="910051" y="4072124"/>
            <a:ext cx="1676399" cy="807646"/>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FFFFFF"/>
                </a:solidFill>
                <a:latin typeface="Calibri"/>
                <a:ea typeface="Calibri"/>
                <a:cs typeface="Calibri"/>
                <a:sym typeface="Calibri"/>
              </a:rPr>
              <a:t>Environmental Stressor 2</a:t>
            </a:r>
          </a:p>
        </p:txBody>
      </p:sp>
      <p:cxnSp>
        <p:nvCxnSpPr>
          <p:cNvPr id="1202" name="Shape 1202"/>
          <p:cNvCxnSpPr>
            <a:stCxn id="1191" idx="3"/>
            <a:endCxn id="1190" idx="1"/>
          </p:cNvCxnSpPr>
          <p:nvPr/>
        </p:nvCxnSpPr>
        <p:spPr>
          <a:xfrm rot="10800000" flipH="1">
            <a:off x="4847166" y="4271422"/>
            <a:ext cx="339600" cy="6000"/>
          </a:xfrm>
          <a:prstGeom prst="straightConnector1">
            <a:avLst/>
          </a:prstGeom>
          <a:noFill/>
          <a:ln w="38100" cap="flat" cmpd="sng">
            <a:solidFill>
              <a:srgbClr val="92D050"/>
            </a:solidFill>
            <a:prstDash val="solid"/>
            <a:round/>
            <a:headEnd type="none" w="med" len="med"/>
            <a:tailEnd type="stealth" w="lg" len="lg"/>
          </a:ln>
        </p:spPr>
      </p:cxnSp>
      <p:cxnSp>
        <p:nvCxnSpPr>
          <p:cNvPr id="1203" name="Shape 1203"/>
          <p:cNvCxnSpPr>
            <a:stCxn id="1190" idx="3"/>
            <a:endCxn id="1189" idx="2"/>
          </p:cNvCxnSpPr>
          <p:nvPr/>
        </p:nvCxnSpPr>
        <p:spPr>
          <a:xfrm>
            <a:off x="7086600" y="4271299"/>
            <a:ext cx="228600" cy="5815"/>
          </a:xfrm>
          <a:prstGeom prst="straightConnector1">
            <a:avLst/>
          </a:prstGeom>
          <a:noFill/>
          <a:ln w="38100" cap="flat" cmpd="sng">
            <a:solidFill>
              <a:srgbClr val="E36C09"/>
            </a:solidFill>
            <a:prstDash val="solid"/>
            <a:round/>
            <a:headEnd type="none" w="med" len="med"/>
            <a:tailEnd type="stealth" w="lg" len="lg"/>
          </a:ln>
        </p:spPr>
      </p:cxnSp>
      <p:sp>
        <p:nvSpPr>
          <p:cNvPr id="1204" name="Shape 1204"/>
          <p:cNvSpPr/>
          <p:nvPr/>
        </p:nvSpPr>
        <p:spPr>
          <a:xfrm>
            <a:off x="757650" y="5898079"/>
            <a:ext cx="2413116" cy="959921"/>
          </a:xfrm>
          <a:prstGeom prst="rect">
            <a:avLst/>
          </a:prstGeom>
          <a:solidFill>
            <a:srgbClr val="4F612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Unpredictable Systematic Change (e.g., </a:t>
            </a:r>
            <a:r>
              <a:rPr lang="en-US" sz="1600" b="1">
                <a:solidFill>
                  <a:srgbClr val="FFFFFF"/>
                </a:solidFill>
                <a:latin typeface="Calibri"/>
                <a:ea typeface="Calibri"/>
                <a:cs typeface="Calibri"/>
                <a:sym typeface="Calibri"/>
              </a:rPr>
              <a:t>Climate Change</a:t>
            </a:r>
            <a:r>
              <a:rPr lang="en-US" sz="1600">
                <a:solidFill>
                  <a:srgbClr val="FFFFFF"/>
                </a:solidFill>
                <a:latin typeface="Calibri"/>
                <a:ea typeface="Calibri"/>
                <a:cs typeface="Calibri"/>
                <a:sym typeface="Calibri"/>
              </a:rPr>
              <a:t>)</a:t>
            </a:r>
          </a:p>
        </p:txBody>
      </p:sp>
      <p:cxnSp>
        <p:nvCxnSpPr>
          <p:cNvPr id="1205" name="Shape 1205"/>
          <p:cNvCxnSpPr>
            <a:stCxn id="1204" idx="3"/>
            <a:endCxn id="1191" idx="2"/>
          </p:cNvCxnSpPr>
          <p:nvPr/>
        </p:nvCxnSpPr>
        <p:spPr>
          <a:xfrm rot="10800000" flipH="1">
            <a:off x="3170767" y="4741840"/>
            <a:ext cx="821100" cy="1636200"/>
          </a:xfrm>
          <a:prstGeom prst="straightConnector1">
            <a:avLst/>
          </a:prstGeom>
          <a:noFill/>
          <a:ln w="38100" cap="flat" cmpd="sng">
            <a:solidFill>
              <a:srgbClr val="0070C0"/>
            </a:solidFill>
            <a:prstDash val="solid"/>
            <a:round/>
            <a:headEnd type="none" w="med" len="med"/>
            <a:tailEnd type="stealth" w="lg" len="lg"/>
          </a:ln>
        </p:spPr>
      </p:cxnSp>
      <p:cxnSp>
        <p:nvCxnSpPr>
          <p:cNvPr id="1206" name="Shape 1206"/>
          <p:cNvCxnSpPr>
            <a:stCxn id="1204" idx="1"/>
            <a:endCxn id="1200" idx="1"/>
          </p:cNvCxnSpPr>
          <p:nvPr/>
        </p:nvCxnSpPr>
        <p:spPr>
          <a:xfrm rot="10800000" flipH="1">
            <a:off x="757650" y="3530140"/>
            <a:ext cx="152400" cy="2847900"/>
          </a:xfrm>
          <a:prstGeom prst="bentConnector3">
            <a:avLst>
              <a:gd name="adj1" fmla="val -150001"/>
            </a:avLst>
          </a:prstGeom>
          <a:noFill/>
          <a:ln w="38100" cap="flat" cmpd="sng">
            <a:solidFill>
              <a:srgbClr val="0070C0"/>
            </a:solidFill>
            <a:prstDash val="solid"/>
            <a:round/>
            <a:headEnd type="none" w="med" len="med"/>
            <a:tailEnd type="stealth" w="lg" len="lg"/>
          </a:ln>
        </p:spPr>
      </p:cxnSp>
      <p:cxnSp>
        <p:nvCxnSpPr>
          <p:cNvPr id="1207" name="Shape 1207"/>
          <p:cNvCxnSpPr/>
          <p:nvPr/>
        </p:nvCxnSpPr>
        <p:spPr>
          <a:xfrm>
            <a:off x="548337" y="5489371"/>
            <a:ext cx="332966" cy="0"/>
          </a:xfrm>
          <a:prstGeom prst="straightConnector1">
            <a:avLst/>
          </a:prstGeom>
          <a:noFill/>
          <a:ln w="38100" cap="flat" cmpd="sng">
            <a:solidFill>
              <a:srgbClr val="0070C0"/>
            </a:solidFill>
            <a:prstDash val="solid"/>
            <a:round/>
            <a:headEnd type="none" w="med" len="med"/>
            <a:tailEnd type="stealth" w="lg" len="lg"/>
          </a:ln>
        </p:spPr>
      </p:cxnSp>
      <p:cxnSp>
        <p:nvCxnSpPr>
          <p:cNvPr id="1208" name="Shape 1208"/>
          <p:cNvCxnSpPr>
            <a:endCxn id="1201" idx="1"/>
          </p:cNvCxnSpPr>
          <p:nvPr/>
        </p:nvCxnSpPr>
        <p:spPr>
          <a:xfrm>
            <a:off x="548251" y="4475947"/>
            <a:ext cx="361800" cy="0"/>
          </a:xfrm>
          <a:prstGeom prst="straightConnector1">
            <a:avLst/>
          </a:prstGeom>
          <a:noFill/>
          <a:ln w="38100" cap="flat" cmpd="sng">
            <a:solidFill>
              <a:srgbClr val="0070C0"/>
            </a:solidFill>
            <a:prstDash val="solid"/>
            <a:round/>
            <a:headEnd type="none" w="med" len="med"/>
            <a:tailEnd type="stealth" w="lg" len="lg"/>
          </a:ln>
        </p:spPr>
      </p:cxnSp>
      <p:cxnSp>
        <p:nvCxnSpPr>
          <p:cNvPr id="1209" name="Shape 1209"/>
          <p:cNvCxnSpPr>
            <a:stCxn id="1192" idx="1"/>
            <a:endCxn id="1193" idx="1"/>
          </p:cNvCxnSpPr>
          <p:nvPr/>
        </p:nvCxnSpPr>
        <p:spPr>
          <a:xfrm flipH="1">
            <a:off x="852451" y="2391024"/>
            <a:ext cx="57600" cy="3018600"/>
          </a:xfrm>
          <a:prstGeom prst="bentConnector3">
            <a:avLst>
              <a:gd name="adj1" fmla="val 888415"/>
            </a:avLst>
          </a:prstGeom>
          <a:noFill/>
          <a:ln w="38100" cap="flat" cmpd="sng">
            <a:solidFill>
              <a:srgbClr val="8CB3E3"/>
            </a:solidFill>
            <a:prstDash val="solid"/>
            <a:round/>
            <a:headEnd type="none" w="med" len="med"/>
            <a:tailEnd type="stealth" w="lg" len="lg"/>
          </a:ln>
        </p:spPr>
      </p:cxnSp>
      <p:cxnSp>
        <p:nvCxnSpPr>
          <p:cNvPr id="1210" name="Shape 1210"/>
          <p:cNvCxnSpPr/>
          <p:nvPr/>
        </p:nvCxnSpPr>
        <p:spPr>
          <a:xfrm>
            <a:off x="424104" y="4245058"/>
            <a:ext cx="519315" cy="0"/>
          </a:xfrm>
          <a:prstGeom prst="straightConnector1">
            <a:avLst/>
          </a:prstGeom>
          <a:noFill/>
          <a:ln w="38100" cap="flat" cmpd="sng">
            <a:solidFill>
              <a:srgbClr val="8CB3E3"/>
            </a:solidFill>
            <a:prstDash val="solid"/>
            <a:round/>
            <a:headEnd type="none" w="med" len="med"/>
            <a:tailEnd type="stealth" w="lg" len="lg"/>
          </a:ln>
        </p:spPr>
      </p:cxnSp>
      <p:cxnSp>
        <p:nvCxnSpPr>
          <p:cNvPr id="1211" name="Shape 1211"/>
          <p:cNvCxnSpPr/>
          <p:nvPr/>
        </p:nvCxnSpPr>
        <p:spPr>
          <a:xfrm>
            <a:off x="424104" y="3355771"/>
            <a:ext cx="483805" cy="0"/>
          </a:xfrm>
          <a:prstGeom prst="straightConnector1">
            <a:avLst/>
          </a:prstGeom>
          <a:noFill/>
          <a:ln w="38100" cap="flat" cmpd="sng">
            <a:solidFill>
              <a:srgbClr val="8CB3E3"/>
            </a:solidFill>
            <a:prstDash val="solid"/>
            <a:round/>
            <a:headEnd type="none" w="med" len="med"/>
            <a:tailEnd type="stealth" w="lg" len="lg"/>
          </a:ln>
        </p:spPr>
      </p:cxnSp>
      <p:sp>
        <p:nvSpPr>
          <p:cNvPr id="1212" name="Shape 1212"/>
          <p:cNvSpPr txBox="1">
            <a:spLocks noGrp="1"/>
          </p:cNvSpPr>
          <p:nvPr>
            <p:ph type="title"/>
          </p:nvPr>
        </p:nvSpPr>
        <p:spPr>
          <a:xfrm>
            <a:off x="4319055" y="1831770"/>
            <a:ext cx="434085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i="0" u="none" strike="noStrike" cap="none" dirty="0" smtClean="0">
                <a:solidFill>
                  <a:schemeClr val="dk1"/>
                </a:solidFill>
                <a:latin typeface="Calibri"/>
                <a:ea typeface="Calibri"/>
                <a:cs typeface="Calibri"/>
                <a:sym typeface="Calibri"/>
              </a:rPr>
              <a:t>CCM </a:t>
            </a:r>
            <a:r>
              <a:rPr lang="en-US" sz="3600" b="1" i="0" u="none" strike="noStrike" cap="none" dirty="0">
                <a:solidFill>
                  <a:schemeClr val="dk1"/>
                </a:solidFill>
                <a:latin typeface="Calibri"/>
                <a:ea typeface="Calibri"/>
                <a:cs typeface="Calibri"/>
                <a:sym typeface="Calibri"/>
              </a:rPr>
              <a:t>with Causes Expanded </a:t>
            </a:r>
          </a:p>
        </p:txBody>
      </p:sp>
      <p:sp>
        <p:nvSpPr>
          <p:cNvPr id="26"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1"/>
                                        </p:tgtEl>
                                        <p:attrNameLst>
                                          <p:attrName>style.visibility</p:attrName>
                                        </p:attrNameLst>
                                      </p:cBhvr>
                                      <p:to>
                                        <p:strVal val="visible"/>
                                      </p:to>
                                    </p:set>
                                    <p:animEffect transition="in" filter="fade">
                                      <p:cBhvr>
                                        <p:cTn id="7" dur="500"/>
                                        <p:tgtEl>
                                          <p:spTgt spid="1201"/>
                                        </p:tgtEl>
                                      </p:cBhvr>
                                    </p:animEffect>
                                  </p:childTnLst>
                                </p:cTn>
                              </p:par>
                              <p:par>
                                <p:cTn id="8" presetID="10" presetClass="entr" presetSubtype="0" fill="hold" nodeType="withEffect">
                                  <p:stCondLst>
                                    <p:cond delay="0"/>
                                  </p:stCondLst>
                                  <p:childTnLst>
                                    <p:set>
                                      <p:cBhvr>
                                        <p:cTn id="9" dur="1" fill="hold">
                                          <p:stCondLst>
                                            <p:cond delay="0"/>
                                          </p:stCondLst>
                                        </p:cTn>
                                        <p:tgtEl>
                                          <p:spTgt spid="1200"/>
                                        </p:tgtEl>
                                        <p:attrNameLst>
                                          <p:attrName>style.visibility</p:attrName>
                                        </p:attrNameLst>
                                      </p:cBhvr>
                                      <p:to>
                                        <p:strVal val="visible"/>
                                      </p:to>
                                    </p:set>
                                    <p:animEffect transition="in" filter="fade">
                                      <p:cBhvr>
                                        <p:cTn id="10" dur="500"/>
                                        <p:tgtEl>
                                          <p:spTgt spid="1200"/>
                                        </p:tgtEl>
                                      </p:cBhvr>
                                    </p:animEffect>
                                  </p:childTnLst>
                                </p:cTn>
                              </p:par>
                              <p:par>
                                <p:cTn id="11" presetID="10" presetClass="entr" presetSubtype="0" fill="hold" nodeType="withEffect">
                                  <p:stCondLst>
                                    <p:cond delay="0"/>
                                  </p:stCondLst>
                                  <p:childTnLst>
                                    <p:set>
                                      <p:cBhvr>
                                        <p:cTn id="12" dur="1" fill="hold">
                                          <p:stCondLst>
                                            <p:cond delay="0"/>
                                          </p:stCondLst>
                                        </p:cTn>
                                        <p:tgtEl>
                                          <p:spTgt spid="1195"/>
                                        </p:tgtEl>
                                        <p:attrNameLst>
                                          <p:attrName>style.visibility</p:attrName>
                                        </p:attrNameLst>
                                      </p:cBhvr>
                                      <p:to>
                                        <p:strVal val="visible"/>
                                      </p:to>
                                    </p:set>
                                    <p:animEffect transition="in" filter="fade">
                                      <p:cBhvr>
                                        <p:cTn id="13" dur="500"/>
                                        <p:tgtEl>
                                          <p:spTgt spid="1195"/>
                                        </p:tgtEl>
                                      </p:cBhvr>
                                    </p:animEffect>
                                  </p:childTnLst>
                                </p:cTn>
                              </p:par>
                              <p:par>
                                <p:cTn id="14" presetID="10" presetClass="entr" presetSubtype="0" fill="hold" nodeType="withEffect">
                                  <p:stCondLst>
                                    <p:cond delay="0"/>
                                  </p:stCondLst>
                                  <p:childTnLst>
                                    <p:set>
                                      <p:cBhvr>
                                        <p:cTn id="15" dur="1" fill="hold">
                                          <p:stCondLst>
                                            <p:cond delay="0"/>
                                          </p:stCondLst>
                                        </p:cTn>
                                        <p:tgtEl>
                                          <p:spTgt spid="1194"/>
                                        </p:tgtEl>
                                        <p:attrNameLst>
                                          <p:attrName>style.visibility</p:attrName>
                                        </p:attrNameLst>
                                      </p:cBhvr>
                                      <p:to>
                                        <p:strVal val="visible"/>
                                      </p:to>
                                    </p:set>
                                    <p:animEffect transition="in" filter="fade">
                                      <p:cBhvr>
                                        <p:cTn id="16" dur="500"/>
                                        <p:tgtEl>
                                          <p:spTgt spid="119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93"/>
                                        </p:tgtEl>
                                        <p:attrNameLst>
                                          <p:attrName>style.visibility</p:attrName>
                                        </p:attrNameLst>
                                      </p:cBhvr>
                                      <p:to>
                                        <p:strVal val="visible"/>
                                      </p:to>
                                    </p:set>
                                    <p:animEffect transition="in" filter="fade">
                                      <p:cBhvr>
                                        <p:cTn id="21" dur="500"/>
                                        <p:tgtEl>
                                          <p:spTgt spid="1193"/>
                                        </p:tgtEl>
                                      </p:cBhvr>
                                    </p:animEffect>
                                  </p:childTnLst>
                                </p:cTn>
                              </p:par>
                              <p:par>
                                <p:cTn id="22" presetID="10" presetClass="entr" presetSubtype="0" fill="hold" nodeType="withEffect">
                                  <p:stCondLst>
                                    <p:cond delay="0"/>
                                  </p:stCondLst>
                                  <p:childTnLst>
                                    <p:set>
                                      <p:cBhvr>
                                        <p:cTn id="23" dur="1" fill="hold">
                                          <p:stCondLst>
                                            <p:cond delay="0"/>
                                          </p:stCondLst>
                                        </p:cTn>
                                        <p:tgtEl>
                                          <p:spTgt spid="1196"/>
                                        </p:tgtEl>
                                        <p:attrNameLst>
                                          <p:attrName>style.visibility</p:attrName>
                                        </p:attrNameLst>
                                      </p:cBhvr>
                                      <p:to>
                                        <p:strVal val="visible"/>
                                      </p:to>
                                    </p:set>
                                    <p:animEffect transition="in" filter="fade">
                                      <p:cBhvr>
                                        <p:cTn id="24" dur="500"/>
                                        <p:tgtEl>
                                          <p:spTgt spid="1196"/>
                                        </p:tgtEl>
                                      </p:cBhvr>
                                    </p:animEffect>
                                  </p:childTnLst>
                                </p:cTn>
                              </p:par>
                              <p:par>
                                <p:cTn id="25" presetID="10" presetClass="entr" presetSubtype="0" fill="hold" nodeType="withEffect">
                                  <p:stCondLst>
                                    <p:cond delay="0"/>
                                  </p:stCondLst>
                                  <p:childTnLst>
                                    <p:set>
                                      <p:cBhvr>
                                        <p:cTn id="26" dur="1" fill="hold">
                                          <p:stCondLst>
                                            <p:cond delay="0"/>
                                          </p:stCondLst>
                                        </p:cTn>
                                        <p:tgtEl>
                                          <p:spTgt spid="1199"/>
                                        </p:tgtEl>
                                        <p:attrNameLst>
                                          <p:attrName>style.visibility</p:attrName>
                                        </p:attrNameLst>
                                      </p:cBhvr>
                                      <p:to>
                                        <p:strVal val="visible"/>
                                      </p:to>
                                    </p:set>
                                    <p:animEffect transition="in" filter="fade">
                                      <p:cBhvr>
                                        <p:cTn id="27" dur="500"/>
                                        <p:tgtEl>
                                          <p:spTgt spid="11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4"/>
                                        </p:tgtEl>
                                        <p:attrNameLst>
                                          <p:attrName>style.visibility</p:attrName>
                                        </p:attrNameLst>
                                      </p:cBhvr>
                                      <p:to>
                                        <p:strVal val="visible"/>
                                      </p:to>
                                    </p:set>
                                    <p:animEffect transition="in" filter="fade">
                                      <p:cBhvr>
                                        <p:cTn id="32" dur="500"/>
                                        <p:tgtEl>
                                          <p:spTgt spid="1204"/>
                                        </p:tgtEl>
                                      </p:cBhvr>
                                    </p:animEffect>
                                  </p:childTnLst>
                                </p:cTn>
                              </p:par>
                              <p:par>
                                <p:cTn id="33" presetID="10" presetClass="entr" presetSubtype="0" fill="hold" nodeType="withEffect">
                                  <p:stCondLst>
                                    <p:cond delay="0"/>
                                  </p:stCondLst>
                                  <p:childTnLst>
                                    <p:set>
                                      <p:cBhvr>
                                        <p:cTn id="34" dur="1" fill="hold">
                                          <p:stCondLst>
                                            <p:cond delay="0"/>
                                          </p:stCondLst>
                                        </p:cTn>
                                        <p:tgtEl>
                                          <p:spTgt spid="1205"/>
                                        </p:tgtEl>
                                        <p:attrNameLst>
                                          <p:attrName>style.visibility</p:attrName>
                                        </p:attrNameLst>
                                      </p:cBhvr>
                                      <p:to>
                                        <p:strVal val="visible"/>
                                      </p:to>
                                    </p:set>
                                    <p:animEffect transition="in" filter="fade">
                                      <p:cBhvr>
                                        <p:cTn id="35" dur="500"/>
                                        <p:tgtEl>
                                          <p:spTgt spid="120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06"/>
                                        </p:tgtEl>
                                        <p:attrNameLst>
                                          <p:attrName>style.visibility</p:attrName>
                                        </p:attrNameLst>
                                      </p:cBhvr>
                                      <p:to>
                                        <p:strVal val="visible"/>
                                      </p:to>
                                    </p:set>
                                    <p:animEffect transition="in" filter="fade">
                                      <p:cBhvr>
                                        <p:cTn id="40" dur="500"/>
                                        <p:tgtEl>
                                          <p:spTgt spid="1206"/>
                                        </p:tgtEl>
                                      </p:cBhvr>
                                    </p:animEffect>
                                  </p:childTnLst>
                                </p:cTn>
                              </p:par>
                              <p:par>
                                <p:cTn id="41" presetID="10" presetClass="entr" presetSubtype="0" fill="hold" nodeType="withEffect">
                                  <p:stCondLst>
                                    <p:cond delay="0"/>
                                  </p:stCondLst>
                                  <p:childTnLst>
                                    <p:set>
                                      <p:cBhvr>
                                        <p:cTn id="42" dur="1" fill="hold">
                                          <p:stCondLst>
                                            <p:cond delay="0"/>
                                          </p:stCondLst>
                                        </p:cTn>
                                        <p:tgtEl>
                                          <p:spTgt spid="1207"/>
                                        </p:tgtEl>
                                        <p:attrNameLst>
                                          <p:attrName>style.visibility</p:attrName>
                                        </p:attrNameLst>
                                      </p:cBhvr>
                                      <p:to>
                                        <p:strVal val="visible"/>
                                      </p:to>
                                    </p:set>
                                    <p:animEffect transition="in" filter="fade">
                                      <p:cBhvr>
                                        <p:cTn id="43" dur="500"/>
                                        <p:tgtEl>
                                          <p:spTgt spid="1207"/>
                                        </p:tgtEl>
                                      </p:cBhvr>
                                    </p:animEffect>
                                  </p:childTnLst>
                                </p:cTn>
                              </p:par>
                              <p:par>
                                <p:cTn id="44" presetID="10" presetClass="entr" presetSubtype="0" fill="hold" nodeType="withEffect">
                                  <p:stCondLst>
                                    <p:cond delay="0"/>
                                  </p:stCondLst>
                                  <p:childTnLst>
                                    <p:set>
                                      <p:cBhvr>
                                        <p:cTn id="45" dur="1" fill="hold">
                                          <p:stCondLst>
                                            <p:cond delay="0"/>
                                          </p:stCondLst>
                                        </p:cTn>
                                        <p:tgtEl>
                                          <p:spTgt spid="1208"/>
                                        </p:tgtEl>
                                        <p:attrNameLst>
                                          <p:attrName>style.visibility</p:attrName>
                                        </p:attrNameLst>
                                      </p:cBhvr>
                                      <p:to>
                                        <p:strVal val="visible"/>
                                      </p:to>
                                    </p:set>
                                    <p:animEffect transition="in" filter="fade">
                                      <p:cBhvr>
                                        <p:cTn id="46" dur="500"/>
                                        <p:tgtEl>
                                          <p:spTgt spid="120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97"/>
                                        </p:tgtEl>
                                        <p:attrNameLst>
                                          <p:attrName>style.visibility</p:attrName>
                                        </p:attrNameLst>
                                      </p:cBhvr>
                                      <p:to>
                                        <p:strVal val="visible"/>
                                      </p:to>
                                    </p:set>
                                    <p:animEffect transition="in" filter="fade">
                                      <p:cBhvr>
                                        <p:cTn id="51" dur="500"/>
                                        <p:tgtEl>
                                          <p:spTgt spid="1197"/>
                                        </p:tgtEl>
                                      </p:cBhvr>
                                    </p:animEffect>
                                  </p:childTnLst>
                                </p:cTn>
                              </p:par>
                              <p:par>
                                <p:cTn id="52" presetID="10" presetClass="entr" presetSubtype="0" fill="hold" nodeType="withEffect">
                                  <p:stCondLst>
                                    <p:cond delay="0"/>
                                  </p:stCondLst>
                                  <p:childTnLst>
                                    <p:set>
                                      <p:cBhvr>
                                        <p:cTn id="53" dur="1" fill="hold">
                                          <p:stCondLst>
                                            <p:cond delay="0"/>
                                          </p:stCondLst>
                                        </p:cTn>
                                        <p:tgtEl>
                                          <p:spTgt spid="1198"/>
                                        </p:tgtEl>
                                        <p:attrNameLst>
                                          <p:attrName>style.visibility</p:attrName>
                                        </p:attrNameLst>
                                      </p:cBhvr>
                                      <p:to>
                                        <p:strVal val="visible"/>
                                      </p:to>
                                    </p:set>
                                    <p:animEffect transition="in" filter="fade">
                                      <p:cBhvr>
                                        <p:cTn id="54" dur="500"/>
                                        <p:tgtEl>
                                          <p:spTgt spid="1198"/>
                                        </p:tgtEl>
                                      </p:cBhvr>
                                    </p:animEffect>
                                  </p:childTnLst>
                                </p:cTn>
                              </p:par>
                              <p:par>
                                <p:cTn id="55" presetID="10" presetClass="entr" presetSubtype="0" fill="hold" nodeType="withEffect">
                                  <p:stCondLst>
                                    <p:cond delay="0"/>
                                  </p:stCondLst>
                                  <p:childTnLst>
                                    <p:set>
                                      <p:cBhvr>
                                        <p:cTn id="56" dur="1" fill="hold">
                                          <p:stCondLst>
                                            <p:cond delay="0"/>
                                          </p:stCondLst>
                                        </p:cTn>
                                        <p:tgtEl>
                                          <p:spTgt spid="1192"/>
                                        </p:tgtEl>
                                        <p:attrNameLst>
                                          <p:attrName>style.visibility</p:attrName>
                                        </p:attrNameLst>
                                      </p:cBhvr>
                                      <p:to>
                                        <p:strVal val="visible"/>
                                      </p:to>
                                    </p:set>
                                    <p:animEffect transition="in" filter="fade">
                                      <p:cBhvr>
                                        <p:cTn id="57" dur="500"/>
                                        <p:tgtEl>
                                          <p:spTgt spid="119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09"/>
                                        </p:tgtEl>
                                        <p:attrNameLst>
                                          <p:attrName>style.visibility</p:attrName>
                                        </p:attrNameLst>
                                      </p:cBhvr>
                                      <p:to>
                                        <p:strVal val="visible"/>
                                      </p:to>
                                    </p:set>
                                    <p:animEffect transition="in" filter="fade">
                                      <p:cBhvr>
                                        <p:cTn id="62" dur="500"/>
                                        <p:tgtEl>
                                          <p:spTgt spid="1209"/>
                                        </p:tgtEl>
                                      </p:cBhvr>
                                    </p:animEffect>
                                  </p:childTnLst>
                                </p:cTn>
                              </p:par>
                              <p:par>
                                <p:cTn id="63" presetID="10" presetClass="entr" presetSubtype="0" fill="hold" nodeType="withEffect">
                                  <p:stCondLst>
                                    <p:cond delay="0"/>
                                  </p:stCondLst>
                                  <p:childTnLst>
                                    <p:set>
                                      <p:cBhvr>
                                        <p:cTn id="64" dur="1" fill="hold">
                                          <p:stCondLst>
                                            <p:cond delay="0"/>
                                          </p:stCondLst>
                                        </p:cTn>
                                        <p:tgtEl>
                                          <p:spTgt spid="1210"/>
                                        </p:tgtEl>
                                        <p:attrNameLst>
                                          <p:attrName>style.visibility</p:attrName>
                                        </p:attrNameLst>
                                      </p:cBhvr>
                                      <p:to>
                                        <p:strVal val="visible"/>
                                      </p:to>
                                    </p:set>
                                    <p:animEffect transition="in" filter="fade">
                                      <p:cBhvr>
                                        <p:cTn id="65" dur="500"/>
                                        <p:tgtEl>
                                          <p:spTgt spid="1210"/>
                                        </p:tgtEl>
                                      </p:cBhvr>
                                    </p:animEffect>
                                  </p:childTnLst>
                                </p:cTn>
                              </p:par>
                              <p:par>
                                <p:cTn id="66" presetID="10" presetClass="entr" presetSubtype="0" fill="hold" nodeType="withEffect">
                                  <p:stCondLst>
                                    <p:cond delay="0"/>
                                  </p:stCondLst>
                                  <p:childTnLst>
                                    <p:set>
                                      <p:cBhvr>
                                        <p:cTn id="67" dur="1" fill="hold">
                                          <p:stCondLst>
                                            <p:cond delay="0"/>
                                          </p:stCondLst>
                                        </p:cTn>
                                        <p:tgtEl>
                                          <p:spTgt spid="1211"/>
                                        </p:tgtEl>
                                        <p:attrNameLst>
                                          <p:attrName>style.visibility</p:attrName>
                                        </p:attrNameLst>
                                      </p:cBhvr>
                                      <p:to>
                                        <p:strVal val="visible"/>
                                      </p:to>
                                    </p:set>
                                    <p:animEffect transition="in" filter="fade">
                                      <p:cBhvr>
                                        <p:cTn id="68" dur="500"/>
                                        <p:tgtEl>
                                          <p:spTgt spid="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69"/>
        <p:cNvGrpSpPr/>
        <p:nvPr/>
      </p:nvGrpSpPr>
      <p:grpSpPr>
        <a:xfrm>
          <a:off x="0" y="0"/>
          <a:ext cx="0" cy="0"/>
          <a:chOff x="0" y="0"/>
          <a:chExt cx="0" cy="0"/>
        </a:xfrm>
      </p:grpSpPr>
      <p:sp>
        <p:nvSpPr>
          <p:cNvPr id="1270" name="Shape 1270"/>
          <p:cNvSpPr txBox="1">
            <a:spLocks noGrp="1"/>
          </p:cNvSpPr>
          <p:nvPr>
            <p:ph type="title"/>
          </p:nvPr>
        </p:nvSpPr>
        <p:spPr>
          <a:xfrm>
            <a:off x="609600" y="5181600"/>
            <a:ext cx="7772400" cy="136207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1" i="0" u="none" strike="noStrike" cap="none" dirty="0">
                <a:solidFill>
                  <a:srgbClr val="FFFFFF"/>
                </a:solidFill>
                <a:latin typeface="Arial"/>
                <a:ea typeface="Arial"/>
                <a:cs typeface="Arial"/>
                <a:sym typeface="Arial"/>
              </a:rPr>
              <a:t>Page </a:t>
            </a:r>
            <a:r>
              <a:rPr lang="en-US" sz="3600" b="1" i="0" u="none" strike="noStrike" cap="none" dirty="0" err="1">
                <a:solidFill>
                  <a:srgbClr val="FFFFFF"/>
                </a:solidFill>
                <a:latin typeface="Arial"/>
                <a:ea typeface="Arial"/>
                <a:cs typeface="Arial"/>
                <a:sym typeface="Arial"/>
              </a:rPr>
              <a:t>Springsnail</a:t>
            </a:r>
            <a:r>
              <a:rPr lang="en-US" sz="3600" b="1" i="0" u="none" strike="noStrike" cap="none" dirty="0">
                <a:solidFill>
                  <a:srgbClr val="FFFFFF"/>
                </a:solidFill>
                <a:latin typeface="Arial"/>
                <a:ea typeface="Arial"/>
                <a:cs typeface="Arial"/>
                <a:sym typeface="Arial"/>
              </a:rPr>
              <a:t> SSA </a:t>
            </a:r>
            <a:br>
              <a:rPr lang="en-US" sz="3600" b="1" i="0" u="none" strike="noStrike" cap="none" dirty="0">
                <a:solidFill>
                  <a:srgbClr val="FFFFFF"/>
                </a:solidFill>
                <a:latin typeface="Arial"/>
                <a:ea typeface="Arial"/>
                <a:cs typeface="Arial"/>
                <a:sym typeface="Arial"/>
              </a:rPr>
            </a:br>
            <a:r>
              <a:rPr lang="en-US" sz="2800" b="0" i="0" u="none" strike="noStrike" cap="none" dirty="0">
                <a:solidFill>
                  <a:srgbClr val="FFFFFF"/>
                </a:solidFill>
                <a:latin typeface="Arial"/>
                <a:ea typeface="Arial"/>
                <a:cs typeface="Arial"/>
                <a:sym typeface="Arial"/>
              </a:rPr>
              <a:t>(</a:t>
            </a:r>
            <a:r>
              <a:rPr lang="en-US" sz="2800" b="0" i="1" u="none" strike="noStrike" cap="none" dirty="0" err="1">
                <a:solidFill>
                  <a:srgbClr val="FFFFFF"/>
                </a:solidFill>
                <a:latin typeface="Arial"/>
                <a:ea typeface="Arial"/>
                <a:cs typeface="Arial"/>
                <a:sym typeface="Arial"/>
              </a:rPr>
              <a:t>Pyrgulopsis</a:t>
            </a:r>
            <a:r>
              <a:rPr lang="en-US" sz="2800" b="0" i="1" u="none" strike="noStrike" cap="none" dirty="0">
                <a:solidFill>
                  <a:srgbClr val="FFFFFF"/>
                </a:solidFill>
                <a:latin typeface="Arial"/>
                <a:ea typeface="Arial"/>
                <a:cs typeface="Arial"/>
                <a:sym typeface="Arial"/>
              </a:rPr>
              <a:t> </a:t>
            </a:r>
            <a:r>
              <a:rPr lang="en-US" sz="2800" b="0" i="1" u="none" strike="noStrike" cap="none" dirty="0" err="1">
                <a:solidFill>
                  <a:srgbClr val="FFFFFF"/>
                </a:solidFill>
                <a:latin typeface="Arial"/>
                <a:ea typeface="Arial"/>
                <a:cs typeface="Arial"/>
                <a:sym typeface="Arial"/>
              </a:rPr>
              <a:t>morrisoni</a:t>
            </a:r>
            <a:r>
              <a:rPr lang="en-US" sz="2800" b="0" i="0" u="none" strike="noStrike" cap="none" dirty="0">
                <a:solidFill>
                  <a:srgbClr val="FFFFFF"/>
                </a:solidFill>
                <a:latin typeface="Arial"/>
                <a:ea typeface="Arial"/>
                <a:cs typeface="Arial"/>
                <a:sym typeface="Arial"/>
              </a:rPr>
              <a:t>)</a:t>
            </a:r>
          </a:p>
        </p:txBody>
      </p:sp>
      <p:pic>
        <p:nvPicPr>
          <p:cNvPr id="1271" name="Shape 1271"/>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3314700" y="1743635"/>
            <a:ext cx="4038598" cy="3681600"/>
          </a:xfrm>
          <a:prstGeom prst="rect">
            <a:avLst/>
          </a:prstGeom>
          <a:noFill/>
          <a:ln>
            <a:noFill/>
          </a:ln>
        </p:spPr>
      </p:pic>
      <p:sp>
        <p:nvSpPr>
          <p:cNvPr id="1272" name="Shape 1272"/>
          <p:cNvSpPr txBox="1"/>
          <p:nvPr/>
        </p:nvSpPr>
        <p:spPr>
          <a:xfrm rot="16200000">
            <a:off x="6081450" y="3215100"/>
            <a:ext cx="3372300" cy="447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dirty="0">
                <a:solidFill>
                  <a:srgbClr val="FFFFFF"/>
                </a:solidFill>
                <a:latin typeface="Arial"/>
                <a:ea typeface="Arial"/>
                <a:cs typeface="Arial"/>
                <a:sym typeface="Arial"/>
              </a:rPr>
              <a:t>Photo Credit: Drew Pearson (ASU) and Stuart Wells (Phoenix Zoo).</a:t>
            </a:r>
          </a:p>
        </p:txBody>
      </p:sp>
      <p:sp>
        <p:nvSpPr>
          <p:cNvPr id="5"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76"/>
        <p:cNvGrpSpPr/>
        <p:nvPr/>
      </p:nvGrpSpPr>
      <p:grpSpPr>
        <a:xfrm>
          <a:off x="0" y="0"/>
          <a:ext cx="0" cy="0"/>
          <a:chOff x="0" y="0"/>
          <a:chExt cx="0" cy="0"/>
        </a:xfrm>
      </p:grpSpPr>
      <p:sp>
        <p:nvSpPr>
          <p:cNvPr id="1278" name="Shape 1278"/>
          <p:cNvSpPr txBox="1">
            <a:spLocks noGrp="1"/>
          </p:cNvSpPr>
          <p:nvPr>
            <p:ph type="body" idx="1"/>
          </p:nvPr>
        </p:nvSpPr>
        <p:spPr>
          <a:xfrm>
            <a:off x="416268" y="1905000"/>
            <a:ext cx="8229600" cy="4800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BC2C8"/>
              </a:buClr>
              <a:buSzPct val="100000"/>
              <a:buNone/>
            </a:pPr>
            <a:r>
              <a:rPr lang="en-US" dirty="0" smtClean="0">
                <a:solidFill>
                  <a:schemeClr val="tx1"/>
                </a:solidFill>
                <a:latin typeface="Arial"/>
                <a:ea typeface="Arial"/>
                <a:cs typeface="Arial"/>
                <a:sym typeface="Arial"/>
              </a:rPr>
              <a:t>Species’ Ecology</a:t>
            </a:r>
            <a:endParaRPr lang="en-US" b="0" i="0" u="none" strike="noStrike" cap="none" dirty="0" smtClean="0">
              <a:solidFill>
                <a:schemeClr val="tx1"/>
              </a:solidFill>
              <a:latin typeface="Arial"/>
              <a:ea typeface="Arial"/>
              <a:cs typeface="Arial"/>
              <a:sym typeface="Arial"/>
            </a:endParaRPr>
          </a:p>
          <a:p>
            <a:pPr marL="285750" marR="0" lvl="0" indent="-285750" algn="l" rtl="0">
              <a:lnSpc>
                <a:spcPct val="100000"/>
              </a:lnSpc>
              <a:spcBef>
                <a:spcPts val="0"/>
              </a:spcBef>
              <a:spcAft>
                <a:spcPts val="0"/>
              </a:spcAft>
              <a:buClr>
                <a:srgbClr val="ABC2C8"/>
              </a:buClr>
              <a:buSzPct val="100000"/>
              <a:buFont typeface="Arial"/>
              <a:buChar char="•"/>
            </a:pPr>
            <a:endParaRPr lang="en-US" sz="2800" dirty="0">
              <a:solidFill>
                <a:schemeClr val="tx1"/>
              </a:solidFill>
              <a:latin typeface="Arial"/>
              <a:ea typeface="Arial"/>
              <a:cs typeface="Arial"/>
              <a:sym typeface="Arial"/>
            </a:endParaRPr>
          </a:p>
          <a:p>
            <a:pPr marL="285750" marR="0" lvl="0" indent="-285750" algn="l" rtl="0">
              <a:lnSpc>
                <a:spcPct val="100000"/>
              </a:lnSpc>
              <a:spcBef>
                <a:spcPts val="0"/>
              </a:spcBef>
              <a:spcAft>
                <a:spcPts val="0"/>
              </a:spcAft>
              <a:buClr>
                <a:srgbClr val="ABC2C8"/>
              </a:buClr>
              <a:buSzPct val="100000"/>
              <a:buFont typeface="Arial"/>
              <a:buChar char="•"/>
            </a:pPr>
            <a:r>
              <a:rPr lang="en-US" sz="2800" b="0" i="0" u="none" strike="noStrike" cap="none" dirty="0" smtClean="0">
                <a:solidFill>
                  <a:schemeClr val="tx1"/>
                </a:solidFill>
                <a:latin typeface="Arial"/>
                <a:ea typeface="Arial"/>
                <a:cs typeface="Arial"/>
                <a:sym typeface="Arial"/>
              </a:rPr>
              <a:t>Endemic </a:t>
            </a:r>
            <a:r>
              <a:rPr lang="en-US" sz="2800" b="0" i="0" u="none" strike="noStrike" cap="none" dirty="0">
                <a:solidFill>
                  <a:schemeClr val="tx1"/>
                </a:solidFill>
                <a:latin typeface="Arial"/>
                <a:ea typeface="Arial"/>
                <a:cs typeface="Arial"/>
                <a:sym typeface="Arial"/>
              </a:rPr>
              <a:t>to a complex of springs along Oak Creek and Spring Creek in Yavapai County, central </a:t>
            </a:r>
            <a:r>
              <a:rPr lang="en-US" sz="2800" b="0" i="0" u="none" strike="noStrike" cap="none" dirty="0" smtClean="0">
                <a:solidFill>
                  <a:schemeClr val="tx1"/>
                </a:solidFill>
                <a:latin typeface="Arial"/>
                <a:ea typeface="Arial"/>
                <a:cs typeface="Arial"/>
                <a:sym typeface="Arial"/>
              </a:rPr>
              <a:t>Arizona.</a:t>
            </a:r>
          </a:p>
          <a:p>
            <a:pPr marL="285750" marR="0" lvl="0" indent="-285750" algn="l" rtl="0">
              <a:lnSpc>
                <a:spcPct val="100000"/>
              </a:lnSpc>
              <a:spcBef>
                <a:spcPts val="0"/>
              </a:spcBef>
              <a:spcAft>
                <a:spcPts val="0"/>
              </a:spcAft>
              <a:buClr>
                <a:srgbClr val="ABC2C8"/>
              </a:buClr>
              <a:buSzPct val="100000"/>
              <a:buFont typeface="Arial"/>
              <a:buChar char="•"/>
            </a:pPr>
            <a:endParaRPr lang="en-US" sz="2800" dirty="0">
              <a:solidFill>
                <a:schemeClr val="tx1"/>
              </a:solidFill>
              <a:latin typeface="Arial"/>
              <a:ea typeface="Arial"/>
              <a:cs typeface="Arial"/>
              <a:sym typeface="Arial"/>
            </a:endParaRPr>
          </a:p>
          <a:p>
            <a:pPr marL="285750" marR="0" lvl="0" indent="-285750" algn="l" rtl="0">
              <a:lnSpc>
                <a:spcPct val="100000"/>
              </a:lnSpc>
              <a:spcBef>
                <a:spcPts val="0"/>
              </a:spcBef>
              <a:spcAft>
                <a:spcPts val="0"/>
              </a:spcAft>
              <a:buClr>
                <a:srgbClr val="ABC2C8"/>
              </a:buClr>
              <a:buSzPct val="100000"/>
              <a:buFont typeface="Arial"/>
              <a:buChar char="•"/>
            </a:pPr>
            <a:r>
              <a:rPr lang="en-US" sz="2800" b="0" i="0" u="none" strike="noStrike" cap="none" dirty="0" smtClean="0">
                <a:solidFill>
                  <a:schemeClr val="tx1"/>
                </a:solidFill>
                <a:latin typeface="Arial"/>
                <a:ea typeface="Arial"/>
                <a:cs typeface="Arial"/>
                <a:sym typeface="Arial"/>
              </a:rPr>
              <a:t>Occurs </a:t>
            </a:r>
            <a:r>
              <a:rPr lang="en-US" sz="2800" b="0" i="0" u="none" strike="noStrike" cap="none" dirty="0">
                <a:solidFill>
                  <a:schemeClr val="tx1"/>
                </a:solidFill>
                <a:latin typeface="Arial"/>
                <a:ea typeface="Arial"/>
                <a:cs typeface="Arial"/>
                <a:sym typeface="Arial"/>
              </a:rPr>
              <a:t>in emergent springs supported by free-flowing stream water discharged from a regional </a:t>
            </a:r>
            <a:r>
              <a:rPr lang="en-US" sz="2800" b="0" i="0" u="none" strike="noStrike" cap="none" dirty="0" smtClean="0">
                <a:solidFill>
                  <a:schemeClr val="tx1"/>
                </a:solidFill>
                <a:latin typeface="Arial"/>
                <a:ea typeface="Arial"/>
                <a:cs typeface="Arial"/>
                <a:sym typeface="Arial"/>
              </a:rPr>
              <a:t>aquifer.</a:t>
            </a:r>
            <a:endParaRPr lang="en-US" sz="2800" b="0" i="0" u="none" strike="noStrike" cap="none" dirty="0">
              <a:solidFill>
                <a:schemeClr val="tx1"/>
              </a:solidFill>
              <a:latin typeface="Arial"/>
              <a:ea typeface="Arial"/>
              <a:cs typeface="Arial"/>
              <a:sym typeface="Arial"/>
            </a:endParaRPr>
          </a:p>
        </p:txBody>
      </p:sp>
      <p:sp>
        <p:nvSpPr>
          <p:cNvPr id="4"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extLst>
      <p:ext uri="{BB962C8B-B14F-4D97-AF65-F5344CB8AC3E}">
        <p14:creationId xmlns:p14="http://schemas.microsoft.com/office/powerpoint/2010/main" val="105718043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166D57-37D1-4796-A40F-C6965A4EED7B}">
  <ds:schemaRefs>
    <ds:schemaRef ds:uri="http://schemas.microsoft.com/office/infopath/2007/PartnerControls"/>
    <ds:schemaRef ds:uri="http://www.w3.org/XML/1998/namespace"/>
    <ds:schemaRef ds:uri="http://purl.org/dc/elements/1.1/"/>
    <ds:schemaRef ds:uri="http://purl.org/dc/terms/"/>
    <ds:schemaRef ds:uri="http://schemas.microsoft.com/office/2006/documentManagement/types"/>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39BF83DA-BF6A-4C19-A607-BDBA7E1D6BE1}">
  <ds:schemaRefs>
    <ds:schemaRef ds:uri="http://schemas.microsoft.com/sharepoint/v3/contenttype/forms"/>
  </ds:schemaRefs>
</ds:datastoreItem>
</file>

<file path=customXml/itemProps3.xml><?xml version="1.0" encoding="utf-8"?>
<ds:datastoreItem xmlns:ds="http://schemas.openxmlformats.org/officeDocument/2006/customXml" ds:itemID="{C9111D71-8C8D-4C93-94F4-85C8E72636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1374</TotalTime>
  <Words>1052</Words>
  <Application>Microsoft Office PowerPoint</Application>
  <PresentationFormat>On-screen Show (4:3)</PresentationFormat>
  <Paragraphs>131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Rokkitt</vt:lpstr>
      <vt:lpstr>Cabin</vt:lpstr>
      <vt:lpstr>Calibri</vt:lpstr>
      <vt:lpstr>1_Office Theme</vt:lpstr>
      <vt:lpstr>PowerPoint Presentation</vt:lpstr>
      <vt:lpstr>PowerPoint Presentation</vt:lpstr>
      <vt:lpstr>PowerPoint Presentation</vt:lpstr>
      <vt:lpstr>PowerPoint Presentation</vt:lpstr>
      <vt:lpstr>Defining Population Structure </vt:lpstr>
      <vt:lpstr>Core Conceptual Model</vt:lpstr>
      <vt:lpstr>CCM with Causes Expanded </vt:lpstr>
      <vt:lpstr>Page Springsnail SSA  (Pyrgulopsis morrisoni)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Engle, Janice</cp:lastModifiedBy>
  <cp:revision>78</cp:revision>
  <cp:lastPrinted>2016-04-20T22:04:32Z</cp:lastPrinted>
  <dcterms:modified xsi:type="dcterms:W3CDTF">2016-06-13T16:41:17Z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