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4"/>
    <p:sldMasterId id="2147483709" r:id="rId5"/>
  </p:sldMasterIdLst>
  <p:notesMasterIdLst>
    <p:notesMasterId r:id="rId18"/>
  </p:notesMasterIdLst>
  <p:handoutMasterIdLst>
    <p:handoutMasterId r:id="rId19"/>
  </p:handoutMasterIdLst>
  <p:sldIdLst>
    <p:sldId id="319" r:id="rId6"/>
    <p:sldId id="320" r:id="rId7"/>
    <p:sldId id="321" r:id="rId8"/>
    <p:sldId id="296" r:id="rId9"/>
    <p:sldId id="297" r:id="rId10"/>
    <p:sldId id="298" r:id="rId11"/>
    <p:sldId id="313" r:id="rId12"/>
    <p:sldId id="314" r:id="rId13"/>
    <p:sldId id="316" r:id="rId14"/>
    <p:sldId id="317" r:id="rId15"/>
    <p:sldId id="318" r:id="rId16"/>
    <p:sldId id="300" r:id="rId17"/>
  </p:sldIdLst>
  <p:sldSz cx="9144000" cy="6858000" type="screen4x3"/>
  <p:notesSz cx="7077075" cy="9363075"/>
  <p:embeddedFontLst>
    <p:embeddedFont>
      <p:font typeface="Calibri" panose="020F0502020204030204" pitchFamily="34" charset="0"/>
      <p:regular r:id="rId20"/>
      <p:bold r:id="rId21"/>
      <p:italic r:id="rId22"/>
      <p:boldItalic r:id="rId23"/>
    </p:embeddedFont>
    <p:embeddedFont>
      <p:font typeface="Cabin"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FBA"/>
    <a:srgbClr val="769679"/>
    <a:srgbClr val="6E9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47848DEE-106D-4828-AA31-C01136A4E1CC}">
  <a:tblStyle styleId="{47848DEE-106D-4828-AA31-C01136A4E1CC}"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65112" autoAdjust="0"/>
  </p:normalViewPr>
  <p:slideViewPr>
    <p:cSldViewPr>
      <p:cViewPr varScale="1">
        <p:scale>
          <a:sx n="68" d="100"/>
          <a:sy n="68" d="100"/>
        </p:scale>
        <p:origin x="-2250" y="-102"/>
      </p:cViewPr>
      <p:guideLst>
        <p:guide orient="horz" pos="2160"/>
        <p:guide pos="2880"/>
      </p:guideLst>
    </p:cSldViewPr>
  </p:slideViewPr>
  <p:notesTextViewPr>
    <p:cViewPr>
      <p:scale>
        <a:sx n="1" d="1"/>
        <a:sy n="1" d="1"/>
      </p:scale>
      <p:origin x="0" y="0"/>
    </p:cViewPr>
  </p:notesTextViewPr>
  <p:sorterViewPr>
    <p:cViewPr>
      <p:scale>
        <a:sx n="100" d="100"/>
        <a:sy n="100" d="100"/>
      </p:scale>
      <p:origin x="0" y="16320"/>
    </p:cViewPr>
  </p:sorterViewPr>
  <p:notesViewPr>
    <p:cSldViewPr>
      <p:cViewPr varScale="1">
        <p:scale>
          <a:sx n="50" d="100"/>
          <a:sy n="50" d="100"/>
        </p:scale>
        <p:origin x="-1002"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handoutMaster" Target="handoutMasters/handout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28" tIns="46964" rIns="93928" bIns="46964"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68154"/>
          </a:xfrm>
          <a:prstGeom prst="rect">
            <a:avLst/>
          </a:prstGeom>
        </p:spPr>
        <p:txBody>
          <a:bodyPr vert="horz" lIns="93928" tIns="46964" rIns="93928" bIns="46964" rtlCol="0"/>
          <a:lstStyle>
            <a:lvl1pPr algn="r">
              <a:defRPr sz="1200"/>
            </a:lvl1pPr>
          </a:lstStyle>
          <a:p>
            <a:fld id="{0C8FAFEE-C9F7-4EE6-B7B3-F514D82A2D4F}" type="datetimeFigureOut">
              <a:rPr lang="en-US" smtClean="0"/>
              <a:t>6/21/2016</a:t>
            </a:fld>
            <a:endParaRPr lang="en-US"/>
          </a:p>
        </p:txBody>
      </p:sp>
      <p:sp>
        <p:nvSpPr>
          <p:cNvPr id="4" name="Footer Placeholder 3"/>
          <p:cNvSpPr>
            <a:spLocks noGrp="1"/>
          </p:cNvSpPr>
          <p:nvPr>
            <p:ph type="ftr" sz="quarter" idx="2"/>
          </p:nvPr>
        </p:nvSpPr>
        <p:spPr>
          <a:xfrm>
            <a:off x="0" y="8893296"/>
            <a:ext cx="3066733" cy="468154"/>
          </a:xfrm>
          <a:prstGeom prst="rect">
            <a:avLst/>
          </a:prstGeom>
        </p:spPr>
        <p:txBody>
          <a:bodyPr vert="horz" lIns="93928" tIns="46964" rIns="93928" bIns="46964"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28" tIns="46964" rIns="93928" bIns="46964" rtlCol="0" anchor="b"/>
          <a:lstStyle>
            <a:lvl1pPr algn="r">
              <a:defRPr sz="1200"/>
            </a:lvl1pPr>
          </a:lstStyle>
          <a:p>
            <a:fld id="{8C42FF9A-0FF7-45F4-89E3-DFCCC832D8FD}" type="slidenum">
              <a:rPr lang="en-US" smtClean="0"/>
              <a:t>‹#›</a:t>
            </a:fld>
            <a:endParaRPr lang="en-US"/>
          </a:p>
        </p:txBody>
      </p:sp>
    </p:spTree>
    <p:extLst>
      <p:ext uri="{BB962C8B-B14F-4D97-AF65-F5344CB8AC3E}">
        <p14:creationId xmlns:p14="http://schemas.microsoft.com/office/powerpoint/2010/main" val="3881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2" y="0"/>
            <a:ext cx="3066731" cy="468154"/>
          </a:xfrm>
          <a:prstGeom prst="rect">
            <a:avLst/>
          </a:prstGeom>
          <a:noFill/>
          <a:ln>
            <a:noFill/>
          </a:ln>
        </p:spPr>
        <p:txBody>
          <a:bodyPr lIns="93913" tIns="93913" rIns="93913" bIns="93913"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008706" y="0"/>
            <a:ext cx="3066731" cy="468154"/>
          </a:xfrm>
          <a:prstGeom prst="rect">
            <a:avLst/>
          </a:prstGeom>
          <a:noFill/>
          <a:ln>
            <a:noFill/>
          </a:ln>
        </p:spPr>
        <p:txBody>
          <a:bodyPr lIns="93913" tIns="93913" rIns="93913" bIns="93913"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7709" y="4447461"/>
            <a:ext cx="5661659" cy="4213384"/>
          </a:xfrm>
          <a:prstGeom prst="rect">
            <a:avLst/>
          </a:prstGeom>
          <a:noFill/>
          <a:ln>
            <a:noFill/>
          </a:ln>
        </p:spPr>
        <p:txBody>
          <a:bodyPr lIns="93913" tIns="93913" rIns="93913" bIns="93913"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2" y="8893296"/>
            <a:ext cx="3066731" cy="468154"/>
          </a:xfrm>
          <a:prstGeom prst="rect">
            <a:avLst/>
          </a:prstGeom>
          <a:noFill/>
          <a:ln>
            <a:noFill/>
          </a:ln>
        </p:spPr>
        <p:txBody>
          <a:bodyPr lIns="93913" tIns="93913" rIns="93913" bIns="93913"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69639" marR="0" lvl="1" indent="0" algn="l" rtl="0">
              <a:spcBef>
                <a:spcPts val="0"/>
              </a:spcBef>
              <a:buNone/>
              <a:defRPr sz="1800" b="0" i="0" u="none" strike="noStrike" cap="none">
                <a:solidFill>
                  <a:schemeClr val="dk1"/>
                </a:solidFill>
                <a:latin typeface="Calibri"/>
                <a:ea typeface="Calibri"/>
                <a:cs typeface="Calibri"/>
                <a:sym typeface="Calibri"/>
              </a:defRPr>
            </a:lvl2pPr>
            <a:lvl3pPr marL="939279" marR="0" lvl="2" indent="0" algn="l" rtl="0">
              <a:spcBef>
                <a:spcPts val="0"/>
              </a:spcBef>
              <a:buNone/>
              <a:defRPr sz="1800" b="0" i="0" u="none" strike="noStrike" cap="none">
                <a:solidFill>
                  <a:schemeClr val="dk1"/>
                </a:solidFill>
                <a:latin typeface="Calibri"/>
                <a:ea typeface="Calibri"/>
                <a:cs typeface="Calibri"/>
                <a:sym typeface="Calibri"/>
              </a:defRPr>
            </a:lvl3pPr>
            <a:lvl4pPr marL="1408918" marR="0" lvl="3" indent="0" algn="l" rtl="0">
              <a:spcBef>
                <a:spcPts val="0"/>
              </a:spcBef>
              <a:buNone/>
              <a:defRPr sz="1800" b="0" i="0" u="none" strike="noStrike" cap="none">
                <a:solidFill>
                  <a:schemeClr val="dk1"/>
                </a:solidFill>
                <a:latin typeface="Calibri"/>
                <a:ea typeface="Calibri"/>
                <a:cs typeface="Calibri"/>
                <a:sym typeface="Calibri"/>
              </a:defRPr>
            </a:lvl4pPr>
            <a:lvl5pPr marL="1878559" marR="0" lvl="4" indent="0" algn="l" rtl="0">
              <a:spcBef>
                <a:spcPts val="0"/>
              </a:spcBef>
              <a:buNone/>
              <a:defRPr sz="1800" b="0" i="0" u="none" strike="noStrike" cap="none">
                <a:solidFill>
                  <a:schemeClr val="dk1"/>
                </a:solidFill>
                <a:latin typeface="Calibri"/>
                <a:ea typeface="Calibri"/>
                <a:cs typeface="Calibri"/>
                <a:sym typeface="Calibri"/>
              </a:defRPr>
            </a:lvl5pPr>
            <a:lvl6pPr marL="2348199" marR="0" lvl="5" indent="0" algn="l" rtl="0">
              <a:spcBef>
                <a:spcPts val="0"/>
              </a:spcBef>
              <a:buNone/>
              <a:defRPr sz="1800" b="0" i="0" u="none" strike="noStrike" cap="none">
                <a:solidFill>
                  <a:schemeClr val="dk1"/>
                </a:solidFill>
                <a:latin typeface="Calibri"/>
                <a:ea typeface="Calibri"/>
                <a:cs typeface="Calibri"/>
                <a:sym typeface="Calibri"/>
              </a:defRPr>
            </a:lvl6pPr>
            <a:lvl7pPr marL="2817839" marR="0" lvl="6" indent="0" algn="l" rtl="0">
              <a:spcBef>
                <a:spcPts val="0"/>
              </a:spcBef>
              <a:buNone/>
              <a:defRPr sz="1800" b="0" i="0" u="none" strike="noStrike" cap="none">
                <a:solidFill>
                  <a:schemeClr val="dk1"/>
                </a:solidFill>
                <a:latin typeface="Calibri"/>
                <a:ea typeface="Calibri"/>
                <a:cs typeface="Calibri"/>
                <a:sym typeface="Calibri"/>
              </a:defRPr>
            </a:lvl7pPr>
            <a:lvl8pPr marL="3287478" marR="0" lvl="7" indent="0" algn="l" rtl="0">
              <a:spcBef>
                <a:spcPts val="0"/>
              </a:spcBef>
              <a:buNone/>
              <a:defRPr sz="1800" b="0" i="0" u="none" strike="noStrike" cap="none">
                <a:solidFill>
                  <a:schemeClr val="dk1"/>
                </a:solidFill>
                <a:latin typeface="Calibri"/>
                <a:ea typeface="Calibri"/>
                <a:cs typeface="Calibri"/>
                <a:sym typeface="Calibri"/>
              </a:defRPr>
            </a:lvl8pPr>
            <a:lvl9pPr marL="3757118"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92883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Shape 1185"/>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86" name="Shape 1186"/>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SzPct val="25000"/>
            </a:pPr>
            <a:r>
              <a:rPr lang="en-US" dirty="0" smtClean="0"/>
              <a:t>Briefly review the three Ecological Setting 11x17 </a:t>
            </a:r>
            <a:r>
              <a:rPr lang="en-US" smtClean="0"/>
              <a:t>Population Resilience influence </a:t>
            </a:r>
            <a:r>
              <a:rPr lang="en-US" dirty="0" smtClean="0"/>
              <a:t>diagrams that were developed yesterday afternoon.</a:t>
            </a:r>
          </a:p>
          <a:p>
            <a:pPr>
              <a:buSzPct val="25000"/>
            </a:pPr>
            <a:endParaRPr lang="en-US" dirty="0" smtClean="0"/>
          </a:p>
          <a:p>
            <a:pPr>
              <a:buSzPct val="25000"/>
            </a:pPr>
            <a:r>
              <a:rPr lang="en-US" dirty="0" smtClean="0"/>
              <a:t>Similarities?</a:t>
            </a:r>
          </a:p>
          <a:p>
            <a:pPr>
              <a:buSzPct val="25000"/>
            </a:pPr>
            <a:r>
              <a:rPr lang="en-US" dirty="0" smtClean="0"/>
              <a:t>Differences?</a:t>
            </a:r>
          </a:p>
          <a:p>
            <a:pPr>
              <a:buSzPct val="25000"/>
            </a:pPr>
            <a:r>
              <a:rPr lang="en-US" dirty="0" smtClean="0"/>
              <a:t>Questions?</a:t>
            </a:r>
            <a:endParaRPr lang="en-US" dirty="0"/>
          </a:p>
        </p:txBody>
      </p:sp>
      <p:sp>
        <p:nvSpPr>
          <p:cNvPr id="1187" name="Shape 1187"/>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buSzPct val="25000"/>
            </a:pPr>
            <a:fld id="{00000000-1234-1234-1234-123412341234}" type="slidenum">
              <a:rPr lang="en-US">
                <a:latin typeface="Calibri"/>
                <a:ea typeface="Calibri"/>
                <a:cs typeface="Calibri"/>
                <a:sym typeface="Calibri"/>
              </a:rPr>
              <a:pPr>
                <a:buSzPct val="25000"/>
              </a:pPr>
              <a:t>1</a:t>
            </a:fld>
            <a:endParaRPr lang="en-US">
              <a:latin typeface="Calibri"/>
              <a:ea typeface="Calibri"/>
              <a:cs typeface="Calibri"/>
              <a:sym typeface="Calibri"/>
            </a:endParaRPr>
          </a:p>
        </p:txBody>
      </p:sp>
    </p:spTree>
    <p:extLst>
      <p:ext uri="{BB962C8B-B14F-4D97-AF65-F5344CB8AC3E}">
        <p14:creationId xmlns:p14="http://schemas.microsoft.com/office/powerpoint/2010/main" val="2239734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the resiliency categories and terminology used to describe current condition of Page </a:t>
            </a:r>
            <a:r>
              <a:rPr lang="en-US" dirty="0" err="1" smtClean="0"/>
              <a:t>springsnail</a:t>
            </a:r>
            <a:r>
              <a:rPr lang="en-US" baseline="0" dirty="0" smtClean="0"/>
              <a:t> populations.  </a:t>
            </a:r>
            <a:r>
              <a:rPr lang="en-US" dirty="0" smtClean="0"/>
              <a:t>Although these are defined</a:t>
            </a:r>
            <a:r>
              <a:rPr lang="en-US" baseline="0" dirty="0" smtClean="0"/>
              <a:t> by an explicit narrative, the categories lack an explicit association with risk level.  For example, how does ‘high’ overall condition relate to resilience?  What does “high resilience” mean to you?  Does it mean the same thing to everyone?  Is the use of the term calibrated?</a:t>
            </a:r>
            <a:endParaRPr lang="en-US" dirty="0"/>
          </a:p>
        </p:txBody>
      </p:sp>
      <p:sp>
        <p:nvSpPr>
          <p:cNvPr id="4" name="Slide Number Placeholder 3"/>
          <p:cNvSpPr>
            <a:spLocks noGrp="1"/>
          </p:cNvSpPr>
          <p:nvPr>
            <p:ph type="sldNum" sz="quarter" idx="10"/>
          </p:nvPr>
        </p:nvSpPr>
        <p:spPr/>
        <p:txBody>
          <a:bodyPr/>
          <a:lstStyle/>
          <a:p>
            <a:fld id="{608B2564-C25E-44D2-8BC5-42BB5195DAA2}" type="slidenum">
              <a:rPr lang="en-US" smtClean="0"/>
              <a:t>10</a:t>
            </a:fld>
            <a:endParaRPr lang="en-US"/>
          </a:p>
        </p:txBody>
      </p:sp>
    </p:spTree>
    <p:extLst>
      <p:ext uri="{BB962C8B-B14F-4D97-AF65-F5344CB8AC3E}">
        <p14:creationId xmlns:p14="http://schemas.microsoft.com/office/powerpoint/2010/main" val="3798029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 Smith Notes:</a:t>
            </a:r>
          </a:p>
          <a:p>
            <a:r>
              <a:rPr lang="en-US" dirty="0" smtClean="0"/>
              <a:t>Clearly, the SSA</a:t>
            </a:r>
            <a:r>
              <a:rPr lang="en-US" baseline="0" dirty="0" smtClean="0"/>
              <a:t> needs a calibrated language to talk about species risk or, the flip side, persistence.  Here’s a draft SSA “Kent scale”. </a:t>
            </a:r>
            <a:r>
              <a:rPr lang="en-US" dirty="0" smtClean="0"/>
              <a:t>Th</a:t>
            </a:r>
            <a:r>
              <a:rPr lang="en-US" baseline="0" dirty="0" smtClean="0"/>
              <a:t>e resilience categories are defined to match the risk category and persistence.  No data is needed to define categories; the definitions simply clarify what is meant when terms are used, such as, ‘high’, ‘moderate’, or ‘low’.  Data, knowledge, or expert judgment are needed to specify the factor levels that correspond to overall condition (see table on previous slide) and to estimate current and future condition.</a:t>
            </a:r>
          </a:p>
          <a:p>
            <a:endParaRPr lang="en-US" baseline="0" dirty="0" smtClean="0"/>
          </a:p>
          <a:p>
            <a:r>
              <a:rPr lang="en-US" baseline="0" dirty="0" smtClean="0"/>
              <a:t>The SSA “Kent scale” can be revised, but should be used consistently within an SSA and ideally within all SSAs.</a:t>
            </a:r>
            <a:endParaRPr lang="en-US" dirty="0" smtClean="0"/>
          </a:p>
          <a:p>
            <a:endParaRPr lang="en-US" dirty="0" smtClean="0"/>
          </a:p>
          <a:p>
            <a:endParaRPr lang="en-US" dirty="0" smtClean="0"/>
          </a:p>
          <a:p>
            <a:r>
              <a:rPr lang="en-US" dirty="0" smtClean="0"/>
              <a:t>Under</a:t>
            </a:r>
            <a:r>
              <a:rPr lang="en-US" baseline="0" dirty="0" smtClean="0"/>
              <a:t> </a:t>
            </a:r>
            <a:r>
              <a:rPr lang="en-US" baseline="0" dirty="0" smtClean="0"/>
              <a:t>this approach, the resilience categories are defined to match the risk category.  </a:t>
            </a:r>
          </a:p>
          <a:p>
            <a:endParaRPr lang="en-US" baseline="0" dirty="0" smtClean="0"/>
          </a:p>
          <a:p>
            <a:r>
              <a:rPr lang="en-US" baseline="0" dirty="0" smtClean="0"/>
              <a:t>(Notice there are MORE condition categories here than in the Page </a:t>
            </a:r>
            <a:r>
              <a:rPr lang="en-US" baseline="0" dirty="0" err="1" smtClean="0"/>
              <a:t>Springsnail</a:t>
            </a:r>
            <a:r>
              <a:rPr lang="en-US" baseline="0" dirty="0" smtClean="0"/>
              <a:t> example.  That is OK!!!  It is additional layers of refinement…maybe that would result in a higher degree of detail.  No two are alike…do what is best in your situation!)</a:t>
            </a:r>
          </a:p>
          <a:p>
            <a:endParaRPr lang="en-US" baseline="0" dirty="0" smtClean="0"/>
          </a:p>
          <a:p>
            <a:r>
              <a:rPr lang="en-US" baseline="0" dirty="0" smtClean="0"/>
              <a:t>(This has clearly been thought through in advance…not as an afterthought!  Figure it out BEFORE you start trying to describe your current condition.)</a:t>
            </a:r>
            <a:endParaRPr lang="en-US" dirty="0"/>
          </a:p>
        </p:txBody>
      </p:sp>
      <p:sp>
        <p:nvSpPr>
          <p:cNvPr id="4" name="Slide Number Placeholder 3"/>
          <p:cNvSpPr>
            <a:spLocks noGrp="1"/>
          </p:cNvSpPr>
          <p:nvPr>
            <p:ph type="sldNum" sz="quarter" idx="10"/>
          </p:nvPr>
        </p:nvSpPr>
        <p:spPr/>
        <p:txBody>
          <a:bodyPr/>
          <a:lstStyle/>
          <a:p>
            <a:fld id="{608B2564-C25E-44D2-8BC5-42BB5195DAA2}" type="slidenum">
              <a:rPr lang="en-US" smtClean="0"/>
              <a:t>11</a:t>
            </a:fld>
            <a:endParaRPr lang="en-US"/>
          </a:p>
        </p:txBody>
      </p:sp>
    </p:spTree>
    <p:extLst>
      <p:ext uri="{BB962C8B-B14F-4D97-AF65-F5344CB8AC3E}">
        <p14:creationId xmlns:p14="http://schemas.microsoft.com/office/powerpoint/2010/main" val="2025898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Shape 1344"/>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345" name="Shape 1345"/>
          <p:cNvSpPr txBox="1">
            <a:spLocks noGrp="1"/>
          </p:cNvSpPr>
          <p:nvPr>
            <p:ph type="body" idx="1"/>
          </p:nvPr>
        </p:nvSpPr>
        <p:spPr>
          <a:xfrm>
            <a:off x="708027" y="4448175"/>
            <a:ext cx="5826124" cy="4213224"/>
          </a:xfrm>
          <a:prstGeom prst="rect">
            <a:avLst/>
          </a:prstGeom>
          <a:noFill/>
          <a:ln>
            <a:noFill/>
          </a:ln>
        </p:spPr>
        <p:txBody>
          <a:bodyPr lIns="93913" tIns="46942" rIns="93913" bIns="46942" anchor="t" anchorCtr="0">
            <a:noAutofit/>
          </a:bodyPr>
          <a:lstStyle/>
          <a:p>
            <a:r>
              <a:rPr lang="en-US" dirty="0"/>
              <a:t>Describe current condition for your mouse population given agreed upon resilience metric(s) and add your results to the table and map for the species’ current condition.  Rank the populations by level of resilience.  Characterize redundancy within each representative area</a:t>
            </a:r>
            <a:r>
              <a:rPr lang="en-US" dirty="0" smtClean="0"/>
              <a:t>.</a:t>
            </a:r>
          </a:p>
          <a:p>
            <a:endParaRPr lang="en-US" dirty="0" smtClean="0"/>
          </a:p>
          <a:p>
            <a:r>
              <a:rPr lang="en-US" dirty="0" smtClean="0"/>
              <a:t>Exercise</a:t>
            </a:r>
            <a:r>
              <a:rPr lang="en-US" baseline="0" dirty="0" smtClean="0"/>
              <a:t> 8 starts out as a class group, working together to define high, moderate and low language for population and habitat factors.  The instructor leads the group through coming up with the definitions that go in the boxes in the Table on page 15.  </a:t>
            </a:r>
          </a:p>
          <a:p>
            <a:endParaRPr lang="en-US" baseline="0" dirty="0" smtClean="0"/>
          </a:p>
          <a:p>
            <a:r>
              <a:rPr lang="en-US" baseline="0" dirty="0" smtClean="0"/>
              <a:t>After everyone has a common understanding of what high, moderate, and low is, go into population groups and assess the current condition of each population for all of the population and habitat factors.  Transcribe onto the wall poster (copy everyone else’s, too), and then answer the questions on pages 16 &amp; 17.</a:t>
            </a:r>
            <a:endParaRPr lang="en-US" dirty="0"/>
          </a:p>
          <a:p>
            <a:pPr>
              <a:buSzPct val="25000"/>
            </a:pPr>
            <a:endParaRPr dirty="0"/>
          </a:p>
        </p:txBody>
      </p:sp>
      <p:sp>
        <p:nvSpPr>
          <p:cNvPr id="1346" name="Shape 1346"/>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12</a:t>
            </a:fld>
            <a:endParaRPr lang="en-US" sz="1200">
              <a:latin typeface="Calibri"/>
              <a:ea typeface="Calibri"/>
              <a:cs typeface="Calibri"/>
              <a:sym typeface="Calibri"/>
            </a:endParaRPr>
          </a:p>
        </p:txBody>
      </p:sp>
    </p:spTree>
    <p:extLst>
      <p:ext uri="{BB962C8B-B14F-4D97-AF65-F5344CB8AC3E}">
        <p14:creationId xmlns:p14="http://schemas.microsoft.com/office/powerpoint/2010/main" val="74949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28" name="Shape 628"/>
          <p:cNvSpPr txBox="1">
            <a:spLocks noGrp="1"/>
          </p:cNvSpPr>
          <p:nvPr>
            <p:ph type="body" idx="1"/>
          </p:nvPr>
        </p:nvSpPr>
        <p:spPr>
          <a:xfrm>
            <a:off x="708028" y="4448175"/>
            <a:ext cx="5826124" cy="4213224"/>
          </a:xfrm>
          <a:prstGeom prst="rect">
            <a:avLst/>
          </a:prstGeom>
          <a:noFill/>
          <a:ln>
            <a:noFill/>
          </a:ln>
        </p:spPr>
        <p:txBody>
          <a:bodyPr lIns="93901" tIns="46936" rIns="93901" bIns="46936" anchor="t" anchorCtr="0">
            <a:noAutofit/>
          </a:bodyPr>
          <a:lstStyle/>
          <a:p>
            <a:pPr>
              <a:buSzPct val="25000"/>
            </a:pPr>
            <a:r>
              <a:rPr lang="en-US" dirty="0" smtClean="0"/>
              <a:t>Remind class about Representation</a:t>
            </a:r>
            <a:r>
              <a:rPr lang="en-US" baseline="0" dirty="0" smtClean="0"/>
              <a:t> and Redundancy</a:t>
            </a:r>
            <a:endParaRPr lang="en-US" dirty="0"/>
          </a:p>
        </p:txBody>
      </p:sp>
      <p:sp>
        <p:nvSpPr>
          <p:cNvPr id="629" name="Shape 629"/>
          <p:cNvSpPr txBox="1">
            <a:spLocks noGrp="1"/>
          </p:cNvSpPr>
          <p:nvPr>
            <p:ph type="sldNum" idx="12"/>
          </p:nvPr>
        </p:nvSpPr>
        <p:spPr>
          <a:xfrm>
            <a:off x="4008707" y="8893296"/>
            <a:ext cx="3066731" cy="468154"/>
          </a:xfrm>
          <a:prstGeom prst="rect">
            <a:avLst/>
          </a:prstGeom>
          <a:noFill/>
          <a:ln>
            <a:noFill/>
          </a:ln>
        </p:spPr>
        <p:txBody>
          <a:bodyPr lIns="93901" tIns="46936" rIns="93901" bIns="46936" anchor="b" anchorCtr="0">
            <a:noAutofit/>
          </a:bodyPr>
          <a:lstStyle/>
          <a:p>
            <a:pPr>
              <a:buSzPct val="25000"/>
            </a:pPr>
            <a:fld id="{00000000-1234-1234-1234-123412341234}" type="slidenum">
              <a:rPr lang="en-US">
                <a:latin typeface="Calibri"/>
                <a:ea typeface="Calibri"/>
                <a:cs typeface="Calibri"/>
                <a:sym typeface="Calibri"/>
              </a:rPr>
              <a:pPr>
                <a:buSzPct val="25000"/>
              </a:pPr>
              <a:t>2</a:t>
            </a:fld>
            <a:endParaRPr lang="en-US">
              <a:latin typeface="Calibri"/>
              <a:ea typeface="Calibri"/>
              <a:cs typeface="Calibri"/>
              <a:sym typeface="Calibri"/>
            </a:endParaRPr>
          </a:p>
        </p:txBody>
      </p:sp>
    </p:spTree>
    <p:extLst>
      <p:ext uri="{BB962C8B-B14F-4D97-AF65-F5344CB8AC3E}">
        <p14:creationId xmlns:p14="http://schemas.microsoft.com/office/powerpoint/2010/main" val="294581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1196975" y="701675"/>
            <a:ext cx="4683125" cy="35115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5" y="4448176"/>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What were some of the stressors that you felt were MOST influencing the Island Mouse’s current condition?  This conceptual model diagram is just another example of how you can graphically portray the relationships between the stressors and important habitat metrics.</a:t>
            </a: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3</a:t>
            </a:fld>
            <a:endParaRPr lang="en-US" smtClean="0">
              <a:solidFill>
                <a:prstClr val="black"/>
              </a:solidFill>
            </a:endParaRPr>
          </a:p>
        </p:txBody>
      </p:sp>
    </p:spTree>
    <p:extLst>
      <p:ext uri="{BB962C8B-B14F-4D97-AF65-F5344CB8AC3E}">
        <p14:creationId xmlns:p14="http://schemas.microsoft.com/office/powerpoint/2010/main" val="1670805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Shape 1312"/>
          <p:cNvSpPr txBox="1">
            <a:spLocks noGrp="1"/>
          </p:cNvSpPr>
          <p:nvPr>
            <p:ph type="body" idx="1"/>
          </p:nvPr>
        </p:nvSpPr>
        <p:spPr>
          <a:xfrm>
            <a:off x="707709" y="4447461"/>
            <a:ext cx="5661659" cy="4213384"/>
          </a:xfrm>
          <a:prstGeom prst="rect">
            <a:avLst/>
          </a:prstGeom>
        </p:spPr>
        <p:txBody>
          <a:bodyPr lIns="93913" tIns="93913" rIns="93913" bIns="93913" anchor="t" anchorCtr="0">
            <a:noAutofit/>
          </a:bodyPr>
          <a:lstStyle/>
          <a:p>
            <a:endParaRPr dirty="0"/>
          </a:p>
        </p:txBody>
      </p:sp>
      <p:sp>
        <p:nvSpPr>
          <p:cNvPr id="1313" name="Shape 1313"/>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7053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Shape 1319"/>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20" name="Shape 1320"/>
          <p:cNvSpPr txBox="1">
            <a:spLocks noGrp="1"/>
          </p:cNvSpPr>
          <p:nvPr>
            <p:ph type="body" idx="1"/>
          </p:nvPr>
        </p:nvSpPr>
        <p:spPr>
          <a:xfrm>
            <a:off x="707709" y="4447461"/>
            <a:ext cx="5661659" cy="4213384"/>
          </a:xfrm>
          <a:prstGeom prst="rect">
            <a:avLst/>
          </a:prstGeom>
          <a:noFill/>
          <a:ln>
            <a:noFill/>
          </a:ln>
        </p:spPr>
        <p:txBody>
          <a:bodyPr lIns="93913" tIns="46942" rIns="93913" bIns="46942" anchor="t" anchorCtr="0">
            <a:noAutofit/>
          </a:bodyPr>
          <a:lstStyle/>
          <a:p>
            <a:pPr>
              <a:buClr>
                <a:schemeClr val="lt1"/>
              </a:buClr>
              <a:buSzPct val="25000"/>
            </a:pPr>
            <a:r>
              <a:rPr lang="en-US">
                <a:solidFill>
                  <a:schemeClr val="lt1"/>
                </a:solidFill>
              </a:rPr>
              <a:t>Based on analysis of habitat, six populations currently are in high condition (i.e., high resilience and low risk of extirpation), three in moderate condition (i.e., moderate resilience), and one in low condition (i.e., low resilience, high risk of extirpation).</a:t>
            </a:r>
          </a:p>
          <a:p>
            <a:pPr>
              <a:buSzPct val="25000"/>
            </a:pPr>
            <a:endParaRPr b="1"/>
          </a:p>
        </p:txBody>
      </p:sp>
      <p:sp>
        <p:nvSpPr>
          <p:cNvPr id="1321" name="Shape 1321"/>
          <p:cNvSpPr txBox="1">
            <a:spLocks noGrp="1"/>
          </p:cNvSpPr>
          <p:nvPr>
            <p:ph type="sldNum" idx="12"/>
          </p:nvPr>
        </p:nvSpPr>
        <p:spPr>
          <a:xfrm>
            <a:off x="4008706" y="8893296"/>
            <a:ext cx="3066731" cy="468154"/>
          </a:xfrm>
          <a:prstGeom prst="rect">
            <a:avLst/>
          </a:prstGeom>
          <a:noFill/>
          <a:ln>
            <a:noFill/>
          </a:ln>
        </p:spPr>
        <p:txBody>
          <a:bodyPr lIns="93913" tIns="46942" rIns="93913" bIns="46942" anchor="b" anchorCtr="0">
            <a:noAutofit/>
          </a:bodyPr>
          <a:lstStyle/>
          <a:p>
            <a:pPr algn="r">
              <a:buSzPct val="25000"/>
            </a:pPr>
            <a:fld id="{00000000-1234-1234-1234-123412341234}" type="slidenum">
              <a:rPr lang="en-US" sz="1200">
                <a:solidFill>
                  <a:schemeClr val="dk1"/>
                </a:solidFill>
                <a:latin typeface="Calibri"/>
                <a:ea typeface="Calibri"/>
                <a:cs typeface="Calibri"/>
                <a:sym typeface="Calibri"/>
              </a:rPr>
              <a:pPr algn="r">
                <a:buSzPct val="25000"/>
              </a:p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2412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Shape 1326"/>
          <p:cNvSpPr txBox="1">
            <a:spLocks noGrp="1"/>
          </p:cNvSpPr>
          <p:nvPr>
            <p:ph type="body" idx="1"/>
          </p:nvPr>
        </p:nvSpPr>
        <p:spPr>
          <a:xfrm>
            <a:off x="707709" y="4447461"/>
            <a:ext cx="5661659" cy="4213384"/>
          </a:xfrm>
          <a:prstGeom prst="rect">
            <a:avLst/>
          </a:prstGeom>
        </p:spPr>
        <p:txBody>
          <a:bodyPr lIns="93913" tIns="93913" rIns="93913" bIns="93913" anchor="t" anchorCtr="0">
            <a:noAutofit/>
          </a:bodyPr>
          <a:lstStyle/>
          <a:p>
            <a:endParaRPr/>
          </a:p>
        </p:txBody>
      </p:sp>
      <p:sp>
        <p:nvSpPr>
          <p:cNvPr id="1327" name="Shape 1327"/>
          <p:cNvSpPr>
            <a:spLocks noGrp="1" noRot="1" noChangeAspect="1"/>
          </p:cNvSpPr>
          <p:nvPr>
            <p:ph type="sldImg" idx="2"/>
          </p:nvPr>
        </p:nvSpPr>
        <p:spPr>
          <a:xfrm>
            <a:off x="1198563" y="701675"/>
            <a:ext cx="4681537"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513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Resiliency is inherently a probabilistic statement regarding the chance that a population will withstand stochastic disturbance events.  Statements about probability may include linguistic uncertainty (borderline cases or ambiguities) so it may be hard to know the statement’s meaning (</a:t>
            </a:r>
            <a:r>
              <a:rPr lang="en-US" baseline="0" dirty="0" err="1" smtClean="0"/>
              <a:t>Burgman</a:t>
            </a:r>
            <a:r>
              <a:rPr lang="en-US" baseline="0" dirty="0" smtClean="0"/>
              <a:t> 2016).  </a:t>
            </a:r>
          </a:p>
          <a:p>
            <a:pPr eaLnBrk="1" hangingPunct="1">
              <a:spcBef>
                <a:spcPct val="0"/>
              </a:spcBef>
              <a:defRPr/>
            </a:pPr>
            <a:endParaRPr lang="en-US" baseline="0" dirty="0" smtClean="0"/>
          </a:p>
          <a:p>
            <a:pPr eaLnBrk="1" hangingPunct="1">
              <a:spcBef>
                <a:spcPct val="0"/>
              </a:spcBef>
              <a:defRPr/>
            </a:pPr>
            <a:r>
              <a:rPr lang="en-US" baseline="0" dirty="0" smtClean="0"/>
              <a:t>Sherman Kent an intelligence analyst in the 1960’s observed that people used words for probabilities with drastically different meaning.  Term ‘serious probability’ of an event meant a 20% chance to some and an 80% chance to others.  Kent realized that there was a great need to calibrate terminology to achieve a common understanding and reduce linguistic </a:t>
            </a:r>
            <a:r>
              <a:rPr lang="en-US" baseline="0" dirty="0" err="1" smtClean="0"/>
              <a:t>uncertatinty</a:t>
            </a:r>
            <a:r>
              <a:rPr lang="en-US" baseline="0" dirty="0" smtClean="0"/>
              <a:t>.</a:t>
            </a:r>
          </a:p>
          <a:p>
            <a:pPr eaLnBrk="1" hangingPunct="1">
              <a:spcBef>
                <a:spcPct val="0"/>
              </a:spcBef>
              <a:defRPr/>
            </a:pPr>
            <a:endParaRPr lang="en-US"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7</a:t>
            </a:fld>
            <a:endParaRPr lang="en-US" smtClean="0">
              <a:solidFill>
                <a:prstClr val="black"/>
              </a:solidFill>
            </a:endParaRPr>
          </a:p>
        </p:txBody>
      </p:sp>
    </p:spTree>
    <p:extLst>
      <p:ext uri="{BB962C8B-B14F-4D97-AF65-F5344CB8AC3E}">
        <p14:creationId xmlns:p14="http://schemas.microsoft.com/office/powerpoint/2010/main" val="2645700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Take a minute and let’s gauge what we mean when we use words for probability.  Pick a few phrases and indicate the numerical probability and range in probabilities when you use that phrase.</a:t>
            </a:r>
          </a:p>
          <a:p>
            <a:pPr eaLnBrk="1" hangingPunct="1">
              <a:spcBef>
                <a:spcPct val="0"/>
              </a:spcBef>
              <a:defRPr/>
            </a:pPr>
            <a:endParaRPr lang="en-US" baseline="0" dirty="0" smtClean="0"/>
          </a:p>
          <a:p>
            <a:pPr eaLnBrk="1" hangingPunct="1">
              <a:spcBef>
                <a:spcPct val="0"/>
              </a:spcBef>
              <a:defRPr/>
            </a:pPr>
            <a:r>
              <a:rPr lang="en-US" baseline="0" dirty="0" smtClean="0"/>
              <a:t>(give 3 min and then ask for responses.  Ask for multiple responses for the same phrase to compare and contrast.  Draw a connection to terms used in the SSA.)</a:t>
            </a:r>
            <a:endParaRPr lang="en-US"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8</a:t>
            </a:fld>
            <a:endParaRPr lang="en-US" smtClean="0">
              <a:solidFill>
                <a:prstClr val="black"/>
              </a:solidFill>
            </a:endParaRPr>
          </a:p>
        </p:txBody>
      </p:sp>
    </p:spTree>
    <p:extLst>
      <p:ext uri="{BB962C8B-B14F-4D97-AF65-F5344CB8AC3E}">
        <p14:creationId xmlns:p14="http://schemas.microsoft.com/office/powerpoint/2010/main" val="378373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IPCC went through a LOT of turmoil to get this scale defined.  (elaborate if appropriate</a:t>
            </a:r>
            <a:r>
              <a:rPr lang="en-US" baseline="0" dirty="0" smtClean="0"/>
              <a:t>)</a:t>
            </a:r>
          </a:p>
          <a:p>
            <a:pPr eaLnBrk="1" hangingPunct="1">
              <a:spcBef>
                <a:spcPct val="0"/>
              </a:spcBef>
              <a:defRPr/>
            </a:pPr>
            <a:endParaRPr lang="en-US" baseline="0" dirty="0" smtClean="0"/>
          </a:p>
          <a:p>
            <a:pPr marL="0" marR="0" indent="0" algn="l" defTabSz="914400" rtl="0" eaLnBrk="1" fontAlgn="auto" latinLnBrk="0" hangingPunct="1">
              <a:lnSpc>
                <a:spcPct val="100000"/>
              </a:lnSpc>
              <a:spcBef>
                <a:spcPct val="0"/>
              </a:spcBef>
              <a:spcAft>
                <a:spcPts val="0"/>
              </a:spcAft>
              <a:buClrTx/>
              <a:buSzTx/>
              <a:buFontTx/>
              <a:buNone/>
              <a:tabLst/>
              <a:defRPr/>
            </a:pPr>
            <a:r>
              <a:rPr lang="en-US" baseline="0" dirty="0" smtClean="0"/>
              <a:t>Sherman Kent, the intelligence analyst, spearheaded the use of “calibrated terminology” to reduce linguistic uncertainty in probability statements.  The tables he developed linked probability terms to likelihood of outcomes to which they refer.  These were called “Kent scales”.  IPCC recognized the need to calibrate their terminology and formed a work group to develop their own “Kent scale” as a guide.</a:t>
            </a:r>
          </a:p>
          <a:p>
            <a:pPr eaLnBrk="1" hangingPunct="1">
              <a:spcBef>
                <a:spcPct val="0"/>
              </a:spcBef>
              <a:defRPr/>
            </a:pPr>
            <a:endParaRPr lang="en-US" baseline="0" dirty="0" smtClean="0"/>
          </a:p>
          <a:p>
            <a:pPr eaLnBrk="1" hangingPunct="1">
              <a:spcBef>
                <a:spcPct val="0"/>
              </a:spcBef>
              <a:defRPr/>
            </a:pPr>
            <a:r>
              <a:rPr lang="en-US" baseline="0" dirty="0" smtClean="0"/>
              <a:t>FOR OUR PURPOSES HERE, we are going to use this scale.  The purpose is for us to be clear and consistent on what we mean.  </a:t>
            </a:r>
          </a:p>
          <a:p>
            <a:pPr eaLnBrk="1" hangingPunct="1">
              <a:spcBef>
                <a:spcPct val="0"/>
              </a:spcBef>
              <a:defRPr/>
            </a:pPr>
            <a:endParaRPr lang="en-US" baseline="0" dirty="0" smtClean="0"/>
          </a:p>
          <a:p>
            <a:pPr eaLnBrk="1" hangingPunct="1">
              <a:spcBef>
                <a:spcPct val="0"/>
              </a:spcBef>
              <a:defRPr/>
            </a:pPr>
            <a:r>
              <a:rPr lang="en-US" baseline="0" dirty="0" smtClean="0"/>
              <a:t>You will be using this scale in the exercises coming up…</a:t>
            </a: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9</a:t>
            </a:fld>
            <a:endParaRPr lang="en-US" smtClean="0">
              <a:solidFill>
                <a:prstClr val="black"/>
              </a:solidFill>
            </a:endParaRPr>
          </a:p>
        </p:txBody>
      </p:sp>
    </p:spTree>
    <p:extLst>
      <p:ext uri="{BB962C8B-B14F-4D97-AF65-F5344CB8AC3E}">
        <p14:creationId xmlns:p14="http://schemas.microsoft.com/office/powerpoint/2010/main" val="2511250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22020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195331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187129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817288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21358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758177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75051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13103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1.png"/><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email">
            <a:lum/>
            <a:extLst>
              <a:ext uri="{28A0092B-C50C-407E-A947-70E740481C1C}">
                <a14:useLocalDpi xmlns:a14="http://schemas.microsoft.com/office/drawing/2010/main"/>
              </a:ext>
            </a:extLst>
          </a:blip>
          <a:srcRect/>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6"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email">
            <a:lum/>
            <a:extLst>
              <a:ext uri="{28A0092B-C50C-407E-A947-70E740481C1C}">
                <a14:useLocalDpi xmlns:a14="http://schemas.microsoft.com/office/drawing/2010/main"/>
              </a:ext>
            </a:extLst>
          </a:blip>
          <a:srcRect/>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a:solidFill>
                  <a:srgbClr val="888888"/>
                </a:solidFill>
                <a:latin typeface="Calibri"/>
                <a:ea typeface="Calibri"/>
                <a:cs typeface="Calibri"/>
                <a:sym typeface="Calibri"/>
              </a:rPr>
              <a:pPr algn="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370175066"/>
      </p:ext>
    </p:extLst>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188"/>
        <p:cNvGrpSpPr/>
        <p:nvPr/>
      </p:nvGrpSpPr>
      <p:grpSpPr>
        <a:xfrm>
          <a:off x="0" y="0"/>
          <a:ext cx="0" cy="0"/>
          <a:chOff x="0" y="0"/>
          <a:chExt cx="0" cy="0"/>
        </a:xfrm>
      </p:grpSpPr>
      <p:sp>
        <p:nvSpPr>
          <p:cNvPr id="1189" name="Shape 1189"/>
          <p:cNvSpPr/>
          <p:nvPr/>
        </p:nvSpPr>
        <p:spPr>
          <a:xfrm>
            <a:off x="7315200" y="3677427"/>
            <a:ext cx="1752600" cy="1199373"/>
          </a:xfrm>
          <a:prstGeom prst="ellipse">
            <a:avLst/>
          </a:prstGeom>
          <a:solidFill>
            <a:schemeClr val="bg1">
              <a:lumMod val="50000"/>
            </a:schemeClr>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ctr">
              <a:buSzPct val="25000"/>
            </a:pPr>
            <a:r>
              <a:rPr lang="en-US" sz="1600">
                <a:solidFill>
                  <a:srgbClr val="FFFFFF"/>
                </a:solidFill>
                <a:latin typeface="Calibri"/>
                <a:ea typeface="Calibri"/>
                <a:cs typeface="Calibri"/>
                <a:sym typeface="Calibri"/>
              </a:rPr>
              <a:t>Population  Resilience</a:t>
            </a:r>
          </a:p>
        </p:txBody>
      </p:sp>
      <p:sp>
        <p:nvSpPr>
          <p:cNvPr id="1190" name="Shape 1190"/>
          <p:cNvSpPr/>
          <p:nvPr/>
        </p:nvSpPr>
        <p:spPr>
          <a:xfrm>
            <a:off x="5186619" y="3812971"/>
            <a:ext cx="1899981" cy="916656"/>
          </a:xfrm>
          <a:prstGeom prst="roundRect">
            <a:avLst>
              <a:gd name="adj" fmla="val 16667"/>
            </a:avLst>
          </a:prstGeom>
          <a:solidFill>
            <a:schemeClr val="accent2"/>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ctr">
              <a:buSzPct val="25000"/>
            </a:pPr>
            <a:r>
              <a:rPr lang="en-US" sz="1600">
                <a:solidFill>
                  <a:srgbClr val="FFFFFF"/>
                </a:solidFill>
                <a:latin typeface="Calibri"/>
                <a:ea typeface="Calibri"/>
                <a:cs typeface="Calibri"/>
                <a:sym typeface="Calibri"/>
              </a:rPr>
              <a:t>Demographics</a:t>
            </a:r>
          </a:p>
        </p:txBody>
      </p:sp>
      <p:sp>
        <p:nvSpPr>
          <p:cNvPr id="1191" name="Shape 1191"/>
          <p:cNvSpPr/>
          <p:nvPr/>
        </p:nvSpPr>
        <p:spPr>
          <a:xfrm>
            <a:off x="3136841" y="3812971"/>
            <a:ext cx="1710325" cy="928902"/>
          </a:xfrm>
          <a:prstGeom prst="rect">
            <a:avLst/>
          </a:prstGeom>
          <a:solidFill>
            <a:srgbClr val="92D05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ctr">
              <a:buSzPct val="25000"/>
            </a:pPr>
            <a:r>
              <a:rPr lang="en-US" sz="1600">
                <a:solidFill>
                  <a:srgbClr val="FFFFFF"/>
                </a:solidFill>
                <a:latin typeface="Calibri"/>
                <a:ea typeface="Calibri"/>
                <a:cs typeface="Calibri"/>
                <a:sym typeface="Calibri"/>
              </a:rPr>
              <a:t>Habitat</a:t>
            </a:r>
          </a:p>
        </p:txBody>
      </p:sp>
      <p:sp>
        <p:nvSpPr>
          <p:cNvPr id="1192" name="Shape 1192"/>
          <p:cNvSpPr/>
          <p:nvPr/>
        </p:nvSpPr>
        <p:spPr>
          <a:xfrm>
            <a:off x="910051" y="1807278"/>
            <a:ext cx="1676399" cy="1167492"/>
          </a:xfrm>
          <a:prstGeom prst="rect">
            <a:avLst/>
          </a:prstGeom>
          <a:solidFill>
            <a:schemeClr val="accent3"/>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ctr">
              <a:buSzPct val="25000"/>
            </a:pPr>
            <a:r>
              <a:rPr lang="en-US" sz="1600" dirty="0">
                <a:latin typeface="Calibri"/>
                <a:ea typeface="Calibri"/>
                <a:cs typeface="Calibri"/>
                <a:sym typeface="Calibri"/>
              </a:rPr>
              <a:t>Ongoing Conservation</a:t>
            </a:r>
          </a:p>
          <a:p>
            <a:pPr algn="ctr">
              <a:buSzPct val="25000"/>
            </a:pPr>
            <a:r>
              <a:rPr lang="en-US" sz="1600" dirty="0">
                <a:latin typeface="Calibri"/>
                <a:ea typeface="Calibri"/>
                <a:cs typeface="Calibri"/>
                <a:sym typeface="Calibri"/>
              </a:rPr>
              <a:t>Management</a:t>
            </a:r>
          </a:p>
        </p:txBody>
      </p:sp>
      <p:sp>
        <p:nvSpPr>
          <p:cNvPr id="1193" name="Shape 1193"/>
          <p:cNvSpPr/>
          <p:nvPr/>
        </p:nvSpPr>
        <p:spPr>
          <a:xfrm>
            <a:off x="852555" y="5025306"/>
            <a:ext cx="1886296" cy="768863"/>
          </a:xfrm>
          <a:prstGeom prst="rect">
            <a:avLst/>
          </a:prstGeom>
          <a:solidFill>
            <a:srgbClr val="76923C"/>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ctr">
              <a:buSzPct val="25000"/>
            </a:pPr>
            <a:r>
              <a:rPr lang="en-US" sz="1600">
                <a:solidFill>
                  <a:srgbClr val="FFFFFF"/>
                </a:solidFill>
                <a:latin typeface="Calibri"/>
                <a:ea typeface="Calibri"/>
                <a:cs typeface="Calibri"/>
                <a:sym typeface="Calibri"/>
              </a:rPr>
              <a:t>Exotic Species</a:t>
            </a:r>
          </a:p>
          <a:p>
            <a:pPr algn="ctr">
              <a:buSzPct val="25000"/>
            </a:pPr>
            <a:r>
              <a:rPr lang="en-US" sz="1600">
                <a:solidFill>
                  <a:srgbClr val="FFFFFF"/>
                </a:solidFill>
                <a:latin typeface="Calibri"/>
                <a:ea typeface="Calibri"/>
                <a:cs typeface="Calibri"/>
                <a:sym typeface="Calibri"/>
              </a:rPr>
              <a:t>(Other Stressors)</a:t>
            </a:r>
          </a:p>
        </p:txBody>
      </p:sp>
      <p:cxnSp>
        <p:nvCxnSpPr>
          <p:cNvPr id="1194" name="Shape 1194"/>
          <p:cNvCxnSpPr>
            <a:endCxn id="1191" idx="1"/>
          </p:cNvCxnSpPr>
          <p:nvPr/>
        </p:nvCxnSpPr>
        <p:spPr>
          <a:xfrm rot="10800000" flipH="1">
            <a:off x="2586341" y="4277422"/>
            <a:ext cx="550500" cy="198600"/>
          </a:xfrm>
          <a:prstGeom prst="straightConnector1">
            <a:avLst/>
          </a:prstGeom>
          <a:noFill/>
          <a:ln w="38100" cap="flat" cmpd="sng">
            <a:solidFill>
              <a:srgbClr val="00B0F0"/>
            </a:solidFill>
            <a:prstDash val="solid"/>
            <a:round/>
            <a:headEnd type="none" w="med" len="med"/>
            <a:tailEnd type="stealth" w="lg" len="lg"/>
          </a:ln>
        </p:spPr>
      </p:cxnSp>
      <p:cxnSp>
        <p:nvCxnSpPr>
          <p:cNvPr id="1195" name="Shape 1195"/>
          <p:cNvCxnSpPr>
            <a:endCxn id="1191" idx="1"/>
          </p:cNvCxnSpPr>
          <p:nvPr/>
        </p:nvCxnSpPr>
        <p:spPr>
          <a:xfrm>
            <a:off x="2586341" y="3530122"/>
            <a:ext cx="550500" cy="747300"/>
          </a:xfrm>
          <a:prstGeom prst="straightConnector1">
            <a:avLst/>
          </a:prstGeom>
          <a:noFill/>
          <a:ln w="38100" cap="flat" cmpd="sng">
            <a:solidFill>
              <a:srgbClr val="00B0F0"/>
            </a:solidFill>
            <a:prstDash val="solid"/>
            <a:round/>
            <a:headEnd type="none" w="med" len="med"/>
            <a:tailEnd type="stealth" w="lg" len="lg"/>
          </a:ln>
        </p:spPr>
      </p:cxnSp>
      <p:cxnSp>
        <p:nvCxnSpPr>
          <p:cNvPr id="1196" name="Shape 1196"/>
          <p:cNvCxnSpPr>
            <a:stCxn id="1193" idx="3"/>
            <a:endCxn id="1191" idx="2"/>
          </p:cNvCxnSpPr>
          <p:nvPr/>
        </p:nvCxnSpPr>
        <p:spPr>
          <a:xfrm rot="10800000" flipH="1">
            <a:off x="2738851" y="4741938"/>
            <a:ext cx="1253100" cy="667800"/>
          </a:xfrm>
          <a:prstGeom prst="straightConnector1">
            <a:avLst/>
          </a:prstGeom>
          <a:noFill/>
          <a:ln w="38100" cap="flat" cmpd="sng">
            <a:solidFill>
              <a:srgbClr val="00B0F0"/>
            </a:solidFill>
            <a:prstDash val="solid"/>
            <a:round/>
            <a:headEnd type="none" w="med" len="med"/>
            <a:tailEnd type="stealth" w="lg" len="lg"/>
          </a:ln>
        </p:spPr>
      </p:cxnSp>
      <p:cxnSp>
        <p:nvCxnSpPr>
          <p:cNvPr id="1197" name="Shape 1197"/>
          <p:cNvCxnSpPr>
            <a:stCxn id="1192" idx="3"/>
            <a:endCxn id="1191" idx="0"/>
          </p:cNvCxnSpPr>
          <p:nvPr/>
        </p:nvCxnSpPr>
        <p:spPr>
          <a:xfrm>
            <a:off x="2586451" y="2391024"/>
            <a:ext cx="1405500" cy="1422000"/>
          </a:xfrm>
          <a:prstGeom prst="straightConnector1">
            <a:avLst/>
          </a:prstGeom>
          <a:noFill/>
          <a:ln w="38100" cap="flat" cmpd="sng">
            <a:solidFill>
              <a:srgbClr val="8CB3E3"/>
            </a:solidFill>
            <a:prstDash val="solid"/>
            <a:round/>
            <a:headEnd type="none" w="med" len="med"/>
            <a:tailEnd type="stealth" w="lg" len="lg"/>
          </a:ln>
        </p:spPr>
      </p:cxnSp>
      <p:cxnSp>
        <p:nvCxnSpPr>
          <p:cNvPr id="1198" name="Shape 1198"/>
          <p:cNvCxnSpPr>
            <a:stCxn id="1192" idx="3"/>
            <a:endCxn id="1190" idx="0"/>
          </p:cNvCxnSpPr>
          <p:nvPr/>
        </p:nvCxnSpPr>
        <p:spPr>
          <a:xfrm>
            <a:off x="2586451" y="2391024"/>
            <a:ext cx="3550200" cy="1422000"/>
          </a:xfrm>
          <a:prstGeom prst="straightConnector1">
            <a:avLst/>
          </a:prstGeom>
          <a:noFill/>
          <a:ln w="38100" cap="flat" cmpd="sng">
            <a:solidFill>
              <a:srgbClr val="8CB3E3"/>
            </a:solidFill>
            <a:prstDash val="solid"/>
            <a:round/>
            <a:headEnd type="none" w="med" len="med"/>
            <a:tailEnd type="stealth" w="lg" len="lg"/>
          </a:ln>
        </p:spPr>
      </p:cxnSp>
      <p:cxnSp>
        <p:nvCxnSpPr>
          <p:cNvPr id="1199" name="Shape 1199"/>
          <p:cNvCxnSpPr>
            <a:stCxn id="1193" idx="3"/>
            <a:endCxn id="1190" idx="2"/>
          </p:cNvCxnSpPr>
          <p:nvPr/>
        </p:nvCxnSpPr>
        <p:spPr>
          <a:xfrm rot="10800000" flipH="1">
            <a:off x="2738851" y="4729638"/>
            <a:ext cx="3397800" cy="680100"/>
          </a:xfrm>
          <a:prstGeom prst="straightConnector1">
            <a:avLst/>
          </a:prstGeom>
          <a:noFill/>
          <a:ln w="38100" cap="flat" cmpd="sng">
            <a:solidFill>
              <a:srgbClr val="00B0F0"/>
            </a:solidFill>
            <a:prstDash val="solid"/>
            <a:round/>
            <a:headEnd type="none" w="med" len="med"/>
            <a:tailEnd type="stealth" w="lg" len="lg"/>
          </a:ln>
        </p:spPr>
      </p:cxnSp>
      <p:sp>
        <p:nvSpPr>
          <p:cNvPr id="1200" name="Shape 1200"/>
          <p:cNvSpPr/>
          <p:nvPr/>
        </p:nvSpPr>
        <p:spPr>
          <a:xfrm>
            <a:off x="910051" y="3130762"/>
            <a:ext cx="1676399" cy="798984"/>
          </a:xfrm>
          <a:prstGeom prst="rect">
            <a:avLst/>
          </a:prstGeom>
          <a:solidFill>
            <a:srgbClr val="76923C"/>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ctr">
              <a:buSzPct val="25000"/>
            </a:pPr>
            <a:r>
              <a:rPr lang="en-US" sz="1600" dirty="0">
                <a:solidFill>
                  <a:srgbClr val="FFFFFF"/>
                </a:solidFill>
                <a:latin typeface="Calibri"/>
                <a:ea typeface="Calibri"/>
                <a:cs typeface="Calibri"/>
                <a:sym typeface="Calibri"/>
              </a:rPr>
              <a:t>Environmental Stressor 1</a:t>
            </a:r>
          </a:p>
        </p:txBody>
      </p:sp>
      <p:sp>
        <p:nvSpPr>
          <p:cNvPr id="1201" name="Shape 1201"/>
          <p:cNvSpPr/>
          <p:nvPr/>
        </p:nvSpPr>
        <p:spPr>
          <a:xfrm>
            <a:off x="910051" y="4072124"/>
            <a:ext cx="1676399" cy="807646"/>
          </a:xfrm>
          <a:prstGeom prst="rect">
            <a:avLst/>
          </a:prstGeom>
          <a:solidFill>
            <a:srgbClr val="76923C"/>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ctr">
              <a:buSzPct val="25000"/>
            </a:pPr>
            <a:r>
              <a:rPr lang="en-US" sz="1600" dirty="0">
                <a:solidFill>
                  <a:srgbClr val="FFFFFF"/>
                </a:solidFill>
                <a:latin typeface="Calibri"/>
                <a:ea typeface="Calibri"/>
                <a:cs typeface="Calibri"/>
                <a:sym typeface="Calibri"/>
              </a:rPr>
              <a:t>Environmental Stressor 2</a:t>
            </a:r>
          </a:p>
        </p:txBody>
      </p:sp>
      <p:cxnSp>
        <p:nvCxnSpPr>
          <p:cNvPr id="1202" name="Shape 1202"/>
          <p:cNvCxnSpPr>
            <a:stCxn id="1191" idx="3"/>
            <a:endCxn id="1190" idx="1"/>
          </p:cNvCxnSpPr>
          <p:nvPr/>
        </p:nvCxnSpPr>
        <p:spPr>
          <a:xfrm rot="10800000" flipH="1">
            <a:off x="4847166" y="4271422"/>
            <a:ext cx="339600" cy="6000"/>
          </a:xfrm>
          <a:prstGeom prst="straightConnector1">
            <a:avLst/>
          </a:prstGeom>
          <a:noFill/>
          <a:ln w="38100" cap="flat" cmpd="sng">
            <a:solidFill>
              <a:srgbClr val="92D050"/>
            </a:solidFill>
            <a:prstDash val="solid"/>
            <a:round/>
            <a:headEnd type="none" w="med" len="med"/>
            <a:tailEnd type="stealth" w="lg" len="lg"/>
          </a:ln>
        </p:spPr>
      </p:cxnSp>
      <p:cxnSp>
        <p:nvCxnSpPr>
          <p:cNvPr id="1203" name="Shape 1203"/>
          <p:cNvCxnSpPr>
            <a:stCxn id="1190" idx="3"/>
            <a:endCxn id="1189" idx="2"/>
          </p:cNvCxnSpPr>
          <p:nvPr/>
        </p:nvCxnSpPr>
        <p:spPr>
          <a:xfrm>
            <a:off x="7086600" y="4271299"/>
            <a:ext cx="228600" cy="5815"/>
          </a:xfrm>
          <a:prstGeom prst="straightConnector1">
            <a:avLst/>
          </a:prstGeom>
          <a:noFill/>
          <a:ln w="38100" cap="flat" cmpd="sng">
            <a:solidFill>
              <a:srgbClr val="E36C09"/>
            </a:solidFill>
            <a:prstDash val="solid"/>
            <a:round/>
            <a:headEnd type="none" w="med" len="med"/>
            <a:tailEnd type="stealth" w="lg" len="lg"/>
          </a:ln>
        </p:spPr>
      </p:cxnSp>
      <p:sp>
        <p:nvSpPr>
          <p:cNvPr id="1204" name="Shape 1204"/>
          <p:cNvSpPr/>
          <p:nvPr/>
        </p:nvSpPr>
        <p:spPr>
          <a:xfrm>
            <a:off x="757650" y="5898079"/>
            <a:ext cx="2413116" cy="959921"/>
          </a:xfrm>
          <a:prstGeom prst="rect">
            <a:avLst/>
          </a:prstGeom>
          <a:solidFill>
            <a:srgbClr val="4F612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ctr">
              <a:buSzPct val="25000"/>
            </a:pPr>
            <a:r>
              <a:rPr lang="en-US" sz="1600">
                <a:solidFill>
                  <a:srgbClr val="FFFFFF"/>
                </a:solidFill>
                <a:latin typeface="Calibri"/>
                <a:ea typeface="Calibri"/>
                <a:cs typeface="Calibri"/>
                <a:sym typeface="Calibri"/>
              </a:rPr>
              <a:t>Unpredictable Systematic Change (e.g., </a:t>
            </a:r>
            <a:r>
              <a:rPr lang="en-US" sz="1600" b="1">
                <a:solidFill>
                  <a:srgbClr val="FFFFFF"/>
                </a:solidFill>
                <a:latin typeface="Calibri"/>
                <a:ea typeface="Calibri"/>
                <a:cs typeface="Calibri"/>
                <a:sym typeface="Calibri"/>
              </a:rPr>
              <a:t>Climate Change</a:t>
            </a:r>
            <a:r>
              <a:rPr lang="en-US" sz="1600">
                <a:solidFill>
                  <a:srgbClr val="FFFFFF"/>
                </a:solidFill>
                <a:latin typeface="Calibri"/>
                <a:ea typeface="Calibri"/>
                <a:cs typeface="Calibri"/>
                <a:sym typeface="Calibri"/>
              </a:rPr>
              <a:t>)</a:t>
            </a:r>
          </a:p>
        </p:txBody>
      </p:sp>
      <p:cxnSp>
        <p:nvCxnSpPr>
          <p:cNvPr id="1205" name="Shape 1205"/>
          <p:cNvCxnSpPr>
            <a:stCxn id="1204" idx="3"/>
            <a:endCxn id="1191" idx="2"/>
          </p:cNvCxnSpPr>
          <p:nvPr/>
        </p:nvCxnSpPr>
        <p:spPr>
          <a:xfrm rot="10800000" flipH="1">
            <a:off x="3170767" y="4741840"/>
            <a:ext cx="821100" cy="1636200"/>
          </a:xfrm>
          <a:prstGeom prst="straightConnector1">
            <a:avLst/>
          </a:prstGeom>
          <a:noFill/>
          <a:ln w="38100" cap="flat" cmpd="sng">
            <a:solidFill>
              <a:srgbClr val="0070C0"/>
            </a:solidFill>
            <a:prstDash val="solid"/>
            <a:round/>
            <a:headEnd type="none" w="med" len="med"/>
            <a:tailEnd type="stealth" w="lg" len="lg"/>
          </a:ln>
        </p:spPr>
      </p:cxnSp>
      <p:cxnSp>
        <p:nvCxnSpPr>
          <p:cNvPr id="1206" name="Shape 1206"/>
          <p:cNvCxnSpPr>
            <a:stCxn id="1204" idx="1"/>
            <a:endCxn id="1200" idx="1"/>
          </p:cNvCxnSpPr>
          <p:nvPr/>
        </p:nvCxnSpPr>
        <p:spPr>
          <a:xfrm rot="10800000" flipH="1">
            <a:off x="757650" y="3530140"/>
            <a:ext cx="152400" cy="2847900"/>
          </a:xfrm>
          <a:prstGeom prst="bentConnector3">
            <a:avLst>
              <a:gd name="adj1" fmla="val -150001"/>
            </a:avLst>
          </a:prstGeom>
          <a:noFill/>
          <a:ln w="38100" cap="flat" cmpd="sng">
            <a:solidFill>
              <a:srgbClr val="0070C0"/>
            </a:solidFill>
            <a:prstDash val="solid"/>
            <a:round/>
            <a:headEnd type="none" w="med" len="med"/>
            <a:tailEnd type="stealth" w="lg" len="lg"/>
          </a:ln>
        </p:spPr>
      </p:cxnSp>
      <p:cxnSp>
        <p:nvCxnSpPr>
          <p:cNvPr id="1207" name="Shape 1207"/>
          <p:cNvCxnSpPr/>
          <p:nvPr/>
        </p:nvCxnSpPr>
        <p:spPr>
          <a:xfrm>
            <a:off x="548337" y="5489371"/>
            <a:ext cx="332966" cy="0"/>
          </a:xfrm>
          <a:prstGeom prst="straightConnector1">
            <a:avLst/>
          </a:prstGeom>
          <a:noFill/>
          <a:ln w="38100" cap="flat" cmpd="sng">
            <a:solidFill>
              <a:srgbClr val="0070C0"/>
            </a:solidFill>
            <a:prstDash val="solid"/>
            <a:round/>
            <a:headEnd type="none" w="med" len="med"/>
            <a:tailEnd type="stealth" w="lg" len="lg"/>
          </a:ln>
        </p:spPr>
      </p:cxnSp>
      <p:cxnSp>
        <p:nvCxnSpPr>
          <p:cNvPr id="1208" name="Shape 1208"/>
          <p:cNvCxnSpPr>
            <a:endCxn id="1201" idx="1"/>
          </p:cNvCxnSpPr>
          <p:nvPr/>
        </p:nvCxnSpPr>
        <p:spPr>
          <a:xfrm>
            <a:off x="548251" y="4475947"/>
            <a:ext cx="361800" cy="0"/>
          </a:xfrm>
          <a:prstGeom prst="straightConnector1">
            <a:avLst/>
          </a:prstGeom>
          <a:noFill/>
          <a:ln w="38100" cap="flat" cmpd="sng">
            <a:solidFill>
              <a:srgbClr val="0070C0"/>
            </a:solidFill>
            <a:prstDash val="solid"/>
            <a:round/>
            <a:headEnd type="none" w="med" len="med"/>
            <a:tailEnd type="stealth" w="lg" len="lg"/>
          </a:ln>
        </p:spPr>
      </p:cxnSp>
      <p:cxnSp>
        <p:nvCxnSpPr>
          <p:cNvPr id="1209" name="Shape 1209"/>
          <p:cNvCxnSpPr>
            <a:stCxn id="1192" idx="1"/>
            <a:endCxn id="1193" idx="1"/>
          </p:cNvCxnSpPr>
          <p:nvPr/>
        </p:nvCxnSpPr>
        <p:spPr>
          <a:xfrm flipH="1">
            <a:off x="852451" y="2391024"/>
            <a:ext cx="57600" cy="3018600"/>
          </a:xfrm>
          <a:prstGeom prst="bentConnector3">
            <a:avLst>
              <a:gd name="adj1" fmla="val 888415"/>
            </a:avLst>
          </a:prstGeom>
          <a:noFill/>
          <a:ln w="38100" cap="flat" cmpd="sng">
            <a:solidFill>
              <a:srgbClr val="8CB3E3"/>
            </a:solidFill>
            <a:prstDash val="solid"/>
            <a:round/>
            <a:headEnd type="none" w="med" len="med"/>
            <a:tailEnd type="stealth" w="lg" len="lg"/>
          </a:ln>
        </p:spPr>
      </p:cxnSp>
      <p:cxnSp>
        <p:nvCxnSpPr>
          <p:cNvPr id="1210" name="Shape 1210"/>
          <p:cNvCxnSpPr/>
          <p:nvPr/>
        </p:nvCxnSpPr>
        <p:spPr>
          <a:xfrm>
            <a:off x="424104" y="4245058"/>
            <a:ext cx="519315" cy="0"/>
          </a:xfrm>
          <a:prstGeom prst="straightConnector1">
            <a:avLst/>
          </a:prstGeom>
          <a:noFill/>
          <a:ln w="38100" cap="flat" cmpd="sng">
            <a:solidFill>
              <a:srgbClr val="8CB3E3"/>
            </a:solidFill>
            <a:prstDash val="solid"/>
            <a:round/>
            <a:headEnd type="none" w="med" len="med"/>
            <a:tailEnd type="stealth" w="lg" len="lg"/>
          </a:ln>
        </p:spPr>
      </p:cxnSp>
      <p:cxnSp>
        <p:nvCxnSpPr>
          <p:cNvPr id="1211" name="Shape 1211"/>
          <p:cNvCxnSpPr/>
          <p:nvPr/>
        </p:nvCxnSpPr>
        <p:spPr>
          <a:xfrm>
            <a:off x="424104" y="3355771"/>
            <a:ext cx="483805" cy="0"/>
          </a:xfrm>
          <a:prstGeom prst="straightConnector1">
            <a:avLst/>
          </a:prstGeom>
          <a:noFill/>
          <a:ln w="38100" cap="flat" cmpd="sng">
            <a:solidFill>
              <a:srgbClr val="8CB3E3"/>
            </a:solidFill>
            <a:prstDash val="solid"/>
            <a:round/>
            <a:headEnd type="none" w="med" len="med"/>
            <a:tailEnd type="stealth" w="lg" len="lg"/>
          </a:ln>
        </p:spPr>
      </p:cxnSp>
      <p:sp>
        <p:nvSpPr>
          <p:cNvPr id="28" name="Shape 636"/>
          <p:cNvSpPr txBox="1"/>
          <p:nvPr/>
        </p:nvSpPr>
        <p:spPr>
          <a:xfrm>
            <a:off x="1447802" y="143471"/>
            <a:ext cx="7696199" cy="923329"/>
          </a:xfrm>
          <a:prstGeom prst="rect">
            <a:avLst/>
          </a:prstGeom>
          <a:noFill/>
          <a:ln>
            <a:noFill/>
          </a:ln>
        </p:spPr>
        <p:txBody>
          <a:bodyPr lIns="91425" tIns="45700" rIns="91425" bIns="45700" anchor="t" anchorCtr="0">
            <a:noAutofit/>
          </a:bodyPr>
          <a:lstStyle/>
          <a:p>
            <a:pPr algn="ctr">
              <a:buSzPct val="25000"/>
            </a:pPr>
            <a:r>
              <a:rPr lang="en-US" sz="4800" b="1" kern="0" dirty="0">
                <a:solidFill>
                  <a:srgbClr val="000000"/>
                </a:solidFill>
                <a:latin typeface="Calibri"/>
                <a:ea typeface="Calibri"/>
                <a:cs typeface="Calibri"/>
                <a:sym typeface="Calibri"/>
              </a:rPr>
              <a:t>Review – </a:t>
            </a:r>
            <a:r>
              <a:rPr lang="en-US" sz="4800" b="1" kern="0" dirty="0" smtClean="0">
                <a:solidFill>
                  <a:srgbClr val="000000"/>
                </a:solidFill>
                <a:latin typeface="Calibri"/>
                <a:ea typeface="Calibri"/>
                <a:cs typeface="Calibri"/>
                <a:sym typeface="Calibri"/>
              </a:rPr>
              <a:t>Current Condition</a:t>
            </a:r>
            <a:endParaRPr lang="en-US" sz="4800" b="1"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48543283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1"/>
                                        </p:tgtEl>
                                        <p:attrNameLst>
                                          <p:attrName>style.visibility</p:attrName>
                                        </p:attrNameLst>
                                      </p:cBhvr>
                                      <p:to>
                                        <p:strVal val="visible"/>
                                      </p:to>
                                    </p:set>
                                    <p:animEffect transition="in" filter="fade">
                                      <p:cBhvr>
                                        <p:cTn id="7" dur="500"/>
                                        <p:tgtEl>
                                          <p:spTgt spid="1201"/>
                                        </p:tgtEl>
                                      </p:cBhvr>
                                    </p:animEffect>
                                  </p:childTnLst>
                                </p:cTn>
                              </p:par>
                              <p:par>
                                <p:cTn id="8" presetID="10" presetClass="entr" presetSubtype="0" fill="hold" nodeType="withEffect">
                                  <p:stCondLst>
                                    <p:cond delay="0"/>
                                  </p:stCondLst>
                                  <p:childTnLst>
                                    <p:set>
                                      <p:cBhvr>
                                        <p:cTn id="9" dur="1" fill="hold">
                                          <p:stCondLst>
                                            <p:cond delay="0"/>
                                          </p:stCondLst>
                                        </p:cTn>
                                        <p:tgtEl>
                                          <p:spTgt spid="1200"/>
                                        </p:tgtEl>
                                        <p:attrNameLst>
                                          <p:attrName>style.visibility</p:attrName>
                                        </p:attrNameLst>
                                      </p:cBhvr>
                                      <p:to>
                                        <p:strVal val="visible"/>
                                      </p:to>
                                    </p:set>
                                    <p:animEffect transition="in" filter="fade">
                                      <p:cBhvr>
                                        <p:cTn id="10" dur="500"/>
                                        <p:tgtEl>
                                          <p:spTgt spid="1200"/>
                                        </p:tgtEl>
                                      </p:cBhvr>
                                    </p:animEffect>
                                  </p:childTnLst>
                                </p:cTn>
                              </p:par>
                              <p:par>
                                <p:cTn id="11" presetID="10" presetClass="entr" presetSubtype="0" fill="hold" nodeType="withEffect">
                                  <p:stCondLst>
                                    <p:cond delay="0"/>
                                  </p:stCondLst>
                                  <p:childTnLst>
                                    <p:set>
                                      <p:cBhvr>
                                        <p:cTn id="12" dur="1" fill="hold">
                                          <p:stCondLst>
                                            <p:cond delay="0"/>
                                          </p:stCondLst>
                                        </p:cTn>
                                        <p:tgtEl>
                                          <p:spTgt spid="1195"/>
                                        </p:tgtEl>
                                        <p:attrNameLst>
                                          <p:attrName>style.visibility</p:attrName>
                                        </p:attrNameLst>
                                      </p:cBhvr>
                                      <p:to>
                                        <p:strVal val="visible"/>
                                      </p:to>
                                    </p:set>
                                    <p:animEffect transition="in" filter="fade">
                                      <p:cBhvr>
                                        <p:cTn id="13" dur="500"/>
                                        <p:tgtEl>
                                          <p:spTgt spid="1195"/>
                                        </p:tgtEl>
                                      </p:cBhvr>
                                    </p:animEffect>
                                  </p:childTnLst>
                                </p:cTn>
                              </p:par>
                              <p:par>
                                <p:cTn id="14" presetID="10" presetClass="entr" presetSubtype="0" fill="hold" nodeType="withEffect">
                                  <p:stCondLst>
                                    <p:cond delay="0"/>
                                  </p:stCondLst>
                                  <p:childTnLst>
                                    <p:set>
                                      <p:cBhvr>
                                        <p:cTn id="15" dur="1" fill="hold">
                                          <p:stCondLst>
                                            <p:cond delay="0"/>
                                          </p:stCondLst>
                                        </p:cTn>
                                        <p:tgtEl>
                                          <p:spTgt spid="1194"/>
                                        </p:tgtEl>
                                        <p:attrNameLst>
                                          <p:attrName>style.visibility</p:attrName>
                                        </p:attrNameLst>
                                      </p:cBhvr>
                                      <p:to>
                                        <p:strVal val="visible"/>
                                      </p:to>
                                    </p:set>
                                    <p:animEffect transition="in" filter="fade">
                                      <p:cBhvr>
                                        <p:cTn id="16" dur="500"/>
                                        <p:tgtEl>
                                          <p:spTgt spid="119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93"/>
                                        </p:tgtEl>
                                        <p:attrNameLst>
                                          <p:attrName>style.visibility</p:attrName>
                                        </p:attrNameLst>
                                      </p:cBhvr>
                                      <p:to>
                                        <p:strVal val="visible"/>
                                      </p:to>
                                    </p:set>
                                    <p:animEffect transition="in" filter="fade">
                                      <p:cBhvr>
                                        <p:cTn id="21" dur="500"/>
                                        <p:tgtEl>
                                          <p:spTgt spid="1193"/>
                                        </p:tgtEl>
                                      </p:cBhvr>
                                    </p:animEffect>
                                  </p:childTnLst>
                                </p:cTn>
                              </p:par>
                              <p:par>
                                <p:cTn id="22" presetID="10" presetClass="entr" presetSubtype="0" fill="hold" nodeType="withEffect">
                                  <p:stCondLst>
                                    <p:cond delay="0"/>
                                  </p:stCondLst>
                                  <p:childTnLst>
                                    <p:set>
                                      <p:cBhvr>
                                        <p:cTn id="23" dur="1" fill="hold">
                                          <p:stCondLst>
                                            <p:cond delay="0"/>
                                          </p:stCondLst>
                                        </p:cTn>
                                        <p:tgtEl>
                                          <p:spTgt spid="1196"/>
                                        </p:tgtEl>
                                        <p:attrNameLst>
                                          <p:attrName>style.visibility</p:attrName>
                                        </p:attrNameLst>
                                      </p:cBhvr>
                                      <p:to>
                                        <p:strVal val="visible"/>
                                      </p:to>
                                    </p:set>
                                    <p:animEffect transition="in" filter="fade">
                                      <p:cBhvr>
                                        <p:cTn id="24" dur="500"/>
                                        <p:tgtEl>
                                          <p:spTgt spid="1196"/>
                                        </p:tgtEl>
                                      </p:cBhvr>
                                    </p:animEffect>
                                  </p:childTnLst>
                                </p:cTn>
                              </p:par>
                              <p:par>
                                <p:cTn id="25" presetID="10" presetClass="entr" presetSubtype="0" fill="hold" nodeType="withEffect">
                                  <p:stCondLst>
                                    <p:cond delay="0"/>
                                  </p:stCondLst>
                                  <p:childTnLst>
                                    <p:set>
                                      <p:cBhvr>
                                        <p:cTn id="26" dur="1" fill="hold">
                                          <p:stCondLst>
                                            <p:cond delay="0"/>
                                          </p:stCondLst>
                                        </p:cTn>
                                        <p:tgtEl>
                                          <p:spTgt spid="1199"/>
                                        </p:tgtEl>
                                        <p:attrNameLst>
                                          <p:attrName>style.visibility</p:attrName>
                                        </p:attrNameLst>
                                      </p:cBhvr>
                                      <p:to>
                                        <p:strVal val="visible"/>
                                      </p:to>
                                    </p:set>
                                    <p:animEffect transition="in" filter="fade">
                                      <p:cBhvr>
                                        <p:cTn id="27" dur="500"/>
                                        <p:tgtEl>
                                          <p:spTgt spid="119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04"/>
                                        </p:tgtEl>
                                        <p:attrNameLst>
                                          <p:attrName>style.visibility</p:attrName>
                                        </p:attrNameLst>
                                      </p:cBhvr>
                                      <p:to>
                                        <p:strVal val="visible"/>
                                      </p:to>
                                    </p:set>
                                    <p:animEffect transition="in" filter="fade">
                                      <p:cBhvr>
                                        <p:cTn id="32" dur="500"/>
                                        <p:tgtEl>
                                          <p:spTgt spid="1204"/>
                                        </p:tgtEl>
                                      </p:cBhvr>
                                    </p:animEffect>
                                  </p:childTnLst>
                                </p:cTn>
                              </p:par>
                              <p:par>
                                <p:cTn id="33" presetID="10" presetClass="entr" presetSubtype="0" fill="hold" nodeType="withEffect">
                                  <p:stCondLst>
                                    <p:cond delay="0"/>
                                  </p:stCondLst>
                                  <p:childTnLst>
                                    <p:set>
                                      <p:cBhvr>
                                        <p:cTn id="34" dur="1" fill="hold">
                                          <p:stCondLst>
                                            <p:cond delay="0"/>
                                          </p:stCondLst>
                                        </p:cTn>
                                        <p:tgtEl>
                                          <p:spTgt spid="1205"/>
                                        </p:tgtEl>
                                        <p:attrNameLst>
                                          <p:attrName>style.visibility</p:attrName>
                                        </p:attrNameLst>
                                      </p:cBhvr>
                                      <p:to>
                                        <p:strVal val="visible"/>
                                      </p:to>
                                    </p:set>
                                    <p:animEffect transition="in" filter="fade">
                                      <p:cBhvr>
                                        <p:cTn id="35" dur="500"/>
                                        <p:tgtEl>
                                          <p:spTgt spid="120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06"/>
                                        </p:tgtEl>
                                        <p:attrNameLst>
                                          <p:attrName>style.visibility</p:attrName>
                                        </p:attrNameLst>
                                      </p:cBhvr>
                                      <p:to>
                                        <p:strVal val="visible"/>
                                      </p:to>
                                    </p:set>
                                    <p:animEffect transition="in" filter="fade">
                                      <p:cBhvr>
                                        <p:cTn id="40" dur="500"/>
                                        <p:tgtEl>
                                          <p:spTgt spid="1206"/>
                                        </p:tgtEl>
                                      </p:cBhvr>
                                    </p:animEffect>
                                  </p:childTnLst>
                                </p:cTn>
                              </p:par>
                              <p:par>
                                <p:cTn id="41" presetID="10" presetClass="entr" presetSubtype="0" fill="hold" nodeType="withEffect">
                                  <p:stCondLst>
                                    <p:cond delay="0"/>
                                  </p:stCondLst>
                                  <p:childTnLst>
                                    <p:set>
                                      <p:cBhvr>
                                        <p:cTn id="42" dur="1" fill="hold">
                                          <p:stCondLst>
                                            <p:cond delay="0"/>
                                          </p:stCondLst>
                                        </p:cTn>
                                        <p:tgtEl>
                                          <p:spTgt spid="1207"/>
                                        </p:tgtEl>
                                        <p:attrNameLst>
                                          <p:attrName>style.visibility</p:attrName>
                                        </p:attrNameLst>
                                      </p:cBhvr>
                                      <p:to>
                                        <p:strVal val="visible"/>
                                      </p:to>
                                    </p:set>
                                    <p:animEffect transition="in" filter="fade">
                                      <p:cBhvr>
                                        <p:cTn id="43" dur="500"/>
                                        <p:tgtEl>
                                          <p:spTgt spid="1207"/>
                                        </p:tgtEl>
                                      </p:cBhvr>
                                    </p:animEffect>
                                  </p:childTnLst>
                                </p:cTn>
                              </p:par>
                              <p:par>
                                <p:cTn id="44" presetID="10" presetClass="entr" presetSubtype="0" fill="hold" nodeType="withEffect">
                                  <p:stCondLst>
                                    <p:cond delay="0"/>
                                  </p:stCondLst>
                                  <p:childTnLst>
                                    <p:set>
                                      <p:cBhvr>
                                        <p:cTn id="45" dur="1" fill="hold">
                                          <p:stCondLst>
                                            <p:cond delay="0"/>
                                          </p:stCondLst>
                                        </p:cTn>
                                        <p:tgtEl>
                                          <p:spTgt spid="1208"/>
                                        </p:tgtEl>
                                        <p:attrNameLst>
                                          <p:attrName>style.visibility</p:attrName>
                                        </p:attrNameLst>
                                      </p:cBhvr>
                                      <p:to>
                                        <p:strVal val="visible"/>
                                      </p:to>
                                    </p:set>
                                    <p:animEffect transition="in" filter="fade">
                                      <p:cBhvr>
                                        <p:cTn id="46" dur="500"/>
                                        <p:tgtEl>
                                          <p:spTgt spid="120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97"/>
                                        </p:tgtEl>
                                        <p:attrNameLst>
                                          <p:attrName>style.visibility</p:attrName>
                                        </p:attrNameLst>
                                      </p:cBhvr>
                                      <p:to>
                                        <p:strVal val="visible"/>
                                      </p:to>
                                    </p:set>
                                    <p:animEffect transition="in" filter="fade">
                                      <p:cBhvr>
                                        <p:cTn id="51" dur="500"/>
                                        <p:tgtEl>
                                          <p:spTgt spid="1197"/>
                                        </p:tgtEl>
                                      </p:cBhvr>
                                    </p:animEffect>
                                  </p:childTnLst>
                                </p:cTn>
                              </p:par>
                              <p:par>
                                <p:cTn id="52" presetID="10" presetClass="entr" presetSubtype="0" fill="hold" nodeType="withEffect">
                                  <p:stCondLst>
                                    <p:cond delay="0"/>
                                  </p:stCondLst>
                                  <p:childTnLst>
                                    <p:set>
                                      <p:cBhvr>
                                        <p:cTn id="53" dur="1" fill="hold">
                                          <p:stCondLst>
                                            <p:cond delay="0"/>
                                          </p:stCondLst>
                                        </p:cTn>
                                        <p:tgtEl>
                                          <p:spTgt spid="1198"/>
                                        </p:tgtEl>
                                        <p:attrNameLst>
                                          <p:attrName>style.visibility</p:attrName>
                                        </p:attrNameLst>
                                      </p:cBhvr>
                                      <p:to>
                                        <p:strVal val="visible"/>
                                      </p:to>
                                    </p:set>
                                    <p:animEffect transition="in" filter="fade">
                                      <p:cBhvr>
                                        <p:cTn id="54" dur="500"/>
                                        <p:tgtEl>
                                          <p:spTgt spid="1198"/>
                                        </p:tgtEl>
                                      </p:cBhvr>
                                    </p:animEffect>
                                  </p:childTnLst>
                                </p:cTn>
                              </p:par>
                              <p:par>
                                <p:cTn id="55" presetID="10" presetClass="entr" presetSubtype="0" fill="hold" nodeType="withEffect">
                                  <p:stCondLst>
                                    <p:cond delay="0"/>
                                  </p:stCondLst>
                                  <p:childTnLst>
                                    <p:set>
                                      <p:cBhvr>
                                        <p:cTn id="56" dur="1" fill="hold">
                                          <p:stCondLst>
                                            <p:cond delay="0"/>
                                          </p:stCondLst>
                                        </p:cTn>
                                        <p:tgtEl>
                                          <p:spTgt spid="1192"/>
                                        </p:tgtEl>
                                        <p:attrNameLst>
                                          <p:attrName>style.visibility</p:attrName>
                                        </p:attrNameLst>
                                      </p:cBhvr>
                                      <p:to>
                                        <p:strVal val="visible"/>
                                      </p:to>
                                    </p:set>
                                    <p:animEffect transition="in" filter="fade">
                                      <p:cBhvr>
                                        <p:cTn id="57" dur="500"/>
                                        <p:tgtEl>
                                          <p:spTgt spid="119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09"/>
                                        </p:tgtEl>
                                        <p:attrNameLst>
                                          <p:attrName>style.visibility</p:attrName>
                                        </p:attrNameLst>
                                      </p:cBhvr>
                                      <p:to>
                                        <p:strVal val="visible"/>
                                      </p:to>
                                    </p:set>
                                    <p:animEffect transition="in" filter="fade">
                                      <p:cBhvr>
                                        <p:cTn id="62" dur="500"/>
                                        <p:tgtEl>
                                          <p:spTgt spid="1209"/>
                                        </p:tgtEl>
                                      </p:cBhvr>
                                    </p:animEffect>
                                  </p:childTnLst>
                                </p:cTn>
                              </p:par>
                              <p:par>
                                <p:cTn id="63" presetID="10" presetClass="entr" presetSubtype="0" fill="hold" nodeType="withEffect">
                                  <p:stCondLst>
                                    <p:cond delay="0"/>
                                  </p:stCondLst>
                                  <p:childTnLst>
                                    <p:set>
                                      <p:cBhvr>
                                        <p:cTn id="64" dur="1" fill="hold">
                                          <p:stCondLst>
                                            <p:cond delay="0"/>
                                          </p:stCondLst>
                                        </p:cTn>
                                        <p:tgtEl>
                                          <p:spTgt spid="1210"/>
                                        </p:tgtEl>
                                        <p:attrNameLst>
                                          <p:attrName>style.visibility</p:attrName>
                                        </p:attrNameLst>
                                      </p:cBhvr>
                                      <p:to>
                                        <p:strVal val="visible"/>
                                      </p:to>
                                    </p:set>
                                    <p:animEffect transition="in" filter="fade">
                                      <p:cBhvr>
                                        <p:cTn id="65" dur="500"/>
                                        <p:tgtEl>
                                          <p:spTgt spid="1210"/>
                                        </p:tgtEl>
                                      </p:cBhvr>
                                    </p:animEffect>
                                  </p:childTnLst>
                                </p:cTn>
                              </p:par>
                              <p:par>
                                <p:cTn id="66" presetID="10" presetClass="entr" presetSubtype="0" fill="hold" nodeType="withEffect">
                                  <p:stCondLst>
                                    <p:cond delay="0"/>
                                  </p:stCondLst>
                                  <p:childTnLst>
                                    <p:set>
                                      <p:cBhvr>
                                        <p:cTn id="67" dur="1" fill="hold">
                                          <p:stCondLst>
                                            <p:cond delay="0"/>
                                          </p:stCondLst>
                                        </p:cTn>
                                        <p:tgtEl>
                                          <p:spTgt spid="1211"/>
                                        </p:tgtEl>
                                        <p:attrNameLst>
                                          <p:attrName>style.visibility</p:attrName>
                                        </p:attrNameLst>
                                      </p:cBhvr>
                                      <p:to>
                                        <p:strVal val="visible"/>
                                      </p:to>
                                    </p:set>
                                    <p:animEffect transition="in" filter="fade">
                                      <p:cBhvr>
                                        <p:cTn id="68" dur="500"/>
                                        <p:tgtEl>
                                          <p:spTgt spid="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022" y="1143000"/>
            <a:ext cx="8229600" cy="1143000"/>
          </a:xfrm>
        </p:spPr>
        <p:txBody>
          <a:bodyPr/>
          <a:lstStyle/>
          <a:p>
            <a:r>
              <a:rPr lang="en-US" sz="3600" b="1" dirty="0" smtClean="0">
                <a:solidFill>
                  <a:schemeClr val="tx1"/>
                </a:solidFill>
              </a:rPr>
              <a:t>Recall resiliency categories</a:t>
            </a:r>
            <a:endParaRPr lang="en-US" sz="3600" b="1" dirty="0">
              <a:solidFill>
                <a:schemeClr val="tx1"/>
              </a:solidFill>
            </a:endParaRPr>
          </a:p>
        </p:txBody>
      </p:sp>
      <p:pic>
        <p:nvPicPr>
          <p:cNvPr id="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814" y="2057400"/>
            <a:ext cx="9247813" cy="5035990"/>
          </a:xfrm>
          <a:prstGeom prst="rect">
            <a:avLst/>
          </a:prstGeom>
          <a:solidFill>
            <a:schemeClr val="bg1"/>
          </a:solidFill>
          <a:ln>
            <a:noFill/>
          </a:ln>
          <a:effectLst/>
        </p:spPr>
      </p:pic>
      <p:sp>
        <p:nvSpPr>
          <p:cNvPr id="6" name="TextBox 5"/>
          <p:cNvSpPr txBox="1"/>
          <p:nvPr/>
        </p:nvSpPr>
        <p:spPr>
          <a:xfrm>
            <a:off x="1981200" y="111204"/>
            <a:ext cx="6705600" cy="1107996"/>
          </a:xfrm>
          <a:prstGeom prst="rect">
            <a:avLst/>
          </a:prstGeom>
          <a:noFill/>
        </p:spPr>
        <p:txBody>
          <a:bodyPr wrap="square" rtlCol="0">
            <a:spAutoFit/>
          </a:bodyPr>
          <a:lstStyle/>
          <a:p>
            <a:pPr algn="ctr"/>
            <a:r>
              <a:rPr lang="en-US" sz="6600" b="1" dirty="0" smtClean="0">
                <a:solidFill>
                  <a:prstClr val="black"/>
                </a:solidFill>
                <a:latin typeface="Calibri" panose="020F0502020204030204" pitchFamily="34" charset="0"/>
              </a:rPr>
              <a:t>Current Condition</a:t>
            </a:r>
          </a:p>
        </p:txBody>
      </p:sp>
    </p:spTree>
    <p:extLst>
      <p:ext uri="{BB962C8B-B14F-4D97-AF65-F5344CB8AC3E}">
        <p14:creationId xmlns:p14="http://schemas.microsoft.com/office/powerpoint/2010/main" val="983911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8229600" cy="1143000"/>
          </a:xfrm>
        </p:spPr>
        <p:txBody>
          <a:bodyPr/>
          <a:lstStyle/>
          <a:p>
            <a:r>
              <a:rPr lang="en-US" sz="3600" b="1" dirty="0" smtClean="0">
                <a:solidFill>
                  <a:schemeClr val="tx1"/>
                </a:solidFill>
              </a:rPr>
              <a:t>A calibrated language for risk</a:t>
            </a:r>
            <a:endParaRPr lang="en-US" sz="3600" b="1"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52094880"/>
              </p:ext>
            </p:extLst>
          </p:nvPr>
        </p:nvGraphicFramePr>
        <p:xfrm>
          <a:off x="304802" y="1828800"/>
          <a:ext cx="8610599" cy="5033185"/>
        </p:xfrm>
        <a:graphic>
          <a:graphicData uri="http://schemas.openxmlformats.org/drawingml/2006/table">
            <a:tbl>
              <a:tblPr firstRow="1" bandRow="1">
                <a:tableStyleId>{5C22544A-7EE6-4342-B048-85BDC9FD1C3A}</a:tableStyleId>
              </a:tblPr>
              <a:tblGrid>
                <a:gridCol w="2152650"/>
                <a:gridCol w="1674283"/>
                <a:gridCol w="2631016"/>
                <a:gridCol w="2152650"/>
              </a:tblGrid>
              <a:tr h="0">
                <a:tc>
                  <a:txBody>
                    <a:bodyPr/>
                    <a:lstStyle/>
                    <a:p>
                      <a:r>
                        <a:rPr lang="en-US" sz="2400" dirty="0" smtClean="0"/>
                        <a:t>Overall</a:t>
                      </a:r>
                      <a:r>
                        <a:rPr lang="en-US" sz="2400" baseline="0" dirty="0" smtClean="0"/>
                        <a:t> condition based on resiliency</a:t>
                      </a:r>
                      <a:endParaRPr lang="en-US" sz="2400" dirty="0"/>
                    </a:p>
                  </a:txBody>
                  <a:tcPr/>
                </a:tc>
                <a:tc>
                  <a:txBody>
                    <a:bodyPr/>
                    <a:lstStyle/>
                    <a:p>
                      <a:r>
                        <a:rPr lang="en-US" sz="2400" dirty="0" smtClean="0"/>
                        <a:t>Risk</a:t>
                      </a:r>
                      <a:endParaRPr lang="en-US" sz="2400" dirty="0"/>
                    </a:p>
                  </a:txBody>
                  <a:tcPr/>
                </a:tc>
                <a:tc>
                  <a:txBody>
                    <a:bodyPr/>
                    <a:lstStyle/>
                    <a:p>
                      <a:r>
                        <a:rPr lang="en-US" sz="2400" dirty="0" smtClean="0"/>
                        <a:t>Persistence</a:t>
                      </a:r>
                      <a:endParaRPr lang="en-US" sz="2400" dirty="0"/>
                    </a:p>
                  </a:txBody>
                  <a:tcPr/>
                </a:tc>
                <a:tc>
                  <a:txBody>
                    <a:bodyPr/>
                    <a:lstStyle/>
                    <a:p>
                      <a:r>
                        <a:rPr lang="en-US" sz="2400" dirty="0" smtClean="0"/>
                        <a:t>Probability of persistence</a:t>
                      </a:r>
                      <a:endParaRPr lang="en-US" sz="2400" dirty="0"/>
                    </a:p>
                  </a:txBody>
                  <a:tcPr/>
                </a:tc>
              </a:tr>
              <a:tr h="827786">
                <a:tc>
                  <a:txBody>
                    <a:bodyPr/>
                    <a:lstStyle/>
                    <a:p>
                      <a:r>
                        <a:rPr lang="en-US" sz="2400" dirty="0" smtClean="0"/>
                        <a:t>Very high</a:t>
                      </a:r>
                      <a:endParaRPr lang="en-US" sz="2400" dirty="0"/>
                    </a:p>
                  </a:txBody>
                  <a:tcPr/>
                </a:tc>
                <a:tc>
                  <a:txBody>
                    <a:bodyPr/>
                    <a:lstStyle/>
                    <a:p>
                      <a:r>
                        <a:rPr lang="en-US" sz="2400" dirty="0" smtClean="0"/>
                        <a:t>Virtually</a:t>
                      </a:r>
                      <a:r>
                        <a:rPr lang="en-US" sz="2400" baseline="0" dirty="0" smtClean="0"/>
                        <a:t> no risk</a:t>
                      </a:r>
                      <a:endParaRPr lang="en-US" sz="2400" dirty="0"/>
                    </a:p>
                  </a:txBody>
                  <a:tcPr/>
                </a:tc>
                <a:tc>
                  <a:txBody>
                    <a:bodyPr/>
                    <a:lstStyle/>
                    <a:p>
                      <a:r>
                        <a:rPr lang="en-US" sz="2400" dirty="0" smtClean="0"/>
                        <a:t>Virtually</a:t>
                      </a:r>
                      <a:r>
                        <a:rPr lang="en-US" sz="2400" baseline="0" dirty="0" smtClean="0"/>
                        <a:t> certain</a:t>
                      </a:r>
                      <a:endParaRPr lang="en-US" sz="2400" dirty="0"/>
                    </a:p>
                  </a:txBody>
                  <a:tcPr/>
                </a:tc>
                <a:tc>
                  <a:txBody>
                    <a:bodyPr/>
                    <a:lstStyle/>
                    <a:p>
                      <a:r>
                        <a:rPr lang="en-US" sz="2400" dirty="0" smtClean="0"/>
                        <a:t>99-100%</a:t>
                      </a:r>
                      <a:endParaRPr lang="en-US" sz="2400" dirty="0"/>
                    </a:p>
                  </a:txBody>
                  <a:tcPr/>
                </a:tc>
              </a:tr>
              <a:tr h="607711">
                <a:tc>
                  <a:txBody>
                    <a:bodyPr/>
                    <a:lstStyle/>
                    <a:p>
                      <a:r>
                        <a:rPr lang="en-US" sz="2400" dirty="0" smtClean="0"/>
                        <a:t>High</a:t>
                      </a:r>
                      <a:endParaRPr lang="en-US" sz="2400" dirty="0"/>
                    </a:p>
                  </a:txBody>
                  <a:tcPr/>
                </a:tc>
                <a:tc>
                  <a:txBody>
                    <a:bodyPr/>
                    <a:lstStyle/>
                    <a:p>
                      <a:r>
                        <a:rPr lang="en-US" sz="2400" dirty="0" smtClean="0"/>
                        <a:t>Low</a:t>
                      </a:r>
                      <a:endParaRPr lang="en-US" sz="2400" dirty="0"/>
                    </a:p>
                  </a:txBody>
                  <a:tcPr/>
                </a:tc>
                <a:tc>
                  <a:txBody>
                    <a:bodyPr/>
                    <a:lstStyle/>
                    <a:p>
                      <a:r>
                        <a:rPr lang="en-US" sz="2400" dirty="0" smtClean="0"/>
                        <a:t>Very likely</a:t>
                      </a:r>
                      <a:endParaRPr lang="en-US" sz="2400" dirty="0"/>
                    </a:p>
                  </a:txBody>
                  <a:tcPr/>
                </a:tc>
                <a:tc>
                  <a:txBody>
                    <a:bodyPr/>
                    <a:lstStyle/>
                    <a:p>
                      <a:r>
                        <a:rPr lang="en-US" sz="2400" dirty="0" smtClean="0"/>
                        <a:t>90-100%</a:t>
                      </a:r>
                      <a:endParaRPr lang="en-US" sz="2400" dirty="0"/>
                    </a:p>
                  </a:txBody>
                  <a:tcPr/>
                </a:tc>
              </a:tr>
              <a:tr h="607711">
                <a:tc>
                  <a:txBody>
                    <a:bodyPr/>
                    <a:lstStyle/>
                    <a:p>
                      <a:r>
                        <a:rPr lang="en-US" sz="2400" dirty="0" smtClean="0"/>
                        <a:t>Moderate</a:t>
                      </a:r>
                      <a:endParaRPr lang="en-US" sz="2400" dirty="0"/>
                    </a:p>
                  </a:txBody>
                  <a:tcPr/>
                </a:tc>
                <a:tc>
                  <a:txBody>
                    <a:bodyPr/>
                    <a:lstStyle/>
                    <a:p>
                      <a:r>
                        <a:rPr lang="en-US" sz="2400" dirty="0" smtClean="0"/>
                        <a:t>Moderate</a:t>
                      </a:r>
                      <a:endParaRPr lang="en-US" sz="2400" dirty="0"/>
                    </a:p>
                  </a:txBody>
                  <a:tcPr/>
                </a:tc>
                <a:tc>
                  <a:txBody>
                    <a:bodyPr/>
                    <a:lstStyle/>
                    <a:p>
                      <a:r>
                        <a:rPr lang="en-US" sz="2400" dirty="0" smtClean="0"/>
                        <a:t>Likely</a:t>
                      </a:r>
                      <a:endParaRPr lang="en-US" sz="2400" dirty="0"/>
                    </a:p>
                  </a:txBody>
                  <a:tcPr/>
                </a:tc>
                <a:tc>
                  <a:txBody>
                    <a:bodyPr/>
                    <a:lstStyle/>
                    <a:p>
                      <a:r>
                        <a:rPr lang="en-US" sz="2400" dirty="0" smtClean="0"/>
                        <a:t>66-90%</a:t>
                      </a:r>
                      <a:endParaRPr lang="en-US" sz="2400" dirty="0"/>
                    </a:p>
                  </a:txBody>
                  <a:tcPr/>
                </a:tc>
              </a:tr>
              <a:tr h="827786">
                <a:tc>
                  <a:txBody>
                    <a:bodyPr/>
                    <a:lstStyle/>
                    <a:p>
                      <a:r>
                        <a:rPr lang="en-US" sz="2400" dirty="0" smtClean="0"/>
                        <a:t>Low</a:t>
                      </a:r>
                      <a:endParaRPr lang="en-US" sz="2400" dirty="0"/>
                    </a:p>
                  </a:txBody>
                  <a:tcPr/>
                </a:tc>
                <a:tc>
                  <a:txBody>
                    <a:bodyPr/>
                    <a:lstStyle/>
                    <a:p>
                      <a:r>
                        <a:rPr lang="en-US" sz="2400" dirty="0" smtClean="0"/>
                        <a:t>High</a:t>
                      </a:r>
                      <a:endParaRPr lang="en-US" sz="2400" dirty="0"/>
                    </a:p>
                  </a:txBody>
                  <a:tcPr/>
                </a:tc>
                <a:tc>
                  <a:txBody>
                    <a:bodyPr/>
                    <a:lstStyle/>
                    <a:p>
                      <a:r>
                        <a:rPr lang="en-US" sz="2400" dirty="0" smtClean="0"/>
                        <a:t>About</a:t>
                      </a:r>
                      <a:r>
                        <a:rPr lang="en-US" sz="2400" baseline="0" dirty="0" smtClean="0"/>
                        <a:t> as likely as not and unlikely</a:t>
                      </a:r>
                      <a:endParaRPr lang="en-US" sz="2400" dirty="0"/>
                    </a:p>
                  </a:txBody>
                  <a:tcPr/>
                </a:tc>
                <a:tc>
                  <a:txBody>
                    <a:bodyPr/>
                    <a:lstStyle/>
                    <a:p>
                      <a:r>
                        <a:rPr lang="en-US" sz="2400" dirty="0" smtClean="0"/>
                        <a:t>0-66%</a:t>
                      </a:r>
                      <a:endParaRPr lang="en-US" sz="2400" dirty="0"/>
                    </a:p>
                  </a:txBody>
                  <a:tcPr/>
                </a:tc>
              </a:tr>
              <a:tr h="607711">
                <a:tc>
                  <a:txBody>
                    <a:bodyPr/>
                    <a:lstStyle/>
                    <a:p>
                      <a:r>
                        <a:rPr lang="en-US" sz="2400" dirty="0" smtClean="0"/>
                        <a:t>Very low</a:t>
                      </a:r>
                      <a:endParaRPr lang="en-US" sz="2400" dirty="0"/>
                    </a:p>
                  </a:txBody>
                  <a:tcPr/>
                </a:tc>
                <a:tc>
                  <a:txBody>
                    <a:bodyPr/>
                    <a:lstStyle/>
                    <a:p>
                      <a:r>
                        <a:rPr lang="en-US" sz="2400" dirty="0" smtClean="0"/>
                        <a:t>Very high</a:t>
                      </a:r>
                      <a:endParaRPr lang="en-US" sz="2400" dirty="0"/>
                    </a:p>
                  </a:txBody>
                  <a:tcPr/>
                </a:tc>
                <a:tc>
                  <a:txBody>
                    <a:bodyPr/>
                    <a:lstStyle/>
                    <a:p>
                      <a:r>
                        <a:rPr lang="en-US" sz="2400" dirty="0" smtClean="0"/>
                        <a:t>Very unlikely</a:t>
                      </a:r>
                      <a:endParaRPr lang="en-US" sz="2400" dirty="0"/>
                    </a:p>
                  </a:txBody>
                  <a:tcPr/>
                </a:tc>
                <a:tc>
                  <a:txBody>
                    <a:bodyPr/>
                    <a:lstStyle/>
                    <a:p>
                      <a:r>
                        <a:rPr lang="en-US" sz="2400" dirty="0" smtClean="0"/>
                        <a:t>0-10%</a:t>
                      </a:r>
                      <a:endParaRPr lang="en-US" sz="2400" dirty="0"/>
                    </a:p>
                  </a:txBody>
                  <a:tcPr/>
                </a:tc>
              </a:tr>
            </a:tbl>
          </a:graphicData>
        </a:graphic>
      </p:graphicFrame>
      <p:sp>
        <p:nvSpPr>
          <p:cNvPr id="5" name="TextBox 4"/>
          <p:cNvSpPr txBox="1"/>
          <p:nvPr/>
        </p:nvSpPr>
        <p:spPr>
          <a:xfrm>
            <a:off x="1981200" y="111204"/>
            <a:ext cx="6705600" cy="1107996"/>
          </a:xfrm>
          <a:prstGeom prst="rect">
            <a:avLst/>
          </a:prstGeom>
          <a:noFill/>
        </p:spPr>
        <p:txBody>
          <a:bodyPr wrap="square" rtlCol="0">
            <a:spAutoFit/>
          </a:bodyPr>
          <a:lstStyle/>
          <a:p>
            <a:pPr algn="ctr"/>
            <a:r>
              <a:rPr lang="en-US" sz="6600" b="1" dirty="0" smtClean="0">
                <a:solidFill>
                  <a:prstClr val="black"/>
                </a:solidFill>
                <a:latin typeface="Calibri" panose="020F0502020204030204" pitchFamily="34" charset="0"/>
              </a:rPr>
              <a:t>Current Condition</a:t>
            </a:r>
          </a:p>
        </p:txBody>
      </p:sp>
    </p:spTree>
    <p:extLst>
      <p:ext uri="{BB962C8B-B14F-4D97-AF65-F5344CB8AC3E}">
        <p14:creationId xmlns:p14="http://schemas.microsoft.com/office/powerpoint/2010/main" val="1636081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50"/>
        <p:cNvGrpSpPr/>
        <p:nvPr/>
      </p:nvGrpSpPr>
      <p:grpSpPr>
        <a:xfrm>
          <a:off x="0" y="0"/>
          <a:ext cx="0" cy="0"/>
          <a:chOff x="0" y="0"/>
          <a:chExt cx="0" cy="0"/>
        </a:xfrm>
      </p:grpSpPr>
      <p:sp>
        <p:nvSpPr>
          <p:cNvPr id="1352" name="Shape 1352"/>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marR="0" lvl="0" indent="-342900" algn="l" rtl="0">
              <a:spcBef>
                <a:spcPts val="0"/>
              </a:spcBef>
              <a:buNone/>
            </a:pPr>
            <a:endParaRPr sz="3200">
              <a:solidFill>
                <a:srgbClr val="FFFFFF"/>
              </a:solidFill>
              <a:latin typeface="Cabin"/>
              <a:ea typeface="Cabin"/>
              <a:cs typeface="Cabin"/>
              <a:sym typeface="Cabin"/>
            </a:endParaRPr>
          </a:p>
        </p:txBody>
      </p:sp>
      <p:sp>
        <p:nvSpPr>
          <p:cNvPr id="1353" name="Shape 135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Current Condition</a:t>
            </a:r>
          </a:p>
        </p:txBody>
      </p:sp>
      <p:sp>
        <p:nvSpPr>
          <p:cNvPr id="1354" name="Shape 1354"/>
          <p:cNvSpPr/>
          <p:nvPr/>
        </p:nvSpPr>
        <p:spPr>
          <a:xfrm>
            <a:off x="718126" y="1935957"/>
            <a:ext cx="5143500" cy="193899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800" b="1" dirty="0">
                <a:solidFill>
                  <a:schemeClr val="dk1"/>
                </a:solidFill>
                <a:latin typeface="Calibri"/>
                <a:ea typeface="Calibri"/>
                <a:cs typeface="Calibri"/>
                <a:sym typeface="Calibri"/>
              </a:rPr>
              <a:t>EXERCISE </a:t>
            </a:r>
            <a:r>
              <a:rPr lang="en-US" sz="4800" b="1" dirty="0" smtClean="0">
                <a:solidFill>
                  <a:schemeClr val="dk1"/>
                </a:solidFill>
                <a:latin typeface="Calibri"/>
                <a:ea typeface="Calibri"/>
                <a:cs typeface="Calibri"/>
                <a:sym typeface="Calibri"/>
              </a:rPr>
              <a:t>8.</a:t>
            </a:r>
          </a:p>
          <a:p>
            <a:pPr marL="0" marR="0" lvl="0" indent="0" algn="l" rtl="0">
              <a:spcBef>
                <a:spcPts val="0"/>
              </a:spcBef>
              <a:buSzPct val="25000"/>
              <a:buNone/>
            </a:pPr>
            <a:r>
              <a:rPr lang="en-US" sz="4800" b="1" dirty="0" smtClean="0">
                <a:solidFill>
                  <a:schemeClr val="dk1"/>
                </a:solidFill>
                <a:latin typeface="Calibri"/>
                <a:ea typeface="Calibri"/>
                <a:cs typeface="Calibri"/>
                <a:sym typeface="Calibri"/>
              </a:rPr>
              <a:t>Species Resilience</a:t>
            </a:r>
            <a:r>
              <a:rPr lang="en-US" sz="4800" dirty="0" smtClean="0">
                <a:solidFill>
                  <a:schemeClr val="dk1"/>
                </a:solidFill>
                <a:latin typeface="Calibri"/>
                <a:ea typeface="Calibri"/>
                <a:cs typeface="Calibri"/>
                <a:sym typeface="Calibri"/>
              </a:rPr>
              <a:t> </a:t>
            </a:r>
            <a:endParaRPr lang="en-US" sz="4800" dirty="0">
              <a:solidFill>
                <a:schemeClr val="dk1"/>
              </a:solidFill>
              <a:latin typeface="Calibri"/>
              <a:ea typeface="Calibri"/>
              <a:cs typeface="Calibri"/>
              <a:sym typeface="Calibri"/>
            </a:endParaRPr>
          </a:p>
        </p:txBody>
      </p:sp>
      <p:pic>
        <p:nvPicPr>
          <p:cNvPr id="9218" name="Picture 2" descr="C:\Users\dtollefson\Documents\Camtasia Studio\SSA_framework\images\Resiliency_opt.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14800" y="3733800"/>
            <a:ext cx="3810000" cy="2676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5" name="Shape 635"/>
          <p:cNvSpPr txBox="1"/>
          <p:nvPr/>
        </p:nvSpPr>
        <p:spPr>
          <a:xfrm>
            <a:off x="5861626" y="228600"/>
            <a:ext cx="3048000" cy="639762"/>
          </a:xfrm>
          <a:prstGeom prst="rect">
            <a:avLst/>
          </a:prstGeom>
          <a:noFill/>
          <a:ln>
            <a:noFill/>
          </a:ln>
        </p:spPr>
        <p:txBody>
          <a:bodyPr lIns="91425" tIns="45700" rIns="91425" bIns="45700" anchor="t" anchorCtr="0">
            <a:noAutofit/>
          </a:bodyPr>
          <a:lstStyle/>
          <a:p>
            <a:pPr marL="342900" indent="-342900"/>
            <a:endParaRPr sz="3200" kern="0">
              <a:solidFill>
                <a:srgbClr val="FFFFFF"/>
              </a:solidFill>
              <a:latin typeface="Cabin"/>
              <a:ea typeface="Cabin"/>
              <a:cs typeface="Cabin"/>
              <a:sym typeface="Cabin"/>
            </a:endParaRPr>
          </a:p>
        </p:txBody>
      </p:sp>
      <p:sp>
        <p:nvSpPr>
          <p:cNvPr id="636" name="Shape 636"/>
          <p:cNvSpPr txBox="1"/>
          <p:nvPr/>
        </p:nvSpPr>
        <p:spPr>
          <a:xfrm>
            <a:off x="1447802" y="143471"/>
            <a:ext cx="7696199" cy="923329"/>
          </a:xfrm>
          <a:prstGeom prst="rect">
            <a:avLst/>
          </a:prstGeom>
          <a:noFill/>
          <a:ln>
            <a:noFill/>
          </a:ln>
        </p:spPr>
        <p:txBody>
          <a:bodyPr lIns="91425" tIns="45700" rIns="91425" bIns="45700" anchor="t" anchorCtr="0">
            <a:noAutofit/>
          </a:bodyPr>
          <a:lstStyle/>
          <a:p>
            <a:pPr algn="ctr">
              <a:buSzPct val="25000"/>
            </a:pPr>
            <a:r>
              <a:rPr lang="en-US" sz="4800" b="1" kern="0" dirty="0">
                <a:solidFill>
                  <a:srgbClr val="000000"/>
                </a:solidFill>
                <a:latin typeface="Calibri"/>
                <a:ea typeface="Calibri"/>
                <a:cs typeface="Calibri"/>
                <a:sym typeface="Calibri"/>
              </a:rPr>
              <a:t>Review – </a:t>
            </a:r>
            <a:r>
              <a:rPr lang="en-US" sz="4800" b="1" kern="0" dirty="0" smtClean="0">
                <a:solidFill>
                  <a:srgbClr val="000000"/>
                </a:solidFill>
                <a:latin typeface="Calibri"/>
                <a:ea typeface="Calibri"/>
                <a:cs typeface="Calibri"/>
                <a:sym typeface="Calibri"/>
              </a:rPr>
              <a:t>Current Condition</a:t>
            </a:r>
            <a:endParaRPr lang="en-US" sz="4800" b="1" kern="0" dirty="0">
              <a:solidFill>
                <a:srgbClr val="000000"/>
              </a:solidFill>
              <a:latin typeface="Calibri"/>
              <a:ea typeface="Calibri"/>
              <a:cs typeface="Calibri"/>
              <a:sym typeface="Calibri"/>
            </a:endParaRPr>
          </a:p>
        </p:txBody>
      </p:sp>
      <p:sp>
        <p:nvSpPr>
          <p:cNvPr id="4" name="TextBox 3"/>
          <p:cNvSpPr txBox="1"/>
          <p:nvPr/>
        </p:nvSpPr>
        <p:spPr>
          <a:xfrm>
            <a:off x="223954" y="1905000"/>
            <a:ext cx="2971800" cy="4893647"/>
          </a:xfrm>
          <a:prstGeom prst="rect">
            <a:avLst/>
          </a:prstGeom>
          <a:solidFill>
            <a:schemeClr val="accent6">
              <a:lumMod val="20000"/>
              <a:lumOff val="80000"/>
            </a:schemeClr>
          </a:solidFill>
          <a:ln w="25400">
            <a:solidFill>
              <a:schemeClr val="tx1"/>
            </a:solidFill>
          </a:ln>
        </p:spPr>
        <p:txBody>
          <a:bodyPr wrap="square" rtlCol="0">
            <a:spAutoFit/>
          </a:bodyPr>
          <a:lstStyle/>
          <a:p>
            <a:pPr algn="ctr"/>
            <a:r>
              <a:rPr lang="en-US" sz="2800" b="1" dirty="0" smtClean="0"/>
              <a:t>Coastal Populations</a:t>
            </a:r>
          </a:p>
          <a:p>
            <a:endParaRPr lang="en-US" sz="2800" b="1" dirty="0"/>
          </a:p>
          <a:p>
            <a:endParaRPr lang="en-US" sz="2800" b="1" dirty="0" smtClean="0"/>
          </a:p>
          <a:p>
            <a:endParaRPr lang="en-US" sz="2800" b="1" dirty="0"/>
          </a:p>
          <a:p>
            <a:endParaRPr lang="en-US" sz="2800" b="1" dirty="0" smtClean="0"/>
          </a:p>
          <a:p>
            <a:endParaRPr lang="en-US" sz="2400" b="1" dirty="0" smtClean="0"/>
          </a:p>
          <a:p>
            <a:r>
              <a:rPr lang="en-US" sz="2400" dirty="0" smtClean="0"/>
              <a:t>Beach Bums</a:t>
            </a:r>
          </a:p>
          <a:p>
            <a:r>
              <a:rPr lang="en-US" sz="2400" dirty="0" smtClean="0"/>
              <a:t>Message in a Bottle   	(MIB)</a:t>
            </a:r>
          </a:p>
          <a:p>
            <a:r>
              <a:rPr lang="en-US" sz="2400" dirty="0" smtClean="0"/>
              <a:t>Cannibal Cove</a:t>
            </a:r>
          </a:p>
          <a:p>
            <a:r>
              <a:rPr lang="en-US" sz="2400" dirty="0" smtClean="0"/>
              <a:t>Castaways</a:t>
            </a:r>
            <a:endParaRPr lang="en-US" sz="2400" dirty="0"/>
          </a:p>
        </p:txBody>
      </p:sp>
      <p:sp>
        <p:nvSpPr>
          <p:cNvPr id="5" name="TextBox 4"/>
          <p:cNvSpPr txBox="1"/>
          <p:nvPr/>
        </p:nvSpPr>
        <p:spPr>
          <a:xfrm>
            <a:off x="3358574" y="1905000"/>
            <a:ext cx="2737426" cy="4524315"/>
          </a:xfrm>
          <a:prstGeom prst="rect">
            <a:avLst/>
          </a:prstGeom>
          <a:solidFill>
            <a:srgbClr val="92D050"/>
          </a:solidFill>
          <a:ln w="25400">
            <a:solidFill>
              <a:schemeClr val="tx1"/>
            </a:solidFill>
          </a:ln>
        </p:spPr>
        <p:txBody>
          <a:bodyPr wrap="square" rtlCol="0">
            <a:spAutoFit/>
          </a:bodyPr>
          <a:lstStyle/>
          <a:p>
            <a:pPr algn="ctr"/>
            <a:r>
              <a:rPr lang="en-US" sz="2800" b="1" dirty="0" smtClean="0"/>
              <a:t>Paradise Palm Populations</a:t>
            </a:r>
          </a:p>
          <a:p>
            <a:endParaRPr lang="en-US" sz="2800" b="1" dirty="0"/>
          </a:p>
          <a:p>
            <a:endParaRPr lang="en-US" sz="2800" b="1" dirty="0" smtClean="0"/>
          </a:p>
          <a:p>
            <a:endParaRPr lang="en-US" sz="2800" b="1" dirty="0"/>
          </a:p>
          <a:p>
            <a:endParaRPr lang="en-US" sz="2800" b="1" dirty="0" smtClean="0"/>
          </a:p>
          <a:p>
            <a:endParaRPr lang="en-US" sz="2400" b="1" dirty="0" smtClean="0"/>
          </a:p>
          <a:p>
            <a:r>
              <a:rPr lang="en-US" sz="2400" dirty="0" smtClean="0"/>
              <a:t>Snowmelt Thicket</a:t>
            </a:r>
          </a:p>
          <a:p>
            <a:r>
              <a:rPr lang="en-US" sz="2400" dirty="0" smtClean="0"/>
              <a:t>Dead Man Dunes</a:t>
            </a:r>
          </a:p>
          <a:p>
            <a:r>
              <a:rPr lang="en-US" sz="2400" dirty="0" smtClean="0"/>
              <a:t>Treasure Grove</a:t>
            </a:r>
          </a:p>
          <a:p>
            <a:r>
              <a:rPr lang="en-US" sz="2400" dirty="0" smtClean="0"/>
              <a:t>Realm of Spirits</a:t>
            </a:r>
            <a:endParaRPr lang="en-US" sz="2400" dirty="0"/>
          </a:p>
        </p:txBody>
      </p:sp>
      <p:sp>
        <p:nvSpPr>
          <p:cNvPr id="6" name="TextBox 5"/>
          <p:cNvSpPr txBox="1"/>
          <p:nvPr/>
        </p:nvSpPr>
        <p:spPr>
          <a:xfrm>
            <a:off x="6261068" y="1905000"/>
            <a:ext cx="2629974" cy="3785652"/>
          </a:xfrm>
          <a:prstGeom prst="rect">
            <a:avLst/>
          </a:prstGeom>
          <a:solidFill>
            <a:schemeClr val="tx2">
              <a:lumMod val="40000"/>
              <a:lumOff val="60000"/>
            </a:schemeClr>
          </a:solidFill>
          <a:ln w="25400">
            <a:solidFill>
              <a:schemeClr val="tx1"/>
            </a:solidFill>
          </a:ln>
        </p:spPr>
        <p:txBody>
          <a:bodyPr wrap="square" rtlCol="0">
            <a:spAutoFit/>
          </a:bodyPr>
          <a:lstStyle/>
          <a:p>
            <a:pPr algn="ctr"/>
            <a:r>
              <a:rPr lang="en-US" sz="2800" b="1" dirty="0" smtClean="0"/>
              <a:t>Mountain Populations</a:t>
            </a:r>
          </a:p>
          <a:p>
            <a:endParaRPr lang="en-US" sz="2800" b="1" dirty="0"/>
          </a:p>
          <a:p>
            <a:endParaRPr lang="en-US" sz="2800" b="1" dirty="0" smtClean="0"/>
          </a:p>
          <a:p>
            <a:endParaRPr lang="en-US" sz="2800" b="1" dirty="0"/>
          </a:p>
          <a:p>
            <a:endParaRPr lang="en-US" sz="2800" b="1" dirty="0" smtClean="0"/>
          </a:p>
          <a:p>
            <a:endParaRPr lang="en-US" sz="2400" b="1" dirty="0" smtClean="0"/>
          </a:p>
          <a:p>
            <a:r>
              <a:rPr lang="en-US" sz="2400" dirty="0" smtClean="0"/>
              <a:t>Misty Mountain</a:t>
            </a:r>
          </a:p>
          <a:p>
            <a:r>
              <a:rPr lang="en-US" sz="2400" dirty="0" err="1" smtClean="0"/>
              <a:t>Darlost’s</a:t>
            </a:r>
            <a:r>
              <a:rPr lang="en-US" sz="2400" dirty="0" smtClean="0"/>
              <a:t> Dome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 y="2743409"/>
            <a:ext cx="2667000" cy="22383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8574" y="2743409"/>
            <a:ext cx="2667000" cy="223837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096000" y="2678642"/>
            <a:ext cx="2667000" cy="2238375"/>
          </a:xfrm>
          <a:prstGeom prst="rect">
            <a:avLst/>
          </a:prstGeom>
        </p:spPr>
      </p:pic>
    </p:spTree>
    <p:extLst>
      <p:ext uri="{BB962C8B-B14F-4D97-AF65-F5344CB8AC3E}">
        <p14:creationId xmlns:p14="http://schemas.microsoft.com/office/powerpoint/2010/main" val="247556985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pic>
        <p:nvPicPr>
          <p:cNvPr id="4" name="Picture 2" descr="C:\Users\jengle\AppData\Local\Microsoft\Windows\Temporary Internet Files\Content.IE5\Z7VNCU9J\climate-varition-factors[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05000"/>
            <a:ext cx="9144000" cy="4876800"/>
          </a:xfrm>
          <a:prstGeom prst="rect">
            <a:avLst/>
          </a:prstGeom>
          <a:noFill/>
          <a:extLst>
            <a:ext uri="{909E8E84-426E-40DD-AFC4-6F175D3DCCD1}">
              <a14:hiddenFill xmlns:a14="http://schemas.microsoft.com/office/drawing/2010/main">
                <a:solidFill>
                  <a:srgbClr val="FFFFFF"/>
                </a:solidFill>
              </a14:hiddenFill>
            </a:ext>
          </a:extLst>
        </p:spPr>
      </p:pic>
      <p:sp>
        <p:nvSpPr>
          <p:cNvPr id="8" name="Shape 636"/>
          <p:cNvSpPr txBox="1"/>
          <p:nvPr/>
        </p:nvSpPr>
        <p:spPr>
          <a:xfrm>
            <a:off x="1447802" y="143471"/>
            <a:ext cx="7696199" cy="923329"/>
          </a:xfrm>
          <a:prstGeom prst="rect">
            <a:avLst/>
          </a:prstGeom>
          <a:noFill/>
          <a:ln>
            <a:noFill/>
          </a:ln>
        </p:spPr>
        <p:txBody>
          <a:bodyPr lIns="91425" tIns="45700" rIns="91425" bIns="45700" anchor="t" anchorCtr="0">
            <a:noAutofit/>
          </a:bodyPr>
          <a:lstStyle/>
          <a:p>
            <a:pPr algn="ctr">
              <a:buSzPct val="25000"/>
            </a:pPr>
            <a:r>
              <a:rPr lang="en-US" sz="4800" b="1" kern="0" dirty="0">
                <a:solidFill>
                  <a:srgbClr val="000000"/>
                </a:solidFill>
                <a:latin typeface="Calibri"/>
                <a:ea typeface="Calibri"/>
                <a:cs typeface="Calibri"/>
                <a:sym typeface="Calibri"/>
              </a:rPr>
              <a:t>Review – </a:t>
            </a:r>
            <a:r>
              <a:rPr lang="en-US" sz="4800" b="1" kern="0" dirty="0" smtClean="0">
                <a:solidFill>
                  <a:srgbClr val="000000"/>
                </a:solidFill>
                <a:latin typeface="Calibri"/>
                <a:ea typeface="Calibri"/>
                <a:cs typeface="Calibri"/>
                <a:sym typeface="Calibri"/>
              </a:rPr>
              <a:t>Current Condition</a:t>
            </a:r>
            <a:endParaRPr lang="en-US" sz="4800" b="1"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75814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314"/>
        <p:cNvGrpSpPr/>
        <p:nvPr/>
      </p:nvGrpSpPr>
      <p:grpSpPr>
        <a:xfrm>
          <a:off x="0" y="0"/>
          <a:ext cx="0" cy="0"/>
          <a:chOff x="0" y="0"/>
          <a:chExt cx="0" cy="0"/>
        </a:xfrm>
      </p:grpSpPr>
      <p:sp>
        <p:nvSpPr>
          <p:cNvPr id="2" name="Rectangle 1"/>
          <p:cNvSpPr/>
          <p:nvPr/>
        </p:nvSpPr>
        <p:spPr>
          <a:xfrm>
            <a:off x="457199" y="2120153"/>
            <a:ext cx="8229600" cy="45854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5" name="Shape 1315"/>
          <p:cNvSpPr txBox="1">
            <a:spLocks noGrp="1"/>
          </p:cNvSpPr>
          <p:nvPr>
            <p:ph type="title"/>
          </p:nvPr>
        </p:nvSpPr>
        <p:spPr>
          <a:xfrm>
            <a:off x="1447800" y="1464516"/>
            <a:ext cx="6248400" cy="655637"/>
          </a:xfrm>
          <a:prstGeom prst="rect">
            <a:avLst/>
          </a:prstGeom>
          <a:noFill/>
          <a:ln>
            <a:noFill/>
          </a:ln>
        </p:spPr>
        <p:txBody>
          <a:bodyPr lIns="91425" tIns="91425" rIns="91425" bIns="91425" anchor="b" anchorCtr="0">
            <a:noAutofit/>
          </a:bodyPr>
          <a:lstStyle/>
          <a:p>
            <a:pPr marL="0" marR="0" lvl="0" indent="0" rtl="0">
              <a:lnSpc>
                <a:spcPct val="100000"/>
              </a:lnSpc>
              <a:spcBef>
                <a:spcPts val="0"/>
              </a:spcBef>
              <a:spcAft>
                <a:spcPts val="0"/>
              </a:spcAft>
              <a:buClr>
                <a:srgbClr val="FFFFFF"/>
              </a:buClr>
              <a:buSzPct val="25000"/>
              <a:buFont typeface="Arial"/>
              <a:buNone/>
            </a:pPr>
            <a:r>
              <a:rPr lang="en-US" sz="3600" b="1" i="0" u="none" strike="noStrike" cap="none" dirty="0">
                <a:solidFill>
                  <a:schemeClr val="tx1"/>
                </a:solidFill>
                <a:latin typeface="Arial"/>
                <a:ea typeface="Arial"/>
                <a:cs typeface="Arial"/>
                <a:sym typeface="Arial"/>
              </a:rPr>
              <a:t>Assessing the Factors</a:t>
            </a:r>
          </a:p>
        </p:txBody>
      </p:sp>
      <p:pic>
        <p:nvPicPr>
          <p:cNvPr id="1317" name="Shape 1317"/>
          <p:cNvPicPr preferRelativeResize="0"/>
          <p:nvPr/>
        </p:nvPicPr>
        <p:blipFill rotWithShape="1">
          <a:blip r:embed="rId3" cstate="email">
            <a:alphaModFix/>
            <a:extLst>
              <a:ext uri="{28A0092B-C50C-407E-A947-70E740481C1C}">
                <a14:useLocalDpi xmlns:a14="http://schemas.microsoft.com/office/drawing/2010/main"/>
              </a:ext>
            </a:extLst>
          </a:blip>
          <a:srcRect b="8234"/>
          <a:stretch/>
        </p:blipFill>
        <p:spPr>
          <a:xfrm>
            <a:off x="457199" y="2196353"/>
            <a:ext cx="8229600" cy="4585447"/>
          </a:xfrm>
          <a:prstGeom prst="rect">
            <a:avLst/>
          </a:prstGeom>
          <a:noFill/>
          <a:ln>
            <a:noFill/>
          </a:ln>
        </p:spPr>
      </p:pic>
      <p:sp>
        <p:nvSpPr>
          <p:cNvPr id="5"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22"/>
        <p:cNvGrpSpPr/>
        <p:nvPr/>
      </p:nvGrpSpPr>
      <p:grpSpPr>
        <a:xfrm>
          <a:off x="0" y="0"/>
          <a:ext cx="0" cy="0"/>
          <a:chOff x="0" y="0"/>
          <a:chExt cx="0" cy="0"/>
        </a:xfrm>
      </p:grpSpPr>
      <p:pic>
        <p:nvPicPr>
          <p:cNvPr id="1324" name="Shape 1324"/>
          <p:cNvPicPr preferRelativeResize="0"/>
          <p:nvPr/>
        </p:nvPicPr>
        <p:blipFill rotWithShape="1">
          <a:blip r:embed="rId3" cstate="email">
            <a:alphaModFix/>
            <a:extLst>
              <a:ext uri="{28A0092B-C50C-407E-A947-70E740481C1C}">
                <a14:useLocalDpi xmlns:a14="http://schemas.microsoft.com/office/drawing/2010/main"/>
              </a:ext>
            </a:extLst>
          </a:blip>
          <a:srcRect b="5322"/>
          <a:stretch/>
        </p:blipFill>
        <p:spPr>
          <a:xfrm>
            <a:off x="176044" y="1981200"/>
            <a:ext cx="8815554" cy="4545106"/>
          </a:xfrm>
          <a:prstGeom prst="rect">
            <a:avLst/>
          </a:prstGeom>
          <a:solidFill>
            <a:schemeClr val="lt1"/>
          </a:solidFill>
          <a:ln>
            <a:noFill/>
          </a:ln>
        </p:spPr>
      </p:pic>
      <p:sp>
        <p:nvSpPr>
          <p:cNvPr id="4"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28"/>
        <p:cNvGrpSpPr/>
        <p:nvPr/>
      </p:nvGrpSpPr>
      <p:grpSpPr>
        <a:xfrm>
          <a:off x="0" y="0"/>
          <a:ext cx="0" cy="0"/>
          <a:chOff x="0" y="0"/>
          <a:chExt cx="0" cy="0"/>
        </a:xfrm>
      </p:grpSpPr>
      <p:sp>
        <p:nvSpPr>
          <p:cNvPr id="1330" name="Shape 1330"/>
          <p:cNvSpPr txBox="1">
            <a:spLocks noGrp="1"/>
          </p:cNvSpPr>
          <p:nvPr>
            <p:ph type="body" idx="1"/>
          </p:nvPr>
        </p:nvSpPr>
        <p:spPr>
          <a:xfrm>
            <a:off x="1066800" y="2286000"/>
            <a:ext cx="6934200" cy="3459163"/>
          </a:xfrm>
          <a:prstGeom prst="rect">
            <a:avLst/>
          </a:prstGeom>
          <a:noFill/>
          <a:ln>
            <a:noFill/>
          </a:ln>
        </p:spPr>
        <p:txBody>
          <a:bodyPr lIns="91425" tIns="91425" rIns="91425" bIns="91425" anchor="t" anchorCtr="0">
            <a:noAutofit/>
          </a:bodyPr>
          <a:lstStyle/>
          <a:p>
            <a:pPr marL="152400" marR="0" lvl="0" indent="0" algn="l" rtl="0">
              <a:lnSpc>
                <a:spcPct val="100000"/>
              </a:lnSpc>
              <a:spcBef>
                <a:spcPts val="0"/>
              </a:spcBef>
              <a:spcAft>
                <a:spcPts val="0"/>
              </a:spcAft>
              <a:buClr>
                <a:srgbClr val="ABC2C8"/>
              </a:buClr>
              <a:buSzPct val="100000"/>
              <a:buNone/>
            </a:pPr>
            <a:r>
              <a:rPr lang="en-US" b="1" i="0" u="sng" strike="noStrike" cap="none" dirty="0" smtClean="0">
                <a:solidFill>
                  <a:schemeClr val="tx1"/>
                </a:solidFill>
                <a:latin typeface="Arial"/>
                <a:ea typeface="Arial"/>
                <a:cs typeface="Arial"/>
                <a:sym typeface="Arial"/>
              </a:rPr>
              <a:t>Redundancy</a:t>
            </a:r>
            <a:r>
              <a:rPr lang="en-US" b="0" i="0" u="none" strike="noStrike" cap="none" dirty="0">
                <a:solidFill>
                  <a:schemeClr val="tx1"/>
                </a:solidFill>
                <a:latin typeface="Arial"/>
                <a:ea typeface="Arial"/>
                <a:cs typeface="Arial"/>
                <a:sym typeface="Arial"/>
              </a:rPr>
              <a:t>:  Multiple populations throughout the range of the species</a:t>
            </a:r>
          </a:p>
          <a:p>
            <a:pPr marL="152400" marR="0" lvl="0" indent="0" algn="l" rtl="0">
              <a:lnSpc>
                <a:spcPct val="100000"/>
              </a:lnSpc>
              <a:spcBef>
                <a:spcPts val="480"/>
              </a:spcBef>
              <a:spcAft>
                <a:spcPts val="0"/>
              </a:spcAft>
              <a:buClr>
                <a:srgbClr val="ABC2C8"/>
              </a:buClr>
              <a:buSzPct val="100000"/>
              <a:buNone/>
            </a:pPr>
            <a:endParaRPr lang="en-US" dirty="0">
              <a:solidFill>
                <a:schemeClr val="tx1"/>
              </a:solidFill>
              <a:latin typeface="Arial"/>
              <a:ea typeface="Arial"/>
              <a:cs typeface="Arial"/>
              <a:sym typeface="Arial"/>
            </a:endParaRPr>
          </a:p>
          <a:p>
            <a:pPr marL="152400" marR="0" lvl="0" indent="0" algn="l" rtl="0">
              <a:lnSpc>
                <a:spcPct val="100000"/>
              </a:lnSpc>
              <a:spcBef>
                <a:spcPts val="480"/>
              </a:spcBef>
              <a:spcAft>
                <a:spcPts val="0"/>
              </a:spcAft>
              <a:buClr>
                <a:srgbClr val="ABC2C8"/>
              </a:buClr>
              <a:buSzPct val="100000"/>
              <a:buNone/>
            </a:pPr>
            <a:r>
              <a:rPr lang="en-US" b="1" i="0" u="sng" strike="noStrike" cap="none" dirty="0" smtClean="0">
                <a:solidFill>
                  <a:schemeClr val="tx1"/>
                </a:solidFill>
                <a:latin typeface="Arial"/>
                <a:ea typeface="Arial"/>
                <a:cs typeface="Arial"/>
                <a:sym typeface="Arial"/>
              </a:rPr>
              <a:t>Representation</a:t>
            </a:r>
            <a:r>
              <a:rPr lang="en-US" b="0" i="0" u="none" strike="noStrike" cap="none" dirty="0">
                <a:solidFill>
                  <a:schemeClr val="tx1"/>
                </a:solidFill>
                <a:latin typeface="Arial"/>
                <a:ea typeface="Arial"/>
                <a:cs typeface="Arial"/>
                <a:sym typeface="Arial"/>
              </a:rPr>
              <a:t>: Maintain existing genetic variation as a proxy for unknown ecological variation</a:t>
            </a:r>
          </a:p>
        </p:txBody>
      </p:sp>
      <p:sp>
        <p:nvSpPr>
          <p:cNvPr id="4" name="Shape 1113"/>
          <p:cNvSpPr txBox="1"/>
          <p:nvPr/>
        </p:nvSpPr>
        <p:spPr>
          <a:xfrm>
            <a:off x="1981200" y="111204"/>
            <a:ext cx="6705599"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Current Condition</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2540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2" name="TextBox 1"/>
          <p:cNvSpPr txBox="1"/>
          <p:nvPr/>
        </p:nvSpPr>
        <p:spPr>
          <a:xfrm>
            <a:off x="1981200" y="111204"/>
            <a:ext cx="6705600" cy="1107996"/>
          </a:xfrm>
          <a:prstGeom prst="rect">
            <a:avLst/>
          </a:prstGeom>
          <a:noFill/>
        </p:spPr>
        <p:txBody>
          <a:bodyPr wrap="square" rtlCol="0">
            <a:spAutoFit/>
          </a:bodyPr>
          <a:lstStyle/>
          <a:p>
            <a:pPr algn="ctr"/>
            <a:r>
              <a:rPr lang="en-US" sz="6600" b="1" dirty="0" smtClean="0">
                <a:solidFill>
                  <a:prstClr val="black"/>
                </a:solidFill>
                <a:latin typeface="Calibri" panose="020F0502020204030204" pitchFamily="34" charset="0"/>
              </a:rPr>
              <a:t>Current Condition</a:t>
            </a:r>
          </a:p>
        </p:txBody>
      </p:sp>
      <p:sp>
        <p:nvSpPr>
          <p:cNvPr id="5" name="Content Placeholder 3"/>
          <p:cNvSpPr>
            <a:spLocks noGrp="1"/>
          </p:cNvSpPr>
          <p:nvPr>
            <p:ph idx="1"/>
          </p:nvPr>
        </p:nvSpPr>
        <p:spPr>
          <a:xfrm>
            <a:off x="228601" y="1905000"/>
            <a:ext cx="8681026" cy="4525963"/>
          </a:xfrm>
        </p:spPr>
        <p:txBody>
          <a:bodyPr/>
          <a:lstStyle/>
          <a:p>
            <a:pPr marL="203200" indent="0">
              <a:buClr>
                <a:schemeClr val="accent5">
                  <a:lumMod val="20000"/>
                  <a:lumOff val="80000"/>
                </a:schemeClr>
              </a:buClr>
              <a:buNone/>
            </a:pPr>
            <a:r>
              <a:rPr lang="en-US" sz="3600" b="1" u="sng" dirty="0" smtClean="0"/>
              <a:t>Resiliency:</a:t>
            </a:r>
            <a:r>
              <a:rPr lang="en-US" sz="3600" dirty="0" smtClean="0"/>
              <a:t> the </a:t>
            </a:r>
            <a:r>
              <a:rPr lang="en-US" sz="3600" dirty="0"/>
              <a:t>capacity of a population to withstand </a:t>
            </a:r>
            <a:r>
              <a:rPr lang="en-US" sz="3600" b="1" i="1" dirty="0"/>
              <a:t>stochastic </a:t>
            </a:r>
            <a:r>
              <a:rPr lang="en-US" sz="3600" dirty="0"/>
              <a:t>disturbance </a:t>
            </a:r>
            <a:r>
              <a:rPr lang="en-US" sz="3600" dirty="0" smtClean="0"/>
              <a:t>events</a:t>
            </a:r>
          </a:p>
          <a:p>
            <a:pPr marL="863600" lvl="1" indent="-260350">
              <a:buClr>
                <a:schemeClr val="accent5">
                  <a:lumMod val="20000"/>
                  <a:lumOff val="80000"/>
                </a:schemeClr>
              </a:buClr>
            </a:pPr>
            <a:r>
              <a:rPr lang="en-US" sz="3200" dirty="0" smtClean="0"/>
              <a:t>Thus, there is a probabilistic element</a:t>
            </a:r>
          </a:p>
          <a:p>
            <a:pPr marL="863600" lvl="1" indent="-260350">
              <a:buClr>
                <a:schemeClr val="accent5">
                  <a:lumMod val="20000"/>
                  <a:lumOff val="80000"/>
                </a:schemeClr>
              </a:buClr>
            </a:pPr>
            <a:r>
              <a:rPr lang="en-US" sz="3200" dirty="0" smtClean="0"/>
              <a:t>A goal is to apply a commonly understood language for discussing uncertainty and probability </a:t>
            </a:r>
            <a:endParaRPr lang="en-US" sz="3200" dirty="0"/>
          </a:p>
          <a:p>
            <a:pPr marL="203200" indent="0">
              <a:buClr>
                <a:schemeClr val="accent5">
                  <a:lumMod val="20000"/>
                  <a:lumOff val="80000"/>
                </a:schemeClr>
              </a:buClr>
              <a:buNone/>
            </a:pPr>
            <a:endParaRPr lang="en-US" sz="2000" i="1" dirty="0" smtClean="0"/>
          </a:p>
          <a:p>
            <a:pPr marL="203200" indent="0">
              <a:buClr>
                <a:schemeClr val="accent5">
                  <a:lumMod val="20000"/>
                  <a:lumOff val="80000"/>
                </a:schemeClr>
              </a:buClr>
              <a:buNone/>
            </a:pPr>
            <a:r>
              <a:rPr lang="en-US" sz="2000" i="1" dirty="0" smtClean="0"/>
              <a:t>(</a:t>
            </a:r>
            <a:r>
              <a:rPr lang="en-US" sz="2000" i="1" dirty="0" err="1" smtClean="0"/>
              <a:t>Mastranrea</a:t>
            </a:r>
            <a:r>
              <a:rPr lang="en-US" sz="2000" i="1" dirty="0" smtClean="0"/>
              <a:t> et al. 2011. The IPCC AR5 guidance note on consistent treatment of uncertainties: common approach across working groups. Climatic Change)</a:t>
            </a:r>
          </a:p>
          <a:p>
            <a:pPr marL="914400" lvl="1" indent="-514350"/>
            <a:endParaRPr lang="en-US" dirty="0" smtClean="0"/>
          </a:p>
        </p:txBody>
      </p:sp>
    </p:spTree>
    <p:extLst>
      <p:ext uri="{BB962C8B-B14F-4D97-AF65-F5344CB8AC3E}">
        <p14:creationId xmlns:p14="http://schemas.microsoft.com/office/powerpoint/2010/main" val="3165780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5" name="Content Placeholder 3"/>
          <p:cNvSpPr>
            <a:spLocks noGrp="1"/>
          </p:cNvSpPr>
          <p:nvPr>
            <p:ph idx="1"/>
          </p:nvPr>
        </p:nvSpPr>
        <p:spPr>
          <a:xfrm>
            <a:off x="457200" y="1600200"/>
            <a:ext cx="8229600" cy="4525963"/>
          </a:xfrm>
        </p:spPr>
        <p:txBody>
          <a:bodyPr/>
          <a:lstStyle/>
          <a:p>
            <a:pPr marL="203200" indent="0" algn="ctr">
              <a:buNone/>
            </a:pPr>
            <a:r>
              <a:rPr lang="en-US" dirty="0"/>
              <a:t>F</a:t>
            </a:r>
            <a:r>
              <a:rPr lang="en-US" dirty="0" smtClean="0"/>
              <a:t>ill out this table and compare to others</a:t>
            </a:r>
          </a:p>
          <a:p>
            <a:pPr marL="914400" lvl="1" indent="-514350"/>
            <a:endParaRPr 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3698052079"/>
              </p:ext>
            </p:extLst>
          </p:nvPr>
        </p:nvGraphicFramePr>
        <p:xfrm>
          <a:off x="0" y="2438400"/>
          <a:ext cx="9144000" cy="4419597"/>
        </p:xfrm>
        <a:graphic>
          <a:graphicData uri="http://schemas.openxmlformats.org/drawingml/2006/table">
            <a:tbl>
              <a:tblPr firstRow="1" firstCol="1" lastRow="1" lastCol="1" bandRow="1" bandCol="1"/>
              <a:tblGrid>
                <a:gridCol w="2871894"/>
                <a:gridCol w="3224106"/>
                <a:gridCol w="3048000"/>
              </a:tblGrid>
              <a:tr h="468509">
                <a:tc>
                  <a:txBody>
                    <a:bodyPr/>
                    <a:lstStyle/>
                    <a:p>
                      <a:pPr marL="64770" marR="0">
                        <a:lnSpc>
                          <a:spcPts val="1365"/>
                        </a:lnSpc>
                        <a:spcBef>
                          <a:spcPts val="0"/>
                        </a:spcBef>
                        <a:spcAft>
                          <a:spcPts val="0"/>
                        </a:spcAft>
                      </a:pPr>
                      <a:r>
                        <a:rPr lang="en-US" sz="2400" b="1" spc="5" dirty="0">
                          <a:effectLst/>
                          <a:latin typeface="Times New Roman" panose="02020603050405020304" pitchFamily="18" charset="0"/>
                          <a:ea typeface="Arial" panose="020B0604020202020204" pitchFamily="34" charset="0"/>
                          <a:cs typeface="Times New Roman" panose="02020603050405020304" pitchFamily="18" charset="0"/>
                        </a:rPr>
                        <a:t>P</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hr</a:t>
                      </a:r>
                      <a:r>
                        <a:rPr lang="en-US" sz="2400" b="1" spc="5" dirty="0">
                          <a:effectLst/>
                          <a:latin typeface="Times New Roman" panose="02020603050405020304" pitchFamily="18" charset="0"/>
                          <a:ea typeface="Arial" panose="020B0604020202020204" pitchFamily="34" charset="0"/>
                          <a:cs typeface="Times New Roman" panose="02020603050405020304" pitchFamily="18" charset="0"/>
                        </a:rPr>
                        <a:t>ase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18110" marR="0">
                        <a:lnSpc>
                          <a:spcPts val="1365"/>
                        </a:lnSpc>
                        <a:spcBef>
                          <a:spcPts val="0"/>
                        </a:spcBef>
                        <a:spcAft>
                          <a:spcPts val="0"/>
                        </a:spcAft>
                      </a:pP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Num</a:t>
                      </a:r>
                      <a:r>
                        <a:rPr lang="en-US" sz="2400" b="1" spc="5" dirty="0">
                          <a:effectLst/>
                          <a:latin typeface="Times New Roman" panose="02020603050405020304" pitchFamily="18" charset="0"/>
                          <a:ea typeface="Arial" panose="020B0604020202020204" pitchFamily="34" charset="0"/>
                          <a:cs typeface="Times New Roman" panose="02020603050405020304" pitchFamily="18" charset="0"/>
                        </a:rPr>
                        <a:t>e</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ri</a:t>
                      </a:r>
                      <a:r>
                        <a:rPr lang="en-US" sz="2400" b="1" spc="5" dirty="0">
                          <a:effectLst/>
                          <a:latin typeface="Times New Roman" panose="02020603050405020304" pitchFamily="18" charset="0"/>
                          <a:ea typeface="Arial" panose="020B0604020202020204" pitchFamily="34" charset="0"/>
                          <a:cs typeface="Times New Roman" panose="02020603050405020304" pitchFamily="18" charset="0"/>
                        </a:rPr>
                        <a:t>ca</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l</a:t>
                      </a:r>
                      <a:r>
                        <a:rPr lang="en-US" sz="2400" b="1"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400" b="1" spc="5" dirty="0">
                          <a:effectLst/>
                          <a:latin typeface="Times New Roman" panose="02020603050405020304" pitchFamily="18" charset="0"/>
                          <a:ea typeface="Arial" panose="020B0604020202020204" pitchFamily="34" charset="0"/>
                          <a:cs typeface="Times New Roman" panose="02020603050405020304" pitchFamily="18" charset="0"/>
                        </a:rPr>
                        <a:t>P</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rob</a:t>
                      </a:r>
                      <a:r>
                        <a:rPr lang="en-US" sz="2400" b="1" spc="5" dirty="0">
                          <a:effectLst/>
                          <a:latin typeface="Times New Roman" panose="02020603050405020304" pitchFamily="18" charset="0"/>
                          <a:ea typeface="Arial" panose="020B0604020202020204" pitchFamily="34" charset="0"/>
                          <a:cs typeface="Times New Roman" panose="02020603050405020304" pitchFamily="18" charset="0"/>
                        </a:rPr>
                        <a:t>a</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b</a:t>
                      </a:r>
                      <a:r>
                        <a:rPr lang="en-US" sz="2400" b="1" spc="-10" dirty="0">
                          <a:effectLst/>
                          <a:latin typeface="Times New Roman" panose="02020603050405020304" pitchFamily="18" charset="0"/>
                          <a:ea typeface="Arial" panose="020B0604020202020204" pitchFamily="34" charset="0"/>
                          <a:cs typeface="Times New Roman" panose="02020603050405020304" pitchFamily="18" charset="0"/>
                        </a:rPr>
                        <a:t>i</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li</a:t>
                      </a:r>
                      <a:r>
                        <a:rPr lang="en-US" sz="2400" b="1" spc="-5" dirty="0">
                          <a:effectLst/>
                          <a:latin typeface="Times New Roman" panose="02020603050405020304" pitchFamily="18" charset="0"/>
                          <a:ea typeface="Arial" panose="020B0604020202020204" pitchFamily="34" charset="0"/>
                          <a:cs typeface="Times New Roman" panose="02020603050405020304" pitchFamily="18" charset="0"/>
                        </a:rPr>
                        <a:t>t</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595630" marR="584835" algn="ctr">
                        <a:lnSpc>
                          <a:spcPts val="1365"/>
                        </a:lnSpc>
                        <a:spcBef>
                          <a:spcPts val="0"/>
                        </a:spcBef>
                        <a:spcAft>
                          <a:spcPts val="0"/>
                        </a:spcAft>
                      </a:pP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R</a:t>
                      </a:r>
                      <a:r>
                        <a:rPr lang="en-US" sz="2400" b="1" spc="5" dirty="0">
                          <a:effectLst/>
                          <a:latin typeface="Times New Roman" panose="02020603050405020304" pitchFamily="18" charset="0"/>
                          <a:ea typeface="Arial" panose="020B0604020202020204" pitchFamily="34" charset="0"/>
                          <a:cs typeface="Times New Roman" panose="02020603050405020304" pitchFamily="18" charset="0"/>
                        </a:rPr>
                        <a:t>a</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nge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3886">
                <a:tc>
                  <a:txBody>
                    <a:bodyPr/>
                    <a:lstStyle/>
                    <a:p>
                      <a:pPr marL="64770" marR="0">
                        <a:lnSpc>
                          <a:spcPts val="1355"/>
                        </a:lnSpc>
                        <a:spcBef>
                          <a:spcPts val="0"/>
                        </a:spcBef>
                        <a:spcAft>
                          <a:spcPts val="0"/>
                        </a:spcAft>
                      </a:pPr>
                      <a:r>
                        <a:rPr lang="en-US" sz="2400" dirty="0">
                          <a:effectLst/>
                          <a:latin typeface="Times New Roman" panose="02020603050405020304" pitchFamily="18" charset="0"/>
                          <a:ea typeface="Arial" panose="020B0604020202020204" pitchFamily="34" charset="0"/>
                          <a:cs typeface="Times New Roman" panose="02020603050405020304" pitchFamily="18" charset="0"/>
                        </a:rPr>
                        <a:t>Hi</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g</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h</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 P</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r</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obab</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ility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3886">
                <a:tc>
                  <a:txBody>
                    <a:bodyPr/>
                    <a:lstStyle/>
                    <a:p>
                      <a:pPr marL="64770" marR="0">
                        <a:lnSpc>
                          <a:spcPts val="1355"/>
                        </a:lnSpc>
                        <a:spcBef>
                          <a:spcPts val="0"/>
                        </a:spcBef>
                        <a:spcAft>
                          <a:spcPts val="0"/>
                        </a:spcAft>
                      </a:pPr>
                      <a:r>
                        <a:rPr lang="en-US" sz="2400">
                          <a:effectLst/>
                          <a:latin typeface="Times New Roman" panose="02020603050405020304" pitchFamily="18" charset="0"/>
                          <a:ea typeface="Arial" panose="020B0604020202020204" pitchFamily="34" charset="0"/>
                          <a:cs typeface="Times New Roman" panose="02020603050405020304" pitchFamily="18" charset="0"/>
                        </a:rPr>
                        <a:t>N</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o</a:t>
                      </a:r>
                      <a:r>
                        <a:rPr lang="en-US" sz="2400">
                          <a:effectLst/>
                          <a:latin typeface="Times New Roman" panose="02020603050405020304" pitchFamily="18" charset="0"/>
                          <a:ea typeface="Arial" panose="020B0604020202020204" pitchFamily="34" charset="0"/>
                          <a:cs typeface="Times New Roman" panose="02020603050405020304" pitchFamily="18" charset="0"/>
                        </a:rPr>
                        <a:t>t</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 </a:t>
                      </a:r>
                      <a:r>
                        <a:rPr lang="en-US" sz="2400" spc="-10">
                          <a:effectLst/>
                          <a:latin typeface="Times New Roman" panose="02020603050405020304" pitchFamily="18" charset="0"/>
                          <a:ea typeface="Arial" panose="020B0604020202020204" pitchFamily="34" charset="0"/>
                          <a:cs typeface="Times New Roman" panose="02020603050405020304" pitchFamily="18" charset="0"/>
                        </a:rPr>
                        <a:t>v</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e</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r</a:t>
                      </a:r>
                      <a:r>
                        <a:rPr lang="en-US" sz="2400">
                          <a:effectLst/>
                          <a:latin typeface="Times New Roman" panose="02020603050405020304" pitchFamily="18" charset="0"/>
                          <a:ea typeface="Arial" panose="020B0604020202020204" pitchFamily="34" charset="0"/>
                          <a:cs typeface="Times New Roman" panose="02020603050405020304" pitchFamily="18" charset="0"/>
                        </a:rPr>
                        <a:t>y</a:t>
                      </a:r>
                      <a:r>
                        <a:rPr lang="en-US" sz="2400" spc="-10">
                          <a:effectLst/>
                          <a:latin typeface="Times New Roman" panose="02020603050405020304" pitchFamily="18" charset="0"/>
                          <a:ea typeface="Arial" panose="020B0604020202020204" pitchFamily="34" charset="0"/>
                          <a:cs typeface="Times New Roman" panose="02020603050405020304" pitchFamily="18" charset="0"/>
                        </a:rPr>
                        <a:t> </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p</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r</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obab</a:t>
                      </a:r>
                      <a:r>
                        <a:rPr lang="en-US" sz="2400">
                          <a:effectLst/>
                          <a:latin typeface="Times New Roman" panose="02020603050405020304" pitchFamily="18" charset="0"/>
                          <a:ea typeface="Arial" panose="020B0604020202020204" pitchFamily="34" charset="0"/>
                          <a:cs typeface="Times New Roman" panose="02020603050405020304" pitchFamily="18" charset="0"/>
                        </a:rPr>
                        <a:t>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3886">
                <a:tc>
                  <a:txBody>
                    <a:bodyPr/>
                    <a:lstStyle/>
                    <a:p>
                      <a:pPr marL="64770" marR="0">
                        <a:lnSpc>
                          <a:spcPts val="1355"/>
                        </a:lnSpc>
                        <a:spcBef>
                          <a:spcPts val="0"/>
                        </a:spcBef>
                        <a:spcAft>
                          <a:spcPts val="0"/>
                        </a:spcAft>
                      </a:pP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Se</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l</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d</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o</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3886">
                <a:tc>
                  <a:txBody>
                    <a:bodyPr/>
                    <a:lstStyle/>
                    <a:p>
                      <a:pPr marL="64770" marR="0">
                        <a:lnSpc>
                          <a:spcPts val="1355"/>
                        </a:lnSpc>
                        <a:spcBef>
                          <a:spcPts val="0"/>
                        </a:spcBef>
                        <a:spcAft>
                          <a:spcPts val="0"/>
                        </a:spcAft>
                      </a:pPr>
                      <a:r>
                        <a:rPr lang="en-US" sz="2400">
                          <a:effectLst/>
                          <a:latin typeface="Times New Roman" panose="02020603050405020304" pitchFamily="18" charset="0"/>
                          <a:ea typeface="Arial" panose="020B0604020202020204" pitchFamily="34" charset="0"/>
                          <a:cs typeface="Times New Roman" panose="02020603050405020304" pitchFamily="18" charset="0"/>
                        </a:rPr>
                        <a:t>Q</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u</a:t>
                      </a:r>
                      <a:r>
                        <a:rPr lang="en-US" sz="2400">
                          <a:effectLst/>
                          <a:latin typeface="Times New Roman" panose="02020603050405020304" pitchFamily="18" charset="0"/>
                          <a:ea typeface="Arial" panose="020B0604020202020204" pitchFamily="34" charset="0"/>
                          <a:cs typeface="Times New Roman" panose="02020603050405020304" pitchFamily="18" charset="0"/>
                        </a:rPr>
                        <a:t>ite</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 </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L</a:t>
                      </a:r>
                      <a:r>
                        <a:rPr lang="en-US" sz="2400">
                          <a:effectLst/>
                          <a:latin typeface="Times New Roman" panose="02020603050405020304" pitchFamily="18" charset="0"/>
                          <a:ea typeface="Arial" panose="020B0604020202020204" pitchFamily="34" charset="0"/>
                          <a:cs typeface="Times New Roman" panose="02020603050405020304" pitchFamily="18" charset="0"/>
                        </a:rPr>
                        <a:t>ik</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e</a:t>
                      </a:r>
                      <a:r>
                        <a:rPr lang="en-US" sz="2400">
                          <a:effectLst/>
                          <a:latin typeface="Times New Roman" panose="02020603050405020304" pitchFamily="18" charset="0"/>
                          <a:ea typeface="Arial" panose="020B0604020202020204" pitchFamily="34" charset="0"/>
                          <a:cs typeface="Times New Roman" panose="02020603050405020304" pitchFamily="18" charset="0"/>
                        </a:rPr>
                        <a:t>ly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3886">
                <a:tc>
                  <a:txBody>
                    <a:bodyPr/>
                    <a:lstStyle/>
                    <a:p>
                      <a:pPr marL="64770" marR="0">
                        <a:lnSpc>
                          <a:spcPts val="1355"/>
                        </a:lnSpc>
                        <a:spcBef>
                          <a:spcPts val="0"/>
                        </a:spcBef>
                        <a:spcAft>
                          <a:spcPts val="0"/>
                        </a:spcAft>
                      </a:pPr>
                      <a:r>
                        <a:rPr lang="en-US" sz="2400">
                          <a:effectLst/>
                          <a:latin typeface="Times New Roman" panose="02020603050405020304" pitchFamily="18" charset="0"/>
                          <a:ea typeface="Arial" panose="020B0604020202020204" pitchFamily="34" charset="0"/>
                          <a:cs typeface="Times New Roman" panose="02020603050405020304" pitchFamily="18" charset="0"/>
                        </a:rPr>
                        <a:t>R</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a</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re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3886">
                <a:tc>
                  <a:txBody>
                    <a:bodyPr/>
                    <a:lstStyle/>
                    <a:p>
                      <a:pPr marL="64770" marR="0">
                        <a:lnSpc>
                          <a:spcPts val="1365"/>
                        </a:lnSpc>
                        <a:spcBef>
                          <a:spcPts val="0"/>
                        </a:spcBef>
                        <a:spcAft>
                          <a:spcPts val="0"/>
                        </a:spcAft>
                      </a:pPr>
                      <a:r>
                        <a:rPr lang="en-US" sz="2400" dirty="0">
                          <a:effectLst/>
                          <a:latin typeface="Times New Roman" panose="02020603050405020304" pitchFamily="18" charset="0"/>
                          <a:ea typeface="Arial" panose="020B0604020202020204" pitchFamily="34" charset="0"/>
                          <a:cs typeface="Times New Roman" panose="02020603050405020304" pitchFamily="18" charset="0"/>
                        </a:rPr>
                        <a:t>R</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a</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t</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he</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r </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L</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i</a:t>
                      </a:r>
                      <a:r>
                        <a:rPr lang="en-US" sz="2400" spc="-10" dirty="0">
                          <a:effectLst/>
                          <a:latin typeface="Times New Roman" panose="02020603050405020304" pitchFamily="18" charset="0"/>
                          <a:ea typeface="Arial" panose="020B0604020202020204" pitchFamily="34" charset="0"/>
                          <a:cs typeface="Times New Roman" panose="02020603050405020304" pitchFamily="18" charset="0"/>
                        </a:rPr>
                        <a:t>k</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e</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3886">
                <a:tc>
                  <a:txBody>
                    <a:bodyPr/>
                    <a:lstStyle/>
                    <a:p>
                      <a:pPr marL="64770" marR="0">
                        <a:lnSpc>
                          <a:spcPts val="1355"/>
                        </a:lnSpc>
                        <a:spcBef>
                          <a:spcPts val="0"/>
                        </a:spcBef>
                        <a:spcAft>
                          <a:spcPts val="0"/>
                        </a:spcAft>
                      </a:pPr>
                      <a:r>
                        <a:rPr lang="en-US" sz="2400">
                          <a:effectLst/>
                          <a:latin typeface="Times New Roman" panose="02020603050405020304" pitchFamily="18" charset="0"/>
                          <a:ea typeface="Arial" panose="020B0604020202020204" pitchFamily="34" charset="0"/>
                          <a:cs typeface="Times New Roman" panose="02020603050405020304" pitchFamily="18" charset="0"/>
                        </a:rPr>
                        <a:t>G</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oo</a:t>
                      </a:r>
                      <a:r>
                        <a:rPr lang="en-US" sz="2400">
                          <a:effectLst/>
                          <a:latin typeface="Times New Roman" panose="02020603050405020304" pitchFamily="18" charset="0"/>
                          <a:ea typeface="Arial" panose="020B0604020202020204" pitchFamily="34" charset="0"/>
                          <a:cs typeface="Times New Roman" panose="02020603050405020304" pitchFamily="18" charset="0"/>
                        </a:rPr>
                        <a:t>d</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 </a:t>
                      </a:r>
                      <a:r>
                        <a:rPr lang="en-US" sz="2400">
                          <a:effectLst/>
                          <a:latin typeface="Times New Roman" panose="02020603050405020304" pitchFamily="18" charset="0"/>
                          <a:ea typeface="Arial" panose="020B0604020202020204" pitchFamily="34" charset="0"/>
                          <a:cs typeface="Times New Roman" panose="02020603050405020304" pitchFamily="18" charset="0"/>
                        </a:rPr>
                        <a:t>C</a:t>
                      </a:r>
                      <a:r>
                        <a:rPr lang="en-US" sz="2400" spc="5">
                          <a:effectLst/>
                          <a:latin typeface="Times New Roman" panose="02020603050405020304" pitchFamily="18" charset="0"/>
                          <a:ea typeface="Arial" panose="020B0604020202020204" pitchFamily="34" charset="0"/>
                          <a:cs typeface="Times New Roman" panose="02020603050405020304" pitchFamily="18" charset="0"/>
                        </a:rPr>
                        <a:t>han</a:t>
                      </a:r>
                      <a:r>
                        <a:rPr lang="en-US" sz="2400" spc="-10">
                          <a:effectLst/>
                          <a:latin typeface="Times New Roman" panose="02020603050405020304" pitchFamily="18" charset="0"/>
                          <a:ea typeface="Arial" panose="020B0604020202020204" pitchFamily="34" charset="0"/>
                          <a:cs typeface="Times New Roman" panose="02020603050405020304" pitchFamily="18" charset="0"/>
                        </a:rPr>
                        <a:t>c</a:t>
                      </a:r>
                      <a:r>
                        <a:rPr lang="en-US" sz="2400">
                          <a:effectLst/>
                          <a:latin typeface="Times New Roman" panose="02020603050405020304" pitchFamily="18" charset="0"/>
                          <a:ea typeface="Arial" panose="020B0604020202020204" pitchFamily="34" charset="0"/>
                          <a:cs typeface="Times New Roman" panose="02020603050405020304" pitchFamily="18" charset="0"/>
                        </a:rPr>
                        <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93886">
                <a:tc>
                  <a:txBody>
                    <a:bodyPr/>
                    <a:lstStyle/>
                    <a:p>
                      <a:pPr marL="64770" marR="0">
                        <a:lnSpc>
                          <a:spcPts val="1355"/>
                        </a:lnSpc>
                        <a:spcBef>
                          <a:spcPts val="0"/>
                        </a:spcBef>
                        <a:spcAft>
                          <a:spcPts val="0"/>
                        </a:spcAft>
                      </a:pPr>
                      <a:r>
                        <a:rPr lang="en-US" sz="2400" dirty="0">
                          <a:effectLst/>
                          <a:latin typeface="Times New Roman" panose="02020603050405020304" pitchFamily="18" charset="0"/>
                          <a:ea typeface="Arial" panose="020B0604020202020204" pitchFamily="34" charset="0"/>
                          <a:cs typeface="Times New Roman" panose="02020603050405020304" pitchFamily="18" charset="0"/>
                        </a:rPr>
                        <a:t>U</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n</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c</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e</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r</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t</a:t>
                      </a:r>
                      <a:r>
                        <a:rPr lang="en-US" sz="2400" spc="5" dirty="0">
                          <a:effectLst/>
                          <a:latin typeface="Times New Roman" panose="02020603050405020304" pitchFamily="18" charset="0"/>
                          <a:ea typeface="Arial" panose="020B0604020202020204" pitchFamily="34" charset="0"/>
                          <a:cs typeface="Times New Roman" panose="02020603050405020304" pitchFamily="18" charset="0"/>
                        </a:rPr>
                        <a:t>a</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in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2133600" y="263604"/>
            <a:ext cx="6705600" cy="1107996"/>
          </a:xfrm>
          <a:prstGeom prst="rect">
            <a:avLst/>
          </a:prstGeom>
          <a:noFill/>
        </p:spPr>
        <p:txBody>
          <a:bodyPr wrap="square" rtlCol="0">
            <a:spAutoFit/>
          </a:bodyPr>
          <a:lstStyle/>
          <a:p>
            <a:pPr algn="ctr"/>
            <a:r>
              <a:rPr lang="en-US" sz="6600" b="1" dirty="0" smtClean="0">
                <a:solidFill>
                  <a:prstClr val="black"/>
                </a:solidFill>
                <a:latin typeface="Calibri" panose="020F0502020204030204" pitchFamily="34" charset="0"/>
              </a:rPr>
              <a:t>Current Condition</a:t>
            </a:r>
          </a:p>
        </p:txBody>
      </p:sp>
    </p:spTree>
    <p:extLst>
      <p:ext uri="{BB962C8B-B14F-4D97-AF65-F5344CB8AC3E}">
        <p14:creationId xmlns:p14="http://schemas.microsoft.com/office/powerpoint/2010/main" val="37074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2" name="TextBox 1"/>
          <p:cNvSpPr txBox="1"/>
          <p:nvPr/>
        </p:nvSpPr>
        <p:spPr>
          <a:xfrm>
            <a:off x="1981200" y="111204"/>
            <a:ext cx="6705600" cy="1107996"/>
          </a:xfrm>
          <a:prstGeom prst="rect">
            <a:avLst/>
          </a:prstGeom>
          <a:noFill/>
        </p:spPr>
        <p:txBody>
          <a:bodyPr wrap="square" rtlCol="0">
            <a:spAutoFit/>
          </a:bodyPr>
          <a:lstStyle/>
          <a:p>
            <a:pPr algn="ctr"/>
            <a:r>
              <a:rPr lang="en-US" sz="6600" b="1" dirty="0" smtClean="0">
                <a:solidFill>
                  <a:prstClr val="black"/>
                </a:solidFill>
                <a:latin typeface="Calibri" panose="020F0502020204030204" pitchFamily="34" charset="0"/>
              </a:rPr>
              <a:t>Current Condition</a:t>
            </a:r>
          </a:p>
        </p:txBody>
      </p:sp>
      <p:sp>
        <p:nvSpPr>
          <p:cNvPr id="5" name="Content Placeholder 3"/>
          <p:cNvSpPr>
            <a:spLocks noGrp="1"/>
          </p:cNvSpPr>
          <p:nvPr>
            <p:ph idx="1"/>
          </p:nvPr>
        </p:nvSpPr>
        <p:spPr>
          <a:xfrm>
            <a:off x="457200" y="1524000"/>
            <a:ext cx="8229600" cy="4525963"/>
          </a:xfrm>
        </p:spPr>
        <p:txBody>
          <a:bodyPr/>
          <a:lstStyle/>
          <a:p>
            <a:pPr marL="203200" indent="0" algn="ctr">
              <a:buNone/>
            </a:pPr>
            <a:r>
              <a:rPr lang="en-US" dirty="0" smtClean="0"/>
              <a:t>IPCC probability table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99" y="2286000"/>
            <a:ext cx="9218590" cy="4227515"/>
          </a:xfrm>
          <a:prstGeom prst="rect">
            <a:avLst/>
          </a:prstGeom>
        </p:spPr>
      </p:pic>
    </p:spTree>
    <p:extLst>
      <p:ext uri="{BB962C8B-B14F-4D97-AF65-F5344CB8AC3E}">
        <p14:creationId xmlns:p14="http://schemas.microsoft.com/office/powerpoint/2010/main" val="1602209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65CE46178F3848B2308428AECB8744" ma:contentTypeVersion="0" ma:contentTypeDescription="Create a new document." ma:contentTypeScope="" ma:versionID="ddb8a60bfb21ab80ef633c7da7d21fd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111D71-8C8D-4C93-94F4-85C8E72636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9BF83DA-BF6A-4C19-A607-BDBA7E1D6BE1}">
  <ds:schemaRefs>
    <ds:schemaRef ds:uri="http://schemas.microsoft.com/sharepoint/v3/contenttype/forms"/>
  </ds:schemaRefs>
</ds:datastoreItem>
</file>

<file path=customXml/itemProps3.xml><?xml version="1.0" encoding="utf-8"?>
<ds:datastoreItem xmlns:ds="http://schemas.openxmlformats.org/officeDocument/2006/customXml" ds:itemID="{5E166D57-37D1-4796-A40F-C6965A4EED7B}">
  <ds:schemaRefs>
    <ds:schemaRef ds:uri="http://purl.org/dc/terms/"/>
    <ds:schemaRef ds:uri="http://purl.org/dc/elements/1.1/"/>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1387</TotalTime>
  <Words>1152</Words>
  <Application>Microsoft Office PowerPoint</Application>
  <PresentationFormat>On-screen Show (4:3)</PresentationFormat>
  <Paragraphs>164</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Times New Roman</vt:lpstr>
      <vt:lpstr>Calibri</vt:lpstr>
      <vt:lpstr>Cabin</vt:lpstr>
      <vt:lpstr>Gill Sans</vt:lpstr>
      <vt:lpstr>1_Office Theme</vt:lpstr>
      <vt:lpstr>2_Office Theme</vt:lpstr>
      <vt:lpstr>PowerPoint Presentation</vt:lpstr>
      <vt:lpstr>PowerPoint Presentation</vt:lpstr>
      <vt:lpstr>PowerPoint Presentation</vt:lpstr>
      <vt:lpstr>Assessing the Factors</vt:lpstr>
      <vt:lpstr>PowerPoint Presentation</vt:lpstr>
      <vt:lpstr>PowerPoint Presentation</vt:lpstr>
      <vt:lpstr>PowerPoint Presentation</vt:lpstr>
      <vt:lpstr>PowerPoint Presentation</vt:lpstr>
      <vt:lpstr>PowerPoint Presentation</vt:lpstr>
      <vt:lpstr>Recall resiliency categories</vt:lpstr>
      <vt:lpstr>A calibrated language for risk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Engle, Janice</dc:creator>
  <cp:lastModifiedBy>Muth, Frank</cp:lastModifiedBy>
  <cp:revision>82</cp:revision>
  <cp:lastPrinted>2016-04-20T22:04:32Z</cp:lastPrinted>
  <dcterms:modified xsi:type="dcterms:W3CDTF">2016-06-21T20:33:29Z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0x0101009565CE46178F3848B2308428AECB8744</vt:lpwstr>
  </property>
</Properties>
</file>