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2" r:id="rId6"/>
  </p:sldMasterIdLst>
  <p:notesMasterIdLst>
    <p:notesMasterId r:id="rId25"/>
  </p:notesMasterIdLst>
  <p:sldIdLst>
    <p:sldId id="340" r:id="rId7"/>
    <p:sldId id="339" r:id="rId8"/>
    <p:sldId id="268" r:id="rId9"/>
    <p:sldId id="269" r:id="rId10"/>
    <p:sldId id="304" r:id="rId11"/>
    <p:sldId id="326" r:id="rId12"/>
    <p:sldId id="327" r:id="rId13"/>
    <p:sldId id="307" r:id="rId14"/>
    <p:sldId id="331" r:id="rId15"/>
    <p:sldId id="328" r:id="rId16"/>
    <p:sldId id="329" r:id="rId17"/>
    <p:sldId id="330" r:id="rId18"/>
    <p:sldId id="333" r:id="rId19"/>
    <p:sldId id="334" r:id="rId20"/>
    <p:sldId id="308" r:id="rId21"/>
    <p:sldId id="332" r:id="rId22"/>
    <p:sldId id="309" r:id="rId23"/>
    <p:sldId id="33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6381" autoAdjust="0"/>
  </p:normalViewPr>
  <p:slideViewPr>
    <p:cSldViewPr>
      <p:cViewPr varScale="1">
        <p:scale>
          <a:sx n="93" d="100"/>
          <a:sy n="93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8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80910-F72A-42C9-812F-12BDC0DA803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B2564-C25E-44D2-8BC5-42BB5195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6110" y="4344098"/>
            <a:ext cx="5645773" cy="4114644"/>
          </a:xfrm>
          <a:prstGeom prst="rect">
            <a:avLst/>
          </a:prstGeom>
          <a:noFill/>
          <a:ln>
            <a:noFill/>
          </a:ln>
        </p:spPr>
        <p:txBody>
          <a:bodyPr lIns="91406" tIns="45689" rIns="91406" bIns="45689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Briefly look at what we discussed yesterday and ask for lingering questions before moving forward.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06" tIns="45689" rIns="91406" bIns="4568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81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baseline="0" dirty="0" smtClean="0"/>
              <a:t>Might be best to rephrase the second and third bullets as questions.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0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267200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Cornish E.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</a:rPr>
              <a:t>Futuring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: the exploration of the future. Bethesda, MD: World Future Society; 2004. 313 pp.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Schwartz P. The art of the long view: planning for the future in an uncertain world. New York, NY: Currency Doubleday;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1996. 258 pp.</a:t>
            </a: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ANIMATED SLIDE.  (Click for each bullet to appear)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b="0" i="0" u="none" strike="noStrike" kern="1200" baseline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We have a tendency of overestimating rare events and underestimating common events.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b="0" i="0" u="none" strike="noStrike" kern="1200" baseline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REMINDER:  SSA is an updatable document!!!  This should be adaptive.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b="0" i="0" u="none" strike="noStrike" kern="1200" baseline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Cornish E.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</a:rPr>
              <a:t>Futuring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: the exploration of the future. Bethesda, MD: World Future Society; 2004. 313 pp.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Schwartz P. The art of the long view: planning for the future in an uncertain world. New York, NY: Currency Doubleday;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</a:rPr>
              <a:t>1996. 258 pp.</a:t>
            </a:r>
          </a:p>
          <a:p>
            <a:pPr>
              <a:lnSpc>
                <a:spcPct val="150000"/>
              </a:lnSpc>
            </a:pPr>
            <a:endParaRPr lang="en-US" b="0" i="0" u="none" strike="noStrike" kern="1200" baseline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0" u="none" strike="noStrike" kern="1200" baseline="0" dirty="0" smtClean="0">
                <a:solidFill>
                  <a:schemeClr val="tx1"/>
                </a:solidFill>
              </a:rPr>
              <a:t>AFTER PILOT:  Animate slide</a:t>
            </a:r>
            <a:endParaRPr lang="en-US" b="1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6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</p:spPr>
        <p:txBody>
          <a:bodyPr lIns="96645" tIns="48309" rIns="96645" bIns="48309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2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US" dirty="0" smtClean="0"/>
              <a:t>Susan – why the 50 years?</a:t>
            </a:r>
          </a:p>
          <a:p>
            <a:endParaRPr lang="en-US" dirty="0" smtClean="0"/>
          </a:p>
          <a:p>
            <a:r>
              <a:rPr lang="en-US" dirty="0" smtClean="0"/>
              <a:t>Why did they focus on Scenario 2?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</p:spPr>
        <p:txBody>
          <a:bodyPr lIns="96645" tIns="48309" rIns="96645" bIns="48309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3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4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29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809625" lvl="1" indent="-352425"/>
            <a:r>
              <a:rPr lang="en-US" dirty="0" smtClean="0"/>
              <a:t>Scenario Development by Population and then by Ecological Setting.</a:t>
            </a:r>
          </a:p>
          <a:p>
            <a:pPr marL="809625" lvl="1" indent="-352425"/>
            <a:r>
              <a:rPr lang="en-US" dirty="0" smtClean="0"/>
              <a:t>Join with other populations in your Ecological Setting and do three scenarios for your Ecological Setting.</a:t>
            </a:r>
          </a:p>
          <a:p>
            <a:pPr marL="809625" lvl="1" indent="-352425"/>
            <a:r>
              <a:rPr lang="en-US" dirty="0" smtClean="0"/>
              <a:t>Reconvene class and discuss scenarios – come to agreement on three scenarios for the entire island (species).   Fill out last Table, for the species, together.</a:t>
            </a:r>
          </a:p>
          <a:p>
            <a:pPr marL="0" indent="0">
              <a:buNone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68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9" y="4344100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3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baseline="0" dirty="0" smtClean="0"/>
              <a:t>What were some of the stressors that you felt were MOST influencing the </a:t>
            </a:r>
            <a:r>
              <a:rPr lang="en-US" baseline="0" smtClean="0"/>
              <a:t>Island Mouse’s current </a:t>
            </a:r>
            <a:r>
              <a:rPr lang="en-US" baseline="0" dirty="0" smtClean="0"/>
              <a:t>condition?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0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baseline="0" dirty="0" smtClean="0"/>
              <a:t>Today we will focus our time on the third part of the SSA Analytical Process – the Future Condition.  This part of the SSA forecasts the species’ response to probable future scenarios of environmental conditions and conservation efforts.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0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1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1200" dirty="0" smtClean="0">
                <a:latin typeface="Arial" charset="0"/>
              </a:rPr>
              <a:t>ANIMATED SLIDE	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12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12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12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12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b="1" baseline="0" dirty="0" smtClean="0"/>
              <a:t>Should we remove the “goal” line after the pilot?  This slide first appears in Current Condition, slide 5.  If we make changes here, make them there, too.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5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Duinker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N., &amp;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L. A. (2007). Scenario analysis in environmental impact assessment: Improving explorations of the future.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impact assessment 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(3), 206-219.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0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baseline="0" dirty="0" smtClean="0"/>
              <a:t>AFTER PILOT: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baseline="0" dirty="0" smtClean="0"/>
              <a:t>Erin is going to create a slide to insert after this one to address “What’s our short list on process for developing future scenarios?”  How do we decide what goes into scenarios? 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i="1" baseline="0" dirty="0" smtClean="0"/>
              <a:t>For now, add discussion in Tucson, whoever is instructing here.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08" y="4344098"/>
            <a:ext cx="5645774" cy="411464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aseline="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E6BBD8-8F11-4A46-A787-25D5CE4A0A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5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DF7B-E101-4831-A303-FEAE68CC772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4352E-5842-49E3-9297-6D76AE7EA8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8223-7BB3-4BD7-A172-4425C9920DE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029EF-4407-4CFF-ABEC-BBA8B67B34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A7A41-198D-4D07-B6ED-14BE23A0BC8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3B7DB-E398-4D05-B18A-617653FA40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1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0" y="-30474"/>
            <a:ext cx="9067800" cy="6889273"/>
            <a:chOff x="0" y="-30476"/>
            <a:chExt cx="9067800" cy="6889273"/>
          </a:xfrm>
        </p:grpSpPr>
        <p:cxnSp>
          <p:nvCxnSpPr>
            <p:cNvPr id="17" name="Shape 17"/>
            <p:cNvCxnSpPr/>
            <p:nvPr/>
          </p:nvCxnSpPr>
          <p:spPr>
            <a:xfrm rot="-5400000" flipH="1">
              <a:off x="-1447800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 flipH="1">
              <a:off x="-1638300" y="3238500"/>
              <a:ext cx="685800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 flipH="1">
              <a:off x="-3314700" y="3314700"/>
              <a:ext cx="6858000" cy="228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 flipH="1">
              <a:off x="-1371600" y="2971800"/>
              <a:ext cx="6858000" cy="9144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 flipH="1">
              <a:off x="-2819400" y="3200400"/>
              <a:ext cx="6858000" cy="4572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8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 flipH="1">
              <a:off x="-2133600" y="3200400"/>
              <a:ext cx="685800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 flipH="1">
              <a:off x="-3124200" y="3276600"/>
              <a:ext cx="685800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 flipH="1">
              <a:off x="-1828799" y="3352799"/>
              <a:ext cx="6858000" cy="152401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 flipH="1">
              <a:off x="-2819400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 flipH="1">
              <a:off x="-2438400" y="3124200"/>
              <a:ext cx="6858000" cy="609599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3882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Shape 32"/>
            <p:cNvCxnSpPr/>
            <p:nvPr/>
          </p:nvCxnSpPr>
          <p:spPr>
            <a:xfrm rot="5400000">
              <a:off x="-914400" y="3276600"/>
              <a:ext cx="685800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Shape 33"/>
            <p:cNvCxnSpPr/>
            <p:nvPr/>
          </p:nvCxnSpPr>
          <p:spPr>
            <a:xfrm rot="5400000">
              <a:off x="-1855470" y="3227070"/>
              <a:ext cx="6858000" cy="40385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Shape 34"/>
            <p:cNvCxnSpPr/>
            <p:nvPr/>
          </p:nvCxnSpPr>
          <p:spPr>
            <a:xfrm rot="-5400000" flipH="1">
              <a:off x="-2643187" y="3252788"/>
              <a:ext cx="6858000" cy="352425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 flipH="1">
              <a:off x="-1954530" y="3326130"/>
              <a:ext cx="6858000" cy="205740"/>
            </a:xfrm>
            <a:prstGeom prst="straightConnector1">
              <a:avLst/>
            </a:prstGeom>
            <a:noFill/>
            <a:ln w="5080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 flipH="1">
              <a:off x="-2362200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 rot="-5400000" flipH="1">
              <a:off x="-2133600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 rot="-5400000" flipH="1">
              <a:off x="1066799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 rot="-5400000" flipH="1">
              <a:off x="876299" y="3238500"/>
              <a:ext cx="685800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 rot="5400000">
              <a:off x="1028699" y="3238500"/>
              <a:ext cx="6858000" cy="381000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 rot="-5400000" flipH="1">
              <a:off x="-800100" y="3314700"/>
              <a:ext cx="6858000" cy="228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 rot="5400000">
              <a:off x="-152399" y="3429000"/>
              <a:ext cx="6858000" cy="1587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 rot="-5400000" flipH="1">
              <a:off x="-304800" y="3200400"/>
              <a:ext cx="6858000" cy="457200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5400000">
              <a:off x="-190498" y="3238500"/>
              <a:ext cx="6858000" cy="381000"/>
            </a:xfrm>
            <a:prstGeom prst="straightConnector1">
              <a:avLst/>
            </a:prstGeom>
            <a:noFill/>
            <a:ln w="5080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 flipH="1">
              <a:off x="380999" y="3200400"/>
              <a:ext cx="685800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 flipH="1">
              <a:off x="-609600" y="3276600"/>
              <a:ext cx="685800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 flipH="1">
              <a:off x="685800" y="3352799"/>
              <a:ext cx="6858000" cy="152401"/>
            </a:xfrm>
            <a:prstGeom prst="straightConnector1">
              <a:avLst/>
            </a:prstGeom>
            <a:noFill/>
            <a:ln w="5080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 flipH="1">
              <a:off x="-304800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3882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5400000">
              <a:off x="1600199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5400000">
              <a:off x="659130" y="3227070"/>
              <a:ext cx="6858000" cy="40385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 flipH="1">
              <a:off x="-128586" y="3252788"/>
              <a:ext cx="6858000" cy="352425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 flipH="1">
              <a:off x="560069" y="3326130"/>
              <a:ext cx="685800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 flipH="1">
              <a:off x="152399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 flipH="1">
              <a:off x="380999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 flipH="1">
              <a:off x="2743199" y="3352801"/>
              <a:ext cx="6858000" cy="152399"/>
            </a:xfrm>
            <a:prstGeom prst="straightConnector1">
              <a:avLst/>
            </a:prstGeom>
            <a:noFill/>
            <a:ln w="5080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Shape 60"/>
            <p:cNvCxnSpPr/>
            <p:nvPr/>
          </p:nvCxnSpPr>
          <p:spPr>
            <a:xfrm rot="-5400000" flipH="1">
              <a:off x="2095501" y="3238501"/>
              <a:ext cx="685800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Shape 61"/>
            <p:cNvCxnSpPr/>
            <p:nvPr/>
          </p:nvCxnSpPr>
          <p:spPr>
            <a:xfrm rot="5400000">
              <a:off x="2705099" y="3238501"/>
              <a:ext cx="685800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Shape 62"/>
            <p:cNvCxnSpPr/>
            <p:nvPr/>
          </p:nvCxnSpPr>
          <p:spPr>
            <a:xfrm rot="5400000">
              <a:off x="1828800" y="3276600"/>
              <a:ext cx="6857999" cy="304799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Shape 63"/>
            <p:cNvCxnSpPr/>
            <p:nvPr/>
          </p:nvCxnSpPr>
          <p:spPr>
            <a:xfrm rot="-5400000" flipH="1">
              <a:off x="1066799" y="3200402"/>
              <a:ext cx="685800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Shape 64"/>
            <p:cNvCxnSpPr/>
            <p:nvPr/>
          </p:nvCxnSpPr>
          <p:spPr>
            <a:xfrm rot="-5400000" flipH="1">
              <a:off x="2362200" y="3352800"/>
              <a:ext cx="6858000" cy="152401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Shape 65"/>
            <p:cNvCxnSpPr/>
            <p:nvPr/>
          </p:nvCxnSpPr>
          <p:spPr>
            <a:xfrm rot="5400000">
              <a:off x="2646044" y="2722246"/>
              <a:ext cx="6858000" cy="141351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5568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 rot="5400000">
              <a:off x="3048951" y="3277553"/>
              <a:ext cx="6858000" cy="302895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Shape 67"/>
            <p:cNvCxnSpPr/>
            <p:nvPr/>
          </p:nvCxnSpPr>
          <p:spPr>
            <a:xfrm rot="5400000">
              <a:off x="2895599" y="3276601"/>
              <a:ext cx="685800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Shape 68"/>
            <p:cNvCxnSpPr/>
            <p:nvPr/>
          </p:nvCxnSpPr>
          <p:spPr>
            <a:xfrm rot="5400000">
              <a:off x="2388869" y="3227071"/>
              <a:ext cx="6858000" cy="40385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 rot="-5400000" flipH="1">
              <a:off x="2236469" y="3326131"/>
              <a:ext cx="685800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 rot="-5400000" flipH="1">
              <a:off x="1752599" y="3352801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 rot="-5400000" flipH="1">
              <a:off x="1981199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 rot="5400000">
              <a:off x="3467099" y="3314701"/>
              <a:ext cx="6858000" cy="2286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 rot="-5400000" flipH="1">
              <a:off x="3467099" y="3314701"/>
              <a:ext cx="6858000" cy="228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 rot="5400000">
              <a:off x="4038599" y="3429001"/>
              <a:ext cx="6858000" cy="1587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 rot="-5400000" flipH="1">
              <a:off x="3886199" y="3200401"/>
              <a:ext cx="6858000" cy="4572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8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 rot="5400000">
              <a:off x="4000500" y="3238501"/>
              <a:ext cx="6858000" cy="38100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 rot="-5400000" flipH="1">
              <a:off x="4572000" y="3200401"/>
              <a:ext cx="685800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 rot="-5400000" flipH="1">
              <a:off x="3733799" y="3352800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 rot="5400000">
              <a:off x="3619499" y="3314700"/>
              <a:ext cx="6858000" cy="228600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-5400000" flipH="1">
              <a:off x="4214813" y="3252788"/>
              <a:ext cx="6858000" cy="352425"/>
            </a:xfrm>
            <a:prstGeom prst="straightConnector1">
              <a:avLst/>
            </a:prstGeom>
            <a:noFill/>
            <a:ln w="15875" cap="flat">
              <a:solidFill>
                <a:schemeClr val="accent1">
                  <a:alpha val="7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 rot="-5400000" flipH="1">
              <a:off x="4751069" y="3326131"/>
              <a:ext cx="685800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 rot="-5400000" flipH="1">
              <a:off x="4343399" y="3352801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 rot="-5400000" flipH="1">
              <a:off x="4571999" y="3352801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rot="-5400000" flipH="1">
              <a:off x="5257799" y="3352802"/>
              <a:ext cx="685800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Shape 85"/>
            <p:cNvCxnSpPr/>
            <p:nvPr/>
          </p:nvCxnSpPr>
          <p:spPr>
            <a:xfrm rot="-5400000" flipH="1">
              <a:off x="5067299" y="3238502"/>
              <a:ext cx="685800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 rot="5400000">
              <a:off x="5219699" y="3238502"/>
              <a:ext cx="6858000" cy="381000"/>
            </a:xfrm>
            <a:prstGeom prst="straightConnector1">
              <a:avLst/>
            </a:prstGeom>
            <a:noFill/>
            <a:ln w="5080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 rot="-5400000" flipH="1">
              <a:off x="4876801" y="3352801"/>
              <a:ext cx="6858000" cy="152401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hape 88"/>
            <p:cNvCxnSpPr/>
            <p:nvPr/>
          </p:nvCxnSpPr>
          <p:spPr>
            <a:xfrm rot="5400000">
              <a:off x="5527993" y="3318196"/>
              <a:ext cx="6888479" cy="191133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Shape 89"/>
            <p:cNvCxnSpPr/>
            <p:nvPr/>
          </p:nvCxnSpPr>
          <p:spPr>
            <a:xfrm rot="5400000">
              <a:off x="4850130" y="3227072"/>
              <a:ext cx="6858000" cy="403859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Shape 90"/>
            <p:cNvCxnSpPr/>
            <p:nvPr/>
          </p:nvCxnSpPr>
          <p:spPr>
            <a:xfrm rot="-5400000" flipH="1">
              <a:off x="4751069" y="3326132"/>
              <a:ext cx="685800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Shape 91"/>
            <p:cNvCxnSpPr/>
            <p:nvPr/>
          </p:nvCxnSpPr>
          <p:spPr>
            <a:xfrm rot="5400000">
              <a:off x="5562598" y="3429001"/>
              <a:ext cx="6858002" cy="1587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Shape 92"/>
            <p:cNvCxnSpPr/>
            <p:nvPr/>
          </p:nvCxnSpPr>
          <p:spPr>
            <a:xfrm rot="5400000">
              <a:off x="2552699" y="3390900"/>
              <a:ext cx="6858000" cy="76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Shape 93"/>
            <p:cNvCxnSpPr/>
            <p:nvPr/>
          </p:nvCxnSpPr>
          <p:spPr>
            <a:xfrm rot="-5400000" flipH="1">
              <a:off x="3047999" y="3352800"/>
              <a:ext cx="6858000" cy="152399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Shape 94"/>
            <p:cNvCxnSpPr/>
            <p:nvPr/>
          </p:nvCxnSpPr>
          <p:spPr>
            <a:xfrm rot="-5400000" flipH="1">
              <a:off x="3238499" y="3238500"/>
              <a:ext cx="6858000" cy="381000"/>
            </a:xfrm>
            <a:prstGeom prst="straightConnector1">
              <a:avLst/>
            </a:prstGeom>
            <a:noFill/>
            <a:ln w="19050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 rot="5400000">
              <a:off x="2133599" y="3276600"/>
              <a:ext cx="6858000" cy="304799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Shape 96"/>
            <p:cNvCxnSpPr/>
            <p:nvPr/>
          </p:nvCxnSpPr>
          <p:spPr>
            <a:xfrm rot="-5400000" flipH="1">
              <a:off x="3148012" y="3252789"/>
              <a:ext cx="6858000" cy="352425"/>
            </a:xfrm>
            <a:prstGeom prst="straightConnector1">
              <a:avLst/>
            </a:prstGeom>
            <a:noFill/>
            <a:ln w="15875" cap="flat">
              <a:solidFill>
                <a:schemeClr val="accent1">
                  <a:alpha val="7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Shape 97"/>
            <p:cNvCxnSpPr/>
            <p:nvPr/>
          </p:nvCxnSpPr>
          <p:spPr>
            <a:xfrm rot="5400000">
              <a:off x="3771899" y="3238500"/>
              <a:ext cx="685800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Shape 98"/>
            <p:cNvCxnSpPr/>
            <p:nvPr/>
          </p:nvCxnSpPr>
          <p:spPr>
            <a:xfrm rot="5400000">
              <a:off x="4229099" y="2933700"/>
              <a:ext cx="6858000" cy="990599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Shape 99"/>
            <p:cNvCxnSpPr/>
            <p:nvPr/>
          </p:nvCxnSpPr>
          <p:spPr>
            <a:xfrm rot="-5400000" flipH="1">
              <a:off x="1371599" y="3200403"/>
              <a:ext cx="685800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1905000"/>
            <a:ext cx="4953000" cy="3124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1" y="2057403"/>
            <a:ext cx="4801394" cy="2820987"/>
            <a:chOff x="0" y="2057400"/>
            <a:chExt cx="4801394" cy="2820987"/>
          </a:xfrm>
        </p:grpSpPr>
        <p:cxnSp>
          <p:nvCxnSpPr>
            <p:cNvPr id="105" name="Shape 105"/>
            <p:cNvCxnSpPr/>
            <p:nvPr/>
          </p:nvCxnSpPr>
          <p:spPr>
            <a:xfrm>
              <a:off x="0" y="2057400"/>
              <a:ext cx="4800600" cy="1587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0" y="4876800"/>
              <a:ext cx="4800600" cy="1587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 rot="5400000">
              <a:off x="3391694" y="3467099"/>
              <a:ext cx="2818605" cy="793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228600" y="2130425"/>
            <a:ext cx="4419599" cy="1600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228600" y="3733804"/>
            <a:ext cx="44195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40"/>
              </a:spcBef>
              <a:buClr>
                <a:srgbClr val="ABC2C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00"/>
              </a:spcBef>
              <a:buClr>
                <a:srgbClr val="ABC2C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66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FDFDFD"/>
            </a:gs>
            <a:gs pos="100000">
              <a:srgbClr val="9F9F9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2" y="-30477"/>
            <a:ext cx="9067799" cy="4846320"/>
            <a:chOff x="0" y="-30476"/>
            <a:chExt cx="9067799" cy="4526277"/>
          </a:xfrm>
        </p:grpSpPr>
        <p:cxnSp>
          <p:nvCxnSpPr>
            <p:cNvPr id="112" name="Shape 112"/>
            <p:cNvCxnSpPr/>
            <p:nvPr/>
          </p:nvCxnSpPr>
          <p:spPr>
            <a:xfrm rot="-5400000" flipH="1">
              <a:off x="-271664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 rot="-5400000" flipH="1">
              <a:off x="-462164" y="2051911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 rot="5400000">
              <a:off x="-309764" y="2051911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 rot="5400000">
              <a:off x="-2062365" y="2128111"/>
              <a:ext cx="4505730" cy="2286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 rot="-5400000" flipH="1">
              <a:off x="-2138564" y="2128111"/>
              <a:ext cx="4505730" cy="228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 rot="-5400000" flipH="1">
              <a:off x="-195464" y="1785211"/>
              <a:ext cx="4505730" cy="9144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-5400000" flipH="1">
              <a:off x="-1643265" y="2013811"/>
              <a:ext cx="4505730" cy="4572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8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 rot="5400000">
              <a:off x="-1528964" y="2051911"/>
              <a:ext cx="4505730" cy="38100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 rot="-5400000" flipH="1">
              <a:off x="-957465" y="2013811"/>
              <a:ext cx="450573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 rot="-5400000" flipH="1">
              <a:off x="-1948064" y="2090011"/>
              <a:ext cx="450573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-5400000" flipH="1">
              <a:off x="-652664" y="2166210"/>
              <a:ext cx="4505730" cy="152401"/>
            </a:xfrm>
            <a:prstGeom prst="straightConnector1">
              <a:avLst/>
            </a:prstGeom>
            <a:noFill/>
            <a:ln w="5715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 rot="-5400000" flipH="1">
              <a:off x="-1643265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 rot="-5400000" flipH="1">
              <a:off x="-1790700" y="2019300"/>
              <a:ext cx="4495800" cy="457200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 rot="5400000">
              <a:off x="-555509" y="1535656"/>
              <a:ext cx="4505730" cy="141351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3882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 rot="5400000">
              <a:off x="34087" y="2090963"/>
              <a:ext cx="4505730" cy="302895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 rot="5400000">
              <a:off x="261735" y="2090011"/>
              <a:ext cx="450573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rot="5400000">
              <a:off x="-679334" y="2040481"/>
              <a:ext cx="4505730" cy="40385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 rot="-5400000" flipH="1">
              <a:off x="-1467052" y="2066199"/>
              <a:ext cx="4505730" cy="352425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 rot="-5400000" flipH="1">
              <a:off x="-778395" y="2139541"/>
              <a:ext cx="450573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 rot="-5400000" flipH="1">
              <a:off x="-1186065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 rot="-5400000" flipH="1">
              <a:off x="-957465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 rot="-5400000" flipH="1">
              <a:off x="2242934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 rot="-5400000" flipH="1">
              <a:off x="2052434" y="2051911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 rot="5400000">
              <a:off x="2204834" y="2051911"/>
              <a:ext cx="4505730" cy="381000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 rot="5400000">
              <a:off x="452235" y="2128111"/>
              <a:ext cx="4505730" cy="2286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 rot="-5400000" flipH="1">
              <a:off x="376035" y="2128111"/>
              <a:ext cx="4505730" cy="228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 rot="5400000">
              <a:off x="1023735" y="2242138"/>
              <a:ext cx="4505730" cy="1587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 rot="-5400000" flipH="1">
              <a:off x="871335" y="2013811"/>
              <a:ext cx="4505730" cy="457200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5400000">
              <a:off x="985636" y="2051911"/>
              <a:ext cx="4505730" cy="38100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 rot="-5400000" flipH="1">
              <a:off x="1557135" y="2013811"/>
              <a:ext cx="450573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rot="-5400000" flipH="1">
              <a:off x="566535" y="2090011"/>
              <a:ext cx="450573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 rot="-5400000" flipH="1">
              <a:off x="1861936" y="2166210"/>
              <a:ext cx="4505730" cy="152401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-5400000" flipH="1">
              <a:off x="871335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 rot="5400000">
              <a:off x="147435" y="2128111"/>
              <a:ext cx="4505730" cy="228600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 rot="5400000">
              <a:off x="1959090" y="1535656"/>
              <a:ext cx="4505730" cy="141351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3882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 rot="5400000">
              <a:off x="2548687" y="2090963"/>
              <a:ext cx="4505730" cy="302895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 rot="5400000">
              <a:off x="2776334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Shape 149"/>
            <p:cNvCxnSpPr/>
            <p:nvPr/>
          </p:nvCxnSpPr>
          <p:spPr>
            <a:xfrm rot="5400000">
              <a:off x="1835265" y="2040481"/>
              <a:ext cx="4505730" cy="40385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Shape 150"/>
            <p:cNvCxnSpPr/>
            <p:nvPr/>
          </p:nvCxnSpPr>
          <p:spPr>
            <a:xfrm rot="-5400000" flipH="1">
              <a:off x="1047547" y="2066199"/>
              <a:ext cx="4505730" cy="352425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Shape 151"/>
            <p:cNvCxnSpPr/>
            <p:nvPr/>
          </p:nvCxnSpPr>
          <p:spPr>
            <a:xfrm rot="-5400000" flipH="1">
              <a:off x="1736204" y="2139541"/>
              <a:ext cx="450573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Shape 152"/>
            <p:cNvCxnSpPr/>
            <p:nvPr/>
          </p:nvCxnSpPr>
          <p:spPr>
            <a:xfrm rot="-5400000" flipH="1">
              <a:off x="1328534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Shape 153"/>
            <p:cNvCxnSpPr/>
            <p:nvPr/>
          </p:nvCxnSpPr>
          <p:spPr>
            <a:xfrm rot="-5400000" flipH="1">
              <a:off x="1557134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Shape 154"/>
            <p:cNvCxnSpPr/>
            <p:nvPr/>
          </p:nvCxnSpPr>
          <p:spPr>
            <a:xfrm rot="-5400000" flipH="1">
              <a:off x="3919334" y="2166211"/>
              <a:ext cx="4505730" cy="152399"/>
            </a:xfrm>
            <a:prstGeom prst="straightConnector1">
              <a:avLst/>
            </a:prstGeom>
            <a:noFill/>
            <a:ln w="5715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Shape 155"/>
            <p:cNvCxnSpPr/>
            <p:nvPr/>
          </p:nvCxnSpPr>
          <p:spPr>
            <a:xfrm rot="-5400000" flipH="1">
              <a:off x="3271636" y="2051911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Shape 156"/>
            <p:cNvCxnSpPr/>
            <p:nvPr/>
          </p:nvCxnSpPr>
          <p:spPr>
            <a:xfrm rot="5400000">
              <a:off x="3881234" y="2051911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Shape 157"/>
            <p:cNvCxnSpPr/>
            <p:nvPr/>
          </p:nvCxnSpPr>
          <p:spPr>
            <a:xfrm rot="5400000">
              <a:off x="3004936" y="2090011"/>
              <a:ext cx="4505729" cy="304799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Shape 158"/>
            <p:cNvCxnSpPr/>
            <p:nvPr/>
          </p:nvCxnSpPr>
          <p:spPr>
            <a:xfrm rot="-5400000" flipH="1">
              <a:off x="2242935" y="2013812"/>
              <a:ext cx="450573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Shape 159"/>
            <p:cNvCxnSpPr/>
            <p:nvPr/>
          </p:nvCxnSpPr>
          <p:spPr>
            <a:xfrm rot="-5400000" flipH="1">
              <a:off x="3538336" y="2166211"/>
              <a:ext cx="4505730" cy="152401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Shape 160"/>
            <p:cNvCxnSpPr/>
            <p:nvPr/>
          </p:nvCxnSpPr>
          <p:spPr>
            <a:xfrm rot="5400000">
              <a:off x="3822180" y="1535656"/>
              <a:ext cx="4505730" cy="141351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5568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Shape 161"/>
            <p:cNvCxnSpPr/>
            <p:nvPr/>
          </p:nvCxnSpPr>
          <p:spPr>
            <a:xfrm rot="5400000">
              <a:off x="4225087" y="2090964"/>
              <a:ext cx="4505730" cy="302895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Shape 162"/>
            <p:cNvCxnSpPr/>
            <p:nvPr/>
          </p:nvCxnSpPr>
          <p:spPr>
            <a:xfrm rot="5400000">
              <a:off x="4071734" y="2090011"/>
              <a:ext cx="4505730" cy="3047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Shape 163"/>
            <p:cNvCxnSpPr/>
            <p:nvPr/>
          </p:nvCxnSpPr>
          <p:spPr>
            <a:xfrm rot="5400000">
              <a:off x="3565004" y="2040481"/>
              <a:ext cx="4505730" cy="40385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Shape 164"/>
            <p:cNvCxnSpPr/>
            <p:nvPr/>
          </p:nvCxnSpPr>
          <p:spPr>
            <a:xfrm rot="-5400000" flipH="1">
              <a:off x="3412604" y="2139541"/>
              <a:ext cx="450573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928734" y="2166211"/>
              <a:ext cx="4505730" cy="152399"/>
            </a:xfrm>
            <a:prstGeom prst="straightConnector1">
              <a:avLst/>
            </a:prstGeom>
            <a:noFill/>
            <a:ln w="57150" cap="flat">
              <a:solidFill>
                <a:schemeClr val="accent1">
                  <a:alpha val="2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 rot="-5400000" flipH="1">
              <a:off x="3081134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 rot="5400000">
              <a:off x="4643235" y="2128111"/>
              <a:ext cx="4505730" cy="228600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 rot="-5400000" flipH="1">
              <a:off x="4643233" y="2128111"/>
              <a:ext cx="4505730" cy="2286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Shape 169"/>
            <p:cNvCxnSpPr/>
            <p:nvPr/>
          </p:nvCxnSpPr>
          <p:spPr>
            <a:xfrm rot="5400000">
              <a:off x="5214735" y="2242139"/>
              <a:ext cx="4505730" cy="1587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Shape 170"/>
            <p:cNvCxnSpPr/>
            <p:nvPr/>
          </p:nvCxnSpPr>
          <p:spPr>
            <a:xfrm rot="-5400000" flipH="1">
              <a:off x="5062335" y="2013811"/>
              <a:ext cx="4505730" cy="4572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8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Shape 171"/>
            <p:cNvCxnSpPr/>
            <p:nvPr/>
          </p:nvCxnSpPr>
          <p:spPr>
            <a:xfrm rot="5400000">
              <a:off x="5176636" y="2051911"/>
              <a:ext cx="4505730" cy="38100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Shape 172"/>
            <p:cNvCxnSpPr/>
            <p:nvPr/>
          </p:nvCxnSpPr>
          <p:spPr>
            <a:xfrm rot="-5400000" flipH="1">
              <a:off x="5748134" y="2013812"/>
              <a:ext cx="450573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 rot="-5400000" flipH="1">
              <a:off x="4909935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 rot="5400000">
              <a:off x="4795635" y="2128111"/>
              <a:ext cx="4505730" cy="228600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Shape 175"/>
            <p:cNvCxnSpPr/>
            <p:nvPr/>
          </p:nvCxnSpPr>
          <p:spPr>
            <a:xfrm rot="-5400000" flipH="1">
              <a:off x="5390947" y="2066199"/>
              <a:ext cx="4505730" cy="352425"/>
            </a:xfrm>
            <a:prstGeom prst="straightConnector1">
              <a:avLst/>
            </a:prstGeom>
            <a:noFill/>
            <a:ln w="15875" cap="flat">
              <a:solidFill>
                <a:schemeClr val="accent1">
                  <a:alpha val="7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Shape 176"/>
            <p:cNvCxnSpPr/>
            <p:nvPr/>
          </p:nvCxnSpPr>
          <p:spPr>
            <a:xfrm rot="-5400000" flipH="1">
              <a:off x="5927205" y="2139541"/>
              <a:ext cx="450573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Shape 177"/>
            <p:cNvCxnSpPr/>
            <p:nvPr/>
          </p:nvCxnSpPr>
          <p:spPr>
            <a:xfrm rot="-5400000" flipH="1">
              <a:off x="5519535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Shape 178"/>
            <p:cNvCxnSpPr/>
            <p:nvPr/>
          </p:nvCxnSpPr>
          <p:spPr>
            <a:xfrm rot="-5400000" flipH="1">
              <a:off x="5748135" y="2166211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Shape 179"/>
            <p:cNvCxnSpPr/>
            <p:nvPr/>
          </p:nvCxnSpPr>
          <p:spPr>
            <a:xfrm rot="-5400000" flipH="1">
              <a:off x="6433935" y="2166212"/>
              <a:ext cx="4505730" cy="152399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Shape 180"/>
            <p:cNvCxnSpPr/>
            <p:nvPr/>
          </p:nvCxnSpPr>
          <p:spPr>
            <a:xfrm rot="-5400000" flipH="1">
              <a:off x="6243435" y="2051912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Shape 181"/>
            <p:cNvCxnSpPr/>
            <p:nvPr/>
          </p:nvCxnSpPr>
          <p:spPr>
            <a:xfrm rot="5400000">
              <a:off x="6395835" y="2051912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Shape 182"/>
            <p:cNvCxnSpPr/>
            <p:nvPr/>
          </p:nvCxnSpPr>
          <p:spPr>
            <a:xfrm rot="-5400000" flipH="1">
              <a:off x="6052935" y="2166211"/>
              <a:ext cx="4505730" cy="152401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Shape 183"/>
            <p:cNvCxnSpPr/>
            <p:nvPr/>
          </p:nvCxnSpPr>
          <p:spPr>
            <a:xfrm rot="5400000">
              <a:off x="6709356" y="2136833"/>
              <a:ext cx="4525754" cy="191133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Shape 184"/>
            <p:cNvCxnSpPr/>
            <p:nvPr/>
          </p:nvCxnSpPr>
          <p:spPr>
            <a:xfrm rot="5400000">
              <a:off x="6026264" y="2040482"/>
              <a:ext cx="4505730" cy="403859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Shape 185"/>
            <p:cNvCxnSpPr/>
            <p:nvPr/>
          </p:nvCxnSpPr>
          <p:spPr>
            <a:xfrm rot="-5400000" flipH="1">
              <a:off x="5927205" y="2139542"/>
              <a:ext cx="4505730" cy="20574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Shape 186"/>
            <p:cNvCxnSpPr/>
            <p:nvPr/>
          </p:nvCxnSpPr>
          <p:spPr>
            <a:xfrm rot="5400000">
              <a:off x="6738733" y="2242140"/>
              <a:ext cx="4505732" cy="1587"/>
            </a:xfrm>
            <a:prstGeom prst="straightConnector1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Shape 187"/>
            <p:cNvCxnSpPr/>
            <p:nvPr/>
          </p:nvCxnSpPr>
          <p:spPr>
            <a:xfrm rot="5400000">
              <a:off x="3728834" y="2204311"/>
              <a:ext cx="4505730" cy="76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Shape 188"/>
            <p:cNvCxnSpPr/>
            <p:nvPr/>
          </p:nvCxnSpPr>
          <p:spPr>
            <a:xfrm rot="-5400000" flipH="1">
              <a:off x="4224134" y="2166211"/>
              <a:ext cx="4505730" cy="152399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 rot="-5400000" flipH="1">
              <a:off x="4414634" y="2051911"/>
              <a:ext cx="4505730" cy="381000"/>
            </a:xfrm>
            <a:prstGeom prst="straightConnector1">
              <a:avLst/>
            </a:prstGeom>
            <a:noFill/>
            <a:ln w="19050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 rot="5400000">
              <a:off x="3309734" y="2090011"/>
              <a:ext cx="4505730" cy="304799"/>
            </a:xfrm>
            <a:prstGeom prst="straightConnector1">
              <a:avLst/>
            </a:prstGeom>
            <a:noFill/>
            <a:ln w="47625" cap="flat">
              <a:solidFill>
                <a:schemeClr val="accent1">
                  <a:alpha val="62745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Shape 191"/>
            <p:cNvCxnSpPr/>
            <p:nvPr/>
          </p:nvCxnSpPr>
          <p:spPr>
            <a:xfrm rot="-5400000" flipH="1">
              <a:off x="4324148" y="2066199"/>
              <a:ext cx="4505730" cy="352425"/>
            </a:xfrm>
            <a:prstGeom prst="straightConnector1">
              <a:avLst/>
            </a:prstGeom>
            <a:noFill/>
            <a:ln w="15875" cap="flat">
              <a:solidFill>
                <a:schemeClr val="accent1">
                  <a:alpha val="7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Shape 192"/>
            <p:cNvCxnSpPr/>
            <p:nvPr/>
          </p:nvCxnSpPr>
          <p:spPr>
            <a:xfrm rot="5400000">
              <a:off x="4948035" y="2051911"/>
              <a:ext cx="4505730" cy="381000"/>
            </a:xfrm>
            <a:prstGeom prst="straightConnector1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/>
            <p:nvPr/>
          </p:nvCxnSpPr>
          <p:spPr>
            <a:xfrm rot="5400000">
              <a:off x="5405235" y="1747112"/>
              <a:ext cx="4505730" cy="990599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alpha val="5764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/>
            <p:nvPr/>
          </p:nvCxnSpPr>
          <p:spPr>
            <a:xfrm rot="-5400000" flipH="1">
              <a:off x="2547735" y="2013813"/>
              <a:ext cx="4505730" cy="457199"/>
            </a:xfrm>
            <a:prstGeom prst="straightConnector1">
              <a:avLst/>
            </a:prstGeom>
            <a:noFill/>
            <a:ln w="38100" cap="flat">
              <a:solidFill>
                <a:schemeClr val="accent1">
                  <a:alpha val="46666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Shape 195"/>
          <p:cNvSpPr/>
          <p:nvPr/>
        </p:nvSpPr>
        <p:spPr>
          <a:xfrm>
            <a:off x="0" y="4311171"/>
            <a:ext cx="9144000" cy="1904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0" y="4387371"/>
            <a:ext cx="9144000" cy="1587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>
            <a:off x="0" y="6138384"/>
            <a:ext cx="9144000" cy="1587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5621364"/>
            <a:ext cx="8305799" cy="414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446356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1D3641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1D36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2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457202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0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21920" algn="l" rtl="0">
              <a:spcBef>
                <a:spcPts val="480"/>
              </a:spcBef>
              <a:buClr>
                <a:srgbClr val="ABC2C8"/>
              </a:buClr>
              <a:buFont typeface="Arial"/>
              <a:buChar char="•"/>
              <a:defRPr/>
            </a:lvl1pPr>
            <a:lvl2pPr marL="548640" indent="-66040" algn="l" rtl="0">
              <a:spcBef>
                <a:spcPts val="400"/>
              </a:spcBef>
              <a:buClr>
                <a:srgbClr val="ABC2C8"/>
              </a:buClr>
              <a:buFont typeface="Arial"/>
              <a:buChar char="•"/>
              <a:defRPr/>
            </a:lvl2pPr>
            <a:lvl3pPr marL="914400" indent="-10160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/>
            </a:lvl3pPr>
            <a:lvl4pPr marL="1188720" indent="-12191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/>
            </a:lvl4pPr>
            <a:lvl5pPr marL="1463040" indent="-129539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/>
            </a:lvl5pPr>
            <a:lvl6pPr marL="1691640" indent="-91439" algn="l" rtl="0">
              <a:spcBef>
                <a:spcPts val="320"/>
              </a:spcBef>
              <a:buClr>
                <a:schemeClr val="accent5"/>
              </a:buClr>
              <a:buFont typeface="Arial"/>
              <a:buChar char="•"/>
              <a:defRPr/>
            </a:lvl6pPr>
            <a:lvl7pPr marL="192024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48840" indent="-91439" algn="l" rtl="0">
              <a:spcBef>
                <a:spcPts val="320"/>
              </a:spcBef>
              <a:buClr>
                <a:schemeClr val="accent3"/>
              </a:buClr>
              <a:buFont typeface="Arial"/>
              <a:buChar char="•"/>
              <a:defRPr/>
            </a:lvl8pPr>
            <a:lvl9pPr marL="237744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3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3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200402" y="273050"/>
            <a:ext cx="5486399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0" y="1563624"/>
            <a:ext cx="2761487" cy="3313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40" name="Shape 240"/>
          <p:cNvCxnSpPr/>
          <p:nvPr/>
        </p:nvCxnSpPr>
        <p:spPr>
          <a:xfrm rot="5400000">
            <a:off x="1128159" y="3221342"/>
            <a:ext cx="3017519" cy="793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>
            <a:off x="0" y="1712979"/>
            <a:ext cx="2651760" cy="1587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>
            <a:off x="0" y="4733548"/>
            <a:ext cx="2651760" cy="1587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52402" y="1901951"/>
            <a:ext cx="237743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2"/>
          </p:nvPr>
        </p:nvSpPr>
        <p:spPr>
          <a:xfrm>
            <a:off x="152402" y="3273555"/>
            <a:ext cx="237743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500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pic" idx="2"/>
          </p:nvPr>
        </p:nvSpPr>
        <p:spPr>
          <a:xfrm>
            <a:off x="3200400" y="381000"/>
            <a:ext cx="5562600" cy="5638800"/>
          </a:xfrm>
          <a:prstGeom prst="rect">
            <a:avLst/>
          </a:prstGeom>
          <a:solidFill>
            <a:schemeClr val="dk2"/>
          </a:solidFill>
          <a:ln w="88900" cap="sq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0" y="1563624"/>
            <a:ext cx="2761487" cy="3313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51" name="Shape 251"/>
          <p:cNvCxnSpPr/>
          <p:nvPr/>
        </p:nvCxnSpPr>
        <p:spPr>
          <a:xfrm rot="5400000">
            <a:off x="1128159" y="3221342"/>
            <a:ext cx="3017519" cy="793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>
            <a:off x="0" y="1712979"/>
            <a:ext cx="2651760" cy="1587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0" y="4733548"/>
            <a:ext cx="2651760" cy="1587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55448" y="1905001"/>
            <a:ext cx="237743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52402" y="3276600"/>
            <a:ext cx="237743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04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21920" algn="l" rtl="0">
              <a:spcBef>
                <a:spcPts val="480"/>
              </a:spcBef>
              <a:buClr>
                <a:srgbClr val="ABC2C8"/>
              </a:buClr>
              <a:buFont typeface="Arial"/>
              <a:buChar char="•"/>
              <a:defRPr/>
            </a:lvl1pPr>
            <a:lvl2pPr marL="548640" indent="-66040" algn="l" rtl="0">
              <a:spcBef>
                <a:spcPts val="400"/>
              </a:spcBef>
              <a:buClr>
                <a:srgbClr val="ABC2C8"/>
              </a:buClr>
              <a:buFont typeface="Arial"/>
              <a:buChar char="•"/>
              <a:defRPr/>
            </a:lvl2pPr>
            <a:lvl3pPr marL="914400" indent="-10160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/>
            </a:lvl3pPr>
            <a:lvl4pPr marL="1188720" indent="-12191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/>
            </a:lvl4pPr>
            <a:lvl5pPr marL="1463040" indent="-129539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/>
            </a:lvl5pPr>
            <a:lvl6pPr marL="1691640" indent="-91439" algn="l" rtl="0">
              <a:spcBef>
                <a:spcPts val="320"/>
              </a:spcBef>
              <a:buClr>
                <a:schemeClr val="accent5"/>
              </a:buClr>
              <a:buFont typeface="Arial"/>
              <a:buChar char="•"/>
              <a:defRPr/>
            </a:lvl6pPr>
            <a:lvl7pPr marL="192024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48840" indent="-91439" algn="l" rtl="0">
              <a:spcBef>
                <a:spcPts val="320"/>
              </a:spcBef>
              <a:buClr>
                <a:schemeClr val="accent3"/>
              </a:buClr>
              <a:buFont typeface="Arial"/>
              <a:buChar char="•"/>
              <a:defRPr/>
            </a:lvl8pPr>
            <a:lvl9pPr marL="237744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6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2319-15BA-45AB-8977-C81F8BEB8FC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7513C-2A65-4C57-A9AA-84ED96F1E8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26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 rot="5400000">
            <a:off x="4732339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1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21920" algn="l" rtl="0">
              <a:spcBef>
                <a:spcPts val="480"/>
              </a:spcBef>
              <a:buClr>
                <a:srgbClr val="ABC2C8"/>
              </a:buClr>
              <a:buFont typeface="Arial"/>
              <a:buChar char="•"/>
              <a:defRPr/>
            </a:lvl1pPr>
            <a:lvl2pPr marL="548640" indent="-66040" algn="l" rtl="0">
              <a:spcBef>
                <a:spcPts val="400"/>
              </a:spcBef>
              <a:buClr>
                <a:srgbClr val="ABC2C8"/>
              </a:buClr>
              <a:buFont typeface="Arial"/>
              <a:buChar char="•"/>
              <a:defRPr/>
            </a:lvl2pPr>
            <a:lvl3pPr marL="914400" indent="-10160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/>
            </a:lvl3pPr>
            <a:lvl4pPr marL="1188720" indent="-12191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/>
            </a:lvl4pPr>
            <a:lvl5pPr marL="1463040" indent="-129539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/>
            </a:lvl5pPr>
            <a:lvl6pPr marL="1691640" indent="-91439" algn="l" rtl="0">
              <a:spcBef>
                <a:spcPts val="320"/>
              </a:spcBef>
              <a:buClr>
                <a:schemeClr val="accent5"/>
              </a:buClr>
              <a:buFont typeface="Arial"/>
              <a:buChar char="•"/>
              <a:defRPr/>
            </a:lvl6pPr>
            <a:lvl7pPr marL="192024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48840" indent="-91439" algn="l" rtl="0">
              <a:spcBef>
                <a:spcPts val="320"/>
              </a:spcBef>
              <a:buClr>
                <a:schemeClr val="accent3"/>
              </a:buClr>
              <a:buFont typeface="Arial"/>
              <a:buChar char="•"/>
              <a:defRPr/>
            </a:lvl8pPr>
            <a:lvl9pPr marL="237744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>
                <a:solidFill>
                  <a:srgbClr val="DFE6D0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10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728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2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197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45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2" y="160020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796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2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2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480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851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665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2" y="273051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581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90" y="4800604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90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90" y="5367341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2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A3F54-1610-42B6-9B8B-9FB8648C5B4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160FD-CC90-485C-A7D8-BC0E6705570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96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3662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9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1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72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48202" y="160020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51579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2" y="6248404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pPr>
                <a:buSzPct val="25000"/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124200" y="6248404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0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EF5DB-B35F-4F11-A69E-0C4ABE17A91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B8B2A-CAAA-4B93-BB3C-009736BAA6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C662-FFF9-48C3-A4D9-1270E737F7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542D-B417-4690-AF05-559C03DD97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DB381-2A61-4FFF-8507-92899555869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279B8-6DA4-4338-9EA4-D25A35EA2C1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7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192A4-7DCD-41B7-92E7-8F2B9B0E299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FFA01-1FB2-4C57-876E-38286043E8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ABFE-D1A3-494C-B936-CBF6CE7EE1E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584C-4121-44E4-9CA2-8E9E1E4229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0C6E4-1532-4CFA-84B2-C2922CF3C6C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78247-81B9-4D81-ACBD-F014E572AC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CC9D310D-318A-4C94-8CB7-69DC402EA4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6/21/2016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2D36ADFC-4177-42FB-9135-3D8F3BA6145B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7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492A0"/>
            </a:gs>
            <a:gs pos="100000">
              <a:srgbClr val="012738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49352" y="137159"/>
            <a:ext cx="8869679" cy="6583680"/>
          </a:xfrm>
          <a:prstGeom prst="rect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21920" algn="l" rtl="0">
              <a:spcBef>
                <a:spcPts val="480"/>
              </a:spcBef>
              <a:buClr>
                <a:srgbClr val="ABC2C8"/>
              </a:buClr>
              <a:buFont typeface="Arial"/>
              <a:buChar char="•"/>
              <a:defRPr/>
            </a:lvl1pPr>
            <a:lvl2pPr marL="548640" marR="0" indent="-66040" algn="l" rtl="0">
              <a:spcBef>
                <a:spcPts val="400"/>
              </a:spcBef>
              <a:buClr>
                <a:srgbClr val="ABC2C8"/>
              </a:buClr>
              <a:buFont typeface="Arial"/>
              <a:buChar char="•"/>
              <a:defRPr/>
            </a:lvl2pPr>
            <a:lvl3pPr marL="914400" marR="0" indent="-101600" algn="l" rtl="0">
              <a:spcBef>
                <a:spcPts val="400"/>
              </a:spcBef>
              <a:buClr>
                <a:schemeClr val="accent2"/>
              </a:buClr>
              <a:buFont typeface="Arial"/>
              <a:buChar char="•"/>
              <a:defRPr/>
            </a:lvl3pPr>
            <a:lvl4pPr marL="1188720" marR="0" indent="-121919" algn="l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/>
            </a:lvl4pPr>
            <a:lvl5pPr marL="1463040" marR="0" indent="-129539" algn="l" rtl="0">
              <a:spcBef>
                <a:spcPts val="320"/>
              </a:spcBef>
              <a:buClr>
                <a:schemeClr val="accent4"/>
              </a:buClr>
              <a:buFont typeface="Arial"/>
              <a:buChar char="•"/>
              <a:defRPr/>
            </a:lvl5pPr>
            <a:lvl6pPr marL="1691640" marR="0" indent="-91439" algn="l" rtl="0">
              <a:spcBef>
                <a:spcPts val="320"/>
              </a:spcBef>
              <a:buClr>
                <a:schemeClr val="accent5"/>
              </a:buClr>
              <a:buFont typeface="Arial"/>
              <a:buChar char="•"/>
              <a:defRPr/>
            </a:lvl6pPr>
            <a:lvl7pPr marL="1920240" marR="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48840" marR="0" indent="-91439" algn="l" rtl="0">
              <a:spcBef>
                <a:spcPts val="320"/>
              </a:spcBef>
              <a:buClr>
                <a:schemeClr val="accent3"/>
              </a:buClr>
              <a:buFont typeface="Arial"/>
              <a:buChar char="•"/>
              <a:defRPr/>
            </a:lvl8pPr>
            <a:lvl9pPr marL="2377440" marR="0" indent="-91439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31125" y="6312411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2" y="631241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kern="0">
                <a:solidFill>
                  <a:srgbClr val="DFE6D0"/>
                </a:solidFill>
                <a:rtl val="0"/>
              </a:rPr>
              <a:pPr>
                <a:buSzPct val="25000"/>
              </a:pPr>
              <a:t>‹#›</a:t>
            </a:fld>
            <a:endParaRPr lang="en-US" kern="0">
              <a:solidFill>
                <a:srgbClr val="DFE6D0"/>
              </a:solidFill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66734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2" y="635635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1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5861626" y="228600"/>
            <a:ext cx="3048000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/>
            <a:endParaRPr sz="3200" kern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1447802" y="143471"/>
            <a:ext cx="769619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8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– </a:t>
            </a:r>
            <a:r>
              <a:rPr lang="en-US" sz="4800" b="1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Condition</a:t>
            </a:r>
            <a:endParaRPr lang="en-US" sz="48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954" y="1905000"/>
            <a:ext cx="2971800" cy="4893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Coastal Populations</a:t>
            </a:r>
          </a:p>
          <a:p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Beach Bums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Message in a Bottle   	(MIB)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Cannibal Cove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Castaways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8574" y="1905000"/>
            <a:ext cx="2737426" cy="4524315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Paradise Palm Populations</a:t>
            </a:r>
          </a:p>
          <a:p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Snowmelt Thicket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Dead Man Dunes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Treasure Grove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Realm of Spirits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1068" y="1905000"/>
            <a:ext cx="2629974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Mountain Populations</a:t>
            </a:r>
          </a:p>
          <a:p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Misty Mountain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Darlost’s</a:t>
            </a:r>
            <a:r>
              <a:rPr lang="en-US" sz="2400" dirty="0" smtClean="0">
                <a:solidFill>
                  <a:srgbClr val="000000"/>
                </a:solidFill>
              </a:rPr>
              <a:t> Dome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" y="2743409"/>
            <a:ext cx="2667000" cy="2238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74" y="2743409"/>
            <a:ext cx="26670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678642"/>
            <a:ext cx="2667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707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85800" y="2636838"/>
            <a:ext cx="8229600" cy="4525963"/>
          </a:xfrm>
        </p:spPr>
        <p:txBody>
          <a:bodyPr/>
          <a:lstStyle/>
          <a:p>
            <a:pPr marL="514350" indent="-514350"/>
            <a:r>
              <a:rPr lang="en-US" u="sng" dirty="0" smtClean="0"/>
              <a:t>Timeframes</a:t>
            </a:r>
            <a:r>
              <a:rPr lang="en-US" dirty="0" smtClean="0"/>
              <a:t>: biologically </a:t>
            </a:r>
            <a:r>
              <a:rPr lang="en-US" dirty="0"/>
              <a:t>meaningful and consistent with the information </a:t>
            </a:r>
            <a:r>
              <a:rPr lang="en-US" dirty="0" smtClean="0"/>
              <a:t>available</a:t>
            </a:r>
          </a:p>
          <a:p>
            <a:pPr marL="514350" indent="-514350"/>
            <a:r>
              <a:rPr lang="en-US" dirty="0" smtClean="0"/>
              <a:t>Discuss how ES decision makers have determined appropriate timeframe</a:t>
            </a:r>
          </a:p>
          <a:p>
            <a:pPr marL="514350" indent="-514350"/>
            <a:r>
              <a:rPr lang="en-US" dirty="0" smtClean="0"/>
              <a:t>Discuss the appropriate spatial scale</a:t>
            </a:r>
          </a:p>
        </p:txBody>
      </p:sp>
    </p:spTree>
    <p:extLst>
      <p:ext uri="{BB962C8B-B14F-4D97-AF65-F5344CB8AC3E}">
        <p14:creationId xmlns:p14="http://schemas.microsoft.com/office/powerpoint/2010/main" val="11621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143000" y="2027237"/>
            <a:ext cx="8229600" cy="4525963"/>
          </a:xfrm>
        </p:spPr>
        <p:txBody>
          <a:bodyPr/>
          <a:lstStyle/>
          <a:p>
            <a:pPr marL="514350" indent="-514350"/>
            <a:r>
              <a:rPr lang="en-US" dirty="0" smtClean="0"/>
              <a:t>Schwartz (1996) recommends 2 to 5 contrasting scenarios</a:t>
            </a:r>
          </a:p>
          <a:p>
            <a:pPr marL="514350" indent="-514350"/>
            <a:r>
              <a:rPr lang="en-US" dirty="0" smtClean="0"/>
              <a:t>Cornish (2004) recommends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Continuation scenario (baseline)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Pessimistic scenario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Disastrous scenario (worst case)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Optimistic scenario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Transformation scenario (best case)</a:t>
            </a:r>
          </a:p>
        </p:txBody>
      </p:sp>
    </p:spTree>
    <p:extLst>
      <p:ext uri="{BB962C8B-B14F-4D97-AF65-F5344CB8AC3E}">
        <p14:creationId xmlns:p14="http://schemas.microsoft.com/office/powerpoint/2010/main" val="21876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-23446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200" y="233204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Some things to avoid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Developing too many scenarios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Inappropriate time frame and scope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Too limited a range of outcomes or possibilities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Too much focus on existing trends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Insufficient focus on drivers (e.g., stressors and conservation efforts)</a:t>
            </a:r>
          </a:p>
        </p:txBody>
      </p:sp>
    </p:spTree>
    <p:extLst>
      <p:ext uri="{BB962C8B-B14F-4D97-AF65-F5344CB8AC3E}">
        <p14:creationId xmlns:p14="http://schemas.microsoft.com/office/powerpoint/2010/main" val="339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Scenarios for Page </a:t>
            </a:r>
            <a:r>
              <a:rPr lang="en-US" sz="3600" b="1" dirty="0" err="1" smtClean="0">
                <a:solidFill>
                  <a:schemeClr val="tx1"/>
                </a:solidFill>
              </a:rPr>
              <a:t>Springsnail</a:t>
            </a:r>
            <a:r>
              <a:rPr lang="en-US" sz="3600" b="1" dirty="0" smtClean="0">
                <a:solidFill>
                  <a:schemeClr val="tx1"/>
                </a:solidFill>
              </a:rPr>
              <a:t> SSA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52400" y="2286000"/>
            <a:ext cx="87630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520"/>
              </a:spcBef>
              <a:buNone/>
            </a:pPr>
            <a:r>
              <a:rPr lang="en-US" sz="2800" dirty="0">
                <a:solidFill>
                  <a:schemeClr val="tx1"/>
                </a:solidFill>
              </a:rPr>
              <a:t>How will groundwater pumping and drought affect spring flow in the future?</a:t>
            </a:r>
          </a:p>
          <a:p>
            <a:pPr marL="0" indent="0" rtl="0">
              <a:spcBef>
                <a:spcPts val="520"/>
              </a:spcBef>
              <a:buNone/>
            </a:pPr>
            <a:endParaRPr lang="en-US" u="sng" dirty="0" smtClean="0">
              <a:solidFill>
                <a:schemeClr val="tx1"/>
              </a:solidFill>
            </a:endParaRPr>
          </a:p>
          <a:p>
            <a:pPr marL="457200" indent="-457200" rtl="0">
              <a:spcBef>
                <a:spcPts val="520"/>
              </a:spcBef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chemeClr val="tx1"/>
                </a:solidFill>
              </a:rPr>
              <a:t>Climate Change</a:t>
            </a:r>
            <a:r>
              <a:rPr lang="en-US" sz="2800" dirty="0" smtClean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possible reduced precipitation and reduced groundwater recharge</a:t>
            </a:r>
          </a:p>
          <a:p>
            <a:pPr marL="457200" indent="-457200" rtl="0">
              <a:spcBef>
                <a:spcPts val="520"/>
              </a:spcBef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chemeClr val="tx1"/>
                </a:solidFill>
              </a:rPr>
              <a:t>Human Population Growth</a:t>
            </a:r>
            <a:r>
              <a:rPr lang="en-US" sz="2800" dirty="0" smtClean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possible increase in groundwater pumping</a:t>
            </a:r>
          </a:p>
          <a:p>
            <a:pPr marL="0" indent="0" rtl="0">
              <a:spcBef>
                <a:spcPts val="52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rtl="0">
              <a:spcBef>
                <a:spcPts val="52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Both factors could reduce groundwater levels, but the relationship to spring flow rates are highly uncertain.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11204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alibri" panose="020F0502020204030204" pitchFamily="34" charset="0"/>
              </a:rPr>
              <a:t>Future Condition</a:t>
            </a:r>
          </a:p>
        </p:txBody>
      </p:sp>
    </p:spTree>
    <p:extLst>
      <p:ext uri="{BB962C8B-B14F-4D97-AF65-F5344CB8AC3E}">
        <p14:creationId xmlns:p14="http://schemas.microsoft.com/office/powerpoint/2010/main" val="23444308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tx1"/>
                </a:solidFill>
              </a:rPr>
              <a:t>Scenarios for Page </a:t>
            </a:r>
            <a:r>
              <a:rPr lang="en-US" sz="3600" b="1" dirty="0" err="1" smtClean="0">
                <a:solidFill>
                  <a:schemeClr val="tx1"/>
                </a:solidFill>
              </a:rPr>
              <a:t>Springsnail</a:t>
            </a:r>
            <a:r>
              <a:rPr lang="en-US" sz="3600" b="1" dirty="0" smtClean="0">
                <a:solidFill>
                  <a:schemeClr val="tx1"/>
                </a:solidFill>
              </a:rPr>
              <a:t> SSA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8229600" cy="37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52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Considered 50 years in the future.</a:t>
            </a:r>
          </a:p>
          <a:p>
            <a:pPr marL="0" indent="0" rtl="0">
              <a:spcBef>
                <a:spcPts val="52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Developed 3 spring flow scenarios for potential effects to spring flow.</a:t>
            </a:r>
          </a:p>
          <a:p>
            <a:pPr marL="457200" lvl="0" indent="-419100" rtl="0">
              <a:spcBef>
                <a:spcPts val="520"/>
              </a:spcBef>
              <a:buClr>
                <a:srgbClr val="9FC5E8"/>
              </a:buClr>
              <a:buSzPct val="100000"/>
              <a:buFont typeface="Arial"/>
              <a:buChar char="-"/>
            </a:pPr>
            <a:r>
              <a:rPr lang="en-US" sz="2800" b="1" dirty="0" smtClean="0">
                <a:solidFill>
                  <a:schemeClr val="tx1"/>
                </a:solidFill>
              </a:rPr>
              <a:t>Scenario </a:t>
            </a:r>
            <a:r>
              <a:rPr lang="en-US" sz="2800" b="1" dirty="0">
                <a:solidFill>
                  <a:schemeClr val="tx1"/>
                </a:solidFill>
              </a:rPr>
              <a:t>1:</a:t>
            </a:r>
            <a:r>
              <a:rPr lang="en-US" sz="2800" dirty="0">
                <a:solidFill>
                  <a:schemeClr val="tx1"/>
                </a:solidFill>
              </a:rPr>
              <a:t> No change to spring flow occurs</a:t>
            </a:r>
          </a:p>
          <a:p>
            <a:pPr marL="457200" lvl="0" indent="-419100" rtl="0">
              <a:spcBef>
                <a:spcPts val="520"/>
              </a:spcBef>
              <a:buClr>
                <a:srgbClr val="9FC5E8"/>
              </a:buClr>
              <a:buSzPct val="100000"/>
              <a:buFont typeface="Arial"/>
              <a:buChar char="-"/>
            </a:pPr>
            <a:r>
              <a:rPr lang="en-US" sz="2800" b="1" dirty="0">
                <a:solidFill>
                  <a:schemeClr val="tx1"/>
                </a:solidFill>
              </a:rPr>
              <a:t>Scenario 2:</a:t>
            </a:r>
            <a:r>
              <a:rPr lang="en-US" sz="2800" dirty="0">
                <a:solidFill>
                  <a:schemeClr val="tx1"/>
                </a:solidFill>
              </a:rPr>
              <a:t> Some change to spring flow occurs (not drastic)</a:t>
            </a:r>
          </a:p>
          <a:p>
            <a:pPr marL="457200" lvl="0" indent="-419100" rtl="0">
              <a:spcBef>
                <a:spcPts val="520"/>
              </a:spcBef>
              <a:buClr>
                <a:srgbClr val="9FC5E8"/>
              </a:buClr>
              <a:buSzPct val="100000"/>
              <a:buFont typeface="Arial"/>
              <a:buChar char="-"/>
            </a:pPr>
            <a:r>
              <a:rPr lang="en-US" sz="2800" b="1" dirty="0">
                <a:solidFill>
                  <a:schemeClr val="tx1"/>
                </a:solidFill>
              </a:rPr>
              <a:t>Scenario 3: </a:t>
            </a:r>
            <a:r>
              <a:rPr lang="en-US" sz="2800" dirty="0">
                <a:solidFill>
                  <a:schemeClr val="tx1"/>
                </a:solidFill>
              </a:rPr>
              <a:t>Major reduction or elimination of spring flow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4800" y="4343400"/>
            <a:ext cx="8534400" cy="9144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  <a:rtl val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11204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alibri" panose="020F0502020204030204" pitchFamily="34" charset="0"/>
              </a:rPr>
              <a:t>Future Condition</a:t>
            </a:r>
          </a:p>
        </p:txBody>
      </p:sp>
    </p:spTree>
    <p:extLst>
      <p:ext uri="{BB962C8B-B14F-4D97-AF65-F5344CB8AC3E}">
        <p14:creationId xmlns:p14="http://schemas.microsoft.com/office/powerpoint/2010/main" val="3766249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-254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52400" y="2179640"/>
            <a:ext cx="6400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Scenarios capture uncertainty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Scenarios can represent hypotheses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Specify how likely are the scenarios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But avoid terminology being a   source of uncertainty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calibrated terms</a:t>
            </a:r>
          </a:p>
          <a:p>
            <a:endParaRPr lang="en-US" dirty="0" smtClean="0"/>
          </a:p>
          <a:p>
            <a:pPr marL="914400" lvl="1" indent="-514350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9" t="4025" b="4412"/>
          <a:stretch/>
        </p:blipFill>
        <p:spPr>
          <a:xfrm>
            <a:off x="6449736" y="2209800"/>
            <a:ext cx="2794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0486"/>
            <a:ext cx="9144000" cy="4227514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…recall IPCC Probability Table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694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037583" y="3017841"/>
            <a:ext cx="757301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9A – Evaluating Future Stressors</a:t>
            </a:r>
          </a:p>
          <a:p>
            <a:pPr marL="0" indent="0">
              <a:buNone/>
            </a:pPr>
            <a:r>
              <a:rPr lang="en-US" dirty="0" smtClean="0"/>
              <a:t>9B – Ecological Settings Scale</a:t>
            </a:r>
          </a:p>
          <a:p>
            <a:pPr marL="0" indent="0">
              <a:buNone/>
            </a:pPr>
            <a:r>
              <a:rPr lang="en-US" dirty="0" smtClean="0"/>
              <a:t>9C – Species Scale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514350"/>
            <a:endParaRPr lang="en-US" dirty="0" smtClean="0"/>
          </a:p>
        </p:txBody>
      </p:sp>
      <p:sp>
        <p:nvSpPr>
          <p:cNvPr id="6" name="Shape 768"/>
          <p:cNvSpPr txBox="1"/>
          <p:nvPr/>
        </p:nvSpPr>
        <p:spPr>
          <a:xfrm>
            <a:off x="1066802" y="1219203"/>
            <a:ext cx="7309427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8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EXERCISE </a:t>
            </a:r>
            <a:r>
              <a:rPr lang="en-US" sz="4800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9.</a:t>
            </a:r>
            <a:endParaRPr lang="en-US" sz="48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4800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Scenario Development</a:t>
            </a:r>
            <a:endParaRPr lang="en-US" sz="48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C:\Users\jengle\AppData\Local\Microsoft\Windows\Temporary Internet Files\Content.IE5\RHJNB6GK\Cartoon_-_Climate_Science[1]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8729" r="10000" b="8361"/>
          <a:stretch/>
        </p:blipFill>
        <p:spPr bwMode="auto">
          <a:xfrm>
            <a:off x="6254175" y="4659513"/>
            <a:ext cx="2737427" cy="20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4027" y="762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prstClr val="black"/>
                </a:solidFill>
              </a:rPr>
              <a:t>Future Condition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4099" name="Picture 3" descr="C:\Users\jengle\AppData\Local\Microsoft\Windows\Temporary Internet Files\Content.IE5\Z7VNCU9J\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1602" y="6019804"/>
            <a:ext cx="4572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Please be back at 1:00!</a:t>
            </a:r>
            <a:endParaRPr 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pic>
        <p:nvPicPr>
          <p:cNvPr id="4" name="Picture 2" descr="C:\Users\jengle\AppData\Local\Microsoft\Windows\Temporary Internet Files\Content.IE5\Z7VNCU9J\climate-varition-factors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636"/>
          <p:cNvSpPr txBox="1"/>
          <p:nvPr/>
        </p:nvSpPr>
        <p:spPr>
          <a:xfrm>
            <a:off x="1447802" y="143471"/>
            <a:ext cx="769619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8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– </a:t>
            </a:r>
            <a:r>
              <a:rPr lang="en-US" sz="4800" b="1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Condition</a:t>
            </a:r>
            <a:endParaRPr lang="en-US" sz="48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8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Future Condition</a:t>
            </a:r>
            <a:endParaRPr lang="en-US" sz="6600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7"/>
          <a:stretch/>
        </p:blipFill>
        <p:spPr bwMode="auto">
          <a:xfrm>
            <a:off x="2590800" y="1676404"/>
            <a:ext cx="4114800" cy="4530969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2362200" y="5257800"/>
            <a:ext cx="4343400" cy="10668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350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389118"/>
            <a:ext cx="899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i="1" dirty="0" smtClean="0"/>
          </a:p>
          <a:p>
            <a:pPr algn="ctr"/>
            <a:r>
              <a:rPr lang="en-US" sz="4400" b="1" i="1" dirty="0" smtClean="0"/>
              <a:t>“It </a:t>
            </a:r>
            <a:r>
              <a:rPr lang="en-US" sz="4400" b="1" i="1" dirty="0"/>
              <a:t>is very difficult to predict — especially the future</a:t>
            </a:r>
            <a:r>
              <a:rPr lang="en-US" sz="4400" b="1" i="1" dirty="0" smtClean="0"/>
              <a:t>.”</a:t>
            </a:r>
          </a:p>
          <a:p>
            <a:endParaRPr lang="en-US" sz="4400" i="1" dirty="0" smtClean="0"/>
          </a:p>
          <a:p>
            <a:r>
              <a:rPr lang="en-US" sz="3200" i="1" dirty="0" smtClean="0"/>
              <a:t>Danish </a:t>
            </a:r>
            <a:r>
              <a:rPr lang="en-US" sz="3200" i="1" dirty="0"/>
              <a:t>physicist </a:t>
            </a:r>
            <a:r>
              <a:rPr lang="en-US" sz="3200" i="1" dirty="0" err="1"/>
              <a:t>Neils</a:t>
            </a:r>
            <a:r>
              <a:rPr lang="en-US" sz="3200" i="1" dirty="0"/>
              <a:t> </a:t>
            </a:r>
            <a:r>
              <a:rPr lang="en-US" sz="3200" i="1" dirty="0" smtClean="0"/>
              <a:t>Bohr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94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b="1" dirty="0" smtClean="0"/>
              <a:t>Then why make predictions?</a:t>
            </a:r>
          </a:p>
          <a:p>
            <a:pPr marL="0" indent="0">
              <a:buNone/>
            </a:pPr>
            <a:r>
              <a:rPr lang="en-US" sz="2800" dirty="0" smtClean="0"/>
              <a:t>	Because risk assessments to inform ESA </a:t>
            </a:r>
            <a:r>
              <a:rPr lang="en-US" sz="2800" dirty="0"/>
              <a:t>decisions </a:t>
            </a:r>
            <a:r>
              <a:rPr lang="en-US" sz="2800" dirty="0" smtClean="0"/>
              <a:t>	require </a:t>
            </a:r>
            <a:r>
              <a:rPr lang="en-US" sz="2800" dirty="0"/>
              <a:t>an understanding of the likely future </a:t>
            </a:r>
            <a:r>
              <a:rPr lang="en-US" sz="2800" dirty="0" smtClean="0"/>
              <a:t>	condition </a:t>
            </a:r>
            <a:r>
              <a:rPr lang="en-US" sz="2800" dirty="0"/>
              <a:t>of the species and its environment </a:t>
            </a:r>
            <a:r>
              <a:rPr lang="en-US" sz="2800" dirty="0" smtClean="0"/>
              <a:t>									</a:t>
            </a:r>
            <a:r>
              <a:rPr lang="en-US" sz="2000" i="1" dirty="0" smtClean="0"/>
              <a:t>(</a:t>
            </a:r>
            <a:r>
              <a:rPr lang="en-US" sz="2000" i="1" dirty="0"/>
              <a:t>Carroll et al. 1996, </a:t>
            </a:r>
            <a:r>
              <a:rPr lang="en-US" sz="2000" i="1" dirty="0" err="1"/>
              <a:t>DeMaster</a:t>
            </a:r>
            <a:r>
              <a:rPr lang="en-US" sz="2000" i="1" dirty="0"/>
              <a:t> 2004).</a:t>
            </a:r>
            <a:r>
              <a:rPr lang="en-US" sz="2800" dirty="0"/>
              <a:t> </a:t>
            </a:r>
          </a:p>
          <a:p>
            <a:r>
              <a:rPr lang="en-US" sz="2800" b="1" dirty="0" smtClean="0"/>
              <a:t>To answer: </a:t>
            </a:r>
          </a:p>
          <a:p>
            <a:pPr marL="457200" lvl="1" indent="0">
              <a:buNone/>
            </a:pPr>
            <a:r>
              <a:rPr lang="en-US" dirty="0" smtClean="0"/>
              <a:t>“And then what?” or </a:t>
            </a:r>
          </a:p>
          <a:p>
            <a:pPr marL="457200" lvl="1" indent="0">
              <a:buNone/>
            </a:pPr>
            <a:r>
              <a:rPr lang="en-US" dirty="0" smtClean="0"/>
              <a:t>“So, what does that mean to the species?”</a:t>
            </a:r>
          </a:p>
          <a:p>
            <a:pPr lvl="2"/>
            <a:r>
              <a:rPr lang="en-US" sz="2800" dirty="0" smtClean="0"/>
              <a:t>Relies on species ecology, cause-effect relationships, and current condition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79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350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828800"/>
            <a:ext cx="7620000" cy="4953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chemeClr val="bg2"/>
                </a:solidFill>
              </a:rPr>
              <a:t> 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6200000">
            <a:off x="168280" y="4082536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SPECIES  </a:t>
            </a:r>
            <a:r>
              <a:rPr lang="en-US" b="1" dirty="0" smtClean="0">
                <a:solidFill>
                  <a:schemeClr val="tx2"/>
                </a:solidFill>
              </a:rPr>
              <a:t>METRIC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1524000" y="2133600"/>
            <a:ext cx="0" cy="3733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524000" y="6273800"/>
            <a:ext cx="2362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38602" y="60960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tx2"/>
                </a:solidFill>
              </a:rPr>
              <a:t>T I M E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953000" y="6273800"/>
            <a:ext cx="3124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524000" y="5867400"/>
            <a:ext cx="6553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524000" y="2971800"/>
            <a:ext cx="57150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300059" y="1825831"/>
            <a:ext cx="17573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Future</a:t>
            </a:r>
          </a:p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Condition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5821897" y="2202462"/>
            <a:ext cx="0" cy="37338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1143000" y="57150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1143000" y="2514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1849718" y="4114804"/>
            <a:ext cx="4093883" cy="571499"/>
          </a:xfrm>
          <a:prstGeom prst="line">
            <a:avLst/>
          </a:prstGeom>
          <a:noFill/>
          <a:ln w="603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rot="600000">
            <a:off x="5867400" y="4876800"/>
            <a:ext cx="1519238" cy="374650"/>
          </a:xfrm>
          <a:prstGeom prst="line">
            <a:avLst/>
          </a:prstGeom>
          <a:noFill/>
          <a:ln w="603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5867400" y="4419600"/>
            <a:ext cx="1600200" cy="228600"/>
          </a:xfrm>
          <a:prstGeom prst="line">
            <a:avLst/>
          </a:prstGeom>
          <a:noFill/>
          <a:ln w="60325" cap="rnd">
            <a:solidFill>
              <a:srgbClr val="008000"/>
            </a:solidFill>
            <a:prstDash val="sysDot"/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V="1">
            <a:off x="4648200" y="4419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1976439" y="2284461"/>
            <a:ext cx="3509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Current Condition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239000" y="2782975"/>
            <a:ext cx="72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GOAL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334000" y="5802868"/>
            <a:ext cx="1035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PRESENT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1905000" y="4128854"/>
            <a:ext cx="5595678" cy="797832"/>
          </a:xfrm>
          <a:prstGeom prst="line">
            <a:avLst/>
          </a:prstGeom>
          <a:noFill/>
          <a:ln w="603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908404" y="3547361"/>
            <a:ext cx="147637" cy="581493"/>
            <a:chOff x="1678782" y="2695107"/>
            <a:chExt cx="147637" cy="581493"/>
          </a:xfrm>
          <a:solidFill>
            <a:schemeClr val="tx2"/>
          </a:solidFill>
        </p:grpSpPr>
        <p:sp>
          <p:nvSpPr>
            <p:cNvPr id="29" name="Oval 28"/>
            <p:cNvSpPr/>
            <p:nvPr/>
          </p:nvSpPr>
          <p:spPr>
            <a:xfrm>
              <a:off x="1678782" y="2895600"/>
              <a:ext cx="147637" cy="15240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752600" y="2695107"/>
              <a:ext cx="0" cy="581493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36153" y="4293955"/>
            <a:ext cx="147637" cy="581493"/>
            <a:chOff x="1678782" y="2695107"/>
            <a:chExt cx="147637" cy="581493"/>
          </a:xfrm>
          <a:solidFill>
            <a:schemeClr val="tx2"/>
          </a:solidFill>
        </p:grpSpPr>
        <p:sp>
          <p:nvSpPr>
            <p:cNvPr id="32" name="Oval 31"/>
            <p:cNvSpPr/>
            <p:nvPr/>
          </p:nvSpPr>
          <p:spPr>
            <a:xfrm>
              <a:off x="1678782" y="2895600"/>
              <a:ext cx="147637" cy="15240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752600" y="2695107"/>
              <a:ext cx="0" cy="581493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69675" y="3716470"/>
            <a:ext cx="147637" cy="581493"/>
            <a:chOff x="1678782" y="2695107"/>
            <a:chExt cx="147637" cy="581493"/>
          </a:xfrm>
          <a:solidFill>
            <a:schemeClr val="tx2"/>
          </a:solidFill>
        </p:grpSpPr>
        <p:sp>
          <p:nvSpPr>
            <p:cNvPr id="35" name="Oval 34"/>
            <p:cNvSpPr/>
            <p:nvPr/>
          </p:nvSpPr>
          <p:spPr>
            <a:xfrm>
              <a:off x="1678782" y="2895600"/>
              <a:ext cx="147637" cy="15240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752600" y="2695107"/>
              <a:ext cx="0" cy="581493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152812" y="4308009"/>
            <a:ext cx="147637" cy="581493"/>
            <a:chOff x="1678782" y="2695107"/>
            <a:chExt cx="147637" cy="581493"/>
          </a:xfrm>
          <a:solidFill>
            <a:schemeClr val="tx2"/>
          </a:solidFill>
        </p:grpSpPr>
        <p:sp>
          <p:nvSpPr>
            <p:cNvPr id="38" name="Oval 37"/>
            <p:cNvSpPr/>
            <p:nvPr/>
          </p:nvSpPr>
          <p:spPr>
            <a:xfrm>
              <a:off x="1678782" y="2895600"/>
              <a:ext cx="147637" cy="15240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52600" y="2695107"/>
              <a:ext cx="0" cy="581493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986334" y="4547494"/>
            <a:ext cx="147637" cy="581493"/>
            <a:chOff x="1678782" y="2695107"/>
            <a:chExt cx="147637" cy="581493"/>
          </a:xfrm>
          <a:solidFill>
            <a:schemeClr val="tx2"/>
          </a:solidFill>
        </p:grpSpPr>
        <p:sp>
          <p:nvSpPr>
            <p:cNvPr id="41" name="Oval 40"/>
            <p:cNvSpPr/>
            <p:nvPr/>
          </p:nvSpPr>
          <p:spPr>
            <a:xfrm>
              <a:off x="1678782" y="2895600"/>
              <a:ext cx="147637" cy="15240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752600" y="2695107"/>
              <a:ext cx="0" cy="581493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674262" y="4206410"/>
            <a:ext cx="147637" cy="581493"/>
            <a:chOff x="1678782" y="2695107"/>
            <a:chExt cx="147637" cy="581493"/>
          </a:xfrm>
          <a:solidFill>
            <a:schemeClr val="tx2"/>
          </a:solidFill>
        </p:grpSpPr>
        <p:sp>
          <p:nvSpPr>
            <p:cNvPr id="44" name="Oval 43"/>
            <p:cNvSpPr/>
            <p:nvPr/>
          </p:nvSpPr>
          <p:spPr>
            <a:xfrm>
              <a:off x="1678782" y="2895600"/>
              <a:ext cx="147637" cy="15240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752600" y="2695107"/>
              <a:ext cx="0" cy="581493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9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1" grpId="0" animBg="1"/>
      <p:bldP spid="22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28600" y="2865441"/>
            <a:ext cx="8686800" cy="38401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Possible futures</a:t>
            </a:r>
            <a:r>
              <a:rPr lang="en-US" dirty="0" smtClean="0"/>
              <a:t>: what may happen?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Probable futures</a:t>
            </a:r>
            <a:r>
              <a:rPr lang="en-US" dirty="0" smtClean="0"/>
              <a:t>: what is most likely to happen?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Preferable futures</a:t>
            </a:r>
            <a:r>
              <a:rPr lang="en-US" dirty="0" smtClean="0"/>
              <a:t>: what would we prefer to happen?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r">
              <a:buNone/>
            </a:pPr>
            <a:r>
              <a:rPr lang="en-US" sz="2400" i="1" dirty="0" smtClean="0"/>
              <a:t>(</a:t>
            </a:r>
            <a:r>
              <a:rPr lang="en-US" sz="2400" i="1" dirty="0" err="1"/>
              <a:t>Duinker</a:t>
            </a:r>
            <a:r>
              <a:rPr lang="en-US" sz="2400" i="1" dirty="0"/>
              <a:t> &amp; </a:t>
            </a:r>
            <a:r>
              <a:rPr lang="en-US" sz="2400" i="1" dirty="0" err="1"/>
              <a:t>Greig</a:t>
            </a:r>
            <a:r>
              <a:rPr lang="en-US" sz="2400" i="1" dirty="0"/>
              <a:t> 2007)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Scenario Development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522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981200" y="21336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Components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Stressors, including climate change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Conservation efforts</a:t>
            </a:r>
          </a:p>
          <a:p>
            <a:pPr marL="0" indent="0">
              <a:buNone/>
            </a:pPr>
            <a:r>
              <a:rPr lang="en-US" b="1" dirty="0" smtClean="0"/>
              <a:t>Species’ response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Habitat condition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3Rs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Viability</a:t>
            </a:r>
          </a:p>
        </p:txBody>
      </p:sp>
    </p:spTree>
    <p:extLst>
      <p:ext uri="{BB962C8B-B14F-4D97-AF65-F5344CB8AC3E}">
        <p14:creationId xmlns:p14="http://schemas.microsoft.com/office/powerpoint/2010/main" val="6179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ewmediapp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5861627" y="228600"/>
            <a:ext cx="30480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defRPr/>
            </a:pPr>
            <a:endParaRPr lang="en-US" sz="3200" dirty="0">
              <a:solidFill>
                <a:prstClr val="white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11204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Future Condition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295400" y="18288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Scenarios depend upon decision context</a:t>
            </a:r>
            <a:r>
              <a:rPr lang="en-US" dirty="0" smtClean="0"/>
              <a:t>	</a:t>
            </a:r>
          </a:p>
          <a:p>
            <a:pPr marL="914400" lvl="1" indent="-514350"/>
            <a:r>
              <a:rPr lang="en-US" b="1" dirty="0" smtClean="0"/>
              <a:t>Listing</a:t>
            </a:r>
          </a:p>
          <a:p>
            <a:pPr marL="1314450" lvl="2" indent="-514350"/>
            <a:r>
              <a:rPr lang="en-US" dirty="0" smtClean="0"/>
              <a:t>Stressors and conservation efforts</a:t>
            </a:r>
          </a:p>
          <a:p>
            <a:pPr marL="914400" lvl="1" indent="-514350"/>
            <a:r>
              <a:rPr lang="en-US" b="1" dirty="0" smtClean="0"/>
              <a:t>Consultation</a:t>
            </a:r>
          </a:p>
          <a:p>
            <a:pPr marL="1314450" lvl="2" indent="-514350"/>
            <a:r>
              <a:rPr lang="en-US" dirty="0" smtClean="0"/>
              <a:t>Project vs no project</a:t>
            </a:r>
          </a:p>
          <a:p>
            <a:pPr marL="1314450" lvl="2" indent="-514350"/>
            <a:r>
              <a:rPr lang="en-US" dirty="0" smtClean="0"/>
              <a:t>Project design options</a:t>
            </a:r>
          </a:p>
          <a:p>
            <a:pPr marL="1314450" lvl="2" indent="-514350"/>
            <a:r>
              <a:rPr lang="en-US" dirty="0" smtClean="0"/>
              <a:t>Reasonable and prudent measures</a:t>
            </a:r>
          </a:p>
          <a:p>
            <a:pPr marL="914400" lvl="1" indent="-514350"/>
            <a:r>
              <a:rPr lang="en-US" b="1" dirty="0" smtClean="0"/>
              <a:t>Recovery</a:t>
            </a:r>
          </a:p>
          <a:p>
            <a:pPr marL="1314450" lvl="2" indent="-514350"/>
            <a:r>
              <a:rPr lang="en-US" dirty="0" smtClean="0"/>
              <a:t>Alternative recovery strategies</a:t>
            </a:r>
          </a:p>
        </p:txBody>
      </p:sp>
    </p:spTree>
    <p:extLst>
      <p:ext uri="{BB962C8B-B14F-4D97-AF65-F5344CB8AC3E}">
        <p14:creationId xmlns:p14="http://schemas.microsoft.com/office/powerpoint/2010/main" val="42894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atch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65CE46178F3848B2308428AECB8744" ma:contentTypeVersion="0" ma:contentTypeDescription="Create a new document." ma:contentTypeScope="" ma:versionID="ddb8a60bfb21ab80ef633c7da7d21f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EC6A08-3C27-45D8-949F-8B3C5B3E6F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B2EAD6-E014-4D29-B941-366BC9E8E7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34B17-6CDC-4DAE-9AB2-0DF39A658E80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9000</TotalTime>
  <Words>822</Words>
  <Application>Microsoft Office PowerPoint</Application>
  <PresentationFormat>On-screen Show (4:3)</PresentationFormat>
  <Paragraphs>183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1_Office Theme</vt:lpstr>
      <vt:lpstr>Thatch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Scenarios for Page Springsnail SSA</vt:lpstr>
      <vt:lpstr>Scenarios for Page Springsnail SSA</vt:lpstr>
      <vt:lpstr>PowerPoint Presentation</vt:lpstr>
      <vt:lpstr>…recall IPCC Probability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Engle, Janice</dc:creator>
  <cp:lastModifiedBy>Muth, Frank</cp:lastModifiedBy>
  <cp:revision>267</cp:revision>
  <dcterms:created xsi:type="dcterms:W3CDTF">2013-05-14T13:52:31Z</dcterms:created>
  <dcterms:modified xsi:type="dcterms:W3CDTF">2016-06-21T20:21:51Z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0x0101009565CE46178F3848B2308428AECB8744</vt:lpwstr>
  </property>
</Properties>
</file>