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6"/>
  </p:notesMasterIdLst>
  <p:sldIdLst>
    <p:sldId id="256" r:id="rId3"/>
    <p:sldId id="257" r:id="rId4"/>
    <p:sldId id="258" r:id="rId5"/>
    <p:sldId id="285" r:id="rId6"/>
    <p:sldId id="286" r:id="rId7"/>
    <p:sldId id="287" r:id="rId8"/>
    <p:sldId id="288" r:id="rId9"/>
    <p:sldId id="289" r:id="rId10"/>
    <p:sldId id="290" r:id="rId11"/>
    <p:sldId id="291" r:id="rId12"/>
    <p:sldId id="292" r:id="rId13"/>
    <p:sldId id="293" r:id="rId14"/>
    <p:sldId id="29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541" autoAdjust="0"/>
  </p:normalViewPr>
  <p:slideViewPr>
    <p:cSldViewPr snapToGrid="0" showGuides="1">
      <p:cViewPr varScale="1">
        <p:scale>
          <a:sx n="85" d="100"/>
          <a:sy n="85" d="100"/>
        </p:scale>
        <p:origin x="1512" y="84"/>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F237C-D3AC-41D9-872D-7B8917C75021}" type="datetimeFigureOut">
              <a:rPr lang="en-US" smtClean="0"/>
              <a:t>11/14/2019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E0D2AB-6ACC-407B-9D2C-DBABA9C07DE0}" type="slidenum">
              <a:rPr lang="en-US" smtClean="0"/>
              <a:t>‹#›</a:t>
            </a:fld>
            <a:endParaRPr lang="en-US"/>
          </a:p>
        </p:txBody>
      </p:sp>
    </p:spTree>
    <p:extLst>
      <p:ext uri="{BB962C8B-B14F-4D97-AF65-F5344CB8AC3E}">
        <p14:creationId xmlns:p14="http://schemas.microsoft.com/office/powerpoint/2010/main" val="1779514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The Island Mouse (</a:t>
            </a:r>
            <a:r>
              <a:rPr lang="en-US" sz="1200" b="0" i="1" u="none" strike="noStrike" kern="1200" baseline="0" dirty="0" err="1">
                <a:solidFill>
                  <a:schemeClr val="tx1"/>
                </a:solidFill>
                <a:latin typeface="+mn-lt"/>
                <a:ea typeface="+mn-ea"/>
                <a:cs typeface="+mn-cs"/>
              </a:rPr>
              <a:t>Zapus</a:t>
            </a:r>
            <a:r>
              <a:rPr lang="en-US" sz="1200" b="0" i="1" u="none" strike="noStrike" kern="1200" baseline="0" dirty="0">
                <a:solidFill>
                  <a:schemeClr val="tx1"/>
                </a:solidFill>
                <a:latin typeface="+mn-lt"/>
                <a:ea typeface="+mn-ea"/>
                <a:cs typeface="+mn-cs"/>
              </a:rPr>
              <a:t> </a:t>
            </a:r>
            <a:r>
              <a:rPr lang="en-US" sz="1200" b="0" i="1" u="none" strike="noStrike" kern="1200" baseline="0" dirty="0" err="1">
                <a:solidFill>
                  <a:schemeClr val="tx1"/>
                </a:solidFill>
                <a:latin typeface="+mn-lt"/>
                <a:ea typeface="+mn-ea"/>
                <a:cs typeface="+mn-cs"/>
              </a:rPr>
              <a:t>islandsonious</a:t>
            </a:r>
            <a:r>
              <a:rPr lang="en-US" sz="1200" b="0" i="0" u="none" strike="noStrike" kern="1200" baseline="0" dirty="0">
                <a:solidFill>
                  <a:schemeClr val="tx1"/>
                </a:solidFill>
                <a:latin typeface="+mn-lt"/>
                <a:ea typeface="+mn-ea"/>
                <a:cs typeface="+mn-cs"/>
              </a:rPr>
              <a:t>) is a species that lives on </a:t>
            </a:r>
            <a:r>
              <a:rPr lang="en-US" sz="1200" b="0" i="0" u="none" strike="noStrike" kern="1200" baseline="0" dirty="0" err="1">
                <a:solidFill>
                  <a:schemeClr val="tx1"/>
                </a:solidFill>
                <a:latin typeface="+mn-lt"/>
                <a:ea typeface="+mn-ea"/>
                <a:cs typeface="+mn-cs"/>
              </a:rPr>
              <a:t>Darlost's</a:t>
            </a:r>
            <a:r>
              <a:rPr lang="en-US" sz="1200" b="0" i="0" u="none" strike="noStrike" kern="1200" baseline="0" dirty="0">
                <a:solidFill>
                  <a:schemeClr val="tx1"/>
                </a:solidFill>
                <a:latin typeface="+mn-lt"/>
                <a:ea typeface="+mn-ea"/>
                <a:cs typeface="+mn-cs"/>
              </a:rPr>
              <a:t> Island. There are 10 current populations, although historically they occurred at 11 sites across the island. As you covered in SSA 100, the mice are adapted to the unique ecology of </a:t>
            </a:r>
            <a:r>
              <a:rPr lang="en-US" sz="1200" b="0" i="0" u="none" strike="noStrike" kern="1200" baseline="0" dirty="0" err="1">
                <a:solidFill>
                  <a:schemeClr val="tx1"/>
                </a:solidFill>
                <a:latin typeface="+mn-lt"/>
                <a:ea typeface="+mn-ea"/>
                <a:cs typeface="+mn-cs"/>
              </a:rPr>
              <a:t>Darlost’s</a:t>
            </a:r>
            <a:r>
              <a:rPr lang="en-US" sz="1200" b="0" i="0" u="none" strike="noStrike" kern="1200" baseline="0" dirty="0">
                <a:solidFill>
                  <a:schemeClr val="tx1"/>
                </a:solidFill>
                <a:latin typeface="+mn-lt"/>
                <a:ea typeface="+mn-ea"/>
                <a:cs typeface="+mn-cs"/>
              </a:rPr>
              <a:t> Island. Their primary food source is dune beetles, which are found across the small island. They also rely on beach grass that grows along the coasts to build their nests and create shelter from the sun and cold winters. They require warm spring temperatures for successful breeding, and in years with exceptionally cold trade winds there is increased winter mortality. They are also very sensitive to noise, and loud noises can lead to depressed breeding activity and, in extreme cases, death from cardiac arrest. There are also several stressors on the island that influence their population dynamics. The two main predators of Island mice are Jack’s sparrow, which are found across the island, and the pirate rat, which are only found along the coasts. </a:t>
            </a:r>
            <a:r>
              <a:rPr lang="en-US" sz="1200" b="0" i="0" u="none" strike="noStrike" kern="1200" baseline="0" dirty="0" err="1">
                <a:solidFill>
                  <a:schemeClr val="tx1"/>
                </a:solidFill>
                <a:latin typeface="+mn-lt"/>
                <a:ea typeface="+mn-ea"/>
                <a:cs typeface="+mn-cs"/>
              </a:rPr>
              <a:t>Darlost’s</a:t>
            </a:r>
            <a:r>
              <a:rPr lang="en-US" sz="1200" b="0" i="0" u="none" strike="noStrike" kern="1200" baseline="0" dirty="0">
                <a:solidFill>
                  <a:schemeClr val="tx1"/>
                </a:solidFill>
                <a:latin typeface="+mn-lt"/>
                <a:ea typeface="+mn-ea"/>
                <a:cs typeface="+mn-cs"/>
              </a:rPr>
              <a:t> fire is a disease that causes mange and can be fatal, and toxic gas plumes from the island’s volcanoes can also be deadly. This conceptual diagram summarizes the key species needs (green boxes) and threats (red boxes) and how they influence breeding and survival. </a:t>
            </a:r>
          </a:p>
          <a:p>
            <a:r>
              <a:rPr lang="en-US" sz="1200" b="0" i="0" u="none" strike="noStrike" kern="1200" baseline="0" dirty="0">
                <a:solidFill>
                  <a:schemeClr val="tx1"/>
                </a:solidFill>
                <a:latin typeface="+mn-lt"/>
                <a:ea typeface="+mn-ea"/>
                <a:cs typeface="+mn-cs"/>
              </a:rPr>
              <a:t>Using </a:t>
            </a:r>
            <a:endParaRPr lang="en-US" dirty="0"/>
          </a:p>
        </p:txBody>
      </p:sp>
      <p:sp>
        <p:nvSpPr>
          <p:cNvPr id="4" name="Slide Number Placeholder 3"/>
          <p:cNvSpPr>
            <a:spLocks noGrp="1"/>
          </p:cNvSpPr>
          <p:nvPr>
            <p:ph type="sldNum" sz="quarter" idx="5"/>
          </p:nvPr>
        </p:nvSpPr>
        <p:spPr/>
        <p:txBody>
          <a:bodyPr/>
          <a:lstStyle/>
          <a:p>
            <a:fld id="{47E0D2AB-6ACC-407B-9D2C-DBABA9C07DE0}" type="slidenum">
              <a:rPr lang="en-US" smtClean="0"/>
              <a:t>2</a:t>
            </a:fld>
            <a:endParaRPr lang="en-US"/>
          </a:p>
        </p:txBody>
      </p:sp>
    </p:spTree>
    <p:extLst>
      <p:ext uri="{BB962C8B-B14F-4D97-AF65-F5344CB8AC3E}">
        <p14:creationId xmlns:p14="http://schemas.microsoft.com/office/powerpoint/2010/main" val="2202098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if we are interested in predicting grizzly bear occurrence, we may want to test a model that includes the presence of a water source or the presence of fish at a given site. Since the presence of fish is highly correlated with the presence of water, those covariates could be collinear, and we may not want to include both in the same model. The presence of fish implies the presence of water, and may be closer to the real ecological reason why bears occur near water. However, if data about fish presence isn’t available, including water in the model can be a good proxy. </a:t>
            </a:r>
            <a:endParaRPr lang="en-US" dirty="0"/>
          </a:p>
        </p:txBody>
      </p:sp>
      <p:sp>
        <p:nvSpPr>
          <p:cNvPr id="4" name="Slide Number Placeholder 3"/>
          <p:cNvSpPr>
            <a:spLocks noGrp="1"/>
          </p:cNvSpPr>
          <p:nvPr>
            <p:ph type="sldNum" sz="quarter" idx="5"/>
          </p:nvPr>
        </p:nvSpPr>
        <p:spPr/>
        <p:txBody>
          <a:bodyPr/>
          <a:lstStyle/>
          <a:p>
            <a:fld id="{47E0D2AB-6ACC-407B-9D2C-DBABA9C07DE0}" type="slidenum">
              <a:rPr lang="en-US" smtClean="0"/>
              <a:t>3</a:t>
            </a:fld>
            <a:endParaRPr lang="en-US"/>
          </a:p>
        </p:txBody>
      </p:sp>
    </p:spTree>
    <p:extLst>
      <p:ext uri="{BB962C8B-B14F-4D97-AF65-F5344CB8AC3E}">
        <p14:creationId xmlns:p14="http://schemas.microsoft.com/office/powerpoint/2010/main" val="178906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if we are interested in predicting grizzly bear occurrence, we may want to test a model that includes the presence of a water source or the presence of fish at a given site. Since the presence of fish is highly correlated with the presence of water, those covariates could be collinear, and we may not want to include both in the same model. The presence of fish implies the presence of water, and may be closer to the real ecological reason why bears occur near water. However, if data about fish presence isn’t available, including water in the model can be a good proxy. </a:t>
            </a:r>
            <a:endParaRPr lang="en-US" dirty="0"/>
          </a:p>
          <a:p>
            <a:endParaRPr lang="en-US" dirty="0"/>
          </a:p>
        </p:txBody>
      </p:sp>
      <p:sp>
        <p:nvSpPr>
          <p:cNvPr id="4" name="Slide Number Placeholder 3"/>
          <p:cNvSpPr>
            <a:spLocks noGrp="1"/>
          </p:cNvSpPr>
          <p:nvPr>
            <p:ph type="sldNum" sz="quarter" idx="5"/>
          </p:nvPr>
        </p:nvSpPr>
        <p:spPr/>
        <p:txBody>
          <a:bodyPr/>
          <a:lstStyle/>
          <a:p>
            <a:fld id="{47E0D2AB-6ACC-407B-9D2C-DBABA9C07DE0}" type="slidenum">
              <a:rPr lang="en-US" smtClean="0"/>
              <a:t>4</a:t>
            </a:fld>
            <a:endParaRPr lang="en-US"/>
          </a:p>
        </p:txBody>
      </p:sp>
    </p:spTree>
    <p:extLst>
      <p:ext uri="{BB962C8B-B14F-4D97-AF65-F5344CB8AC3E}">
        <p14:creationId xmlns:p14="http://schemas.microsoft.com/office/powerpoint/2010/main" val="3183434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E4D0-2948-4D8B-A6B0-A27F98C526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1F3275-E82E-484B-AF27-5650288E8ED2}"/>
              </a:ext>
            </a:extLst>
          </p:cNvPr>
          <p:cNvSpPr>
            <a:spLocks noGrp="1"/>
          </p:cNvSpPr>
          <p:nvPr>
            <p:ph type="subTitle" idx="1"/>
          </p:nvPr>
        </p:nvSpPr>
        <p:spPr>
          <a:xfrm>
            <a:off x="1524000" y="3602038"/>
            <a:ext cx="9144000" cy="1655762"/>
          </a:xfrm>
        </p:spPr>
        <p:txBody>
          <a:bodyPr>
            <a:normAutofit/>
          </a:bodyPr>
          <a:lstStyle>
            <a:lvl1pPr marL="0" indent="0" algn="ctr">
              <a:buNone/>
              <a:defRPr sz="2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9" name="Group 8">
            <a:extLst>
              <a:ext uri="{FF2B5EF4-FFF2-40B4-BE49-F238E27FC236}">
                <a16:creationId xmlns:a16="http://schemas.microsoft.com/office/drawing/2014/main" id="{D86187BD-A9A7-4B3D-8F2C-B91567B9C326}"/>
              </a:ext>
            </a:extLst>
          </p:cNvPr>
          <p:cNvGrpSpPr/>
          <p:nvPr/>
        </p:nvGrpSpPr>
        <p:grpSpPr>
          <a:xfrm>
            <a:off x="9460175" y="5892139"/>
            <a:ext cx="2606722" cy="928422"/>
            <a:chOff x="0" y="4684383"/>
            <a:chExt cx="1175626" cy="447549"/>
          </a:xfrm>
        </p:grpSpPr>
        <p:pic>
          <p:nvPicPr>
            <p:cNvPr id="7" name="Picture 6">
              <a:extLst>
                <a:ext uri="{FF2B5EF4-FFF2-40B4-BE49-F238E27FC236}">
                  <a16:creationId xmlns:a16="http://schemas.microsoft.com/office/drawing/2014/main" id="{0A3E5B43-8C12-4719-87CA-7E757457C2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8" name="Picture 7">
              <a:extLst>
                <a:ext uri="{FF2B5EF4-FFF2-40B4-BE49-F238E27FC236}">
                  <a16:creationId xmlns:a16="http://schemas.microsoft.com/office/drawing/2014/main" id="{D1FEADCA-1EA9-45D5-8DD0-F4B44D8E11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2731381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22C5-0666-4DB7-83CE-5B6CB4D1C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129D95-7B38-4744-A706-F3D434E89E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97E7D-72AD-48B7-ABA5-B20ABBFBD7C7}"/>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11/14/2019</a:t>
            </a:fld>
            <a:endParaRPr lang="en-US"/>
          </a:p>
        </p:txBody>
      </p:sp>
      <p:sp>
        <p:nvSpPr>
          <p:cNvPr id="5" name="Footer Placeholder 4">
            <a:extLst>
              <a:ext uri="{FF2B5EF4-FFF2-40B4-BE49-F238E27FC236}">
                <a16:creationId xmlns:a16="http://schemas.microsoft.com/office/drawing/2014/main" id="{796783C9-D241-4646-AA69-5AFF6519F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A8567-0C73-4EE1-85D6-11E997D3CA11}"/>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499015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4C754-EBB8-4F31-83B1-76F65241CF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526F1-1446-4F44-BC5F-884564219E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B0D6A-501E-4400-90AE-40AD173EACB5}"/>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11/14/2019</a:t>
            </a:fld>
            <a:endParaRPr lang="en-US"/>
          </a:p>
        </p:txBody>
      </p:sp>
      <p:sp>
        <p:nvSpPr>
          <p:cNvPr id="5" name="Footer Placeholder 4">
            <a:extLst>
              <a:ext uri="{FF2B5EF4-FFF2-40B4-BE49-F238E27FC236}">
                <a16:creationId xmlns:a16="http://schemas.microsoft.com/office/drawing/2014/main" id="{76F1E445-1BC8-4794-9C96-36BEAF07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A5DE7-2691-4958-B071-BAF6637CA8BE}"/>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2226866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9E5873-CF7F-45F3-B283-E59B1D6F242C}"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749273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787769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9E5873-CF7F-45F3-B283-E59B1D6F242C}"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652879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9E5873-CF7F-45F3-B283-E59B1D6F242C}"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434853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9E5873-CF7F-45F3-B283-E59B1D6F242C}" type="datetimeFigureOut">
              <a:rPr lang="en-US" smtClean="0"/>
              <a:t>11/14/2019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12201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9E5873-CF7F-45F3-B283-E59B1D6F242C}" type="datetimeFigureOut">
              <a:rPr lang="en-US" smtClean="0"/>
              <a:t>11/14/2019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633398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E5873-CF7F-45F3-B283-E59B1D6F242C}" type="datetimeFigureOut">
              <a:rPr lang="en-US" smtClean="0"/>
              <a:t>11/14/2019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1913331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027972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425C-18D3-491A-B44C-33310DF0036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90EA820-1375-49CA-A199-58675EA20385}"/>
              </a:ext>
            </a:extLst>
          </p:cNvPr>
          <p:cNvSpPr>
            <a:spLocks noGrp="1"/>
          </p:cNvSpPr>
          <p:nvPr>
            <p:ph idx="1"/>
          </p:nvPr>
        </p:nvSpPr>
        <p:spPr/>
        <p:txBody>
          <a:bodyPr/>
          <a:lstStyle>
            <a:lvl2pPr marL="685800" indent="-228600">
              <a:buFont typeface="Courier New" panose="02070309020205020404" pitchFamily="49" charset="0"/>
              <a:buChar char="o"/>
              <a:defRPr/>
            </a:lvl2pPr>
            <a:lvl3pPr marL="1143000" indent="-228600">
              <a:buFont typeface="Wingdings" panose="05000000000000000000" pitchFamily="2" charset="2"/>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2E02902E-6772-48E0-9C32-694AC3F38F05}"/>
              </a:ext>
            </a:extLst>
          </p:cNvPr>
          <p:cNvSpPr>
            <a:spLocks noGrp="1"/>
          </p:cNvSpPr>
          <p:nvPr>
            <p:ph type="ftr" sz="quarter" idx="11"/>
          </p:nvPr>
        </p:nvSpPr>
        <p:spPr/>
        <p:txBody>
          <a:bodyPr/>
          <a:lstStyle/>
          <a:p>
            <a:endParaRPr lang="en-US"/>
          </a:p>
        </p:txBody>
      </p:sp>
      <p:grpSp>
        <p:nvGrpSpPr>
          <p:cNvPr id="7" name="Group 6">
            <a:extLst>
              <a:ext uri="{FF2B5EF4-FFF2-40B4-BE49-F238E27FC236}">
                <a16:creationId xmlns:a16="http://schemas.microsoft.com/office/drawing/2014/main" id="{298F834E-EBF3-46CA-A2EC-73D50440B60A}"/>
              </a:ext>
            </a:extLst>
          </p:cNvPr>
          <p:cNvGrpSpPr/>
          <p:nvPr/>
        </p:nvGrpSpPr>
        <p:grpSpPr>
          <a:xfrm>
            <a:off x="9460175" y="5892139"/>
            <a:ext cx="2606722" cy="928422"/>
            <a:chOff x="0" y="4684383"/>
            <a:chExt cx="1175626" cy="447549"/>
          </a:xfrm>
        </p:grpSpPr>
        <p:pic>
          <p:nvPicPr>
            <p:cNvPr id="8" name="Picture 7">
              <a:extLst>
                <a:ext uri="{FF2B5EF4-FFF2-40B4-BE49-F238E27FC236}">
                  <a16:creationId xmlns:a16="http://schemas.microsoft.com/office/drawing/2014/main" id="{EB3E9659-0155-4ABB-9E67-A5BD8C5D39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9" name="Picture 8">
              <a:extLst>
                <a:ext uri="{FF2B5EF4-FFF2-40B4-BE49-F238E27FC236}">
                  <a16:creationId xmlns:a16="http://schemas.microsoft.com/office/drawing/2014/main" id="{1798BE8B-8B5E-4738-8DF7-8EF166351F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408425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646233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0474247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97901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26EC-5590-4B3F-8B93-87BF6D6E2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2BC31A-AFD3-475B-8FD8-2A3385AB9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470BF-A87D-49C2-A87F-81CA950634A0}"/>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11/14/2019</a:t>
            </a:fld>
            <a:endParaRPr lang="en-US"/>
          </a:p>
        </p:txBody>
      </p:sp>
      <p:sp>
        <p:nvSpPr>
          <p:cNvPr id="5" name="Footer Placeholder 4">
            <a:extLst>
              <a:ext uri="{FF2B5EF4-FFF2-40B4-BE49-F238E27FC236}">
                <a16:creationId xmlns:a16="http://schemas.microsoft.com/office/drawing/2014/main" id="{FA92D832-4BA1-436E-9216-19CE6A5C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B968E-A11B-4791-A225-DDAB8A994CFA}"/>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384493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9A23-3852-415D-8903-B7312F70C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49E50-AD63-415E-99DA-84C92E64DE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4420E8-85C5-4B63-9A9C-1CC0FA16D3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305D2-024D-47A9-A566-3657C84A3336}"/>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11/14/2019</a:t>
            </a:fld>
            <a:endParaRPr lang="en-US"/>
          </a:p>
        </p:txBody>
      </p:sp>
      <p:sp>
        <p:nvSpPr>
          <p:cNvPr id="6" name="Footer Placeholder 5">
            <a:extLst>
              <a:ext uri="{FF2B5EF4-FFF2-40B4-BE49-F238E27FC236}">
                <a16:creationId xmlns:a16="http://schemas.microsoft.com/office/drawing/2014/main" id="{73B305F1-7C3A-47AC-B3BA-9C8569C6B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821BD-C529-4F76-B156-490A930D2AFF}"/>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2170749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1881-86DC-4916-AE89-0AF94D9C29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168BAB-1836-4E96-BAD0-AAFF619D3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FF6108-0262-4DA9-B7C1-67C14C5DD4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35E12-9692-4AB9-8792-8753CF5F3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54201C-5274-4011-A80E-FE3998BCD0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D68A9-CDBE-4250-BDC9-E32480670E89}"/>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11/14/2019</a:t>
            </a:fld>
            <a:endParaRPr lang="en-US"/>
          </a:p>
        </p:txBody>
      </p:sp>
      <p:sp>
        <p:nvSpPr>
          <p:cNvPr id="8" name="Footer Placeholder 7">
            <a:extLst>
              <a:ext uri="{FF2B5EF4-FFF2-40B4-BE49-F238E27FC236}">
                <a16:creationId xmlns:a16="http://schemas.microsoft.com/office/drawing/2014/main" id="{9C6A8D0A-7F29-45C6-82F2-06B303437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B1795D-5472-415B-BA30-F548D00786DF}"/>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68951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CEBF-9D6F-47EF-9EE3-62C97B869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E9C0A-FC09-4279-A12C-CF1FC4ACCE9B}"/>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11/14/2019</a:t>
            </a:fld>
            <a:endParaRPr lang="en-US"/>
          </a:p>
        </p:txBody>
      </p:sp>
      <p:sp>
        <p:nvSpPr>
          <p:cNvPr id="4" name="Footer Placeholder 3">
            <a:extLst>
              <a:ext uri="{FF2B5EF4-FFF2-40B4-BE49-F238E27FC236}">
                <a16:creationId xmlns:a16="http://schemas.microsoft.com/office/drawing/2014/main" id="{89A9F02E-BCCD-47A7-916C-5C304CA71A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CA5EE6-0D3B-4C18-8759-812A322530D2}"/>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3356929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CB08F-9B03-4D60-8EE4-511D62AE0DA2}"/>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11/14/2019</a:t>
            </a:fld>
            <a:endParaRPr lang="en-US"/>
          </a:p>
        </p:txBody>
      </p:sp>
      <p:sp>
        <p:nvSpPr>
          <p:cNvPr id="3" name="Footer Placeholder 2">
            <a:extLst>
              <a:ext uri="{FF2B5EF4-FFF2-40B4-BE49-F238E27FC236}">
                <a16:creationId xmlns:a16="http://schemas.microsoft.com/office/drawing/2014/main" id="{02D76FC5-22C7-4DB5-A361-705C02029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E70A03-9867-43E1-A029-A3BE230783BC}"/>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1298474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E7AC-CA20-4FC5-AA54-7B5F06D7E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4311B7-6590-4631-B0EA-3CE414A88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F21C70-E3E7-4A52-B9E1-8B7E6EDF4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665185-E7E2-4539-B9D0-02A042196115}"/>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11/14/2019</a:t>
            </a:fld>
            <a:endParaRPr lang="en-US"/>
          </a:p>
        </p:txBody>
      </p:sp>
      <p:sp>
        <p:nvSpPr>
          <p:cNvPr id="6" name="Footer Placeholder 5">
            <a:extLst>
              <a:ext uri="{FF2B5EF4-FFF2-40B4-BE49-F238E27FC236}">
                <a16:creationId xmlns:a16="http://schemas.microsoft.com/office/drawing/2014/main" id="{95F35328-35F6-4E9F-ACEA-7F6EDCE13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30D7-713A-4142-865D-69F2CBB2ABC3}"/>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4148173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AD64-1235-487E-9A09-750123051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D99B9C-611F-4220-8C96-BA83A9715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E0AA1A1-26F2-44A0-9322-3322B2666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20F382-0E56-432B-970C-3DABE5CA9ACE}"/>
              </a:ext>
            </a:extLst>
          </p:cNvPr>
          <p:cNvSpPr>
            <a:spLocks noGrp="1"/>
          </p:cNvSpPr>
          <p:nvPr>
            <p:ph type="dt" sz="half" idx="10"/>
          </p:nvPr>
        </p:nvSpPr>
        <p:spPr>
          <a:xfrm>
            <a:off x="838200" y="6356350"/>
            <a:ext cx="2743200" cy="365125"/>
          </a:xfrm>
          <a:prstGeom prst="rect">
            <a:avLst/>
          </a:prstGeom>
        </p:spPr>
        <p:txBody>
          <a:bodyPr/>
          <a:lstStyle/>
          <a:p>
            <a:fld id="{F5373CDE-B1F8-4669-A974-97C527BD67AE}" type="datetimeFigureOut">
              <a:rPr lang="en-US" smtClean="0"/>
              <a:t>11/14/2019</a:t>
            </a:fld>
            <a:endParaRPr lang="en-US"/>
          </a:p>
        </p:txBody>
      </p:sp>
      <p:sp>
        <p:nvSpPr>
          <p:cNvPr id="6" name="Footer Placeholder 5">
            <a:extLst>
              <a:ext uri="{FF2B5EF4-FFF2-40B4-BE49-F238E27FC236}">
                <a16:creationId xmlns:a16="http://schemas.microsoft.com/office/drawing/2014/main" id="{E62E010E-DD6F-43A1-82AC-4AAEF7E49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EA10F-0831-4A28-8DCF-F8218C7F6AF5}"/>
              </a:ext>
            </a:extLst>
          </p:cNvPr>
          <p:cNvSpPr>
            <a:spLocks noGrp="1"/>
          </p:cNvSpPr>
          <p:nvPr>
            <p:ph type="sldNum" sz="quarter" idx="12"/>
          </p:nvPr>
        </p:nvSpPr>
        <p:spPr>
          <a:xfrm>
            <a:off x="8610600" y="6356350"/>
            <a:ext cx="2743200" cy="365125"/>
          </a:xfrm>
          <a:prstGeom prst="rect">
            <a:avLst/>
          </a:prstGeom>
        </p:spPr>
        <p:txBody>
          <a:bodyPr/>
          <a:lstStyle/>
          <a:p>
            <a:fld id="{C57E2E09-CA21-4041-B152-9232E53AA2BA}" type="slidenum">
              <a:rPr lang="en-US" smtClean="0"/>
              <a:t>‹#›</a:t>
            </a:fld>
            <a:endParaRPr lang="en-US"/>
          </a:p>
        </p:txBody>
      </p:sp>
    </p:spTree>
    <p:extLst>
      <p:ext uri="{BB962C8B-B14F-4D97-AF65-F5344CB8AC3E}">
        <p14:creationId xmlns:p14="http://schemas.microsoft.com/office/powerpoint/2010/main" val="2880949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7A4B4B-7891-46E8-8E2C-4A43CE28B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1003D-388B-489E-B61B-028FD9516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FF24B16-6409-4A0B-A9E8-7BEDFCD374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8" name="Group 7">
            <a:extLst>
              <a:ext uri="{FF2B5EF4-FFF2-40B4-BE49-F238E27FC236}">
                <a16:creationId xmlns:a16="http://schemas.microsoft.com/office/drawing/2014/main" id="{8C1E83E0-1C1D-47CB-853B-598DFFEE3018}"/>
              </a:ext>
            </a:extLst>
          </p:cNvPr>
          <p:cNvGrpSpPr/>
          <p:nvPr/>
        </p:nvGrpSpPr>
        <p:grpSpPr>
          <a:xfrm>
            <a:off x="9460175" y="5892139"/>
            <a:ext cx="2606722" cy="928422"/>
            <a:chOff x="0" y="4684383"/>
            <a:chExt cx="1175626" cy="447549"/>
          </a:xfrm>
        </p:grpSpPr>
        <p:pic>
          <p:nvPicPr>
            <p:cNvPr id="9" name="Picture 8">
              <a:extLst>
                <a:ext uri="{FF2B5EF4-FFF2-40B4-BE49-F238E27FC236}">
                  <a16:creationId xmlns:a16="http://schemas.microsoft.com/office/drawing/2014/main" id="{C247AE3A-171B-4E36-8770-E111D72C8D5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0" name="Picture 9">
              <a:extLst>
                <a:ext uri="{FF2B5EF4-FFF2-40B4-BE49-F238E27FC236}">
                  <a16:creationId xmlns:a16="http://schemas.microsoft.com/office/drawing/2014/main" id="{CB3072C0-B39B-4FDC-B4B6-E51875FEB3A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15265789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E5873-CF7F-45F3-B283-E59B1D6F242C}" type="datetimeFigureOut">
              <a:rPr lang="en-US" smtClean="0"/>
              <a:t>11/14/2019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170A7-7868-4A85-B1AF-80DAB1CAA9AE}" type="slidenum">
              <a:rPr lang="en-US" smtClean="0"/>
              <a:t>‹#›</a:t>
            </a:fld>
            <a:endParaRPr lang="en-US"/>
          </a:p>
        </p:txBody>
      </p:sp>
    </p:spTree>
    <p:extLst>
      <p:ext uri="{BB962C8B-B14F-4D97-AF65-F5344CB8AC3E}">
        <p14:creationId xmlns:p14="http://schemas.microsoft.com/office/powerpoint/2010/main" val="15222340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jp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microsoft.com/office/2007/relationships/hdphoto" Target="../media/hdphoto2.wdp"/><Relationship Id="rId5" Type="http://schemas.openxmlformats.org/officeDocument/2006/relationships/image" Target="../media/image5.sv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FB4F8-8F6B-4D75-8B40-0273F0A4F3AA}"/>
              </a:ext>
            </a:extLst>
          </p:cNvPr>
          <p:cNvSpPr>
            <a:spLocks noGrp="1"/>
          </p:cNvSpPr>
          <p:nvPr>
            <p:ph type="ctrTitle"/>
          </p:nvPr>
        </p:nvSpPr>
        <p:spPr/>
        <p:txBody>
          <a:bodyPr>
            <a:normAutofit/>
          </a:bodyPr>
          <a:lstStyle/>
          <a:p>
            <a:r>
              <a:rPr lang="en-US" sz="4000" dirty="0"/>
              <a:t>Activity 1</a:t>
            </a:r>
          </a:p>
        </p:txBody>
      </p:sp>
      <p:sp>
        <p:nvSpPr>
          <p:cNvPr id="3" name="Subtitle 2">
            <a:extLst>
              <a:ext uri="{FF2B5EF4-FFF2-40B4-BE49-F238E27FC236}">
                <a16:creationId xmlns:a16="http://schemas.microsoft.com/office/drawing/2014/main" id="{FD407EA5-C06A-4266-9ADE-284092D6F0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9980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343D222-0039-47CD-9DD7-CCF6A72D21AB}"/>
              </a:ext>
            </a:extLst>
          </p:cNvPr>
          <p:cNvGraphicFramePr>
            <a:graphicFrameLocks noGrp="1"/>
          </p:cNvGraphicFramePr>
          <p:nvPr>
            <p:extLst>
              <p:ext uri="{D42A27DB-BD31-4B8C-83A1-F6EECF244321}">
                <p14:modId xmlns:p14="http://schemas.microsoft.com/office/powerpoint/2010/main" val="1925960934"/>
              </p:ext>
            </p:extLst>
          </p:nvPr>
        </p:nvGraphicFramePr>
        <p:xfrm>
          <a:off x="414528" y="73490"/>
          <a:ext cx="11375136" cy="5896808"/>
        </p:xfrm>
        <a:graphic>
          <a:graphicData uri="http://schemas.openxmlformats.org/drawingml/2006/table">
            <a:tbl>
              <a:tblPr firstRow="1" bandRow="1">
                <a:tableStyleId>{5940675A-B579-460E-94D1-54222C63F5DA}</a:tableStyleId>
              </a:tblPr>
              <a:tblGrid>
                <a:gridCol w="5687568">
                  <a:extLst>
                    <a:ext uri="{9D8B030D-6E8A-4147-A177-3AD203B41FA5}">
                      <a16:colId xmlns:a16="http://schemas.microsoft.com/office/drawing/2014/main" val="417726302"/>
                    </a:ext>
                  </a:extLst>
                </a:gridCol>
                <a:gridCol w="5687568">
                  <a:extLst>
                    <a:ext uri="{9D8B030D-6E8A-4147-A177-3AD203B41FA5}">
                      <a16:colId xmlns:a16="http://schemas.microsoft.com/office/drawing/2014/main" val="2514631655"/>
                    </a:ext>
                  </a:extLst>
                </a:gridCol>
              </a:tblGrid>
              <a:tr h="837128">
                <a:tc>
                  <a:txBody>
                    <a:bodyPr/>
                    <a:lstStyle/>
                    <a:p>
                      <a:pPr algn="ctr"/>
                      <a:r>
                        <a:rPr lang="en-US" sz="2800" b="1" dirty="0"/>
                        <a:t>Model</a:t>
                      </a:r>
                    </a:p>
                  </a:txBody>
                  <a:tcPr anchor="ctr"/>
                </a:tc>
                <a:tc>
                  <a:txBody>
                    <a:bodyPr/>
                    <a:lstStyle/>
                    <a:p>
                      <a:pPr algn="ctr"/>
                      <a:r>
                        <a:rPr lang="en-US" sz="2800" b="1" dirty="0"/>
                        <a:t>Hypothesis</a:t>
                      </a:r>
                    </a:p>
                  </a:txBody>
                  <a:tcPr anchor="ctr"/>
                </a:tc>
                <a:extLst>
                  <a:ext uri="{0D108BD9-81ED-4DB2-BD59-A6C34878D82A}">
                    <a16:rowId xmlns:a16="http://schemas.microsoft.com/office/drawing/2014/main" val="2371647749"/>
                  </a:ext>
                </a:extLst>
              </a:tr>
              <a:tr h="837128">
                <a:tc>
                  <a:txBody>
                    <a:bodyPr/>
                    <a:lstStyle/>
                    <a:p>
                      <a:pPr algn="ctr"/>
                      <a:r>
                        <a:rPr lang="en-US" sz="2800" dirty="0"/>
                        <a:t>Beachgrass + noise level</a:t>
                      </a:r>
                    </a:p>
                  </a:txBody>
                  <a:tcPr anchor="ctr"/>
                </a:tc>
                <a:tc>
                  <a:txBody>
                    <a:bodyPr/>
                    <a:lstStyle/>
                    <a:p>
                      <a:pPr algn="ctr"/>
                      <a:r>
                        <a:rPr lang="en-US" sz="2800" dirty="0"/>
                        <a:t>Island mouse abundance depends on beachgrass density and ambient noise level, which influence survival and reproduction.</a:t>
                      </a:r>
                    </a:p>
                  </a:txBody>
                  <a:tcPr anchor="ctr"/>
                </a:tc>
                <a:extLst>
                  <a:ext uri="{0D108BD9-81ED-4DB2-BD59-A6C34878D82A}">
                    <a16:rowId xmlns:a16="http://schemas.microsoft.com/office/drawing/2014/main" val="3106373039"/>
                  </a:ext>
                </a:extLst>
              </a:tr>
              <a:tr h="837128">
                <a:tc>
                  <a:txBody>
                    <a:bodyPr/>
                    <a:lstStyle/>
                    <a:p>
                      <a:pPr algn="ctr"/>
                      <a:r>
                        <a:rPr lang="en-US" sz="2800" dirty="0"/>
                        <a:t>Beachgrass + noise level + predators</a:t>
                      </a:r>
                    </a:p>
                  </a:txBody>
                  <a:tcPr anchor="ctr"/>
                </a:tc>
                <a:tc>
                  <a:txBody>
                    <a:bodyPr/>
                    <a:lstStyle/>
                    <a:p>
                      <a:pPr algn="ctr"/>
                      <a:r>
                        <a:rPr lang="en-US" sz="2800" dirty="0"/>
                        <a:t>Island mouse abundance depends on beachgrass density, noise level, and whether predators are present.</a:t>
                      </a:r>
                    </a:p>
                  </a:txBody>
                  <a:tcPr anchor="ctr"/>
                </a:tc>
                <a:extLst>
                  <a:ext uri="{0D108BD9-81ED-4DB2-BD59-A6C34878D82A}">
                    <a16:rowId xmlns:a16="http://schemas.microsoft.com/office/drawing/2014/main" val="1149753690"/>
                  </a:ext>
                </a:extLst>
              </a:tr>
              <a:tr h="837128">
                <a:tc>
                  <a:txBody>
                    <a:bodyPr/>
                    <a:lstStyle/>
                    <a:p>
                      <a:pPr algn="ctr"/>
                      <a:r>
                        <a:rPr lang="en-US" sz="2800" dirty="0"/>
                        <a:t>Beachgrass</a:t>
                      </a:r>
                    </a:p>
                  </a:txBody>
                  <a:tcPr anchor="ctr"/>
                </a:tc>
                <a:tc>
                  <a:txBody>
                    <a:bodyPr/>
                    <a:lstStyle/>
                    <a:p>
                      <a:pPr algn="ctr"/>
                      <a:r>
                        <a:rPr lang="en-US" sz="2800" dirty="0"/>
                        <a:t>Beachgrass density is the single best predictor of island mouse abundance. </a:t>
                      </a:r>
                    </a:p>
                  </a:txBody>
                  <a:tcPr anchor="ctr"/>
                </a:tc>
                <a:extLst>
                  <a:ext uri="{0D108BD9-81ED-4DB2-BD59-A6C34878D82A}">
                    <a16:rowId xmlns:a16="http://schemas.microsoft.com/office/drawing/2014/main" val="1502320386"/>
                  </a:ext>
                </a:extLst>
              </a:tr>
              <a:tr h="837128">
                <a:tc>
                  <a:txBody>
                    <a:bodyPr/>
                    <a:lstStyle/>
                    <a:p>
                      <a:pPr algn="ctr"/>
                      <a:r>
                        <a:rPr lang="en-US" sz="2800" dirty="0"/>
                        <a:t>(.)</a:t>
                      </a:r>
                    </a:p>
                  </a:txBody>
                  <a:tcPr anchor="ctr"/>
                </a:tc>
                <a:tc>
                  <a:txBody>
                    <a:bodyPr/>
                    <a:lstStyle/>
                    <a:p>
                      <a:pPr algn="ctr"/>
                      <a:r>
                        <a:rPr lang="en-US" sz="2800" dirty="0"/>
                        <a:t>None of the above are strong predictors of abundance.</a:t>
                      </a:r>
                    </a:p>
                  </a:txBody>
                  <a:tcPr anchor="ctr"/>
                </a:tc>
                <a:extLst>
                  <a:ext uri="{0D108BD9-81ED-4DB2-BD59-A6C34878D82A}">
                    <a16:rowId xmlns:a16="http://schemas.microsoft.com/office/drawing/2014/main" val="3918891694"/>
                  </a:ext>
                </a:extLst>
              </a:tr>
            </a:tbl>
          </a:graphicData>
        </a:graphic>
      </p:graphicFrame>
    </p:spTree>
    <p:extLst>
      <p:ext uri="{BB962C8B-B14F-4D97-AF65-F5344CB8AC3E}">
        <p14:creationId xmlns:p14="http://schemas.microsoft.com/office/powerpoint/2010/main" val="1984223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6A7D-B5B6-4018-9344-315FD202195A}"/>
              </a:ext>
            </a:extLst>
          </p:cNvPr>
          <p:cNvSpPr>
            <a:spLocks noGrp="1"/>
          </p:cNvSpPr>
          <p:nvPr>
            <p:ph type="title"/>
          </p:nvPr>
        </p:nvSpPr>
        <p:spPr/>
        <p:txBody>
          <a:bodyPr/>
          <a:lstStyle/>
          <a:p>
            <a:r>
              <a:rPr lang="en-US" dirty="0"/>
              <a:t>Part 3 – Predictors of breeding output</a:t>
            </a:r>
          </a:p>
        </p:txBody>
      </p:sp>
      <p:sp>
        <p:nvSpPr>
          <p:cNvPr id="3" name="Content Placeholder 2">
            <a:extLst>
              <a:ext uri="{FF2B5EF4-FFF2-40B4-BE49-F238E27FC236}">
                <a16:creationId xmlns:a16="http://schemas.microsoft.com/office/drawing/2014/main" id="{E771B1A9-C997-4B93-BB70-2F9D17FCF6E4}"/>
              </a:ext>
            </a:extLst>
          </p:cNvPr>
          <p:cNvSpPr>
            <a:spLocks noGrp="1"/>
          </p:cNvSpPr>
          <p:nvPr>
            <p:ph idx="1"/>
          </p:nvPr>
        </p:nvSpPr>
        <p:spPr/>
        <p:txBody>
          <a:bodyPr>
            <a:normAutofit lnSpcReduction="10000"/>
          </a:bodyPr>
          <a:lstStyle/>
          <a:p>
            <a:r>
              <a:rPr lang="en-US" dirty="0"/>
              <a:t>Modeling approach: Poisson GLM to estimate the number of offspring per female</a:t>
            </a:r>
          </a:p>
          <a:p>
            <a:r>
              <a:rPr lang="en-US" dirty="0"/>
              <a:t>Using the data sources listed in your handout, develop a set of candidate models to predict breeding output of Island mice</a:t>
            </a:r>
          </a:p>
          <a:p>
            <a:pPr lvl="1"/>
            <a:r>
              <a:rPr lang="en-US" dirty="0"/>
              <a:t>Carefully consider the data sources available and how they may or may not be useful! </a:t>
            </a:r>
          </a:p>
          <a:p>
            <a:pPr lvl="1"/>
            <a:r>
              <a:rPr lang="en-US" dirty="0"/>
              <a:t>You have different data sources available than with the previous exercises</a:t>
            </a:r>
          </a:p>
          <a:p>
            <a:r>
              <a:rPr lang="en-US" b="1" i="1" dirty="0"/>
              <a:t>Response variable = number of offspring per female</a:t>
            </a:r>
          </a:p>
          <a:p>
            <a:endParaRPr lang="en-US" i="1" dirty="0"/>
          </a:p>
          <a:p>
            <a:r>
              <a:rPr lang="en-US" b="1" dirty="0"/>
              <a:t>Working alone or with your neighbors, develop a list of up to six possible candidate models</a:t>
            </a:r>
          </a:p>
          <a:p>
            <a:endParaRPr lang="en-US" dirty="0"/>
          </a:p>
        </p:txBody>
      </p:sp>
    </p:spTree>
    <p:extLst>
      <p:ext uri="{BB962C8B-B14F-4D97-AF65-F5344CB8AC3E}">
        <p14:creationId xmlns:p14="http://schemas.microsoft.com/office/powerpoint/2010/main" val="33186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343D222-0039-47CD-9DD7-CCF6A72D21AB}"/>
              </a:ext>
            </a:extLst>
          </p:cNvPr>
          <p:cNvGraphicFramePr>
            <a:graphicFrameLocks noGrp="1"/>
          </p:cNvGraphicFramePr>
          <p:nvPr>
            <p:extLst>
              <p:ext uri="{D42A27DB-BD31-4B8C-83A1-F6EECF244321}">
                <p14:modId xmlns:p14="http://schemas.microsoft.com/office/powerpoint/2010/main" val="35061852"/>
              </p:ext>
            </p:extLst>
          </p:nvPr>
        </p:nvGraphicFramePr>
        <p:xfrm>
          <a:off x="414528" y="73490"/>
          <a:ext cx="11375136" cy="5896808"/>
        </p:xfrm>
        <a:graphic>
          <a:graphicData uri="http://schemas.openxmlformats.org/drawingml/2006/table">
            <a:tbl>
              <a:tblPr firstRow="1" bandRow="1">
                <a:tableStyleId>{5940675A-B579-460E-94D1-54222C63F5DA}</a:tableStyleId>
              </a:tblPr>
              <a:tblGrid>
                <a:gridCol w="5687568">
                  <a:extLst>
                    <a:ext uri="{9D8B030D-6E8A-4147-A177-3AD203B41FA5}">
                      <a16:colId xmlns:a16="http://schemas.microsoft.com/office/drawing/2014/main" val="417726302"/>
                    </a:ext>
                  </a:extLst>
                </a:gridCol>
                <a:gridCol w="5687568">
                  <a:extLst>
                    <a:ext uri="{9D8B030D-6E8A-4147-A177-3AD203B41FA5}">
                      <a16:colId xmlns:a16="http://schemas.microsoft.com/office/drawing/2014/main" val="2514631655"/>
                    </a:ext>
                  </a:extLst>
                </a:gridCol>
              </a:tblGrid>
              <a:tr h="837128">
                <a:tc>
                  <a:txBody>
                    <a:bodyPr/>
                    <a:lstStyle/>
                    <a:p>
                      <a:pPr algn="ctr"/>
                      <a:r>
                        <a:rPr lang="en-US" sz="2800" b="1" dirty="0"/>
                        <a:t>Model</a:t>
                      </a:r>
                    </a:p>
                  </a:txBody>
                  <a:tcPr anchor="ctr"/>
                </a:tc>
                <a:tc>
                  <a:txBody>
                    <a:bodyPr/>
                    <a:lstStyle/>
                    <a:p>
                      <a:pPr algn="ctr"/>
                      <a:r>
                        <a:rPr lang="en-US" sz="2800" b="1" dirty="0"/>
                        <a:t>Hypothesis</a:t>
                      </a:r>
                    </a:p>
                  </a:txBody>
                  <a:tcPr anchor="ctr"/>
                </a:tc>
                <a:extLst>
                  <a:ext uri="{0D108BD9-81ED-4DB2-BD59-A6C34878D82A}">
                    <a16:rowId xmlns:a16="http://schemas.microsoft.com/office/drawing/2014/main" val="2371647749"/>
                  </a:ext>
                </a:extLst>
              </a:tr>
              <a:tr h="837128">
                <a:tc>
                  <a:txBody>
                    <a:bodyPr/>
                    <a:lstStyle/>
                    <a:p>
                      <a:pPr algn="ctr"/>
                      <a:r>
                        <a:rPr lang="en-US" sz="2800" dirty="0"/>
                        <a:t>Average air temp. + dune beetles</a:t>
                      </a:r>
                    </a:p>
                  </a:txBody>
                  <a:tcPr anchor="ctr"/>
                </a:tc>
                <a:tc>
                  <a:txBody>
                    <a:bodyPr/>
                    <a:lstStyle/>
                    <a:p>
                      <a:pPr algn="ctr"/>
                      <a:r>
                        <a:rPr lang="en-US" sz="2800" dirty="0"/>
                        <a:t>Island mouse breeding output depends on warm temperatures and high dune beetle abundance.</a:t>
                      </a:r>
                    </a:p>
                  </a:txBody>
                  <a:tcPr anchor="ctr"/>
                </a:tc>
                <a:extLst>
                  <a:ext uri="{0D108BD9-81ED-4DB2-BD59-A6C34878D82A}">
                    <a16:rowId xmlns:a16="http://schemas.microsoft.com/office/drawing/2014/main" val="3106373039"/>
                  </a:ext>
                </a:extLst>
              </a:tr>
              <a:tr h="837128">
                <a:tc>
                  <a:txBody>
                    <a:bodyPr/>
                    <a:lstStyle/>
                    <a:p>
                      <a:pPr algn="ctr"/>
                      <a:r>
                        <a:rPr lang="en-US" sz="2800" dirty="0"/>
                        <a:t>Average air temp. + dune beetles + female age</a:t>
                      </a:r>
                    </a:p>
                  </a:txBody>
                  <a:tcPr anchor="ctr"/>
                </a:tc>
                <a:tc>
                  <a:txBody>
                    <a:bodyPr/>
                    <a:lstStyle/>
                    <a:p>
                      <a:pPr algn="ctr"/>
                      <a:r>
                        <a:rPr lang="en-US" sz="2800" dirty="0"/>
                        <a:t>Island mouse breeding output depends on temperature and dune beetle abundance, but older females have smaller litters.</a:t>
                      </a:r>
                    </a:p>
                  </a:txBody>
                  <a:tcPr anchor="ctr"/>
                </a:tc>
                <a:extLst>
                  <a:ext uri="{0D108BD9-81ED-4DB2-BD59-A6C34878D82A}">
                    <a16:rowId xmlns:a16="http://schemas.microsoft.com/office/drawing/2014/main" val="1149753690"/>
                  </a:ext>
                </a:extLst>
              </a:tr>
              <a:tr h="837128">
                <a:tc>
                  <a:txBody>
                    <a:bodyPr/>
                    <a:lstStyle/>
                    <a:p>
                      <a:pPr algn="ctr"/>
                      <a:r>
                        <a:rPr lang="en-US" sz="2800" dirty="0"/>
                        <a:t>Dune beetles</a:t>
                      </a:r>
                    </a:p>
                  </a:txBody>
                  <a:tcPr anchor="ctr"/>
                </a:tc>
                <a:tc>
                  <a:txBody>
                    <a:bodyPr/>
                    <a:lstStyle/>
                    <a:p>
                      <a:pPr algn="ctr"/>
                      <a:r>
                        <a:rPr lang="en-US" sz="2800" dirty="0"/>
                        <a:t>Dune beetle abundance is the single best predictor of breeding output.</a:t>
                      </a:r>
                    </a:p>
                  </a:txBody>
                  <a:tcPr anchor="ctr"/>
                </a:tc>
                <a:extLst>
                  <a:ext uri="{0D108BD9-81ED-4DB2-BD59-A6C34878D82A}">
                    <a16:rowId xmlns:a16="http://schemas.microsoft.com/office/drawing/2014/main" val="1502320386"/>
                  </a:ext>
                </a:extLst>
              </a:tr>
              <a:tr h="837128">
                <a:tc>
                  <a:txBody>
                    <a:bodyPr/>
                    <a:lstStyle/>
                    <a:p>
                      <a:pPr algn="ctr"/>
                      <a:r>
                        <a:rPr lang="en-US" sz="2800" dirty="0"/>
                        <a:t>(.)</a:t>
                      </a:r>
                    </a:p>
                  </a:txBody>
                  <a:tcPr anchor="ctr"/>
                </a:tc>
                <a:tc>
                  <a:txBody>
                    <a:bodyPr/>
                    <a:lstStyle/>
                    <a:p>
                      <a:pPr algn="ctr"/>
                      <a:r>
                        <a:rPr lang="en-US" sz="2800" dirty="0"/>
                        <a:t>None of the above are strong predictors of breeding output.</a:t>
                      </a:r>
                    </a:p>
                  </a:txBody>
                  <a:tcPr anchor="ctr"/>
                </a:tc>
                <a:extLst>
                  <a:ext uri="{0D108BD9-81ED-4DB2-BD59-A6C34878D82A}">
                    <a16:rowId xmlns:a16="http://schemas.microsoft.com/office/drawing/2014/main" val="3918891694"/>
                  </a:ext>
                </a:extLst>
              </a:tr>
            </a:tbl>
          </a:graphicData>
        </a:graphic>
      </p:graphicFrame>
    </p:spTree>
    <p:extLst>
      <p:ext uri="{BB962C8B-B14F-4D97-AF65-F5344CB8AC3E}">
        <p14:creationId xmlns:p14="http://schemas.microsoft.com/office/powerpoint/2010/main" val="158710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B698-6FAB-435A-AD40-61F72D2C8CE4}"/>
              </a:ext>
            </a:extLst>
          </p:cNvPr>
          <p:cNvSpPr>
            <a:spLocks noGrp="1"/>
          </p:cNvSpPr>
          <p:nvPr>
            <p:ph type="title"/>
          </p:nvPr>
        </p:nvSpPr>
        <p:spPr/>
        <p:txBody>
          <a:bodyPr/>
          <a:lstStyle/>
          <a:p>
            <a:r>
              <a:rPr lang="en-US" dirty="0"/>
              <a:t>Review and recap</a:t>
            </a:r>
          </a:p>
        </p:txBody>
      </p:sp>
      <p:sp>
        <p:nvSpPr>
          <p:cNvPr id="3" name="Content Placeholder 2">
            <a:extLst>
              <a:ext uri="{FF2B5EF4-FFF2-40B4-BE49-F238E27FC236}">
                <a16:creationId xmlns:a16="http://schemas.microsoft.com/office/drawing/2014/main" id="{93902077-3A9B-4840-A9B7-E3CF23493B30}"/>
              </a:ext>
            </a:extLst>
          </p:cNvPr>
          <p:cNvSpPr>
            <a:spLocks noGrp="1"/>
          </p:cNvSpPr>
          <p:nvPr>
            <p:ph idx="1"/>
          </p:nvPr>
        </p:nvSpPr>
        <p:spPr/>
        <p:txBody>
          <a:bodyPr/>
          <a:lstStyle/>
          <a:p>
            <a:r>
              <a:rPr lang="en-US" dirty="0"/>
              <a:t>How similar or different were your model sets for occurrence, abundance, and breeding success?</a:t>
            </a:r>
          </a:p>
          <a:p>
            <a:endParaRPr lang="en-US" dirty="0"/>
          </a:p>
          <a:p>
            <a:r>
              <a:rPr lang="en-US" dirty="0"/>
              <a:t>Were you able to capture all important ecological relationships with the data available? If not, how did you deal with it?</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663716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62C8-E58C-461B-8226-2410A6314B34}"/>
              </a:ext>
            </a:extLst>
          </p:cNvPr>
          <p:cNvSpPr>
            <a:spLocks noGrp="1"/>
          </p:cNvSpPr>
          <p:nvPr>
            <p:ph type="title"/>
          </p:nvPr>
        </p:nvSpPr>
        <p:spPr/>
        <p:txBody>
          <a:bodyPr/>
          <a:lstStyle/>
          <a:p>
            <a:r>
              <a:rPr lang="en-US" dirty="0"/>
              <a:t>Developing candidate model sets</a:t>
            </a:r>
          </a:p>
        </p:txBody>
      </p:sp>
      <p:sp>
        <p:nvSpPr>
          <p:cNvPr id="3" name="Content Placeholder 2">
            <a:extLst>
              <a:ext uri="{FF2B5EF4-FFF2-40B4-BE49-F238E27FC236}">
                <a16:creationId xmlns:a16="http://schemas.microsoft.com/office/drawing/2014/main" id="{4937ADBA-28E9-4A5A-947A-8F0961237C6F}"/>
              </a:ext>
            </a:extLst>
          </p:cNvPr>
          <p:cNvSpPr>
            <a:spLocks noGrp="1"/>
          </p:cNvSpPr>
          <p:nvPr>
            <p:ph idx="1"/>
          </p:nvPr>
        </p:nvSpPr>
        <p:spPr/>
        <p:txBody>
          <a:bodyPr>
            <a:normAutofit fontScale="92500" lnSpcReduction="20000"/>
          </a:bodyPr>
          <a:lstStyle/>
          <a:p>
            <a:r>
              <a:rPr lang="en-US" dirty="0"/>
              <a:t>Goal: find the model that best explains the data using the fewest number of parameters</a:t>
            </a:r>
          </a:p>
          <a:p>
            <a:pPr lvl="1"/>
            <a:r>
              <a:rPr lang="en-US" dirty="0"/>
              <a:t>hopefully identify the most important ecological drivers of species persistence</a:t>
            </a:r>
          </a:p>
          <a:p>
            <a:pPr lvl="1"/>
            <a:endParaRPr lang="en-US" dirty="0"/>
          </a:p>
          <a:p>
            <a:r>
              <a:rPr lang="en-US" dirty="0"/>
              <a:t>Null model (“dot model”) has no covariates included</a:t>
            </a:r>
          </a:p>
          <a:p>
            <a:pPr lvl="1"/>
            <a:r>
              <a:rPr lang="en-US" dirty="0"/>
              <a:t>If this model is top-ranked </a:t>
            </a:r>
            <a:r>
              <a:rPr lang="en-US" dirty="0">
                <a:sym typeface="Wingdings" panose="05000000000000000000" pitchFamily="2" charset="2"/>
              </a:rPr>
              <a:t> none of the covariates we included are strong predictors</a:t>
            </a:r>
          </a:p>
          <a:p>
            <a:pPr lvl="1"/>
            <a:r>
              <a:rPr lang="en-US" dirty="0">
                <a:sym typeface="Wingdings" panose="05000000000000000000" pitchFamily="2" charset="2"/>
              </a:rPr>
              <a:t>Still tells us something about the system</a:t>
            </a:r>
          </a:p>
          <a:p>
            <a:pPr lvl="1"/>
            <a:endParaRPr lang="en-US" dirty="0">
              <a:sym typeface="Wingdings" panose="05000000000000000000" pitchFamily="2" charset="2"/>
            </a:endParaRPr>
          </a:p>
          <a:p>
            <a:r>
              <a:rPr lang="en-US" dirty="0">
                <a:sym typeface="Wingdings" panose="05000000000000000000" pitchFamily="2" charset="2"/>
              </a:rPr>
              <a:t>“All subsets” approach = include all possible combinations of all covariates</a:t>
            </a:r>
          </a:p>
          <a:p>
            <a:pPr lvl="1"/>
            <a:r>
              <a:rPr lang="en-US" dirty="0">
                <a:sym typeface="Wingdings" panose="05000000000000000000" pitchFamily="2" charset="2"/>
              </a:rPr>
              <a:t>Not good science – models should represent </a:t>
            </a:r>
            <a:r>
              <a:rPr lang="en-US" i="1" dirty="0">
                <a:sym typeface="Wingdings" panose="05000000000000000000" pitchFamily="2" charset="2"/>
              </a:rPr>
              <a:t>a priori</a:t>
            </a:r>
            <a:r>
              <a:rPr lang="en-US" dirty="0">
                <a:sym typeface="Wingdings" panose="05000000000000000000" pitchFamily="2" charset="2"/>
              </a:rPr>
              <a:t> hypotheses</a:t>
            </a:r>
          </a:p>
          <a:p>
            <a:pPr lvl="1"/>
            <a:r>
              <a:rPr lang="en-US" dirty="0">
                <a:sym typeface="Wingdings" panose="05000000000000000000" pitchFamily="2" charset="2"/>
              </a:rPr>
              <a:t>May result in top-ranked models that aren’t biologically meaningful and/or not useful for projections</a:t>
            </a:r>
            <a:br>
              <a:rPr lang="en-US" dirty="0">
                <a:sym typeface="Wingdings" panose="05000000000000000000" pitchFamily="2" charset="2"/>
              </a:rPr>
            </a:br>
            <a:endParaRPr lang="en-US" dirty="0"/>
          </a:p>
        </p:txBody>
      </p:sp>
    </p:spTree>
    <p:extLst>
      <p:ext uri="{BB962C8B-B14F-4D97-AF65-F5344CB8AC3E}">
        <p14:creationId xmlns:p14="http://schemas.microsoft.com/office/powerpoint/2010/main" val="3748454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436F-5467-4422-93FF-51E0FCA19322}"/>
              </a:ext>
            </a:extLst>
          </p:cNvPr>
          <p:cNvSpPr>
            <a:spLocks noGrp="1"/>
          </p:cNvSpPr>
          <p:nvPr>
            <p:ph type="title"/>
          </p:nvPr>
        </p:nvSpPr>
        <p:spPr/>
        <p:txBody>
          <a:bodyPr/>
          <a:lstStyle/>
          <a:p>
            <a:r>
              <a:rPr lang="en-US" dirty="0"/>
              <a:t>Avoiding collinearity</a:t>
            </a:r>
          </a:p>
        </p:txBody>
      </p:sp>
      <p:sp>
        <p:nvSpPr>
          <p:cNvPr id="3" name="Content Placeholder 2">
            <a:extLst>
              <a:ext uri="{FF2B5EF4-FFF2-40B4-BE49-F238E27FC236}">
                <a16:creationId xmlns:a16="http://schemas.microsoft.com/office/drawing/2014/main" id="{5F11ADB4-BD8B-4FF1-9A5B-1F597465ED32}"/>
              </a:ext>
            </a:extLst>
          </p:cNvPr>
          <p:cNvSpPr>
            <a:spLocks noGrp="1"/>
          </p:cNvSpPr>
          <p:nvPr>
            <p:ph idx="1"/>
          </p:nvPr>
        </p:nvSpPr>
        <p:spPr/>
        <p:txBody>
          <a:bodyPr/>
          <a:lstStyle/>
          <a:p>
            <a:r>
              <a:rPr lang="en-US" dirty="0"/>
              <a:t>Collinearity occurs when two or more covariates are correlated</a:t>
            </a:r>
          </a:p>
        </p:txBody>
      </p:sp>
    </p:spTree>
    <p:extLst>
      <p:ext uri="{BB962C8B-B14F-4D97-AF65-F5344CB8AC3E}">
        <p14:creationId xmlns:p14="http://schemas.microsoft.com/office/powerpoint/2010/main" val="316646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ave 1">
            <a:extLst>
              <a:ext uri="{FF2B5EF4-FFF2-40B4-BE49-F238E27FC236}">
                <a16:creationId xmlns:a16="http://schemas.microsoft.com/office/drawing/2014/main" id="{DA8DA78D-78E4-4123-AB66-82FD2396930A}"/>
              </a:ext>
            </a:extLst>
          </p:cNvPr>
          <p:cNvSpPr/>
          <p:nvPr/>
        </p:nvSpPr>
        <p:spPr>
          <a:xfrm rot="2430060">
            <a:off x="-675387" y="2339021"/>
            <a:ext cx="9325092" cy="2968496"/>
          </a:xfrm>
          <a:prstGeom prst="wav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a:extLst>
              <a:ext uri="{FF2B5EF4-FFF2-40B4-BE49-F238E27FC236}">
                <a16:creationId xmlns:a16="http://schemas.microsoft.com/office/drawing/2014/main" id="{3489011B-9B81-46CB-9E90-27223383F7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538" y="2119490"/>
            <a:ext cx="2241901" cy="1573067"/>
          </a:xfrm>
          <a:prstGeom prst="rect">
            <a:avLst/>
          </a:prstGeom>
        </p:spPr>
      </p:pic>
      <p:pic>
        <p:nvPicPr>
          <p:cNvPr id="27" name="Graphic 26" descr="Fir tree">
            <a:extLst>
              <a:ext uri="{FF2B5EF4-FFF2-40B4-BE49-F238E27FC236}">
                <a16:creationId xmlns:a16="http://schemas.microsoft.com/office/drawing/2014/main" id="{937A93F8-CBAF-43FE-B6E1-8D337E77B9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84347" y="-1182259"/>
            <a:ext cx="3035565" cy="3035565"/>
          </a:xfrm>
          <a:prstGeom prst="rect">
            <a:avLst/>
          </a:prstGeom>
        </p:spPr>
      </p:pic>
      <p:pic>
        <p:nvPicPr>
          <p:cNvPr id="5" name="Picture 4">
            <a:extLst>
              <a:ext uri="{FF2B5EF4-FFF2-40B4-BE49-F238E27FC236}">
                <a16:creationId xmlns:a16="http://schemas.microsoft.com/office/drawing/2014/main" id="{EACFB7C9-2F52-44E8-87BD-3CBC64219EA3}"/>
              </a:ext>
            </a:extLst>
          </p:cNvPr>
          <p:cNvPicPr>
            <a:picLocks noChangeAspect="1"/>
          </p:cNvPicPr>
          <p:nvPr/>
        </p:nvPicPr>
        <p:blipFill>
          <a:blip r:embed="rId6" cstate="print">
            <a:extLst>
              <a:ext uri="{BEBA8EAE-BF5A-486C-A8C5-ECC9F3942E4B}">
                <a14:imgProps xmlns:a14="http://schemas.microsoft.com/office/drawing/2010/main">
                  <a14:imgLayer r:embed="rId7">
                    <a14:imgEffect>
                      <a14:backgroundRemoval t="1522" b="93261" l="1444" r="96000">
                        <a14:foregroundMark x1="6222" y1="52826" x2="6222" y2="52826"/>
                        <a14:foregroundMark x1="2333" y1="56087" x2="2333" y2="56087"/>
                        <a14:foregroundMark x1="39444" y1="5435" x2="39444" y2="5435"/>
                        <a14:foregroundMark x1="70000" y1="4565" x2="70000" y2="4565"/>
                        <a14:foregroundMark x1="92444" y1="48261" x2="92444" y2="48261"/>
                        <a14:foregroundMark x1="39222" y1="1739" x2="39222" y2="1739"/>
                        <a14:foregroundMark x1="96000" y1="86957" x2="96000" y2="86957"/>
                        <a14:foregroundMark x1="66222" y1="93478" x2="66222" y2="93478"/>
                        <a14:foregroundMark x1="17556" y1="91304" x2="17556" y2="91304"/>
                        <a14:foregroundMark x1="1444" y1="54565" x2="1444" y2="54565"/>
                      </a14:backgroundRemoval>
                    </a14:imgEffect>
                  </a14:imgLayer>
                </a14:imgProps>
              </a:ext>
              <a:ext uri="{28A0092B-C50C-407E-A947-70E740481C1C}">
                <a14:useLocalDpi xmlns:a14="http://schemas.microsoft.com/office/drawing/2010/main" val="0"/>
              </a:ext>
            </a:extLst>
          </a:blip>
          <a:stretch>
            <a:fillRect/>
          </a:stretch>
        </p:blipFill>
        <p:spPr>
          <a:xfrm>
            <a:off x="6680917" y="3355220"/>
            <a:ext cx="2976736" cy="1521443"/>
          </a:xfrm>
          <a:prstGeom prst="rect">
            <a:avLst/>
          </a:prstGeom>
        </p:spPr>
      </p:pic>
      <p:sp>
        <p:nvSpPr>
          <p:cNvPr id="9" name="Freeform: Shape 8">
            <a:extLst>
              <a:ext uri="{FF2B5EF4-FFF2-40B4-BE49-F238E27FC236}">
                <a16:creationId xmlns:a16="http://schemas.microsoft.com/office/drawing/2014/main" id="{0D67242E-FA91-49D9-BD8F-1533FF61BFED}"/>
              </a:ext>
            </a:extLst>
          </p:cNvPr>
          <p:cNvSpPr/>
          <p:nvPr/>
        </p:nvSpPr>
        <p:spPr>
          <a:xfrm>
            <a:off x="1323191" y="774551"/>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4ACE7E5-948B-42DC-B732-A793D8F09B77}"/>
              </a:ext>
            </a:extLst>
          </p:cNvPr>
          <p:cNvSpPr/>
          <p:nvPr/>
        </p:nvSpPr>
        <p:spPr>
          <a:xfrm>
            <a:off x="1323191" y="1677008"/>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F551B1-4886-4238-A28E-121730622632}"/>
              </a:ext>
            </a:extLst>
          </p:cNvPr>
          <p:cNvSpPr/>
          <p:nvPr/>
        </p:nvSpPr>
        <p:spPr>
          <a:xfrm>
            <a:off x="3766970" y="3424559"/>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F0BAC26-A64B-4634-A46B-0077AB738926}"/>
              </a:ext>
            </a:extLst>
          </p:cNvPr>
          <p:cNvSpPr/>
          <p:nvPr/>
        </p:nvSpPr>
        <p:spPr>
          <a:xfrm>
            <a:off x="3073102" y="3954742"/>
            <a:ext cx="3022898" cy="2302136"/>
          </a:xfrm>
          <a:custGeom>
            <a:avLst/>
            <a:gdLst>
              <a:gd name="connsiteX0" fmla="*/ 0 w 3022898"/>
              <a:gd name="connsiteY0" fmla="*/ 0 h 2302136"/>
              <a:gd name="connsiteX1" fmla="*/ 1172583 w 3022898"/>
              <a:gd name="connsiteY1" fmla="*/ 505609 h 2302136"/>
              <a:gd name="connsiteX2" fmla="*/ 2000922 w 3022898"/>
              <a:gd name="connsiteY2" fmla="*/ 1656677 h 2302136"/>
              <a:gd name="connsiteX3" fmla="*/ 3022898 w 3022898"/>
              <a:gd name="connsiteY3" fmla="*/ 2302136 h 2302136"/>
            </a:gdLst>
            <a:ahLst/>
            <a:cxnLst>
              <a:cxn ang="0">
                <a:pos x="connsiteX0" y="connsiteY0"/>
              </a:cxn>
              <a:cxn ang="0">
                <a:pos x="connsiteX1" y="connsiteY1"/>
              </a:cxn>
              <a:cxn ang="0">
                <a:pos x="connsiteX2" y="connsiteY2"/>
              </a:cxn>
              <a:cxn ang="0">
                <a:pos x="connsiteX3" y="connsiteY3"/>
              </a:cxn>
            </a:cxnLst>
            <a:rect l="l" t="t" r="r" b="b"/>
            <a:pathLst>
              <a:path w="3022898" h="2302136">
                <a:moveTo>
                  <a:pt x="0" y="0"/>
                </a:moveTo>
                <a:cubicBezTo>
                  <a:pt x="419548" y="114748"/>
                  <a:pt x="839096" y="229496"/>
                  <a:pt x="1172583" y="505609"/>
                </a:cubicBezTo>
                <a:cubicBezTo>
                  <a:pt x="1506070" y="781722"/>
                  <a:pt x="1692536" y="1357256"/>
                  <a:pt x="2000922" y="1656677"/>
                </a:cubicBezTo>
                <a:cubicBezTo>
                  <a:pt x="2309308" y="1956098"/>
                  <a:pt x="2666103" y="2129117"/>
                  <a:pt x="3022898" y="2302136"/>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Fir tree">
            <a:extLst>
              <a:ext uri="{FF2B5EF4-FFF2-40B4-BE49-F238E27FC236}">
                <a16:creationId xmlns:a16="http://schemas.microsoft.com/office/drawing/2014/main" id="{2D9B6A91-03BF-4E32-B097-02281CAA52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8408" y="41122"/>
            <a:ext cx="3035565" cy="3035565"/>
          </a:xfrm>
          <a:prstGeom prst="rect">
            <a:avLst/>
          </a:prstGeom>
        </p:spPr>
      </p:pic>
      <p:pic>
        <p:nvPicPr>
          <p:cNvPr id="22" name="Graphic 21" descr="Fish">
            <a:extLst>
              <a:ext uri="{FF2B5EF4-FFF2-40B4-BE49-F238E27FC236}">
                <a16:creationId xmlns:a16="http://schemas.microsoft.com/office/drawing/2014/main" id="{458DAB9B-B831-49BD-A340-E70B432AE75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309052" flipH="1">
            <a:off x="5549781" y="5202287"/>
            <a:ext cx="1152546" cy="1152546"/>
          </a:xfrm>
          <a:prstGeom prst="rect">
            <a:avLst/>
          </a:prstGeom>
        </p:spPr>
      </p:pic>
      <p:pic>
        <p:nvPicPr>
          <p:cNvPr id="24" name="Graphic 23" descr="Fir tree">
            <a:extLst>
              <a:ext uri="{FF2B5EF4-FFF2-40B4-BE49-F238E27FC236}">
                <a16:creationId xmlns:a16="http://schemas.microsoft.com/office/drawing/2014/main" id="{3C88F7A0-4D77-41F4-8744-1EA31366D2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1212" y="1416344"/>
            <a:ext cx="3035565" cy="3035565"/>
          </a:xfrm>
          <a:prstGeom prst="rect">
            <a:avLst/>
          </a:prstGeom>
        </p:spPr>
      </p:pic>
      <p:pic>
        <p:nvPicPr>
          <p:cNvPr id="28" name="Graphic 27" descr="Fir tree">
            <a:extLst>
              <a:ext uri="{FF2B5EF4-FFF2-40B4-BE49-F238E27FC236}">
                <a16:creationId xmlns:a16="http://schemas.microsoft.com/office/drawing/2014/main" id="{C9160107-16A0-4267-ACD3-CD3EFDAA3C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88130" y="-517864"/>
            <a:ext cx="3035565" cy="3035565"/>
          </a:xfrm>
          <a:prstGeom prst="rect">
            <a:avLst/>
          </a:prstGeom>
        </p:spPr>
      </p:pic>
      <p:pic>
        <p:nvPicPr>
          <p:cNvPr id="29" name="Graphic 28" descr="Fir tree">
            <a:extLst>
              <a:ext uri="{FF2B5EF4-FFF2-40B4-BE49-F238E27FC236}">
                <a16:creationId xmlns:a16="http://schemas.microsoft.com/office/drawing/2014/main" id="{A89AC435-2CB3-4692-B113-A49A3071B5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68758" y="-149432"/>
            <a:ext cx="3035565" cy="3035565"/>
          </a:xfrm>
          <a:prstGeom prst="rect">
            <a:avLst/>
          </a:prstGeom>
        </p:spPr>
      </p:pic>
      <p:pic>
        <p:nvPicPr>
          <p:cNvPr id="30" name="Graphic 29" descr="Fish">
            <a:extLst>
              <a:ext uri="{FF2B5EF4-FFF2-40B4-BE49-F238E27FC236}">
                <a16:creationId xmlns:a16="http://schemas.microsoft.com/office/drawing/2014/main" id="{40F4E889-BF68-4DBA-938B-AB2E3BC360B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309052" flipH="1">
            <a:off x="3830296" y="4487995"/>
            <a:ext cx="1152546" cy="1152546"/>
          </a:xfrm>
          <a:prstGeom prst="rect">
            <a:avLst/>
          </a:prstGeom>
        </p:spPr>
      </p:pic>
      <p:pic>
        <p:nvPicPr>
          <p:cNvPr id="31" name="Graphic 30" descr="Fish">
            <a:extLst>
              <a:ext uri="{FF2B5EF4-FFF2-40B4-BE49-F238E27FC236}">
                <a16:creationId xmlns:a16="http://schemas.microsoft.com/office/drawing/2014/main" id="{FC6840CD-A355-4CE9-9C6A-620B8C56ADB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309052" flipH="1">
            <a:off x="4396078" y="3640957"/>
            <a:ext cx="1152546" cy="1152546"/>
          </a:xfrm>
          <a:prstGeom prst="rect">
            <a:avLst/>
          </a:prstGeom>
        </p:spPr>
      </p:pic>
      <p:pic>
        <p:nvPicPr>
          <p:cNvPr id="32" name="Graphic 31" descr="Fish">
            <a:extLst>
              <a:ext uri="{FF2B5EF4-FFF2-40B4-BE49-F238E27FC236}">
                <a16:creationId xmlns:a16="http://schemas.microsoft.com/office/drawing/2014/main" id="{E9B35283-2CAB-4BA0-A8BF-E37D11365F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309052" flipH="1">
            <a:off x="3272428" y="2685308"/>
            <a:ext cx="1152546" cy="1152546"/>
          </a:xfrm>
          <a:prstGeom prst="rect">
            <a:avLst/>
          </a:prstGeom>
        </p:spPr>
      </p:pic>
      <p:pic>
        <p:nvPicPr>
          <p:cNvPr id="33" name="Graphic 32" descr="Fish">
            <a:extLst>
              <a:ext uri="{FF2B5EF4-FFF2-40B4-BE49-F238E27FC236}">
                <a16:creationId xmlns:a16="http://schemas.microsoft.com/office/drawing/2014/main" id="{A4496209-13FC-40F8-837A-2DA18332A3B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309052" flipH="1">
            <a:off x="1726834" y="1028025"/>
            <a:ext cx="1152546" cy="1152546"/>
          </a:xfrm>
          <a:prstGeom prst="rect">
            <a:avLst/>
          </a:prstGeom>
        </p:spPr>
      </p:pic>
      <p:pic>
        <p:nvPicPr>
          <p:cNvPr id="35" name="Picture 34">
            <a:extLst>
              <a:ext uri="{FF2B5EF4-FFF2-40B4-BE49-F238E27FC236}">
                <a16:creationId xmlns:a16="http://schemas.microsoft.com/office/drawing/2014/main" id="{DC2081AB-1963-4206-BEC9-5C1F72DE3ABB}"/>
              </a:ext>
            </a:extLst>
          </p:cNvPr>
          <p:cNvPicPr>
            <a:picLocks noChangeAspect="1"/>
          </p:cNvPicPr>
          <p:nvPr/>
        </p:nvPicPr>
        <p:blipFill>
          <a:blip r:embed="rId10" cstate="print">
            <a:extLst>
              <a:ext uri="{BEBA8EAE-BF5A-486C-A8C5-ECC9F3942E4B}">
                <a14:imgProps xmlns:a14="http://schemas.microsoft.com/office/drawing/2010/main">
                  <a14:imgLayer r:embed="rId11">
                    <a14:imgEffect>
                      <a14:backgroundRemoval t="1522" b="93261" l="1444" r="96000">
                        <a14:foregroundMark x1="6222" y1="52826" x2="6222" y2="52826"/>
                        <a14:foregroundMark x1="2333" y1="56087" x2="2333" y2="56087"/>
                        <a14:foregroundMark x1="39444" y1="5435" x2="39444" y2="5435"/>
                        <a14:foregroundMark x1="70000" y1="4565" x2="70000" y2="4565"/>
                        <a14:foregroundMark x1="92444" y1="48261" x2="92444" y2="48261"/>
                        <a14:foregroundMark x1="39222" y1="1739" x2="39222" y2="1739"/>
                        <a14:foregroundMark x1="96000" y1="86957" x2="96000" y2="86957"/>
                        <a14:foregroundMark x1="66222" y1="93478" x2="66222" y2="93478"/>
                        <a14:foregroundMark x1="17556" y1="91304" x2="17556" y2="91304"/>
                        <a14:foregroundMark x1="1444" y1="54565" x2="1444" y2="54565"/>
                      </a14:backgroundRemoval>
                    </a14:imgEffect>
                  </a14:imgLayer>
                </a14:imgProps>
              </a:ext>
              <a:ext uri="{28A0092B-C50C-407E-A947-70E740481C1C}">
                <a14:useLocalDpi xmlns:a14="http://schemas.microsoft.com/office/drawing/2010/main" val="0"/>
              </a:ext>
            </a:extLst>
          </a:blip>
          <a:stretch>
            <a:fillRect/>
          </a:stretch>
        </p:blipFill>
        <p:spPr>
          <a:xfrm>
            <a:off x="9571016" y="5187211"/>
            <a:ext cx="2169052" cy="1108626"/>
          </a:xfrm>
          <a:prstGeom prst="rect">
            <a:avLst/>
          </a:prstGeom>
        </p:spPr>
      </p:pic>
      <p:pic>
        <p:nvPicPr>
          <p:cNvPr id="36" name="Picture 35">
            <a:extLst>
              <a:ext uri="{FF2B5EF4-FFF2-40B4-BE49-F238E27FC236}">
                <a16:creationId xmlns:a16="http://schemas.microsoft.com/office/drawing/2014/main" id="{A9F8E35A-90F9-4BEA-8712-7FBF92FBE6D4}"/>
              </a:ext>
            </a:extLst>
          </p:cNvPr>
          <p:cNvPicPr>
            <a:picLocks noChangeAspect="1"/>
          </p:cNvPicPr>
          <p:nvPr/>
        </p:nvPicPr>
        <p:blipFill>
          <a:blip r:embed="rId10" cstate="print">
            <a:extLst>
              <a:ext uri="{BEBA8EAE-BF5A-486C-A8C5-ECC9F3942E4B}">
                <a14:imgProps xmlns:a14="http://schemas.microsoft.com/office/drawing/2010/main">
                  <a14:imgLayer r:embed="rId11">
                    <a14:imgEffect>
                      <a14:backgroundRemoval t="1522" b="93261" l="1444" r="96000">
                        <a14:foregroundMark x1="6222" y1="52826" x2="6222" y2="52826"/>
                        <a14:foregroundMark x1="2333" y1="56087" x2="2333" y2="56087"/>
                        <a14:foregroundMark x1="39444" y1="5435" x2="39444" y2="5435"/>
                        <a14:foregroundMark x1="70000" y1="4565" x2="70000" y2="4565"/>
                        <a14:foregroundMark x1="92444" y1="48261" x2="92444" y2="48261"/>
                        <a14:foregroundMark x1="39222" y1="1739" x2="39222" y2="1739"/>
                        <a14:foregroundMark x1="96000" y1="86957" x2="96000" y2="86957"/>
                        <a14:foregroundMark x1="66222" y1="93478" x2="66222" y2="93478"/>
                        <a14:foregroundMark x1="17556" y1="91304" x2="17556" y2="91304"/>
                        <a14:foregroundMark x1="1444" y1="54565" x2="1444" y2="54565"/>
                      </a14:backgroundRemoval>
                    </a14:imgEffect>
                  </a14:imgLayer>
                </a14:imgProps>
              </a:ext>
              <a:ext uri="{28A0092B-C50C-407E-A947-70E740481C1C}">
                <a14:useLocalDpi xmlns:a14="http://schemas.microsoft.com/office/drawing/2010/main" val="0"/>
              </a:ext>
            </a:extLst>
          </a:blip>
          <a:stretch>
            <a:fillRect/>
          </a:stretch>
        </p:blipFill>
        <p:spPr>
          <a:xfrm>
            <a:off x="9571016" y="2871408"/>
            <a:ext cx="2169052" cy="1108626"/>
          </a:xfrm>
          <a:prstGeom prst="rect">
            <a:avLst/>
          </a:prstGeom>
        </p:spPr>
      </p:pic>
      <p:pic>
        <p:nvPicPr>
          <p:cNvPr id="26" name="Graphic 25" descr="Fir tree">
            <a:extLst>
              <a:ext uri="{FF2B5EF4-FFF2-40B4-BE49-F238E27FC236}">
                <a16:creationId xmlns:a16="http://schemas.microsoft.com/office/drawing/2014/main" id="{AFD8D1C6-7EA4-44ED-9C44-B9B1A13592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95" y="2961346"/>
            <a:ext cx="3035565" cy="3035565"/>
          </a:xfrm>
          <a:prstGeom prst="rect">
            <a:avLst/>
          </a:prstGeom>
        </p:spPr>
      </p:pic>
      <p:pic>
        <p:nvPicPr>
          <p:cNvPr id="39" name="Picture 38">
            <a:extLst>
              <a:ext uri="{FF2B5EF4-FFF2-40B4-BE49-F238E27FC236}">
                <a16:creationId xmlns:a16="http://schemas.microsoft.com/office/drawing/2014/main" id="{3E6C0F84-0A1F-4004-9F93-5472D62C4B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6711" y="1829370"/>
            <a:ext cx="2241901" cy="1573067"/>
          </a:xfrm>
          <a:prstGeom prst="rect">
            <a:avLst/>
          </a:prstGeom>
        </p:spPr>
      </p:pic>
      <p:pic>
        <p:nvPicPr>
          <p:cNvPr id="40" name="Picture 39">
            <a:extLst>
              <a:ext uri="{FF2B5EF4-FFF2-40B4-BE49-F238E27FC236}">
                <a16:creationId xmlns:a16="http://schemas.microsoft.com/office/drawing/2014/main" id="{CDB8B868-8685-422A-B092-A6FECF8F75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2179" y="1119801"/>
            <a:ext cx="2241901" cy="1573067"/>
          </a:xfrm>
          <a:prstGeom prst="rect">
            <a:avLst/>
          </a:prstGeom>
        </p:spPr>
      </p:pic>
    </p:spTree>
    <p:extLst>
      <p:ext uri="{BB962C8B-B14F-4D97-AF65-F5344CB8AC3E}">
        <p14:creationId xmlns:p14="http://schemas.microsoft.com/office/powerpoint/2010/main" val="181177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6"/>
                                        </p:tgtEl>
                                      </p:cBhvr>
                                    </p:animEffect>
                                    <p:set>
                                      <p:cBhvr>
                                        <p:cTn id="10" dur="1" fill="hold">
                                          <p:stCondLst>
                                            <p:cond delay="499"/>
                                          </p:stCondLst>
                                        </p:cTn>
                                        <p:tgtEl>
                                          <p:spTgt spid="2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4"/>
                                        </p:tgtEl>
                                      </p:cBhvr>
                                    </p:animEffect>
                                    <p:set>
                                      <p:cBhvr>
                                        <p:cTn id="13" dur="1" fill="hold">
                                          <p:stCondLst>
                                            <p:cond delay="499"/>
                                          </p:stCondLst>
                                        </p:cTn>
                                        <p:tgtEl>
                                          <p:spTgt spid="2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9"/>
                                        </p:tgtEl>
                                      </p:cBhvr>
                                    </p:animEffect>
                                    <p:set>
                                      <p:cBhvr>
                                        <p:cTn id="25" dur="1" fill="hold">
                                          <p:stCondLst>
                                            <p:cond delay="499"/>
                                          </p:stCondLst>
                                        </p:cTn>
                                        <p:tgtEl>
                                          <p:spTgt spid="29"/>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8"/>
                                        </p:tgtEl>
                                      </p:cBhvr>
                                    </p:animEffect>
                                    <p:set>
                                      <p:cBhvr>
                                        <p:cTn id="28" dur="1" fill="hold">
                                          <p:stCondLst>
                                            <p:cond delay="499"/>
                                          </p:stCondLst>
                                        </p:cTn>
                                        <p:tgtEl>
                                          <p:spTgt spid="28"/>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7"/>
                                        </p:tgtEl>
                                      </p:cBhvr>
                                    </p:animEffect>
                                    <p:set>
                                      <p:cBhvr>
                                        <p:cTn id="31"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509D7EF-F492-4401-A911-8BFB558E15EF}"/>
              </a:ext>
            </a:extLst>
          </p:cNvPr>
          <p:cNvPicPr>
            <a:picLocks noGrp="1" noChangeAspect="1"/>
          </p:cNvPicPr>
          <p:nvPr>
            <p:ph idx="1"/>
          </p:nvPr>
        </p:nvPicPr>
        <p:blipFill>
          <a:blip r:embed="rId2"/>
          <a:stretch>
            <a:fillRect/>
          </a:stretch>
        </p:blipFill>
        <p:spPr>
          <a:xfrm>
            <a:off x="667700" y="1175243"/>
            <a:ext cx="10686100" cy="3067573"/>
          </a:xfrm>
          <a:prstGeom prst="rect">
            <a:avLst/>
          </a:prstGeom>
        </p:spPr>
      </p:pic>
    </p:spTree>
    <p:extLst>
      <p:ext uri="{BB962C8B-B14F-4D97-AF65-F5344CB8AC3E}">
        <p14:creationId xmlns:p14="http://schemas.microsoft.com/office/powerpoint/2010/main" val="35647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A98B6-BAF5-4087-85A0-DB779CE07E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6103D1-D409-4B3C-9E8C-C9DB4589488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B18C4229-89E7-463A-9574-4491EDCBBCBE}"/>
              </a:ext>
            </a:extLst>
          </p:cNvPr>
          <p:cNvPicPr>
            <a:picLocks noChangeAspect="1"/>
          </p:cNvPicPr>
          <p:nvPr/>
        </p:nvPicPr>
        <p:blipFill>
          <a:blip r:embed="rId2"/>
          <a:stretch>
            <a:fillRect/>
          </a:stretch>
        </p:blipFill>
        <p:spPr>
          <a:xfrm>
            <a:off x="1210261" y="1086743"/>
            <a:ext cx="10319291" cy="4684513"/>
          </a:xfrm>
          <a:prstGeom prst="rect">
            <a:avLst/>
          </a:prstGeom>
        </p:spPr>
      </p:pic>
      <p:pic>
        <p:nvPicPr>
          <p:cNvPr id="5" name="Picture 4">
            <a:extLst>
              <a:ext uri="{FF2B5EF4-FFF2-40B4-BE49-F238E27FC236}">
                <a16:creationId xmlns:a16="http://schemas.microsoft.com/office/drawing/2014/main" id="{20B8E42A-F856-4412-A6BD-75C4F48BD28E}"/>
              </a:ext>
            </a:extLst>
          </p:cNvPr>
          <p:cNvPicPr>
            <a:picLocks noChangeAspect="1"/>
          </p:cNvPicPr>
          <p:nvPr/>
        </p:nvPicPr>
        <p:blipFill>
          <a:blip r:embed="rId3"/>
          <a:stretch>
            <a:fillRect/>
          </a:stretch>
        </p:blipFill>
        <p:spPr>
          <a:xfrm>
            <a:off x="-4188" y="4763351"/>
            <a:ext cx="1684776" cy="1837072"/>
          </a:xfrm>
          <a:prstGeom prst="rect">
            <a:avLst/>
          </a:prstGeom>
        </p:spPr>
      </p:pic>
      <p:pic>
        <p:nvPicPr>
          <p:cNvPr id="6" name="Picture 5">
            <a:extLst>
              <a:ext uri="{FF2B5EF4-FFF2-40B4-BE49-F238E27FC236}">
                <a16:creationId xmlns:a16="http://schemas.microsoft.com/office/drawing/2014/main" id="{B5832EAC-DDE3-4DFA-9F5C-54197EA95FE9}"/>
              </a:ext>
            </a:extLst>
          </p:cNvPr>
          <p:cNvPicPr>
            <a:picLocks noChangeAspect="1"/>
          </p:cNvPicPr>
          <p:nvPr/>
        </p:nvPicPr>
        <p:blipFill rotWithShape="1">
          <a:blip r:embed="rId4"/>
          <a:srcRect l="-1" r="2081"/>
          <a:stretch/>
        </p:blipFill>
        <p:spPr>
          <a:xfrm>
            <a:off x="-4188" y="116532"/>
            <a:ext cx="1979351" cy="1709093"/>
          </a:xfrm>
          <a:prstGeom prst="rect">
            <a:avLst/>
          </a:prstGeom>
        </p:spPr>
      </p:pic>
      <p:pic>
        <p:nvPicPr>
          <p:cNvPr id="7" name="Picture 6">
            <a:extLst>
              <a:ext uri="{FF2B5EF4-FFF2-40B4-BE49-F238E27FC236}">
                <a16:creationId xmlns:a16="http://schemas.microsoft.com/office/drawing/2014/main" id="{64FA1192-CFFC-4A81-A2EA-73856F330AC0}"/>
              </a:ext>
            </a:extLst>
          </p:cNvPr>
          <p:cNvPicPr>
            <a:picLocks noChangeAspect="1"/>
          </p:cNvPicPr>
          <p:nvPr/>
        </p:nvPicPr>
        <p:blipFill>
          <a:blip r:embed="rId5"/>
          <a:stretch>
            <a:fillRect/>
          </a:stretch>
        </p:blipFill>
        <p:spPr>
          <a:xfrm>
            <a:off x="10263744" y="116532"/>
            <a:ext cx="1775343" cy="2191347"/>
          </a:xfrm>
          <a:prstGeom prst="rect">
            <a:avLst/>
          </a:prstGeom>
        </p:spPr>
      </p:pic>
    </p:spTree>
    <p:extLst>
      <p:ext uri="{BB962C8B-B14F-4D97-AF65-F5344CB8AC3E}">
        <p14:creationId xmlns:p14="http://schemas.microsoft.com/office/powerpoint/2010/main" val="280936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BCF6F-C54C-43EB-A21C-3DD193144F0B}"/>
              </a:ext>
            </a:extLst>
          </p:cNvPr>
          <p:cNvSpPr>
            <a:spLocks noGrp="1"/>
          </p:cNvSpPr>
          <p:nvPr>
            <p:ph type="title"/>
          </p:nvPr>
        </p:nvSpPr>
        <p:spPr/>
        <p:txBody>
          <a:bodyPr>
            <a:normAutofit/>
          </a:bodyPr>
          <a:lstStyle/>
          <a:p>
            <a:r>
              <a:rPr lang="en-US" sz="3600" dirty="0"/>
              <a:t>Part 1 – Predictors of mouse occurrence</a:t>
            </a:r>
          </a:p>
        </p:txBody>
      </p:sp>
      <p:sp>
        <p:nvSpPr>
          <p:cNvPr id="3" name="Content Placeholder 2">
            <a:extLst>
              <a:ext uri="{FF2B5EF4-FFF2-40B4-BE49-F238E27FC236}">
                <a16:creationId xmlns:a16="http://schemas.microsoft.com/office/drawing/2014/main" id="{76E3DABD-49F8-4509-A5BB-70F8B682C84D}"/>
              </a:ext>
            </a:extLst>
          </p:cNvPr>
          <p:cNvSpPr>
            <a:spLocks noGrp="1"/>
          </p:cNvSpPr>
          <p:nvPr>
            <p:ph idx="1"/>
          </p:nvPr>
        </p:nvSpPr>
        <p:spPr/>
        <p:txBody>
          <a:bodyPr>
            <a:normAutofit lnSpcReduction="10000"/>
          </a:bodyPr>
          <a:lstStyle/>
          <a:p>
            <a:r>
              <a:rPr lang="en-US" dirty="0"/>
              <a:t>Modeling approach: species distribution model using occurrence records from across </a:t>
            </a:r>
            <a:r>
              <a:rPr lang="en-US" dirty="0" err="1"/>
              <a:t>Darlost’s</a:t>
            </a:r>
            <a:r>
              <a:rPr lang="en-US" dirty="0"/>
              <a:t> Island</a:t>
            </a:r>
          </a:p>
          <a:p>
            <a:r>
              <a:rPr lang="en-US" dirty="0"/>
              <a:t>Using the data sources listed in your handout, develop a set of candidate models to predict occurrence of Island mice</a:t>
            </a:r>
          </a:p>
          <a:p>
            <a:pPr lvl="1"/>
            <a:r>
              <a:rPr lang="en-US" dirty="0"/>
              <a:t>Carefully consider the data sources available and how they may or may not be useful!</a:t>
            </a:r>
          </a:p>
          <a:p>
            <a:r>
              <a:rPr lang="en-US" b="1" i="1" dirty="0"/>
              <a:t>Response variable = probability of occurrence</a:t>
            </a:r>
          </a:p>
          <a:p>
            <a:endParaRPr lang="en-US" i="1" dirty="0"/>
          </a:p>
          <a:p>
            <a:r>
              <a:rPr lang="en-US" b="1" dirty="0"/>
              <a:t>Working alone or with your neighbors, develop a list of up to six possible candidate models</a:t>
            </a:r>
          </a:p>
        </p:txBody>
      </p:sp>
    </p:spTree>
    <p:extLst>
      <p:ext uri="{BB962C8B-B14F-4D97-AF65-F5344CB8AC3E}">
        <p14:creationId xmlns:p14="http://schemas.microsoft.com/office/powerpoint/2010/main" val="390653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343D222-0039-47CD-9DD7-CCF6A72D21AB}"/>
              </a:ext>
            </a:extLst>
          </p:cNvPr>
          <p:cNvGraphicFramePr>
            <a:graphicFrameLocks noGrp="1"/>
          </p:cNvGraphicFramePr>
          <p:nvPr>
            <p:extLst>
              <p:ext uri="{D42A27DB-BD31-4B8C-83A1-F6EECF244321}">
                <p14:modId xmlns:p14="http://schemas.microsoft.com/office/powerpoint/2010/main" val="1023937270"/>
              </p:ext>
            </p:extLst>
          </p:nvPr>
        </p:nvGraphicFramePr>
        <p:xfrm>
          <a:off x="414528" y="73490"/>
          <a:ext cx="11375136" cy="5896808"/>
        </p:xfrm>
        <a:graphic>
          <a:graphicData uri="http://schemas.openxmlformats.org/drawingml/2006/table">
            <a:tbl>
              <a:tblPr firstRow="1" bandRow="1">
                <a:tableStyleId>{5940675A-B579-460E-94D1-54222C63F5DA}</a:tableStyleId>
              </a:tblPr>
              <a:tblGrid>
                <a:gridCol w="5687568">
                  <a:extLst>
                    <a:ext uri="{9D8B030D-6E8A-4147-A177-3AD203B41FA5}">
                      <a16:colId xmlns:a16="http://schemas.microsoft.com/office/drawing/2014/main" val="417726302"/>
                    </a:ext>
                  </a:extLst>
                </a:gridCol>
                <a:gridCol w="5687568">
                  <a:extLst>
                    <a:ext uri="{9D8B030D-6E8A-4147-A177-3AD203B41FA5}">
                      <a16:colId xmlns:a16="http://schemas.microsoft.com/office/drawing/2014/main" val="2514631655"/>
                    </a:ext>
                  </a:extLst>
                </a:gridCol>
              </a:tblGrid>
              <a:tr h="837128">
                <a:tc>
                  <a:txBody>
                    <a:bodyPr/>
                    <a:lstStyle/>
                    <a:p>
                      <a:pPr algn="ctr"/>
                      <a:r>
                        <a:rPr lang="en-US" sz="2800" b="1" dirty="0"/>
                        <a:t>Model</a:t>
                      </a:r>
                    </a:p>
                  </a:txBody>
                  <a:tcPr anchor="ctr"/>
                </a:tc>
                <a:tc>
                  <a:txBody>
                    <a:bodyPr/>
                    <a:lstStyle/>
                    <a:p>
                      <a:pPr algn="ctr"/>
                      <a:r>
                        <a:rPr lang="en-US" sz="2800" b="1" dirty="0"/>
                        <a:t>Hypothesis</a:t>
                      </a:r>
                    </a:p>
                  </a:txBody>
                  <a:tcPr anchor="ctr"/>
                </a:tc>
                <a:extLst>
                  <a:ext uri="{0D108BD9-81ED-4DB2-BD59-A6C34878D82A}">
                    <a16:rowId xmlns:a16="http://schemas.microsoft.com/office/drawing/2014/main" val="2371647749"/>
                  </a:ext>
                </a:extLst>
              </a:tr>
              <a:tr h="837128">
                <a:tc>
                  <a:txBody>
                    <a:bodyPr/>
                    <a:lstStyle/>
                    <a:p>
                      <a:pPr algn="ctr"/>
                      <a:r>
                        <a:rPr lang="en-US" sz="2800" dirty="0"/>
                        <a:t>Temp. Annual Range</a:t>
                      </a:r>
                    </a:p>
                  </a:txBody>
                  <a:tcPr anchor="ctr"/>
                </a:tc>
                <a:tc>
                  <a:txBody>
                    <a:bodyPr/>
                    <a:lstStyle/>
                    <a:p>
                      <a:pPr algn="ctr"/>
                      <a:r>
                        <a:rPr lang="en-US" sz="2800" dirty="0"/>
                        <a:t>Island Mice like mild climates and so should prefer areas with less extreme warm and cold seasons.</a:t>
                      </a:r>
                    </a:p>
                  </a:txBody>
                  <a:tcPr anchor="ctr"/>
                </a:tc>
                <a:extLst>
                  <a:ext uri="{0D108BD9-81ED-4DB2-BD59-A6C34878D82A}">
                    <a16:rowId xmlns:a16="http://schemas.microsoft.com/office/drawing/2014/main" val="3106373039"/>
                  </a:ext>
                </a:extLst>
              </a:tr>
              <a:tr h="837128">
                <a:tc>
                  <a:txBody>
                    <a:bodyPr/>
                    <a:lstStyle/>
                    <a:p>
                      <a:pPr algn="ctr"/>
                      <a:r>
                        <a:rPr lang="en-US" sz="2800" dirty="0"/>
                        <a:t>Temp. Annual Range + </a:t>
                      </a:r>
                    </a:p>
                    <a:p>
                      <a:pPr algn="ctr"/>
                      <a:r>
                        <a:rPr lang="en-US" sz="2800" dirty="0"/>
                        <a:t>% Cover Rock/sand/clay</a:t>
                      </a:r>
                    </a:p>
                  </a:txBody>
                  <a:tcPr anchor="ctr"/>
                </a:tc>
                <a:tc>
                  <a:txBody>
                    <a:bodyPr/>
                    <a:lstStyle/>
                    <a:p>
                      <a:pPr algn="ctr"/>
                      <a:r>
                        <a:rPr lang="en-US" sz="2800" dirty="0"/>
                        <a:t>Island Mice rely on </a:t>
                      </a:r>
                      <a:r>
                        <a:rPr lang="en-US" sz="2800" dirty="0" err="1"/>
                        <a:t>beachgrass</a:t>
                      </a:r>
                      <a:r>
                        <a:rPr lang="en-US" sz="2800" dirty="0"/>
                        <a:t>, which grows on sandy substrates, and prefer mild climates</a:t>
                      </a:r>
                    </a:p>
                  </a:txBody>
                  <a:tcPr anchor="ctr"/>
                </a:tc>
                <a:extLst>
                  <a:ext uri="{0D108BD9-81ED-4DB2-BD59-A6C34878D82A}">
                    <a16:rowId xmlns:a16="http://schemas.microsoft.com/office/drawing/2014/main" val="1149753690"/>
                  </a:ext>
                </a:extLst>
              </a:tr>
              <a:tr h="837128">
                <a:tc>
                  <a:txBody>
                    <a:bodyPr/>
                    <a:lstStyle/>
                    <a:p>
                      <a:pPr algn="ctr"/>
                      <a:r>
                        <a:rPr lang="en-US" sz="2800" dirty="0"/>
                        <a:t>% Cover rock/sand/clay</a:t>
                      </a:r>
                    </a:p>
                  </a:txBody>
                  <a:tcPr anchor="ctr"/>
                </a:tc>
                <a:tc>
                  <a:txBody>
                    <a:bodyPr/>
                    <a:lstStyle/>
                    <a:p>
                      <a:pPr algn="ctr"/>
                      <a:r>
                        <a:rPr lang="en-US" sz="2800" dirty="0"/>
                        <a:t>Sandy substrates (proxy for </a:t>
                      </a:r>
                      <a:r>
                        <a:rPr lang="en-US" sz="2800" dirty="0" err="1"/>
                        <a:t>beachgrass</a:t>
                      </a:r>
                      <a:r>
                        <a:rPr lang="en-US" sz="2800" dirty="0"/>
                        <a:t>) alone predicts mouse occurrence.</a:t>
                      </a:r>
                    </a:p>
                  </a:txBody>
                  <a:tcPr anchor="ctr"/>
                </a:tc>
                <a:extLst>
                  <a:ext uri="{0D108BD9-81ED-4DB2-BD59-A6C34878D82A}">
                    <a16:rowId xmlns:a16="http://schemas.microsoft.com/office/drawing/2014/main" val="1502320386"/>
                  </a:ext>
                </a:extLst>
              </a:tr>
              <a:tr h="837128">
                <a:tc>
                  <a:txBody>
                    <a:bodyPr/>
                    <a:lstStyle/>
                    <a:p>
                      <a:pPr algn="ctr"/>
                      <a:r>
                        <a:rPr lang="en-US" sz="2800" dirty="0"/>
                        <a:t>(.)</a:t>
                      </a:r>
                    </a:p>
                  </a:txBody>
                  <a:tcPr anchor="ctr"/>
                </a:tc>
                <a:tc>
                  <a:txBody>
                    <a:bodyPr/>
                    <a:lstStyle/>
                    <a:p>
                      <a:pPr algn="ctr"/>
                      <a:r>
                        <a:rPr lang="en-US" sz="2800" dirty="0"/>
                        <a:t>None of the above are strong predictors of occurrence.</a:t>
                      </a:r>
                    </a:p>
                  </a:txBody>
                  <a:tcPr anchor="ctr"/>
                </a:tc>
                <a:extLst>
                  <a:ext uri="{0D108BD9-81ED-4DB2-BD59-A6C34878D82A}">
                    <a16:rowId xmlns:a16="http://schemas.microsoft.com/office/drawing/2014/main" val="3918891694"/>
                  </a:ext>
                </a:extLst>
              </a:tr>
            </a:tbl>
          </a:graphicData>
        </a:graphic>
      </p:graphicFrame>
    </p:spTree>
    <p:extLst>
      <p:ext uri="{BB962C8B-B14F-4D97-AF65-F5344CB8AC3E}">
        <p14:creationId xmlns:p14="http://schemas.microsoft.com/office/powerpoint/2010/main" val="3037972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6A7D-B5B6-4018-9344-315FD202195A}"/>
              </a:ext>
            </a:extLst>
          </p:cNvPr>
          <p:cNvSpPr>
            <a:spLocks noGrp="1"/>
          </p:cNvSpPr>
          <p:nvPr>
            <p:ph type="title"/>
          </p:nvPr>
        </p:nvSpPr>
        <p:spPr/>
        <p:txBody>
          <a:bodyPr/>
          <a:lstStyle/>
          <a:p>
            <a:r>
              <a:rPr lang="en-US" dirty="0"/>
              <a:t>Part 2 – Predictors of mouse abundance</a:t>
            </a:r>
          </a:p>
        </p:txBody>
      </p:sp>
      <p:sp>
        <p:nvSpPr>
          <p:cNvPr id="3" name="Content Placeholder 2">
            <a:extLst>
              <a:ext uri="{FF2B5EF4-FFF2-40B4-BE49-F238E27FC236}">
                <a16:creationId xmlns:a16="http://schemas.microsoft.com/office/drawing/2014/main" id="{E771B1A9-C997-4B93-BB70-2F9D17FCF6E4}"/>
              </a:ext>
            </a:extLst>
          </p:cNvPr>
          <p:cNvSpPr>
            <a:spLocks noGrp="1"/>
          </p:cNvSpPr>
          <p:nvPr>
            <p:ph idx="1"/>
          </p:nvPr>
        </p:nvSpPr>
        <p:spPr/>
        <p:txBody>
          <a:bodyPr>
            <a:normAutofit lnSpcReduction="10000"/>
          </a:bodyPr>
          <a:lstStyle/>
          <a:p>
            <a:r>
              <a:rPr lang="en-US" dirty="0"/>
              <a:t>Modeling approach: N-mixture model to estimate abundance while accounting for imperfect detection</a:t>
            </a:r>
          </a:p>
          <a:p>
            <a:r>
              <a:rPr lang="en-US" dirty="0"/>
              <a:t>Using the data sources listed in your handout, develop a set of candidate models to predict abundance of Island mice</a:t>
            </a:r>
          </a:p>
          <a:p>
            <a:pPr lvl="1"/>
            <a:r>
              <a:rPr lang="en-US" dirty="0"/>
              <a:t>Carefully consider the data sources available and how they may or may not be useful! </a:t>
            </a:r>
          </a:p>
          <a:p>
            <a:pPr lvl="1"/>
            <a:r>
              <a:rPr lang="en-US" dirty="0"/>
              <a:t>You have different data sources available than with the previous exercise</a:t>
            </a:r>
          </a:p>
          <a:p>
            <a:r>
              <a:rPr lang="en-US" b="1" i="1" dirty="0"/>
              <a:t>Response variable = site abundance</a:t>
            </a:r>
          </a:p>
          <a:p>
            <a:endParaRPr lang="en-US" i="1" dirty="0"/>
          </a:p>
          <a:p>
            <a:r>
              <a:rPr lang="en-US" b="1" dirty="0"/>
              <a:t>Working alone or with your neighbors, develop a list of up to six possible candidate models</a:t>
            </a:r>
          </a:p>
          <a:p>
            <a:endParaRPr lang="en-US" dirty="0"/>
          </a:p>
        </p:txBody>
      </p:sp>
    </p:spTree>
    <p:extLst>
      <p:ext uri="{BB962C8B-B14F-4D97-AF65-F5344CB8AC3E}">
        <p14:creationId xmlns:p14="http://schemas.microsoft.com/office/powerpoint/2010/main" val="2960987501"/>
      </p:ext>
    </p:extLst>
  </p:cSld>
  <p:clrMapOvr>
    <a:masterClrMapping/>
  </p:clrMapOvr>
</p:sld>
</file>

<file path=ppt/theme/theme1.xml><?xml version="1.0" encoding="utf-8"?>
<a:theme xmlns:a="http://schemas.openxmlformats.org/drawingml/2006/main" nam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72458EE-BFF9-468A-8464-DFD913327021}" vid="{7EB1F43D-0D6C-4939-8000-7D7E4F656E14}"/>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Template>
  <TotalTime>57</TotalTime>
  <Words>1128</Words>
  <Application>Microsoft Office PowerPoint</Application>
  <PresentationFormat>Widescreen</PresentationFormat>
  <Paragraphs>81</Paragraphs>
  <Slides>13</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Calibri Light</vt:lpstr>
      <vt:lpstr>Courier New</vt:lpstr>
      <vt:lpstr>Wingdings</vt:lpstr>
      <vt:lpstr>theme</vt:lpstr>
      <vt:lpstr>1_Office Theme</vt:lpstr>
      <vt:lpstr>Activity 1</vt:lpstr>
      <vt:lpstr>Developing candidate model sets</vt:lpstr>
      <vt:lpstr>Avoiding collinearity</vt:lpstr>
      <vt:lpstr>PowerPoint Presentation</vt:lpstr>
      <vt:lpstr>PowerPoint Presentation</vt:lpstr>
      <vt:lpstr>PowerPoint Presentation</vt:lpstr>
      <vt:lpstr>Part 1 – Predictors of mouse occurrence</vt:lpstr>
      <vt:lpstr>PowerPoint Presentation</vt:lpstr>
      <vt:lpstr>Part 2 – Predictors of mouse abundance</vt:lpstr>
      <vt:lpstr>PowerPoint Presentation</vt:lpstr>
      <vt:lpstr>Part 3 – Predictors of breeding output</vt:lpstr>
      <vt:lpstr>PowerPoint Presentation</vt:lpstr>
      <vt:lpstr>Review and 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1</dc:title>
  <dc:creator>Anna Tucker</dc:creator>
  <cp:lastModifiedBy>Anna Tucker</cp:lastModifiedBy>
  <cp:revision>11</cp:revision>
  <dcterms:created xsi:type="dcterms:W3CDTF">2018-12-12T03:42:30Z</dcterms:created>
  <dcterms:modified xsi:type="dcterms:W3CDTF">2019-11-14T17:44:51Z</dcterms:modified>
</cp:coreProperties>
</file>