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5" r:id="rId5"/>
    <p:sldId id="266" r:id="rId6"/>
    <p:sldId id="267" r:id="rId7"/>
    <p:sldId id="269" r:id="rId8"/>
    <p:sldId id="261" r:id="rId9"/>
    <p:sldId id="262" r:id="rId10"/>
    <p:sldId id="263" r:id="rId11"/>
    <p:sldId id="264" r:id="rId12"/>
    <p:sldId id="270" r:id="rId13"/>
    <p:sldId id="268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m0014\Google%20Drive\SSA\chubbs\Streaml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Categorical plot</a:t>
            </a:r>
          </a:p>
        </c:rich>
      </c:tx>
      <c:layout>
        <c:manualLayout>
          <c:xMode val="edge"/>
          <c:yMode val="edge"/>
          <c:x val="0.376159667541557"/>
          <c:y val="2.314814814814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Sheet3!$A$3:$A$21</c:f>
              <c:numCache>
                <c:formatCode>General</c:formatCode>
                <c:ptCount val="19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8</c:v>
                </c:pt>
                <c:pt idx="12">
                  <c:v>7</c:v>
                </c:pt>
                <c:pt idx="13">
                  <c:v>11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9</c:v>
                </c:pt>
                <c:pt idx="18">
                  <c:v>6</c:v>
                </c:pt>
              </c:numCache>
            </c:numRef>
          </c:xVal>
          <c:yVal>
            <c:numRef>
              <c:f>Sheet3!$B$3:$B$21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4-49F6-AAC1-8A0967CC8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256000"/>
        <c:axId val="1690404928"/>
      </c:scatterChart>
      <c:valAx>
        <c:axId val="169125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Independent</a:t>
                </a:r>
                <a:r>
                  <a:rPr lang="en-US" baseline="0" dirty="0"/>
                  <a:t> variable (e.g., water depth)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04928"/>
        <c:crosses val="autoZero"/>
        <c:crossBetween val="midCat"/>
      </c:valAx>
      <c:valAx>
        <c:axId val="169040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Categorical dependent parameter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2560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headwater chub</a:t>
            </a:r>
            <a:r>
              <a:rPr lang="en-US" baseline="0" dirty="0"/>
              <a:t> abundance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25275018163401"/>
          <c:y val="0.165994759388985"/>
          <c:w val="0.80644313747178098"/>
          <c:h val="0.57635665919020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headwater mean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915113735782999"/>
                  <c:y val="-0.49418197725284402"/>
                </c:manualLayout>
              </c:layout>
              <c:numFmt formatCode="General" sourceLinked="0"/>
            </c:trendlineLbl>
          </c:trendline>
          <c:xVal>
            <c:numRef>
              <c:f>Sheet1!$J$2:$J$8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0.05</c:v>
                </c:pt>
              </c:numCache>
            </c:numRef>
          </c:xVal>
          <c:yVal>
            <c:numRef>
              <c:f>Sheet1!$K$2:$K$8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17</c:v>
                </c:pt>
                <c:pt idx="5">
                  <c:v>27</c:v>
                </c:pt>
                <c:pt idx="6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73-4DEE-B7DB-48745B6AD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018800"/>
        <c:axId val="1691022192"/>
      </c:scatterChart>
      <c:valAx>
        <c:axId val="169101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1022192"/>
        <c:crosses val="autoZero"/>
        <c:crossBetween val="midCat"/>
      </c:valAx>
      <c:valAx>
        <c:axId val="1691022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Probability of extinction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0954529053809747E-2"/>
              <c:y val="0.104119722455674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91018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2EA0-C40E-4F2B-82DB-02C2E937C5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9747-1F11-4441-A369-A9FA1ED3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convert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regression model asks</a:t>
            </a:r>
            <a:r>
              <a:rPr lang="en-US" baseline="0" dirty="0"/>
              <a:t> the question: does the species need certain elevations? Canopy cover?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Descriptive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36341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 + (0.002 x aspect) + (0.01 x canopy cover)</a:t>
                </a:r>
              </a:p>
              <a:p>
                <a:endParaRPr lang="en-US" dirty="0"/>
              </a:p>
              <a:p>
                <a:r>
                  <a:rPr lang="en-US" dirty="0"/>
                  <a:t>With categorical data we can use a special type of regression called a Multinomial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59164" y="875144"/>
          <a:ext cx="7883236" cy="460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74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elicitation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absence of good quantitative data, an expert elicitation might be warranted</a:t>
            </a:r>
          </a:p>
          <a:p>
            <a:pPr lvl="1"/>
            <a:r>
              <a:rPr lang="en-US" dirty="0"/>
              <a:t>Use expert knowledge as the basis for establishing what a species needs</a:t>
            </a:r>
          </a:p>
          <a:p>
            <a:pPr lvl="1"/>
            <a:r>
              <a:rPr lang="en-US" dirty="0"/>
              <a:t>Crafting questions to assess functional relationships</a:t>
            </a:r>
          </a:p>
          <a:p>
            <a:pPr lvl="2"/>
            <a:r>
              <a:rPr lang="en-US" dirty="0"/>
              <a:t>E.g., asking for probability of </a:t>
            </a:r>
            <a:r>
              <a:rPr lang="en-US" i="1" dirty="0"/>
              <a:t>y</a:t>
            </a:r>
            <a:r>
              <a:rPr lang="en-US" dirty="0"/>
              <a:t> occurring at three or more values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Using variation among experts to “estimate” uncertainty and variability</a:t>
            </a:r>
          </a:p>
        </p:txBody>
      </p:sp>
    </p:spTree>
    <p:extLst>
      <p:ext uri="{BB962C8B-B14F-4D97-AF65-F5344CB8AC3E}">
        <p14:creationId xmlns:p14="http://schemas.microsoft.com/office/powerpoint/2010/main" val="12354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Elicited conceptual model to establish species needs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190307"/>
            <a:ext cx="2328530" cy="1148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3569854"/>
            <a:ext cx="2328530" cy="1212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connectivity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5018567"/>
            <a:ext cx="2328530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Exotic predators</a:t>
            </a:r>
          </a:p>
        </p:txBody>
      </p:sp>
      <p:sp>
        <p:nvSpPr>
          <p:cNvPr id="11" name="Oval 10"/>
          <p:cNvSpPr/>
          <p:nvPr/>
        </p:nvSpPr>
        <p:spPr>
          <a:xfrm>
            <a:off x="4795284" y="2868104"/>
            <a:ext cx="1786269" cy="110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 survival</a:t>
            </a:r>
          </a:p>
        </p:txBody>
      </p:sp>
      <p:sp>
        <p:nvSpPr>
          <p:cNvPr id="12" name="Oval 11"/>
          <p:cNvSpPr/>
          <p:nvPr/>
        </p:nvSpPr>
        <p:spPr>
          <a:xfrm>
            <a:off x="4827181" y="4048319"/>
            <a:ext cx="1722474" cy="1031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Juvenile survival</a:t>
            </a:r>
          </a:p>
        </p:txBody>
      </p:sp>
      <p:sp>
        <p:nvSpPr>
          <p:cNvPr id="13" name="Oval 12"/>
          <p:cNvSpPr/>
          <p:nvPr/>
        </p:nvSpPr>
        <p:spPr>
          <a:xfrm>
            <a:off x="4736804" y="5151307"/>
            <a:ext cx="1903228" cy="967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Productivity</a:t>
            </a:r>
          </a:p>
        </p:txBody>
      </p:sp>
      <p:cxnSp>
        <p:nvCxnSpPr>
          <p:cNvPr id="15" name="Straight Arrow Connector 14"/>
          <p:cNvCxnSpPr>
            <a:stCxn id="8" idx="3"/>
            <a:endCxn id="13" idx="2"/>
          </p:cNvCxnSpPr>
          <p:nvPr/>
        </p:nvCxnSpPr>
        <p:spPr>
          <a:xfrm>
            <a:off x="3242930" y="4175910"/>
            <a:ext cx="1493874" cy="14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2"/>
          </p:cNvCxnSpPr>
          <p:nvPr/>
        </p:nvCxnSpPr>
        <p:spPr>
          <a:xfrm>
            <a:off x="3242930" y="4175910"/>
            <a:ext cx="1584251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 flipV="1">
            <a:off x="3242930" y="4563999"/>
            <a:ext cx="1584251" cy="8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2"/>
          </p:cNvCxnSpPr>
          <p:nvPr/>
        </p:nvCxnSpPr>
        <p:spPr>
          <a:xfrm flipV="1">
            <a:off x="3242930" y="3420998"/>
            <a:ext cx="1552354" cy="200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2"/>
          </p:cNvCxnSpPr>
          <p:nvPr/>
        </p:nvCxnSpPr>
        <p:spPr>
          <a:xfrm>
            <a:off x="3242930" y="2764465"/>
            <a:ext cx="1552354" cy="6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8874" y="2556415"/>
            <a:ext cx="1850065" cy="173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abundance</a:t>
            </a:r>
          </a:p>
        </p:txBody>
      </p:sp>
      <p:cxnSp>
        <p:nvCxnSpPr>
          <p:cNvPr id="26" name="Straight Arrow Connector 25"/>
          <p:cNvCxnSpPr>
            <a:stCxn id="11" idx="6"/>
            <a:endCxn id="24" idx="2"/>
          </p:cNvCxnSpPr>
          <p:nvPr/>
        </p:nvCxnSpPr>
        <p:spPr>
          <a:xfrm>
            <a:off x="6581553" y="3420998"/>
            <a:ext cx="627321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 flipV="1">
            <a:off x="6549655" y="3422955"/>
            <a:ext cx="659219" cy="11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4" idx="2"/>
          </p:cNvCxnSpPr>
          <p:nvPr/>
        </p:nvCxnSpPr>
        <p:spPr>
          <a:xfrm flipV="1">
            <a:off x="6640032" y="3422955"/>
            <a:ext cx="568842" cy="221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69032" y="2781763"/>
            <a:ext cx="1839432" cy="12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Resliiency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6"/>
            <a:endCxn id="34" idx="1"/>
          </p:cNvCxnSpPr>
          <p:nvPr/>
        </p:nvCxnSpPr>
        <p:spPr>
          <a:xfrm flipV="1">
            <a:off x="9058939" y="3420997"/>
            <a:ext cx="1010093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7" idx="3"/>
            <a:endCxn id="24" idx="0"/>
          </p:cNvCxnSpPr>
          <p:nvPr/>
        </p:nvCxnSpPr>
        <p:spPr>
          <a:xfrm flipV="1">
            <a:off x="3242930" y="2556415"/>
            <a:ext cx="4890977" cy="208050"/>
          </a:xfrm>
          <a:prstGeom prst="curvedConnector4">
            <a:avLst>
              <a:gd name="adj1" fmla="val 40543"/>
              <a:gd name="adj2" fmla="val 3858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564" y="150799"/>
            <a:ext cx="41236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the stream length? </a:t>
            </a:r>
          </a:p>
          <a:p>
            <a:pPr algn="ctr"/>
            <a:r>
              <a:rPr lang="en-US" sz="2400" dirty="0"/>
              <a:t>Stream Length</a:t>
            </a:r>
          </a:p>
          <a:p>
            <a:pPr algn="ctr"/>
            <a:r>
              <a:rPr lang="en-US" sz="2400" dirty="0"/>
              <a:t>Change?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2743201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554" y="2087159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>
            <a:off x="3696391" y="1351128"/>
            <a:ext cx="327834" cy="73603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2579671" y="1351128"/>
            <a:ext cx="1116721" cy="139207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566297"/>
            <a:ext cx="379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stream may change length over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776" y="1856326"/>
            <a:ext cx="417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stream does not change length, there is no effect of this parameter on occupancy.</a:t>
            </a:r>
          </a:p>
        </p:txBody>
      </p:sp>
      <p:cxnSp>
        <p:nvCxnSpPr>
          <p:cNvPr id="22" name="Straight Arrow Connector 21"/>
          <p:cNvCxnSpPr>
            <a:stCxn id="4" idx="3"/>
            <a:endCxn id="21" idx="1"/>
          </p:cNvCxnSpPr>
          <p:nvPr/>
        </p:nvCxnSpPr>
        <p:spPr>
          <a:xfrm>
            <a:off x="4296896" y="2317991"/>
            <a:ext cx="111388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1731" y="3192447"/>
            <a:ext cx="41789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 stream does change length, there </a:t>
            </a:r>
            <a:r>
              <a:rPr lang="en-US" dirty="0">
                <a:solidFill>
                  <a:srgbClr val="FF0000"/>
                </a:solidFill>
              </a:rPr>
              <a:t>will be an effect on the probability of occupancy.</a:t>
            </a:r>
          </a:p>
        </p:txBody>
      </p:sp>
      <p:cxnSp>
        <p:nvCxnSpPr>
          <p:cNvPr id="26" name="Straight Arrow Connector 25"/>
          <p:cNvCxnSpPr>
            <a:stCxn id="3" idx="3"/>
            <a:endCxn id="25" idx="1"/>
          </p:cNvCxnSpPr>
          <p:nvPr/>
        </p:nvCxnSpPr>
        <p:spPr>
          <a:xfrm>
            <a:off x="2873341" y="2974034"/>
            <a:ext cx="1088391" cy="680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8588" y="5033512"/>
            <a:ext cx="384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think the relationship between stream length and occupancy probability is curvilinear, a negative exponential relationship. The longer a stream is, the less it effects occupancy.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5870188" y="4115777"/>
            <a:ext cx="3861822" cy="2674640"/>
            <a:chOff x="4504663" y="4724400"/>
            <a:chExt cx="3103301" cy="1751268"/>
          </a:xfrm>
        </p:grpSpPr>
        <p:pic>
          <p:nvPicPr>
            <p:cNvPr id="1026" name="Picture 2" descr="http://www.psychstat.missouristate.edu/introbook/sbgraph/mdist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020" y="4724400"/>
              <a:ext cx="2658944" cy="166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rot="16200000">
              <a:off x="4321845" y="5216735"/>
              <a:ext cx="885018" cy="519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Effect on</a:t>
              </a:r>
            </a:p>
            <a:p>
              <a:r>
                <a:rPr lang="en-US" dirty="0"/>
                <a:t>P occupancy</a:t>
              </a: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5421713" y="6233841"/>
              <a:ext cx="1243270" cy="241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40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31642" cy="1325563"/>
          </a:xfrm>
        </p:spPr>
        <p:txBody>
          <a:bodyPr/>
          <a:lstStyle/>
          <a:p>
            <a:r>
              <a:rPr lang="en-US" dirty="0"/>
              <a:t>Headwater chub stream length and extinction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154572"/>
              </p:ext>
            </p:extLst>
          </p:nvPr>
        </p:nvGraphicFramePr>
        <p:xfrm>
          <a:off x="1574800" y="2170545"/>
          <a:ext cx="8017933" cy="369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40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Introduction to SSA course has content on how to conduct descriptive SSA analysis</a:t>
            </a:r>
          </a:p>
          <a:p>
            <a:r>
              <a:rPr lang="en-US" dirty="0"/>
              <a:t>Use descriptive data to assess the current redundancy and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1393"/>
            <a:ext cx="10060709" cy="30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quantitative approach…?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descriptors into categories or “states”</a:t>
            </a:r>
          </a:p>
          <a:p>
            <a:pPr lvl="1"/>
            <a:r>
              <a:rPr lang="en-US" dirty="0"/>
              <a:t>Words describing high abundance are grouped together; words describing moderate abundance are grouped together…etc.</a:t>
            </a:r>
          </a:p>
          <a:p>
            <a:pPr lvl="1"/>
            <a:r>
              <a:rPr lang="en-US" dirty="0"/>
              <a:t>“many”, “abundant”, “Plethora”… </a:t>
            </a:r>
            <a:r>
              <a:rPr lang="en-US" dirty="0">
                <a:sym typeface="Wingdings" panose="05000000000000000000" pitchFamily="2" charset="2"/>
              </a:rPr>
              <a:t>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“some”, “several”, “moderate”… 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“Few”, “not abundant”, “scant”… same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01" y="607815"/>
            <a:ext cx="4411897" cy="58825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9" y="1025244"/>
            <a:ext cx="3865179" cy="5047673"/>
          </a:xfrm>
          <a:prstGeom prst="rect">
            <a:avLst/>
          </a:prstGeom>
        </p:spPr>
      </p:pic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1336"/>
            <a:ext cx="10515600" cy="1325563"/>
          </a:xfrm>
        </p:spPr>
        <p:txBody>
          <a:bodyPr/>
          <a:lstStyle/>
          <a:p>
            <a:r>
              <a:rPr lang="en-US" dirty="0"/>
              <a:t>Field notes or similar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112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“data”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48" y="2168386"/>
            <a:ext cx="5017783" cy="3140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" y="2168386"/>
            <a:ext cx="4897582" cy="3140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2728" y="3251203"/>
            <a:ext cx="73814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8" y="2286245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pulling from field notes</a:t>
            </a:r>
          </a:p>
        </p:txBody>
      </p:sp>
    </p:spTree>
    <p:extLst>
      <p:ext uri="{BB962C8B-B14F-4D97-AF65-F5344CB8AC3E}">
        <p14:creationId xmlns:p14="http://schemas.microsoft.com/office/powerpoint/2010/main" val="5922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1278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how did the sites change?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1132" y="2321278"/>
            <a:ext cx="4438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Moving from ‘</a:t>
            </a:r>
            <a:r>
              <a:rPr lang="en-US" sz="3600" dirty="0">
                <a:solidFill>
                  <a:srgbClr val="00B0F0"/>
                </a:solidFill>
              </a:rPr>
              <a:t>few</a:t>
            </a:r>
            <a:r>
              <a:rPr lang="en-US" sz="3600" dirty="0"/>
              <a:t>’ to ‘</a:t>
            </a:r>
            <a:r>
              <a:rPr lang="en-US" sz="3600" dirty="0">
                <a:solidFill>
                  <a:srgbClr val="00B0F0"/>
                </a:solidFill>
              </a:rPr>
              <a:t>several</a:t>
            </a:r>
            <a:r>
              <a:rPr lang="en-US" sz="3600" dirty="0"/>
              <a:t>’ at site 4 </a:t>
            </a:r>
          </a:p>
          <a:p>
            <a:r>
              <a:rPr lang="en-US" sz="3600" dirty="0"/>
              <a:t>is called a “state transition” </a:t>
            </a:r>
          </a:p>
        </p:txBody>
      </p:sp>
      <p:sp>
        <p:nvSpPr>
          <p:cNvPr id="9" name="Frame 8"/>
          <p:cNvSpPr/>
          <p:nvPr/>
        </p:nvSpPr>
        <p:spPr>
          <a:xfrm>
            <a:off x="1743739" y="3662778"/>
            <a:ext cx="3572539" cy="677032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17"/>
            <a:ext cx="10515600" cy="1325563"/>
          </a:xfrm>
        </p:spPr>
        <p:txBody>
          <a:bodyPr/>
          <a:lstStyle/>
          <a:p>
            <a:r>
              <a:rPr lang="en-US" dirty="0"/>
              <a:t>Probability of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9"/>
            <a:ext cx="10515600" cy="4351338"/>
          </a:xfrm>
        </p:spPr>
        <p:txBody>
          <a:bodyPr/>
          <a:lstStyle/>
          <a:p>
            <a:r>
              <a:rPr lang="en-US" dirty="0"/>
              <a:t>What is the probability of moving from category 1 to 2 or 1 to 3 or 1 to 0?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6" y="1830916"/>
            <a:ext cx="6475452" cy="40522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18545" y="2900221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97054" y="407785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97054" y="562278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67055" y="5636639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7055" y="288174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3163" y="368069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5455" y="2743200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total state 1 transitions</a:t>
            </a:r>
          </a:p>
          <a:p>
            <a:r>
              <a:rPr lang="en-US" dirty="0"/>
              <a:t>1-&gt;1 happened 4 times</a:t>
            </a:r>
          </a:p>
          <a:p>
            <a:r>
              <a:rPr lang="en-US" dirty="0"/>
              <a:t>1-&gt;2 happened 2 times</a:t>
            </a:r>
          </a:p>
          <a:p>
            <a:r>
              <a:rPr lang="en-US" dirty="0"/>
              <a:t>1-&gt;3 happened 0 times</a:t>
            </a:r>
          </a:p>
          <a:p>
            <a:r>
              <a:rPr lang="en-US" dirty="0"/>
              <a:t>1-&gt;0 happened 0 times</a:t>
            </a:r>
          </a:p>
          <a:p>
            <a:endParaRPr lang="en-US" dirty="0"/>
          </a:p>
        </p:txBody>
      </p:sp>
      <p:pic>
        <p:nvPicPr>
          <p:cNvPr id="1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3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state transitions to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assessment of species needs by linking status transitions to environmental variables</a:t>
            </a:r>
          </a:p>
          <a:p>
            <a:pPr lvl="1"/>
            <a:r>
              <a:rPr lang="en-US" dirty="0"/>
              <a:t>What environmental factors affect state transitions?</a:t>
            </a:r>
          </a:p>
          <a:p>
            <a:pPr lvl="1"/>
            <a:r>
              <a:rPr lang="en-US" dirty="0"/>
              <a:t>How do we estimate or quantify any potential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2790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</TotalTime>
  <Words>473</Words>
  <Application>Microsoft Office PowerPoint</Application>
  <PresentationFormat>Widescreen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Mangal</vt:lpstr>
      <vt:lpstr>Wingdings</vt:lpstr>
      <vt:lpstr>Office Theme</vt:lpstr>
      <vt:lpstr>Descriptive data</vt:lpstr>
      <vt:lpstr>Looking back</vt:lpstr>
      <vt:lpstr>A more quantitative approach…?</vt:lpstr>
      <vt:lpstr>Field notes or similar data sources</vt:lpstr>
      <vt:lpstr>“data” conversion</vt:lpstr>
      <vt:lpstr>Example – pulling from field notes</vt:lpstr>
      <vt:lpstr>Example – how did the sites change?</vt:lpstr>
      <vt:lpstr>Probability of transitions</vt:lpstr>
      <vt:lpstr>Linking state transitions to the environment</vt:lpstr>
      <vt:lpstr>Regression modeling</vt:lpstr>
      <vt:lpstr>PowerPoint Presentation</vt:lpstr>
      <vt:lpstr>Expert elicitation data</vt:lpstr>
      <vt:lpstr>Elicited conceptual model to establish species needs</vt:lpstr>
      <vt:lpstr>PowerPoint Presentation</vt:lpstr>
      <vt:lpstr>Headwater chub stream length and extinction risk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analysis</dc:title>
  <dc:creator>Kylee Dunham</dc:creator>
  <cp:lastModifiedBy>Conor McGowan</cp:lastModifiedBy>
  <cp:revision>3</cp:revision>
  <dcterms:created xsi:type="dcterms:W3CDTF">2018-10-18T23:46:23Z</dcterms:created>
  <dcterms:modified xsi:type="dcterms:W3CDTF">2018-12-12T17:25:16Z</dcterms:modified>
</cp:coreProperties>
</file>