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72" r:id="rId9"/>
    <p:sldId id="273" r:id="rId10"/>
    <p:sldId id="262" r:id="rId11"/>
    <p:sldId id="264" r:id="rId12"/>
    <p:sldId id="265" r:id="rId13"/>
    <p:sldId id="266" r:id="rId14"/>
    <p:sldId id="267" r:id="rId15"/>
    <p:sldId id="268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-96" y="-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BCD3FF-17B4-459E-87E7-F6DB67415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FF879B1-8088-4D25-8F8B-256B7125B6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B1096BE-1638-49D9-B6AF-8CC9AB3D8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C0860-C856-4592-9613-44A92B513991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E5702A4-A944-4497-A338-E87092BB9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FE19C41-DE11-45D1-A8C0-1ECAF2174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8F0B-153F-4591-A811-ED990067E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29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E7EF925-BE6B-4D76-AD31-BBB7FCAD8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55E2C5C-CD91-41F2-ADBB-A7B61F70D8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0484565-A7B9-4CC1-88DC-6DFB0BCAF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C0860-C856-4592-9613-44A92B513991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35EE269-3FAB-47DC-81D6-E359764D5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20E5561-2A3F-438A-B152-9ED9830D8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8F0B-153F-4591-A811-ED990067E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07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D3D673AE-9D60-4C49-9C76-E4B8C4A991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CDFF01DB-4CBA-4079-8D13-0600F773AB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BBAB253-F167-40CB-B3B5-1426FF995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C0860-C856-4592-9613-44A92B513991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74B7D37-5346-49BE-BAD2-49A66A277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205ACF7-4779-46E1-91F0-81E03BEE7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8F0B-153F-4591-A811-ED990067E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935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D4ACB6-4ABA-40E8-B648-4F49919A5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E51CE81-1B0E-45B6-BE01-0A98D9895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D0C9E2D-C388-4C8E-AE9E-B0ED015F1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C0860-C856-4592-9613-44A92B513991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4AB46B4-202F-40C5-9803-4FF4AF74A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48A2A57-B77A-4E48-8138-A7CDE5377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8F0B-153F-4591-A811-ED990067E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107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18D4C50-3462-4461-B27D-CAE2B7F13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F964E59-376B-4C66-8EF0-E7586E2E4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053F21C-42F8-4C4F-B6E0-5273C0093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C0860-C856-4592-9613-44A92B513991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E4E710A-5BF6-4ED0-B281-9E35C0D52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7A94C25-F811-4067-B182-D88A5D2DB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8F0B-153F-4591-A811-ED990067E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32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E8925C-DF92-440B-A63D-D9078ACDE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D6C16D1-0118-4B1C-86A1-7086593A61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434D2BE-1BD9-4305-BE59-9EA0574A0D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5AD3EF4-DEAA-4596-A370-0B99FD4CB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C0860-C856-4592-9613-44A92B513991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6ECE10A-1854-475A-83CC-48C111B9D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C9CB460-02B0-4373-9A56-7ADCEB2B5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8F0B-153F-4591-A811-ED990067E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917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7AE8131-2520-47FA-880E-EAC5F889C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89EEF2E-E03B-4A79-9452-A885C4615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56ECE4A-8ED6-4426-94CC-7E2C16193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3F28B10D-7EDC-4D2C-AF6B-7040DD839D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E7A26B5A-1746-48CE-B388-0F51C2BB8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A4A8A489-14F6-4A33-A6CF-4EB6E68DF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C0860-C856-4592-9613-44A92B513991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DF03288B-98DB-42D0-AE46-FF55F9E79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F4AA71B9-276F-4E6E-B337-2F39A91C0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8F0B-153F-4591-A811-ED990067E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3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DEC00C-A876-4806-A448-69DB3ACCC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03587A6-2A8B-4D50-9CCF-8BF2069C3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C0860-C856-4592-9613-44A92B513991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0F91D60-B8B9-4A07-B9D5-B281C5608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CDE71D6-44B4-4045-8E0C-50C4CD06A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8F0B-153F-4591-A811-ED990067E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705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CEFE7CA-F090-42D4-B119-C0BFA4D47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C0860-C856-4592-9613-44A92B513991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7E169647-1211-4E44-8CD1-B57795AC5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85AF3D3-C312-4667-AC36-D5250320A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8F0B-153F-4591-A811-ED990067E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46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687FAF-3B9B-4FCF-8B04-47D9E02BE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41C7A01-805F-4E75-9758-A29A8DEFB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E8BF74B-2012-42EF-8EC3-DDE2099AA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F8BFC42-B5CC-404E-B59E-130286FA2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C0860-C856-4592-9613-44A92B513991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E6620F2-B885-4F09-9A26-0DD625721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DAC4913-E56F-4DB9-8C12-3DFE607A4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8F0B-153F-4591-A811-ED990067E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83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C81237-C279-4109-B64D-E7C9C3515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C610C910-DB5D-4678-A747-EA08508298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ACBE9A8-8AA8-4D0B-B10E-38F703A118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D5B4878-0672-4466-94F3-103988DA0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C0860-C856-4592-9613-44A92B513991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6CF29D1-A5AA-4352-9CB3-D78E2D5E5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AF66251-C741-40C6-92E4-A2B9D344E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8F0B-153F-4591-A811-ED990067E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819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3ADADDC8-2A4E-4E53-8418-F678649D6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03AA2F3-05FC-4F38-9336-B1D1D65AB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2E84446-1309-4F8E-BBE2-C36B80B5A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C0860-C856-4592-9613-44A92B513991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411AD87-EF68-4B49-98D7-3E00812DD3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5F88DAD-2F43-4B78-A80E-D807F018AA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98F0B-153F-4591-A811-ED990067E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1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ssa200.shinyapps.io/mouse-multistat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A529608-BA9A-4E6D-BF40-AD00A323D21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29384" y="214750"/>
            <a:ext cx="8563009" cy="6019796"/>
          </a:xfrm>
          <a:prstGeom prst="rect">
            <a:avLst/>
          </a:prstGeom>
        </p:spPr>
      </p:pic>
      <p:pic>
        <p:nvPicPr>
          <p:cNvPr id="5" name="Picture 3" descr="C:\Users\jengle\AppData\Local\Microsoft\Windows\Temporary Internet Files\Content.IE5\B9F39AA1\CrystalBall[1].jpg">
            <a:extLst>
              <a:ext uri="{FF2B5EF4-FFF2-40B4-BE49-F238E27FC236}">
                <a16:creationId xmlns="" xmlns:a16="http://schemas.microsoft.com/office/drawing/2014/main" id="{86C4F19A-E721-469B-A00F-7C97E1C66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4057" y1="19461" x2="64057" y2="19461"/>
                        <a14:backgroundMark x1="4864" y1="6138" x2="4864" y2="61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59327" y="2098969"/>
            <a:ext cx="4817518" cy="5210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7D91B5C6-2F04-44B2-839C-D86C346EB1C0}"/>
                  </a:ext>
                </a:extLst>
              </p:cNvPr>
              <p:cNvSpPr/>
              <p:nvPr/>
            </p:nvSpPr>
            <p:spPr>
              <a:xfrm>
                <a:off x="483234" y="3429000"/>
                <a:ext cx="3700839" cy="14546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𝐸𝐸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𝐿𝐸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𝐻𝐸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𝐸𝐿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𝐿𝐿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𝐻𝐿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𝐸𝐻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𝐿𝐻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𝐻𝐻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D91B5C6-2F04-44B2-839C-D86C346EB1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34" y="3429000"/>
                <a:ext cx="3700839" cy="14546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8137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68E48B5-492C-4AB3-BF7B-D574E4043AC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05163" y="458382"/>
            <a:ext cx="10381673" cy="52866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E0C7DFC-D074-41B4-8792-69361D0B9425}"/>
              </a:ext>
            </a:extLst>
          </p:cNvPr>
          <p:cNvSpPr txBox="1"/>
          <p:nvPr/>
        </p:nvSpPr>
        <p:spPr>
          <a:xfrm>
            <a:off x="517236" y="5745018"/>
            <a:ext cx="98090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Solid line = median</a:t>
            </a:r>
          </a:p>
          <a:p>
            <a:r>
              <a:rPr lang="en-US" sz="2800" dirty="0"/>
              <a:t>Dashed lines = 95% confidence</a:t>
            </a:r>
          </a:p>
        </p:txBody>
      </p:sp>
    </p:spTree>
    <p:extLst>
      <p:ext uri="{BB962C8B-B14F-4D97-AF65-F5344CB8AC3E}">
        <p14:creationId xmlns:p14="http://schemas.microsoft.com/office/powerpoint/2010/main" val="202181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D9859510-3B91-41ED-BF72-BE5E89358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5898"/>
              </p:ext>
            </p:extLst>
          </p:nvPr>
        </p:nvGraphicFramePr>
        <p:xfrm>
          <a:off x="1967346" y="2596240"/>
          <a:ext cx="5175163" cy="2280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12061">
                  <a:extLst>
                    <a:ext uri="{9D8B030D-6E8A-4147-A177-3AD203B41FA5}">
                      <a16:colId xmlns="" xmlns:a16="http://schemas.microsoft.com/office/drawing/2014/main" val="3530026925"/>
                    </a:ext>
                  </a:extLst>
                </a:gridCol>
                <a:gridCol w="2963102">
                  <a:extLst>
                    <a:ext uri="{9D8B030D-6E8A-4147-A177-3AD203B41FA5}">
                      <a16:colId xmlns="" xmlns:a16="http://schemas.microsoft.com/office/drawing/2014/main" val="397348910"/>
                    </a:ext>
                  </a:extLst>
                </a:gridCol>
              </a:tblGrid>
              <a:tr h="4561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Group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Extinction probability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3744627863"/>
                  </a:ext>
                </a:extLst>
              </a:tr>
              <a:tr h="4561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Coastal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0.21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3251184248"/>
                  </a:ext>
                </a:extLst>
              </a:tr>
              <a:tr h="4561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Mountain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0.37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3620559345"/>
                  </a:ext>
                </a:extLst>
              </a:tr>
              <a:tr h="4561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Paradise Palms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0.24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3366720186"/>
                  </a:ext>
                </a:extLst>
              </a:tr>
              <a:tr h="4561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Overall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0.05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263439303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9042D135-3F6A-4C72-82C7-CF4BF5F74796}"/>
              </a:ext>
            </a:extLst>
          </p:cNvPr>
          <p:cNvSpPr/>
          <p:nvPr/>
        </p:nvSpPr>
        <p:spPr>
          <a:xfrm>
            <a:off x="7222836" y="683492"/>
            <a:ext cx="4230256" cy="14685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In 20% of the replications, all Coastal  populations ended in the Extirpated state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="" xmlns:a16="http://schemas.microsoft.com/office/drawing/2014/main" id="{41DF2264-9338-435C-B9FA-BA75DCEF9F3B}"/>
              </a:ext>
            </a:extLst>
          </p:cNvPr>
          <p:cNvCxnSpPr/>
          <p:nvPr/>
        </p:nvCxnSpPr>
        <p:spPr>
          <a:xfrm flipV="1">
            <a:off x="7222836" y="2225964"/>
            <a:ext cx="1348509" cy="106218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1197AEA4-EBC8-4021-8053-7BD7D408F45C}"/>
              </a:ext>
            </a:extLst>
          </p:cNvPr>
          <p:cNvSpPr/>
          <p:nvPr/>
        </p:nvSpPr>
        <p:spPr>
          <a:xfrm>
            <a:off x="7680036" y="4973783"/>
            <a:ext cx="4230256" cy="14685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In 5% of the replications, all Island Mouse populations ended in the Extirpated state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F5DA7198-9D99-48E2-A4DE-BB15FA43C998}"/>
              </a:ext>
            </a:extLst>
          </p:cNvPr>
          <p:cNvCxnSpPr>
            <a:cxnSpLocks/>
          </p:cNvCxnSpPr>
          <p:nvPr/>
        </p:nvCxnSpPr>
        <p:spPr>
          <a:xfrm>
            <a:off x="7222835" y="4632038"/>
            <a:ext cx="457201" cy="47567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C81302E-AE57-4D16-8350-71D3433FA8A5}"/>
              </a:ext>
            </a:extLst>
          </p:cNvPr>
          <p:cNvSpPr txBox="1"/>
          <p:nvPr/>
        </p:nvSpPr>
        <p:spPr>
          <a:xfrm>
            <a:off x="526473" y="314036"/>
            <a:ext cx="5098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Baseline conditions</a:t>
            </a:r>
          </a:p>
        </p:txBody>
      </p:sp>
    </p:spTree>
    <p:extLst>
      <p:ext uri="{BB962C8B-B14F-4D97-AF65-F5344CB8AC3E}">
        <p14:creationId xmlns:p14="http://schemas.microsoft.com/office/powerpoint/2010/main" val="218176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4BAD23-7F4A-4619-BEA0-61874479C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conditions change?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D640135B-7C8C-4A67-B834-B9FEDCC693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 Three transition probabilities were found to be strongly associated with ambient noise level.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𝐻𝐿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𝐻𝐸</m:t>
                        </m:r>
                      </m:sup>
                    </m:sSup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𝐿𝐸</m:t>
                        </m:r>
                      </m:sup>
                    </m:sSup>
                  </m:oMath>
                </a14:m>
                <a:r>
                  <a:rPr lang="en-US" dirty="0"/>
                  <a:t> all increased as ambient noise level increased (β = 1.5 ± 0.03, p = 0.001). </a:t>
                </a:r>
              </a:p>
              <a:p>
                <a:endParaRPr lang="en-US" dirty="0"/>
              </a:p>
              <a:p>
                <a:r>
                  <a:rPr lang="en-US" dirty="0"/>
                  <a:t>Two transition probabilities were found to be strongly associated with annual temperature range.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𝐻𝐻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𝐿𝐻</m:t>
                        </m:r>
                      </m:sup>
                    </m:sSup>
                  </m:oMath>
                </a14:m>
                <a:r>
                  <a:rPr lang="en-US" dirty="0"/>
                  <a:t> both decreased as temperature range increased (β = -1.8 ± 0.41, p = 0.0023).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40135B-7C8C-4A67-B834-B9FEDCC693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489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620A086-2423-4002-B7D7-7E9F9BFDE321}"/>
              </a:ext>
            </a:extLst>
          </p:cNvPr>
          <p:cNvSpPr txBox="1"/>
          <p:nvPr/>
        </p:nvSpPr>
        <p:spPr>
          <a:xfrm>
            <a:off x="360219" y="260611"/>
            <a:ext cx="50892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Develop three scenarios: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Best case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Worst case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Most likely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E9DE749-935A-48F4-BE03-ED7CC9053294}"/>
              </a:ext>
            </a:extLst>
          </p:cNvPr>
          <p:cNvSpPr txBox="1"/>
          <p:nvPr/>
        </p:nvSpPr>
        <p:spPr>
          <a:xfrm>
            <a:off x="4765964" y="489527"/>
            <a:ext cx="71397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Implement your scenarios:</a:t>
            </a:r>
          </a:p>
          <a:p>
            <a:r>
              <a:rPr lang="en-US" sz="2400" u="sng" dirty="0">
                <a:hlinkClick r:id="rId2"/>
              </a:rPr>
              <a:t>http://ssa200.shinyapps.io/mouse-multistate</a:t>
            </a:r>
            <a:endParaRPr lang="en-US" sz="2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558251"/>
              </p:ext>
            </p:extLst>
          </p:nvPr>
        </p:nvGraphicFramePr>
        <p:xfrm>
          <a:off x="1479736" y="2509319"/>
          <a:ext cx="9402528" cy="3245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0632"/>
                <a:gridCol w="2350632"/>
                <a:gridCol w="2350632"/>
                <a:gridCol w="2350632"/>
              </a:tblGrid>
              <a:tr h="70559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Condition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Best Case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Worst Case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Most Likely</a:t>
                      </a:r>
                      <a:endParaRPr lang="en-US" sz="2400" b="1" dirty="0"/>
                    </a:p>
                  </a:txBody>
                  <a:tcPr anchor="ctr"/>
                </a:tc>
              </a:tr>
              <a:tr h="127007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Ambient</a:t>
                      </a:r>
                      <a:r>
                        <a:rPr lang="en-US" sz="2400" baseline="0" dirty="0" smtClean="0"/>
                        <a:t> noise level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</a:tr>
              <a:tr h="127007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Temperature</a:t>
                      </a:r>
                      <a:r>
                        <a:rPr lang="en-US" sz="2400" baseline="0" dirty="0" smtClean="0"/>
                        <a:t> range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Down Arrow 7"/>
          <p:cNvSpPr/>
          <p:nvPr/>
        </p:nvSpPr>
        <p:spPr>
          <a:xfrm>
            <a:off x="4816444" y="3464544"/>
            <a:ext cx="488887" cy="66995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flipV="1">
            <a:off x="7046614" y="3303091"/>
            <a:ext cx="868378" cy="1003426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flipV="1">
            <a:off x="7046614" y="4663373"/>
            <a:ext cx="930998" cy="100191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qual 10"/>
          <p:cNvSpPr/>
          <p:nvPr/>
        </p:nvSpPr>
        <p:spPr>
          <a:xfrm>
            <a:off x="4626320" y="4848216"/>
            <a:ext cx="869133" cy="632234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 flipV="1">
            <a:off x="9638923" y="4848216"/>
            <a:ext cx="488887" cy="632234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flipV="1">
            <a:off x="9638922" y="3502267"/>
            <a:ext cx="488887" cy="632234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0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13B7C9-8ADB-465F-99BE-D77E9D263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future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1BC5C35-F43D-4071-B989-92C45D169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Scenario 1 – Status quo: No change in ambient noise level or annual temperature range</a:t>
            </a:r>
          </a:p>
          <a:p>
            <a:endParaRPr lang="en-US" dirty="0"/>
          </a:p>
          <a:p>
            <a:r>
              <a:rPr lang="en-US" dirty="0"/>
              <a:t>Scenario 2 – Noise reduction: Climate change leads to an increase in average annual temperature range of 0.5 </a:t>
            </a:r>
            <a:r>
              <a:rPr lang="en-US" i="1" dirty="0"/>
              <a:t>°C, but management efforts to restrict development leads to a decrease in ambient noise level of 2 decibels.</a:t>
            </a:r>
          </a:p>
          <a:p>
            <a:endParaRPr lang="en-US" dirty="0"/>
          </a:p>
          <a:p>
            <a:r>
              <a:rPr lang="en-US" dirty="0"/>
              <a:t>Scenario 3 – Noise increase: Climate change leads to an increase in average annual temperature range of 0.5 </a:t>
            </a:r>
            <a:r>
              <a:rPr lang="en-US" i="1" dirty="0"/>
              <a:t>°C, and further development leads to an increase in ambient noise level of 2 decibels.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6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410D0A0-351D-4E1F-A32C-F955EA4C844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09782" y="656647"/>
            <a:ext cx="10372436" cy="554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83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66C4EF85-8A72-4E98-B432-D2A5F6F2C3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514483"/>
              </p:ext>
            </p:extLst>
          </p:nvPr>
        </p:nvGraphicFramePr>
        <p:xfrm>
          <a:off x="350983" y="954858"/>
          <a:ext cx="11526981" cy="34047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57498">
                  <a:extLst>
                    <a:ext uri="{9D8B030D-6E8A-4147-A177-3AD203B41FA5}">
                      <a16:colId xmlns="" xmlns:a16="http://schemas.microsoft.com/office/drawing/2014/main" val="1096172016"/>
                    </a:ext>
                  </a:extLst>
                </a:gridCol>
                <a:gridCol w="2426619">
                  <a:extLst>
                    <a:ext uri="{9D8B030D-6E8A-4147-A177-3AD203B41FA5}">
                      <a16:colId xmlns="" xmlns:a16="http://schemas.microsoft.com/office/drawing/2014/main" val="366949790"/>
                    </a:ext>
                  </a:extLst>
                </a:gridCol>
                <a:gridCol w="2944245">
                  <a:extLst>
                    <a:ext uri="{9D8B030D-6E8A-4147-A177-3AD203B41FA5}">
                      <a16:colId xmlns="" xmlns:a16="http://schemas.microsoft.com/office/drawing/2014/main" val="572833862"/>
                    </a:ext>
                  </a:extLst>
                </a:gridCol>
                <a:gridCol w="2798619">
                  <a:extLst>
                    <a:ext uri="{9D8B030D-6E8A-4147-A177-3AD203B41FA5}">
                      <a16:colId xmlns="" xmlns:a16="http://schemas.microsoft.com/office/drawing/2014/main" val="1898176705"/>
                    </a:ext>
                  </a:extLst>
                </a:gridCol>
              </a:tblGrid>
              <a:tr h="48209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Extinction probability under each scenario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3551863"/>
                  </a:ext>
                </a:extLst>
              </a:tr>
              <a:tr h="99425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Status quo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Noise reduction</a:t>
                      </a: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 &amp; climate change</a:t>
                      </a:r>
                      <a:endParaRPr lang="en-US" sz="2400" b="1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Noise increase &amp; climate change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359577834"/>
                  </a:ext>
                </a:extLst>
              </a:tr>
              <a:tr h="4820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Coastal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0.21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0.00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0.57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280772813"/>
                  </a:ext>
                </a:extLst>
              </a:tr>
              <a:tr h="4820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Mountain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0.37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0.014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0.67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4251273775"/>
                  </a:ext>
                </a:extLst>
              </a:tr>
              <a:tr h="4820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Paradise Palms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0.24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0.001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0.58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615306822"/>
                  </a:ext>
                </a:extLst>
              </a:tr>
              <a:tr h="4820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Overall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0.05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0.00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0.29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514827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8688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CB0A2D0-CC77-4D2F-BB46-A4BCC9123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Multistate model for Island Mice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75B7597-E04D-411F-B21E-9CF3E37D7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273" y="1825625"/>
            <a:ext cx="6631709" cy="4351338"/>
          </a:xfrm>
        </p:spPr>
        <p:txBody>
          <a:bodyPr>
            <a:normAutofit/>
          </a:bodyPr>
          <a:lstStyle/>
          <a:p>
            <a:pPr lvl="0"/>
            <a:r>
              <a:rPr lang="en-US" sz="2400" b="1" dirty="0"/>
              <a:t>Low abundance</a:t>
            </a:r>
            <a:r>
              <a:rPr lang="en-US" sz="2400" dirty="0"/>
              <a:t>: mice are present but at low numbers, declining or unstable population</a:t>
            </a:r>
          </a:p>
          <a:p>
            <a:pPr lvl="0"/>
            <a:r>
              <a:rPr lang="en-US" sz="2400" b="1" dirty="0"/>
              <a:t>High abundance</a:t>
            </a:r>
            <a:r>
              <a:rPr lang="en-US" sz="2400" dirty="0"/>
              <a:t>: mice are consistently present, stable or increasing population</a:t>
            </a:r>
          </a:p>
          <a:p>
            <a:pPr lvl="0"/>
            <a:r>
              <a:rPr lang="en-US" sz="2400" b="1" dirty="0"/>
              <a:t>Locally extirpated</a:t>
            </a:r>
            <a:r>
              <a:rPr lang="en-US" sz="2400" dirty="0"/>
              <a:t>: no mice present</a:t>
            </a: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C00BBA51-0865-4387-8CD5-D54FDA5A3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992" y="4475942"/>
            <a:ext cx="1849727" cy="20169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D16C4877-E084-44F0-98E5-657F22EF8C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2081"/>
          <a:stretch/>
        </p:blipFill>
        <p:spPr>
          <a:xfrm>
            <a:off x="4959711" y="4616450"/>
            <a:ext cx="2173143" cy="1876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879234E-D814-4DDD-8DA7-FD573EB7D5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7846" y="4081351"/>
            <a:ext cx="1949161" cy="2405895"/>
          </a:xfrm>
          <a:prstGeom prst="rect">
            <a:avLst/>
          </a:prstGeom>
        </p:spPr>
      </p:pic>
      <p:graphicFrame>
        <p:nvGraphicFramePr>
          <p:cNvPr id="7" name="Content Placeholder 4">
            <a:extLst>
              <a:ext uri="{FF2B5EF4-FFF2-40B4-BE49-F238E27FC236}">
                <a16:creationId xmlns="" xmlns:a16="http://schemas.microsoft.com/office/drawing/2014/main" id="{1A4BB492-B66A-4FA0-8F5F-1A57467B3E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4468860"/>
              </p:ext>
            </p:extLst>
          </p:nvPr>
        </p:nvGraphicFramePr>
        <p:xfrm>
          <a:off x="8202020" y="365125"/>
          <a:ext cx="3620325" cy="3785616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2041779">
                  <a:extLst>
                    <a:ext uri="{9D8B030D-6E8A-4147-A177-3AD203B41FA5}">
                      <a16:colId xmlns="" xmlns:a16="http://schemas.microsoft.com/office/drawing/2014/main" val="2330441928"/>
                    </a:ext>
                  </a:extLst>
                </a:gridCol>
                <a:gridCol w="1578546">
                  <a:extLst>
                    <a:ext uri="{9D8B030D-6E8A-4147-A177-3AD203B41FA5}">
                      <a16:colId xmlns="" xmlns:a16="http://schemas.microsoft.com/office/drawing/2014/main" val="37075999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Population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38100" cmpd="sng"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Ecotype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38100" cmpd="sng"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167598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Beach Bums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ysClr val="windowText" lastClr="000000"/>
                          </a:solidFill>
                          <a:effectLst/>
                        </a:rPr>
                        <a:t>Coastal</a:t>
                      </a:r>
                      <a:endParaRPr lang="en-US" sz="1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17698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Cannibal Cove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Coastal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839801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Castaways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Coastal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511808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Message in a Bottle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Coastal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481094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Darlost’s</a:t>
                      </a: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 Dome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mpd="sng">
                      <a:noFill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ysClr val="windowText" lastClr="000000"/>
                          </a:solidFill>
                          <a:effectLst/>
                        </a:rPr>
                        <a:t>Mountain</a:t>
                      </a:r>
                      <a:endParaRPr lang="en-US" sz="1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mpd="sng">
                      <a:noFill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201866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Misty Mountain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Mountain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014268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Skull Mountain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Mountain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0215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Dead Man Dunes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Paradise palms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737480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ysClr val="windowText" lastClr="000000"/>
                          </a:solidFill>
                          <a:effectLst/>
                        </a:rPr>
                        <a:t>Realm of Spirits</a:t>
                      </a:r>
                      <a:endParaRPr lang="en-US" sz="1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Paradise palms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89198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ysClr val="windowText" lastClr="000000"/>
                          </a:solidFill>
                          <a:effectLst/>
                        </a:rPr>
                        <a:t>Snowmelt Thicket</a:t>
                      </a:r>
                      <a:endParaRPr lang="en-US" sz="1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Paradise palms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217031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Treasure Grove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Paradise palms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37971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576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CB48841A-F92D-4107-9F49-94E793E6697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09" y="951345"/>
            <a:ext cx="9718964" cy="522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2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="" xmlns:a16="http://schemas.microsoft.com/office/drawing/2014/main" id="{22DCBAD6-8024-46CA-8779-92D7CC4EC108}"/>
                  </a:ext>
                </a:extLst>
              </p:cNvPr>
              <p:cNvSpPr/>
              <p:nvPr/>
            </p:nvSpPr>
            <p:spPr>
              <a:xfrm>
                <a:off x="3762143" y="921503"/>
                <a:ext cx="4398255" cy="18365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0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𝐸𝐸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𝐿𝐸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𝐻𝐸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4000" b="0" i="1" smtClean="0">
                                        <a:latin typeface="Cambria Math"/>
                                      </a:rPr>
                                      <m:t>𝐸𝐿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𝐿𝐿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𝐻𝐿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𝐸𝐻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𝐿𝐻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𝐻𝐻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2DCBAD6-8024-46CA-8779-92D7CC4EC1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143" y="921503"/>
                <a:ext cx="4398255" cy="183659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="" xmlns:a16="http://schemas.microsoft.com/office/drawing/2014/main" id="{C6527799-EC9D-4F32-BFB6-852A6DB8C1A2}"/>
                  </a:ext>
                </a:extLst>
              </p:cNvPr>
              <p:cNvSpPr/>
              <p:nvPr/>
            </p:nvSpPr>
            <p:spPr>
              <a:xfrm>
                <a:off x="2223270" y="4014735"/>
                <a:ext cx="7875489" cy="16110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6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3600"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  <m:r>
                                  <a:rPr lang="en-US" sz="3600" i="0">
                                    <a:latin typeface="Cambria Math" panose="02040503050406030204" pitchFamily="18" charset="0"/>
                                  </a:rPr>
                                  <m:t>±0.05</m:t>
                                </m:r>
                              </m:e>
                              <m:e>
                                <m:r>
                                  <a:rPr lang="en-US" sz="3600" i="0">
                                    <a:latin typeface="Cambria Math" panose="02040503050406030204" pitchFamily="18" charset="0"/>
                                  </a:rPr>
                                  <m:t>0.3±0.1</m:t>
                                </m:r>
                              </m:e>
                              <m:e>
                                <m:r>
                                  <a:rPr lang="en-US" sz="3600" i="0">
                                    <a:latin typeface="Cambria Math" panose="02040503050406030204" pitchFamily="18" charset="0"/>
                                  </a:rPr>
                                  <m:t>0.05±0.02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i="0">
                                    <a:latin typeface="Cambria Math" panose="02040503050406030204" pitchFamily="18" charset="0"/>
                                  </a:rPr>
                                  <m:t>0.1±0.08</m:t>
                                </m:r>
                              </m:e>
                              <m:e>
                                <m:r>
                                  <a:rPr lang="en-US" sz="3600" i="0">
                                    <a:latin typeface="Cambria Math" panose="02040503050406030204" pitchFamily="18" charset="0"/>
                                  </a:rPr>
                                  <m:t>0.5±0.05</m:t>
                                </m:r>
                              </m:e>
                              <m:e>
                                <m:r>
                                  <a:rPr lang="en-US" sz="3600" i="0">
                                    <a:latin typeface="Cambria Math" panose="02040503050406030204" pitchFamily="18" charset="0"/>
                                  </a:rPr>
                                  <m:t>0.2±0.04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i="0">
                                    <a:latin typeface="Cambria Math" panose="02040503050406030204" pitchFamily="18" charset="0"/>
                                  </a:rPr>
                                  <m:t>0.2±0.09</m:t>
                                </m:r>
                              </m:e>
                              <m:e>
                                <m:r>
                                  <a:rPr lang="en-US" sz="3600" i="0">
                                    <a:latin typeface="Cambria Math" panose="02040503050406030204" pitchFamily="18" charset="0"/>
                                  </a:rPr>
                                  <m:t>0.75±0.05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6527799-EC9D-4F32-BFB6-852A6DB8C1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3270" y="4014735"/>
                <a:ext cx="7875489" cy="16110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938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2BBE6F7-82B4-4F9A-87BD-7B84F9F6B13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31637" y="999302"/>
            <a:ext cx="7924799" cy="553330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id="{E913F5F7-0806-42A9-ABE3-AD6E51F60098}"/>
                  </a:ext>
                </a:extLst>
              </p:cNvPr>
              <p:cNvSpPr txBox="1"/>
              <p:nvPr/>
            </p:nvSpPr>
            <p:spPr>
              <a:xfrm>
                <a:off x="7352144" y="1606405"/>
                <a:ext cx="43318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/>
                            </a:rPr>
                            <m:t>𝑇</m:t>
                          </m:r>
                        </m:e>
                        <m:sup>
                          <m:r>
                            <a:rPr lang="en-US" sz="3600" i="1">
                              <a:latin typeface="Cambria Math"/>
                            </a:rPr>
                            <m:t>𝐿𝐻</m:t>
                          </m:r>
                        </m:sup>
                      </m:sSup>
                      <m:r>
                        <a:rPr lang="en-US" sz="3600" i="1">
                          <a:latin typeface="Cambria Math"/>
                        </a:rPr>
                        <m:t>=0.2±0.09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913F5F7-0806-42A9-ABE3-AD6E51F60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2144" y="1606405"/>
                <a:ext cx="4331855" cy="6463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99E5628B-2B5F-4403-9DD8-51FE11D949E3}"/>
                  </a:ext>
                </a:extLst>
              </p:cNvPr>
              <p:cNvSpPr/>
              <p:nvPr/>
            </p:nvSpPr>
            <p:spPr>
              <a:xfrm>
                <a:off x="7638470" y="3045503"/>
                <a:ext cx="4045529" cy="11637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Estimate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sz="2800" dirty="0"/>
                  <a:t> SE</a:t>
                </a:r>
              </a:p>
              <a:p>
                <a:pPr algn="ctr"/>
                <a:r>
                  <a:rPr lang="en-US" sz="2800" dirty="0"/>
                  <a:t>Parametric uncertainty 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9E5628B-2B5F-4403-9DD8-51FE11D949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8470" y="3045503"/>
                <a:ext cx="4045529" cy="1163782"/>
              </a:xfrm>
              <a:prstGeom prst="rect">
                <a:avLst/>
              </a:prstGeom>
              <a:blipFill>
                <a:blip r:embed="rId4"/>
                <a:stretch>
                  <a:fillRect b="-5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7975962" y="4209285"/>
            <a:ext cx="3370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We’re uncertain about the true value of this transition probability </a:t>
            </a:r>
          </a:p>
        </p:txBody>
      </p:sp>
    </p:spTree>
    <p:extLst>
      <p:ext uri="{BB962C8B-B14F-4D97-AF65-F5344CB8AC3E}">
        <p14:creationId xmlns:p14="http://schemas.microsoft.com/office/powerpoint/2010/main" val="184327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728265C-DE3F-4ED2-8690-1CD609829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AAAA75E9-1D4F-4E83-B4BF-16BE09A7F3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9393539"/>
              </p:ext>
            </p:extLst>
          </p:nvPr>
        </p:nvGraphicFramePr>
        <p:xfrm>
          <a:off x="838200" y="950087"/>
          <a:ext cx="7635304" cy="5888736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3108897">
                  <a:extLst>
                    <a:ext uri="{9D8B030D-6E8A-4147-A177-3AD203B41FA5}">
                      <a16:colId xmlns="" xmlns:a16="http://schemas.microsoft.com/office/drawing/2014/main" val="2330441928"/>
                    </a:ext>
                  </a:extLst>
                </a:gridCol>
                <a:gridCol w="2378075">
                  <a:extLst>
                    <a:ext uri="{9D8B030D-6E8A-4147-A177-3AD203B41FA5}">
                      <a16:colId xmlns="" xmlns:a16="http://schemas.microsoft.com/office/drawing/2014/main" val="3707599969"/>
                    </a:ext>
                  </a:extLst>
                </a:gridCol>
                <a:gridCol w="2148332">
                  <a:extLst>
                    <a:ext uri="{9D8B030D-6E8A-4147-A177-3AD203B41FA5}">
                      <a16:colId xmlns="" xmlns:a16="http://schemas.microsoft.com/office/drawing/2014/main" val="38816120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Population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38100" cmpd="sng"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Ecotype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38100" cmpd="sng"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Current state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38100" cmpd="sng"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167598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Beach Bums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ysClr val="windowText" lastClr="000000"/>
                          </a:solidFill>
                          <a:effectLst/>
                        </a:rPr>
                        <a:t>Coastal</a:t>
                      </a:r>
                      <a:endParaRPr lang="en-US" sz="2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H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17698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Cannibal Cove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Coastal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ysClr val="windowText" lastClr="000000"/>
                          </a:solidFill>
                          <a:effectLst/>
                        </a:rPr>
                        <a:t>H</a:t>
                      </a:r>
                      <a:endParaRPr lang="en-US" sz="2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839801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ysClr val="windowText" lastClr="000000"/>
                          </a:solidFill>
                          <a:effectLst/>
                        </a:rPr>
                        <a:t>Castaways</a:t>
                      </a:r>
                      <a:endParaRPr lang="en-US" sz="2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Coastal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ysClr val="windowText" lastClr="000000"/>
                          </a:solidFill>
                          <a:effectLst/>
                        </a:rPr>
                        <a:t>L</a:t>
                      </a:r>
                      <a:endParaRPr lang="en-US" sz="2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511808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ysClr val="windowText" lastClr="000000"/>
                          </a:solidFill>
                          <a:effectLst/>
                        </a:rPr>
                        <a:t>Message in a Bottle</a:t>
                      </a:r>
                      <a:endParaRPr lang="en-US" sz="2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Coastal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H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481094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Darlost’s</a:t>
                      </a: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 Dome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mpd="sng">
                      <a:noFill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ysClr val="windowText" lastClr="000000"/>
                          </a:solidFill>
                          <a:effectLst/>
                        </a:rPr>
                        <a:t>Mountain</a:t>
                      </a:r>
                      <a:endParaRPr lang="en-US" sz="2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mpd="sng">
                      <a:noFill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ysClr val="windowText" lastClr="000000"/>
                          </a:solidFill>
                          <a:effectLst/>
                        </a:rPr>
                        <a:t>L</a:t>
                      </a:r>
                      <a:endParaRPr lang="en-US" sz="2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mpd="sng">
                      <a:noFill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201866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Misty Mountain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Mountain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ysClr val="windowText" lastClr="000000"/>
                          </a:solidFill>
                          <a:effectLst/>
                        </a:rPr>
                        <a:t>L</a:t>
                      </a:r>
                      <a:endParaRPr lang="en-US" sz="2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014268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Skull Mountain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Mountain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E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0215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Dead Man Dunes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Paradise palms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L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737480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ysClr val="windowText" lastClr="000000"/>
                          </a:solidFill>
                          <a:effectLst/>
                        </a:rPr>
                        <a:t>Realm of Spirits</a:t>
                      </a:r>
                      <a:endParaRPr lang="en-US" sz="2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Paradise palms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ysClr val="windowText" lastClr="000000"/>
                          </a:solidFill>
                          <a:effectLst/>
                        </a:rPr>
                        <a:t>H</a:t>
                      </a:r>
                      <a:endParaRPr lang="en-US" sz="2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89198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ysClr val="windowText" lastClr="000000"/>
                          </a:solidFill>
                          <a:effectLst/>
                        </a:rPr>
                        <a:t>Snowmelt Thicket</a:t>
                      </a:r>
                      <a:endParaRPr lang="en-US" sz="2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Paradise palms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L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217031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ysClr val="windowText" lastClr="000000"/>
                          </a:solidFill>
                          <a:effectLst/>
                        </a:rPr>
                        <a:t>Treasure Grove</a:t>
                      </a:r>
                      <a:endParaRPr lang="en-US" sz="2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ysClr val="windowText" lastClr="000000"/>
                          </a:solidFill>
                          <a:effectLst/>
                        </a:rPr>
                        <a:t>Paradise palms</a:t>
                      </a:r>
                      <a:endParaRPr lang="en-US" sz="2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L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37971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570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053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Example: Beach Bums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380246" y="3098548"/>
            <a:ext cx="887239" cy="6609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H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85028" y="2010628"/>
            <a:ext cx="887239" cy="6609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H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85028" y="3098548"/>
            <a:ext cx="887239" cy="6609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85027" y="4228718"/>
            <a:ext cx="887239" cy="6609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E</a:t>
            </a:r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 flipV="1">
            <a:off x="1267485" y="2341080"/>
            <a:ext cx="1617543" cy="108792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3"/>
            <a:endCxn id="6" idx="1"/>
          </p:cNvCxnSpPr>
          <p:nvPr/>
        </p:nvCxnSpPr>
        <p:spPr>
          <a:xfrm>
            <a:off x="1267485" y="3429000"/>
            <a:ext cx="1617543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3"/>
            <a:endCxn id="7" idx="1"/>
          </p:cNvCxnSpPr>
          <p:nvPr/>
        </p:nvCxnSpPr>
        <p:spPr>
          <a:xfrm>
            <a:off x="1267485" y="3429000"/>
            <a:ext cx="1617542" cy="113017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/>
              <p:cNvSpPr/>
              <p:nvPr/>
            </p:nvSpPr>
            <p:spPr>
              <a:xfrm>
                <a:off x="1033363" y="4089601"/>
                <a:ext cx="13789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0.</m:t>
                      </m:r>
                      <m:r>
                        <a:rPr lang="en-US" b="0" i="1" smtClean="0">
                          <a:latin typeface="Cambria Math"/>
                        </a:rPr>
                        <m:t>05</m:t>
                      </m:r>
                      <m:r>
                        <a:rPr lang="en-US" i="1">
                          <a:latin typeface="Cambria Math"/>
                        </a:rPr>
                        <m:t>±0.0</m:t>
                      </m:r>
                      <m:r>
                        <a:rPr lang="en-US" b="0" i="1" smtClean="0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363" y="4089601"/>
                <a:ext cx="1378904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/>
              <p:cNvSpPr/>
              <p:nvPr/>
            </p:nvSpPr>
            <p:spPr>
              <a:xfrm>
                <a:off x="1209999" y="2349078"/>
                <a:ext cx="13789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0</m:t>
                      </m:r>
                      <m:r>
                        <a:rPr lang="en-US" b="0" i="1" smtClean="0">
                          <a:latin typeface="Cambria Math"/>
                        </a:rPr>
                        <m:t>.75</m:t>
                      </m:r>
                      <m:r>
                        <a:rPr lang="en-US" i="1">
                          <a:latin typeface="Cambria Math"/>
                        </a:rPr>
                        <m:t>±0.0</m:t>
                      </m:r>
                      <m:r>
                        <a:rPr lang="en-US" b="0" i="1" smtClean="0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999" y="2349078"/>
                <a:ext cx="137890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/>
              <p:cNvSpPr/>
              <p:nvPr/>
            </p:nvSpPr>
            <p:spPr>
              <a:xfrm>
                <a:off x="1634364" y="3100811"/>
                <a:ext cx="12506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0.</m:t>
                      </m:r>
                      <m:r>
                        <a:rPr lang="en-US" b="0" i="1" smtClean="0">
                          <a:latin typeface="Cambria Math"/>
                        </a:rPr>
                        <m:t>2</m:t>
                      </m:r>
                      <m:r>
                        <a:rPr lang="en-US" i="1">
                          <a:latin typeface="Cambria Math"/>
                        </a:rPr>
                        <m:t>±0.0</m:t>
                      </m:r>
                      <m:r>
                        <a:rPr lang="en-US" b="0" i="1" smtClean="0"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4364" y="3100811"/>
                <a:ext cx="1250663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-95062" y="912601"/>
            <a:ext cx="1837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Current state</a:t>
            </a:r>
          </a:p>
          <a:p>
            <a:pPr algn="ctr"/>
            <a:r>
              <a:rPr lang="en-US" dirty="0" smtClean="0"/>
              <a:t>(Year 0)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412267" y="1032033"/>
            <a:ext cx="1837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Year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71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053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Example: Beach Bums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380246" y="3098548"/>
            <a:ext cx="887239" cy="6609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H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85028" y="2010628"/>
            <a:ext cx="887239" cy="6609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H</a:t>
            </a:r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 flipV="1">
            <a:off x="1267485" y="2341080"/>
            <a:ext cx="1617543" cy="108792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95062" y="912601"/>
            <a:ext cx="1837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Current state</a:t>
            </a:r>
          </a:p>
          <a:p>
            <a:pPr algn="ctr"/>
            <a:r>
              <a:rPr lang="en-US" dirty="0" smtClean="0"/>
              <a:t>(Year 0)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412267" y="1032033"/>
            <a:ext cx="1837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Year 1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389810" y="2018878"/>
            <a:ext cx="887239" cy="6609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H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389810" y="3106798"/>
            <a:ext cx="887239" cy="6609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389809" y="4236968"/>
            <a:ext cx="887239" cy="6609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E</a:t>
            </a:r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stCxn id="5" idx="3"/>
            <a:endCxn id="25" idx="1"/>
          </p:cNvCxnSpPr>
          <p:nvPr/>
        </p:nvCxnSpPr>
        <p:spPr>
          <a:xfrm>
            <a:off x="3772267" y="2341080"/>
            <a:ext cx="1617543" cy="825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3"/>
            <a:endCxn id="28" idx="1"/>
          </p:cNvCxnSpPr>
          <p:nvPr/>
        </p:nvCxnSpPr>
        <p:spPr>
          <a:xfrm>
            <a:off x="3772267" y="2341080"/>
            <a:ext cx="1617543" cy="109617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" idx="3"/>
            <a:endCxn id="29" idx="1"/>
          </p:cNvCxnSpPr>
          <p:nvPr/>
        </p:nvCxnSpPr>
        <p:spPr>
          <a:xfrm>
            <a:off x="3772267" y="2341080"/>
            <a:ext cx="1617542" cy="222634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914501" y="999767"/>
            <a:ext cx="1837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Year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00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053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Example: Beach Bums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380246" y="3098548"/>
            <a:ext cx="887239" cy="6609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H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85028" y="2010628"/>
            <a:ext cx="887239" cy="6609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H</a:t>
            </a:r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 flipV="1">
            <a:off x="1267485" y="2341080"/>
            <a:ext cx="1617543" cy="108792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95062" y="912601"/>
            <a:ext cx="1837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Current state</a:t>
            </a:r>
          </a:p>
          <a:p>
            <a:pPr algn="ctr"/>
            <a:r>
              <a:rPr lang="en-US" dirty="0" smtClean="0"/>
              <a:t>(Year 0)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412267" y="1032033"/>
            <a:ext cx="1837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Year 1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389810" y="3106798"/>
            <a:ext cx="887239" cy="6609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</a:t>
            </a:r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stCxn id="5" idx="3"/>
            <a:endCxn id="28" idx="1"/>
          </p:cNvCxnSpPr>
          <p:nvPr/>
        </p:nvCxnSpPr>
        <p:spPr>
          <a:xfrm>
            <a:off x="3772267" y="2341080"/>
            <a:ext cx="1617543" cy="109617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914501" y="999767"/>
            <a:ext cx="1837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Year 2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894592" y="2011336"/>
            <a:ext cx="887239" cy="6609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H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894592" y="3099256"/>
            <a:ext cx="887239" cy="6609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894591" y="4229426"/>
            <a:ext cx="887239" cy="6609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E</a:t>
            </a:r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28" idx="3"/>
            <a:endCxn id="15" idx="1"/>
          </p:cNvCxnSpPr>
          <p:nvPr/>
        </p:nvCxnSpPr>
        <p:spPr>
          <a:xfrm flipV="1">
            <a:off x="6277049" y="2341788"/>
            <a:ext cx="1617543" cy="109546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8" idx="3"/>
            <a:endCxn id="16" idx="1"/>
          </p:cNvCxnSpPr>
          <p:nvPr/>
        </p:nvCxnSpPr>
        <p:spPr>
          <a:xfrm flipV="1">
            <a:off x="6277049" y="3429708"/>
            <a:ext cx="1617543" cy="754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8" idx="3"/>
            <a:endCxn id="17" idx="1"/>
          </p:cNvCxnSpPr>
          <p:nvPr/>
        </p:nvCxnSpPr>
        <p:spPr>
          <a:xfrm>
            <a:off x="6277049" y="3437250"/>
            <a:ext cx="1617542" cy="112262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419283" y="999767"/>
            <a:ext cx="1837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Year 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1866" y="5060887"/>
            <a:ext cx="90700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Do this for all populations for 15 years</a:t>
            </a:r>
          </a:p>
          <a:p>
            <a:r>
              <a:rPr lang="en-US" sz="2400" dirty="0" smtClean="0"/>
              <a:t>Repeat this process 1000 times</a:t>
            </a:r>
          </a:p>
          <a:p>
            <a:r>
              <a:rPr lang="en-US" sz="2400" dirty="0" smtClean="0"/>
              <a:t>Keep track of population state at each time step for each replicate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4413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645</Words>
  <Application>Microsoft Office PowerPoint</Application>
  <PresentationFormat>Custom</PresentationFormat>
  <Paragraphs>164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Multistate model for Island Mice</vt:lpstr>
      <vt:lpstr>PowerPoint Presentation</vt:lpstr>
      <vt:lpstr>PowerPoint Presentation</vt:lpstr>
      <vt:lpstr>PowerPoint Presentation</vt:lpstr>
      <vt:lpstr>PowerPoint Presentation</vt:lpstr>
      <vt:lpstr>Example: Beach Bums</vt:lpstr>
      <vt:lpstr>Example: Beach Bums</vt:lpstr>
      <vt:lpstr>Example: Beach Bums</vt:lpstr>
      <vt:lpstr>PowerPoint Presentation</vt:lpstr>
      <vt:lpstr>PowerPoint Presentation</vt:lpstr>
      <vt:lpstr>What if conditions change?</vt:lpstr>
      <vt:lpstr>PowerPoint Presentation</vt:lpstr>
      <vt:lpstr>Potential future scenarios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Tucker</dc:creator>
  <cp:lastModifiedBy>Anna Tucker</cp:lastModifiedBy>
  <cp:revision>14</cp:revision>
  <dcterms:created xsi:type="dcterms:W3CDTF">2018-10-24T14:57:57Z</dcterms:created>
  <dcterms:modified xsi:type="dcterms:W3CDTF">2018-12-10T19:38:39Z</dcterms:modified>
</cp:coreProperties>
</file>