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46CF2-E367-4C5B-B8B4-188BA0A6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9458CC-4DAF-413C-BAB2-A691828B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6479D7-1822-4D67-877B-53960513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C7617A-08B7-49AD-9AB2-8EE730F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D2E6E-0D60-4BEC-9051-BB6B1929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18418-A987-4281-8F76-5A8B5A4F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7FE3C8-6F2E-4357-81DA-2C983395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B54246-DD69-4627-884F-EA3D5BAC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761FF-74D9-4C05-8BED-337CFEF6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8A2AA7-07B6-4CB2-BE01-93FCA01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27367A-4B12-4AE1-AE43-71875415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A61400-D644-4877-86C5-85E2181C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2004C0-1D24-4572-88FF-D660A5E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BB0C94-5397-4BC1-9B1B-803DCCFD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94D0C-9B89-48BD-AEC1-E78253E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0B28F-0AF9-4674-914C-53BD75F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AC969-CB1B-44FB-80F5-74B4F34D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D7FA56-380F-42D3-A877-ADCA211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52DDCD-A1B3-4623-BAE9-0FFE78E9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5C99A6-DA6B-42A6-91B0-DAB38920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B881C-23CD-471D-A94B-AD43EEE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58EF9-CD86-48CE-8FE0-80E27C64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4E67B7-8409-44C9-9020-928035D8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BE416E-7C05-43D1-B159-A56C6A98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23835E-C7D8-4947-9459-EDA8B8D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D6F42-A92F-4490-8E14-9C788F83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141FF-E3DF-400D-9EE1-56879FA0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DE5CDE-39B4-44FE-88EE-753AEFC0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86661B-8C5E-4837-9F89-056712B0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48A767-7D69-4CF2-A3B6-92627D9B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88E9D7-2E6C-4407-9BBE-4A89805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0421D-9221-48EE-B1E7-71DFC7E8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A9614-A301-45F1-9DDB-3B2B3E1F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499D8E-BA0E-450F-8A91-5746EC45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0A1EF3-05E7-4EB5-99C3-2986FE7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1C491E0-E6F0-457B-892E-7D203D036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175E98-7708-4D24-8906-7C940621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7E26C2-4BF9-4302-ADBC-43EBA58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8E9472-04C6-4B80-B135-A45B809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C576B-6373-4787-A3E3-4953AFC7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D44607-E696-4975-8302-84439E0D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7A471B-88D2-4E0B-B1E4-6C259AAC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8E80B3-3D3C-4982-AC1D-66E534D6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91DB32-BAE3-49A2-B494-47A0F38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B98B1C-345A-43F8-B2D1-5765D0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77130B-83B1-4B9B-8043-11E3D6D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C293E-6DD6-4958-AAC9-9C20BB51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8F65BD-3418-4F1F-BE4C-A31C7A15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CE6A96-134C-437F-9FA7-3BFA461A1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C771A4-0C1D-4EB5-8DFB-63592AA6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6E1B3B-2BFF-4703-8CEB-AC367B0B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9627F3-DDE6-4759-89D9-D47040E9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00DBF-84B1-41BC-B77F-85F02EBE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4A2B32-5917-4B65-B5D2-0F02F869F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E6CC60-64D0-4562-91B3-A4831E5D7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0F63C8-9E45-488D-8B98-4B6E8BCC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7AFFD9-28EE-4424-89C3-01CC0CBE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6E2095-629D-4899-886C-006DAEF1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2FBD02-0580-4EE3-923C-97CF5171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E85E9B-26E0-44D9-9368-9141ED30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318C7-F492-4023-95E5-979C0CA1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805-F065-4DDD-821B-D6FAE50E53F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3F5CB2-04BB-4AE1-8CF1-0A3D3EDEF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E4E83D-9772-4FED-83CC-3791BAE26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E55C04-3A8F-4822-A7F6-22C5EAD6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"/>
          <a:stretch/>
        </p:blipFill>
        <p:spPr>
          <a:xfrm>
            <a:off x="3502890" y="1005065"/>
            <a:ext cx="5384537" cy="527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9B2065-C51E-4357-BDFD-76FEDBD5FA9C}"/>
              </a:ext>
            </a:extLst>
          </p:cNvPr>
          <p:cNvSpPr txBox="1"/>
          <p:nvPr/>
        </p:nvSpPr>
        <p:spPr>
          <a:xfrm>
            <a:off x="480291" y="281745"/>
            <a:ext cx="1048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Developing a Data Analysis Plan for the Turquoise Skipper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82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D4001-62D4-466D-98C5-619A28C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31C53-C998-4470-8929-4840E61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342802-9C2A-4E6C-94A4-3BD3BE3D3D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8" y="365125"/>
            <a:ext cx="8986981" cy="63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10F0C-44DE-4F84-B1FE-24CBC5A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info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B14B3E-7AEE-48B5-9ADD-41A083B7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single generation per year</a:t>
            </a:r>
          </a:p>
          <a:p>
            <a:r>
              <a:rPr lang="en-US" sz="2400" dirty="0"/>
              <a:t>survive the winter as dormant eggs</a:t>
            </a:r>
          </a:p>
          <a:p>
            <a:pPr lvl="1"/>
            <a:r>
              <a:rPr lang="en-US" sz="2000" dirty="0"/>
              <a:t>overwinter survival of eggs is quite high (&gt;90%) in the absence of early spring fires</a:t>
            </a:r>
          </a:p>
          <a:p>
            <a:r>
              <a:rPr lang="en-US" sz="2400" dirty="0"/>
              <a:t>females can lay up to 200 eggs in a single season</a:t>
            </a:r>
          </a:p>
          <a:p>
            <a:r>
              <a:rPr lang="en-US" sz="2400" dirty="0"/>
              <a:t>many caterpillars (&gt;80%) die before pupating into adults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879002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Eggs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89001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Adults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436198" y="5404919"/>
            <a:ext cx="22528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0"/>
          </p:cNvCxnSpPr>
          <p:nvPr/>
        </p:nvCxnSpPr>
        <p:spPr>
          <a:xfrm rot="16200000" flipV="1">
            <a:off x="5562600" y="2834489"/>
            <a:ext cx="12700" cy="3809999"/>
          </a:xfrm>
          <a:prstGeom prst="bentConnector3">
            <a:avLst>
              <a:gd name="adj1" fmla="val 308315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9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97F9D-B854-4021-BE81-28136F9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F0B35-3134-48DA-B616-6DDD2FC6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8765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Lostwood</a:t>
            </a:r>
            <a:r>
              <a:rPr lang="en-US" dirty="0"/>
              <a:t> National Wildlife Refuge</a:t>
            </a:r>
          </a:p>
          <a:p>
            <a:pPr lvl="1"/>
            <a:r>
              <a:rPr lang="en-US" dirty="0"/>
              <a:t>presence/absence data at </a:t>
            </a:r>
            <a:r>
              <a:rPr lang="en-US" dirty="0" smtClean="0"/>
              <a:t>several sites </a:t>
            </a:r>
            <a:r>
              <a:rPr lang="en-US" dirty="0"/>
              <a:t>over 6 years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information on habitat features and </a:t>
            </a:r>
            <a:r>
              <a:rPr lang="en-US" dirty="0" smtClean="0"/>
              <a:t>weather</a:t>
            </a:r>
            <a:endParaRPr lang="en-US" dirty="0"/>
          </a:p>
          <a:p>
            <a:r>
              <a:rPr lang="en-US" dirty="0"/>
              <a:t>Nature Conservancy </a:t>
            </a:r>
            <a:endParaRPr lang="en-US" dirty="0" smtClean="0"/>
          </a:p>
          <a:p>
            <a:pPr lvl="1"/>
            <a:r>
              <a:rPr lang="en-US" dirty="0" smtClean="0"/>
              <a:t>Transect surveys 3x per season from 1999-2009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information about the habitat or other covariates </a:t>
            </a:r>
            <a:endParaRPr lang="en-US" dirty="0" smtClean="0"/>
          </a:p>
          <a:p>
            <a:pPr lvl="2"/>
            <a:r>
              <a:rPr lang="en-US" dirty="0" smtClean="0"/>
              <a:t>may </a:t>
            </a:r>
            <a:r>
              <a:rPr lang="en-US" dirty="0"/>
              <a:t>be available from National Land Cover Data Base or NOAA weather data </a:t>
            </a:r>
            <a:r>
              <a:rPr lang="en-US" dirty="0" smtClean="0"/>
              <a:t>archives</a:t>
            </a:r>
            <a:endParaRPr lang="en-US" dirty="0"/>
          </a:p>
          <a:p>
            <a:r>
              <a:rPr lang="en-US" dirty="0"/>
              <a:t>BLM </a:t>
            </a:r>
            <a:endParaRPr lang="en-US" dirty="0" smtClean="0"/>
          </a:p>
          <a:p>
            <a:pPr lvl="1"/>
            <a:r>
              <a:rPr lang="en-US" dirty="0" smtClean="0"/>
              <a:t>Gathered old field notebooks and </a:t>
            </a:r>
            <a:r>
              <a:rPr lang="en-US" dirty="0" err="1" smtClean="0"/>
              <a:t>iNaturalist</a:t>
            </a:r>
            <a:r>
              <a:rPr lang="en-US" dirty="0" smtClean="0"/>
              <a:t> records</a:t>
            </a:r>
            <a:endParaRPr lang="en-US" dirty="0"/>
          </a:p>
          <a:p>
            <a:pPr lvl="1"/>
            <a:r>
              <a:rPr lang="en-US" dirty="0"/>
              <a:t>spanned 2 decades in the 1980s and 90s</a:t>
            </a:r>
          </a:p>
          <a:p>
            <a:pPr lvl="1"/>
            <a:r>
              <a:rPr lang="en-US" dirty="0"/>
              <a:t>several sites throughout the range</a:t>
            </a:r>
          </a:p>
          <a:p>
            <a:pPr lvl="1"/>
            <a:r>
              <a:rPr lang="en-US" dirty="0"/>
              <a:t>Various observers recorded the place, time, date and description of the number of </a:t>
            </a:r>
            <a:r>
              <a:rPr lang="en-US" dirty="0" smtClean="0"/>
              <a:t>butterflies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6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ECB6F-54BC-4FEF-9415-6368FCF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4AA3C-69F8-4688-A15B-B67A6DFA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654D8D-E2E4-4C5E-A148-40C1C3F9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"/>
          <a:stretch/>
        </p:blipFill>
        <p:spPr>
          <a:xfrm>
            <a:off x="3515412" y="0"/>
            <a:ext cx="510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155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Demographic info in the literature</vt:lpstr>
      <vt:lpstr>Three data sources available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7</cp:revision>
  <dcterms:created xsi:type="dcterms:W3CDTF">2018-10-24T17:39:40Z</dcterms:created>
  <dcterms:modified xsi:type="dcterms:W3CDTF">2018-12-10T19:55:32Z</dcterms:modified>
</cp:coreProperties>
</file>