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4" r:id="rId2"/>
    <p:sldId id="259" r:id="rId3"/>
    <p:sldId id="265" r:id="rId4"/>
    <p:sldId id="262" r:id="rId5"/>
    <p:sldId id="270" r:id="rId6"/>
    <p:sldId id="261" r:id="rId7"/>
    <p:sldId id="269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4664"/>
  </p:normalViewPr>
  <p:slideViewPr>
    <p:cSldViewPr snapToGrid="0" snapToObjects="1">
      <p:cViewPr varScale="1">
        <p:scale>
          <a:sx n="63" d="100"/>
          <a:sy n="63" d="100"/>
        </p:scale>
        <p:origin x="2400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87FD-35B9-C849-B94A-A03976F581A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9DF6-20AC-DE44-829A-9B06901AB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5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5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279654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37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2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0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0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708F-84DE-6F4A-9412-DD0B527C05D2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DCE2-2803-F84C-B395-75DED5C30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368083"/>
            <a:ext cx="5915025" cy="700696"/>
          </a:xfrm>
        </p:spPr>
        <p:txBody>
          <a:bodyPr>
            <a:normAutofit/>
          </a:bodyPr>
          <a:lstStyle/>
          <a:p>
            <a:r>
              <a:rPr lang="en-US" sz="1400" b="1" dirty="0"/>
              <a:t>SSA 200</a:t>
            </a:r>
            <a:br>
              <a:rPr lang="en-US" sz="1400" b="1" dirty="0"/>
            </a:br>
            <a:r>
              <a:rPr lang="en-US" sz="1400" b="1" dirty="0"/>
              <a:t>Quantitative Tools for SSA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8" y="368083"/>
            <a:ext cx="5915025" cy="700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/>
              <a:t>Oct 23-24, 2018</a:t>
            </a:r>
          </a:p>
          <a:p>
            <a:pPr algn="r"/>
            <a:r>
              <a:rPr lang="en-US" sz="1400" b="1" dirty="0"/>
              <a:t>Houston, TX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06F4F-912C-4CC7-92D6-10C4B2F3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413" y="7915492"/>
            <a:ext cx="1739096" cy="95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3819-3FC5-490A-8A74-EF7AF37C9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19" y="8007568"/>
            <a:ext cx="673399" cy="80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60670-1150-42E9-98A2-EBD4DF752833}"/>
              </a:ext>
            </a:extLst>
          </p:cNvPr>
          <p:cNvSpPr txBox="1"/>
          <p:nvPr/>
        </p:nvSpPr>
        <p:spPr>
          <a:xfrm>
            <a:off x="471488" y="1284790"/>
            <a:ext cx="591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Lectures, activities, and additional supplementary materials are available online at:  </a:t>
            </a:r>
            <a:r>
              <a:rPr lang="en-US" sz="1200" b="1" dirty="0"/>
              <a:t>annamtucker.github.io/ssa-200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78126-7054-46AC-958F-B9168C8663EF}"/>
              </a:ext>
            </a:extLst>
          </p:cNvPr>
          <p:cNvSpPr txBox="1"/>
          <p:nvPr/>
        </p:nvSpPr>
        <p:spPr>
          <a:xfrm>
            <a:off x="196770" y="7992056"/>
            <a:ext cx="3460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Conor</a:t>
            </a:r>
            <a:r>
              <a:rPr lang="en-US" sz="1200" dirty="0"/>
              <a:t> P. McGowan</a:t>
            </a:r>
          </a:p>
          <a:p>
            <a:r>
              <a:rPr lang="en-US" sz="1200" dirty="0"/>
              <a:t>Anna M. Tucker</a:t>
            </a:r>
          </a:p>
          <a:p>
            <a:r>
              <a:rPr lang="en-US" sz="1200" dirty="0"/>
              <a:t>Nicole F. </a:t>
            </a:r>
            <a:r>
              <a:rPr lang="en-US" sz="1200" dirty="0" err="1"/>
              <a:t>Angeli</a:t>
            </a:r>
            <a:endParaRPr lang="en-US" sz="1200" dirty="0"/>
          </a:p>
          <a:p>
            <a:r>
              <a:rPr lang="en-US" sz="1200" dirty="0"/>
              <a:t>Kylee Dunham</a:t>
            </a:r>
          </a:p>
        </p:txBody>
      </p:sp>
    </p:spTree>
    <p:extLst>
      <p:ext uri="{BB962C8B-B14F-4D97-AF65-F5344CB8AC3E}">
        <p14:creationId xmlns:p14="http://schemas.microsoft.com/office/powerpoint/2010/main" val="656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54" y="1182757"/>
            <a:ext cx="5218295" cy="4521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52432" y="1182758"/>
                <a:ext cx="1153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𝑦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𝑎</m:t>
                      </m:r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432" y="1182756"/>
                <a:ext cx="115313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762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56398" y="7157609"/>
            <a:ext cx="55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</a:t>
            </a:r>
            <a:r>
              <a:rPr lang="en-US" sz="1200" dirty="0"/>
              <a:t> 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a Normal distribution</a:t>
            </a:r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/>
          </a:p>
          <a:p>
            <a:pPr marL="587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Generalized </a:t>
            </a:r>
            <a:r>
              <a:rPr lang="en-US" sz="1200" dirty="0"/>
              <a:t>linear model </a:t>
            </a:r>
            <a:r>
              <a:rPr lang="mr-IN" sz="1200" dirty="0"/>
              <a:t>–</a:t>
            </a:r>
            <a:r>
              <a:rPr lang="en-US" sz="1200" dirty="0"/>
              <a:t> response variable (y) has some other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Logistic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Binomial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1200" b="1" dirty="0"/>
              <a:t>Poisson </a:t>
            </a:r>
            <a:r>
              <a:rPr lang="en-US" sz="1200" dirty="0"/>
              <a:t>regression </a:t>
            </a:r>
            <a:r>
              <a:rPr lang="mr-IN" sz="1200" dirty="0"/>
              <a:t>–</a:t>
            </a:r>
            <a:r>
              <a:rPr lang="en-US" sz="1200" dirty="0"/>
              <a:t> Poisson distribution</a:t>
            </a:r>
          </a:p>
          <a:p>
            <a:pPr marL="344488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endParaRPr lang="en-US" sz="1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91398"/>
              </p:ext>
            </p:extLst>
          </p:nvPr>
        </p:nvGraphicFramePr>
        <p:xfrm>
          <a:off x="1143000" y="5704643"/>
          <a:ext cx="4572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-0.169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8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Interpreting model outputs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23781"/>
              </p:ext>
            </p:extLst>
          </p:nvPr>
        </p:nvGraphicFramePr>
        <p:xfrm>
          <a:off x="1553211" y="1469527"/>
          <a:ext cx="375158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Parameter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Estimate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p-value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Intercept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Covariate</a:t>
                      </a:r>
                      <a:r>
                        <a:rPr lang="en-US" sz="1200" i="0" baseline="0" dirty="0"/>
                        <a:t> 1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0.0978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 0.0001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Covariate</a:t>
                      </a:r>
                      <a:r>
                        <a:rPr lang="en-US" sz="1200" i="0" baseline="0" dirty="0"/>
                        <a:t> 2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-4.1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0.062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Covariate</a:t>
                      </a:r>
                      <a:r>
                        <a:rPr lang="en-US" sz="1200" i="0" baseline="0" dirty="0"/>
                        <a:t> 3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0.00287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0.00013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0.0021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Covariate</a:t>
                      </a:r>
                      <a:r>
                        <a:rPr lang="en-US" sz="1200" i="0" baseline="0" dirty="0"/>
                        <a:t> 4</a:t>
                      </a:r>
                      <a:endParaRPr lang="en-US" sz="1200" i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-0.278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0.835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884925"/>
                  </p:ext>
                </p:extLst>
              </p:nvPr>
            </p:nvGraphicFramePr>
            <p:xfrm>
              <a:off x="666750" y="4572001"/>
              <a:ext cx="5094670" cy="24537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36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5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5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52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525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</m:oMath>
                          </a14:m>
                          <a:r>
                            <a:rPr lang="en-US" sz="1200" dirty="0"/>
                            <a:t>AIC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</a:t>
                          </a:r>
                          <a:r>
                            <a:rPr lang="en-US" sz="1200" i="1" baseline="-25000" dirty="0" err="1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Int</a:t>
                          </a:r>
                          <a:r>
                            <a:rPr lang="en-US" sz="1200" dirty="0"/>
                            <a:t> + Covariate 1 + Covariate 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345.8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0.82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 1 + Covariate 2 + Covariate</a:t>
                          </a:r>
                          <a:r>
                            <a:rPr lang="en-US" sz="1200" i="0" baseline="0" dirty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349.1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</a:t>
                          </a:r>
                          <a:r>
                            <a:rPr lang="en-US" sz="1200" i="0" baseline="0" dirty="0"/>
                            <a:t>+ Covariate 1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359.8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14.0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15.3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/>
                            <a:t>Int</a:t>
                          </a:r>
                          <a:r>
                            <a:rPr lang="en-US" sz="1200" i="0" dirty="0"/>
                            <a:t> + Covariate</a:t>
                          </a:r>
                          <a:r>
                            <a:rPr lang="en-US" sz="1200" i="0" baseline="0" dirty="0"/>
                            <a:t> 1 + Covariate 2 + Covariate 3 + Covariate 4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402.9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57.1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4884925"/>
                  </p:ext>
                </p:extLst>
              </p:nvPr>
            </p:nvGraphicFramePr>
            <p:xfrm>
              <a:off x="666750" y="4572001"/>
              <a:ext cx="5094670" cy="245371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3646"/>
                    <a:gridCol w="775256"/>
                    <a:gridCol w="775256"/>
                    <a:gridCol w="775256"/>
                    <a:gridCol w="775256"/>
                  </a:tblGrid>
                  <a:tr h="3404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Model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AIC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4688" r="-199219" b="-6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baseline="0" dirty="0" smtClean="0"/>
                            <a:t>Np</a:t>
                          </a:r>
                          <a:endParaRPr lang="en-US" sz="1200" i="0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w</a:t>
                          </a:r>
                          <a:r>
                            <a:rPr lang="en-US" sz="1200" i="1" baseline="-25000" dirty="0" err="1" smtClean="0"/>
                            <a:t>i</a:t>
                          </a:r>
                          <a:endParaRPr lang="en-US" sz="1200" i="1" baseline="-250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 smtClean="0"/>
                            <a:t>Int</a:t>
                          </a:r>
                          <a:r>
                            <a:rPr lang="en-US" sz="1200" dirty="0" smtClean="0"/>
                            <a:t> + Covariate 1 + Covariate 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345.8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0.82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 1 + Covariate 2 + Covariate</a:t>
                          </a:r>
                          <a:r>
                            <a:rPr lang="en-US" sz="1200" i="0" baseline="0" dirty="0" smtClean="0"/>
                            <a:t> 3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349.1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0.18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</a:t>
                          </a:r>
                          <a:r>
                            <a:rPr lang="en-US" sz="1200" i="0" baseline="0" dirty="0" smtClean="0"/>
                            <a:t>+ Covariate 1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359.8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14.0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2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361.1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15.3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i="0" dirty="0" err="1" smtClean="0"/>
                            <a:t>Int</a:t>
                          </a:r>
                          <a:r>
                            <a:rPr lang="en-US" sz="1200" i="0" dirty="0" smtClean="0"/>
                            <a:t> + Covariate</a:t>
                          </a:r>
                          <a:r>
                            <a:rPr lang="en-US" sz="1200" i="0" baseline="0" dirty="0" smtClean="0"/>
                            <a:t> 1 + Covariate 2 + Covariate 3 + Covariate 4</a:t>
                          </a:r>
                          <a:endParaRPr lang="en-US" sz="1200" i="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402.9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57.1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5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endParaRPr lang="en-US" sz="12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09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Statistical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3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4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97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220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42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165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Continuous</a:t>
                          </a:r>
                          <a:r>
                            <a:rPr lang="en-US" sz="1200" b="1" baseline="0" dirty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Bounds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applications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ea typeface="Cambria Math" charset="0"/>
                              <a:cs typeface="Cambria Math" charset="0"/>
                            </a:rPr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 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Linear</a:t>
                          </a:r>
                          <a:r>
                            <a:rPr lang="en-US" sz="1200" baseline="0" dirty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</a:t>
                          </a:r>
                          <a:r>
                            <a:rPr lang="en-US" sz="1200" baseline="0" dirty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Occupancy</a:t>
                          </a:r>
                          <a:endParaRPr lang="en-US" sz="1200" baseline="0" dirty="0"/>
                        </a:p>
                        <a:p>
                          <a:pPr algn="ctr"/>
                          <a:r>
                            <a:rPr lang="en-US" sz="1200" baseline="0" dirty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Multinomial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transitions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</a:t>
                          </a:r>
                          <a:r>
                            <a:rPr lang="en-US" sz="12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Negative Binomial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Discrete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Counts with many</a:t>
                          </a:r>
                          <a:r>
                            <a:rPr lang="en-US" sz="1200" baseline="0" dirty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Log-normal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∞</m:t>
                              </m:r>
                            </m:oMath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Population-level</a:t>
                          </a:r>
                          <a:r>
                            <a:rPr lang="en-US" sz="1200" baseline="0" dirty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Beta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0, 1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Population rates</a:t>
                          </a:r>
                          <a:r>
                            <a:rPr lang="en-US" sz="1200" baseline="0" dirty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Uniform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Continuous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User-defined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Variety</a:t>
                          </a:r>
                          <a:r>
                            <a:rPr lang="en-US" sz="1200" baseline="0" dirty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524614"/>
                  </p:ext>
                </p:extLst>
              </p:nvPr>
            </p:nvGraphicFramePr>
            <p:xfrm>
              <a:off x="121322" y="1019199"/>
              <a:ext cx="6651159" cy="7772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710"/>
                    <a:gridCol w="1114933"/>
                    <a:gridCol w="679768"/>
                    <a:gridCol w="1022008"/>
                    <a:gridCol w="1084234"/>
                    <a:gridCol w="1716506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Name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Continuous</a:t>
                          </a:r>
                          <a:r>
                            <a:rPr lang="en-US" sz="1200" b="1" baseline="0" dirty="0" smtClean="0"/>
                            <a:t> or</a:t>
                          </a:r>
                        </a:p>
                        <a:p>
                          <a:pPr algn="ctr"/>
                          <a:r>
                            <a:rPr lang="en-US" sz="1200" b="1" baseline="0" dirty="0" smtClean="0"/>
                            <a:t>Discrete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Bounds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Common</a:t>
                          </a:r>
                        </a:p>
                        <a:p>
                          <a:pPr algn="ctr"/>
                          <a:r>
                            <a:rPr lang="en-US" sz="1200" b="1" dirty="0" smtClean="0"/>
                            <a:t>applications</a:t>
                          </a:r>
                          <a:endParaRPr lang="en-US" sz="12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/>
                            <a:t>Notes</a:t>
                          </a:r>
                          <a:endParaRPr lang="en-US" sz="1200" b="1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0667" r="-568468" b="-7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Linear</a:t>
                          </a:r>
                          <a:r>
                            <a:rPr lang="en-US" sz="1200" baseline="0" dirty="0" smtClean="0"/>
                            <a:t> regression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</a:t>
                          </a:r>
                          <a:r>
                            <a:rPr lang="en-US" sz="1200" baseline="0" dirty="0" smtClean="0"/>
                            <a:t> or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Occupancy</a:t>
                          </a:r>
                          <a:endParaRPr lang="en-US" sz="1200" baseline="0" dirty="0" smtClean="0"/>
                        </a:p>
                        <a:p>
                          <a:pPr algn="ctr"/>
                          <a:r>
                            <a:rPr lang="en-US" sz="1200" baseline="0" dirty="0" smtClean="0"/>
                            <a:t>Survival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Multinomial</a:t>
                          </a:r>
                          <a:endParaRPr lang="en-US" sz="12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250667" r="-568468" b="-5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State transitions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Poisson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348344" r="-568468" b="-3986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 data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Negative Binomial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Discrete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451333" r="-568468" b="-3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Counts with many</a:t>
                          </a:r>
                          <a:r>
                            <a:rPr lang="en-US" sz="1200" baseline="0" dirty="0" smtClean="0"/>
                            <a:t> zeros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Log-normal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18919" t="-551333" r="-568468" b="-20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Population-level</a:t>
                          </a:r>
                          <a:r>
                            <a:rPr lang="en-US" sz="1200" baseline="0" dirty="0" smtClean="0"/>
                            <a:t> productivity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Beta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0, 1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Population rates</a:t>
                          </a:r>
                          <a:r>
                            <a:rPr lang="en-US" sz="1200" baseline="0" dirty="0" smtClean="0"/>
                            <a:t>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anchor="ctr"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Uniform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Continuous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User-defined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Variety</a:t>
                          </a:r>
                          <a:r>
                            <a:rPr lang="en-US" sz="1200" baseline="0" dirty="0" smtClean="0"/>
                            <a:t> of applications (projections)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734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92966-3E7B-4BA1-958B-D77DE3A3E506}"/>
              </a:ext>
            </a:extLst>
          </p:cNvPr>
          <p:cNvSpPr txBox="1"/>
          <p:nvPr/>
        </p:nvSpPr>
        <p:spPr>
          <a:xfrm>
            <a:off x="666750" y="514352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Types of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A515D-0B5C-4D01-A86E-358ED2CA6CF1}"/>
              </a:ext>
            </a:extLst>
          </p:cNvPr>
          <p:cNvSpPr txBox="1"/>
          <p:nvPr/>
        </p:nvSpPr>
        <p:spPr>
          <a:xfrm>
            <a:off x="666751" y="879484"/>
            <a:ext cx="5545207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Partial controllability </a:t>
            </a:r>
            <a:r>
              <a:rPr lang="en-US" sz="1200" dirty="0"/>
              <a:t>– We are unable to control the exact management actions taken in a system.</a:t>
            </a:r>
          </a:p>
          <a:p>
            <a:endParaRPr lang="en-US" sz="1200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Setting management goals – we may intend to fully restore a habitat, but may not be able to implement the exact management goals due to other logistical constraints</a:t>
            </a:r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Observational uncertainty </a:t>
            </a:r>
            <a:r>
              <a:rPr lang="en-US" sz="1200" dirty="0"/>
              <a:t>– We are unable to perfectly observe the state of natural systems.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Count data – in almost all cases, we cannot count every individual present at a specific location, but instead assume there is some probability of detecting individuals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Environmental  variation </a:t>
            </a:r>
            <a:r>
              <a:rPr lang="en-US" sz="1200" dirty="0"/>
              <a:t>– Stochastic environmental fluctuations mean that conditions typically vary randomly from year to year.</a:t>
            </a:r>
          </a:p>
          <a:p>
            <a:endParaRPr lang="en-US" sz="1200" b="1" dirty="0"/>
          </a:p>
          <a:p>
            <a:r>
              <a:rPr lang="en-US" sz="1200" dirty="0"/>
              <a:t>Examples: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Predicting effects of temperature – we may estimate a relationship between temperature and survival probability that we can use to predict survival under future temperature conditions, but temperature will likely vary in a stochastic way from year to year.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Ecological uncertainty </a:t>
            </a:r>
            <a:r>
              <a:rPr lang="en-US" sz="1200" dirty="0"/>
              <a:t>– We have an imperfect understanding of how ecological systems work.</a:t>
            </a:r>
          </a:p>
          <a:p>
            <a:endParaRPr lang="en-US" sz="1200" b="1" dirty="0"/>
          </a:p>
          <a:p>
            <a:r>
              <a:rPr lang="en-US" sz="1200" dirty="0"/>
              <a:t>Examples: 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Metapopulation dynamics – we think a set of populations function as a metapopulation, but have not conducted studies to explicitly estimate immigration among sites, and therefore we are unsure to what extent immigration plays a role in measured population growth rate at each site. </a:t>
            </a:r>
          </a:p>
        </p:txBody>
      </p:sp>
    </p:spTree>
    <p:extLst>
      <p:ext uri="{BB962C8B-B14F-4D97-AF65-F5344CB8AC3E}">
        <p14:creationId xmlns:p14="http://schemas.microsoft.com/office/powerpoint/2010/main" val="426832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50" y="514350"/>
            <a:ext cx="50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51" y="1125609"/>
            <a:ext cx="5545207" cy="775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Covariate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Parameter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Distribution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Response/dependent variable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Predictor/independent variable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Detection probability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AIC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Intercept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Null model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Global model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Population closure</a:t>
            </a:r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285750" marR="0" lvl="0" indent="-285750" defTabSz="914400" eaLnBrk="1" fontAlgn="auto" latinLnBrk="0" hangingPunct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316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4096" y="1236577"/>
            <a:ext cx="1092200" cy="5334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Descriptive or categorical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9360" y="1236577"/>
            <a:ext cx="1092200" cy="5334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Presence-type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3889814" y="1218487"/>
            <a:ext cx="1092200" cy="53340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Counts</a:t>
            </a:r>
          </a:p>
        </p:txBody>
      </p:sp>
      <p:cxnSp>
        <p:nvCxnSpPr>
          <p:cNvPr id="14" name="Straight Arrow Connector 13"/>
          <p:cNvCxnSpPr>
            <a:stCxn id="4" idx="2"/>
            <a:endCxn id="32" idx="4"/>
          </p:cNvCxnSpPr>
          <p:nvPr/>
        </p:nvCxnSpPr>
        <p:spPr>
          <a:xfrm flipH="1">
            <a:off x="1579281" y="1769977"/>
            <a:ext cx="420915" cy="74774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</p:cNvCxnSpPr>
          <p:nvPr/>
        </p:nvCxnSpPr>
        <p:spPr>
          <a:xfrm>
            <a:off x="3215460" y="1769977"/>
            <a:ext cx="0" cy="74774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4435913" y="1751887"/>
            <a:ext cx="1" cy="72983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07996" y="6797411"/>
            <a:ext cx="1092200" cy="69532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Occupancy model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456892" y="7797359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N-mixture 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5499" y="5511094"/>
            <a:ext cx="1546272" cy="695325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Species distribution model </a:t>
            </a:r>
            <a:r>
              <a:rPr lang="en-US" sz="1200" b="1" dirty="0">
                <a:solidFill>
                  <a:sysClr val="windowText" lastClr="000000"/>
                </a:solidFill>
              </a:rPr>
              <a:t>OR</a:t>
            </a:r>
            <a:r>
              <a:rPr lang="en-US" sz="1200" dirty="0">
                <a:solidFill>
                  <a:sysClr val="windowText" lastClr="000000"/>
                </a:solidFill>
              </a:rPr>
              <a:t> paired points analysis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9398" y="4547405"/>
            <a:ext cx="1092201" cy="69532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sp>
        <p:nvSpPr>
          <p:cNvPr id="2" name="Hexagon 1"/>
          <p:cNvSpPr/>
          <p:nvPr/>
        </p:nvSpPr>
        <p:spPr>
          <a:xfrm>
            <a:off x="2948481" y="178131"/>
            <a:ext cx="1792288" cy="783771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What kind of data do you have?</a:t>
            </a:r>
          </a:p>
        </p:txBody>
      </p:sp>
      <p:sp>
        <p:nvSpPr>
          <p:cNvPr id="32" name="Hexagon 31"/>
          <p:cNvSpPr/>
          <p:nvPr/>
        </p:nvSpPr>
        <p:spPr>
          <a:xfrm>
            <a:off x="1454095" y="2517720"/>
            <a:ext cx="4747995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was it collected?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9890" y="1218487"/>
            <a:ext cx="1092200" cy="533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Demographic data</a:t>
            </a:r>
          </a:p>
        </p:txBody>
      </p:sp>
      <p:cxnSp>
        <p:nvCxnSpPr>
          <p:cNvPr id="40" name="Straight Arrow Connector 39"/>
          <p:cNvCxnSpPr>
            <a:stCxn id="35" idx="2"/>
            <a:endCxn id="32" idx="5"/>
          </p:cNvCxnSpPr>
          <p:nvPr/>
        </p:nvCxnSpPr>
        <p:spPr>
          <a:xfrm>
            <a:off x="5655990" y="1751887"/>
            <a:ext cx="420914" cy="765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" idx="3"/>
            <a:endCxn id="4" idx="0"/>
          </p:cNvCxnSpPr>
          <p:nvPr/>
        </p:nvCxnSpPr>
        <p:spPr>
          <a:xfrm flipH="1">
            <a:off x="2000196" y="570017"/>
            <a:ext cx="948285" cy="6665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" idx="2"/>
            <a:endCxn id="7" idx="0"/>
          </p:cNvCxnSpPr>
          <p:nvPr/>
        </p:nvCxnSpPr>
        <p:spPr>
          <a:xfrm>
            <a:off x="3144424" y="961902"/>
            <a:ext cx="71036" cy="2746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" idx="1"/>
            <a:endCxn id="8" idx="0"/>
          </p:cNvCxnSpPr>
          <p:nvPr/>
        </p:nvCxnSpPr>
        <p:spPr>
          <a:xfrm flipH="1">
            <a:off x="4435914" y="961902"/>
            <a:ext cx="108912" cy="2565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0"/>
            <a:endCxn id="35" idx="0"/>
          </p:cNvCxnSpPr>
          <p:nvPr/>
        </p:nvCxnSpPr>
        <p:spPr>
          <a:xfrm>
            <a:off x="4740769" y="570017"/>
            <a:ext cx="915221" cy="6484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903234" y="3515444"/>
            <a:ext cx="2006462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Designed survey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transects, repeated counts, mark-recapture)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242873" y="1793636"/>
            <a:ext cx="119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Follow the color of your data type!</a:t>
            </a:r>
          </a:p>
        </p:txBody>
      </p:sp>
      <p:sp>
        <p:nvSpPr>
          <p:cNvPr id="102" name="Hexagon 101"/>
          <p:cNvSpPr/>
          <p:nvPr/>
        </p:nvSpPr>
        <p:spPr>
          <a:xfrm>
            <a:off x="3562704" y="4547405"/>
            <a:ext cx="2970079" cy="500744"/>
          </a:xfrm>
          <a:prstGeom prst="hexag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Are there repeated measurements within a closed period?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6793" y="8682335"/>
            <a:ext cx="6165990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This roadmap is to serve as a general guide and is not an exhaustive list of all analysis options. Also, </a:t>
            </a:r>
            <a:r>
              <a:rPr lang="en-US" sz="1200" b="1" i="1" dirty="0"/>
              <a:t>always check the specific assumptions of your planned modeling approach!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389397" y="6000237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893866" y="5341005"/>
            <a:ext cx="736947" cy="4123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15" name="Straight Connector 114"/>
          <p:cNvCxnSpPr>
            <a:cxnSpLocks/>
            <a:stCxn id="110" idx="0"/>
            <a:endCxn id="102" idx="2"/>
          </p:cNvCxnSpPr>
          <p:nvPr/>
        </p:nvCxnSpPr>
        <p:spPr>
          <a:xfrm flipV="1">
            <a:off x="2757871" y="5048149"/>
            <a:ext cx="930019" cy="952088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  <a:stCxn id="111" idx="0"/>
            <a:endCxn id="102" idx="1"/>
          </p:cNvCxnSpPr>
          <p:nvPr/>
        </p:nvCxnSpPr>
        <p:spPr>
          <a:xfrm flipV="1">
            <a:off x="6262340" y="5048149"/>
            <a:ext cx="145257" cy="292856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2052223" y="4505070"/>
            <a:ext cx="1092201" cy="69532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State transition model</a:t>
            </a:r>
          </a:p>
        </p:txBody>
      </p:sp>
      <p:cxnSp>
        <p:nvCxnSpPr>
          <p:cNvPr id="46" name="Straight Arrow Connector 45"/>
          <p:cNvCxnSpPr>
            <a:stCxn id="79" idx="2"/>
            <a:endCxn id="58" idx="0"/>
          </p:cNvCxnSpPr>
          <p:nvPr/>
        </p:nvCxnSpPr>
        <p:spPr>
          <a:xfrm flipH="1">
            <a:off x="665499" y="4113853"/>
            <a:ext cx="1286118" cy="433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2" idx="2"/>
            <a:endCxn id="79" idx="0"/>
          </p:cNvCxnSpPr>
          <p:nvPr/>
        </p:nvCxnSpPr>
        <p:spPr>
          <a:xfrm>
            <a:off x="1579281" y="3018464"/>
            <a:ext cx="372336" cy="49198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79" idx="0"/>
          </p:cNvCxnSpPr>
          <p:nvPr/>
        </p:nvCxnSpPr>
        <p:spPr>
          <a:xfrm flipH="1">
            <a:off x="1951617" y="3018464"/>
            <a:ext cx="119280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79" idx="2"/>
            <a:endCxn id="56" idx="0"/>
          </p:cNvCxnSpPr>
          <p:nvPr/>
        </p:nvCxnSpPr>
        <p:spPr>
          <a:xfrm flipH="1">
            <a:off x="1438635" y="4113853"/>
            <a:ext cx="512982" cy="139724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79" idx="0"/>
          </p:cNvCxnSpPr>
          <p:nvPr/>
        </p:nvCxnSpPr>
        <p:spPr>
          <a:xfrm flipH="1">
            <a:off x="1951617" y="3018464"/>
            <a:ext cx="2445409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48304" y="3510453"/>
            <a:ext cx="2006626" cy="60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Opportunistic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(e.g. citizen science, historical records, museum specimens)</a:t>
            </a:r>
          </a:p>
        </p:txBody>
      </p:sp>
      <p:cxnSp>
        <p:nvCxnSpPr>
          <p:cNvPr id="67" name="Straight Arrow Connector 66"/>
          <p:cNvCxnSpPr>
            <a:stCxn id="79" idx="2"/>
            <a:endCxn id="178" idx="0"/>
          </p:cNvCxnSpPr>
          <p:nvPr/>
        </p:nvCxnSpPr>
        <p:spPr>
          <a:xfrm>
            <a:off x="1951617" y="4113853"/>
            <a:ext cx="646707" cy="39121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2" idx="2"/>
            <a:endCxn id="80" idx="0"/>
          </p:cNvCxnSpPr>
          <p:nvPr/>
        </p:nvCxnSpPr>
        <p:spPr>
          <a:xfrm>
            <a:off x="1579281" y="3018464"/>
            <a:ext cx="3327184" cy="49698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0" idx="0"/>
          </p:cNvCxnSpPr>
          <p:nvPr/>
        </p:nvCxnSpPr>
        <p:spPr>
          <a:xfrm>
            <a:off x="3203378" y="3023455"/>
            <a:ext cx="1703087" cy="49198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80" idx="0"/>
          </p:cNvCxnSpPr>
          <p:nvPr/>
        </p:nvCxnSpPr>
        <p:spPr>
          <a:xfrm>
            <a:off x="4384942" y="3023455"/>
            <a:ext cx="521523" cy="4919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32" idx="1"/>
            <a:endCxn id="80" idx="0"/>
          </p:cNvCxnSpPr>
          <p:nvPr/>
        </p:nvCxnSpPr>
        <p:spPr>
          <a:xfrm flipH="1">
            <a:off x="4906465" y="3018464"/>
            <a:ext cx="1170439" cy="4969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0" idx="2"/>
          </p:cNvCxnSpPr>
          <p:nvPr/>
        </p:nvCxnSpPr>
        <p:spPr>
          <a:xfrm>
            <a:off x="4906465" y="4118844"/>
            <a:ext cx="2946" cy="453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10" idx="2"/>
            <a:endCxn id="38" idx="0"/>
          </p:cNvCxnSpPr>
          <p:nvPr/>
        </p:nvCxnSpPr>
        <p:spPr>
          <a:xfrm flipH="1">
            <a:off x="1454096" y="6412600"/>
            <a:ext cx="1303775" cy="3848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0" idx="2"/>
            <a:endCxn id="55" idx="0"/>
          </p:cNvCxnSpPr>
          <p:nvPr/>
        </p:nvCxnSpPr>
        <p:spPr>
          <a:xfrm flipH="1">
            <a:off x="2002993" y="6412600"/>
            <a:ext cx="754878" cy="138475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1" idx="2"/>
            <a:endCxn id="54" idx="0"/>
          </p:cNvCxnSpPr>
          <p:nvPr/>
        </p:nvCxnSpPr>
        <p:spPr>
          <a:xfrm flipH="1">
            <a:off x="4695762" y="5753368"/>
            <a:ext cx="1566578" cy="8237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cxnSpLocks/>
            <a:stCxn id="111" idx="2"/>
            <a:endCxn id="50" idx="3"/>
          </p:cNvCxnSpPr>
          <p:nvPr/>
        </p:nvCxnSpPr>
        <p:spPr>
          <a:xfrm flipH="1">
            <a:off x="5181139" y="5753368"/>
            <a:ext cx="1081201" cy="182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1" idx="2"/>
            <a:endCxn id="59" idx="0"/>
          </p:cNvCxnSpPr>
          <p:nvPr/>
        </p:nvCxnSpPr>
        <p:spPr>
          <a:xfrm flipH="1">
            <a:off x="6241055" y="5753368"/>
            <a:ext cx="21285" cy="69638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5363596" y="7925513"/>
            <a:ext cx="1092200" cy="6953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(fecundity)</a:t>
            </a:r>
          </a:p>
        </p:txBody>
      </p:sp>
      <p:cxnSp>
        <p:nvCxnSpPr>
          <p:cNvPr id="133" name="Straight Arrow Connector 132"/>
          <p:cNvCxnSpPr>
            <a:stCxn id="111" idx="2"/>
            <a:endCxn id="131" idx="0"/>
          </p:cNvCxnSpPr>
          <p:nvPr/>
        </p:nvCxnSpPr>
        <p:spPr>
          <a:xfrm flipH="1">
            <a:off x="5909696" y="5753368"/>
            <a:ext cx="352644" cy="217214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088938" y="5588176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Logistic regression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7640" y="8004939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Survival analysis (mark-recapture)</a:t>
            </a:r>
          </a:p>
        </p:txBody>
      </p:sp>
      <p:cxnSp>
        <p:nvCxnSpPr>
          <p:cNvPr id="138" name="Straight Arrow Connector 137"/>
          <p:cNvCxnSpPr>
            <a:stCxn id="111" idx="2"/>
            <a:endCxn id="136" idx="0"/>
          </p:cNvCxnSpPr>
          <p:nvPr/>
        </p:nvCxnSpPr>
        <p:spPr>
          <a:xfrm flipH="1">
            <a:off x="4652278" y="5753368"/>
            <a:ext cx="1610062" cy="22515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149661" y="6577090"/>
            <a:ext cx="1092201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Poisson regression (counts)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608235" y="7177581"/>
            <a:ext cx="1269276" cy="5690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Abundance estimation</a:t>
            </a:r>
          </a:p>
        </p:txBody>
      </p:sp>
      <p:cxnSp>
        <p:nvCxnSpPr>
          <p:cNvPr id="142" name="Straight Arrow Connector 141"/>
          <p:cNvCxnSpPr>
            <a:stCxn id="110" idx="2"/>
            <a:endCxn id="141" idx="0"/>
          </p:cNvCxnSpPr>
          <p:nvPr/>
        </p:nvCxnSpPr>
        <p:spPr>
          <a:xfrm>
            <a:off x="2757871" y="6412600"/>
            <a:ext cx="485002" cy="7649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B3C1F8F-68A8-45E2-885A-224326C87AA8}"/>
              </a:ext>
            </a:extLst>
          </p:cNvPr>
          <p:cNvSpPr/>
          <p:nvPr/>
        </p:nvSpPr>
        <p:spPr>
          <a:xfrm>
            <a:off x="117641" y="178131"/>
            <a:ext cx="1286118" cy="603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analysis roadmap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694955" y="6449749"/>
            <a:ext cx="1092200" cy="695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Multinomial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96173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665</Words>
  <Application>Microsoft Office PowerPoint</Application>
  <PresentationFormat>Letter Paper (8.5x11 in)</PresentationFormat>
  <Paragraphs>194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Mangal</vt:lpstr>
      <vt:lpstr>Office Theme</vt:lpstr>
      <vt:lpstr>SSA 200 Quantitative Tools for 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Tucker</dc:creator>
  <cp:lastModifiedBy>Anna Tucker</cp:lastModifiedBy>
  <cp:revision>40</cp:revision>
  <dcterms:created xsi:type="dcterms:W3CDTF">2017-09-20T20:26:32Z</dcterms:created>
  <dcterms:modified xsi:type="dcterms:W3CDTF">2018-10-17T01:00:47Z</dcterms:modified>
</cp:coreProperties>
</file>