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95" r:id="rId4"/>
    <p:sldId id="289" r:id="rId5"/>
    <p:sldId id="286" r:id="rId6"/>
    <p:sldId id="291" r:id="rId7"/>
    <p:sldId id="293" r:id="rId8"/>
    <p:sldId id="316" r:id="rId9"/>
    <p:sldId id="324" r:id="rId10"/>
    <p:sldId id="325" r:id="rId11"/>
    <p:sldId id="326" r:id="rId12"/>
    <p:sldId id="323" r:id="rId13"/>
    <p:sldId id="327" r:id="rId14"/>
    <p:sldId id="314" r:id="rId15"/>
    <p:sldId id="317" r:id="rId16"/>
    <p:sldId id="322" r:id="rId17"/>
    <p:sldId id="318" r:id="rId18"/>
    <p:sldId id="319" r:id="rId19"/>
    <p:sldId id="320" r:id="rId20"/>
    <p:sldId id="296" r:id="rId21"/>
    <p:sldId id="297" r:id="rId22"/>
    <p:sldId id="298" r:id="rId23"/>
    <p:sldId id="299" r:id="rId24"/>
    <p:sldId id="307" r:id="rId25"/>
    <p:sldId id="268" r:id="rId26"/>
    <p:sldId id="301" r:id="rId27"/>
    <p:sldId id="303" r:id="rId28"/>
    <p:sldId id="264" r:id="rId29"/>
    <p:sldId id="281" r:id="rId30"/>
    <p:sldId id="269" r:id="rId31"/>
    <p:sldId id="263" r:id="rId32"/>
    <p:sldId id="304" r:id="rId33"/>
    <p:sldId id="274" r:id="rId34"/>
    <p:sldId id="275" r:id="rId35"/>
    <p:sldId id="313" r:id="rId36"/>
    <p:sldId id="305" r:id="rId37"/>
    <p:sldId id="308" r:id="rId38"/>
    <p:sldId id="280" r:id="rId39"/>
    <p:sldId id="310" r:id="rId40"/>
    <p:sldId id="309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D4F0323-2B9E-4526-8417-90961098957C}">
  <a:tblStyle styleId="{8D4F0323-2B9E-4526-8417-909610989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D3A003-6BA4-4C99-A95F-42E88AB3B4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438" autoAdjust="0"/>
  </p:normalViewPr>
  <p:slideViewPr>
    <p:cSldViewPr showGuides="1">
      <p:cViewPr>
        <p:scale>
          <a:sx n="100" d="100"/>
          <a:sy n="100" d="100"/>
        </p:scale>
        <p:origin x="-1224" y="-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233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Ebir</a:t>
            </a:r>
            <a:r>
              <a:rPr lang="en-US" baseline="0" dirty="0" err="1" smtClean="0"/>
              <a:t>d</a:t>
            </a:r>
            <a:r>
              <a:rPr lang="en-US" baseline="0" dirty="0" smtClean="0"/>
              <a:t> sightings of orchard oriole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24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Multiple sites</a:t>
            </a:r>
            <a:r>
              <a:rPr lang="en-US" baseline="0" dirty="0" smtClean="0"/>
              <a:t> not necessary for the analysis, but needed to estimate effect of ecological covariates.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of underestimating occupancy is this is not taken into account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 ecological niche modeling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from the literature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Not sure if this idea</a:t>
            </a:r>
            <a:r>
              <a:rPr lang="en-US" baseline="0" dirty="0" smtClean="0"/>
              <a:t> will be covered in Intro materials?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22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Not sure if this idea</a:t>
            </a:r>
            <a:r>
              <a:rPr lang="en-US" baseline="0" dirty="0" smtClean="0"/>
              <a:t> will be covered in Intro materials?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22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324600" y="4766310"/>
            <a:ext cx="2362200" cy="27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25952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>
          <a:xfrm>
            <a:off x="6324600" y="4767263"/>
            <a:ext cx="23652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425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24600" y="4767263"/>
            <a:ext cx="23652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425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Analysis of p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resence-type data</a:t>
            </a:r>
            <a:endParaRPr lang="en-US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379833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+mn-lt"/>
              </a:rPr>
              <a:t>SSA 200 – Day 1 – Lecture 3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9337" y="-11699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51" y="942975"/>
            <a:ext cx="557829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Considerations and caveats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67437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dk1"/>
                </a:solidFill>
                <a:sym typeface="Calibri"/>
              </a:rPr>
              <a:t>T</a:t>
            </a:r>
            <a:r>
              <a:rPr lang="en-US" sz="1900" dirty="0" smtClean="0">
                <a:solidFill>
                  <a:schemeClr val="dk1"/>
                </a:solidFill>
                <a:sym typeface="Calibri"/>
              </a:rPr>
              <a:t>he number of terms in the model should not exceed the number of observations</a:t>
            </a:r>
          </a:p>
          <a:p>
            <a:pPr marL="67437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  <a:endParaRPr lang="en-US" sz="1900" dirty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1900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</p:spTree>
    <p:extLst>
      <p:ext uri="{BB962C8B-B14F-4D97-AF65-F5344CB8AC3E}">
        <p14:creationId xmlns:p14="http://schemas.microsoft.com/office/powerpoint/2010/main" val="6508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 bias?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2"/>
          <a:stretch/>
        </p:blipFill>
        <p:spPr>
          <a:xfrm>
            <a:off x="28575" y="895350"/>
            <a:ext cx="4391025" cy="359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29464"/>
            <a:ext cx="4551870" cy="2884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4127820"/>
            <a:ext cx="2942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Population density, 2010 US Census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82" y="3305398"/>
            <a:ext cx="1692835" cy="8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Considerations and caveats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67437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dk1"/>
                </a:solidFill>
                <a:sym typeface="Calibri"/>
              </a:rPr>
              <a:t>T</a:t>
            </a:r>
            <a:r>
              <a:rPr lang="en-US" sz="1900" dirty="0" smtClean="0">
                <a:solidFill>
                  <a:schemeClr val="dk1"/>
                </a:solidFill>
                <a:sym typeface="Calibri"/>
              </a:rPr>
              <a:t>he number of terms in the model should not exceed the number of observations</a:t>
            </a:r>
          </a:p>
          <a:p>
            <a:pPr marL="67437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  <a:endParaRPr lang="en-US" sz="1900" dirty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1900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Be careful with extrapolation</a:t>
            </a: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</p:spTree>
    <p:extLst>
      <p:ext uri="{BB962C8B-B14F-4D97-AF65-F5344CB8AC3E}">
        <p14:creationId xmlns:p14="http://schemas.microsoft.com/office/powerpoint/2010/main" val="6508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Species Distribution Modeling/Ecologi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cal Niche Modeling</a:t>
            </a:r>
            <a:endParaRPr lang="en-US" sz="2000" b="0" i="0" u="none" strike="noStrike" cap="none" dirty="0" smtClean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MaxEnt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BIOCLIM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Paired points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</p:txBody>
      </p:sp>
    </p:spTree>
    <p:extLst>
      <p:ext uri="{BB962C8B-B14F-4D97-AF65-F5344CB8AC3E}">
        <p14:creationId xmlns:p14="http://schemas.microsoft.com/office/powerpoint/2010/main" val="21747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>
                <a:sym typeface="Calibri"/>
              </a:rPr>
              <a:t>Paired </a:t>
            </a:r>
            <a:r>
              <a:rPr lang="en-US" sz="2800" dirty="0" smtClean="0">
                <a:sym typeface="Calibri"/>
              </a:rPr>
              <a:t>points/</a:t>
            </a:r>
            <a:r>
              <a:rPr lang="en-US" sz="2800" dirty="0" err="1" smtClean="0">
                <a:sym typeface="Calibri"/>
              </a:rPr>
              <a:t>pseudoabsences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Pick random points from the background around your observations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Points where the species </a:t>
            </a:r>
            <a:r>
              <a:rPr lang="en-US" sz="1800" i="1" dirty="0" smtClean="0"/>
              <a:t>could have been</a:t>
            </a:r>
            <a:r>
              <a:rPr lang="en-US" sz="1800" dirty="0" smtClean="0"/>
              <a:t> reported, but wasn’t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Several methods </a:t>
            </a:r>
            <a:r>
              <a:rPr lang="en-US" sz="2000" dirty="0" smtClean="0"/>
              <a:t>to </a:t>
            </a:r>
            <a:r>
              <a:rPr lang="en-US" sz="2000" dirty="0"/>
              <a:t>generate “</a:t>
            </a:r>
            <a:r>
              <a:rPr lang="en-US" sz="2000" dirty="0" err="1"/>
              <a:t>pseudoabsences</a:t>
            </a:r>
            <a:r>
              <a:rPr lang="en-US" sz="2000" dirty="0" smtClean="0"/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Entire range/study area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Within some specified distance of each observation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Constrained by environmental variables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 smtClean="0"/>
          </a:p>
          <a:p>
            <a:pPr marL="274320" lvl="1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4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Logistic regression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</a:pPr>
            <a:r>
              <a:rPr lang="en-US" sz="2000" dirty="0" smtClean="0"/>
              <a:t>A type of </a:t>
            </a:r>
            <a:r>
              <a:rPr lang="en-US" sz="2000" b="1" dirty="0" smtClean="0"/>
              <a:t>generalized linear model </a:t>
            </a:r>
            <a:r>
              <a:rPr lang="en-US" sz="2000" dirty="0" smtClean="0"/>
              <a:t>where the </a:t>
            </a:r>
            <a:r>
              <a:rPr lang="en-US" sz="2000" i="1" dirty="0" smtClean="0"/>
              <a:t>y</a:t>
            </a:r>
            <a:r>
              <a:rPr lang="en-US" sz="2000" dirty="0" smtClean="0"/>
              <a:t> variable is drawn from the Binomial distribution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Response variable consists of 1s and 0s (“successes” and “failures”)</a:t>
            </a:r>
          </a:p>
          <a:p>
            <a:pPr marL="400050" indent="-342900">
              <a:spcBef>
                <a:spcPts val="480"/>
              </a:spcBef>
            </a:pPr>
            <a:r>
              <a:rPr lang="en-US" sz="2000" dirty="0" smtClean="0"/>
              <a:t>Forms the basis for many more complex models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Occupancy analysis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Survival analysis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Resource selection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</a:p>
        </p:txBody>
      </p:sp>
    </p:spTree>
    <p:extLst>
      <p:ext uri="{BB962C8B-B14F-4D97-AF65-F5344CB8AC3E}">
        <p14:creationId xmlns:p14="http://schemas.microsoft.com/office/powerpoint/2010/main" val="506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sym typeface="Calibri"/>
              </a:rPr>
              <a:t>Paired points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 example from literature</a:t>
            </a: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</a:p>
        </p:txBody>
      </p:sp>
    </p:spTree>
    <p:extLst>
      <p:ext uri="{BB962C8B-B14F-4D97-AF65-F5344CB8AC3E}">
        <p14:creationId xmlns:p14="http://schemas.microsoft.com/office/powerpoint/2010/main" val="42508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Model outputs and considerations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</a:p>
        </p:txBody>
      </p:sp>
    </p:spTree>
    <p:extLst>
      <p:ext uri="{BB962C8B-B14F-4D97-AF65-F5344CB8AC3E}">
        <p14:creationId xmlns:p14="http://schemas.microsoft.com/office/powerpoint/2010/main" val="935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ym typeface="Calibri"/>
              </a:rPr>
              <a:t>Species Distribution Modeling/Ecologi</a:t>
            </a:r>
            <a:r>
              <a:rPr lang="en-US" sz="2000" dirty="0" smtClean="0"/>
              <a:t>cal Niche Modeling</a:t>
            </a:r>
            <a:endParaRPr lang="en-US" sz="2000" b="0" i="0" u="none" strike="noStrike" cap="none" dirty="0" smtClean="0"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Paired points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sym typeface="Calibri"/>
              </a:rPr>
              <a:t>Many others!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89535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Broader spatial scale of data</a:t>
            </a:r>
            <a:endParaRPr lang="en-US" b="1" i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9325" y="196215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Local spatial scale</a:t>
            </a:r>
            <a:endParaRPr lang="en-US" b="1" i="1" dirty="0">
              <a:latin typeface="+mj-lt"/>
            </a:endParaRPr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2209800" y="1634014"/>
            <a:ext cx="3819525" cy="58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05600" y="1123950"/>
            <a:ext cx="609600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vs.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sz="quarter" idx="1"/>
          </p:nvPr>
        </p:nvSpPr>
        <p:spPr>
          <a:xfrm>
            <a:off x="457200" y="1047750"/>
            <a:ext cx="6858000" cy="3505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Calibri"/>
              </a:rPr>
              <a:t>Example 1: </a:t>
            </a:r>
            <a:r>
              <a:rPr lang="en-US" sz="1600" dirty="0"/>
              <a:t>A National Park office often gets reports from people who have seen wolverines in the park. They keep track of the locations and dates of these sightings.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Calibri"/>
              </a:rPr>
              <a:t>Example 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sym typeface="Calibri"/>
              </a:rPr>
              <a:t>2: </a:t>
            </a:r>
            <a:r>
              <a:rPr lang="en-US" sz="1600" dirty="0" smtClean="0"/>
              <a:t>A </a:t>
            </a:r>
            <a:r>
              <a:rPr lang="en-US" sz="1600" dirty="0"/>
              <a:t>researcher conducts point counts for birds in the same forest plot every month from May </a:t>
            </a:r>
            <a:r>
              <a:rPr lang="mr-IN" sz="1600" dirty="0"/>
              <a:t>–</a:t>
            </a:r>
            <a:r>
              <a:rPr lang="en-US" sz="1600" dirty="0"/>
              <a:t> July each year. During point counts they make an effort to detect and record every species within the survey window.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Calibri"/>
              </a:rPr>
              <a:t>Example 3: 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Calibri"/>
              </a:rPr>
              <a:t>A natural history museum has plant specimens that contain information about the location and date of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sym typeface="Calibri"/>
              </a:rPr>
              <a:t>collection.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sym typeface="Calibri"/>
              </a:rPr>
              <a:t>Example 4: </a:t>
            </a:r>
            <a:r>
              <a:rPr lang="en-US" sz="1600" dirty="0" err="1" smtClean="0"/>
              <a:t>iNaturalist</a:t>
            </a:r>
            <a:r>
              <a:rPr lang="en-US" sz="1600" dirty="0" smtClean="0"/>
              <a:t> has over 29,000 recorded observations of Monarch butterflies from across their range dating back to 2009.</a:t>
            </a:r>
            <a:endParaRPr lang="en-US" sz="1600" b="1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3800" y="11239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 only</a:t>
            </a:r>
            <a:endParaRPr lang="en-US" b="1" i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3105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 only</a:t>
            </a:r>
            <a:endParaRPr lang="en-US" b="1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40195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 only</a:t>
            </a:r>
            <a:endParaRPr lang="en-US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21907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Presence-absence</a:t>
            </a:r>
            <a:endParaRPr lang="en-US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2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data</a:t>
            </a:r>
            <a:endParaRPr lang="en-US" sz="32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Example data sources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Information about where/when a species was detected </a:t>
            </a:r>
            <a:r>
              <a:rPr lang="en-US" sz="2000" dirty="0" smtClean="0"/>
              <a:t>AND where/when </a:t>
            </a:r>
            <a:r>
              <a:rPr lang="en-US" sz="2000" dirty="0"/>
              <a:t>it was looked for but not </a:t>
            </a:r>
            <a:r>
              <a:rPr lang="en-US" sz="2000" dirty="0" smtClean="0"/>
              <a:t>found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Transect surveys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Point counts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Any other systematic survey effort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Complete </a:t>
            </a:r>
            <a:r>
              <a:rPr lang="en-US" sz="1800" dirty="0" err="1" smtClean="0"/>
              <a:t>eBird</a:t>
            </a:r>
            <a:r>
              <a:rPr lang="en-US" sz="1800" dirty="0" smtClean="0"/>
              <a:t> checklists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1712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 research questions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480"/>
              </a:spcBef>
            </a:pPr>
            <a:r>
              <a:rPr lang="en-US" sz="2000" dirty="0"/>
              <a:t>What habitat characteristics are associated with species presence</a:t>
            </a:r>
            <a:r>
              <a:rPr lang="en-US" sz="2000" dirty="0" smtClean="0"/>
              <a:t>? </a:t>
            </a:r>
            <a:r>
              <a:rPr lang="en-US" sz="2000" i="1" dirty="0" smtClean="0">
                <a:solidFill>
                  <a:schemeClr val="accent1"/>
                </a:solidFill>
              </a:rPr>
              <a:t>(ecological needs)</a:t>
            </a:r>
            <a:endParaRPr lang="en-US" sz="2000" i="1" dirty="0">
              <a:solidFill>
                <a:schemeClr val="accent1"/>
              </a:solidFill>
            </a:endParaRP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What is the distribution of a species in a given area</a:t>
            </a:r>
            <a:r>
              <a:rPr lang="en-US" sz="2000" dirty="0" smtClean="0"/>
              <a:t>? </a:t>
            </a:r>
            <a:r>
              <a:rPr lang="en-US" sz="2000" i="1" dirty="0" smtClean="0">
                <a:solidFill>
                  <a:schemeClr val="accent1"/>
                </a:solidFill>
              </a:rPr>
              <a:t>(Representation, Redundancy)</a:t>
            </a:r>
            <a:endParaRPr lang="en-US" sz="2000" i="1" dirty="0">
              <a:solidFill>
                <a:schemeClr val="accent1"/>
              </a:solidFill>
            </a:endParaRPr>
          </a:p>
          <a:p>
            <a:pPr lvl="1" indent="-285750">
              <a:spcBef>
                <a:spcPts val="400"/>
              </a:spcBef>
            </a:pPr>
            <a:r>
              <a:rPr lang="en-US" sz="1800" dirty="0"/>
              <a:t>How has that distribution shifted over time? (e.g. due to habitat loss, invasive species, etc.) </a:t>
            </a: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What is the extent of the species range?</a:t>
            </a: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To what extent does this species co-occur with other species?</a:t>
            </a:r>
          </a:p>
          <a:p>
            <a:pPr lvl="1" indent="-285750">
              <a:spcBef>
                <a:spcPts val="400"/>
              </a:spcBef>
            </a:pPr>
            <a:r>
              <a:rPr lang="en-US" sz="1800" dirty="0"/>
              <a:t>Species interactions, exclusion, etc.</a:t>
            </a: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How many species are found in this area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24259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Logistic regression</a:t>
            </a:r>
          </a:p>
          <a:p>
            <a:pPr marL="57150" indent="0">
              <a:spcBef>
                <a:spcPts val="480"/>
              </a:spcBef>
              <a:buNone/>
            </a:pP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31684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Site-occupancy models</a:t>
            </a:r>
          </a:p>
          <a:p>
            <a:pPr marL="57150" indent="0">
              <a:spcBef>
                <a:spcPts val="480"/>
              </a:spcBef>
              <a:buNone/>
            </a:pP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118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ea typeface="Calibri"/>
                <a:cs typeface="Calibri"/>
                <a:sym typeface="Calibri"/>
              </a:rPr>
              <a:t>When is occupancy analysis appropriate?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sz="quarter" idx="1"/>
          </p:nvPr>
        </p:nvSpPr>
        <p:spPr>
          <a:xfrm>
            <a:off x="457200" y="11239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</a:t>
            </a:r>
            <a:endParaRPr 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Repeated visits in a 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closed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period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Assume that true occupancy of a given site does not change between visits</a:t>
            </a:r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Need to be collected within a short enough time-frame for this to be reasonable—depends on species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interest</a:t>
            </a:r>
            <a:endParaRPr lang="en-US" sz="1800" dirty="0" smtClean="0"/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1600" b="0" i="0" u="none" strike="noStrike" cap="none" dirty="0" smtClean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Sampling design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53340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000" dirty="0"/>
              <a:t>Replication is key</a:t>
            </a:r>
          </a:p>
          <a:p>
            <a:pPr lvl="1" indent="-285750"/>
            <a:r>
              <a:rPr lang="en-US" sz="1800" b="1" dirty="0"/>
              <a:t>Spatial</a:t>
            </a:r>
            <a:r>
              <a:rPr lang="en-US" sz="1800" dirty="0"/>
              <a:t> – multiple, randomly selected sites or sampling units within the area of interest</a:t>
            </a:r>
          </a:p>
          <a:p>
            <a:pPr lvl="1" indent="-285750"/>
            <a:r>
              <a:rPr lang="en-US" sz="1800" b="1" dirty="0"/>
              <a:t>Temporal</a:t>
            </a:r>
            <a:r>
              <a:rPr lang="en-US" sz="1800" dirty="0"/>
              <a:t> – repeated visits to each site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15000" y="971550"/>
            <a:ext cx="2743200" cy="2286000"/>
            <a:chOff x="4953000" y="1676400"/>
            <a:chExt cx="3124200" cy="3048000"/>
          </a:xfrm>
        </p:grpSpPr>
        <p:pic>
          <p:nvPicPr>
            <p:cNvPr id="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5384" y="3476541"/>
            <a:ext cx="1237785" cy="971550"/>
            <a:chOff x="4953000" y="1676400"/>
            <a:chExt cx="3124200" cy="3048000"/>
          </a:xfrm>
        </p:grpSpPr>
        <p:pic>
          <p:nvPicPr>
            <p:cNvPr id="16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42016" y="3479970"/>
            <a:ext cx="1237785" cy="971550"/>
            <a:chOff x="4953000" y="1676400"/>
            <a:chExt cx="3124200" cy="3048000"/>
          </a:xfrm>
        </p:grpSpPr>
        <p:pic>
          <p:nvPicPr>
            <p:cNvPr id="25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72614" y="3469397"/>
            <a:ext cx="1237785" cy="971550"/>
            <a:chOff x="4953000" y="1676400"/>
            <a:chExt cx="3124200" cy="3048000"/>
          </a:xfrm>
        </p:grpSpPr>
        <p:pic>
          <p:nvPicPr>
            <p:cNvPr id="34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Rounded Rectangle 34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54150" y="4440948"/>
            <a:ext cx="94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3435" y="4455468"/>
            <a:ext cx="94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7706" y="4440947"/>
            <a:ext cx="94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35731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Data wrangling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28258"/>
              </p:ext>
            </p:extLst>
          </p:nvPr>
        </p:nvGraphicFramePr>
        <p:xfrm>
          <a:off x="1143000" y="971550"/>
          <a:ext cx="3391786" cy="397764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806066"/>
                <a:gridCol w="121412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Species</a:t>
                      </a:r>
                      <a:r>
                        <a:rPr lang="en-US" b="1" baseline="0" dirty="0" smtClean="0"/>
                        <a:t> detected?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6/27/2006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6/28/2006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6/25/2006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7/3/2006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7/5/2006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7/2/2006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7/12/2006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7/11/2006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7/13/2006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20835"/>
              </p:ext>
            </p:extLst>
          </p:nvPr>
        </p:nvGraphicFramePr>
        <p:xfrm>
          <a:off x="5257800" y="1428750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6800" y="1428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4014" y="2571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4014" y="3714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63167"/>
              </p:ext>
            </p:extLst>
          </p:nvPr>
        </p:nvGraphicFramePr>
        <p:xfrm>
          <a:off x="5257800" y="1429558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56167" y="1872216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3381" y="2952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3381" y="4095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33749"/>
              </p:ext>
            </p:extLst>
          </p:nvPr>
        </p:nvGraphicFramePr>
        <p:xfrm>
          <a:off x="5257800" y="1428750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66800" y="2190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4014" y="3333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4014" y="4476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51490"/>
              </p:ext>
            </p:extLst>
          </p:nvPr>
        </p:nvGraphicFramePr>
        <p:xfrm>
          <a:off x="5257800" y="1428750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4218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1317807" y="1292038"/>
            <a:ext cx="6296228" cy="1770527"/>
            <a:chOff x="1317807" y="3869764"/>
            <a:chExt cx="6296228" cy="2360702"/>
          </a:xfrm>
        </p:grpSpPr>
        <p:sp>
          <p:nvSpPr>
            <p:cNvPr id="172" name="Shape 172"/>
            <p:cNvSpPr/>
            <p:nvPr/>
          </p:nvSpPr>
          <p:spPr>
            <a:xfrm>
              <a:off x="1978213" y="3869764"/>
              <a:ext cx="1419411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Species is present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525248" y="3869764"/>
              <a:ext cx="143136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Species is not present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2807447" y="5528232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 detected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17807" y="5528232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Detected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6433682" y="5528232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 detected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4879791" y="5528228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Detected</a:t>
              </a:r>
            </a:p>
          </p:txBody>
        </p:sp>
        <p:cxnSp>
          <p:nvCxnSpPr>
            <p:cNvPr id="178" name="Shape 178"/>
            <p:cNvCxnSpPr>
              <a:stCxn id="172" idx="2"/>
              <a:endCxn id="175" idx="0"/>
            </p:cNvCxnSpPr>
            <p:nvPr/>
          </p:nvCxnSpPr>
          <p:spPr>
            <a:xfrm flipH="1">
              <a:off x="1907919" y="4571999"/>
              <a:ext cx="780000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Shape 179"/>
            <p:cNvCxnSpPr>
              <a:stCxn id="172" idx="2"/>
              <a:endCxn id="174" idx="0"/>
            </p:cNvCxnSpPr>
            <p:nvPr/>
          </p:nvCxnSpPr>
          <p:spPr>
            <a:xfrm>
              <a:off x="2687919" y="4571999"/>
              <a:ext cx="709800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Shape 180"/>
            <p:cNvCxnSpPr>
              <a:stCxn id="173" idx="2"/>
              <a:endCxn id="177" idx="0"/>
            </p:cNvCxnSpPr>
            <p:nvPr/>
          </p:nvCxnSpPr>
          <p:spPr>
            <a:xfrm flipH="1">
              <a:off x="5469930" y="4571999"/>
              <a:ext cx="771000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Shape 181"/>
            <p:cNvCxnSpPr>
              <a:stCxn id="173" idx="2"/>
              <a:endCxn id="176" idx="0"/>
            </p:cNvCxnSpPr>
            <p:nvPr/>
          </p:nvCxnSpPr>
          <p:spPr>
            <a:xfrm>
              <a:off x="6240930" y="4571999"/>
              <a:ext cx="782999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82" name="Shape 182"/>
          <p:cNvSpPr/>
          <p:nvPr/>
        </p:nvSpPr>
        <p:spPr>
          <a:xfrm>
            <a:off x="4329947" y="2061880"/>
            <a:ext cx="2302447" cy="1714500"/>
          </a:xfrm>
          <a:prstGeom prst="mathMultiply">
            <a:avLst>
              <a:gd name="adj1" fmla="val 23520"/>
            </a:avLst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039613" y="2301771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866900" y="1047750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576606" y="2300568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240928" y="2300568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ea typeface="Calibri"/>
                <a:cs typeface="Calibri"/>
                <a:sym typeface="Calibri"/>
              </a:rPr>
              <a:t>Assumptions</a:t>
            </a:r>
            <a:endParaRPr lang="en-US" sz="2800" b="0" i="0" u="none" strike="noStrike" cap="none" dirty="0"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are closed to changes in occupancy between sampling occasions</a:t>
            </a: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duration between surveys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Detection process is independent at each site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distance between sites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Both detection probability and occupancy probability are constant across all sites 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explained by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covariates</a:t>
            </a:r>
          </a:p>
          <a:p>
            <a:pPr marL="738188" lvl="2" indent="-280988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example, </a:t>
            </a: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 we think rainfall influences our ability to detect the species, then rainfall should be included in the model</a:t>
            </a:r>
            <a:endParaRPr 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40995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data</a:t>
            </a:r>
            <a:endParaRPr lang="en-US" sz="32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ea typeface="Calibri"/>
                <a:cs typeface="Calibri"/>
                <a:sym typeface="Calibri"/>
              </a:rPr>
              <a:t>Model parameters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ψ</a:t>
            </a:r>
            <a:r>
              <a:rPr lang="en-US" sz="2000" b="1" i="1" u="none" strike="noStrike" cap="none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000" b="1" i="1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 probability that site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occupied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sz="2000" b="1" i="1" u="none" strike="noStrike" cap="none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i,t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probability of detecting the species in site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at time </a:t>
            </a:r>
            <a:r>
              <a:rPr lang="en-US" sz="2000" b="0" i="1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given that the species is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present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dirty="0"/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9700" y="348615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Check text and captions for notation definitions within each paper </a:t>
            </a:r>
            <a:r>
              <a:rPr lang="mr-IN" sz="2000" i="1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 not always consistent!</a:t>
            </a:r>
            <a:endParaRPr lang="en-US" sz="20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C:\Users\amt0046\AppData\Local\Microsoft\Windows\Temporary Internet Files\Content.IE5\GPBX4FWW\coin_flip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66950"/>
            <a:ext cx="1074020" cy="121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descr="C:\Users\amt0046\AppData\Local\Microsoft\Windows\Temporary Internet Files\Content.IE5\GPBX4FWW\3600940260_27bcc33354_b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3758944"/>
            <a:ext cx="698329" cy="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C:\Users\amt0046\AppData\Local\Microsoft\Windows\Temporary Internet Files\Content.IE5\C2TKJD0T\3600939280_372a08a4d8_z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1032" y="1438498"/>
            <a:ext cx="698329" cy="6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644114" y="1438498"/>
            <a:ext cx="541080" cy="680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644114" y="3706518"/>
            <a:ext cx="541080" cy="77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pic>
        <p:nvPicPr>
          <p:cNvPr id="11" name="Shape 158" descr="C:\Users\amt0046\AppData\Local\Microsoft\Windows\Temporary Internet Files\Content.IE5\GPBX4FWW\coin_flip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103" y="2266950"/>
            <a:ext cx="1074020" cy="121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59" descr="C:\Users\amt0046\AppData\Local\Microsoft\Windows\Temporary Internet Files\Content.IE5\GPBX4FWW\3600940260_27bcc33354_b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5141" y="3758942"/>
            <a:ext cx="698329" cy="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60" descr="C:\Users\amt0046\AppData\Local\Microsoft\Windows\Temporary Internet Files\Content.IE5\C2TKJD0T\3600939280_372a08a4d8_z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173" y="1438496"/>
            <a:ext cx="698329" cy="6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61"/>
          <p:cNvSpPr txBox="1"/>
          <p:nvPr/>
        </p:nvSpPr>
        <p:spPr>
          <a:xfrm>
            <a:off x="7247298" y="1457583"/>
            <a:ext cx="541080" cy="819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" name="Shape 162"/>
          <p:cNvSpPr txBox="1"/>
          <p:nvPr/>
        </p:nvSpPr>
        <p:spPr>
          <a:xfrm>
            <a:off x="7239000" y="3790950"/>
            <a:ext cx="541080" cy="85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87010" y="1855835"/>
            <a:ext cx="1237390" cy="69686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9555" y="514350"/>
            <a:ext cx="214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anose="020F0502020204030204" pitchFamily="34" charset="0"/>
              </a:rPr>
              <a:t>Is the species present?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0425" y="523564"/>
            <a:ext cx="1827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anose="020F0502020204030204" pitchFamily="34" charset="0"/>
              </a:rPr>
              <a:t>Was it detected?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8258" y="2634264"/>
            <a:ext cx="162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Occupancy probability (</a:t>
            </a:r>
            <a:r>
              <a:rPr lang="el-GR" sz="1600" i="1" dirty="0" smtClean="0">
                <a:latin typeface="+mn-lt"/>
              </a:rPr>
              <a:t>ψ</a:t>
            </a:r>
            <a:r>
              <a:rPr lang="en-US" sz="1600" dirty="0">
                <a:latin typeface="+mn-lt"/>
              </a:rPr>
              <a:t>)</a:t>
            </a:r>
            <a:endParaRPr lang="en-US" sz="1600" i="1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07562" y="2634264"/>
            <a:ext cx="153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Detection probability (</a:t>
            </a:r>
            <a:r>
              <a:rPr lang="en-US" sz="1600" i="1" dirty="0">
                <a:latin typeface="+mn-lt"/>
              </a:rPr>
              <a:t>p</a:t>
            </a:r>
            <a:r>
              <a:rPr lang="en-US" sz="1600" dirty="0" smtClean="0">
                <a:latin typeface="+mn-lt"/>
              </a:rPr>
              <a:t>)</a:t>
            </a:r>
            <a:endParaRPr lang="en-US" sz="1600" i="1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36681" y="4171950"/>
            <a:ext cx="2646813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4" grpId="0"/>
      <p:bldP spid="15" grpId="0"/>
      <p:bldP spid="6" grpId="0"/>
      <p:bldP spid="22" grpId="0"/>
      <p:bldP spid="7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Model outputs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Occupancy probability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Odds 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3062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ea typeface="Calibri"/>
                <a:cs typeface="Calibri"/>
                <a:sym typeface="Calibri"/>
              </a:rPr>
              <a:t>What influences occupancy probability?</a:t>
            </a:r>
            <a:endParaRPr lang="en-US" sz="2800" b="0" i="0" u="none" strike="noStrike" cap="none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Shape 211"/>
          <p:cNvSpPr txBox="1">
            <a:spLocks/>
          </p:cNvSpPr>
          <p:nvPr/>
        </p:nvSpPr>
        <p:spPr>
          <a:xfrm>
            <a:off x="609600" y="11430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spcBef>
                <a:spcPts val="0"/>
              </a:spcBef>
            </a:pPr>
            <a:r>
              <a:rPr lang="en-US" sz="2000" dirty="0" smtClean="0">
                <a:latin typeface="+mn-lt"/>
              </a:rPr>
              <a:t>Potential stressors and threats included as </a:t>
            </a:r>
            <a:r>
              <a:rPr lang="en-US" sz="2000" b="1" dirty="0" smtClean="0">
                <a:latin typeface="+mn-lt"/>
              </a:rPr>
              <a:t>covariates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Site characteristics (e.g. land cover)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Weather (rainfall, temperature)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Distance to other occupied sites</a:t>
            </a:r>
          </a:p>
          <a:p>
            <a:pPr lvl="1" indent="-342900">
              <a:spcBef>
                <a:spcPts val="0"/>
              </a:spcBef>
            </a:pPr>
            <a:r>
              <a:rPr lang="en-US" sz="1800" i="1" dirty="0" smtClean="0">
                <a:latin typeface="+mn-lt"/>
              </a:rPr>
              <a:t>… etc. … </a:t>
            </a:r>
          </a:p>
          <a:p>
            <a:pPr indent="-342900">
              <a:spcBef>
                <a:spcPts val="0"/>
              </a:spcBef>
            </a:pPr>
            <a:endParaRPr lang="en-US" sz="2000" i="1" dirty="0">
              <a:latin typeface="+mn-lt"/>
            </a:endParaRPr>
          </a:p>
          <a:p>
            <a:pPr indent="-342900">
              <a:spcBef>
                <a:spcPts val="0"/>
              </a:spcBef>
            </a:pPr>
            <a:r>
              <a:rPr lang="en-US" sz="2000" dirty="0" smtClean="0">
                <a:latin typeface="+mn-lt"/>
              </a:rPr>
              <a:t>Effect of covariates often expressed as odds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404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Interpreting model outputs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895349"/>
                <a:ext cx="8555656" cy="3299223"/>
              </a:xfrm>
            </p:spPr>
            <p:txBody>
              <a:bodyPr>
                <a:noAutofit/>
              </a:bodyPr>
              <a:lstStyle/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Parameters of interest:</a:t>
                </a:r>
              </a:p>
              <a:p>
                <a:pPr marL="862013" lvl="2" indent="-46196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𝜓</m:t>
                    </m:r>
                  </m:oMath>
                </a14:m>
                <a:r>
                  <a:rPr lang="en-US" sz="1800" dirty="0" smtClean="0">
                    <a:ea typeface="Cambria Math"/>
                  </a:rPr>
                  <a:t> (psi) = occupancy probability</a:t>
                </a:r>
                <a:endParaRPr lang="en-US" sz="1800" dirty="0" smtClean="0"/>
              </a:p>
              <a:p>
                <a:pPr marL="862013" lvl="2" indent="-461963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ea typeface="Cambria Math"/>
                  </a:rPr>
                  <a:t>p = detection probability</a:t>
                </a:r>
              </a:p>
              <a:p>
                <a:pPr marL="862013" lvl="2" indent="-461963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ea typeface="Cambria Math"/>
                  </a:rPr>
                  <a:t>β</a:t>
                </a:r>
                <a:r>
                  <a:rPr lang="en-US" sz="1800" baseline="-25000" dirty="0" smtClean="0">
                    <a:ea typeface="Cambria Math"/>
                  </a:rPr>
                  <a:t>k</a:t>
                </a:r>
                <a:r>
                  <a:rPr lang="en-US" sz="1800" dirty="0" smtClean="0">
                    <a:ea typeface="Cambria Math"/>
                  </a:rPr>
                  <a:t> = effect of covariate </a:t>
                </a:r>
                <a:r>
                  <a:rPr lang="en-US" sz="1800" i="1" dirty="0" smtClean="0">
                    <a:ea typeface="Cambria Math"/>
                  </a:rPr>
                  <a:t>k</a:t>
                </a:r>
                <a:r>
                  <a:rPr lang="en-US" sz="1800" dirty="0" smtClean="0">
                    <a:ea typeface="Cambria Math"/>
                  </a:rPr>
                  <a:t> on occupancy (or detection) probability</a:t>
                </a:r>
              </a:p>
              <a:p>
                <a:pPr marL="1376363" lvl="4" indent="-461963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ea typeface="Cambria Math"/>
                  </a:rPr>
                  <a:t>Positive or negative?</a:t>
                </a:r>
              </a:p>
              <a:p>
                <a:pPr marL="1376363" lvl="4" indent="-461963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ea typeface="Cambria Math"/>
                  </a:rPr>
                  <a:t>“significant” effect? – does the confidence interval contain 0?</a:t>
                </a:r>
              </a:p>
              <a:p>
                <a:pPr marL="1376363" lvl="4" indent="-461963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ea typeface="Cambria Math"/>
                  </a:rPr>
                  <a:t>Importance of covariates often assessed by comparing models using AIC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895349"/>
                <a:ext cx="8555656" cy="3299223"/>
              </a:xfrm>
              <a:blipFill rotWithShape="1">
                <a:blip r:embed="rId2"/>
                <a:stretch>
                  <a:fillRect l="-285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43732" y="4854773"/>
            <a:ext cx="166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Wiens et al 2011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" y="3235031"/>
            <a:ext cx="5362575" cy="1744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07319"/>
            <a:ext cx="3565096" cy="1200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2729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Occupancy example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7515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ea typeface="Calibri"/>
                <a:cs typeface="Calibri"/>
                <a:sym typeface="Calibri"/>
              </a:rPr>
              <a:t>Why estimate occupancy?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Abundance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can tell you more about species status, site use, and ecology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More difficult to collect abundance data (time, money) and therefore often limited in spatial and/or temporal scope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 is typically: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Less intensive to collect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Cheaper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Covers larger area/time scale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Can be more practical depending on objectives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7440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  <a:endParaRPr lang="en-US" sz="2000" b="0" i="1" u="none" strike="noStrike" cap="none" dirty="0" smtClean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Site-occupancy models 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Dynamic occupancy models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Dynamic occupancy models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occupancy models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xfrm>
            <a:off x="457200" y="12001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 smtClean="0"/>
              <a:t>Estimate change in occupancy over time (colonization and extinction)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Dynamic occupancy models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3037122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2650" y="469322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381500" y="2647950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1500" y="3409950"/>
            <a:ext cx="3429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7" idx="1"/>
          </p:cNvCxnSpPr>
          <p:nvPr/>
        </p:nvCxnSpPr>
        <p:spPr>
          <a:xfrm flipV="1">
            <a:off x="2781300" y="2838450"/>
            <a:ext cx="1600200" cy="3891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>
            <a:off x="2781300" y="3227622"/>
            <a:ext cx="1600200" cy="372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95750" y="47053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30732" y="272934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58441" y="340599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05600" y="1859974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05600" y="2621974"/>
            <a:ext cx="3429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33705" y="467937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3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7" idx="3"/>
            <a:endCxn id="30" idx="1"/>
          </p:cNvCxnSpPr>
          <p:nvPr/>
        </p:nvCxnSpPr>
        <p:spPr>
          <a:xfrm flipV="1">
            <a:off x="4724400" y="2050474"/>
            <a:ext cx="1981200" cy="78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  <a:endCxn id="31" idx="1"/>
          </p:cNvCxnSpPr>
          <p:nvPr/>
        </p:nvCxnSpPr>
        <p:spPr>
          <a:xfrm flipV="1">
            <a:off x="4724400" y="2812474"/>
            <a:ext cx="1981200" cy="2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705600" y="3383974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705600" y="4145974"/>
            <a:ext cx="3429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8" idx="3"/>
            <a:endCxn id="42" idx="1"/>
          </p:cNvCxnSpPr>
          <p:nvPr/>
        </p:nvCxnSpPr>
        <p:spPr>
          <a:xfrm flipV="1">
            <a:off x="4724400" y="3574474"/>
            <a:ext cx="1981200" cy="2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43" idx="1"/>
          </p:cNvCxnSpPr>
          <p:nvPr/>
        </p:nvCxnSpPr>
        <p:spPr>
          <a:xfrm>
            <a:off x="4724400" y="3600450"/>
            <a:ext cx="1981200" cy="73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8241" y="217984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75169" y="28335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5169" y="33381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4028697"/>
            <a:ext cx="66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Logistic regression – 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sym typeface="Calibri"/>
              </a:rPr>
              <a:t>lacking spatial and/or temporal replication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Site-occupancy models – </a:t>
            </a:r>
            <a:r>
              <a:rPr lang="en-US" sz="2000" i="1" dirty="0" smtClean="0"/>
              <a:t>single year, several sites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Dynamic occupancy models – </a:t>
            </a:r>
            <a:r>
              <a:rPr lang="en-US" sz="2000" i="1" dirty="0" smtClean="0"/>
              <a:t>several years, several sites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57150" indent="0">
              <a:spcBef>
                <a:spcPts val="480"/>
              </a:spcBef>
              <a:buNone/>
            </a:pP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3523060"/>
            <a:ext cx="1676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</a:rPr>
              <a:t>Assume detection is perfect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571750"/>
            <a:ext cx="1676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</a:rPr>
              <a:t>Account for imperfect detection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26" name="Right Bracket 25"/>
          <p:cNvSpPr/>
          <p:nvPr/>
        </p:nvSpPr>
        <p:spPr>
          <a:xfrm flipH="1">
            <a:off x="304800" y="1047750"/>
            <a:ext cx="228600" cy="381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 flipH="1">
            <a:off x="304800" y="1428750"/>
            <a:ext cx="228600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>
            <a:stCxn id="26" idx="2"/>
            <a:endCxn id="2" idx="1"/>
          </p:cNvCxnSpPr>
          <p:nvPr/>
        </p:nvCxnSpPr>
        <p:spPr>
          <a:xfrm>
            <a:off x="304800" y="1238250"/>
            <a:ext cx="1066800" cy="2746475"/>
          </a:xfrm>
          <a:prstGeom prst="curvedConnector3">
            <a:avLst>
              <a:gd name="adj1" fmla="val -19643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2"/>
          </p:cNvCxnSpPr>
          <p:nvPr/>
        </p:nvCxnSpPr>
        <p:spPr>
          <a:xfrm>
            <a:off x="304800" y="1809750"/>
            <a:ext cx="3429000" cy="1223665"/>
          </a:xfrm>
          <a:prstGeom prst="curvedConnector3">
            <a:avLst>
              <a:gd name="adj1" fmla="val -2778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6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Example data sources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Information about where/when a species was detected but NOT where/when it was looked for but not </a:t>
            </a:r>
            <a:r>
              <a:rPr lang="en-US" sz="2000" dirty="0" smtClean="0"/>
              <a:t>found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Opportunistic reporting by the public 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Some </a:t>
            </a:r>
            <a:r>
              <a:rPr lang="en-US" sz="1800" dirty="0" err="1" smtClean="0"/>
              <a:t>eBird</a:t>
            </a:r>
            <a:r>
              <a:rPr lang="en-US" sz="1800" dirty="0" smtClean="0"/>
              <a:t> checklists (*</a:t>
            </a:r>
            <a:r>
              <a:rPr lang="en-US" sz="1800" i="1" dirty="0" smtClean="0"/>
              <a:t>complete checklists = presence-absence data</a:t>
            </a:r>
            <a:r>
              <a:rPr lang="en-US" sz="1800" dirty="0" smtClean="0"/>
              <a:t>)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Historical </a:t>
            </a:r>
            <a:r>
              <a:rPr lang="en-US" sz="1800" dirty="0"/>
              <a:t>records (e.g. museum specimens, field notes)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</p:txBody>
      </p:sp>
    </p:spTree>
    <p:extLst>
      <p:ext uri="{BB962C8B-B14F-4D97-AF65-F5344CB8AC3E}">
        <p14:creationId xmlns:p14="http://schemas.microsoft.com/office/powerpoint/2010/main" val="10062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5546" y="13335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 I have true absences in my data?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6093" y="1726151"/>
            <a:ext cx="1295400" cy="685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Spatial coverage?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662793"/>
            <a:ext cx="1828800" cy="890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Species distribution model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2256" y="3662793"/>
            <a:ext cx="1267690" cy="890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Paired points or similar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71853" y="2411951"/>
            <a:ext cx="12954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Number of years?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2818" y="3662792"/>
            <a:ext cx="1371600" cy="890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Site occupancy model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5473" y="3662789"/>
            <a:ext cx="1302327" cy="890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Dynamic occupancy model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2293793" y="971550"/>
            <a:ext cx="1426153" cy="7546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066800" y="2411951"/>
            <a:ext cx="1226993" cy="12508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2293793" y="2411951"/>
            <a:ext cx="792308" cy="12508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3719946" y="971550"/>
            <a:ext cx="1318779" cy="73852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7519553" y="3097751"/>
            <a:ext cx="897084" cy="5650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6608618" y="3097751"/>
            <a:ext cx="910935" cy="56504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7849" y="1058248"/>
            <a:ext cx="13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Presence only</a:t>
            </a:r>
            <a:endParaRPr lang="en-US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0050" y="1058248"/>
            <a:ext cx="18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Presence-absence</a:t>
            </a:r>
            <a:endParaRPr lang="en-US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104" y="2876550"/>
            <a:ext cx="13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Rangewide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0268" y="2860477"/>
            <a:ext cx="90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Local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8143" y="3103195"/>
            <a:ext cx="5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few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1979" y="31031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lots</a:t>
            </a:r>
            <a:endParaRPr lang="en-US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78155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+mn-lt"/>
              </a:rPr>
              <a:t>Always check specific model assumptions!</a:t>
            </a:r>
            <a:endParaRPr lang="en-US" sz="1600" i="1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1025" y="1710078"/>
            <a:ext cx="12954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Replicated surveys?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0525" y="3662779"/>
            <a:ext cx="1371600" cy="890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Logistic regression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4886325" y="2395878"/>
            <a:ext cx="152400" cy="12669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11" idx="0"/>
          </p:cNvCxnSpPr>
          <p:nvPr/>
        </p:nvCxnSpPr>
        <p:spPr>
          <a:xfrm>
            <a:off x="5686425" y="2052978"/>
            <a:ext cx="1833128" cy="35897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64118" y="2795418"/>
            <a:ext cx="18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</a:t>
            </a:r>
            <a:endParaRPr lang="en-US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2818" y="1945469"/>
            <a:ext cx="18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cxnSp>
        <p:nvCxnSpPr>
          <p:cNvPr id="58" name="Straight Connector 57"/>
          <p:cNvCxnSpPr>
            <a:stCxn id="10" idx="3"/>
            <a:endCxn id="38" idx="1"/>
          </p:cNvCxnSpPr>
          <p:nvPr/>
        </p:nvCxnSpPr>
        <p:spPr>
          <a:xfrm flipV="1">
            <a:off x="3719946" y="4107858"/>
            <a:ext cx="480579" cy="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 questions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Where is this species found? </a:t>
            </a:r>
            <a:r>
              <a:rPr lang="en-US" sz="2000" b="0" i="1" u="none" strike="noStrike" cap="none" dirty="0" smtClean="0">
                <a:solidFill>
                  <a:schemeClr val="accent1"/>
                </a:solidFill>
                <a:sym typeface="Calibri"/>
              </a:rPr>
              <a:t>(Representation)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What ecological factors best predict it’s occurrence? </a:t>
            </a:r>
            <a:r>
              <a:rPr lang="en-US" sz="2000" i="1" dirty="0" smtClean="0">
                <a:solidFill>
                  <a:schemeClr val="accent1"/>
                </a:solidFill>
              </a:rPr>
              <a:t>(stressors/ecological needs)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Where </a:t>
            </a:r>
            <a:r>
              <a:rPr lang="en-US" sz="2000" dirty="0" smtClean="0">
                <a:solidFill>
                  <a:schemeClr val="dk1"/>
                </a:solidFill>
                <a:sym typeface="Calibri"/>
              </a:rPr>
              <a:t>will this species likely occur in the future?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chemeClr val="accent1"/>
                </a:solidFill>
              </a:rPr>
              <a:t>(Resiliency)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sym typeface="Calibri"/>
              </a:rPr>
              <a:t>Predicted occurrence in areas without data</a:t>
            </a:r>
            <a:endParaRPr lang="en-US"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Climate change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sym typeface="Calibri"/>
              </a:rPr>
              <a:t>Change in land use</a:t>
            </a: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</p:txBody>
      </p:sp>
    </p:spTree>
    <p:extLst>
      <p:ext uri="{BB962C8B-B14F-4D97-AF65-F5344CB8AC3E}">
        <p14:creationId xmlns:p14="http://schemas.microsoft.com/office/powerpoint/2010/main" val="4076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Species Distribution Modeling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MaxEnt</a:t>
            </a:r>
            <a:endParaRPr lang="en-US" sz="1800" dirty="0" smtClean="0"/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BIOCLIM</a:t>
            </a:r>
          </a:p>
          <a:p>
            <a:pPr marL="57150" indent="0">
              <a:spcBef>
                <a:spcPts val="480"/>
              </a:spcBef>
              <a:buNone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56028"/>
            <a:ext cx="6096000" cy="24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1200150"/>
            <a:ext cx="586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Seeking a good SDM example from the literature, preferably that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Deals with a rare/endangered species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Makes predictions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Has nice maps</a:t>
            </a:r>
          </a:p>
          <a:p>
            <a:endParaRPr lang="en-US" dirty="0"/>
          </a:p>
          <a:p>
            <a:r>
              <a:rPr lang="en-US" dirty="0" smtClean="0"/>
              <a:t>Any 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Considerations and caveats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67437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dk1"/>
                </a:solidFill>
                <a:sym typeface="Calibri"/>
              </a:rPr>
              <a:t>T</a:t>
            </a:r>
            <a:r>
              <a:rPr lang="en-US" sz="1900" dirty="0" smtClean="0">
                <a:solidFill>
                  <a:schemeClr val="dk1"/>
                </a:solidFill>
                <a:sym typeface="Calibri"/>
              </a:rPr>
              <a:t>he number of terms in the model should not exceed the number of observations</a:t>
            </a:r>
          </a:p>
          <a:p>
            <a:pPr marL="67437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  <a:endParaRPr lang="en-US" sz="1900" dirty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1900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Be careful with extrapolation</a:t>
            </a: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</p:spTree>
    <p:extLst>
      <p:ext uri="{BB962C8B-B14F-4D97-AF65-F5344CB8AC3E}">
        <p14:creationId xmlns:p14="http://schemas.microsoft.com/office/powerpoint/2010/main" val="1104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c 20"/>
          <p:cNvSpPr/>
          <p:nvPr/>
        </p:nvSpPr>
        <p:spPr>
          <a:xfrm rot="5122064">
            <a:off x="3351659" y="-994565"/>
            <a:ext cx="3578741" cy="6334451"/>
          </a:xfrm>
          <a:prstGeom prst="arc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029200" y="2114550"/>
            <a:ext cx="3733800" cy="209742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619750" y="2133600"/>
            <a:ext cx="2600325" cy="1962150"/>
          </a:xfrm>
          <a:custGeom>
            <a:avLst/>
            <a:gdLst>
              <a:gd name="connsiteX0" fmla="*/ 0 w 2600325"/>
              <a:gd name="connsiteY0" fmla="*/ 1457325 h 1962150"/>
              <a:gd name="connsiteX1" fmla="*/ 47625 w 2600325"/>
              <a:gd name="connsiteY1" fmla="*/ 1485900 h 1962150"/>
              <a:gd name="connsiteX2" fmla="*/ 57150 w 2600325"/>
              <a:gd name="connsiteY2" fmla="*/ 1514475 h 1962150"/>
              <a:gd name="connsiteX3" fmla="*/ 76200 w 2600325"/>
              <a:gd name="connsiteY3" fmla="*/ 1543050 h 1962150"/>
              <a:gd name="connsiteX4" fmla="*/ 95250 w 2600325"/>
              <a:gd name="connsiteY4" fmla="*/ 1600200 h 1962150"/>
              <a:gd name="connsiteX5" fmla="*/ 104775 w 2600325"/>
              <a:gd name="connsiteY5" fmla="*/ 1628775 h 1962150"/>
              <a:gd name="connsiteX6" fmla="*/ 180975 w 2600325"/>
              <a:gd name="connsiteY6" fmla="*/ 1743075 h 1962150"/>
              <a:gd name="connsiteX7" fmla="*/ 200025 w 2600325"/>
              <a:gd name="connsiteY7" fmla="*/ 1771650 h 1962150"/>
              <a:gd name="connsiteX8" fmla="*/ 228600 w 2600325"/>
              <a:gd name="connsiteY8" fmla="*/ 1790700 h 1962150"/>
              <a:gd name="connsiteX9" fmla="*/ 266700 w 2600325"/>
              <a:gd name="connsiteY9" fmla="*/ 1838325 h 1962150"/>
              <a:gd name="connsiteX10" fmla="*/ 276225 w 2600325"/>
              <a:gd name="connsiteY10" fmla="*/ 1866900 h 1962150"/>
              <a:gd name="connsiteX11" fmla="*/ 304800 w 2600325"/>
              <a:gd name="connsiteY11" fmla="*/ 1895475 h 1962150"/>
              <a:gd name="connsiteX12" fmla="*/ 323850 w 2600325"/>
              <a:gd name="connsiteY12" fmla="*/ 1924050 h 1962150"/>
              <a:gd name="connsiteX13" fmla="*/ 381000 w 2600325"/>
              <a:gd name="connsiteY13" fmla="*/ 1962150 h 1962150"/>
              <a:gd name="connsiteX14" fmla="*/ 438150 w 2600325"/>
              <a:gd name="connsiteY14" fmla="*/ 1952625 h 1962150"/>
              <a:gd name="connsiteX15" fmla="*/ 476250 w 2600325"/>
              <a:gd name="connsiteY15" fmla="*/ 1905000 h 1962150"/>
              <a:gd name="connsiteX16" fmla="*/ 495300 w 2600325"/>
              <a:gd name="connsiteY16" fmla="*/ 1876425 h 1962150"/>
              <a:gd name="connsiteX17" fmla="*/ 504825 w 2600325"/>
              <a:gd name="connsiteY17" fmla="*/ 1552575 h 1962150"/>
              <a:gd name="connsiteX18" fmla="*/ 542925 w 2600325"/>
              <a:gd name="connsiteY18" fmla="*/ 1466850 h 1962150"/>
              <a:gd name="connsiteX19" fmla="*/ 571500 w 2600325"/>
              <a:gd name="connsiteY19" fmla="*/ 1476375 h 1962150"/>
              <a:gd name="connsiteX20" fmla="*/ 628650 w 2600325"/>
              <a:gd name="connsiteY20" fmla="*/ 1514475 h 1962150"/>
              <a:gd name="connsiteX21" fmla="*/ 657225 w 2600325"/>
              <a:gd name="connsiteY21" fmla="*/ 1524000 h 1962150"/>
              <a:gd name="connsiteX22" fmla="*/ 714375 w 2600325"/>
              <a:gd name="connsiteY22" fmla="*/ 1562100 h 1962150"/>
              <a:gd name="connsiteX23" fmla="*/ 809625 w 2600325"/>
              <a:gd name="connsiteY23" fmla="*/ 1590675 h 1962150"/>
              <a:gd name="connsiteX24" fmla="*/ 838200 w 2600325"/>
              <a:gd name="connsiteY24" fmla="*/ 1600200 h 1962150"/>
              <a:gd name="connsiteX25" fmla="*/ 866775 w 2600325"/>
              <a:gd name="connsiteY25" fmla="*/ 1619250 h 1962150"/>
              <a:gd name="connsiteX26" fmla="*/ 923925 w 2600325"/>
              <a:gd name="connsiteY26" fmla="*/ 1638300 h 1962150"/>
              <a:gd name="connsiteX27" fmla="*/ 981075 w 2600325"/>
              <a:gd name="connsiteY27" fmla="*/ 1657350 h 1962150"/>
              <a:gd name="connsiteX28" fmla="*/ 1009650 w 2600325"/>
              <a:gd name="connsiteY28" fmla="*/ 1666875 h 1962150"/>
              <a:gd name="connsiteX29" fmla="*/ 1085850 w 2600325"/>
              <a:gd name="connsiteY29" fmla="*/ 1685925 h 1962150"/>
              <a:gd name="connsiteX30" fmla="*/ 1152525 w 2600325"/>
              <a:gd name="connsiteY30" fmla="*/ 1676400 h 1962150"/>
              <a:gd name="connsiteX31" fmla="*/ 1181100 w 2600325"/>
              <a:gd name="connsiteY31" fmla="*/ 1666875 h 1962150"/>
              <a:gd name="connsiteX32" fmla="*/ 1219200 w 2600325"/>
              <a:gd name="connsiteY32" fmla="*/ 1609725 h 1962150"/>
              <a:gd name="connsiteX33" fmla="*/ 1238250 w 2600325"/>
              <a:gd name="connsiteY33" fmla="*/ 1581150 h 1962150"/>
              <a:gd name="connsiteX34" fmla="*/ 1257300 w 2600325"/>
              <a:gd name="connsiteY34" fmla="*/ 1495425 h 1962150"/>
              <a:gd name="connsiteX35" fmla="*/ 1266825 w 2600325"/>
              <a:gd name="connsiteY35" fmla="*/ 1400175 h 1962150"/>
              <a:gd name="connsiteX36" fmla="*/ 1276350 w 2600325"/>
              <a:gd name="connsiteY36" fmla="*/ 1371600 h 1962150"/>
              <a:gd name="connsiteX37" fmla="*/ 1295400 w 2600325"/>
              <a:gd name="connsiteY37" fmla="*/ 1295400 h 1962150"/>
              <a:gd name="connsiteX38" fmla="*/ 1304925 w 2600325"/>
              <a:gd name="connsiteY38" fmla="*/ 1266825 h 1962150"/>
              <a:gd name="connsiteX39" fmla="*/ 1333500 w 2600325"/>
              <a:gd name="connsiteY39" fmla="*/ 1257300 h 1962150"/>
              <a:gd name="connsiteX40" fmla="*/ 1362075 w 2600325"/>
              <a:gd name="connsiteY40" fmla="*/ 1276350 h 1962150"/>
              <a:gd name="connsiteX41" fmla="*/ 1390650 w 2600325"/>
              <a:gd name="connsiteY41" fmla="*/ 1333500 h 1962150"/>
              <a:gd name="connsiteX42" fmla="*/ 1409700 w 2600325"/>
              <a:gd name="connsiteY42" fmla="*/ 1362075 h 1962150"/>
              <a:gd name="connsiteX43" fmla="*/ 1447800 w 2600325"/>
              <a:gd name="connsiteY43" fmla="*/ 1447800 h 1962150"/>
              <a:gd name="connsiteX44" fmla="*/ 1476375 w 2600325"/>
              <a:gd name="connsiteY44" fmla="*/ 1466850 h 1962150"/>
              <a:gd name="connsiteX45" fmla="*/ 1504950 w 2600325"/>
              <a:gd name="connsiteY45" fmla="*/ 1524000 h 1962150"/>
              <a:gd name="connsiteX46" fmla="*/ 1533525 w 2600325"/>
              <a:gd name="connsiteY46" fmla="*/ 1543050 h 1962150"/>
              <a:gd name="connsiteX47" fmla="*/ 1581150 w 2600325"/>
              <a:gd name="connsiteY47" fmla="*/ 1533525 h 1962150"/>
              <a:gd name="connsiteX48" fmla="*/ 1609725 w 2600325"/>
              <a:gd name="connsiteY48" fmla="*/ 1524000 h 1962150"/>
              <a:gd name="connsiteX49" fmla="*/ 1619250 w 2600325"/>
              <a:gd name="connsiteY49" fmla="*/ 1495425 h 1962150"/>
              <a:gd name="connsiteX50" fmla="*/ 1638300 w 2600325"/>
              <a:gd name="connsiteY50" fmla="*/ 1466850 h 1962150"/>
              <a:gd name="connsiteX51" fmla="*/ 1647825 w 2600325"/>
              <a:gd name="connsiteY51" fmla="*/ 1438275 h 1962150"/>
              <a:gd name="connsiteX52" fmla="*/ 1676400 w 2600325"/>
              <a:gd name="connsiteY52" fmla="*/ 1381125 h 1962150"/>
              <a:gd name="connsiteX53" fmla="*/ 1695450 w 2600325"/>
              <a:gd name="connsiteY53" fmla="*/ 1247775 h 1962150"/>
              <a:gd name="connsiteX54" fmla="*/ 1704975 w 2600325"/>
              <a:gd name="connsiteY54" fmla="*/ 1209675 h 1962150"/>
              <a:gd name="connsiteX55" fmla="*/ 1724025 w 2600325"/>
              <a:gd name="connsiteY55" fmla="*/ 1104900 h 1962150"/>
              <a:gd name="connsiteX56" fmla="*/ 1752600 w 2600325"/>
              <a:gd name="connsiteY56" fmla="*/ 1114425 h 1962150"/>
              <a:gd name="connsiteX57" fmla="*/ 1838325 w 2600325"/>
              <a:gd name="connsiteY57" fmla="*/ 1171575 h 1962150"/>
              <a:gd name="connsiteX58" fmla="*/ 1866900 w 2600325"/>
              <a:gd name="connsiteY58" fmla="*/ 1190625 h 1962150"/>
              <a:gd name="connsiteX59" fmla="*/ 1895475 w 2600325"/>
              <a:gd name="connsiteY59" fmla="*/ 1209675 h 1962150"/>
              <a:gd name="connsiteX60" fmla="*/ 1924050 w 2600325"/>
              <a:gd name="connsiteY60" fmla="*/ 1219200 h 1962150"/>
              <a:gd name="connsiteX61" fmla="*/ 1981200 w 2600325"/>
              <a:gd name="connsiteY61" fmla="*/ 1266825 h 1962150"/>
              <a:gd name="connsiteX62" fmla="*/ 2038350 w 2600325"/>
              <a:gd name="connsiteY62" fmla="*/ 1285875 h 1962150"/>
              <a:gd name="connsiteX63" fmla="*/ 2095500 w 2600325"/>
              <a:gd name="connsiteY63" fmla="*/ 1266825 h 1962150"/>
              <a:gd name="connsiteX64" fmla="*/ 2114550 w 2600325"/>
              <a:gd name="connsiteY64" fmla="*/ 1209675 h 1962150"/>
              <a:gd name="connsiteX65" fmla="*/ 2124075 w 2600325"/>
              <a:gd name="connsiteY65" fmla="*/ 1181100 h 1962150"/>
              <a:gd name="connsiteX66" fmla="*/ 2124075 w 2600325"/>
              <a:gd name="connsiteY66" fmla="*/ 885825 h 1962150"/>
              <a:gd name="connsiteX67" fmla="*/ 2114550 w 2600325"/>
              <a:gd name="connsiteY67" fmla="*/ 838200 h 1962150"/>
              <a:gd name="connsiteX68" fmla="*/ 2076450 w 2600325"/>
              <a:gd name="connsiteY68" fmla="*/ 752475 h 1962150"/>
              <a:gd name="connsiteX69" fmla="*/ 2047875 w 2600325"/>
              <a:gd name="connsiteY69" fmla="*/ 733425 h 1962150"/>
              <a:gd name="connsiteX70" fmla="*/ 2009775 w 2600325"/>
              <a:gd name="connsiteY70" fmla="*/ 685800 h 1962150"/>
              <a:gd name="connsiteX71" fmla="*/ 2000250 w 2600325"/>
              <a:gd name="connsiteY71" fmla="*/ 657225 h 1962150"/>
              <a:gd name="connsiteX72" fmla="*/ 1981200 w 2600325"/>
              <a:gd name="connsiteY72" fmla="*/ 628650 h 1962150"/>
              <a:gd name="connsiteX73" fmla="*/ 1971675 w 2600325"/>
              <a:gd name="connsiteY73" fmla="*/ 600075 h 1962150"/>
              <a:gd name="connsiteX74" fmla="*/ 2105025 w 2600325"/>
              <a:gd name="connsiteY74" fmla="*/ 609600 h 1962150"/>
              <a:gd name="connsiteX75" fmla="*/ 2162175 w 2600325"/>
              <a:gd name="connsiteY75" fmla="*/ 628650 h 1962150"/>
              <a:gd name="connsiteX76" fmla="*/ 2190750 w 2600325"/>
              <a:gd name="connsiteY76" fmla="*/ 638175 h 1962150"/>
              <a:gd name="connsiteX77" fmla="*/ 2219325 w 2600325"/>
              <a:gd name="connsiteY77" fmla="*/ 657225 h 1962150"/>
              <a:gd name="connsiteX78" fmla="*/ 2276475 w 2600325"/>
              <a:gd name="connsiteY78" fmla="*/ 676275 h 1962150"/>
              <a:gd name="connsiteX79" fmla="*/ 2305050 w 2600325"/>
              <a:gd name="connsiteY79" fmla="*/ 695325 h 1962150"/>
              <a:gd name="connsiteX80" fmla="*/ 2371725 w 2600325"/>
              <a:gd name="connsiteY80" fmla="*/ 704850 h 1962150"/>
              <a:gd name="connsiteX81" fmla="*/ 2438400 w 2600325"/>
              <a:gd name="connsiteY81" fmla="*/ 723900 h 1962150"/>
              <a:gd name="connsiteX82" fmla="*/ 2476500 w 2600325"/>
              <a:gd name="connsiteY82" fmla="*/ 733425 h 1962150"/>
              <a:gd name="connsiteX83" fmla="*/ 2552700 w 2600325"/>
              <a:gd name="connsiteY83" fmla="*/ 704850 h 1962150"/>
              <a:gd name="connsiteX84" fmla="*/ 2571750 w 2600325"/>
              <a:gd name="connsiteY84" fmla="*/ 647700 h 1962150"/>
              <a:gd name="connsiteX85" fmla="*/ 2600325 w 2600325"/>
              <a:gd name="connsiteY85" fmla="*/ 590550 h 1962150"/>
              <a:gd name="connsiteX86" fmla="*/ 2590800 w 2600325"/>
              <a:gd name="connsiteY86" fmla="*/ 400050 h 1962150"/>
              <a:gd name="connsiteX87" fmla="*/ 2581275 w 2600325"/>
              <a:gd name="connsiteY87" fmla="*/ 342900 h 1962150"/>
              <a:gd name="connsiteX88" fmla="*/ 2562225 w 2600325"/>
              <a:gd name="connsiteY88" fmla="*/ 228600 h 1962150"/>
              <a:gd name="connsiteX89" fmla="*/ 2543175 w 2600325"/>
              <a:gd name="connsiteY89" fmla="*/ 171450 h 1962150"/>
              <a:gd name="connsiteX90" fmla="*/ 2514600 w 2600325"/>
              <a:gd name="connsiteY90" fmla="*/ 76200 h 1962150"/>
              <a:gd name="connsiteX91" fmla="*/ 2505075 w 2600325"/>
              <a:gd name="connsiteY91" fmla="*/ 47625 h 1962150"/>
              <a:gd name="connsiteX92" fmla="*/ 2495550 w 2600325"/>
              <a:gd name="connsiteY92" fmla="*/ 19050 h 1962150"/>
              <a:gd name="connsiteX93" fmla="*/ 2486025 w 2600325"/>
              <a:gd name="connsiteY93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0325" h="1962150">
                <a:moveTo>
                  <a:pt x="0" y="1457325"/>
                </a:moveTo>
                <a:cubicBezTo>
                  <a:pt x="15875" y="1466850"/>
                  <a:pt x="34534" y="1472809"/>
                  <a:pt x="47625" y="1485900"/>
                </a:cubicBezTo>
                <a:cubicBezTo>
                  <a:pt x="54725" y="1493000"/>
                  <a:pt x="52660" y="1505495"/>
                  <a:pt x="57150" y="1514475"/>
                </a:cubicBezTo>
                <a:cubicBezTo>
                  <a:pt x="62270" y="1524714"/>
                  <a:pt x="71551" y="1532589"/>
                  <a:pt x="76200" y="1543050"/>
                </a:cubicBezTo>
                <a:cubicBezTo>
                  <a:pt x="84355" y="1561400"/>
                  <a:pt x="88900" y="1581150"/>
                  <a:pt x="95250" y="1600200"/>
                </a:cubicBezTo>
                <a:cubicBezTo>
                  <a:pt x="98425" y="1609725"/>
                  <a:pt x="99206" y="1620421"/>
                  <a:pt x="104775" y="1628775"/>
                </a:cubicBezTo>
                <a:lnTo>
                  <a:pt x="180975" y="1743075"/>
                </a:lnTo>
                <a:cubicBezTo>
                  <a:pt x="187325" y="1752600"/>
                  <a:pt x="190500" y="1765300"/>
                  <a:pt x="200025" y="1771650"/>
                </a:cubicBezTo>
                <a:lnTo>
                  <a:pt x="228600" y="1790700"/>
                </a:lnTo>
                <a:cubicBezTo>
                  <a:pt x="252541" y="1862524"/>
                  <a:pt x="217461" y="1776777"/>
                  <a:pt x="266700" y="1838325"/>
                </a:cubicBezTo>
                <a:cubicBezTo>
                  <a:pt x="272972" y="1846165"/>
                  <a:pt x="270656" y="1858546"/>
                  <a:pt x="276225" y="1866900"/>
                </a:cubicBezTo>
                <a:cubicBezTo>
                  <a:pt x="283697" y="1878108"/>
                  <a:pt x="296176" y="1885127"/>
                  <a:pt x="304800" y="1895475"/>
                </a:cubicBezTo>
                <a:cubicBezTo>
                  <a:pt x="312129" y="1904269"/>
                  <a:pt x="315235" y="1916512"/>
                  <a:pt x="323850" y="1924050"/>
                </a:cubicBezTo>
                <a:cubicBezTo>
                  <a:pt x="341080" y="1939127"/>
                  <a:pt x="381000" y="1962150"/>
                  <a:pt x="381000" y="1962150"/>
                </a:cubicBezTo>
                <a:cubicBezTo>
                  <a:pt x="400050" y="1958975"/>
                  <a:pt x="419828" y="1958732"/>
                  <a:pt x="438150" y="1952625"/>
                </a:cubicBezTo>
                <a:cubicBezTo>
                  <a:pt x="476686" y="1939780"/>
                  <a:pt x="461696" y="1934109"/>
                  <a:pt x="476250" y="1905000"/>
                </a:cubicBezTo>
                <a:cubicBezTo>
                  <a:pt x="481370" y="1894761"/>
                  <a:pt x="488950" y="1885950"/>
                  <a:pt x="495300" y="1876425"/>
                </a:cubicBezTo>
                <a:cubicBezTo>
                  <a:pt x="498475" y="1768475"/>
                  <a:pt x="499688" y="1660449"/>
                  <a:pt x="504825" y="1552575"/>
                </a:cubicBezTo>
                <a:cubicBezTo>
                  <a:pt x="508820" y="1468671"/>
                  <a:pt x="492723" y="1483584"/>
                  <a:pt x="542925" y="1466850"/>
                </a:cubicBezTo>
                <a:cubicBezTo>
                  <a:pt x="552450" y="1470025"/>
                  <a:pt x="562723" y="1471499"/>
                  <a:pt x="571500" y="1476375"/>
                </a:cubicBezTo>
                <a:cubicBezTo>
                  <a:pt x="591514" y="1487494"/>
                  <a:pt x="606930" y="1507235"/>
                  <a:pt x="628650" y="1514475"/>
                </a:cubicBezTo>
                <a:cubicBezTo>
                  <a:pt x="638175" y="1517650"/>
                  <a:pt x="648448" y="1519124"/>
                  <a:pt x="657225" y="1524000"/>
                </a:cubicBezTo>
                <a:cubicBezTo>
                  <a:pt x="677239" y="1535119"/>
                  <a:pt x="692163" y="1556547"/>
                  <a:pt x="714375" y="1562100"/>
                </a:cubicBezTo>
                <a:cubicBezTo>
                  <a:pt x="771956" y="1576495"/>
                  <a:pt x="740056" y="1567485"/>
                  <a:pt x="809625" y="1590675"/>
                </a:cubicBezTo>
                <a:cubicBezTo>
                  <a:pt x="819150" y="1593850"/>
                  <a:pt x="829846" y="1594631"/>
                  <a:pt x="838200" y="1600200"/>
                </a:cubicBezTo>
                <a:cubicBezTo>
                  <a:pt x="847725" y="1606550"/>
                  <a:pt x="856314" y="1614601"/>
                  <a:pt x="866775" y="1619250"/>
                </a:cubicBezTo>
                <a:cubicBezTo>
                  <a:pt x="885125" y="1627405"/>
                  <a:pt x="904875" y="1631950"/>
                  <a:pt x="923925" y="1638300"/>
                </a:cubicBezTo>
                <a:lnTo>
                  <a:pt x="981075" y="1657350"/>
                </a:lnTo>
                <a:cubicBezTo>
                  <a:pt x="990600" y="1660525"/>
                  <a:pt x="999805" y="1664906"/>
                  <a:pt x="1009650" y="1666875"/>
                </a:cubicBezTo>
                <a:cubicBezTo>
                  <a:pt x="1067120" y="1678369"/>
                  <a:pt x="1041916" y="1671280"/>
                  <a:pt x="1085850" y="1685925"/>
                </a:cubicBezTo>
                <a:cubicBezTo>
                  <a:pt x="1108075" y="1682750"/>
                  <a:pt x="1130510" y="1680803"/>
                  <a:pt x="1152525" y="1676400"/>
                </a:cubicBezTo>
                <a:cubicBezTo>
                  <a:pt x="1162370" y="1674431"/>
                  <a:pt x="1174000" y="1673975"/>
                  <a:pt x="1181100" y="1666875"/>
                </a:cubicBezTo>
                <a:cubicBezTo>
                  <a:pt x="1197289" y="1650686"/>
                  <a:pt x="1206500" y="1628775"/>
                  <a:pt x="1219200" y="1609725"/>
                </a:cubicBezTo>
                <a:lnTo>
                  <a:pt x="1238250" y="1581150"/>
                </a:lnTo>
                <a:cubicBezTo>
                  <a:pt x="1244717" y="1555281"/>
                  <a:pt x="1253845" y="1521337"/>
                  <a:pt x="1257300" y="1495425"/>
                </a:cubicBezTo>
                <a:cubicBezTo>
                  <a:pt x="1261517" y="1463797"/>
                  <a:pt x="1261973" y="1431712"/>
                  <a:pt x="1266825" y="1400175"/>
                </a:cubicBezTo>
                <a:cubicBezTo>
                  <a:pt x="1268352" y="1390252"/>
                  <a:pt x="1273708" y="1381286"/>
                  <a:pt x="1276350" y="1371600"/>
                </a:cubicBezTo>
                <a:cubicBezTo>
                  <a:pt x="1283239" y="1346341"/>
                  <a:pt x="1287121" y="1320238"/>
                  <a:pt x="1295400" y="1295400"/>
                </a:cubicBezTo>
                <a:cubicBezTo>
                  <a:pt x="1298575" y="1285875"/>
                  <a:pt x="1297825" y="1273925"/>
                  <a:pt x="1304925" y="1266825"/>
                </a:cubicBezTo>
                <a:cubicBezTo>
                  <a:pt x="1312025" y="1259725"/>
                  <a:pt x="1323975" y="1260475"/>
                  <a:pt x="1333500" y="1257300"/>
                </a:cubicBezTo>
                <a:cubicBezTo>
                  <a:pt x="1343025" y="1263650"/>
                  <a:pt x="1353980" y="1268255"/>
                  <a:pt x="1362075" y="1276350"/>
                </a:cubicBezTo>
                <a:cubicBezTo>
                  <a:pt x="1389372" y="1303647"/>
                  <a:pt x="1375156" y="1302512"/>
                  <a:pt x="1390650" y="1333500"/>
                </a:cubicBezTo>
                <a:cubicBezTo>
                  <a:pt x="1395770" y="1343739"/>
                  <a:pt x="1405051" y="1351614"/>
                  <a:pt x="1409700" y="1362075"/>
                </a:cubicBezTo>
                <a:cubicBezTo>
                  <a:pt x="1424790" y="1396028"/>
                  <a:pt x="1421932" y="1421932"/>
                  <a:pt x="1447800" y="1447800"/>
                </a:cubicBezTo>
                <a:cubicBezTo>
                  <a:pt x="1455895" y="1455895"/>
                  <a:pt x="1466850" y="1460500"/>
                  <a:pt x="1476375" y="1466850"/>
                </a:cubicBezTo>
                <a:cubicBezTo>
                  <a:pt x="1484122" y="1490091"/>
                  <a:pt x="1486486" y="1505536"/>
                  <a:pt x="1504950" y="1524000"/>
                </a:cubicBezTo>
                <a:cubicBezTo>
                  <a:pt x="1513045" y="1532095"/>
                  <a:pt x="1524000" y="1536700"/>
                  <a:pt x="1533525" y="1543050"/>
                </a:cubicBezTo>
                <a:cubicBezTo>
                  <a:pt x="1549400" y="1539875"/>
                  <a:pt x="1565444" y="1537452"/>
                  <a:pt x="1581150" y="1533525"/>
                </a:cubicBezTo>
                <a:cubicBezTo>
                  <a:pt x="1590890" y="1531090"/>
                  <a:pt x="1602625" y="1531100"/>
                  <a:pt x="1609725" y="1524000"/>
                </a:cubicBezTo>
                <a:cubicBezTo>
                  <a:pt x="1616825" y="1516900"/>
                  <a:pt x="1614760" y="1504405"/>
                  <a:pt x="1619250" y="1495425"/>
                </a:cubicBezTo>
                <a:cubicBezTo>
                  <a:pt x="1624370" y="1485186"/>
                  <a:pt x="1633180" y="1477089"/>
                  <a:pt x="1638300" y="1466850"/>
                </a:cubicBezTo>
                <a:cubicBezTo>
                  <a:pt x="1642790" y="1457870"/>
                  <a:pt x="1643335" y="1447255"/>
                  <a:pt x="1647825" y="1438275"/>
                </a:cubicBezTo>
                <a:cubicBezTo>
                  <a:pt x="1684754" y="1364417"/>
                  <a:pt x="1652459" y="1452949"/>
                  <a:pt x="1676400" y="1381125"/>
                </a:cubicBezTo>
                <a:cubicBezTo>
                  <a:pt x="1682750" y="1336675"/>
                  <a:pt x="1684560" y="1291336"/>
                  <a:pt x="1695450" y="1247775"/>
                </a:cubicBezTo>
                <a:cubicBezTo>
                  <a:pt x="1698625" y="1235075"/>
                  <a:pt x="1702823" y="1222588"/>
                  <a:pt x="1704975" y="1209675"/>
                </a:cubicBezTo>
                <a:cubicBezTo>
                  <a:pt x="1722926" y="1101972"/>
                  <a:pt x="1703589" y="1166208"/>
                  <a:pt x="1724025" y="1104900"/>
                </a:cubicBezTo>
                <a:cubicBezTo>
                  <a:pt x="1733550" y="1108075"/>
                  <a:pt x="1743823" y="1109549"/>
                  <a:pt x="1752600" y="1114425"/>
                </a:cubicBezTo>
                <a:lnTo>
                  <a:pt x="1838325" y="1171575"/>
                </a:lnTo>
                <a:lnTo>
                  <a:pt x="1866900" y="1190625"/>
                </a:lnTo>
                <a:cubicBezTo>
                  <a:pt x="1876425" y="1196975"/>
                  <a:pt x="1884615" y="1206055"/>
                  <a:pt x="1895475" y="1209675"/>
                </a:cubicBezTo>
                <a:lnTo>
                  <a:pt x="1924050" y="1219200"/>
                </a:lnTo>
                <a:cubicBezTo>
                  <a:pt x="1941995" y="1237145"/>
                  <a:pt x="1957330" y="1256216"/>
                  <a:pt x="1981200" y="1266825"/>
                </a:cubicBezTo>
                <a:cubicBezTo>
                  <a:pt x="1999550" y="1274980"/>
                  <a:pt x="2038350" y="1285875"/>
                  <a:pt x="2038350" y="1285875"/>
                </a:cubicBezTo>
                <a:cubicBezTo>
                  <a:pt x="2057400" y="1279525"/>
                  <a:pt x="2089150" y="1285875"/>
                  <a:pt x="2095500" y="1266825"/>
                </a:cubicBezTo>
                <a:lnTo>
                  <a:pt x="2114550" y="1209675"/>
                </a:lnTo>
                <a:lnTo>
                  <a:pt x="2124075" y="1181100"/>
                </a:lnTo>
                <a:cubicBezTo>
                  <a:pt x="2141142" y="1044562"/>
                  <a:pt x="2139063" y="1095662"/>
                  <a:pt x="2124075" y="885825"/>
                </a:cubicBezTo>
                <a:cubicBezTo>
                  <a:pt x="2122922" y="869677"/>
                  <a:pt x="2118810" y="853819"/>
                  <a:pt x="2114550" y="838200"/>
                </a:cubicBezTo>
                <a:cubicBezTo>
                  <a:pt x="2107476" y="812263"/>
                  <a:pt x="2097747" y="773772"/>
                  <a:pt x="2076450" y="752475"/>
                </a:cubicBezTo>
                <a:cubicBezTo>
                  <a:pt x="2068355" y="744380"/>
                  <a:pt x="2057400" y="739775"/>
                  <a:pt x="2047875" y="733425"/>
                </a:cubicBezTo>
                <a:cubicBezTo>
                  <a:pt x="2023934" y="661601"/>
                  <a:pt x="2059014" y="747348"/>
                  <a:pt x="2009775" y="685800"/>
                </a:cubicBezTo>
                <a:cubicBezTo>
                  <a:pt x="2003503" y="677960"/>
                  <a:pt x="2004740" y="666205"/>
                  <a:pt x="2000250" y="657225"/>
                </a:cubicBezTo>
                <a:cubicBezTo>
                  <a:pt x="1995130" y="646986"/>
                  <a:pt x="1986320" y="638889"/>
                  <a:pt x="1981200" y="628650"/>
                </a:cubicBezTo>
                <a:cubicBezTo>
                  <a:pt x="1976710" y="619670"/>
                  <a:pt x="1961752" y="601602"/>
                  <a:pt x="1971675" y="600075"/>
                </a:cubicBezTo>
                <a:cubicBezTo>
                  <a:pt x="2015720" y="593299"/>
                  <a:pt x="2060575" y="606425"/>
                  <a:pt x="2105025" y="609600"/>
                </a:cubicBezTo>
                <a:lnTo>
                  <a:pt x="2162175" y="628650"/>
                </a:lnTo>
                <a:cubicBezTo>
                  <a:pt x="2171700" y="631825"/>
                  <a:pt x="2182396" y="632606"/>
                  <a:pt x="2190750" y="638175"/>
                </a:cubicBezTo>
                <a:cubicBezTo>
                  <a:pt x="2200275" y="644525"/>
                  <a:pt x="2208864" y="652576"/>
                  <a:pt x="2219325" y="657225"/>
                </a:cubicBezTo>
                <a:cubicBezTo>
                  <a:pt x="2237675" y="665380"/>
                  <a:pt x="2259767" y="665136"/>
                  <a:pt x="2276475" y="676275"/>
                </a:cubicBezTo>
                <a:cubicBezTo>
                  <a:pt x="2286000" y="682625"/>
                  <a:pt x="2294085" y="692036"/>
                  <a:pt x="2305050" y="695325"/>
                </a:cubicBezTo>
                <a:cubicBezTo>
                  <a:pt x="2326554" y="701776"/>
                  <a:pt x="2349636" y="700834"/>
                  <a:pt x="2371725" y="704850"/>
                </a:cubicBezTo>
                <a:cubicBezTo>
                  <a:pt x="2412668" y="712294"/>
                  <a:pt x="2402696" y="713699"/>
                  <a:pt x="2438400" y="723900"/>
                </a:cubicBezTo>
                <a:cubicBezTo>
                  <a:pt x="2450987" y="727496"/>
                  <a:pt x="2463800" y="730250"/>
                  <a:pt x="2476500" y="733425"/>
                </a:cubicBezTo>
                <a:cubicBezTo>
                  <a:pt x="2495710" y="729583"/>
                  <a:pt x="2538685" y="727274"/>
                  <a:pt x="2552700" y="704850"/>
                </a:cubicBezTo>
                <a:cubicBezTo>
                  <a:pt x="2563343" y="687822"/>
                  <a:pt x="2560611" y="664408"/>
                  <a:pt x="2571750" y="647700"/>
                </a:cubicBezTo>
                <a:cubicBezTo>
                  <a:pt x="2596369" y="610771"/>
                  <a:pt x="2587180" y="629985"/>
                  <a:pt x="2600325" y="590550"/>
                </a:cubicBezTo>
                <a:cubicBezTo>
                  <a:pt x="2597150" y="527050"/>
                  <a:pt x="2595676" y="463442"/>
                  <a:pt x="2590800" y="400050"/>
                </a:cubicBezTo>
                <a:cubicBezTo>
                  <a:pt x="2589319" y="380794"/>
                  <a:pt x="2584212" y="361988"/>
                  <a:pt x="2581275" y="342900"/>
                </a:cubicBezTo>
                <a:cubicBezTo>
                  <a:pt x="2576465" y="311633"/>
                  <a:pt x="2571102" y="261149"/>
                  <a:pt x="2562225" y="228600"/>
                </a:cubicBezTo>
                <a:cubicBezTo>
                  <a:pt x="2556941" y="209227"/>
                  <a:pt x="2548045" y="190931"/>
                  <a:pt x="2543175" y="171450"/>
                </a:cubicBezTo>
                <a:cubicBezTo>
                  <a:pt x="2528780" y="113869"/>
                  <a:pt x="2537790" y="145769"/>
                  <a:pt x="2514600" y="76200"/>
                </a:cubicBezTo>
                <a:lnTo>
                  <a:pt x="2505075" y="47625"/>
                </a:lnTo>
                <a:cubicBezTo>
                  <a:pt x="2501900" y="38100"/>
                  <a:pt x="2500040" y="28030"/>
                  <a:pt x="2495550" y="19050"/>
                </a:cubicBezTo>
                <a:lnTo>
                  <a:pt x="2486025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9337" y="-11699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1352550"/>
            <a:ext cx="0" cy="3352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724400" y="4552950"/>
            <a:ext cx="41052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77200" y="21145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67675" y="28003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34275" y="27241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0" y="34099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05675" y="31813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77075" y="36385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33337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7909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86475" y="35623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3600" y="40195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62600" y="356235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4800" y="1733550"/>
            <a:ext cx="7620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" y="2419350"/>
            <a:ext cx="7620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" y="3028950"/>
            <a:ext cx="7620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6326" y="1198661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Simpler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6325" y="3217961"/>
            <a:ext cx="118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More complex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7426" y="1198661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Worse fit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57426" y="3299996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Best fit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29000" y="1105912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More useful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9950" y="3299996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Less useful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1524000" y="1657350"/>
            <a:ext cx="315639" cy="1457325"/>
          </a:xfrm>
          <a:prstGeom prst="downArrow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accent3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2690156" y="1657349"/>
            <a:ext cx="315639" cy="1457325"/>
          </a:xfrm>
          <a:prstGeom prst="downArrow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accent3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842680" y="1690687"/>
            <a:ext cx="315639" cy="1457325"/>
          </a:xfrm>
          <a:prstGeom prst="downArrow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accent3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2696</TotalTime>
  <Words>1592</Words>
  <Application>Microsoft Office PowerPoint</Application>
  <PresentationFormat>On-screen Show (16:9)</PresentationFormat>
  <Paragraphs>435</Paragraphs>
  <Slides>40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Analysis of presence-type data</vt:lpstr>
      <vt:lpstr>Presence only vs. Presence-absence data</vt:lpstr>
      <vt:lpstr>Presence only data</vt:lpstr>
      <vt:lpstr>Example data sources</vt:lpstr>
      <vt:lpstr>Example questions</vt:lpstr>
      <vt:lpstr>Common analysis approaches</vt:lpstr>
      <vt:lpstr>Example</vt:lpstr>
      <vt:lpstr>Considerations and caveats</vt:lpstr>
      <vt:lpstr>Overfitting</vt:lpstr>
      <vt:lpstr>Overfitting</vt:lpstr>
      <vt:lpstr>Considerations and caveats</vt:lpstr>
      <vt:lpstr>Observation bias?</vt:lpstr>
      <vt:lpstr>Considerations and caveats</vt:lpstr>
      <vt:lpstr>Common analysis approaches</vt:lpstr>
      <vt:lpstr>Paired points/pseudoabsences</vt:lpstr>
      <vt:lpstr>Logistic regression</vt:lpstr>
      <vt:lpstr>Example</vt:lpstr>
      <vt:lpstr>Model outputs and considerations</vt:lpstr>
      <vt:lpstr>Common analysis approaches</vt:lpstr>
      <vt:lpstr>Presence-absence data</vt:lpstr>
      <vt:lpstr>Example data sources</vt:lpstr>
      <vt:lpstr>Example research questions</vt:lpstr>
      <vt:lpstr>Common analysis approaches</vt:lpstr>
      <vt:lpstr>Common analysis approaches</vt:lpstr>
      <vt:lpstr>When is occupancy analysis appropriate?</vt:lpstr>
      <vt:lpstr>Sampling design</vt:lpstr>
      <vt:lpstr>Data wrangling</vt:lpstr>
      <vt:lpstr>PowerPoint Presentation</vt:lpstr>
      <vt:lpstr>Assumptions</vt:lpstr>
      <vt:lpstr>Model parameters</vt:lpstr>
      <vt:lpstr>PowerPoint Presentation</vt:lpstr>
      <vt:lpstr>Model outputs</vt:lpstr>
      <vt:lpstr>What influences occupancy probability?</vt:lpstr>
      <vt:lpstr>Interpreting model outputs</vt:lpstr>
      <vt:lpstr>Example</vt:lpstr>
      <vt:lpstr>Why estimate occupancy?</vt:lpstr>
      <vt:lpstr>Common analysis approaches</vt:lpstr>
      <vt:lpstr>Dynamic occupancy models</vt:lpstr>
      <vt:lpstr>Common analysis approaches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analysis</dc:title>
  <dc:creator>Anna Tucker</dc:creator>
  <cp:lastModifiedBy>Anna Tucker</cp:lastModifiedBy>
  <cp:revision>81</cp:revision>
  <dcterms:modified xsi:type="dcterms:W3CDTF">2018-08-31T21:48:43Z</dcterms:modified>
</cp:coreProperties>
</file>