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4" r:id="rId2"/>
    <p:sldId id="259" r:id="rId3"/>
    <p:sldId id="265" r:id="rId4"/>
    <p:sldId id="262" r:id="rId5"/>
    <p:sldId id="269" r:id="rId6"/>
    <p:sldId id="270" r:id="rId7"/>
    <p:sldId id="257" r:id="rId8"/>
    <p:sldId id="261" r:id="rId9"/>
    <p:sldId id="263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64"/>
  </p:normalViewPr>
  <p:slideViewPr>
    <p:cSldViewPr snapToGrid="0" snapToObjects="1">
      <p:cViewPr>
        <p:scale>
          <a:sx n="80" d="100"/>
          <a:sy n="80" d="100"/>
        </p:scale>
        <p:origin x="-2466" y="-1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87FD-35B9-C849-B94A-A03976F581A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9DF6-20AC-DE44-829A-9B06901A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08F-84DE-6F4A-9412-DD0B527C05D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68083"/>
            <a:ext cx="5915025" cy="700696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SSA 200</a:t>
            </a:r>
            <a:br>
              <a:rPr lang="en-US" sz="1400" b="1" dirty="0" smtClean="0"/>
            </a:br>
            <a:r>
              <a:rPr lang="en-US" sz="1400" b="1" dirty="0" smtClean="0"/>
              <a:t>Quantitative Tools for SSA</a:t>
            </a:r>
            <a:endParaRPr lang="en-US" sz="1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8" y="368083"/>
            <a:ext cx="5915025" cy="70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smtClean="0"/>
              <a:t>Oct 23-24, 2018</a:t>
            </a:r>
          </a:p>
          <a:p>
            <a:pPr algn="r"/>
            <a:r>
              <a:rPr lang="en-US" sz="1400" b="1" dirty="0" smtClean="0"/>
              <a:t>Houston, TX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6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54" y="1182757"/>
            <a:ext cx="5218295" cy="4521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Linear regression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432" y="1182758"/>
                <a:ext cx="1153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32" y="1182756"/>
                <a:ext cx="115313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762" r="-3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6398" y="7157609"/>
            <a:ext cx="55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 smtClean="0"/>
              <a:t>General</a:t>
            </a:r>
            <a:r>
              <a:rPr lang="en-US" sz="1200" dirty="0" smtClean="0"/>
              <a:t> linear model </a:t>
            </a:r>
            <a:r>
              <a:rPr lang="mr-IN" sz="1200" dirty="0" smtClean="0"/>
              <a:t>–</a:t>
            </a:r>
            <a:r>
              <a:rPr lang="en-US" sz="1200" dirty="0" smtClean="0"/>
              <a:t> response variable (y) has a Normal distribution</a:t>
            </a:r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 smtClean="0"/>
              <a:t>Generalized </a:t>
            </a:r>
            <a:r>
              <a:rPr lang="en-US" sz="1200" dirty="0" smtClean="0"/>
              <a:t>linear model </a:t>
            </a:r>
            <a:r>
              <a:rPr lang="mr-IN" sz="1200" dirty="0" smtClean="0"/>
              <a:t>–</a:t>
            </a:r>
            <a:r>
              <a:rPr lang="en-US" sz="1200" dirty="0" smtClean="0"/>
              <a:t> response variable (y) has some other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 smtClean="0"/>
              <a:t>Logistic </a:t>
            </a:r>
            <a:r>
              <a:rPr lang="en-US" sz="1200" dirty="0" smtClean="0"/>
              <a:t>regression </a:t>
            </a:r>
            <a:r>
              <a:rPr lang="mr-IN" sz="1200" dirty="0" smtClean="0"/>
              <a:t>–</a:t>
            </a:r>
            <a:r>
              <a:rPr lang="en-US" sz="1200" dirty="0" smtClean="0"/>
              <a:t> Binomial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 smtClean="0"/>
              <a:t>Poisson </a:t>
            </a:r>
            <a:r>
              <a:rPr lang="en-US" sz="1200" dirty="0" smtClean="0"/>
              <a:t>regression </a:t>
            </a:r>
            <a:r>
              <a:rPr lang="mr-IN" sz="1200" dirty="0" smtClean="0"/>
              <a:t>–</a:t>
            </a:r>
            <a:r>
              <a:rPr lang="en-US" sz="1200" dirty="0" smtClean="0"/>
              <a:t> Poisson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91398"/>
              </p:ext>
            </p:extLst>
          </p:nvPr>
        </p:nvGraphicFramePr>
        <p:xfrm>
          <a:off x="1143000" y="5704643"/>
          <a:ext cx="45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</a:t>
                      </a:r>
                      <a:endParaRPr lang="en-US" sz="12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p-value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Intercept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-0.22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1.29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-0.169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0.866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b</a:t>
                      </a:r>
                      <a:endParaRPr lang="en-US" sz="1200" i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2.07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0.0978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21.16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 0.0001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Interpreting model outputs</a:t>
            </a:r>
            <a:endParaRPr lang="en-US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23781"/>
              </p:ext>
            </p:extLst>
          </p:nvPr>
        </p:nvGraphicFramePr>
        <p:xfrm>
          <a:off x="1553211" y="1469527"/>
          <a:ext cx="37515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p-value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Intercept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-0.22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1.29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0.866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Covariate</a:t>
                      </a:r>
                      <a:r>
                        <a:rPr lang="en-US" sz="1200" i="0" baseline="0" dirty="0" smtClean="0"/>
                        <a:t> 1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2.07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0.0978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 0.0001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Covariate</a:t>
                      </a:r>
                      <a:r>
                        <a:rPr lang="en-US" sz="1200" i="0" baseline="0" dirty="0" smtClean="0"/>
                        <a:t> 2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-4.1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2.31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0.062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Covariate</a:t>
                      </a:r>
                      <a:r>
                        <a:rPr lang="en-US" sz="1200" i="0" baseline="0" dirty="0" smtClean="0"/>
                        <a:t> 3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0.00287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0.00013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0.0021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Covariate</a:t>
                      </a:r>
                      <a:r>
                        <a:rPr lang="en-US" sz="1200" i="0" baseline="0" dirty="0" smtClean="0"/>
                        <a:t> 4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-0.278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0.145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0.835</a:t>
                      </a:r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884925"/>
                  </p:ext>
                </p:extLst>
              </p:nvPr>
            </p:nvGraphicFramePr>
            <p:xfrm>
              <a:off x="666750" y="4572001"/>
              <a:ext cx="5094670" cy="24537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3646"/>
                    <a:gridCol w="775256"/>
                    <a:gridCol w="775256"/>
                    <a:gridCol w="775256"/>
                    <a:gridCol w="775256"/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Model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AIC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dirty="0" smtClean="0"/>
                            <a:t>AIC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 smtClean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w</a:t>
                          </a:r>
                          <a:r>
                            <a:rPr lang="en-US" sz="1200" i="1" baseline="-25000" dirty="0" err="1" smtClean="0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Int</a:t>
                          </a:r>
                          <a:r>
                            <a:rPr lang="en-US" sz="1200" dirty="0" smtClean="0"/>
                            <a:t> + Covariate 1 + Covariate 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345.8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0.82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+ Covariate 1 + Covariate 2 + Covariate</a:t>
                          </a:r>
                          <a:r>
                            <a:rPr lang="en-US" sz="1200" i="0" baseline="0" dirty="0" smtClean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349.1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0.18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</a:t>
                          </a:r>
                          <a:r>
                            <a:rPr lang="en-US" sz="1200" i="0" baseline="0" dirty="0" smtClean="0"/>
                            <a:t>+ Covariate 1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359.8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14.0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15.3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+ Covariate</a:t>
                          </a:r>
                          <a:r>
                            <a:rPr lang="en-US" sz="1200" i="0" baseline="0" dirty="0" smtClean="0"/>
                            <a:t> 1 + Covariate 2 + Covariate 3 + Covariate 4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402.9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57.1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884925"/>
                  </p:ext>
                </p:extLst>
              </p:nvPr>
            </p:nvGraphicFramePr>
            <p:xfrm>
              <a:off x="666750" y="4572001"/>
              <a:ext cx="5094670" cy="24537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3646"/>
                    <a:gridCol w="775256"/>
                    <a:gridCol w="775256"/>
                    <a:gridCol w="775256"/>
                    <a:gridCol w="775256"/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Model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AIC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4688" r="-199219" b="-6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 smtClean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w</a:t>
                          </a:r>
                          <a:r>
                            <a:rPr lang="en-US" sz="1200" i="1" baseline="-25000" dirty="0" err="1" smtClean="0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Int</a:t>
                          </a:r>
                          <a:r>
                            <a:rPr lang="en-US" sz="1200" dirty="0" smtClean="0"/>
                            <a:t> + Covariate 1 + Covariate 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345.8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0.82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+ Covariate 1 + Covariate 2 + Covariate</a:t>
                          </a:r>
                          <a:r>
                            <a:rPr lang="en-US" sz="1200" i="0" baseline="0" dirty="0" smtClean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349.1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0.18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</a:t>
                          </a:r>
                          <a:r>
                            <a:rPr lang="en-US" sz="1200" i="0" baseline="0" dirty="0" smtClean="0"/>
                            <a:t>+ Covariate 1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359.8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14.0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15.3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+ Covariate</a:t>
                          </a:r>
                          <a:r>
                            <a:rPr lang="en-US" sz="1200" i="0" baseline="0" dirty="0" smtClean="0"/>
                            <a:t> 1 + Covariate 2 + Covariate 3 + Covariate 4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402.9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57.1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0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Statistical distributions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3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ea typeface="Cambria Math" charset="0"/>
                              <a:cs typeface="Cambria Math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</a:t>
                          </a:r>
                          <a:r>
                            <a:rPr lang="en-US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</a:t>
                          </a:r>
                          <a:r>
                            <a:rPr lang="en-US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2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0667" r="-568468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250667" r="-568468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348344" r="-568468" b="-3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451333" r="-568468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51333" r="-568468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34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96" y="123657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Descriptive or categorical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9360" y="123657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Presence-type data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9814" y="1218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Counts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32" idx="4"/>
          </p:cNvCxnSpPr>
          <p:nvPr/>
        </p:nvCxnSpPr>
        <p:spPr>
          <a:xfrm flipH="1">
            <a:off x="1579281" y="1769977"/>
            <a:ext cx="420915" cy="7477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3215460" y="1769977"/>
            <a:ext cx="0" cy="74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435913" y="1751887"/>
            <a:ext cx="1" cy="729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7996" y="6797411"/>
            <a:ext cx="1092200" cy="695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Occupancy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56892" y="7797359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N-mixture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Species distribution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model </a:t>
            </a:r>
            <a:r>
              <a:rPr lang="en-US" sz="1200" b="1" dirty="0" smtClean="0">
                <a:solidFill>
                  <a:sysClr val="windowText" lastClr="000000"/>
                </a:solidFill>
              </a:rPr>
              <a:t>OR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State transition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Hexagon 1"/>
          <p:cNvSpPr/>
          <p:nvPr/>
        </p:nvSpPr>
        <p:spPr>
          <a:xfrm>
            <a:off x="2948481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What kind of data do you have?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Hexagon 31"/>
          <p:cNvSpPr/>
          <p:nvPr/>
        </p:nvSpPr>
        <p:spPr>
          <a:xfrm>
            <a:off x="1454095" y="2517720"/>
            <a:ext cx="4747995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How was it collected?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9890" y="1218487"/>
            <a:ext cx="1092200" cy="533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Demographic data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Arrow Connector 39"/>
          <p:cNvCxnSpPr>
            <a:stCxn id="35" idx="2"/>
            <a:endCxn id="32" idx="5"/>
          </p:cNvCxnSpPr>
          <p:nvPr/>
        </p:nvCxnSpPr>
        <p:spPr>
          <a:xfrm>
            <a:off x="5655990" y="1751887"/>
            <a:ext cx="420914" cy="765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" idx="3"/>
            <a:endCxn id="4" idx="0"/>
          </p:cNvCxnSpPr>
          <p:nvPr/>
        </p:nvCxnSpPr>
        <p:spPr>
          <a:xfrm flipH="1">
            <a:off x="2000196" y="570017"/>
            <a:ext cx="948285" cy="66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  <a:endCxn id="7" idx="0"/>
          </p:cNvCxnSpPr>
          <p:nvPr/>
        </p:nvCxnSpPr>
        <p:spPr>
          <a:xfrm>
            <a:off x="3144424" y="961902"/>
            <a:ext cx="71036" cy="274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" idx="1"/>
            <a:endCxn id="8" idx="0"/>
          </p:cNvCxnSpPr>
          <p:nvPr/>
        </p:nvCxnSpPr>
        <p:spPr>
          <a:xfrm flipH="1">
            <a:off x="4435914" y="961902"/>
            <a:ext cx="108912" cy="2565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0"/>
            <a:endCxn id="35" idx="0"/>
          </p:cNvCxnSpPr>
          <p:nvPr/>
        </p:nvCxnSpPr>
        <p:spPr>
          <a:xfrm>
            <a:off x="4740769" y="570017"/>
            <a:ext cx="915221" cy="64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03234" y="3515444"/>
            <a:ext cx="2006462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Survey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(e.g. transects, repeated counts, mark-recapture)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42873" y="1793636"/>
            <a:ext cx="119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Follow the color of your data type!</a:t>
            </a:r>
            <a:endParaRPr lang="en-US" sz="1200" i="1" dirty="0"/>
          </a:p>
        </p:txBody>
      </p:sp>
      <p:sp>
        <p:nvSpPr>
          <p:cNvPr id="102" name="Hexagon 101"/>
          <p:cNvSpPr/>
          <p:nvPr/>
        </p:nvSpPr>
        <p:spPr>
          <a:xfrm>
            <a:off x="3844625" y="4547405"/>
            <a:ext cx="2098566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Repeated visits within a closed period?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This roadmap is to serve as a general guide and is not an exhaustive list of all analysis options. Also, </a:t>
            </a:r>
            <a:r>
              <a:rPr lang="en-US" sz="1200" b="1" i="1" dirty="0" smtClean="0"/>
              <a:t>always check the specific assumptions of your planned modeling approach!</a:t>
            </a:r>
            <a:endParaRPr lang="en-US" sz="1200" b="1" i="1" dirty="0"/>
          </a:p>
        </p:txBody>
      </p:sp>
      <p:sp>
        <p:nvSpPr>
          <p:cNvPr id="110" name="Rectangle 109"/>
          <p:cNvSpPr/>
          <p:nvPr/>
        </p:nvSpPr>
        <p:spPr>
          <a:xfrm>
            <a:off x="2389397" y="600023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41222" y="5318011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110" idx="0"/>
            <a:endCxn id="102" idx="2"/>
          </p:cNvCxnSpPr>
          <p:nvPr/>
        </p:nvCxnSpPr>
        <p:spPr>
          <a:xfrm flipV="1">
            <a:off x="2757871" y="5048149"/>
            <a:ext cx="1211940" cy="95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0"/>
            <a:endCxn id="102" idx="1"/>
          </p:cNvCxnSpPr>
          <p:nvPr/>
        </p:nvCxnSpPr>
        <p:spPr>
          <a:xfrm flipH="1" flipV="1">
            <a:off x="5818005" y="5048149"/>
            <a:ext cx="91691" cy="26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State transition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/>
          <p:cNvCxnSpPr>
            <a:stCxn id="79" idx="2"/>
            <a:endCxn id="58" idx="0"/>
          </p:cNvCxnSpPr>
          <p:nvPr/>
        </p:nvCxnSpPr>
        <p:spPr>
          <a:xfrm flipH="1">
            <a:off x="665499" y="4113853"/>
            <a:ext cx="1286118" cy="433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79" idx="0"/>
          </p:cNvCxnSpPr>
          <p:nvPr/>
        </p:nvCxnSpPr>
        <p:spPr>
          <a:xfrm>
            <a:off x="1579281" y="3018464"/>
            <a:ext cx="372336" cy="4919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9" idx="0"/>
          </p:cNvCxnSpPr>
          <p:nvPr/>
        </p:nvCxnSpPr>
        <p:spPr>
          <a:xfrm flipH="1">
            <a:off x="1951617" y="3018464"/>
            <a:ext cx="119280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9" idx="2"/>
            <a:endCxn id="56" idx="0"/>
          </p:cNvCxnSpPr>
          <p:nvPr/>
        </p:nvCxnSpPr>
        <p:spPr>
          <a:xfrm flipH="1">
            <a:off x="1438635" y="4113853"/>
            <a:ext cx="512982" cy="13972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9" idx="0"/>
          </p:cNvCxnSpPr>
          <p:nvPr/>
        </p:nvCxnSpPr>
        <p:spPr>
          <a:xfrm flipH="1">
            <a:off x="1951617" y="3018464"/>
            <a:ext cx="2445409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3510453"/>
            <a:ext cx="2006626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(e.g. citizen science, historical records, museum specimens)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79" idx="2"/>
            <a:endCxn id="178" idx="0"/>
          </p:cNvCxnSpPr>
          <p:nvPr/>
        </p:nvCxnSpPr>
        <p:spPr>
          <a:xfrm>
            <a:off x="1951617" y="4113853"/>
            <a:ext cx="646707" cy="3912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2"/>
            <a:endCxn id="80" idx="0"/>
          </p:cNvCxnSpPr>
          <p:nvPr/>
        </p:nvCxnSpPr>
        <p:spPr>
          <a:xfrm>
            <a:off x="1579281" y="3018464"/>
            <a:ext cx="3327184" cy="4969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0" idx="0"/>
          </p:cNvCxnSpPr>
          <p:nvPr/>
        </p:nvCxnSpPr>
        <p:spPr>
          <a:xfrm>
            <a:off x="3203378" y="3023455"/>
            <a:ext cx="170308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0" idx="0"/>
          </p:cNvCxnSpPr>
          <p:nvPr/>
        </p:nvCxnSpPr>
        <p:spPr>
          <a:xfrm>
            <a:off x="4384942" y="3023455"/>
            <a:ext cx="521523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80" idx="0"/>
          </p:cNvCxnSpPr>
          <p:nvPr/>
        </p:nvCxnSpPr>
        <p:spPr>
          <a:xfrm flipH="1">
            <a:off x="4906465" y="3018464"/>
            <a:ext cx="1170439" cy="4969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</p:cNvCxnSpPr>
          <p:nvPr/>
        </p:nvCxnSpPr>
        <p:spPr>
          <a:xfrm>
            <a:off x="4906465" y="4118844"/>
            <a:ext cx="2946" cy="453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10" idx="2"/>
            <a:endCxn id="38" idx="0"/>
          </p:cNvCxnSpPr>
          <p:nvPr/>
        </p:nvCxnSpPr>
        <p:spPr>
          <a:xfrm flipH="1">
            <a:off x="1454096" y="6412600"/>
            <a:ext cx="1303775" cy="3848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2"/>
            <a:endCxn id="55" idx="0"/>
          </p:cNvCxnSpPr>
          <p:nvPr/>
        </p:nvCxnSpPr>
        <p:spPr>
          <a:xfrm flipH="1">
            <a:off x="2002993" y="6412600"/>
            <a:ext cx="754878" cy="1384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1" idx="2"/>
            <a:endCxn id="54" idx="0"/>
          </p:cNvCxnSpPr>
          <p:nvPr/>
        </p:nvCxnSpPr>
        <p:spPr>
          <a:xfrm flipH="1">
            <a:off x="4661728" y="5730374"/>
            <a:ext cx="1247968" cy="14152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1" idx="2"/>
            <a:endCxn id="50" idx="0"/>
          </p:cNvCxnSpPr>
          <p:nvPr/>
        </p:nvCxnSpPr>
        <p:spPr>
          <a:xfrm flipH="1">
            <a:off x="4652279" y="5730374"/>
            <a:ext cx="1257417" cy="423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59" idx="0"/>
          </p:cNvCxnSpPr>
          <p:nvPr/>
        </p:nvCxnSpPr>
        <p:spPr>
          <a:xfrm>
            <a:off x="5909696" y="5730374"/>
            <a:ext cx="331359" cy="7193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547805" y="7462103"/>
            <a:ext cx="1092200" cy="6953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Poisson regression (fecundity)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Straight Arrow Connector 132"/>
          <p:cNvCxnSpPr>
            <a:stCxn id="111" idx="2"/>
            <a:endCxn id="131" idx="0"/>
          </p:cNvCxnSpPr>
          <p:nvPr/>
        </p:nvCxnSpPr>
        <p:spPr>
          <a:xfrm>
            <a:off x="5909696" y="5730374"/>
            <a:ext cx="184209" cy="17317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94955" y="6449749"/>
            <a:ext cx="1092200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Multinomial regression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06178" y="6154300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Logistic regression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153434" y="8079491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Survival analysis (mark-recapture)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/>
          <p:cNvCxnSpPr>
            <a:stCxn id="111" idx="2"/>
            <a:endCxn id="136" idx="0"/>
          </p:cNvCxnSpPr>
          <p:nvPr/>
        </p:nvCxnSpPr>
        <p:spPr>
          <a:xfrm flipH="1">
            <a:off x="4788072" y="5730374"/>
            <a:ext cx="1121624" cy="23491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15627" y="7145604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Poisson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regression (counts)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08235" y="7177581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Abundance estimation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2" name="Straight Arrow Connector 141"/>
          <p:cNvCxnSpPr>
            <a:stCxn id="110" idx="2"/>
            <a:endCxn id="141" idx="0"/>
          </p:cNvCxnSpPr>
          <p:nvPr/>
        </p:nvCxnSpPr>
        <p:spPr>
          <a:xfrm>
            <a:off x="2757871" y="6412600"/>
            <a:ext cx="485002" cy="7649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348" y="319148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Descriptive or categorical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9571" y="383028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Presence-type data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5983" y="3191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Counts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8" idx="2"/>
            <a:endCxn id="178" idx="0"/>
          </p:cNvCxnSpPr>
          <p:nvPr/>
        </p:nvCxnSpPr>
        <p:spPr>
          <a:xfrm flipH="1">
            <a:off x="2598324" y="3724887"/>
            <a:ext cx="53759" cy="7801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75744" y="8118989"/>
            <a:ext cx="1092200" cy="4240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Occupancy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25203" y="8075140"/>
            <a:ext cx="1092201" cy="46786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N-mixture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Species distribution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model </a:t>
            </a:r>
            <a:r>
              <a:rPr lang="en-US" sz="1200" b="1" dirty="0" smtClean="0">
                <a:solidFill>
                  <a:sysClr val="windowText" lastClr="000000"/>
                </a:solidFill>
              </a:rPr>
              <a:t>OR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State transition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Hexagon 1"/>
          <p:cNvSpPr/>
          <p:nvPr/>
        </p:nvSpPr>
        <p:spPr>
          <a:xfrm>
            <a:off x="2532856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How was the data collected?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03234" y="1347347"/>
            <a:ext cx="2006462" cy="7070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Survey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(e.g. transects, repeated counts, mark-recapture)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02" name="Hexagon 101"/>
          <p:cNvSpPr/>
          <p:nvPr/>
        </p:nvSpPr>
        <p:spPr>
          <a:xfrm>
            <a:off x="3877511" y="2420584"/>
            <a:ext cx="2098566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Repeated visits within a closed period?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This roadmap is to serve as a general guide and is not an exhaustive list of all analysis options. Also, </a:t>
            </a:r>
            <a:r>
              <a:rPr lang="en-US" sz="1200" b="1" i="1" dirty="0" smtClean="0"/>
              <a:t>always check the specific assumptions of your planned modeling approach!</a:t>
            </a:r>
            <a:endParaRPr lang="en-US" sz="1200" b="1" i="1" dirty="0"/>
          </a:p>
        </p:txBody>
      </p:sp>
      <p:sp>
        <p:nvSpPr>
          <p:cNvPr id="110" name="Rectangle 109"/>
          <p:cNvSpPr/>
          <p:nvPr/>
        </p:nvSpPr>
        <p:spPr>
          <a:xfrm>
            <a:off x="3588197" y="331408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84036" y="3294399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110" idx="0"/>
            <a:endCxn id="102" idx="2"/>
          </p:cNvCxnSpPr>
          <p:nvPr/>
        </p:nvCxnSpPr>
        <p:spPr>
          <a:xfrm flipV="1">
            <a:off x="3956671" y="2921328"/>
            <a:ext cx="46026" cy="39275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0"/>
            <a:endCxn id="102" idx="1"/>
          </p:cNvCxnSpPr>
          <p:nvPr/>
        </p:nvCxnSpPr>
        <p:spPr>
          <a:xfrm flipH="1" flipV="1">
            <a:off x="5850891" y="2921328"/>
            <a:ext cx="1619" cy="37307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State transition model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/>
          <p:cNvCxnSpPr>
            <a:stCxn id="4" idx="2"/>
            <a:endCxn id="58" idx="0"/>
          </p:cNvCxnSpPr>
          <p:nvPr/>
        </p:nvCxnSpPr>
        <p:spPr>
          <a:xfrm flipH="1">
            <a:off x="665499" y="3724887"/>
            <a:ext cx="76949" cy="82251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2"/>
            <a:endCxn id="56" idx="0"/>
          </p:cNvCxnSpPr>
          <p:nvPr/>
        </p:nvCxnSpPr>
        <p:spPr>
          <a:xfrm flipH="1">
            <a:off x="1438635" y="4363687"/>
            <a:ext cx="227036" cy="11474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1347346"/>
            <a:ext cx="2006626" cy="7070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(e.g. citizen science, historical records, museum specimens)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146" idx="2"/>
            <a:endCxn id="38" idx="0"/>
          </p:cNvCxnSpPr>
          <p:nvPr/>
        </p:nvCxnSpPr>
        <p:spPr>
          <a:xfrm>
            <a:off x="1321844" y="7763759"/>
            <a:ext cx="0" cy="3552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4" idx="2"/>
            <a:endCxn id="55" idx="0"/>
          </p:cNvCxnSpPr>
          <p:nvPr/>
        </p:nvCxnSpPr>
        <p:spPr>
          <a:xfrm>
            <a:off x="3171303" y="7778036"/>
            <a:ext cx="1" cy="2971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27" idx="2"/>
            <a:endCxn id="54" idx="0"/>
          </p:cNvCxnSpPr>
          <p:nvPr/>
        </p:nvCxnSpPr>
        <p:spPr>
          <a:xfrm>
            <a:off x="6201316" y="5526730"/>
            <a:ext cx="39334" cy="13260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4" idx="2"/>
            <a:endCxn id="50" idx="0"/>
          </p:cNvCxnSpPr>
          <p:nvPr/>
        </p:nvCxnSpPr>
        <p:spPr>
          <a:xfrm flipH="1">
            <a:off x="4835994" y="6456451"/>
            <a:ext cx="518288" cy="7292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1" idx="2"/>
            <a:endCxn id="59" idx="0"/>
          </p:cNvCxnSpPr>
          <p:nvPr/>
        </p:nvCxnSpPr>
        <p:spPr>
          <a:xfrm flipH="1">
            <a:off x="4036724" y="5526730"/>
            <a:ext cx="382481" cy="43672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90624" y="5963451"/>
            <a:ext cx="1092200" cy="5580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Multinomial regression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89893" y="7185697"/>
            <a:ext cx="1092201" cy="399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Logistic regression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94549" y="6852773"/>
            <a:ext cx="1092201" cy="46609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Poisson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regression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Arrow Connector 67"/>
          <p:cNvCxnSpPr>
            <a:stCxn id="2" idx="2"/>
            <a:endCxn id="79" idx="0"/>
          </p:cNvCxnSpPr>
          <p:nvPr/>
        </p:nvCxnSpPr>
        <p:spPr>
          <a:xfrm flipH="1">
            <a:off x="1951617" y="961902"/>
            <a:ext cx="777182" cy="38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" idx="1"/>
            <a:endCxn id="80" idx="0"/>
          </p:cNvCxnSpPr>
          <p:nvPr/>
        </p:nvCxnSpPr>
        <p:spPr>
          <a:xfrm>
            <a:off x="4129201" y="961902"/>
            <a:ext cx="777264" cy="385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>
            <a:off x="969820" y="2420584"/>
            <a:ext cx="1792288" cy="548243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What kind of data do you have?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3" idx="2"/>
            <a:endCxn id="4" idx="0"/>
          </p:cNvCxnSpPr>
          <p:nvPr/>
        </p:nvCxnSpPr>
        <p:spPr>
          <a:xfrm flipH="1">
            <a:off x="742448" y="2968827"/>
            <a:ext cx="364433" cy="22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" idx="0"/>
          </p:cNvCxnSpPr>
          <p:nvPr/>
        </p:nvCxnSpPr>
        <p:spPr>
          <a:xfrm flipH="1">
            <a:off x="1665671" y="2980705"/>
            <a:ext cx="142973" cy="849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1"/>
            <a:endCxn id="8" idx="0"/>
          </p:cNvCxnSpPr>
          <p:nvPr/>
        </p:nvCxnSpPr>
        <p:spPr>
          <a:xfrm>
            <a:off x="2625047" y="2968827"/>
            <a:ext cx="27036" cy="22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9" idx="2"/>
          </p:cNvCxnSpPr>
          <p:nvPr/>
        </p:nvCxnSpPr>
        <p:spPr>
          <a:xfrm>
            <a:off x="1951617" y="2054429"/>
            <a:ext cx="0" cy="36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Hexagon 112"/>
          <p:cNvSpPr/>
          <p:nvPr/>
        </p:nvSpPr>
        <p:spPr>
          <a:xfrm>
            <a:off x="4706442" y="3956827"/>
            <a:ext cx="1792288" cy="548243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What kind of data do you have?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873105" y="4993330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Descriptive or categorical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08182" y="5923051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Presence-type data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Hexagon 139"/>
          <p:cNvSpPr/>
          <p:nvPr/>
        </p:nvSpPr>
        <p:spPr>
          <a:xfrm>
            <a:off x="1483700" y="6511087"/>
            <a:ext cx="1792288" cy="548243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What kind of data do you have?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10" idx="2"/>
          </p:cNvCxnSpPr>
          <p:nvPr/>
        </p:nvCxnSpPr>
        <p:spPr>
          <a:xfrm flipH="1">
            <a:off x="2532856" y="3726450"/>
            <a:ext cx="1423815" cy="2764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625203" y="7244636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Counts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75744" y="7230359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Presence-absence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Straight Arrow Connector 153"/>
          <p:cNvCxnSpPr>
            <a:stCxn id="80" idx="2"/>
          </p:cNvCxnSpPr>
          <p:nvPr/>
        </p:nvCxnSpPr>
        <p:spPr>
          <a:xfrm>
            <a:off x="4906465" y="2054429"/>
            <a:ext cx="20329" cy="36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11" idx="2"/>
          </p:cNvCxnSpPr>
          <p:nvPr/>
        </p:nvCxnSpPr>
        <p:spPr>
          <a:xfrm flipV="1">
            <a:off x="5694549" y="3706762"/>
            <a:ext cx="157961" cy="25006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4" idx="0"/>
            <a:endCxn id="140" idx="1"/>
          </p:cNvCxnSpPr>
          <p:nvPr/>
        </p:nvCxnSpPr>
        <p:spPr>
          <a:xfrm flipH="1" flipV="1">
            <a:off x="3138927" y="7059330"/>
            <a:ext cx="32376" cy="18530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6" idx="0"/>
            <a:endCxn id="140" idx="2"/>
          </p:cNvCxnSpPr>
          <p:nvPr/>
        </p:nvCxnSpPr>
        <p:spPr>
          <a:xfrm flipV="1">
            <a:off x="1321844" y="7059330"/>
            <a:ext cx="298917" cy="17102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13" idx="2"/>
            <a:endCxn id="121" idx="0"/>
          </p:cNvCxnSpPr>
          <p:nvPr/>
        </p:nvCxnSpPr>
        <p:spPr>
          <a:xfrm flipH="1">
            <a:off x="4419205" y="4505070"/>
            <a:ext cx="424298" cy="488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13" idx="1"/>
            <a:endCxn id="127" idx="0"/>
          </p:cNvCxnSpPr>
          <p:nvPr/>
        </p:nvCxnSpPr>
        <p:spPr>
          <a:xfrm flipH="1">
            <a:off x="6201316" y="4505070"/>
            <a:ext cx="160353" cy="488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24" idx="0"/>
          </p:cNvCxnSpPr>
          <p:nvPr/>
        </p:nvCxnSpPr>
        <p:spPr>
          <a:xfrm flipH="1">
            <a:off x="5354282" y="4505070"/>
            <a:ext cx="155869" cy="1417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655216" y="4993330"/>
            <a:ext cx="10922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Counts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15412"/>
              </p:ext>
            </p:extLst>
          </p:nvPr>
        </p:nvGraphicFramePr>
        <p:xfrm>
          <a:off x="1557052" y="4572000"/>
          <a:ext cx="326764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681"/>
                <a:gridCol w="17559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Perfect detection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Imperfect detection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Logistic regression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Site-occupancy model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Poisson regression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N-mixture model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Accounting for observation uncertainty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6751" y="1204604"/>
            <a:ext cx="5545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Why account for observation uncertainty?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Assumptions </a:t>
            </a:r>
            <a:r>
              <a:rPr lang="en-US" sz="1200" dirty="0" smtClean="0"/>
              <a:t>needed to estimate detection probability: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True site occupancy/abundance does not change between surveys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Detection probability is the same for all sites and surveys OR explained by model covariates (</a:t>
            </a:r>
            <a:r>
              <a:rPr lang="en-US" sz="1200" i="1" dirty="0" smtClean="0"/>
              <a:t>e.g. </a:t>
            </a:r>
            <a:r>
              <a:rPr lang="en-US" sz="1200" dirty="0" smtClean="0"/>
              <a:t>weather conditions)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225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Glossary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6751" y="1125609"/>
            <a:ext cx="554520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Covariate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Parameter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Distribution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Response/dependent variable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Predictor/independent variable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Detection </a:t>
            </a:r>
            <a:r>
              <a:rPr lang="en-US" sz="1200" b="1" dirty="0" smtClean="0"/>
              <a:t>probability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AIC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Intercept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Null model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Global model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16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Quantifying the three R’s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6751" y="1125607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Redundancy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Resiliency</a:t>
            </a: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Representation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18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592</Words>
  <Application>Microsoft Office PowerPoint</Application>
  <PresentationFormat>Letter Paper (8.5x11 in)</PresentationFormat>
  <Paragraphs>247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SSA 200 Quantitative Tools for 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35</cp:revision>
  <dcterms:created xsi:type="dcterms:W3CDTF">2017-09-20T20:26:32Z</dcterms:created>
  <dcterms:modified xsi:type="dcterms:W3CDTF">2018-10-16T17:46:10Z</dcterms:modified>
</cp:coreProperties>
</file>