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4" r:id="rId2"/>
    <p:sldId id="262" r:id="rId3"/>
    <p:sldId id="259" r:id="rId4"/>
    <p:sldId id="270" r:id="rId5"/>
    <p:sldId id="261" r:id="rId6"/>
    <p:sldId id="269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4664"/>
  </p:normalViewPr>
  <p:slideViewPr>
    <p:cSldViewPr snapToGrid="0" snapToObjects="1">
      <p:cViewPr varScale="1">
        <p:scale>
          <a:sx n="62" d="100"/>
          <a:sy n="62" d="100"/>
        </p:scale>
        <p:origin x="2419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87FD-35B9-C849-B94A-A03976F581A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9DF6-20AC-DE44-829A-9B06901A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5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5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7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708F-84DE-6F4A-9412-DD0B527C05D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68083"/>
            <a:ext cx="5915025" cy="700696"/>
          </a:xfrm>
        </p:spPr>
        <p:txBody>
          <a:bodyPr>
            <a:normAutofit/>
          </a:bodyPr>
          <a:lstStyle/>
          <a:p>
            <a:r>
              <a:rPr lang="en-US" sz="1400" b="1" dirty="0"/>
              <a:t>SSA 200</a:t>
            </a:r>
            <a:br>
              <a:rPr lang="en-US" sz="1400" b="1" dirty="0"/>
            </a:br>
            <a:r>
              <a:rPr lang="en-US" sz="1400" b="1" dirty="0"/>
              <a:t>Strategic Use of Data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59" y="368083"/>
            <a:ext cx="5699761" cy="70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06F4F-912C-4CC7-92D6-10C4B2F3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17" y="7852993"/>
            <a:ext cx="1739096" cy="95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F3819-3FC5-490A-8A74-EF7AF37C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466" y="7959585"/>
            <a:ext cx="673399" cy="801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D60670-1150-42E9-98A2-EBD4DF752833}"/>
              </a:ext>
            </a:extLst>
          </p:cNvPr>
          <p:cNvSpPr txBox="1"/>
          <p:nvPr/>
        </p:nvSpPr>
        <p:spPr>
          <a:xfrm>
            <a:off x="594359" y="1170490"/>
            <a:ext cx="5699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Lecture slides, activities, and additional supplementary materials are available online at:  </a:t>
            </a:r>
            <a:r>
              <a:rPr lang="en-US" sz="1200" b="1" dirty="0"/>
              <a:t>ssa200.auburn.edu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78126-7054-46AC-958F-B9168C8663EF}"/>
              </a:ext>
            </a:extLst>
          </p:cNvPr>
          <p:cNvSpPr txBox="1"/>
          <p:nvPr/>
        </p:nvSpPr>
        <p:spPr>
          <a:xfrm>
            <a:off x="471488" y="7944920"/>
            <a:ext cx="3460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Conor</a:t>
            </a:r>
            <a:r>
              <a:rPr lang="en-US" sz="1200" dirty="0"/>
              <a:t> P. McGowan</a:t>
            </a:r>
          </a:p>
          <a:p>
            <a:r>
              <a:rPr lang="en-US" sz="1200" dirty="0"/>
              <a:t>Anna M. Tucker</a:t>
            </a:r>
          </a:p>
          <a:p>
            <a:r>
              <a:rPr lang="en-US" sz="1200" dirty="0"/>
              <a:t>Nicole F. </a:t>
            </a:r>
            <a:r>
              <a:rPr lang="en-US" sz="1200" dirty="0" err="1"/>
              <a:t>Angeli</a:t>
            </a:r>
            <a:endParaRPr lang="en-US" sz="1200" dirty="0"/>
          </a:p>
          <a:p>
            <a:r>
              <a:rPr lang="en-US" sz="1200" dirty="0"/>
              <a:t>Kylee Dunham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A5BC7-833E-4CF5-9B59-79352BEAD90A}"/>
              </a:ext>
            </a:extLst>
          </p:cNvPr>
          <p:cNvSpPr txBox="1"/>
          <p:nvPr/>
        </p:nvSpPr>
        <p:spPr>
          <a:xfrm>
            <a:off x="594359" y="1933634"/>
            <a:ext cx="56997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a model?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The purpose of modeling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Statistical analysis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 statistical analysis to predict the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Explaining variation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data analysis to understand ecological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Predict patterns in the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Evaluate competing hypothesis about how the system works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Statistical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3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97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20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42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1650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Continuous</a:t>
                          </a:r>
                          <a:r>
                            <a:rPr lang="en-US" sz="1200" b="1" baseline="0" dirty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applications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a typeface="Cambria Math" charset="0"/>
                              <a:cs typeface="Cambria Math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Linear</a:t>
                          </a:r>
                          <a:r>
                            <a:rPr lang="en-US" sz="1200" baseline="0" dirty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  <a:r>
                            <a:rPr lang="en-US" sz="1200" baseline="0" dirty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Occupancy</a:t>
                          </a:r>
                          <a:endParaRPr lang="en-US" sz="1200" baseline="0" dirty="0"/>
                        </a:p>
                        <a:p>
                          <a:pPr algn="ctr"/>
                          <a:r>
                            <a:rPr lang="en-US" sz="1200" baseline="0" dirty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Multinomial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transitions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Count data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Negative 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Counts with many</a:t>
                          </a:r>
                          <a:r>
                            <a:rPr lang="en-US" sz="1200" baseline="0" dirty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Log-normal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Population-level</a:t>
                          </a:r>
                          <a:r>
                            <a:rPr lang="en-US" sz="1200" baseline="0" dirty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Population rates</a:t>
                          </a:r>
                          <a:r>
                            <a:rPr lang="en-US" sz="1200" baseline="0" dirty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Uniform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User-defined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Variety</a:t>
                          </a:r>
                          <a:r>
                            <a:rPr lang="en-US" sz="1200" baseline="0" dirty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2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/>
                    <a:gridCol w="1114933"/>
                    <a:gridCol w="679768"/>
                    <a:gridCol w="1022008"/>
                    <a:gridCol w="1084234"/>
                    <a:gridCol w="1716506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Name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Continuous</a:t>
                          </a:r>
                          <a:r>
                            <a:rPr lang="en-US" sz="1200" b="1" baseline="0" dirty="0" smtClean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 smtClean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Bounds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 smtClean="0"/>
                            <a:t>applications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Notes</a:t>
                          </a:r>
                          <a:endParaRPr lang="en-US" sz="1200" b="1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0667" r="-568468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Linear</a:t>
                          </a:r>
                          <a:r>
                            <a:rPr lang="en-US" sz="1200" baseline="0" dirty="0" smtClean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r>
                            <a:rPr lang="en-US" sz="1200" baseline="0" dirty="0" smtClean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Occupancy</a:t>
                          </a:r>
                          <a:endParaRPr lang="en-US" sz="1200" baseline="0" dirty="0" smtClean="0"/>
                        </a:p>
                        <a:p>
                          <a:pPr algn="ctr"/>
                          <a:r>
                            <a:rPr lang="en-US" sz="1200" baseline="0" dirty="0" smtClean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Multinomial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250667" r="-568468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State transitions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348344" r="-568468" b="-398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 data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Negative 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451333" r="-568468" b="-3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Counts with many</a:t>
                          </a:r>
                          <a:r>
                            <a:rPr lang="en-US" sz="1200" baseline="0" dirty="0" smtClean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Log-normal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51333" r="-568468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Population-level</a:t>
                          </a:r>
                          <a:r>
                            <a:rPr lang="en-US" sz="1200" baseline="0" dirty="0" smtClean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Beta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0, 1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 rates</a:t>
                          </a:r>
                          <a:r>
                            <a:rPr lang="en-US" sz="1200" baseline="0" dirty="0" smtClean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Uniform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User-defined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Variety</a:t>
                          </a:r>
                          <a:r>
                            <a:rPr lang="en-US" sz="1200" baseline="0" dirty="0" smtClean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73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Linear regression and AIC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331D1-C285-435F-8EF5-6E173084B788}"/>
              </a:ext>
            </a:extLst>
          </p:cNvPr>
          <p:cNvGrpSpPr/>
          <p:nvPr/>
        </p:nvGrpSpPr>
        <p:grpSpPr>
          <a:xfrm>
            <a:off x="1723228" y="1852021"/>
            <a:ext cx="3411544" cy="3020396"/>
            <a:chOff x="1143000" y="2497543"/>
            <a:chExt cx="4110286" cy="356174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497543"/>
              <a:ext cx="4110286" cy="35617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045007" y="3221920"/>
                  <a:ext cx="1153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007" y="3221920"/>
                  <a:ext cx="11531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861" r="-20886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96368"/>
              </p:ext>
            </p:extLst>
          </p:nvPr>
        </p:nvGraphicFramePr>
        <p:xfrm>
          <a:off x="1143000" y="4833256"/>
          <a:ext cx="457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Parameter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Estimate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p-value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-0.169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2FE44A-1824-43D3-9549-CF8B2B150F27}"/>
              </a:ext>
            </a:extLst>
          </p:cNvPr>
          <p:cNvSpPr txBox="1"/>
          <p:nvPr/>
        </p:nvSpPr>
        <p:spPr>
          <a:xfrm>
            <a:off x="587818" y="1059671"/>
            <a:ext cx="55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General</a:t>
            </a:r>
            <a:r>
              <a:rPr lang="en-US" sz="1200" dirty="0"/>
              <a:t> linear model </a:t>
            </a:r>
            <a:r>
              <a:rPr lang="mr-IN" sz="1200" dirty="0"/>
              <a:t>–</a:t>
            </a:r>
            <a:r>
              <a:rPr lang="en-US" sz="1200" dirty="0"/>
              <a:t> response variable (y) has a Normal distribution</a:t>
            </a:r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/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Generalized </a:t>
            </a:r>
            <a:r>
              <a:rPr lang="en-US" sz="1200" dirty="0"/>
              <a:t>linear model </a:t>
            </a:r>
            <a:r>
              <a:rPr lang="mr-IN" sz="1200" dirty="0"/>
              <a:t>–</a:t>
            </a:r>
            <a:r>
              <a:rPr lang="en-US" sz="1200" dirty="0"/>
              <a:t> response variable (y) has some other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/>
              <a:t>Logistic </a:t>
            </a:r>
            <a:r>
              <a:rPr lang="en-US" sz="1200" dirty="0"/>
              <a:t>regression </a:t>
            </a:r>
            <a:r>
              <a:rPr lang="mr-IN" sz="1200" dirty="0"/>
              <a:t>–</a:t>
            </a:r>
            <a:r>
              <a:rPr lang="en-US" sz="1200" dirty="0"/>
              <a:t> Binomial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/>
              <a:t>Poisson </a:t>
            </a:r>
            <a:r>
              <a:rPr lang="en-US" sz="1200" dirty="0"/>
              <a:t>regression </a:t>
            </a:r>
            <a:r>
              <a:rPr lang="mr-IN" sz="1200" dirty="0"/>
              <a:t>–</a:t>
            </a:r>
            <a:r>
              <a:rPr lang="en-US" sz="1200" dirty="0"/>
              <a:t> Poisson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B395D4-E635-4567-B804-EAC4688550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457909"/>
                  </p:ext>
                </p:extLst>
              </p:nvPr>
            </p:nvGraphicFramePr>
            <p:xfrm>
              <a:off x="863151" y="6633137"/>
              <a:ext cx="5131697" cy="19965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7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6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9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07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</a:t>
                          </a:r>
                          <a:r>
                            <a:rPr lang="en-US" sz="1200" i="1" baseline="-25000" dirty="0" err="1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Int</a:t>
                          </a:r>
                          <a:r>
                            <a:rPr lang="en-US" sz="1200" dirty="0"/>
                            <a:t> + Covariate 1 + Covariate 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345.8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r>
                            <a:rPr lang="en-US" sz="1200" i="0" dirty="0"/>
                            <a:t> + Covariate 1 + Covariate 2 + Covariate</a:t>
                          </a:r>
                          <a:r>
                            <a:rPr lang="en-US" sz="1200" i="0" baseline="0" dirty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349.1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359.8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14.0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 + Covariate 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B395D4-E635-4567-B804-EAC4688550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457909"/>
                  </p:ext>
                </p:extLst>
              </p:nvPr>
            </p:nvGraphicFramePr>
            <p:xfrm>
              <a:off x="863151" y="6633137"/>
              <a:ext cx="5131697" cy="19965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7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6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9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07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2941" t="-1786" r="-220000" b="-4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</a:t>
                          </a:r>
                          <a:r>
                            <a:rPr lang="en-US" sz="1200" i="1" baseline="-25000" dirty="0" err="1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Int</a:t>
                          </a:r>
                          <a:r>
                            <a:rPr lang="en-US" sz="1200" dirty="0"/>
                            <a:t> + Covariate 1 + Covariate 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345.8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r>
                            <a:rPr lang="en-US" sz="1200" i="0" dirty="0"/>
                            <a:t> + Covariate 1 + Covariate 2 + Covariate</a:t>
                          </a:r>
                          <a:r>
                            <a:rPr lang="en-US" sz="1200" i="0" baseline="0" dirty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349.1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359.8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14.0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 + Covariate 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648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92966-3E7B-4BA1-958B-D77DE3A3E506}"/>
              </a:ext>
            </a:extLst>
          </p:cNvPr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Types of uncertainty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A515D-0B5C-4D01-A86E-358ED2CA6CF1}"/>
              </a:ext>
            </a:extLst>
          </p:cNvPr>
          <p:cNvSpPr txBox="1"/>
          <p:nvPr/>
        </p:nvSpPr>
        <p:spPr>
          <a:xfrm>
            <a:off x="666751" y="879484"/>
            <a:ext cx="554520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Partial controllability </a:t>
            </a:r>
            <a:r>
              <a:rPr lang="en-US" sz="1200" dirty="0"/>
              <a:t>– We are unable to control the exact management actions taken in a system.</a:t>
            </a:r>
          </a:p>
          <a:p>
            <a:endParaRPr lang="en-US" sz="1200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Setting management goals – we may intend to fully restore a habitat, but may not be able to implement the exact management goals due to other logistical constraints</a:t>
            </a:r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Observational uncertainty </a:t>
            </a:r>
            <a:r>
              <a:rPr lang="en-US" sz="1200" dirty="0"/>
              <a:t>– We are unable to perfectly observe the state of natural systems.</a:t>
            </a:r>
          </a:p>
          <a:p>
            <a:endParaRPr lang="en-US" sz="1200" b="1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Count data – in almost all cases, we cannot count every individual present at a specific location, but instead assume there is some probability of detecting individuals</a:t>
            </a:r>
          </a:p>
          <a:p>
            <a:endParaRPr lang="en-US" sz="1200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Environmental  variation </a:t>
            </a:r>
            <a:r>
              <a:rPr lang="en-US" sz="1200" dirty="0"/>
              <a:t>– Stochastic environmental fluctuations mean that conditions typically vary randomly from year to year.</a:t>
            </a:r>
          </a:p>
          <a:p>
            <a:endParaRPr lang="en-US" sz="1200" b="1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Predicting effects of temperature – we may estimate a relationship between temperature and survival probability that we can use to predict survival under future temperature conditions, but temperature will likely vary in a stochastic way from year to year.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Ecological uncertainty </a:t>
            </a:r>
            <a:r>
              <a:rPr lang="en-US" sz="1200" dirty="0"/>
              <a:t>– We have an imperfect understanding of how ecological systems work.</a:t>
            </a:r>
          </a:p>
          <a:p>
            <a:endParaRPr lang="en-US" sz="1200" b="1" dirty="0"/>
          </a:p>
          <a:p>
            <a:r>
              <a:rPr lang="en-US" sz="1200" dirty="0"/>
              <a:t>Examples: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Metapopulation dynamics – we think a set of populations function as a metapopulation, but have not conducted studies to explicitly estimate immigration among sites, and therefore we are unsure to what extent immigration plays a role in measured population growth rate at each site. </a:t>
            </a:r>
          </a:p>
        </p:txBody>
      </p:sp>
    </p:spTree>
    <p:extLst>
      <p:ext uri="{BB962C8B-B14F-4D97-AF65-F5344CB8AC3E}">
        <p14:creationId xmlns:p14="http://schemas.microsoft.com/office/powerpoint/2010/main" val="42683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Some key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51" y="889389"/>
            <a:ext cx="554520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defRPr/>
            </a:pPr>
            <a:r>
              <a:rPr lang="en-US" sz="1200" b="1" dirty="0"/>
              <a:t>Response/dependent variable</a:t>
            </a:r>
            <a:r>
              <a:rPr lang="en-US" sz="1200" dirty="0"/>
              <a:t> – in a statistical model, the variable that you are interested in better understanding or predicting (the “y” variable)</a:t>
            </a:r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r>
              <a:rPr lang="en-US" sz="1200" b="1" dirty="0"/>
              <a:t>Predictor/independent variable</a:t>
            </a:r>
            <a:r>
              <a:rPr lang="en-US" sz="1200" dirty="0"/>
              <a:t> – in a statistical model, the variable(s) that explain some of the observed variation in the response variable (the “x” variables)</a:t>
            </a:r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Covariate </a:t>
            </a:r>
            <a:r>
              <a:rPr lang="en-US" sz="1200" dirty="0"/>
              <a:t>– an environmental or ecological quantity that usually represents a stressor or species need and is included in a model as a predictor variable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Parameter</a:t>
            </a:r>
            <a:r>
              <a:rPr lang="en-US" sz="1200" dirty="0"/>
              <a:t> – statistical quantities that are estimated to explain the relationship between predictor and response variables. Can also be used to refer to demographic vital rates of interest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Collinearity</a:t>
            </a:r>
            <a:r>
              <a:rPr lang="en-US" sz="1200" dirty="0"/>
              <a:t> – occurs when two predictor variables in the same model are correlated with each other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Overfitting</a:t>
            </a:r>
            <a:r>
              <a:rPr lang="en-US" sz="1200" dirty="0"/>
              <a:t> – occurs when too many predictor variables are included in the model, resulting in a model that is not very useful for prediction 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AIC</a:t>
            </a:r>
            <a:r>
              <a:rPr lang="en-US" sz="1200" dirty="0"/>
              <a:t> – stands for </a:t>
            </a:r>
            <a:r>
              <a:rPr lang="en-US" sz="1200" dirty="0" err="1"/>
              <a:t>Aikaike’s</a:t>
            </a:r>
            <a:r>
              <a:rPr lang="en-US" sz="1200" dirty="0"/>
              <a:t> Information Criterion – a metric used to rank models based on how well they fit the data with a  penalty for the number of covariates in the model (to avoid overfitting)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Intercept</a:t>
            </a:r>
            <a:r>
              <a:rPr lang="en-US" sz="1200" dirty="0"/>
              <a:t> – the theoretical value of the response variable if all predictors were equal to zero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Null model</a:t>
            </a:r>
            <a:r>
              <a:rPr lang="en-US" sz="1200" dirty="0"/>
              <a:t> – the “intercept-only” model that does not include any covariates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Global model</a:t>
            </a:r>
            <a:r>
              <a:rPr lang="en-US" sz="1200" dirty="0"/>
              <a:t> – the most complex model in the model set that includes all covariates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Population closure</a:t>
            </a:r>
            <a:r>
              <a:rPr lang="en-US" sz="1200" dirty="0"/>
              <a:t> – an important concept for occupancy and abundance estimation, a population is considered “closed” when there are no births, deaths, immigration, or emigration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316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4096" y="1236577"/>
            <a:ext cx="1092200" cy="5334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Descriptive or categorical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9360" y="1236577"/>
            <a:ext cx="1092200" cy="533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Presence-type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9814" y="1218487"/>
            <a:ext cx="10922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Counts</a:t>
            </a:r>
          </a:p>
        </p:txBody>
      </p:sp>
      <p:cxnSp>
        <p:nvCxnSpPr>
          <p:cNvPr id="14" name="Straight Arrow Connector 13"/>
          <p:cNvCxnSpPr>
            <a:stCxn id="4" idx="2"/>
            <a:endCxn id="32" idx="4"/>
          </p:cNvCxnSpPr>
          <p:nvPr/>
        </p:nvCxnSpPr>
        <p:spPr>
          <a:xfrm flipH="1">
            <a:off x="1579281" y="1769977"/>
            <a:ext cx="420915" cy="7477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3215460" y="1769977"/>
            <a:ext cx="0" cy="7477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4435913" y="1751887"/>
            <a:ext cx="1" cy="7298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07996" y="6797411"/>
            <a:ext cx="1092200" cy="6953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Occupancy model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56892" y="7797359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N-mixture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65499" y="5511094"/>
            <a:ext cx="1546272" cy="695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Species distribution model </a:t>
            </a:r>
            <a:r>
              <a:rPr lang="en-US" sz="1200" b="1" dirty="0">
                <a:solidFill>
                  <a:sysClr val="windowText" lastClr="000000"/>
                </a:solidFill>
              </a:rPr>
              <a:t>OR</a:t>
            </a:r>
            <a:r>
              <a:rPr lang="en-US" sz="1200" dirty="0">
                <a:solidFill>
                  <a:sysClr val="windowText" lastClr="000000"/>
                </a:solidFill>
              </a:rPr>
              <a:t> paired points analysis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398" y="4547405"/>
            <a:ext cx="1092201" cy="69532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transition model</a:t>
            </a:r>
          </a:p>
        </p:txBody>
      </p:sp>
      <p:sp>
        <p:nvSpPr>
          <p:cNvPr id="2" name="Hexagon 1"/>
          <p:cNvSpPr/>
          <p:nvPr/>
        </p:nvSpPr>
        <p:spPr>
          <a:xfrm>
            <a:off x="2948481" y="178131"/>
            <a:ext cx="1792288" cy="783771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kind of data do you have?</a:t>
            </a:r>
          </a:p>
        </p:txBody>
      </p:sp>
      <p:sp>
        <p:nvSpPr>
          <p:cNvPr id="32" name="Hexagon 31"/>
          <p:cNvSpPr/>
          <p:nvPr/>
        </p:nvSpPr>
        <p:spPr>
          <a:xfrm>
            <a:off x="1454095" y="2517720"/>
            <a:ext cx="4747995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was it collected?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09890" y="1218487"/>
            <a:ext cx="1092200" cy="533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Demographic data</a:t>
            </a:r>
          </a:p>
        </p:txBody>
      </p:sp>
      <p:cxnSp>
        <p:nvCxnSpPr>
          <p:cNvPr id="40" name="Straight Arrow Connector 39"/>
          <p:cNvCxnSpPr>
            <a:stCxn id="35" idx="2"/>
            <a:endCxn id="32" idx="5"/>
          </p:cNvCxnSpPr>
          <p:nvPr/>
        </p:nvCxnSpPr>
        <p:spPr>
          <a:xfrm>
            <a:off x="5655990" y="1751887"/>
            <a:ext cx="420914" cy="7658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" idx="3"/>
            <a:endCxn id="4" idx="0"/>
          </p:cNvCxnSpPr>
          <p:nvPr/>
        </p:nvCxnSpPr>
        <p:spPr>
          <a:xfrm flipH="1">
            <a:off x="2000196" y="570017"/>
            <a:ext cx="948285" cy="6665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" idx="2"/>
            <a:endCxn id="7" idx="0"/>
          </p:cNvCxnSpPr>
          <p:nvPr/>
        </p:nvCxnSpPr>
        <p:spPr>
          <a:xfrm>
            <a:off x="3144424" y="961902"/>
            <a:ext cx="71036" cy="2746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" idx="1"/>
            <a:endCxn id="8" idx="0"/>
          </p:cNvCxnSpPr>
          <p:nvPr/>
        </p:nvCxnSpPr>
        <p:spPr>
          <a:xfrm flipH="1">
            <a:off x="4435914" y="961902"/>
            <a:ext cx="108912" cy="2565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" idx="0"/>
            <a:endCxn id="35" idx="0"/>
          </p:cNvCxnSpPr>
          <p:nvPr/>
        </p:nvCxnSpPr>
        <p:spPr>
          <a:xfrm>
            <a:off x="4740769" y="570017"/>
            <a:ext cx="915221" cy="6484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03234" y="3515444"/>
            <a:ext cx="2006462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Designed survey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(e.g. transects, repeated counts, mark-recapture)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42873" y="1793636"/>
            <a:ext cx="119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Follow the color of your data type!</a:t>
            </a:r>
          </a:p>
        </p:txBody>
      </p:sp>
      <p:sp>
        <p:nvSpPr>
          <p:cNvPr id="102" name="Hexagon 101"/>
          <p:cNvSpPr/>
          <p:nvPr/>
        </p:nvSpPr>
        <p:spPr>
          <a:xfrm>
            <a:off x="3562704" y="4547405"/>
            <a:ext cx="2970079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Are there repeated measurements within a closed period?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66793" y="8682335"/>
            <a:ext cx="6165990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This roadmap is to serve as a general guide and is not an exhaustive list of all analysis options. Also, </a:t>
            </a:r>
            <a:r>
              <a:rPr lang="en-US" sz="1200" b="1" i="1" dirty="0"/>
              <a:t>always check the specific assumptions of your planned modeling approach!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389397" y="6000237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893866" y="5341005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15" name="Straight Connector 114"/>
          <p:cNvCxnSpPr>
            <a:cxnSpLocks/>
            <a:stCxn id="110" idx="0"/>
            <a:endCxn id="102" idx="2"/>
          </p:cNvCxnSpPr>
          <p:nvPr/>
        </p:nvCxnSpPr>
        <p:spPr>
          <a:xfrm flipV="1">
            <a:off x="2757871" y="5048149"/>
            <a:ext cx="930019" cy="9520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cxnSpLocks/>
            <a:stCxn id="111" idx="0"/>
            <a:endCxn id="102" idx="1"/>
          </p:cNvCxnSpPr>
          <p:nvPr/>
        </p:nvCxnSpPr>
        <p:spPr>
          <a:xfrm flipV="1">
            <a:off x="6262340" y="5048149"/>
            <a:ext cx="145257" cy="29285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2052223" y="4505070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transition model</a:t>
            </a:r>
          </a:p>
        </p:txBody>
      </p:sp>
      <p:cxnSp>
        <p:nvCxnSpPr>
          <p:cNvPr id="46" name="Straight Arrow Connector 45"/>
          <p:cNvCxnSpPr>
            <a:stCxn id="79" idx="2"/>
            <a:endCxn id="58" idx="0"/>
          </p:cNvCxnSpPr>
          <p:nvPr/>
        </p:nvCxnSpPr>
        <p:spPr>
          <a:xfrm flipH="1">
            <a:off x="665499" y="4113853"/>
            <a:ext cx="1286118" cy="43355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79" idx="0"/>
          </p:cNvCxnSpPr>
          <p:nvPr/>
        </p:nvCxnSpPr>
        <p:spPr>
          <a:xfrm>
            <a:off x="1579281" y="3018464"/>
            <a:ext cx="372336" cy="49198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79" idx="0"/>
          </p:cNvCxnSpPr>
          <p:nvPr/>
        </p:nvCxnSpPr>
        <p:spPr>
          <a:xfrm flipH="1">
            <a:off x="1951617" y="3018464"/>
            <a:ext cx="119280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9" idx="2"/>
            <a:endCxn id="56" idx="0"/>
          </p:cNvCxnSpPr>
          <p:nvPr/>
        </p:nvCxnSpPr>
        <p:spPr>
          <a:xfrm flipH="1">
            <a:off x="1438635" y="4113853"/>
            <a:ext cx="512982" cy="13972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79" idx="0"/>
          </p:cNvCxnSpPr>
          <p:nvPr/>
        </p:nvCxnSpPr>
        <p:spPr>
          <a:xfrm flipH="1">
            <a:off x="1951617" y="3018464"/>
            <a:ext cx="2445409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48304" y="3510453"/>
            <a:ext cx="2006626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Opportunistic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(e.g. citizen science, historical records, museum specimens)</a:t>
            </a:r>
          </a:p>
        </p:txBody>
      </p:sp>
      <p:cxnSp>
        <p:nvCxnSpPr>
          <p:cNvPr id="67" name="Straight Arrow Connector 66"/>
          <p:cNvCxnSpPr>
            <a:stCxn id="79" idx="2"/>
            <a:endCxn id="178" idx="0"/>
          </p:cNvCxnSpPr>
          <p:nvPr/>
        </p:nvCxnSpPr>
        <p:spPr>
          <a:xfrm>
            <a:off x="1951617" y="4113853"/>
            <a:ext cx="646707" cy="39121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2"/>
            <a:endCxn id="80" idx="0"/>
          </p:cNvCxnSpPr>
          <p:nvPr/>
        </p:nvCxnSpPr>
        <p:spPr>
          <a:xfrm>
            <a:off x="1579281" y="3018464"/>
            <a:ext cx="3327184" cy="49698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0" idx="0"/>
          </p:cNvCxnSpPr>
          <p:nvPr/>
        </p:nvCxnSpPr>
        <p:spPr>
          <a:xfrm>
            <a:off x="3203378" y="3023455"/>
            <a:ext cx="170308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0" idx="0"/>
          </p:cNvCxnSpPr>
          <p:nvPr/>
        </p:nvCxnSpPr>
        <p:spPr>
          <a:xfrm>
            <a:off x="4384942" y="3023455"/>
            <a:ext cx="521523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1"/>
            <a:endCxn id="80" idx="0"/>
          </p:cNvCxnSpPr>
          <p:nvPr/>
        </p:nvCxnSpPr>
        <p:spPr>
          <a:xfrm flipH="1">
            <a:off x="4906465" y="3018464"/>
            <a:ext cx="1170439" cy="4969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0" idx="2"/>
          </p:cNvCxnSpPr>
          <p:nvPr/>
        </p:nvCxnSpPr>
        <p:spPr>
          <a:xfrm>
            <a:off x="4906465" y="4118844"/>
            <a:ext cx="2946" cy="4531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10" idx="2"/>
            <a:endCxn id="38" idx="0"/>
          </p:cNvCxnSpPr>
          <p:nvPr/>
        </p:nvCxnSpPr>
        <p:spPr>
          <a:xfrm flipH="1">
            <a:off x="1454096" y="6412600"/>
            <a:ext cx="1303775" cy="3848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0" idx="2"/>
            <a:endCxn id="55" idx="0"/>
          </p:cNvCxnSpPr>
          <p:nvPr/>
        </p:nvCxnSpPr>
        <p:spPr>
          <a:xfrm flipH="1">
            <a:off x="2002993" y="6412600"/>
            <a:ext cx="754878" cy="1384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stCxn id="111" idx="2"/>
            <a:endCxn id="54" idx="0"/>
          </p:cNvCxnSpPr>
          <p:nvPr/>
        </p:nvCxnSpPr>
        <p:spPr>
          <a:xfrm flipH="1">
            <a:off x="4695762" y="5753368"/>
            <a:ext cx="1566578" cy="8237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  <a:stCxn id="111" idx="2"/>
            <a:endCxn id="50" idx="3"/>
          </p:cNvCxnSpPr>
          <p:nvPr/>
        </p:nvCxnSpPr>
        <p:spPr>
          <a:xfrm flipH="1">
            <a:off x="5181139" y="5753368"/>
            <a:ext cx="1081201" cy="182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1" idx="2"/>
            <a:endCxn id="59" idx="0"/>
          </p:cNvCxnSpPr>
          <p:nvPr/>
        </p:nvCxnSpPr>
        <p:spPr>
          <a:xfrm flipH="1">
            <a:off x="6241055" y="5753368"/>
            <a:ext cx="21285" cy="69638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363596" y="7925513"/>
            <a:ext cx="1092200" cy="6953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Poisson regression (fecundity)</a:t>
            </a:r>
          </a:p>
        </p:txBody>
      </p:sp>
      <p:cxnSp>
        <p:nvCxnSpPr>
          <p:cNvPr id="133" name="Straight Arrow Connector 132"/>
          <p:cNvCxnSpPr>
            <a:stCxn id="111" idx="2"/>
            <a:endCxn id="131" idx="0"/>
          </p:cNvCxnSpPr>
          <p:nvPr/>
        </p:nvCxnSpPr>
        <p:spPr>
          <a:xfrm flipH="1">
            <a:off x="5909696" y="5753368"/>
            <a:ext cx="352644" cy="217214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88938" y="5588176"/>
            <a:ext cx="1092201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Logistic regression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017640" y="8004939"/>
            <a:ext cx="1269276" cy="5690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Survival analysis (mark-recapture)</a:t>
            </a:r>
          </a:p>
        </p:txBody>
      </p:sp>
      <p:cxnSp>
        <p:nvCxnSpPr>
          <p:cNvPr id="138" name="Straight Arrow Connector 137"/>
          <p:cNvCxnSpPr>
            <a:stCxn id="111" idx="2"/>
            <a:endCxn id="136" idx="0"/>
          </p:cNvCxnSpPr>
          <p:nvPr/>
        </p:nvCxnSpPr>
        <p:spPr>
          <a:xfrm flipH="1">
            <a:off x="4652278" y="5753368"/>
            <a:ext cx="1610062" cy="22515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49661" y="6577090"/>
            <a:ext cx="1092201" cy="9813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Poisson regression (counts) </a:t>
            </a:r>
            <a:r>
              <a:rPr lang="en-US" sz="1200" b="1" dirty="0">
                <a:solidFill>
                  <a:sysClr val="windowText" lastClr="000000"/>
                </a:solidFill>
              </a:rPr>
              <a:t>OR </a:t>
            </a:r>
            <a:r>
              <a:rPr lang="en-US" sz="1200" dirty="0">
                <a:solidFill>
                  <a:sysClr val="windowText" lastClr="000000"/>
                </a:solidFill>
              </a:rPr>
              <a:t>state-space model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08235" y="7177581"/>
            <a:ext cx="1269276" cy="68127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Abundance estimation (mark-recapture)</a:t>
            </a:r>
          </a:p>
        </p:txBody>
      </p:sp>
      <p:cxnSp>
        <p:nvCxnSpPr>
          <p:cNvPr id="142" name="Straight Arrow Connector 141"/>
          <p:cNvCxnSpPr>
            <a:cxnSpLocks/>
            <a:stCxn id="110" idx="2"/>
            <a:endCxn id="141" idx="0"/>
          </p:cNvCxnSpPr>
          <p:nvPr/>
        </p:nvCxnSpPr>
        <p:spPr>
          <a:xfrm>
            <a:off x="2757871" y="6412600"/>
            <a:ext cx="485002" cy="7649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B3C1F8F-68A8-45E2-885A-224326C87AA8}"/>
              </a:ext>
            </a:extLst>
          </p:cNvPr>
          <p:cNvSpPr/>
          <p:nvPr/>
        </p:nvSpPr>
        <p:spPr>
          <a:xfrm>
            <a:off x="117641" y="178131"/>
            <a:ext cx="1286118" cy="603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analysis roadmap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94955" y="6449749"/>
            <a:ext cx="1092200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Multinomial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96173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905</Words>
  <Application>Microsoft Office PowerPoint</Application>
  <PresentationFormat>Letter Paper (8.5x11 in)</PresentationFormat>
  <Paragraphs>202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SSA 200 Strategic Use of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51</cp:revision>
  <dcterms:created xsi:type="dcterms:W3CDTF">2017-09-20T20:26:32Z</dcterms:created>
  <dcterms:modified xsi:type="dcterms:W3CDTF">2018-12-12T21:48:36Z</dcterms:modified>
</cp:coreProperties>
</file>