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3"/>
  </p:notesMasterIdLst>
  <p:sldIdLst>
    <p:sldId id="256" r:id="rId2"/>
    <p:sldId id="260" r:id="rId3"/>
    <p:sldId id="259" r:id="rId4"/>
    <p:sldId id="272" r:id="rId5"/>
    <p:sldId id="271" r:id="rId6"/>
    <p:sldId id="298" r:id="rId7"/>
    <p:sldId id="263" r:id="rId8"/>
    <p:sldId id="288" r:id="rId9"/>
    <p:sldId id="289" r:id="rId10"/>
    <p:sldId id="292" r:id="rId11"/>
    <p:sldId id="290" r:id="rId12"/>
    <p:sldId id="291" r:id="rId13"/>
    <p:sldId id="281" r:id="rId14"/>
    <p:sldId id="270" r:id="rId15"/>
    <p:sldId id="277" r:id="rId16"/>
    <p:sldId id="287" r:id="rId17"/>
    <p:sldId id="293" r:id="rId18"/>
    <p:sldId id="296" r:id="rId19"/>
    <p:sldId id="297" r:id="rId20"/>
    <p:sldId id="295" r:id="rId21"/>
    <p:sldId id="294"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88034" autoAdjust="0"/>
  </p:normalViewPr>
  <p:slideViewPr>
    <p:cSldViewPr showGuides="1">
      <p:cViewPr>
        <p:scale>
          <a:sx n="100" d="100"/>
          <a:sy n="100" d="100"/>
        </p:scale>
        <p:origin x="-1224" y="-828"/>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10/15/2018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Immigration and especially emigration</a:t>
            </a:r>
            <a:r>
              <a:rPr lang="en-US" baseline="0" dirty="0" smtClean="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that</a:t>
            </a:r>
            <a:r>
              <a:rPr lang="en-US" baseline="0" dirty="0" smtClean="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13</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14</a:t>
            </a:fld>
            <a:endParaRPr lang="en-US"/>
          </a:p>
        </p:txBody>
      </p:sp>
    </p:spTree>
    <p:extLst>
      <p:ext uri="{BB962C8B-B14F-4D97-AF65-F5344CB8AC3E}">
        <p14:creationId xmlns:p14="http://schemas.microsoft.com/office/powerpoint/2010/main" val="3856002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n-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324600" y="4766310"/>
            <a:ext cx="2362200" cy="274320"/>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400"/>
            </a:lvl1pPr>
          </a:lstStyle>
          <a:p>
            <a:fld id="{DC01BBA9-561A-4EFE-A06C-26F8206AAA61}" type="datetimeFigureOut">
              <a:rPr lang="en-US" smtClean="0"/>
              <a:t>10/15/2018</a:t>
            </a:fld>
            <a:endParaRPr lang="en-US"/>
          </a:p>
        </p:txBody>
      </p:sp>
      <p:sp>
        <p:nvSpPr>
          <p:cNvPr id="17" name="Footer Placeholder 16"/>
          <p:cNvSpPr>
            <a:spLocks noGrp="1"/>
          </p:cNvSpPr>
          <p:nvPr>
            <p:ph type="ftr" sz="quarter" idx="11"/>
          </p:nvPr>
        </p:nvSpPr>
        <p:spPr>
          <a:xfrm>
            <a:off x="2898648" y="4766310"/>
            <a:ext cx="3425952" cy="274320"/>
          </a:xfrm>
        </p:spPr>
        <p:txBody>
          <a:bodyPr/>
          <a:lstStyle/>
          <a:p>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01BBA9-561A-4EFE-A06C-26F8206AAA61}"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01BBA9-561A-4EFE-A06C-26F8206AAA61}"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01BBA9-561A-4EFE-A06C-26F8206AAA61}"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DC01BBA9-561A-4EFE-A06C-26F8206AAA61}"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612648" y="4767263"/>
            <a:ext cx="1981200" cy="274320"/>
          </a:xfrm>
          <a:prstGeom prst="rect">
            <a:avLst/>
          </a:prstGeom>
        </p:spPr>
        <p:txBody>
          <a:bodyPr/>
          <a:lstStyle/>
          <a:p>
            <a:fld id="{DFD6DE60-B059-40B0-9EF2-D00E25AA41C9}" type="slidenum">
              <a:rPr lang="en-US" smtClean="0"/>
              <a:t>‹#›</a:t>
            </a:fld>
            <a:endParaRPr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
        <p:nvSpPr>
          <p:cNvPr id="12" name="Date Placeholder 13"/>
          <p:cNvSpPr>
            <a:spLocks noGrp="1"/>
          </p:cNvSpPr>
          <p:nvPr>
            <p:ph type="dt" sz="half" idx="2"/>
          </p:nvPr>
        </p:nvSpPr>
        <p:spPr>
          <a:xfrm>
            <a:off x="6324600" y="4767263"/>
            <a:ext cx="2365248" cy="274320"/>
          </a:xfrm>
          <a:prstGeom prst="rect">
            <a:avLst/>
          </a:prstGeom>
        </p:spPr>
        <p:txBody>
          <a:bodyPr vert="horz"/>
          <a:lstStyle>
            <a:lvl1pPr algn="l" eaLnBrk="1" latinLnBrk="0" hangingPunct="1">
              <a:defRPr kumimoji="0" sz="1400">
                <a:solidFill>
                  <a:schemeClr val="tx2"/>
                </a:solidFill>
              </a:defRPr>
            </a:lvl1pPr>
          </a:lstStyle>
          <a:p>
            <a:fld id="{DC01BBA9-561A-4EFE-A06C-26F8206AAA61}" type="datetimeFigureOut">
              <a:rPr lang="en-US" smtClean="0"/>
              <a:t>10/15/2018</a:t>
            </a:fld>
            <a:endParaRPr lang="en-US"/>
          </a:p>
        </p:txBody>
      </p:sp>
      <p:sp>
        <p:nvSpPr>
          <p:cNvPr id="13" name="Footer Placeholder 2"/>
          <p:cNvSpPr>
            <a:spLocks noGrp="1"/>
          </p:cNvSpPr>
          <p:nvPr>
            <p:ph type="ftr" sz="quarter" idx="3"/>
          </p:nvPr>
        </p:nvSpPr>
        <p:spPr>
          <a:xfrm>
            <a:off x="2898648" y="4767263"/>
            <a:ext cx="3425952" cy="274320"/>
          </a:xfrm>
          <a:prstGeom prst="rect">
            <a:avLst/>
          </a:prstGeom>
        </p:spPr>
        <p:txBody>
          <a:bodyPr vert="horz"/>
          <a:lstStyle>
            <a:lvl1pPr algn="r" eaLnBrk="1" latinLnBrk="0" hangingPunct="1">
              <a:defRPr kumimoji="0" sz="1400" b="1">
                <a:solidFill>
                  <a:schemeClr val="tx2"/>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324600" y="4767263"/>
            <a:ext cx="2365248" cy="274320"/>
          </a:xfrm>
          <a:prstGeom prst="rect">
            <a:avLst/>
          </a:prstGeom>
        </p:spPr>
        <p:txBody>
          <a:bodyPr vert="horz"/>
          <a:lstStyle>
            <a:lvl1pPr algn="l" eaLnBrk="1" latinLnBrk="0" hangingPunct="1">
              <a:defRPr kumimoji="0" sz="1400">
                <a:solidFill>
                  <a:schemeClr val="tx2"/>
                </a:solidFill>
              </a:defRPr>
            </a:lvl1pPr>
          </a:lstStyle>
          <a:p>
            <a:fld id="{DC01BBA9-561A-4EFE-A06C-26F8206AAA61}" type="datetimeFigureOut">
              <a:rPr lang="en-US" smtClean="0"/>
              <a:t>10/15/2018</a:t>
            </a:fld>
            <a:endParaRPr lang="en-US"/>
          </a:p>
        </p:txBody>
      </p:sp>
      <p:sp>
        <p:nvSpPr>
          <p:cNvPr id="3" name="Footer Placeholder 2"/>
          <p:cNvSpPr>
            <a:spLocks noGrp="1"/>
          </p:cNvSpPr>
          <p:nvPr>
            <p:ph type="ftr" sz="quarter" idx="3"/>
          </p:nvPr>
        </p:nvSpPr>
        <p:spPr>
          <a:xfrm>
            <a:off x="2898648" y="4767263"/>
            <a:ext cx="3425952" cy="274320"/>
          </a:xfrm>
          <a:prstGeom prst="rect">
            <a:avLst/>
          </a:prstGeom>
        </p:spPr>
        <p:txBody>
          <a:bodyPr vert="horz"/>
          <a:lstStyle>
            <a:lvl1pPr algn="r" eaLnBrk="1" latinLnBrk="0" hangingPunct="1">
              <a:defRPr kumimoji="0" sz="1400" b="1">
                <a:solidFill>
                  <a:schemeClr val="tx2"/>
                </a:solidFill>
              </a:defRPr>
            </a:lvl1pPr>
          </a:lstStyle>
          <a:p>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l" rtl="0" eaLnBrk="1" latinLnBrk="0" hangingPunct="1">
        <a:spcBef>
          <a:spcPct val="0"/>
        </a:spcBef>
        <a:buNone/>
        <a:defRPr kumimoji="0" sz="3200" kern="1200">
          <a:solidFill>
            <a:schemeClr val="tx2"/>
          </a:solidFill>
          <a:latin typeface="+mn-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png"/><Relationship Id="rId4" Type="http://schemas.openxmlformats.org/officeDocument/2006/relationships/image" Target="../media/image50.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Analysis of demographic data</a:t>
            </a:r>
            <a:endParaRPr lang="en-US" dirty="0"/>
          </a:p>
        </p:txBody>
      </p:sp>
      <p:sp>
        <p:nvSpPr>
          <p:cNvPr id="3" name="TextBox 2"/>
          <p:cNvSpPr txBox="1"/>
          <p:nvPr/>
        </p:nvSpPr>
        <p:spPr>
          <a:xfrm>
            <a:off x="5105400" y="3798332"/>
            <a:ext cx="3124200" cy="369332"/>
          </a:xfrm>
          <a:prstGeom prst="rect">
            <a:avLst/>
          </a:prstGeom>
          <a:noFill/>
        </p:spPr>
        <p:txBody>
          <a:bodyPr wrap="square" rtlCol="0">
            <a:spAutoFit/>
          </a:bodyPr>
          <a:lstStyle/>
          <a:p>
            <a:pPr algn="r"/>
            <a:r>
              <a:rPr lang="en-US" dirty="0" smtClean="0"/>
              <a:t>SSA 200 – Day 1 – Lecture 5</a:t>
            </a:r>
            <a:endParaRPr lang="en-US" dirty="0"/>
          </a:p>
        </p:txBody>
      </p:sp>
    </p:spTree>
    <p:extLst>
      <p:ext uri="{BB962C8B-B14F-4D97-AF65-F5344CB8AC3E}">
        <p14:creationId xmlns:p14="http://schemas.microsoft.com/office/powerpoint/2010/main" val="309807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matrix model</a:t>
            </a:r>
            <a:endParaRPr lang="en-US" dirty="0"/>
          </a:p>
        </p:txBody>
      </p:sp>
      <p:sp>
        <p:nvSpPr>
          <p:cNvPr id="3" name="Content Placeholder 2"/>
          <p:cNvSpPr>
            <a:spLocks noGrp="1"/>
          </p:cNvSpPr>
          <p:nvPr>
            <p:ph sz="quarter" idx="1"/>
          </p:nvPr>
        </p:nvSpPr>
        <p:spPr/>
        <p:txBody>
          <a:bodyPr/>
          <a:lstStyle/>
          <a:p>
            <a:r>
              <a:rPr lang="en-US" dirty="0" smtClean="0"/>
              <a:t>Can use combination of methods to fill in vital rates</a:t>
            </a:r>
          </a:p>
          <a:p>
            <a:pPr lvl="1"/>
            <a:r>
              <a:rPr lang="en-US" dirty="0" smtClean="0"/>
              <a:t>Published in the literature</a:t>
            </a:r>
          </a:p>
          <a:p>
            <a:pPr lvl="1"/>
            <a:r>
              <a:rPr lang="en-US" dirty="0" smtClean="0"/>
              <a:t>Primary analysis of data </a:t>
            </a:r>
          </a:p>
          <a:p>
            <a:pPr lvl="1"/>
            <a:r>
              <a:rPr lang="en-US" dirty="0" smtClean="0"/>
              <a:t>Expert opinion</a:t>
            </a:r>
            <a:endParaRPr lang="en-US" dirty="0"/>
          </a:p>
        </p:txBody>
      </p:sp>
    </p:spTree>
    <p:extLst>
      <p:ext uri="{BB962C8B-B14F-4D97-AF65-F5344CB8AC3E}">
        <p14:creationId xmlns:p14="http://schemas.microsoft.com/office/powerpoint/2010/main" val="59600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matrix models</a:t>
            </a:r>
            <a:endParaRPr lang="en-US" dirty="0"/>
          </a:p>
        </p:txBody>
      </p:sp>
      <p:sp>
        <p:nvSpPr>
          <p:cNvPr id="3" name="Content Placeholder 2"/>
          <p:cNvSpPr>
            <a:spLocks noGrp="1"/>
          </p:cNvSpPr>
          <p:nvPr>
            <p:ph sz="quarter" idx="1"/>
          </p:nvPr>
        </p:nvSpPr>
        <p:spPr/>
        <p:txBody>
          <a:bodyPr/>
          <a:lstStyle/>
          <a:p>
            <a:r>
              <a:rPr lang="en-US" dirty="0" smtClean="0"/>
              <a:t>Which vital rate has the strongest effect on changing population growth rate (</a:t>
            </a:r>
            <a:r>
              <a:rPr lang="el-GR" dirty="0" smtClean="0">
                <a:latin typeface="Calibri"/>
              </a:rPr>
              <a:t>λ</a:t>
            </a:r>
            <a:r>
              <a:rPr lang="en-US" dirty="0" smtClean="0">
                <a:latin typeface="Calibri"/>
              </a:rPr>
              <a:t>)?</a:t>
            </a:r>
          </a:p>
          <a:p>
            <a:pPr lvl="1"/>
            <a:r>
              <a:rPr lang="en-US" dirty="0" smtClean="0">
                <a:latin typeface="Calibri"/>
              </a:rPr>
              <a:t>Elasticity/sensitivity analysis</a:t>
            </a:r>
          </a:p>
          <a:p>
            <a:pPr lvl="1"/>
            <a:r>
              <a:rPr lang="en-US" dirty="0" smtClean="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Loggerhead sea turtle matrix model</a:t>
            </a:r>
            <a:endParaRPr lang="en-US" dirty="0"/>
          </a:p>
        </p:txBody>
      </p:sp>
      <p:sp>
        <p:nvSpPr>
          <p:cNvPr id="3" name="Content Placeholder 2"/>
          <p:cNvSpPr>
            <a:spLocks noGrp="1"/>
          </p:cNvSpPr>
          <p:nvPr>
            <p:ph sz="quarter" idx="1"/>
          </p:nvPr>
        </p:nvSpPr>
        <p:spPr>
          <a:xfrm>
            <a:off x="4572000" y="914400"/>
            <a:ext cx="4114800" cy="3703320"/>
          </a:xfrm>
        </p:spPr>
        <p:txBody>
          <a:bodyPr/>
          <a:lstStyle/>
          <a:p>
            <a:endParaRPr lang="en-US" dirty="0"/>
          </a:p>
        </p:txBody>
      </p:sp>
    </p:spTree>
    <p:extLst>
      <p:ext uri="{BB962C8B-B14F-4D97-AF65-F5344CB8AC3E}">
        <p14:creationId xmlns:p14="http://schemas.microsoft.com/office/powerpoint/2010/main" val="131131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smtClean="0"/>
              <a:t>Multistate models</a:t>
            </a:r>
            <a:endParaRPr lang="en-US" sz="3200" dirty="0"/>
          </a:p>
        </p:txBody>
      </p:sp>
      <p:sp>
        <p:nvSpPr>
          <p:cNvPr id="3" name="Content Placeholder 2"/>
          <p:cNvSpPr>
            <a:spLocks noGrp="1"/>
          </p:cNvSpPr>
          <p:nvPr>
            <p:ph sz="quarter" idx="1"/>
          </p:nvPr>
        </p:nvSpPr>
        <p:spPr>
          <a:xfrm>
            <a:off x="457200" y="1028700"/>
            <a:ext cx="8229600" cy="3714750"/>
          </a:xfrm>
        </p:spPr>
        <p:txBody>
          <a:bodyPr>
            <a:normAutofit fontScale="92500" lnSpcReduction="10000"/>
          </a:bodyPr>
          <a:lstStyle/>
          <a:p>
            <a:r>
              <a:rPr lang="en-US" sz="2800" dirty="0" smtClean="0"/>
              <a:t>Used to estimate transition probabilities among different physical sites or biological states</a:t>
            </a:r>
          </a:p>
          <a:p>
            <a:r>
              <a:rPr lang="en-US" sz="2800" dirty="0" smtClean="0"/>
              <a:t>Look similar to matrix models, but individuals can move back and forth between states</a:t>
            </a:r>
          </a:p>
          <a:p>
            <a:pPr lvl="1"/>
            <a:r>
              <a:rPr lang="en-US" sz="2400" dirty="0" smtClean="0"/>
              <a:t>Breeder/non-breeder status</a:t>
            </a:r>
          </a:p>
          <a:p>
            <a:pPr lvl="1"/>
            <a:r>
              <a:rPr lang="en-US" sz="2400" dirty="0" smtClean="0"/>
              <a:t>Disease status</a:t>
            </a:r>
          </a:p>
          <a:p>
            <a:pPr lvl="1"/>
            <a:r>
              <a:rPr lang="en-US" sz="2400" dirty="0" smtClean="0"/>
              <a:t>Movement among study areas</a:t>
            </a:r>
            <a:endParaRPr lang="en-US" sz="2400" dirty="0"/>
          </a:p>
          <a:p>
            <a:endParaRPr lang="en-US" dirty="0" smtClean="0"/>
          </a:p>
          <a:p>
            <a:r>
              <a:rPr lang="en-US" sz="2800" dirty="0" smtClean="0"/>
              <a:t>Very flexible and applicable to a range of situations</a:t>
            </a:r>
          </a:p>
        </p:txBody>
      </p:sp>
    </p:spTree>
    <p:extLst>
      <p:ext uri="{BB962C8B-B14F-4D97-AF65-F5344CB8AC3E}">
        <p14:creationId xmlns:p14="http://schemas.microsoft.com/office/powerpoint/2010/main" val="372606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smtClean="0"/>
              <a:t>Example – breeding/non-breeding status</a:t>
            </a:r>
            <a:endParaRPr lang="en-US" sz="3200" dirty="0"/>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smtClean="0"/>
              <a:t>J</a:t>
            </a:r>
          </a:p>
          <a:p>
            <a:pPr algn="r">
              <a:lnSpc>
                <a:spcPct val="150000"/>
              </a:lnSpc>
            </a:pPr>
            <a:r>
              <a:rPr lang="en-US" sz="1600" b="1" dirty="0" smtClean="0"/>
              <a:t>B</a:t>
            </a:r>
          </a:p>
          <a:p>
            <a:pPr algn="r">
              <a:lnSpc>
                <a:spcPct val="150000"/>
              </a:lnSpc>
            </a:pPr>
            <a:r>
              <a:rPr lang="en-US" sz="1600" b="1" dirty="0" smtClean="0"/>
              <a:t>N</a:t>
            </a:r>
          </a:p>
          <a:p>
            <a:pPr algn="r">
              <a:lnSpc>
                <a:spcPct val="150000"/>
              </a:lnSpc>
            </a:pPr>
            <a:r>
              <a:rPr lang="en-US" sz="1600" b="1" dirty="0" smtClean="0"/>
              <a:t>D</a:t>
            </a:r>
            <a:endParaRPr lang="en-US" sz="1600" b="1" dirty="0"/>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smtClean="0"/>
              <a:t> J                  B                          N                     D</a:t>
            </a:r>
            <a:endParaRPr lang="en-US" sz="1600" b="1" dirty="0"/>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a:t>
            </a:r>
            <a:r>
              <a:rPr lang="en-US" dirty="0" smtClean="0">
                <a:solidFill>
                  <a:schemeClr val="tx2"/>
                </a:solidFill>
              </a:rPr>
              <a:t>uvenile</a:t>
            </a:r>
            <a:endParaRPr lang="en-US" dirty="0">
              <a:solidFill>
                <a:schemeClr val="tx2"/>
              </a:solidFill>
            </a:endParaRP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Non-breeding adult</a:t>
            </a:r>
            <a:endParaRPr lang="en-US" dirty="0">
              <a:solidFill>
                <a:schemeClr val="tx2"/>
              </a:solidFill>
            </a:endParaRP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Breeding adult</a:t>
            </a:r>
            <a:endParaRPr lang="en-US" dirty="0">
              <a:solidFill>
                <a:schemeClr val="tx2"/>
              </a:solidFill>
            </a:endParaRP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Dead</a:t>
            </a:r>
            <a:endParaRPr lang="en-US" dirty="0">
              <a:solidFill>
                <a:schemeClr val="tx2"/>
              </a:solidFill>
            </a:endParaRP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667601" y="1395657"/>
                <a:ext cx="531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667601" y="1860876"/>
                <a:ext cx="531940"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72351" y="1709982"/>
                <a:ext cx="501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572350" y="2279976"/>
                <a:ext cx="501163" cy="369332"/>
              </a:xfrm>
              <a:prstGeom prst="rect">
                <a:avLst/>
              </a:prstGeom>
              <a:blipFill rotWithShape="1">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789737" y="2281595"/>
                <a:ext cx="5441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789737" y="3042126"/>
                <a:ext cx="544188" cy="369332"/>
              </a:xfrm>
              <a:prstGeom prst="rect">
                <a:avLst/>
              </a:prstGeom>
              <a:blipFill rotWithShape="1">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rPr>
                          </m:ctrlPr>
                        </m:dPr>
                        <m:e>
                          <m:m>
                            <m:mPr>
                              <m:mcs>
                                <m:mc>
                                  <m:mcPr>
                                    <m:count m:val="4"/>
                                    <m:mcJc m:val="center"/>
                                  </m:mcPr>
                                </m:mc>
                              </m:mcs>
                              <m:ctrlPr>
                                <a:rPr lang="en-US" sz="2000" i="1" smtClean="0">
                                  <a:latin typeface="Cambria Math"/>
                                </a:rPr>
                              </m:ctrlPr>
                            </m:mPr>
                            <m:mr>
                              <m:e>
                                <m:r>
                                  <m:rPr>
                                    <m:brk m:alnAt="7"/>
                                  </m:rPr>
                                  <a:rPr lang="en-US" sz="2000" b="0" i="1" smtClean="0">
                                    <a:latin typeface="Cambria Math"/>
                                  </a:rPr>
                                  <m:t>0</m:t>
                                </m:r>
                              </m:e>
                              <m:e>
                                <m:sSup>
                                  <m:sSupPr>
                                    <m:ctrlPr>
                                      <a:rPr lang="en-US" sz="2000" b="0" i="1" smtClean="0">
                                        <a:latin typeface="Cambria Math"/>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Extensions of multistate models</a:t>
            </a:r>
            <a:endParaRPr lang="en-US" sz="3200" dirty="0"/>
          </a:p>
        </p:txBody>
      </p:sp>
      <p:sp>
        <p:nvSpPr>
          <p:cNvPr id="3" name="Content Placeholder 2"/>
          <p:cNvSpPr>
            <a:spLocks noGrp="1"/>
          </p:cNvSpPr>
          <p:nvPr>
            <p:ph sz="quarter" idx="1"/>
          </p:nvPr>
        </p:nvSpPr>
        <p:spPr/>
        <p:txBody>
          <a:bodyPr>
            <a:normAutofit/>
          </a:bodyPr>
          <a:lstStyle/>
          <a:p>
            <a:r>
              <a:rPr lang="en-US" sz="2400" dirty="0" smtClean="0"/>
              <a:t>Range of applications, not just individual mark-recapture data</a:t>
            </a:r>
          </a:p>
          <a:p>
            <a:r>
              <a:rPr lang="en-US" sz="2400" dirty="0" smtClean="0"/>
              <a:t>Used in both estimation and projection</a:t>
            </a:r>
          </a:p>
          <a:p>
            <a:r>
              <a:rPr lang="en-US" sz="2400" dirty="0" smtClean="0"/>
              <a:t>Migratory connectivity</a:t>
            </a:r>
          </a:p>
          <a:p>
            <a:pPr lvl="1"/>
            <a:r>
              <a:rPr lang="en-US" sz="2000" dirty="0" smtClean="0"/>
              <a:t>probability of moving among multiple breeding and wintering sites</a:t>
            </a:r>
          </a:p>
          <a:p>
            <a:r>
              <a:rPr lang="en-US" sz="2400" dirty="0" smtClean="0"/>
              <a:t>Multistate occupancy analysis</a:t>
            </a:r>
          </a:p>
          <a:p>
            <a:pPr lvl="1"/>
            <a:r>
              <a:rPr lang="en-US" sz="2000" dirty="0" smtClean="0"/>
              <a:t>change in occupancy state of sites (e.g. many, few, or none detected, detected with and without breeding activity, etc.)</a:t>
            </a:r>
          </a:p>
          <a:p>
            <a:r>
              <a:rPr lang="en-US" sz="2400" dirty="0" smtClean="0"/>
              <a:t>Ecological succession </a:t>
            </a:r>
            <a:endParaRPr lang="en-US" sz="2400" dirty="0"/>
          </a:p>
          <a:p>
            <a:pPr lvl="1"/>
            <a:r>
              <a:rPr lang="en-US" sz="2000" dirty="0" smtClean="0"/>
              <a:t>change in dominant land cover type over time</a:t>
            </a:r>
          </a:p>
          <a:p>
            <a:endParaRPr lang="en-US" sz="2400" dirty="0" smtClean="0"/>
          </a:p>
        </p:txBody>
      </p:sp>
    </p:spTree>
    <p:extLst>
      <p:ext uri="{BB962C8B-B14F-4D97-AF65-F5344CB8AC3E}">
        <p14:creationId xmlns:p14="http://schemas.microsoft.com/office/powerpoint/2010/main" val="2593816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Multistate model example</a:t>
            </a:r>
            <a:endParaRPr lang="en-US" sz="3200" dirty="0"/>
          </a:p>
        </p:txBody>
      </p:sp>
    </p:spTree>
    <p:extLst>
      <p:ext uri="{BB962C8B-B14F-4D97-AF65-F5344CB8AC3E}">
        <p14:creationId xmlns:p14="http://schemas.microsoft.com/office/powerpoint/2010/main" val="3779643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Population Models (IPMs)</a:t>
            </a:r>
            <a:endParaRPr lang="en-US" dirty="0"/>
          </a:p>
        </p:txBody>
      </p:sp>
      <p:sp>
        <p:nvSpPr>
          <p:cNvPr id="3" name="Content Placeholder 2"/>
          <p:cNvSpPr>
            <a:spLocks noGrp="1"/>
          </p:cNvSpPr>
          <p:nvPr>
            <p:ph sz="quarter" idx="1"/>
          </p:nvPr>
        </p:nvSpPr>
        <p:spPr/>
        <p:txBody>
          <a:bodyPr>
            <a:noAutofit/>
          </a:bodyPr>
          <a:lstStyle/>
          <a:p>
            <a:r>
              <a:rPr lang="en-US" sz="2000" dirty="0" smtClean="0"/>
              <a:t>Relatively new approach to combining all sources of demographic information into one analysis</a:t>
            </a:r>
          </a:p>
          <a:p>
            <a:pPr lvl="1"/>
            <a:r>
              <a:rPr lang="en-US" sz="1800" dirty="0" smtClean="0"/>
              <a:t>Typically </a:t>
            </a:r>
            <a:r>
              <a:rPr lang="en-US" sz="1800" b="1" dirty="0" smtClean="0"/>
              <a:t>counts</a:t>
            </a:r>
            <a:r>
              <a:rPr lang="en-US" sz="1800" dirty="0" smtClean="0"/>
              <a:t>, </a:t>
            </a:r>
            <a:r>
              <a:rPr lang="en-US" sz="1800" b="1" dirty="0" smtClean="0"/>
              <a:t>mark-recapture, </a:t>
            </a:r>
            <a:r>
              <a:rPr lang="en-US" sz="1800" dirty="0" smtClean="0"/>
              <a:t>and some measure of </a:t>
            </a:r>
            <a:r>
              <a:rPr lang="en-US" sz="1800" b="1" dirty="0" smtClean="0"/>
              <a:t>fecundity</a:t>
            </a:r>
          </a:p>
          <a:p>
            <a:r>
              <a:rPr lang="en-US" sz="2000" dirty="0" smtClean="0"/>
              <a:t>Pros:</a:t>
            </a:r>
          </a:p>
          <a:p>
            <a:pPr lvl="1"/>
            <a:r>
              <a:rPr lang="en-US" sz="1800" dirty="0" smtClean="0"/>
              <a:t>More precise estimates of demographic rates</a:t>
            </a:r>
          </a:p>
          <a:p>
            <a:pPr lvl="1"/>
            <a:r>
              <a:rPr lang="en-US" sz="1800" dirty="0" smtClean="0"/>
              <a:t>Can potentially estimate things you don’t have explicit data about (usually these things are hard to measure)</a:t>
            </a:r>
          </a:p>
          <a:p>
            <a:pPr lvl="2"/>
            <a:r>
              <a:rPr lang="en-US" sz="1600" dirty="0" smtClean="0"/>
              <a:t>Immigration/emigration,  juvenile survival</a:t>
            </a:r>
          </a:p>
          <a:p>
            <a:pPr lvl="1"/>
            <a:r>
              <a:rPr lang="en-US" sz="1800" dirty="0" smtClean="0"/>
              <a:t>Can directly project population into the future while propagating all uncertainty</a:t>
            </a:r>
          </a:p>
          <a:p>
            <a:r>
              <a:rPr lang="en-US" sz="2000" dirty="0" smtClean="0"/>
              <a:t>Cons:</a:t>
            </a:r>
          </a:p>
          <a:p>
            <a:pPr lvl="1"/>
            <a:r>
              <a:rPr lang="en-US" sz="1800" dirty="0" smtClean="0"/>
              <a:t>More complicated analysis, requires more time/expertise to develop</a:t>
            </a:r>
            <a:endParaRPr lang="en-US" sz="1800" dirty="0"/>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Counts</a:t>
            </a:r>
            <a:endParaRPr lang="en-US" dirty="0"/>
          </a:p>
        </p:txBody>
      </p:sp>
      <p:sp>
        <p:nvSpPr>
          <p:cNvPr id="6" name="Rectangle 5"/>
          <p:cNvSpPr/>
          <p:nvPr/>
        </p:nvSpPr>
        <p:spPr>
          <a:xfrm>
            <a:off x="971550" y="2324100"/>
            <a:ext cx="1752600" cy="6096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Mark-recapture</a:t>
            </a:r>
            <a:endParaRPr lang="en-US" dirty="0">
              <a:solidFill>
                <a:schemeClr val="tx1"/>
              </a:solidFill>
            </a:endParaRPr>
          </a:p>
        </p:txBody>
      </p:sp>
      <p:sp>
        <p:nvSpPr>
          <p:cNvPr id="7" name="Rectangle 6"/>
          <p:cNvSpPr/>
          <p:nvPr/>
        </p:nvSpPr>
        <p:spPr>
          <a:xfrm>
            <a:off x="971550" y="3486150"/>
            <a:ext cx="1752600" cy="8382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offspring/female</a:t>
            </a:r>
            <a:endParaRPr lang="en-US" dirty="0"/>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smtClean="0"/>
              <a:t>Non-integrated analysis</a:t>
            </a:r>
            <a:endParaRPr lang="en-US" sz="2800" dirty="0"/>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N-mixture model</a:t>
            </a:r>
            <a:endParaRPr lang="en-US" dirty="0"/>
          </a:p>
        </p:txBody>
      </p:sp>
      <p:sp>
        <p:nvSpPr>
          <p:cNvPr id="10" name="Rectangle 9"/>
          <p:cNvSpPr/>
          <p:nvPr/>
        </p:nvSpPr>
        <p:spPr>
          <a:xfrm>
            <a:off x="3695700" y="2324100"/>
            <a:ext cx="1752600" cy="6096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Survival analysis</a:t>
            </a:r>
            <a:endParaRPr lang="en-US" dirty="0">
              <a:solidFill>
                <a:schemeClr val="tx1"/>
              </a:solidFill>
            </a:endParaRPr>
          </a:p>
        </p:txBody>
      </p:sp>
      <p:sp>
        <p:nvSpPr>
          <p:cNvPr id="11" name="Rectangle 10"/>
          <p:cNvSpPr/>
          <p:nvPr/>
        </p:nvSpPr>
        <p:spPr>
          <a:xfrm>
            <a:off x="3695700" y="3486150"/>
            <a:ext cx="1752600" cy="8382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Poisson GLM</a:t>
            </a:r>
            <a:endParaRPr lang="en-US" dirty="0"/>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Abundance estimate</a:t>
            </a:r>
            <a:endParaRPr lang="en-US" dirty="0"/>
          </a:p>
        </p:txBody>
      </p:sp>
      <p:sp>
        <p:nvSpPr>
          <p:cNvPr id="22" name="Rectangle 21"/>
          <p:cNvSpPr/>
          <p:nvPr/>
        </p:nvSpPr>
        <p:spPr>
          <a:xfrm>
            <a:off x="6419850" y="2343150"/>
            <a:ext cx="1752600" cy="6096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Survival probability</a:t>
            </a:r>
            <a:endParaRPr lang="en-US" dirty="0">
              <a:solidFill>
                <a:schemeClr val="tx1"/>
              </a:solidFill>
            </a:endParaRPr>
          </a:p>
        </p:txBody>
      </p:sp>
      <p:sp>
        <p:nvSpPr>
          <p:cNvPr id="23" name="Rectangle 22"/>
          <p:cNvSpPr/>
          <p:nvPr/>
        </p:nvSpPr>
        <p:spPr>
          <a:xfrm>
            <a:off x="6419850" y="3486150"/>
            <a:ext cx="1752600" cy="8382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 fecundity</a:t>
            </a:r>
            <a:endParaRPr lang="en-US" dirty="0"/>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81000"/>
          </a:xfrm>
          <a:prstGeom prst="rect">
            <a:avLst/>
          </a:prstGeom>
          <a:noFill/>
        </p:spPr>
        <p:txBody>
          <a:bodyPr wrap="square" rtlCol="0">
            <a:spAutoFit/>
          </a:bodyPr>
          <a:lstStyle/>
          <a:p>
            <a:pPr algn="ctr"/>
            <a:r>
              <a:rPr lang="en-US" dirty="0" smtClean="0"/>
              <a:t>Data</a:t>
            </a:r>
            <a:endParaRPr lang="en-US" dirty="0"/>
          </a:p>
        </p:txBody>
      </p:sp>
      <p:sp>
        <p:nvSpPr>
          <p:cNvPr id="19" name="TextBox 18"/>
          <p:cNvSpPr txBox="1"/>
          <p:nvPr/>
        </p:nvSpPr>
        <p:spPr>
          <a:xfrm>
            <a:off x="3695700" y="885169"/>
            <a:ext cx="1752600" cy="381000"/>
          </a:xfrm>
          <a:prstGeom prst="rect">
            <a:avLst/>
          </a:prstGeom>
          <a:noFill/>
        </p:spPr>
        <p:txBody>
          <a:bodyPr wrap="square" rtlCol="0">
            <a:spAutoFit/>
          </a:bodyPr>
          <a:lstStyle/>
          <a:p>
            <a:pPr algn="ctr"/>
            <a:r>
              <a:rPr lang="en-US" dirty="0" smtClean="0"/>
              <a:t>Analysis</a:t>
            </a:r>
            <a:endParaRPr lang="en-US" dirty="0"/>
          </a:p>
        </p:txBody>
      </p:sp>
      <p:sp>
        <p:nvSpPr>
          <p:cNvPr id="20" name="TextBox 19"/>
          <p:cNvSpPr txBox="1"/>
          <p:nvPr/>
        </p:nvSpPr>
        <p:spPr>
          <a:xfrm>
            <a:off x="6419850" y="885169"/>
            <a:ext cx="1752600" cy="381000"/>
          </a:xfrm>
          <a:prstGeom prst="rect">
            <a:avLst/>
          </a:prstGeom>
          <a:noFill/>
        </p:spPr>
        <p:txBody>
          <a:bodyPr wrap="square" rtlCol="0">
            <a:spAutoFit/>
          </a:bodyPr>
          <a:lstStyle/>
          <a:p>
            <a:pPr algn="ctr"/>
            <a:r>
              <a:rPr lang="en-US" dirty="0" smtClean="0"/>
              <a:t>Output</a:t>
            </a:r>
            <a:endParaRPr lang="en-US" dirty="0"/>
          </a:p>
        </p:txBody>
      </p:sp>
    </p:spTree>
    <p:extLst>
      <p:ext uri="{BB962C8B-B14F-4D97-AF65-F5344CB8AC3E}">
        <p14:creationId xmlns:p14="http://schemas.microsoft.com/office/powerpoint/2010/main" val="3780265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Counts</a:t>
            </a:r>
            <a:endParaRPr lang="en-US" dirty="0"/>
          </a:p>
        </p:txBody>
      </p:sp>
      <p:sp>
        <p:nvSpPr>
          <p:cNvPr id="6" name="Rectangle 5"/>
          <p:cNvSpPr/>
          <p:nvPr/>
        </p:nvSpPr>
        <p:spPr>
          <a:xfrm>
            <a:off x="971550" y="2324100"/>
            <a:ext cx="1752600" cy="6096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Mark-recapture</a:t>
            </a:r>
            <a:endParaRPr lang="en-US" dirty="0">
              <a:solidFill>
                <a:schemeClr val="tx1"/>
              </a:solidFill>
            </a:endParaRPr>
          </a:p>
        </p:txBody>
      </p:sp>
      <p:sp>
        <p:nvSpPr>
          <p:cNvPr id="7" name="Rectangle 6"/>
          <p:cNvSpPr/>
          <p:nvPr/>
        </p:nvSpPr>
        <p:spPr>
          <a:xfrm>
            <a:off x="971550" y="3486150"/>
            <a:ext cx="1752600" cy="8382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Number of offspring/female</a:t>
            </a:r>
            <a:endParaRPr lang="en-US" dirty="0"/>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smtClean="0"/>
              <a:t>Integrated analysis</a:t>
            </a:r>
            <a:endParaRPr lang="en-US" sz="2800" dirty="0"/>
          </a:p>
        </p:txBody>
      </p:sp>
      <p:cxnSp>
        <p:nvCxnSpPr>
          <p:cNvPr id="13" name="Straight Arrow Connector 12"/>
          <p:cNvCxnSpPr>
            <a:stCxn id="5" idx="3"/>
            <a:endCxn id="16" idx="1"/>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6" idx="1"/>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6" idx="1"/>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Abundance estimate</a:t>
            </a:r>
            <a:endParaRPr lang="en-US" dirty="0"/>
          </a:p>
        </p:txBody>
      </p:sp>
      <p:sp>
        <p:nvSpPr>
          <p:cNvPr id="22" name="Rectangle 21"/>
          <p:cNvSpPr/>
          <p:nvPr/>
        </p:nvSpPr>
        <p:spPr>
          <a:xfrm>
            <a:off x="6419850" y="2343150"/>
            <a:ext cx="1752600" cy="6096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Survival probability</a:t>
            </a:r>
            <a:endParaRPr lang="en-US" dirty="0">
              <a:solidFill>
                <a:schemeClr val="tx1"/>
              </a:solidFill>
            </a:endParaRPr>
          </a:p>
        </p:txBody>
      </p:sp>
      <p:sp>
        <p:nvSpPr>
          <p:cNvPr id="23" name="Rectangle 22"/>
          <p:cNvSpPr/>
          <p:nvPr/>
        </p:nvSpPr>
        <p:spPr>
          <a:xfrm>
            <a:off x="6419850" y="3486150"/>
            <a:ext cx="1752600" cy="8382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 fecundity</a:t>
            </a:r>
            <a:endParaRPr lang="en-US" dirty="0"/>
          </a:p>
        </p:txBody>
      </p:sp>
      <p:cxnSp>
        <p:nvCxnSpPr>
          <p:cNvPr id="24" name="Straight Arrow Connector 23"/>
          <p:cNvCxnSpPr>
            <a:stCxn id="16" idx="3"/>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3"/>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1" idx="2"/>
            <a:endCxn id="22" idx="0"/>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1238250"/>
            <a:ext cx="1752600" cy="2819400"/>
          </a:xfrm>
          <a:prstGeom prst="rect">
            <a:avLst/>
          </a:prstGeom>
          <a:gradFill flip="none" rotWithShape="1">
            <a:gsLst>
              <a:gs pos="0">
                <a:schemeClr val="accent1"/>
              </a:gs>
              <a:gs pos="50000">
                <a:schemeClr val="accent3"/>
              </a:gs>
              <a:gs pos="100000">
                <a:schemeClr val="accent2">
                  <a:lumMod val="7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IPM</a:t>
            </a:r>
            <a:endParaRPr lang="en-US" sz="2400" dirty="0">
              <a:solidFill>
                <a:schemeClr val="tx1"/>
              </a:solidFill>
            </a:endParaRPr>
          </a:p>
        </p:txBody>
      </p:sp>
      <p:sp>
        <p:nvSpPr>
          <p:cNvPr id="19" name="TextBox 18"/>
          <p:cNvSpPr txBox="1"/>
          <p:nvPr/>
        </p:nvSpPr>
        <p:spPr>
          <a:xfrm>
            <a:off x="971550" y="885169"/>
            <a:ext cx="1752600" cy="381000"/>
          </a:xfrm>
          <a:prstGeom prst="rect">
            <a:avLst/>
          </a:prstGeom>
          <a:noFill/>
        </p:spPr>
        <p:txBody>
          <a:bodyPr wrap="square" rtlCol="0">
            <a:spAutoFit/>
          </a:bodyPr>
          <a:lstStyle/>
          <a:p>
            <a:pPr algn="ctr"/>
            <a:r>
              <a:rPr lang="en-US" dirty="0" smtClean="0"/>
              <a:t>Data</a:t>
            </a:r>
            <a:endParaRPr lang="en-US" dirty="0"/>
          </a:p>
        </p:txBody>
      </p:sp>
      <p:sp>
        <p:nvSpPr>
          <p:cNvPr id="20" name="TextBox 19"/>
          <p:cNvSpPr txBox="1"/>
          <p:nvPr/>
        </p:nvSpPr>
        <p:spPr>
          <a:xfrm>
            <a:off x="3810000" y="885169"/>
            <a:ext cx="1752600" cy="381000"/>
          </a:xfrm>
          <a:prstGeom prst="rect">
            <a:avLst/>
          </a:prstGeom>
          <a:noFill/>
        </p:spPr>
        <p:txBody>
          <a:bodyPr wrap="square" rtlCol="0">
            <a:spAutoFit/>
          </a:bodyPr>
          <a:lstStyle/>
          <a:p>
            <a:pPr algn="ctr"/>
            <a:r>
              <a:rPr lang="en-US" dirty="0" smtClean="0"/>
              <a:t>Analysis</a:t>
            </a:r>
            <a:endParaRPr lang="en-US" dirty="0"/>
          </a:p>
        </p:txBody>
      </p:sp>
      <p:sp>
        <p:nvSpPr>
          <p:cNvPr id="26" name="TextBox 25"/>
          <p:cNvSpPr txBox="1"/>
          <p:nvPr/>
        </p:nvSpPr>
        <p:spPr>
          <a:xfrm>
            <a:off x="6419850" y="885169"/>
            <a:ext cx="1752600" cy="381000"/>
          </a:xfrm>
          <a:prstGeom prst="rect">
            <a:avLst/>
          </a:prstGeom>
          <a:noFill/>
        </p:spPr>
        <p:txBody>
          <a:bodyPr wrap="square" rtlCol="0">
            <a:spAutoFit/>
          </a:bodyPr>
          <a:lstStyle/>
          <a:p>
            <a:pPr algn="ctr"/>
            <a:r>
              <a:rPr lang="en-US" dirty="0" smtClean="0"/>
              <a:t>Output</a:t>
            </a:r>
            <a:endParaRPr lang="en-US" dirty="0"/>
          </a:p>
        </p:txBody>
      </p:sp>
    </p:spTree>
    <p:extLst>
      <p:ext uri="{BB962C8B-B14F-4D97-AF65-F5344CB8AC3E}">
        <p14:creationId xmlns:p14="http://schemas.microsoft.com/office/powerpoint/2010/main" val="1456710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population vital rates</a:t>
            </a:r>
            <a:endParaRPr lang="en-US" sz="3200" dirty="0"/>
          </a:p>
        </p:txBody>
      </p:sp>
      <p:sp>
        <p:nvSpPr>
          <p:cNvPr id="3" name="Content Placeholder 2"/>
          <p:cNvSpPr>
            <a:spLocks noGrp="1"/>
          </p:cNvSpPr>
          <p:nvPr>
            <p:ph sz="quarter" idx="1"/>
          </p:nvPr>
        </p:nvSpPr>
        <p:spPr>
          <a:xfrm>
            <a:off x="76200" y="1200151"/>
            <a:ext cx="4572000" cy="3394472"/>
          </a:xfrm>
        </p:spPr>
        <p:txBody>
          <a:bodyPr>
            <a:normAutofit fontScale="85000" lnSpcReduction="10000"/>
          </a:bodyPr>
          <a:lstStyle/>
          <a:p>
            <a:r>
              <a:rPr lang="en-US" sz="2000" dirty="0" smtClean="0"/>
              <a:t>Can use counts to model change in population size and the effect of covariates</a:t>
            </a:r>
          </a:p>
          <a:p>
            <a:endParaRPr lang="en-US" sz="2000" dirty="0" smtClean="0"/>
          </a:p>
          <a:p>
            <a:r>
              <a:rPr lang="en-US" sz="2000" dirty="0" smtClean="0"/>
              <a:t>Intrinsic population characteristics govern population dynamics</a:t>
            </a:r>
          </a:p>
          <a:p>
            <a:endParaRPr lang="en-US" sz="2000" dirty="0"/>
          </a:p>
          <a:p>
            <a:r>
              <a:rPr lang="en-US" sz="2000" dirty="0" smtClean="0"/>
              <a:t>Stressors and threats often act directly on these rates</a:t>
            </a:r>
          </a:p>
          <a:p>
            <a:endParaRPr lang="en-US" sz="2000" dirty="0" smtClean="0"/>
          </a:p>
          <a:p>
            <a:r>
              <a:rPr lang="en-US" sz="2000" dirty="0" smtClean="0"/>
              <a:t>This can help guide conservation actions to where it will be the most helpful and examine effects of potential management actions</a:t>
            </a:r>
            <a:endParaRPr lang="en-US" sz="2000" dirty="0"/>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smtClean="0"/>
                <a:t>Change in population size</a:t>
              </a:r>
              <a:endParaRPr lang="en-US" sz="2000" b="1" dirty="0"/>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smtClean="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smtClean="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smtClean="0">
                  <a:solidFill>
                    <a:srgbClr val="F2700E"/>
                  </a:solidFill>
                </a:rPr>
                <a:t>immigration</a:t>
              </a:r>
              <a:endParaRPr lang="en-US" sz="2000" b="1" dirty="0">
                <a:solidFill>
                  <a:srgbClr val="F2700E"/>
                </a:solidFill>
              </a:endParaRP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smtClean="0">
                  <a:solidFill>
                    <a:srgbClr val="00B050"/>
                  </a:solidFill>
                </a:rPr>
                <a:t>emigration</a:t>
              </a:r>
              <a:endParaRPr lang="en-US" sz="2000" b="1" dirty="0">
                <a:solidFill>
                  <a:srgbClr val="00B050"/>
                </a:solidFill>
              </a:endParaRP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18146" y="391064"/>
            <a:ext cx="4397253" cy="4314286"/>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smtClean="0"/>
              <a:t>Do I need to use an IPM?</a:t>
            </a:r>
            <a:endParaRPr lang="en-US" sz="2800" b="1" dirty="0"/>
          </a:p>
        </p:txBody>
      </p:sp>
      <p:sp>
        <p:nvSpPr>
          <p:cNvPr id="4" name="Content Placeholder 3"/>
          <p:cNvSpPr>
            <a:spLocks noGrp="1"/>
          </p:cNvSpPr>
          <p:nvPr>
            <p:ph sz="quarter" idx="1"/>
          </p:nvPr>
        </p:nvSpPr>
        <p:spPr>
          <a:xfrm>
            <a:off x="457200" y="1123950"/>
            <a:ext cx="4114800" cy="3550920"/>
          </a:xfrm>
        </p:spPr>
        <p:txBody>
          <a:bodyPr>
            <a:normAutofit fontScale="92500"/>
          </a:bodyPr>
          <a:lstStyle/>
          <a:p>
            <a:r>
              <a:rPr lang="en-US" sz="2400" dirty="0" smtClean="0"/>
              <a:t>Core assumption = all data are a product of the same underlying population processes</a:t>
            </a:r>
          </a:p>
          <a:p>
            <a:r>
              <a:rPr lang="en-US" sz="2400" dirty="0" smtClean="0"/>
              <a:t>Most useful when:</a:t>
            </a:r>
          </a:p>
          <a:p>
            <a:pPr lvl="1"/>
            <a:r>
              <a:rPr lang="en-US" sz="2100" dirty="0" smtClean="0"/>
              <a:t>Individual analyses of different data sources give competing results</a:t>
            </a:r>
          </a:p>
          <a:p>
            <a:pPr lvl="1"/>
            <a:r>
              <a:rPr lang="en-US" sz="2100" dirty="0" smtClean="0"/>
              <a:t>You want to estimate a demographic parameter without data (e.g. immigration rate)</a:t>
            </a:r>
          </a:p>
          <a:p>
            <a:endParaRPr lang="en-US" sz="2400" b="1"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7224709" y="211455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677023" y="2781300"/>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smtClean="0"/>
                <a:t>Change in population size</a:t>
              </a:r>
              <a:endParaRPr lang="en-US" sz="2000" b="1" dirty="0"/>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smtClean="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smtClean="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smtClean="0">
                  <a:solidFill>
                    <a:schemeClr val="accent3">
                      <a:lumMod val="50000"/>
                    </a:schemeClr>
                  </a:solidFill>
                </a:rPr>
                <a:t>immigration</a:t>
              </a:r>
              <a:endParaRPr lang="en-US" sz="2000" b="1" dirty="0">
                <a:solidFill>
                  <a:schemeClr val="accent3">
                    <a:lumMod val="50000"/>
                  </a:schemeClr>
                </a:solidFill>
              </a:endParaRP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smtClean="0">
                  <a:solidFill>
                    <a:schemeClr val="accent2">
                      <a:lumMod val="75000"/>
                    </a:schemeClr>
                  </a:solidFill>
                </a:rPr>
                <a:t>emigration</a:t>
              </a:r>
              <a:endParaRPr lang="en-US" sz="2000" b="1" dirty="0">
                <a:solidFill>
                  <a:schemeClr val="accent2">
                    <a:lumMod val="75000"/>
                  </a:schemeClr>
                </a:solidFill>
              </a:endParaRP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smtClean="0"/>
                <a:t>+</a:t>
              </a:r>
              <a:endParaRPr lang="en-US" sz="2400" dirty="0"/>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smtClean="0"/>
              <a:t>Fecundity/Recruitment</a:t>
            </a:r>
            <a:endParaRPr lang="en-US" sz="2000" dirty="0"/>
          </a:p>
          <a:p>
            <a:pPr marL="342900" indent="-342900">
              <a:buFont typeface="Arial" panose="020B0604020202020204" pitchFamily="34" charset="0"/>
              <a:buChar char="•"/>
            </a:pPr>
            <a:r>
              <a:rPr lang="en-US" sz="2000" dirty="0" smtClean="0"/>
              <a:t>Nest/den monitoring</a:t>
            </a:r>
          </a:p>
          <a:p>
            <a:pPr marL="342900" indent="-342900">
              <a:buFont typeface="Arial" panose="020B0604020202020204" pitchFamily="34" charset="0"/>
              <a:buChar char="•"/>
            </a:pPr>
            <a:r>
              <a:rPr lang="en-US" sz="2000" dirty="0" smtClean="0"/>
              <a:t>Reproductive success/failure</a:t>
            </a:r>
          </a:p>
          <a:p>
            <a:pPr marL="342900" indent="-342900">
              <a:buFont typeface="Arial" panose="020B0604020202020204" pitchFamily="34" charset="0"/>
              <a:buChar char="•"/>
            </a:pPr>
            <a:r>
              <a:rPr lang="en-US" sz="2000" dirty="0" smtClean="0"/>
              <a:t>Number of offspring produced</a:t>
            </a:r>
          </a:p>
          <a:p>
            <a:pPr marL="342900" indent="-342900">
              <a:buFont typeface="Arial" panose="020B0604020202020204" pitchFamily="34" charset="0"/>
              <a:buChar char="•"/>
            </a:pPr>
            <a:r>
              <a:rPr lang="en-US" sz="2000" dirty="0" smtClean="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smtClean="0"/>
              <a:t>Survival</a:t>
            </a:r>
          </a:p>
          <a:p>
            <a:pPr marL="342900" indent="-342900">
              <a:buFont typeface="Arial" panose="020B0604020202020204" pitchFamily="34" charset="0"/>
              <a:buChar char="•"/>
            </a:pPr>
            <a:r>
              <a:rPr lang="en-US" sz="2000" dirty="0" smtClean="0"/>
              <a:t>Individual capture-mark-recapture</a:t>
            </a:r>
          </a:p>
          <a:p>
            <a:pPr marL="342900" indent="-342900">
              <a:buFont typeface="Arial" panose="020B0604020202020204" pitchFamily="34" charset="0"/>
              <a:buChar char="•"/>
            </a:pPr>
            <a:r>
              <a:rPr lang="en-US" sz="2000" dirty="0" smtClean="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smtClean="0"/>
              <a:t>Apparent survival</a:t>
            </a:r>
          </a:p>
          <a:p>
            <a:pPr marL="342900" indent="-342900">
              <a:buFont typeface="Arial" panose="020B0604020202020204" pitchFamily="34" charset="0"/>
              <a:buChar char="•"/>
            </a:pPr>
            <a:r>
              <a:rPr lang="en-US" sz="2000" dirty="0" smtClean="0"/>
              <a:t>Individual capture-mark-recapture</a:t>
            </a:r>
          </a:p>
          <a:p>
            <a:pPr marL="342900" indent="-342900">
              <a:buFont typeface="Arial" panose="020B0604020202020204" pitchFamily="34" charset="0"/>
              <a:buChar char="•"/>
            </a:pPr>
            <a:r>
              <a:rPr lang="en-US" sz="2000" dirty="0" smtClean="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Demographic data types</a:t>
            </a:r>
            <a:endParaRPr lang="en-US" sz="3200" dirty="0"/>
          </a:p>
        </p:txBody>
      </p:sp>
      <p:sp>
        <p:nvSpPr>
          <p:cNvPr id="3" name="Content Placeholder 2"/>
          <p:cNvSpPr>
            <a:spLocks noGrp="1"/>
          </p:cNvSpPr>
          <p:nvPr>
            <p:ph sz="quarter" idx="1"/>
          </p:nvPr>
        </p:nvSpPr>
        <p:spPr>
          <a:xfrm>
            <a:off x="457200" y="971550"/>
            <a:ext cx="8229600" cy="1371600"/>
          </a:xfrm>
        </p:spPr>
        <p:txBody>
          <a:bodyPr>
            <a:normAutofit fontScale="85000" lnSpcReduction="10000"/>
          </a:bodyPr>
          <a:lstStyle/>
          <a:p>
            <a:r>
              <a:rPr lang="en-US" sz="2400" dirty="0" smtClean="0"/>
              <a:t>Many different types, depends on ecology/life history of species of interest</a:t>
            </a:r>
          </a:p>
          <a:p>
            <a:pPr lvl="1"/>
            <a:r>
              <a:rPr lang="en-US" sz="2000" dirty="0" smtClean="0"/>
              <a:t>Number of broods/litters per season</a:t>
            </a:r>
          </a:p>
          <a:p>
            <a:pPr lvl="1"/>
            <a:r>
              <a:rPr lang="en-US" sz="2000" dirty="0" smtClean="0"/>
              <a:t>Breeding site fidelity</a:t>
            </a:r>
          </a:p>
          <a:p>
            <a:pPr lvl="1"/>
            <a:r>
              <a:rPr lang="en-US" sz="2000" dirty="0" smtClean="0"/>
              <a:t>Etc.</a:t>
            </a:r>
            <a:endParaRPr lang="en-US" sz="2000" dirty="0"/>
          </a:p>
          <a:p>
            <a:pPr lvl="1"/>
            <a:endParaRPr lang="en-US" sz="2000" dirty="0" smtClean="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tblGrid>
              <a:tr h="278130">
                <a:tc>
                  <a:txBody>
                    <a:bodyPr/>
                    <a:lstStyle/>
                    <a:p>
                      <a:pPr algn="ctr"/>
                      <a:r>
                        <a:rPr lang="en-US" sz="1400" b="1" dirty="0" smtClean="0"/>
                        <a:t>Data types</a:t>
                      </a:r>
                      <a:endParaRPr lang="en-US" sz="1400" b="1" dirty="0"/>
                    </a:p>
                  </a:txBody>
                  <a:tcPr marT="34290" marB="34290" anchor="ctr"/>
                </a:tc>
              </a:tr>
              <a:tr h="278130">
                <a:tc>
                  <a:txBody>
                    <a:bodyPr/>
                    <a:lstStyle/>
                    <a:p>
                      <a:pPr algn="ctr"/>
                      <a:r>
                        <a:rPr lang="en-US" sz="1400" dirty="0" smtClean="0"/>
                        <a:t>Number of offspring per female</a:t>
                      </a:r>
                      <a:endParaRPr lang="en-US" sz="1400" dirty="0"/>
                    </a:p>
                  </a:txBody>
                  <a:tcPr marT="34290" marB="34290" anchor="ctr"/>
                </a:tc>
              </a:tr>
              <a:tr h="278130">
                <a:tc>
                  <a:txBody>
                    <a:bodyPr/>
                    <a:lstStyle/>
                    <a:p>
                      <a:pPr algn="ctr"/>
                      <a:r>
                        <a:rPr lang="en-US" sz="1400" dirty="0" smtClean="0"/>
                        <a:t>Ratio</a:t>
                      </a:r>
                      <a:r>
                        <a:rPr lang="en-US" sz="1400" baseline="0" dirty="0" smtClean="0"/>
                        <a:t> of young to adults (or size classes)</a:t>
                      </a:r>
                      <a:endParaRPr lang="en-US" sz="1400" dirty="0"/>
                    </a:p>
                  </a:txBody>
                  <a:tcPr marT="34290" marB="34290" anchor="ctr"/>
                </a:tc>
              </a:tr>
              <a:tr h="278130">
                <a:tc>
                  <a:txBody>
                    <a:bodyPr/>
                    <a:lstStyle/>
                    <a:p>
                      <a:pPr algn="ctr"/>
                      <a:r>
                        <a:rPr lang="en-US" sz="1400" dirty="0" smtClean="0"/>
                        <a:t>Nest/den</a:t>
                      </a:r>
                      <a:r>
                        <a:rPr lang="en-US" sz="1400" baseline="0" dirty="0" smtClean="0"/>
                        <a:t> success or failure</a:t>
                      </a:r>
                      <a:endParaRPr lang="en-US" sz="1400" dirty="0"/>
                    </a:p>
                  </a:txBody>
                  <a:tcPr marT="34290" marB="34290" anchor="ctr"/>
                </a:tc>
              </a:tr>
              <a:tr h="278130">
                <a:tc>
                  <a:txBody>
                    <a:bodyPr/>
                    <a:lstStyle/>
                    <a:p>
                      <a:pPr algn="ctr"/>
                      <a:r>
                        <a:rPr lang="en-US" sz="1400" dirty="0" smtClean="0"/>
                        <a:t>Number of young returning next</a:t>
                      </a:r>
                      <a:r>
                        <a:rPr lang="en-US" sz="1400" baseline="0" dirty="0" smtClean="0"/>
                        <a:t> year</a:t>
                      </a:r>
                      <a:endParaRPr lang="en-US" sz="1400" dirty="0"/>
                    </a:p>
                  </a:txBody>
                  <a:tcPr marT="34290" marB="34290" anchor="ctr"/>
                </a:tc>
              </a:tr>
              <a:tr h="278130">
                <a:tc>
                  <a:txBody>
                    <a:bodyPr/>
                    <a:lstStyle/>
                    <a:p>
                      <a:pPr algn="ctr"/>
                      <a:r>
                        <a:rPr lang="en-US" sz="1400" dirty="0" smtClean="0"/>
                        <a:t>Individual</a:t>
                      </a:r>
                      <a:r>
                        <a:rPr lang="en-US" sz="1400" baseline="0" dirty="0" smtClean="0"/>
                        <a:t> mark-recapture/</a:t>
                      </a:r>
                      <a:r>
                        <a:rPr lang="en-US" sz="1400" baseline="0" dirty="0" err="1" smtClean="0"/>
                        <a:t>resight</a:t>
                      </a:r>
                      <a:endParaRPr lang="en-US" sz="1400" dirty="0"/>
                    </a:p>
                  </a:txBody>
                  <a:tcPr marT="34290" marB="34290" anchor="ctr"/>
                </a:tc>
              </a:tr>
              <a:tr h="278130">
                <a:tc>
                  <a:txBody>
                    <a:bodyPr/>
                    <a:lstStyle/>
                    <a:p>
                      <a:pPr algn="ctr"/>
                      <a:r>
                        <a:rPr lang="en-US" sz="1400" dirty="0" smtClean="0"/>
                        <a:t>Radio telemetry </a:t>
                      </a:r>
                      <a:endParaRPr lang="en-US" sz="1400" dirty="0"/>
                    </a:p>
                  </a:txBody>
                  <a:tcPr marT="34290" marB="34290" anchor="ctr"/>
                </a:tc>
              </a:tr>
              <a:tr h="278130">
                <a:tc>
                  <a:txBody>
                    <a:bodyPr/>
                    <a:lstStyle/>
                    <a:p>
                      <a:pPr algn="ctr"/>
                      <a:r>
                        <a:rPr lang="en-US" sz="1400" dirty="0" smtClean="0"/>
                        <a:t>Others?</a:t>
                      </a:r>
                      <a:endParaRPr lang="en-US" sz="1400" dirty="0"/>
                    </a:p>
                  </a:txBody>
                  <a:tcPr marT="34290" marB="3429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tblGrid>
              <a:tr h="278130">
                <a:tc>
                  <a:txBody>
                    <a:bodyPr/>
                    <a:lstStyle/>
                    <a:p>
                      <a:pPr algn="ctr"/>
                      <a:r>
                        <a:rPr lang="en-US" sz="1400" b="1" dirty="0" smtClean="0"/>
                        <a:t>Demographic vital rate</a:t>
                      </a:r>
                      <a:endParaRPr lang="en-US" sz="1400" b="1" dirty="0"/>
                    </a:p>
                  </a:txBody>
                  <a:tcPr marT="34290" marB="34290" anchor="ctr"/>
                </a:tc>
              </a:tr>
              <a:tr h="278130">
                <a:tc>
                  <a:txBody>
                    <a:bodyPr/>
                    <a:lstStyle/>
                    <a:p>
                      <a:pPr algn="ctr"/>
                      <a:r>
                        <a:rPr lang="en-US" sz="1400" dirty="0" smtClean="0"/>
                        <a:t>Fecundity</a:t>
                      </a:r>
                      <a:endParaRPr lang="en-US" sz="1400" dirty="0"/>
                    </a:p>
                  </a:txBody>
                  <a:tcPr marT="34290" marB="34290" anchor="ctr"/>
                </a:tc>
              </a:tr>
              <a:tr h="278130">
                <a:tc>
                  <a:txBody>
                    <a:bodyPr/>
                    <a:lstStyle/>
                    <a:p>
                      <a:pPr algn="ctr"/>
                      <a:r>
                        <a:rPr lang="en-US" sz="1400" dirty="0" smtClean="0"/>
                        <a:t>Recruitment probability</a:t>
                      </a:r>
                      <a:endParaRPr lang="en-US" sz="1400" dirty="0"/>
                    </a:p>
                  </a:txBody>
                  <a:tcPr marT="34290" marB="34290" anchor="ctr"/>
                </a:tc>
              </a:tr>
              <a:tr h="480060">
                <a:tc>
                  <a:txBody>
                    <a:bodyPr/>
                    <a:lstStyle/>
                    <a:p>
                      <a:pPr algn="ctr"/>
                      <a:r>
                        <a:rPr lang="en-US" sz="1400" baseline="0" dirty="0" smtClean="0"/>
                        <a:t>Survival probability (seasonal or annual)</a:t>
                      </a:r>
                      <a:endParaRPr lang="en-US" sz="1400" dirty="0"/>
                    </a:p>
                  </a:txBody>
                  <a:tcPr marT="34290" marB="34290" anchor="ctr"/>
                </a:tc>
              </a:tr>
              <a:tr h="278130">
                <a:tc>
                  <a:txBody>
                    <a:bodyPr/>
                    <a:lstStyle/>
                    <a:p>
                      <a:pPr algn="ctr"/>
                      <a:r>
                        <a:rPr lang="en-US" sz="1400" dirty="0" smtClean="0"/>
                        <a:t>Breeding success probability</a:t>
                      </a:r>
                      <a:endParaRPr lang="en-US" sz="1400" dirty="0"/>
                    </a:p>
                  </a:txBody>
                  <a:tcPr marT="34290" marB="34290" anchor="ctr"/>
                </a:tc>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fecundity</a:t>
            </a:r>
            <a:endParaRPr lang="en-US" sz="3200" dirty="0"/>
          </a:p>
        </p:txBody>
      </p:sp>
      <p:sp>
        <p:nvSpPr>
          <p:cNvPr id="3" name="Content Placeholder 2"/>
          <p:cNvSpPr>
            <a:spLocks noGrp="1"/>
          </p:cNvSpPr>
          <p:nvPr>
            <p:ph sz="quarter" idx="1"/>
          </p:nvPr>
        </p:nvSpPr>
        <p:spPr>
          <a:xfrm>
            <a:off x="457200" y="1028701"/>
            <a:ext cx="8229600" cy="3394472"/>
          </a:xfrm>
        </p:spPr>
        <p:txBody>
          <a:bodyPr>
            <a:normAutofit/>
          </a:bodyPr>
          <a:lstStyle/>
          <a:p>
            <a:r>
              <a:rPr lang="en-US" sz="2400" dirty="0" smtClean="0"/>
              <a:t>From a population growth perspective, recruitment into breeding population is more important than fecundity</a:t>
            </a:r>
          </a:p>
          <a:p>
            <a:pPr lvl="1"/>
            <a:r>
              <a:rPr lang="en-US" sz="2000" dirty="0" smtClean="0"/>
              <a:t>A product of many events: reproductive success, juvenile survival, site fidelity/dispersal</a:t>
            </a:r>
          </a:p>
          <a:p>
            <a:r>
              <a:rPr lang="en-US" sz="2400" dirty="0" smtClean="0"/>
              <a:t>Often easier to collect data on breeding success than recruitment</a:t>
            </a:r>
          </a:p>
          <a:p>
            <a:r>
              <a:rPr lang="en-US" sz="2400" dirty="0" smtClean="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GLMs to estimate fecundity	</a:t>
            </a:r>
            <a:endParaRPr lang="en-US" dirty="0"/>
          </a:p>
        </p:txBody>
      </p:sp>
      <p:sp>
        <p:nvSpPr>
          <p:cNvPr id="3" name="Content Placeholder 2"/>
          <p:cNvSpPr>
            <a:spLocks noGrp="1"/>
          </p:cNvSpPr>
          <p:nvPr>
            <p:ph sz="quarter" idx="1"/>
          </p:nvPr>
        </p:nvSpPr>
        <p:spPr/>
        <p:txBody>
          <a:bodyPr>
            <a:normAutofit/>
          </a:bodyPr>
          <a:lstStyle/>
          <a:p>
            <a:r>
              <a:rPr lang="en-US" sz="2400" dirty="0" smtClean="0"/>
              <a:t>Include ecological covariates to determine important drivers of breeding success</a:t>
            </a:r>
          </a:p>
          <a:p>
            <a:r>
              <a:rPr lang="en-US" sz="2400" dirty="0" smtClean="0"/>
              <a:t>Type of GLM depends on response variable</a:t>
            </a:r>
          </a:p>
          <a:p>
            <a:pPr lvl="1"/>
            <a:r>
              <a:rPr lang="en-US" sz="2000" dirty="0" smtClean="0"/>
              <a:t>Number of offspring per female </a:t>
            </a:r>
            <a:r>
              <a:rPr lang="en-US" sz="2000" dirty="0" smtClean="0">
                <a:sym typeface="Wingdings" panose="05000000000000000000" pitchFamily="2" charset="2"/>
              </a:rPr>
              <a:t> Poisson GLM</a:t>
            </a:r>
          </a:p>
          <a:p>
            <a:pPr lvl="1"/>
            <a:r>
              <a:rPr lang="en-US" sz="2000" dirty="0" smtClean="0">
                <a:sym typeface="Wingdings" panose="05000000000000000000" pitchFamily="2" charset="2"/>
              </a:rPr>
              <a:t>Successful breeding (yes/no)  Binomial GLM </a:t>
            </a:r>
            <a:endParaRPr lang="en-US" sz="2000" dirty="0"/>
          </a:p>
        </p:txBody>
      </p:sp>
      <p:sp>
        <p:nvSpPr>
          <p:cNvPr id="4" name="Rectangle 3"/>
          <p:cNvSpPr/>
          <p:nvPr/>
        </p:nvSpPr>
        <p:spPr>
          <a:xfrm>
            <a:off x="4724400" y="2190750"/>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19600" y="2571750"/>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Estimating survival/mortality</a:t>
            </a:r>
            <a:endParaRPr lang="en-US" sz="3200" dirty="0"/>
          </a:p>
        </p:txBody>
      </p:sp>
      <p:sp>
        <p:nvSpPr>
          <p:cNvPr id="3" name="Content Placeholder 2"/>
          <p:cNvSpPr>
            <a:spLocks noGrp="1"/>
          </p:cNvSpPr>
          <p:nvPr>
            <p:ph sz="quarter" idx="1"/>
          </p:nvPr>
        </p:nvSpPr>
        <p:spPr/>
        <p:txBody>
          <a:bodyPr>
            <a:normAutofit fontScale="92500" lnSpcReduction="10000"/>
          </a:bodyPr>
          <a:lstStyle/>
          <a:p>
            <a:r>
              <a:rPr lang="en-US" sz="2400" dirty="0" smtClean="0"/>
              <a:t>Radio telemetry </a:t>
            </a:r>
            <a:r>
              <a:rPr lang="en-US" sz="2400" dirty="0" smtClean="0">
                <a:sym typeface="Wingdings" panose="05000000000000000000" pitchFamily="2" charset="2"/>
              </a:rPr>
              <a:t> known fate models</a:t>
            </a:r>
          </a:p>
          <a:p>
            <a:pPr lvl="1"/>
            <a:r>
              <a:rPr lang="en-US" sz="2000" dirty="0" smtClean="0">
                <a:sym typeface="Wingdings" panose="05000000000000000000" pitchFamily="2" charset="2"/>
              </a:rPr>
              <a:t>Assume perfect detection of individuals</a:t>
            </a:r>
          </a:p>
          <a:p>
            <a:pPr lvl="1"/>
            <a:endParaRPr lang="en-US" sz="2000" dirty="0" smtClean="0">
              <a:sym typeface="Wingdings" panose="05000000000000000000" pitchFamily="2" charset="2"/>
            </a:endParaRPr>
          </a:p>
          <a:p>
            <a:r>
              <a:rPr lang="en-US" sz="2400" dirty="0" smtClean="0">
                <a:sym typeface="Wingdings" panose="05000000000000000000" pitchFamily="2" charset="2"/>
              </a:rPr>
              <a:t>Individual capture-mark-recapture  Cormack-Jolly-</a:t>
            </a:r>
            <a:r>
              <a:rPr lang="en-US" sz="2400" dirty="0" err="1" smtClean="0">
                <a:sym typeface="Wingdings" panose="05000000000000000000" pitchFamily="2" charset="2"/>
              </a:rPr>
              <a:t>Seber</a:t>
            </a:r>
            <a:r>
              <a:rPr lang="en-US" sz="2400" dirty="0" smtClean="0">
                <a:sym typeface="Wingdings" panose="05000000000000000000" pitchFamily="2" charset="2"/>
              </a:rPr>
              <a:t> (CJS) models</a:t>
            </a:r>
          </a:p>
          <a:p>
            <a:pPr lvl="1"/>
            <a:r>
              <a:rPr lang="en-US" sz="2000" dirty="0" smtClean="0">
                <a:sym typeface="Wingdings" panose="05000000000000000000" pitchFamily="2" charset="2"/>
              </a:rPr>
              <a:t> Data can come from a variety of sampling methods</a:t>
            </a:r>
          </a:p>
          <a:p>
            <a:pPr lvl="2"/>
            <a:r>
              <a:rPr lang="en-US" sz="1800" dirty="0" smtClean="0">
                <a:sym typeface="Wingdings" panose="05000000000000000000" pitchFamily="2" charset="2"/>
              </a:rPr>
              <a:t>Physical recapture (trapping array)</a:t>
            </a:r>
          </a:p>
          <a:p>
            <a:pPr lvl="2"/>
            <a:r>
              <a:rPr lang="en-US" sz="1800" dirty="0" smtClean="0">
                <a:sym typeface="Wingdings" panose="05000000000000000000" pitchFamily="2" charset="2"/>
              </a:rPr>
              <a:t>Photographic re-encounter (camera traps)</a:t>
            </a:r>
          </a:p>
          <a:p>
            <a:pPr lvl="2"/>
            <a:r>
              <a:rPr lang="en-US" sz="1800" dirty="0" smtClean="0">
                <a:sym typeface="Wingdings" panose="05000000000000000000" pitchFamily="2" charset="2"/>
              </a:rPr>
              <a:t>Re-sightings (field-readable tags, individually-identifiable marks)</a:t>
            </a:r>
          </a:p>
          <a:p>
            <a:pPr lvl="2"/>
            <a:r>
              <a:rPr lang="en-US" sz="1800" dirty="0" smtClean="0">
                <a:sym typeface="Wingdings" panose="05000000000000000000" pitchFamily="2" charset="2"/>
              </a:rPr>
              <a:t>Noninvasive genetic sampling (hair snares, scat collection)</a:t>
            </a:r>
          </a:p>
          <a:p>
            <a:pPr lvl="1"/>
            <a:r>
              <a:rPr lang="en-US" sz="2000" dirty="0" smtClean="0">
                <a:sym typeface="Wingdings" panose="05000000000000000000" pitchFamily="2" charset="2"/>
              </a:rPr>
              <a:t>Assume </a:t>
            </a:r>
            <a:r>
              <a:rPr lang="en-US" sz="2000" b="1" dirty="0" smtClean="0">
                <a:sym typeface="Wingdings" panose="05000000000000000000" pitchFamily="2" charset="2"/>
              </a:rPr>
              <a:t>imperfect detection </a:t>
            </a:r>
            <a:r>
              <a:rPr lang="en-US" sz="2000" dirty="0" smtClean="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models for age- or stage-structure</a:t>
            </a:r>
            <a:endParaRPr lang="en-US" dirty="0"/>
          </a:p>
        </p:txBody>
      </p:sp>
      <p:sp>
        <p:nvSpPr>
          <p:cNvPr id="3" name="Content Placeholder 2"/>
          <p:cNvSpPr>
            <a:spLocks noGrp="1"/>
          </p:cNvSpPr>
          <p:nvPr>
            <p:ph sz="quarter" idx="1"/>
          </p:nvPr>
        </p:nvSpPr>
        <p:spPr>
          <a:xfrm>
            <a:off x="457200" y="914400"/>
            <a:ext cx="8229600" cy="1657350"/>
          </a:xfrm>
        </p:spPr>
        <p:txBody>
          <a:bodyPr>
            <a:normAutofit/>
          </a:bodyPr>
          <a:lstStyle/>
          <a:p>
            <a:r>
              <a:rPr lang="en-US" dirty="0" smtClean="0"/>
              <a:t>When vital rates vary by age or stage (e.g. size), matrix models are used to present and analyze demographics</a:t>
            </a:r>
          </a:p>
          <a:p>
            <a:pPr lvl="1"/>
            <a:r>
              <a:rPr lang="en-US" dirty="0" smtClean="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Young of the year</a:t>
            </a:r>
            <a:endParaRPr lang="en-US" dirty="0"/>
          </a:p>
        </p:txBody>
      </p:sp>
      <p:sp>
        <p:nvSpPr>
          <p:cNvPr id="5" name="Oval 4"/>
          <p:cNvSpPr/>
          <p:nvPr/>
        </p:nvSpPr>
        <p:spPr>
          <a:xfrm>
            <a:off x="38862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Juveniles</a:t>
            </a:r>
            <a:endParaRPr lang="en-US" dirty="0"/>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Adults</a:t>
            </a:r>
            <a:endParaRPr lang="en-US" dirty="0"/>
          </a:p>
        </p:txBody>
      </p:sp>
      <p:cxnSp>
        <p:nvCxnSpPr>
          <p:cNvPr id="8" name="Straight Arrow Connector 7"/>
          <p:cNvCxnSpPr>
            <a:stCxn id="4" idx="6"/>
            <a:endCxn id="5" idx="2"/>
          </p:cNvCxnSpPr>
          <p:nvPr/>
        </p:nvCxnSpPr>
        <p:spPr>
          <a:xfrm>
            <a:off x="2819400" y="3676650"/>
            <a:ext cx="1066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Young of the year</a:t>
            </a:r>
            <a:endParaRPr lang="en-US" dirty="0"/>
          </a:p>
        </p:txBody>
      </p:sp>
      <p:sp>
        <p:nvSpPr>
          <p:cNvPr id="6" name="Oval 5"/>
          <p:cNvSpPr/>
          <p:nvPr/>
        </p:nvSpPr>
        <p:spPr>
          <a:xfrm>
            <a:off x="38862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Juveniles</a:t>
            </a:r>
            <a:endParaRPr lang="en-US" dirty="0"/>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Adults</a:t>
            </a:r>
            <a:endParaRPr lang="en-US" dirty="0"/>
          </a:p>
        </p:txBody>
      </p:sp>
      <p:cxnSp>
        <p:nvCxnSpPr>
          <p:cNvPr id="8" name="Straight Arrow Connector 7"/>
          <p:cNvCxnSpPr>
            <a:stCxn id="5" idx="6"/>
            <a:endCxn id="6" idx="2"/>
          </p:cNvCxnSpPr>
          <p:nvPr/>
        </p:nvCxnSpPr>
        <p:spPr>
          <a:xfrm>
            <a:off x="2819400" y="3676650"/>
            <a:ext cx="1066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smtClean="0"/>
              <a:t>In each year, what proportion of the individuals in stage [</a:t>
            </a:r>
            <a:r>
              <a:rPr lang="en-US" i="1" dirty="0" smtClean="0"/>
              <a:t>column number</a:t>
            </a:r>
            <a:r>
              <a:rPr lang="en-US" dirty="0" smtClean="0"/>
              <a:t>]… </a:t>
            </a:r>
            <a:endParaRPr lang="en-US" dirty="0"/>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smtClean="0"/>
              <a:t>Transition into stage [</a:t>
            </a:r>
            <a:r>
              <a:rPr lang="en-US" i="1" dirty="0" smtClean="0"/>
              <a:t>row number</a:t>
            </a:r>
            <a:r>
              <a:rPr lang="en-US" dirty="0"/>
              <a:t>]</a:t>
            </a:r>
            <a:r>
              <a:rPr lang="en-US" dirty="0" smtClean="0"/>
              <a:t> </a:t>
            </a:r>
            <a:endParaRPr lang="en-US" dirty="0"/>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673</TotalTime>
  <Words>1019</Words>
  <Application>Microsoft Office PowerPoint</Application>
  <PresentationFormat>On-screen Show (16:9)</PresentationFormat>
  <Paragraphs>185</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Origin</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Matrix models for age- or stage-structure</vt:lpstr>
      <vt:lpstr>PowerPoint Presentation</vt:lpstr>
      <vt:lpstr>Building a matrix model</vt:lpstr>
      <vt:lpstr>Applications of matrix models</vt:lpstr>
      <vt:lpstr>Loggerhead sea turtle matrix model</vt:lpstr>
      <vt:lpstr>Multistate models</vt:lpstr>
      <vt:lpstr>Example – breeding/non-breeding status</vt:lpstr>
      <vt:lpstr>Extensions of multistate models</vt:lpstr>
      <vt:lpstr>Multistate model example</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68</cp:revision>
  <dcterms:created xsi:type="dcterms:W3CDTF">2017-07-31T18:19:55Z</dcterms:created>
  <dcterms:modified xsi:type="dcterms:W3CDTF">2018-10-15T17:42:43Z</dcterms:modified>
</cp:coreProperties>
</file>