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pm0014\Google%20Drive\SSA\chubbs\Streamlengt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Categorical plot</a:t>
            </a:r>
          </a:p>
        </c:rich>
      </c:tx>
      <c:layout>
        <c:manualLayout>
          <c:xMode val="edge"/>
          <c:yMode val="edge"/>
          <c:x val="0.37615966754155733"/>
          <c:y val="2.31481481481481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Sheet3!$A$3:$A$21</c:f>
              <c:numCache>
                <c:formatCode>General</c:formatCode>
                <c:ptCount val="19"/>
                <c:pt idx="0">
                  <c:v>4</c:v>
                </c:pt>
                <c:pt idx="1">
                  <c:v>1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5</c:v>
                </c:pt>
                <c:pt idx="6">
                  <c:v>4</c:v>
                </c:pt>
                <c:pt idx="7">
                  <c:v>4</c:v>
                </c:pt>
                <c:pt idx="8">
                  <c:v>8</c:v>
                </c:pt>
                <c:pt idx="9">
                  <c:v>8</c:v>
                </c:pt>
                <c:pt idx="10">
                  <c:v>6</c:v>
                </c:pt>
                <c:pt idx="11">
                  <c:v>8</c:v>
                </c:pt>
                <c:pt idx="12">
                  <c:v>7</c:v>
                </c:pt>
                <c:pt idx="13">
                  <c:v>11</c:v>
                </c:pt>
                <c:pt idx="14">
                  <c:v>8</c:v>
                </c:pt>
                <c:pt idx="15">
                  <c:v>9</c:v>
                </c:pt>
                <c:pt idx="16">
                  <c:v>7</c:v>
                </c:pt>
                <c:pt idx="17">
                  <c:v>9</c:v>
                </c:pt>
                <c:pt idx="18">
                  <c:v>6</c:v>
                </c:pt>
              </c:numCache>
            </c:numRef>
          </c:xVal>
          <c:yVal>
            <c:numRef>
              <c:f>Sheet3!$B$3:$B$21</c:f>
              <c:numCache>
                <c:formatCode>General</c:formatCode>
                <c:ptCount val="1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E94-49F6-AAC1-8A0967CC8E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5362912"/>
        <c:axId val="405356352"/>
      </c:scatterChart>
      <c:valAx>
        <c:axId val="405362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Independent</a:t>
                </a:r>
                <a:r>
                  <a:rPr lang="en-US" baseline="0" dirty="0" smtClean="0"/>
                  <a:t> variable (e.g., water depth)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356352"/>
        <c:crosses val="autoZero"/>
        <c:crossBetween val="midCat"/>
      </c:valAx>
      <c:valAx>
        <c:axId val="4053563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Categorical dependent parameter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362912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headwater </a:t>
            </a:r>
            <a:r>
              <a:rPr lang="en-US" dirty="0" smtClean="0"/>
              <a:t>chub</a:t>
            </a:r>
            <a:r>
              <a:rPr lang="en-US" baseline="0" dirty="0" smtClean="0"/>
              <a:t> abundance</a:t>
            </a:r>
            <a:endParaRPr 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5825275018163401"/>
          <c:y val="0.16599475938898514"/>
          <c:w val="0.80644313747178142"/>
          <c:h val="0.576356659190203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Sheet1!$K$1</c:f>
              <c:strCache>
                <c:ptCount val="1"/>
                <c:pt idx="0">
                  <c:v>headwater mean</c:v>
                </c:pt>
              </c:strCache>
            </c:strRef>
          </c:tx>
          <c:spPr>
            <a:ln w="28575">
              <a:noFill/>
            </a:ln>
          </c:spPr>
          <c:trendline>
            <c:trendlineType val="exp"/>
            <c:dispRSqr val="0"/>
            <c:dispEq val="1"/>
            <c:trendlineLbl>
              <c:layout>
                <c:manualLayout>
                  <c:x val="-0.12915113735783026"/>
                  <c:y val="-0.49418197725284341"/>
                </c:manualLayout>
              </c:layout>
              <c:numFmt formatCode="General" sourceLinked="0"/>
            </c:trendlineLbl>
          </c:trendline>
          <c:xVal>
            <c:numRef>
              <c:f>Sheet1!$J$2:$J$8</c:f>
              <c:numCache>
                <c:formatCode>General</c:formatCode>
                <c:ptCount val="7"/>
                <c:pt idx="0">
                  <c:v>30</c:v>
                </c:pt>
                <c:pt idx="1">
                  <c:v>20</c:v>
                </c:pt>
                <c:pt idx="2">
                  <c:v>15</c:v>
                </c:pt>
                <c:pt idx="3">
                  <c:v>10</c:v>
                </c:pt>
                <c:pt idx="4">
                  <c:v>6</c:v>
                </c:pt>
                <c:pt idx="5">
                  <c:v>3</c:v>
                </c:pt>
                <c:pt idx="6">
                  <c:v>0.05</c:v>
                </c:pt>
              </c:numCache>
            </c:numRef>
          </c:xVal>
          <c:yVal>
            <c:numRef>
              <c:f>Sheet1!$K$2:$K$8</c:f>
              <c:numCache>
                <c:formatCode>General</c:formatCode>
                <c:ptCount val="7"/>
                <c:pt idx="0">
                  <c:v>3</c:v>
                </c:pt>
                <c:pt idx="1">
                  <c:v>5</c:v>
                </c:pt>
                <c:pt idx="2">
                  <c:v>8</c:v>
                </c:pt>
                <c:pt idx="3">
                  <c:v>12</c:v>
                </c:pt>
                <c:pt idx="4">
                  <c:v>17</c:v>
                </c:pt>
                <c:pt idx="5">
                  <c:v>27</c:v>
                </c:pt>
                <c:pt idx="6">
                  <c:v>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D73-4DEE-B7DB-48745B6ADF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886784"/>
        <c:axId val="142888320"/>
      </c:scatterChart>
      <c:valAx>
        <c:axId val="142886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Stream length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2888320"/>
        <c:crosses val="autoZero"/>
        <c:crossBetween val="midCat"/>
      </c:valAx>
      <c:valAx>
        <c:axId val="14288832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Extinction Probability (%)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5.7290326571698712E-2"/>
              <c:y val="5.943221695770385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4288678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19564-2AA9-4D9B-A5FE-CA8E485D824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BC2EA-6883-4FBC-84D8-5E63915ED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19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regression model asks</a:t>
            </a:r>
            <a:r>
              <a:rPr lang="en-US" baseline="0" dirty="0" smtClean="0"/>
              <a:t> the question: does the species need certain elevations? Canopy cover? Etc.?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C2EA-6883-4FBC-84D8-5E63915ED6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96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CFA9-435C-48EE-8853-C428740090E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B399-0552-41B9-A082-909C1E8A4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7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CFA9-435C-48EE-8853-C428740090E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B399-0552-41B9-A082-909C1E8A4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2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CFA9-435C-48EE-8853-C428740090E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B399-0552-41B9-A082-909C1E8A4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3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CFA9-435C-48EE-8853-C428740090E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B399-0552-41B9-A082-909C1E8A4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0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CFA9-435C-48EE-8853-C428740090E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B399-0552-41B9-A082-909C1E8A4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2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CFA9-435C-48EE-8853-C428740090E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B399-0552-41B9-A082-909C1E8A4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9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CFA9-435C-48EE-8853-C428740090E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B399-0552-41B9-A082-909C1E8A4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9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CFA9-435C-48EE-8853-C428740090E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B399-0552-41B9-A082-909C1E8A4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7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CFA9-435C-48EE-8853-C428740090E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B399-0552-41B9-A082-909C1E8A4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8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CFA9-435C-48EE-8853-C428740090E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B399-0552-41B9-A082-909C1E8A4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8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CFA9-435C-48EE-8853-C428740090E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B399-0552-41B9-A082-909C1E8A4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9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ECFA9-435C-48EE-8853-C428740090E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BB399-0552-41B9-A082-909C1E8A4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0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Descriptive “data”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can we do?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6225309"/>
            <a:ext cx="12192000" cy="632691"/>
            <a:chOff x="0" y="6248400"/>
            <a:chExt cx="9144000" cy="609600"/>
          </a:xfrm>
        </p:grpSpPr>
        <p:sp>
          <p:nvSpPr>
            <p:cNvPr id="6" name="Rectangle 5"/>
            <p:cNvSpPr/>
            <p:nvPr/>
          </p:nvSpPr>
          <p:spPr>
            <a:xfrm>
              <a:off x="0" y="6248400"/>
              <a:ext cx="9144000" cy="609600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SSA</a:t>
              </a:r>
              <a:endParaRPr lang="en-US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7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1576" y="6248400"/>
              <a:ext cx="1232424" cy="609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34143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1436511"/>
              </p:ext>
            </p:extLst>
          </p:nvPr>
        </p:nvGraphicFramePr>
        <p:xfrm>
          <a:off x="1159164" y="875144"/>
          <a:ext cx="7883236" cy="4602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0" y="6225309"/>
            <a:ext cx="12192000" cy="632691"/>
            <a:chOff x="0" y="6248400"/>
            <a:chExt cx="9144000" cy="609600"/>
          </a:xfrm>
        </p:grpSpPr>
        <p:sp>
          <p:nvSpPr>
            <p:cNvPr id="5" name="Rectangle 4"/>
            <p:cNvSpPr/>
            <p:nvPr/>
          </p:nvSpPr>
          <p:spPr>
            <a:xfrm>
              <a:off x="0" y="6248400"/>
              <a:ext cx="9144000" cy="609600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SSA</a:t>
              </a:r>
              <a:endParaRPr lang="en-US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6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1576" y="6248400"/>
              <a:ext cx="1232424" cy="609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1745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Expert elicitation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absence of good quantitative data expert elicitation might be warranted</a:t>
            </a:r>
          </a:p>
          <a:p>
            <a:pPr lvl="1"/>
            <a:r>
              <a:rPr lang="en-US" dirty="0" smtClean="0"/>
              <a:t>Use expert knowledge as the basis for establishing what a species needs</a:t>
            </a:r>
          </a:p>
          <a:p>
            <a:pPr lvl="1"/>
            <a:r>
              <a:rPr lang="en-US" dirty="0" smtClean="0"/>
              <a:t>Crafting questions to assess functional relationships</a:t>
            </a:r>
          </a:p>
          <a:p>
            <a:pPr lvl="2"/>
            <a:r>
              <a:rPr lang="en-US" dirty="0" smtClean="0"/>
              <a:t>E.g., asking for probability of </a:t>
            </a:r>
            <a:r>
              <a:rPr lang="en-US" i="1" dirty="0" smtClean="0"/>
              <a:t>y</a:t>
            </a:r>
            <a:r>
              <a:rPr lang="en-US" dirty="0" smtClean="0"/>
              <a:t> occurring at three or more values of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Using variation among experts to “estimate” uncertainty and variability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225309"/>
            <a:ext cx="12192000" cy="632691"/>
            <a:chOff x="0" y="6248400"/>
            <a:chExt cx="9144000" cy="609600"/>
          </a:xfrm>
        </p:grpSpPr>
        <p:sp>
          <p:nvSpPr>
            <p:cNvPr id="5" name="Rectangle 4"/>
            <p:cNvSpPr/>
            <p:nvPr/>
          </p:nvSpPr>
          <p:spPr>
            <a:xfrm>
              <a:off x="0" y="6248400"/>
              <a:ext cx="9144000" cy="609600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SSA</a:t>
              </a:r>
              <a:endParaRPr lang="en-US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6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1576" y="6248400"/>
              <a:ext cx="1232424" cy="609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3541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Elicited conceptual model to establish species needs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225309"/>
            <a:ext cx="12192000" cy="632691"/>
            <a:chOff x="0" y="6248400"/>
            <a:chExt cx="9144000" cy="609600"/>
          </a:xfrm>
        </p:grpSpPr>
        <p:sp>
          <p:nvSpPr>
            <p:cNvPr id="5" name="Rectangle 4"/>
            <p:cNvSpPr/>
            <p:nvPr/>
          </p:nvSpPr>
          <p:spPr>
            <a:xfrm>
              <a:off x="0" y="6248400"/>
              <a:ext cx="9144000" cy="609600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SSA</a:t>
              </a:r>
              <a:endParaRPr lang="en-US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6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1576" y="6248400"/>
              <a:ext cx="1232424" cy="609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ounded Rectangle 6"/>
          <p:cNvSpPr/>
          <p:nvPr/>
        </p:nvSpPr>
        <p:spPr>
          <a:xfrm>
            <a:off x="914400" y="2190307"/>
            <a:ext cx="2328530" cy="1148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 length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14400" y="3569854"/>
            <a:ext cx="2328530" cy="1212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 connectivity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14400" y="5018567"/>
            <a:ext cx="2328530" cy="808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Exotic predators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795284" y="2868104"/>
            <a:ext cx="1786269" cy="110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Adult survival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827181" y="4048319"/>
            <a:ext cx="1722474" cy="1031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Juvenile survival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736804" y="5151307"/>
            <a:ext cx="1903228" cy="967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Productivity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8" idx="3"/>
            <a:endCxn id="13" idx="2"/>
          </p:cNvCxnSpPr>
          <p:nvPr/>
        </p:nvCxnSpPr>
        <p:spPr>
          <a:xfrm>
            <a:off x="3242930" y="4175910"/>
            <a:ext cx="1493874" cy="145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12" idx="2"/>
          </p:cNvCxnSpPr>
          <p:nvPr/>
        </p:nvCxnSpPr>
        <p:spPr>
          <a:xfrm>
            <a:off x="3242930" y="4175910"/>
            <a:ext cx="1584251" cy="388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2" idx="2"/>
          </p:cNvCxnSpPr>
          <p:nvPr/>
        </p:nvCxnSpPr>
        <p:spPr>
          <a:xfrm flipV="1">
            <a:off x="3242930" y="4563999"/>
            <a:ext cx="1584251" cy="85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  <a:endCxn id="11" idx="2"/>
          </p:cNvCxnSpPr>
          <p:nvPr/>
        </p:nvCxnSpPr>
        <p:spPr>
          <a:xfrm flipV="1">
            <a:off x="3242930" y="3420998"/>
            <a:ext cx="1552354" cy="2001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11" idx="2"/>
          </p:cNvCxnSpPr>
          <p:nvPr/>
        </p:nvCxnSpPr>
        <p:spPr>
          <a:xfrm>
            <a:off x="3242930" y="2764465"/>
            <a:ext cx="1552354" cy="65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08874" y="2556415"/>
            <a:ext cx="1850065" cy="1733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Population abundance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1" idx="6"/>
            <a:endCxn id="24" idx="2"/>
          </p:cNvCxnSpPr>
          <p:nvPr/>
        </p:nvCxnSpPr>
        <p:spPr>
          <a:xfrm>
            <a:off x="6581553" y="3420998"/>
            <a:ext cx="627321" cy="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6"/>
            <a:endCxn id="24" idx="2"/>
          </p:cNvCxnSpPr>
          <p:nvPr/>
        </p:nvCxnSpPr>
        <p:spPr>
          <a:xfrm flipV="1">
            <a:off x="6549655" y="3422955"/>
            <a:ext cx="659219" cy="114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6"/>
            <a:endCxn id="24" idx="2"/>
          </p:cNvCxnSpPr>
          <p:nvPr/>
        </p:nvCxnSpPr>
        <p:spPr>
          <a:xfrm flipV="1">
            <a:off x="6640032" y="3422955"/>
            <a:ext cx="568842" cy="221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0069032" y="2781763"/>
            <a:ext cx="1839432" cy="1278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Resliiency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24" idx="6"/>
            <a:endCxn id="34" idx="1"/>
          </p:cNvCxnSpPr>
          <p:nvPr/>
        </p:nvCxnSpPr>
        <p:spPr>
          <a:xfrm flipV="1">
            <a:off x="9058939" y="3420997"/>
            <a:ext cx="1010093" cy="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7" idx="3"/>
            <a:endCxn id="24" idx="0"/>
          </p:cNvCxnSpPr>
          <p:nvPr/>
        </p:nvCxnSpPr>
        <p:spPr>
          <a:xfrm flipV="1">
            <a:off x="3242930" y="2556415"/>
            <a:ext cx="4890977" cy="208050"/>
          </a:xfrm>
          <a:prstGeom prst="curvedConnector4">
            <a:avLst>
              <a:gd name="adj1" fmla="val 40543"/>
              <a:gd name="adj2" fmla="val 38584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44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Headwater chub steam length and extinction risk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5353009"/>
              </p:ext>
            </p:extLst>
          </p:nvPr>
        </p:nvGraphicFramePr>
        <p:xfrm>
          <a:off x="1574800" y="2198254"/>
          <a:ext cx="8017933" cy="3694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0" y="6225309"/>
            <a:ext cx="12192000" cy="632691"/>
            <a:chOff x="0" y="6248400"/>
            <a:chExt cx="9144000" cy="609600"/>
          </a:xfrm>
        </p:grpSpPr>
        <p:sp>
          <p:nvSpPr>
            <p:cNvPr id="6" name="Rectangle 5"/>
            <p:cNvSpPr/>
            <p:nvPr/>
          </p:nvSpPr>
          <p:spPr>
            <a:xfrm>
              <a:off x="0" y="6248400"/>
              <a:ext cx="9144000" cy="609600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SSA</a:t>
              </a:r>
              <a:endParaRPr lang="en-US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7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1576" y="6248400"/>
              <a:ext cx="1232424" cy="609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3340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101" y="607815"/>
            <a:ext cx="4411897" cy="588253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49" y="1025244"/>
            <a:ext cx="3865179" cy="5047673"/>
          </a:xfrm>
          <a:prstGeom prst="rect">
            <a:avLst/>
          </a:prstGeom>
        </p:spPr>
      </p:pic>
      <p:pic>
        <p:nvPicPr>
          <p:cNvPr id="5" name="Picture 2" descr="C:\Users\amt0046\Documents\Pictures and figures\ADCNR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768" y="6225309"/>
            <a:ext cx="1643232" cy="63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0" y="6225309"/>
            <a:ext cx="12192000" cy="632691"/>
            <a:chOff x="0" y="6248400"/>
            <a:chExt cx="9144000" cy="609600"/>
          </a:xfrm>
        </p:grpSpPr>
        <p:sp>
          <p:nvSpPr>
            <p:cNvPr id="8" name="Rectangle 7"/>
            <p:cNvSpPr/>
            <p:nvPr/>
          </p:nvSpPr>
          <p:spPr>
            <a:xfrm>
              <a:off x="0" y="6248400"/>
              <a:ext cx="9144000" cy="609600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SSA</a:t>
              </a:r>
              <a:endParaRPr lang="en-US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9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1576" y="6248400"/>
              <a:ext cx="1232424" cy="609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61336"/>
            <a:ext cx="10515600" cy="1325563"/>
          </a:xfrm>
        </p:spPr>
        <p:txBody>
          <a:bodyPr/>
          <a:lstStyle/>
          <a:p>
            <a:r>
              <a:rPr lang="en-US" dirty="0" smtClean="0"/>
              <a:t>Field notes or similar data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7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descriptive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Descriptive accounts of what was observed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38" y="2286245"/>
            <a:ext cx="6013814" cy="38556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0" y="6225309"/>
            <a:ext cx="12192000" cy="632691"/>
            <a:chOff x="0" y="6248400"/>
            <a:chExt cx="9144000" cy="609600"/>
          </a:xfrm>
        </p:grpSpPr>
        <p:sp>
          <p:nvSpPr>
            <p:cNvPr id="6" name="Rectangle 5"/>
            <p:cNvSpPr/>
            <p:nvPr/>
          </p:nvSpPr>
          <p:spPr>
            <a:xfrm>
              <a:off x="0" y="6248400"/>
              <a:ext cx="9144000" cy="609600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SSA</a:t>
              </a:r>
              <a:endParaRPr lang="en-US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7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1576" y="6248400"/>
              <a:ext cx="1232424" cy="609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9220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2233"/>
            <a:ext cx="10515600" cy="4794730"/>
          </a:xfrm>
        </p:spPr>
        <p:txBody>
          <a:bodyPr/>
          <a:lstStyle/>
          <a:p>
            <a:r>
              <a:rPr lang="en-US" dirty="0" smtClean="0"/>
              <a:t>Introduction to SSA course has some content on how to conduct a descriptive SSA analysis</a:t>
            </a:r>
          </a:p>
          <a:p>
            <a:r>
              <a:rPr lang="en-US" dirty="0" smtClean="0"/>
              <a:t>Use descriptive data to assess the current redundancy and resiliency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851393"/>
            <a:ext cx="10060709" cy="305374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0" y="6225309"/>
            <a:ext cx="12192000" cy="632691"/>
            <a:chOff x="0" y="6248400"/>
            <a:chExt cx="9144000" cy="609600"/>
          </a:xfrm>
        </p:grpSpPr>
        <p:sp>
          <p:nvSpPr>
            <p:cNvPr id="6" name="Rectangle 5"/>
            <p:cNvSpPr/>
            <p:nvPr/>
          </p:nvSpPr>
          <p:spPr>
            <a:xfrm>
              <a:off x="0" y="6248400"/>
              <a:ext cx="9144000" cy="609600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SSA</a:t>
              </a:r>
              <a:endParaRPr lang="en-US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7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1576" y="6248400"/>
              <a:ext cx="1232424" cy="609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0470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quantitative approach…?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descriptors in to categories or “states”</a:t>
            </a:r>
          </a:p>
          <a:p>
            <a:pPr lvl="1"/>
            <a:r>
              <a:rPr lang="en-US" dirty="0" smtClean="0"/>
              <a:t>Words describing high abundance are grouped together; words describing moderate abundance are grouped together…etc.</a:t>
            </a:r>
          </a:p>
          <a:p>
            <a:pPr lvl="1"/>
            <a:r>
              <a:rPr lang="en-US" dirty="0" smtClean="0"/>
              <a:t>“many”, “abundant”, “Plethora”… </a:t>
            </a:r>
            <a:r>
              <a:rPr lang="en-US" dirty="0" smtClean="0">
                <a:sym typeface="Wingdings" panose="05000000000000000000" pitchFamily="2" charset="2"/>
              </a:rPr>
              <a:t> same category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“some”, “several”, “moderate”…  same category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“Few”, “not abundant”, “scant”… same </a:t>
            </a:r>
            <a:r>
              <a:rPr lang="en-US" dirty="0" err="1" smtClean="0">
                <a:sym typeface="Wingdings" panose="05000000000000000000" pitchFamily="2" charset="2"/>
              </a:rPr>
              <a:t>catagory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225309"/>
            <a:ext cx="12192000" cy="632691"/>
            <a:chOff x="0" y="6248400"/>
            <a:chExt cx="9144000" cy="609600"/>
          </a:xfrm>
        </p:grpSpPr>
        <p:sp>
          <p:nvSpPr>
            <p:cNvPr id="5" name="Rectangle 4"/>
            <p:cNvSpPr/>
            <p:nvPr/>
          </p:nvSpPr>
          <p:spPr>
            <a:xfrm>
              <a:off x="0" y="6248400"/>
              <a:ext cx="9144000" cy="609600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SSA</a:t>
              </a:r>
              <a:endParaRPr lang="en-US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6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1576" y="6248400"/>
              <a:ext cx="1232424" cy="609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69860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“data” conversion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48" y="2168386"/>
            <a:ext cx="5017783" cy="31400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60" y="2168386"/>
            <a:ext cx="4897582" cy="314002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772728" y="3251203"/>
            <a:ext cx="738148" cy="665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6225309"/>
            <a:ext cx="12192000" cy="632691"/>
            <a:chOff x="0" y="6248400"/>
            <a:chExt cx="9144000" cy="609600"/>
          </a:xfrm>
        </p:grpSpPr>
        <p:sp>
          <p:nvSpPr>
            <p:cNvPr id="8" name="Rectangle 7"/>
            <p:cNvSpPr/>
            <p:nvPr/>
          </p:nvSpPr>
          <p:spPr>
            <a:xfrm>
              <a:off x="0" y="6248400"/>
              <a:ext cx="9144000" cy="609600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SSA</a:t>
              </a:r>
              <a:endParaRPr lang="en-US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9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1576" y="6248400"/>
              <a:ext cx="1232424" cy="609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99297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517"/>
            <a:ext cx="10515600" cy="1325563"/>
          </a:xfrm>
        </p:spPr>
        <p:txBody>
          <a:bodyPr/>
          <a:lstStyle/>
          <a:p>
            <a:r>
              <a:rPr lang="en-US" dirty="0" smtClean="0"/>
              <a:t>Probability of 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4429"/>
            <a:ext cx="10515600" cy="4351338"/>
          </a:xfrm>
        </p:spPr>
        <p:txBody>
          <a:bodyPr/>
          <a:lstStyle/>
          <a:p>
            <a:r>
              <a:rPr lang="en-US" dirty="0" smtClean="0"/>
              <a:t>What is the probability of moving from category 1 to 2 or 1 to 3 or 1 to 0?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66" y="1830916"/>
            <a:ext cx="6475452" cy="405220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218545" y="2900221"/>
            <a:ext cx="104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97054" y="4077858"/>
            <a:ext cx="104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297054" y="5622784"/>
            <a:ext cx="104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567055" y="5636639"/>
            <a:ext cx="104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67055" y="2881748"/>
            <a:ext cx="104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223163" y="3680694"/>
            <a:ext cx="104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05455" y="2743200"/>
            <a:ext cx="2521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 total state 1 transitions</a:t>
            </a:r>
          </a:p>
          <a:p>
            <a:r>
              <a:rPr lang="en-US" dirty="0" smtClean="0"/>
              <a:t>1-&gt;1 happened 4 times</a:t>
            </a:r>
          </a:p>
          <a:p>
            <a:r>
              <a:rPr lang="en-US" dirty="0" smtClean="0"/>
              <a:t>1-&gt;2 happened 2 times</a:t>
            </a:r>
          </a:p>
          <a:p>
            <a:r>
              <a:rPr lang="en-US" dirty="0" smtClean="0"/>
              <a:t>1-&gt;3 happened 0 times</a:t>
            </a:r>
          </a:p>
          <a:p>
            <a:r>
              <a:rPr lang="en-US" dirty="0" smtClean="0"/>
              <a:t>1-&gt;0 happened 0 times</a:t>
            </a:r>
          </a:p>
          <a:p>
            <a:endParaRPr lang="en-US" dirty="0"/>
          </a:p>
        </p:txBody>
      </p:sp>
      <p:pic>
        <p:nvPicPr>
          <p:cNvPr id="15" name="Picture 2" descr="C:\Users\amt0046\Documents\Pictures and figures\ADCNR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768" y="6225309"/>
            <a:ext cx="1643232" cy="63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0" y="6225309"/>
            <a:ext cx="12192000" cy="632691"/>
            <a:chOff x="0" y="6248400"/>
            <a:chExt cx="9144000" cy="609600"/>
          </a:xfrm>
        </p:grpSpPr>
        <p:sp>
          <p:nvSpPr>
            <p:cNvPr id="19" name="Rectangle 18"/>
            <p:cNvSpPr/>
            <p:nvPr/>
          </p:nvSpPr>
          <p:spPr>
            <a:xfrm>
              <a:off x="0" y="6248400"/>
              <a:ext cx="9144000" cy="609600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SSA</a:t>
              </a:r>
              <a:endParaRPr lang="en-US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20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1576" y="6248400"/>
              <a:ext cx="1232424" cy="609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81931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state transitions to the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an assessment of species needs by linking status transitions to environmental variables</a:t>
            </a:r>
          </a:p>
          <a:p>
            <a:pPr lvl="1"/>
            <a:r>
              <a:rPr lang="en-US" dirty="0" smtClean="0"/>
              <a:t>What environmental factors affect state transitions?</a:t>
            </a:r>
          </a:p>
          <a:p>
            <a:pPr lvl="1"/>
            <a:r>
              <a:rPr lang="en-US" dirty="0" smtClean="0"/>
              <a:t>How do we estimate or quantify any potential relationships?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6225309"/>
            <a:ext cx="12192000" cy="632691"/>
            <a:chOff x="0" y="6248400"/>
            <a:chExt cx="9144000" cy="609600"/>
          </a:xfrm>
        </p:grpSpPr>
        <p:sp>
          <p:nvSpPr>
            <p:cNvPr id="5" name="Rectangle 4"/>
            <p:cNvSpPr/>
            <p:nvPr/>
          </p:nvSpPr>
          <p:spPr>
            <a:xfrm>
              <a:off x="0" y="6248400"/>
              <a:ext cx="9144000" cy="609600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SSA</a:t>
              </a:r>
              <a:endParaRPr lang="en-US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6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1576" y="6248400"/>
              <a:ext cx="1232424" cy="609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79093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modeling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Abundance = minimum elevation + (0.237 x elevation)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Abundance = minimum </a:t>
                </a:r>
                <a:r>
                  <a:rPr lang="en-US" dirty="0"/>
                  <a:t>elevation </a:t>
                </a:r>
                <a:r>
                  <a:rPr lang="en-US" dirty="0" smtClean="0"/>
                  <a:t>+ (</a:t>
                </a:r>
                <a:r>
                  <a:rPr lang="en-US" dirty="0"/>
                  <a:t>0.237 x elevation</a:t>
                </a:r>
                <a:r>
                  <a:rPr lang="en-US" dirty="0" smtClean="0"/>
                  <a:t>) + (0.002 x aspect) + (0.01 x canopy cover)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With categorical data we can use a special type of regression called a Multinomial Regression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r="-116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6225309"/>
            <a:ext cx="12192000" cy="632691"/>
            <a:chOff x="0" y="6248400"/>
            <a:chExt cx="9144000" cy="609600"/>
          </a:xfrm>
        </p:grpSpPr>
        <p:sp>
          <p:nvSpPr>
            <p:cNvPr id="5" name="Rectangle 4"/>
            <p:cNvSpPr/>
            <p:nvPr/>
          </p:nvSpPr>
          <p:spPr>
            <a:xfrm>
              <a:off x="0" y="6248400"/>
              <a:ext cx="9144000" cy="609600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SSA</a:t>
              </a:r>
              <a:endParaRPr lang="en-US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6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1576" y="6248400"/>
              <a:ext cx="1232424" cy="609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07511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6231</TotalTime>
  <Words>400</Words>
  <Application>Microsoft Office PowerPoint</Application>
  <PresentationFormat>Widescreen</PresentationFormat>
  <Paragraphs>71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Narrow</vt:lpstr>
      <vt:lpstr>Calibri</vt:lpstr>
      <vt:lpstr>Calibri Light</vt:lpstr>
      <vt:lpstr>Cambria Math</vt:lpstr>
      <vt:lpstr>Wingdings</vt:lpstr>
      <vt:lpstr>Office Theme</vt:lpstr>
      <vt:lpstr>Descriptive “data”</vt:lpstr>
      <vt:lpstr>Field notes or similar data sources</vt:lpstr>
      <vt:lpstr>What are descriptive data?</vt:lpstr>
      <vt:lpstr>Looking back</vt:lpstr>
      <vt:lpstr>A more quantitative approach…?</vt:lpstr>
      <vt:lpstr>“data” conversion</vt:lpstr>
      <vt:lpstr>Probability of transitions</vt:lpstr>
      <vt:lpstr>Linking state transitions to the environment</vt:lpstr>
      <vt:lpstr>Regression modeling</vt:lpstr>
      <vt:lpstr>PowerPoint Presentation</vt:lpstr>
      <vt:lpstr>Expert elicitation data</vt:lpstr>
      <vt:lpstr>Elicited conceptual model to establish species needs</vt:lpstr>
      <vt:lpstr>Headwater chub steam length and extinction risk</vt:lpstr>
    </vt:vector>
  </TitlesOfParts>
  <Company>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Qualitative “data”</dc:title>
  <dc:creator>Conor McGowan</dc:creator>
  <cp:lastModifiedBy>Conor McGowan</cp:lastModifiedBy>
  <cp:revision>15</cp:revision>
  <dcterms:created xsi:type="dcterms:W3CDTF">2017-09-14T12:54:47Z</dcterms:created>
  <dcterms:modified xsi:type="dcterms:W3CDTF">2018-12-11T18:34:41Z</dcterms:modified>
</cp:coreProperties>
</file>