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4" r:id="rId9"/>
    <p:sldId id="272" r:id="rId10"/>
    <p:sldId id="285" r:id="rId11"/>
    <p:sldId id="284" r:id="rId12"/>
    <p:sldId id="283" r:id="rId13"/>
    <p:sldId id="273" r:id="rId14"/>
    <p:sldId id="291" r:id="rId15"/>
    <p:sldId id="263" r:id="rId16"/>
    <p:sldId id="279" r:id="rId17"/>
    <p:sldId id="267" r:id="rId18"/>
    <p:sldId id="268" r:id="rId19"/>
    <p:sldId id="269" r:id="rId20"/>
    <p:sldId id="290" r:id="rId21"/>
    <p:sldId id="289" r:id="rId22"/>
    <p:sldId id="275" r:id="rId23"/>
    <p:sldId id="270" r:id="rId24"/>
    <p:sldId id="282" r:id="rId25"/>
    <p:sldId id="286" r:id="rId26"/>
    <p:sldId id="274" r:id="rId27"/>
    <p:sldId id="287" r:id="rId28"/>
    <p:sldId id="288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Stream length and </a:t>
            </a:r>
            <a:r>
              <a:rPr lang="en-US" dirty="0" smtClean="0"/>
              <a:t>extinction </a:t>
            </a:r>
            <a:r>
              <a:rPr lang="en-US" dirty="0"/>
              <a:t>probability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866056145155768"/>
          <c:y val="0.14537160561936127"/>
          <c:w val="0.86703393054129108"/>
          <c:h val="0.653986659310898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Sheet1!$E$1:$K$1</c:f>
              <c:strCache>
                <c:ptCount val="1"/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0.12072200349956255"/>
                  <c:y val="-0.43399679206765823"/>
                </c:manualLayout>
              </c:layout>
              <c:numFmt formatCode="General" sourceLinked="0"/>
            </c:trendlineLbl>
          </c:trendline>
          <c:xVal>
            <c:numRef>
              <c:f>Sheet1!$C$10:$C$17</c:f>
              <c:numCache>
                <c:formatCode>General</c:formatCode>
                <c:ptCount val="8"/>
                <c:pt idx="0">
                  <c:v>50</c:v>
                </c:pt>
                <c:pt idx="1">
                  <c:v>25</c:v>
                </c:pt>
                <c:pt idx="2">
                  <c:v>0</c:v>
                </c:pt>
                <c:pt idx="3">
                  <c:v>15</c:v>
                </c:pt>
                <c:pt idx="4">
                  <c:v>10</c:v>
                </c:pt>
                <c:pt idx="5">
                  <c:v>5</c:v>
                </c:pt>
                <c:pt idx="6">
                  <c:v>2</c:v>
                </c:pt>
                <c:pt idx="7">
                  <c:v>0.05</c:v>
                </c:pt>
              </c:numCache>
            </c:numRef>
          </c:xVal>
          <c:yVal>
            <c:numRef>
              <c:f>Sheet1!$E$10:$E$17</c:f>
              <c:numCache>
                <c:formatCode>General</c:formatCode>
                <c:ptCount val="8"/>
                <c:pt idx="0">
                  <c:v>0.20000000000001061</c:v>
                </c:pt>
                <c:pt idx="1">
                  <c:v>0.20000035762770874</c:v>
                </c:pt>
                <c:pt idx="2">
                  <c:v>0.95</c:v>
                </c:pt>
                <c:pt idx="3">
                  <c:v>0.20036604337614006</c:v>
                </c:pt>
                <c:pt idx="4">
                  <c:v>0.21154956689124149</c:v>
                </c:pt>
                <c:pt idx="5">
                  <c:v>0.4553191489361702</c:v>
                </c:pt>
                <c:pt idx="6">
                  <c:v>0.83157894736842108</c:v>
                </c:pt>
                <c:pt idx="7">
                  <c:v>0.94835059208521655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30-4380-A8B9-4D118721D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53888"/>
        <c:axId val="40856192"/>
      </c:scatterChart>
      <c:valAx>
        <c:axId val="40853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Stream length (km)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856192"/>
        <c:crosses val="autoZero"/>
        <c:crossBetween val="midCat"/>
      </c:valAx>
      <c:valAx>
        <c:axId val="40856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Extinction </a:t>
                </a:r>
                <a:r>
                  <a:rPr lang="en-US" dirty="0"/>
                  <a:t>Probability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8538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660B9-373C-492D-8D92-7F4B322EEA9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7538-A6CA-42EE-BAD9-636740A4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AMT – edit to give more specific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3FD0D-4B79-4212-9E4B-416E2F3AA3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3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2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57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8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9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0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7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8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8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3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1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1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1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40C2-4B67-4C2B-A677-1E0CED48D36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8ADF-3E19-4D4B-A398-8C196FAC3E3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BDDA-6F79-4C37-96DA-19349CF8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86EC-6473-4FF8-958D-D0733FD0E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Occupancy and multi-state occupancy projection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3CEAF-6196-4ED1-9159-4F7091EFD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20877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Eastern Black rail, proportion of sites occupied in the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34" y="1825625"/>
            <a:ext cx="9019131" cy="41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32" y="285180"/>
            <a:ext cx="10515600" cy="1325563"/>
          </a:xfrm>
        </p:spPr>
        <p:txBody>
          <a:bodyPr/>
          <a:lstStyle/>
          <a:p>
            <a:r>
              <a:rPr lang="en-US" dirty="0"/>
              <a:t>Multistate projection models</a:t>
            </a:r>
          </a:p>
        </p:txBody>
      </p:sp>
      <p:sp>
        <p:nvSpPr>
          <p:cNvPr id="10" name="Oval 9"/>
          <p:cNvSpPr/>
          <p:nvPr/>
        </p:nvSpPr>
        <p:spPr>
          <a:xfrm>
            <a:off x="1692781" y="3058322"/>
            <a:ext cx="2051458" cy="162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Site in state 1</a:t>
            </a:r>
          </a:p>
        </p:txBody>
      </p:sp>
      <p:sp>
        <p:nvSpPr>
          <p:cNvPr id="11" name="Oval 10"/>
          <p:cNvSpPr/>
          <p:nvPr/>
        </p:nvSpPr>
        <p:spPr>
          <a:xfrm>
            <a:off x="6186225" y="163467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1?</a:t>
            </a: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86" y="2517919"/>
            <a:ext cx="1333448" cy="4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0826" y="1257079"/>
            <a:ext cx="148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Probability of transitioning to a new state at a site over time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blipFill>
                <a:blip r:embed="rId2"/>
                <a:stretch>
                  <a:fillRect l="-19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6220987" y="3330989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2?</a:t>
            </a:r>
          </a:p>
        </p:txBody>
      </p:sp>
      <p:sp>
        <p:nvSpPr>
          <p:cNvPr id="19" name="Oval 18"/>
          <p:cNvSpPr/>
          <p:nvPr/>
        </p:nvSpPr>
        <p:spPr>
          <a:xfrm>
            <a:off x="6258750" y="502456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Extinct?</a:t>
            </a:r>
          </a:p>
        </p:txBody>
      </p:sp>
      <p:cxnSp>
        <p:nvCxnSpPr>
          <p:cNvPr id="4" name="Straight Arrow Connector 3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6"/>
            <a:endCxn id="19" idx="2"/>
          </p:cNvCxnSpPr>
          <p:nvPr/>
        </p:nvCxnSpPr>
        <p:spPr>
          <a:xfrm>
            <a:off x="3744239" y="3868848"/>
            <a:ext cx="2514511" cy="1966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E3AC26-23A5-4C23-A017-51DEDA290C2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744239" y="3868848"/>
            <a:ext cx="2476748" cy="272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32" y="285180"/>
            <a:ext cx="10515600" cy="1325563"/>
          </a:xfrm>
        </p:spPr>
        <p:txBody>
          <a:bodyPr/>
          <a:lstStyle/>
          <a:p>
            <a:r>
              <a:rPr lang="en-US" dirty="0"/>
              <a:t>Multistate projection models</a:t>
            </a:r>
          </a:p>
        </p:txBody>
      </p:sp>
      <p:sp>
        <p:nvSpPr>
          <p:cNvPr id="10" name="Oval 9"/>
          <p:cNvSpPr/>
          <p:nvPr/>
        </p:nvSpPr>
        <p:spPr>
          <a:xfrm>
            <a:off x="1692781" y="3058322"/>
            <a:ext cx="2051458" cy="162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Site in state 1</a:t>
            </a:r>
          </a:p>
        </p:txBody>
      </p:sp>
      <p:sp>
        <p:nvSpPr>
          <p:cNvPr id="11" name="Oval 10"/>
          <p:cNvSpPr/>
          <p:nvPr/>
        </p:nvSpPr>
        <p:spPr>
          <a:xfrm>
            <a:off x="6186225" y="163467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1?</a:t>
            </a: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86" y="2517919"/>
            <a:ext cx="1333448" cy="4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0826" y="1257079"/>
            <a:ext cx="148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Probability of transitioning to a new state at a site over time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blipFill>
                <a:blip r:embed="rId2"/>
                <a:stretch>
                  <a:fillRect l="-19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6220987" y="3330989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2?</a:t>
            </a:r>
          </a:p>
        </p:txBody>
      </p:sp>
      <p:sp>
        <p:nvSpPr>
          <p:cNvPr id="19" name="Oval 18"/>
          <p:cNvSpPr/>
          <p:nvPr/>
        </p:nvSpPr>
        <p:spPr>
          <a:xfrm>
            <a:off x="6258750" y="502456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Extinct?</a:t>
            </a:r>
          </a:p>
        </p:txBody>
      </p:sp>
      <p:cxnSp>
        <p:nvCxnSpPr>
          <p:cNvPr id="4" name="Straight Arrow Connector 3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6"/>
            <a:endCxn id="19" idx="2"/>
          </p:cNvCxnSpPr>
          <p:nvPr/>
        </p:nvCxnSpPr>
        <p:spPr>
          <a:xfrm>
            <a:off x="3744239" y="3868848"/>
            <a:ext cx="2514511" cy="1966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E3AC26-23A5-4C23-A017-51DEDA290C2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744239" y="3868848"/>
            <a:ext cx="2476748" cy="272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76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879775" y="2888922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Extirpated</a:t>
            </a:r>
          </a:p>
        </p:txBody>
      </p:sp>
      <p:sp>
        <p:nvSpPr>
          <p:cNvPr id="18" name="Oval 17"/>
          <p:cNvSpPr/>
          <p:nvPr/>
        </p:nvSpPr>
        <p:spPr>
          <a:xfrm>
            <a:off x="2971798" y="1739036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2971797" y="4323367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abundance</a:t>
            </a:r>
          </a:p>
        </p:txBody>
      </p:sp>
    </p:spTree>
    <p:extLst>
      <p:ext uri="{BB962C8B-B14F-4D97-AF65-F5344CB8AC3E}">
        <p14:creationId xmlns:p14="http://schemas.microsoft.com/office/powerpoint/2010/main" val="6140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879773" y="2867150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Extirpated</a:t>
            </a:r>
          </a:p>
        </p:txBody>
      </p:sp>
      <p:sp>
        <p:nvSpPr>
          <p:cNvPr id="18" name="Oval 17"/>
          <p:cNvSpPr/>
          <p:nvPr/>
        </p:nvSpPr>
        <p:spPr>
          <a:xfrm>
            <a:off x="2971798" y="1739036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2971797" y="4323367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abundance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578999-2007-4612-B5E3-49B7487484AB}"/>
              </a:ext>
            </a:extLst>
          </p:cNvPr>
          <p:cNvCxnSpPr>
            <a:cxnSpLocks/>
            <a:stCxn id="18" idx="6"/>
            <a:endCxn id="12" idx="1"/>
          </p:cNvCxnSpPr>
          <p:nvPr/>
        </p:nvCxnSpPr>
        <p:spPr>
          <a:xfrm>
            <a:off x="5312227" y="2583914"/>
            <a:ext cx="1910294" cy="530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5DA3DF-E577-4494-879B-157E3F9A696C}"/>
              </a:ext>
            </a:extLst>
          </p:cNvPr>
          <p:cNvCxnSpPr>
            <a:cxnSpLocks/>
          </p:cNvCxnSpPr>
          <p:nvPr/>
        </p:nvCxnSpPr>
        <p:spPr>
          <a:xfrm flipH="1">
            <a:off x="4022268" y="3428792"/>
            <a:ext cx="1" cy="894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841ED-6CBC-4CEA-95A5-DCD85887725E}"/>
              </a:ext>
            </a:extLst>
          </p:cNvPr>
          <p:cNvCxnSpPr>
            <a:cxnSpLocks/>
            <a:stCxn id="33" idx="6"/>
            <a:endCxn id="12" idx="3"/>
          </p:cNvCxnSpPr>
          <p:nvPr/>
        </p:nvCxnSpPr>
        <p:spPr>
          <a:xfrm flipV="1">
            <a:off x="5312226" y="4309447"/>
            <a:ext cx="1910295" cy="858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CBEB5B-F6D3-4357-9D00-629A65CF2E23}"/>
              </a:ext>
            </a:extLst>
          </p:cNvPr>
          <p:cNvCxnSpPr>
            <a:cxnSpLocks/>
            <a:stCxn id="12" idx="2"/>
            <a:endCxn id="18" idx="6"/>
          </p:cNvCxnSpPr>
          <p:nvPr/>
        </p:nvCxnSpPr>
        <p:spPr>
          <a:xfrm flipH="1" flipV="1">
            <a:off x="5312227" y="2583914"/>
            <a:ext cx="1567546" cy="1128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431638-FC0A-4D21-A0F7-1D610D46AA47}"/>
              </a:ext>
            </a:extLst>
          </p:cNvPr>
          <p:cNvCxnSpPr>
            <a:cxnSpLocks/>
            <a:stCxn id="12" idx="2"/>
            <a:endCxn id="33" idx="6"/>
          </p:cNvCxnSpPr>
          <p:nvPr/>
        </p:nvCxnSpPr>
        <p:spPr>
          <a:xfrm flipH="1">
            <a:off x="5312226" y="3712028"/>
            <a:ext cx="1567547" cy="14562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C06FA-4D7D-495B-B03C-D8A701BD5A7B}"/>
              </a:ext>
            </a:extLst>
          </p:cNvPr>
          <p:cNvCxnSpPr>
            <a:cxnSpLocks/>
          </p:cNvCxnSpPr>
          <p:nvPr/>
        </p:nvCxnSpPr>
        <p:spPr>
          <a:xfrm flipV="1">
            <a:off x="4272641" y="3428792"/>
            <a:ext cx="1" cy="894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6FD7A-9694-4C1F-9AC8-F49671237DB5}"/>
                  </a:ext>
                </a:extLst>
              </p:cNvPr>
              <p:cNvSpPr txBox="1"/>
              <p:nvPr/>
            </p:nvSpPr>
            <p:spPr>
              <a:xfrm>
                <a:off x="6365500" y="2456657"/>
                <a:ext cx="554639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6FD7A-9694-4C1F-9AC8-F4967123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00" y="2456657"/>
                <a:ext cx="554639" cy="371961"/>
              </a:xfrm>
              <a:prstGeom prst="rect">
                <a:avLst/>
              </a:prstGeom>
              <a:blipFill>
                <a:blip r:embed="rId2"/>
                <a:stretch>
                  <a:fillRect l="-12088" r="-439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28118B-A795-4177-B0F2-1E46BB757C9E}"/>
                  </a:ext>
                </a:extLst>
              </p:cNvPr>
              <p:cNvSpPr txBox="1"/>
              <p:nvPr/>
            </p:nvSpPr>
            <p:spPr>
              <a:xfrm>
                <a:off x="4324456" y="3758466"/>
                <a:ext cx="578685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𝐿𝐻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28118B-A795-4177-B0F2-1E46BB75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56" y="3758466"/>
                <a:ext cx="578685" cy="371961"/>
              </a:xfrm>
              <a:prstGeom prst="rect">
                <a:avLst/>
              </a:prstGeom>
              <a:blipFill>
                <a:blip r:embed="rId3"/>
                <a:stretch>
                  <a:fillRect l="-11579" t="-1639" r="-421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AF5172-59A7-4471-9A8E-97A921CF074D}"/>
                  </a:ext>
                </a:extLst>
              </p:cNvPr>
              <p:cNvSpPr txBox="1"/>
              <p:nvPr/>
            </p:nvSpPr>
            <p:spPr>
              <a:xfrm>
                <a:off x="3299323" y="3692838"/>
                <a:ext cx="578685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AF5172-59A7-4471-9A8E-97A921CF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23" y="3692838"/>
                <a:ext cx="578685" cy="371961"/>
              </a:xfrm>
              <a:prstGeom prst="rect">
                <a:avLst/>
              </a:prstGeom>
              <a:blipFill>
                <a:blip r:embed="rId4"/>
                <a:stretch>
                  <a:fillRect l="-11579" r="-421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9ACCC-774C-4390-BD32-A771310DB6B2}"/>
                  </a:ext>
                </a:extLst>
              </p:cNvPr>
              <p:cNvSpPr txBox="1"/>
              <p:nvPr/>
            </p:nvSpPr>
            <p:spPr>
              <a:xfrm>
                <a:off x="5430860" y="3154086"/>
                <a:ext cx="557397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9ACCC-774C-4390-BD32-A771310D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60" y="3154086"/>
                <a:ext cx="557397" cy="371961"/>
              </a:xfrm>
              <a:prstGeom prst="rect">
                <a:avLst/>
              </a:prstGeom>
              <a:blipFill>
                <a:blip r:embed="rId5"/>
                <a:stretch>
                  <a:fillRect l="-13187" r="-439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AC86CE-8220-4566-8529-A1E86B5DACEF}"/>
                  </a:ext>
                </a:extLst>
              </p:cNvPr>
              <p:cNvSpPr txBox="1"/>
              <p:nvPr/>
            </p:nvSpPr>
            <p:spPr>
              <a:xfrm>
                <a:off x="5385976" y="4190063"/>
                <a:ext cx="602281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AC86CE-8220-4566-8529-A1E86B5D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976" y="4190063"/>
                <a:ext cx="602281" cy="371961"/>
              </a:xfrm>
              <a:prstGeom prst="rect">
                <a:avLst/>
              </a:prstGeom>
              <a:blipFill>
                <a:blip r:embed="rId6"/>
                <a:stretch>
                  <a:fillRect l="-12245" r="-408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ADF724-1B0C-47CB-B0EF-E73ECA86A7C6}"/>
                  </a:ext>
                </a:extLst>
              </p:cNvPr>
              <p:cNvSpPr txBox="1"/>
              <p:nvPr/>
            </p:nvSpPr>
            <p:spPr>
              <a:xfrm>
                <a:off x="6451366" y="4861426"/>
                <a:ext cx="599523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𝐸𝐻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ADF724-1B0C-47CB-B0EF-E73ECA86A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366" y="4861426"/>
                <a:ext cx="599523" cy="371961"/>
              </a:xfrm>
              <a:prstGeom prst="rect">
                <a:avLst/>
              </a:prstGeom>
              <a:blipFill>
                <a:blip r:embed="rId7"/>
                <a:stretch>
                  <a:fillRect l="-11111" r="-303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7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62116"/>
            <a:ext cx="10515600" cy="1325563"/>
          </a:xfrm>
        </p:spPr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  <a:blipFill>
                <a:blip r:embed="rId3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𝐿𝑒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  <a:blipFill>
                <a:blip r:embed="rId4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𝐻𝑒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  <a:blipFill>
                <a:blip r:embed="rId5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5292437" y="3362245"/>
            <a:ext cx="600364" cy="840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0" y="1690688"/>
            <a:ext cx="11566159" cy="41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Headwater and </a:t>
            </a:r>
            <a:r>
              <a:rPr lang="en-US" dirty="0" err="1" smtClean="0"/>
              <a:t>Roundtail</a:t>
            </a:r>
            <a:r>
              <a:rPr lang="en-US" dirty="0" smtClean="0"/>
              <a:t> Chub resilience and redundancy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11"/>
            <a:ext cx="9144000" cy="68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750-7C10-49BD-9704-51C3D1C4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occupancy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DAF5-FCEB-4FFF-AD00-D6AC24A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4521FF-8429-41FA-9BAA-F8B309D1C52E}"/>
              </a:ext>
            </a:extLst>
          </p:cNvPr>
          <p:cNvSpPr/>
          <p:nvPr/>
        </p:nvSpPr>
        <p:spPr>
          <a:xfrm>
            <a:off x="2721429" y="3059547"/>
            <a:ext cx="2520207" cy="1719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Site Occupied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84E3F-977F-4357-A20D-7F68CF9ED10C}"/>
              </a:ext>
            </a:extLst>
          </p:cNvPr>
          <p:cNvSpPr/>
          <p:nvPr/>
        </p:nvSpPr>
        <p:spPr>
          <a:xfrm>
            <a:off x="6950364" y="3057293"/>
            <a:ext cx="2520207" cy="17192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C40527-0441-409F-AECB-E1F26B4E156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5241636" y="3916934"/>
            <a:ext cx="1708728" cy="22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EC8444-FCC5-4F84-82D7-BC94DBF202B6}"/>
              </a:ext>
            </a:extLst>
          </p:cNvPr>
          <p:cNvSpPr txBox="1"/>
          <p:nvPr/>
        </p:nvSpPr>
        <p:spPr>
          <a:xfrm>
            <a:off x="3162464" y="2534073"/>
            <a:ext cx="163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33E6-7BE0-4E17-B1A1-D0B10E4CF826}"/>
              </a:ext>
            </a:extLst>
          </p:cNvPr>
          <p:cNvSpPr txBox="1"/>
          <p:nvPr/>
        </p:nvSpPr>
        <p:spPr>
          <a:xfrm>
            <a:off x="7296892" y="2542201"/>
            <a:ext cx="182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t +1</a:t>
            </a:r>
          </a:p>
        </p:txBody>
      </p:sp>
    </p:spTree>
    <p:extLst>
      <p:ext uri="{BB962C8B-B14F-4D97-AF65-F5344CB8AC3E}">
        <p14:creationId xmlns:p14="http://schemas.microsoft.com/office/powerpoint/2010/main" val="20882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/>
          <a:stretch/>
        </p:blipFill>
        <p:spPr>
          <a:xfrm>
            <a:off x="1074940" y="304800"/>
            <a:ext cx="10357900" cy="6311830"/>
          </a:xfrm>
          <a:prstGeom prst="rect">
            <a:avLst/>
          </a:prstGeom>
          <a:ln w="57150">
            <a:noFill/>
          </a:ln>
        </p:spPr>
      </p:pic>
      <p:sp>
        <p:nvSpPr>
          <p:cNvPr id="5" name="Oval 4"/>
          <p:cNvSpPr/>
          <p:nvPr/>
        </p:nvSpPr>
        <p:spPr>
          <a:xfrm>
            <a:off x="6253890" y="2044629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48711" y="3820885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6781" y="5174788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83254" y="2397807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125" y="304800"/>
            <a:ext cx="320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Chub Model Parameters</a:t>
            </a:r>
          </a:p>
        </p:txBody>
      </p:sp>
      <p:sp>
        <p:nvSpPr>
          <p:cNvPr id="16" name="Oval 15"/>
          <p:cNvSpPr/>
          <p:nvPr/>
        </p:nvSpPr>
        <p:spPr>
          <a:xfrm>
            <a:off x="9068332" y="489466"/>
            <a:ext cx="2340476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 inputs</a:t>
            </a:r>
          </a:p>
        </p:txBody>
      </p:sp>
      <p:sp>
        <p:nvSpPr>
          <p:cNvPr id="21" name="Oval 20"/>
          <p:cNvSpPr/>
          <p:nvPr/>
        </p:nvSpPr>
        <p:spPr>
          <a:xfrm>
            <a:off x="9908840" y="4278085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6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effects on probabilities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34269" y="1690688"/>
            <a:ext cx="4704203" cy="4481947"/>
            <a:chOff x="1344528" y="1018309"/>
            <a:chExt cx="5513472" cy="5611091"/>
          </a:xfrm>
        </p:grpSpPr>
        <p:sp>
          <p:nvSpPr>
            <p:cNvPr id="5" name="Oval 4"/>
            <p:cNvSpPr/>
            <p:nvPr/>
          </p:nvSpPr>
          <p:spPr>
            <a:xfrm>
              <a:off x="1744419" y="1475509"/>
              <a:ext cx="1760782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" name="Straight Arrow Connector 6"/>
            <p:cNvCxnSpPr>
              <a:stCxn id="5" idx="6"/>
              <a:endCxn id="6" idx="2"/>
            </p:cNvCxnSpPr>
            <p:nvPr/>
          </p:nvCxnSpPr>
          <p:spPr>
            <a:xfrm>
              <a:off x="3505201" y="2275610"/>
              <a:ext cx="1142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09800" y="1018309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7750" y="1032164"/>
              <a:ext cx="1445414" cy="462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 +1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44528" y="3685309"/>
              <a:ext cx="2287532" cy="1877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Natural persistence probability (</a:t>
              </a:r>
              <a:r>
                <a:rPr lang="en-US" i="1" dirty="0"/>
                <a:t>P</a:t>
              </a:r>
              <a:r>
                <a:rPr lang="en-US" dirty="0"/>
                <a:t>, near 1.0)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2488294" y="2275609"/>
              <a:ext cx="1474106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Invasive fish community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Hydrology/flood frequency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3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population parameters to environmental conditions by discrete logic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If</a:t>
            </a:r>
            <a:r>
              <a:rPr lang="en-US" dirty="0"/>
              <a:t> average rainfall is less than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occupancy probability is </a:t>
            </a:r>
            <a:r>
              <a:rPr lang="en-US" i="1" dirty="0"/>
              <a:t>y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“if exotic community is equal to 2, then persistence probability is 0.93; if exotic community is equal to 3 then persistence probability is…”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71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091" y="160205"/>
            <a:ext cx="244624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Exotic Community</a:t>
            </a:r>
          </a:p>
          <a:p>
            <a:pPr algn="ctr"/>
            <a:r>
              <a:rPr lang="en-US" sz="2400" dirty="0"/>
              <a:t>Change?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954" y="1435268"/>
            <a:ext cx="5873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93" y="1464656"/>
            <a:ext cx="54534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cxnSp>
        <p:nvCxnSpPr>
          <p:cNvPr id="6" name="Straight Arrow Connector 5"/>
          <p:cNvCxnSpPr>
            <a:stCxn id="3" idx="2"/>
            <a:endCxn id="5" idx="0"/>
          </p:cNvCxnSpPr>
          <p:nvPr/>
        </p:nvCxnSpPr>
        <p:spPr>
          <a:xfrm flipH="1">
            <a:off x="2204564" y="991201"/>
            <a:ext cx="565650" cy="47345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2770214" y="991201"/>
            <a:ext cx="461410" cy="44406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1917" y="2271312"/>
            <a:ext cx="2381421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Is there an exotic </a:t>
            </a:r>
          </a:p>
          <a:p>
            <a:r>
              <a:rPr lang="en-US" sz="2400" dirty="0"/>
              <a:t>community?</a:t>
            </a:r>
          </a:p>
        </p:txBody>
      </p:sp>
      <p:cxnSp>
        <p:nvCxnSpPr>
          <p:cNvPr id="9" name="Straight Arrow Connector 8"/>
          <p:cNvCxnSpPr>
            <a:stCxn id="5" idx="2"/>
            <a:endCxn id="8" idx="0"/>
          </p:cNvCxnSpPr>
          <p:nvPr/>
        </p:nvCxnSpPr>
        <p:spPr>
          <a:xfrm>
            <a:off x="2204565" y="1926321"/>
            <a:ext cx="598063" cy="34499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 flipH="1">
            <a:off x="2802628" y="1896933"/>
            <a:ext cx="428997" cy="37437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2626" y="3930855"/>
            <a:ext cx="54534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cxnSp>
        <p:nvCxnSpPr>
          <p:cNvPr id="12" name="Straight Arrow Connector 11"/>
          <p:cNvCxnSpPr>
            <a:stCxn id="8" idx="2"/>
            <a:endCxn id="11" idx="0"/>
          </p:cNvCxnSpPr>
          <p:nvPr/>
        </p:nvCxnSpPr>
        <p:spPr>
          <a:xfrm flipH="1">
            <a:off x="2035297" y="3102308"/>
            <a:ext cx="767330" cy="82854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1624" y="3314820"/>
            <a:ext cx="5873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cxnSp>
        <p:nvCxnSpPr>
          <p:cNvPr id="14" name="Straight Arrow Connector 13"/>
          <p:cNvCxnSpPr>
            <a:stCxn id="8" idx="2"/>
            <a:endCxn id="13" idx="1"/>
          </p:cNvCxnSpPr>
          <p:nvPr/>
        </p:nvCxnSpPr>
        <p:spPr>
          <a:xfrm>
            <a:off x="2802628" y="3102308"/>
            <a:ext cx="428997" cy="44334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14357" y="5562601"/>
            <a:ext cx="2238113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Final occupancy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probability</a:t>
            </a:r>
          </a:p>
        </p:txBody>
      </p:sp>
      <p:cxnSp>
        <p:nvCxnSpPr>
          <p:cNvPr id="16" name="Straight Arrow Connector 15"/>
          <p:cNvCxnSpPr>
            <a:stCxn id="11" idx="3"/>
            <a:endCxn id="15" idx="0"/>
          </p:cNvCxnSpPr>
          <p:nvPr/>
        </p:nvCxnSpPr>
        <p:spPr>
          <a:xfrm>
            <a:off x="2307969" y="4161688"/>
            <a:ext cx="725445" cy="1400913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2"/>
            <a:endCxn id="15" idx="0"/>
          </p:cNvCxnSpPr>
          <p:nvPr/>
        </p:nvCxnSpPr>
        <p:spPr>
          <a:xfrm flipH="1">
            <a:off x="3033414" y="4808018"/>
            <a:ext cx="1653403" cy="75458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1859" y="3977021"/>
            <a:ext cx="2029915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Level of exotic </a:t>
            </a:r>
          </a:p>
          <a:p>
            <a:r>
              <a:rPr lang="en-US" sz="2400" dirty="0"/>
              <a:t>community?</a:t>
            </a:r>
          </a:p>
        </p:txBody>
      </p:sp>
      <p:cxnSp>
        <p:nvCxnSpPr>
          <p:cNvPr id="19" name="Straight Arrow Connector 18"/>
          <p:cNvCxnSpPr>
            <a:stCxn id="13" idx="2"/>
            <a:endCxn id="18" idx="1"/>
          </p:cNvCxnSpPr>
          <p:nvPr/>
        </p:nvCxnSpPr>
        <p:spPr>
          <a:xfrm>
            <a:off x="3525294" y="3776485"/>
            <a:ext cx="146564" cy="61603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91001" y="685801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exotic community may change from year to year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05400" y="2086646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is no exotic community, there is no reduction in occupancy probability</a:t>
            </a:r>
          </a:p>
        </p:txBody>
      </p:sp>
      <p:cxnSp>
        <p:nvCxnSpPr>
          <p:cNvPr id="60" name="Straight Arrow Connector 59"/>
          <p:cNvCxnSpPr>
            <a:stCxn id="8" idx="3"/>
            <a:endCxn id="59" idx="1"/>
          </p:cNvCxnSpPr>
          <p:nvPr/>
        </p:nvCxnSpPr>
        <p:spPr>
          <a:xfrm>
            <a:off x="3993338" y="2686810"/>
            <a:ext cx="1112063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48400" y="418959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exotic communities </a:t>
            </a:r>
            <a:r>
              <a:rPr lang="en-US" dirty="0">
                <a:solidFill>
                  <a:srgbClr val="FF0000"/>
                </a:solidFill>
              </a:rPr>
              <a:t>affect occupancy </a:t>
            </a:r>
            <a:r>
              <a:rPr lang="en-US" dirty="0"/>
              <a:t>differently</a:t>
            </a:r>
          </a:p>
        </p:txBody>
      </p:sp>
      <p:cxnSp>
        <p:nvCxnSpPr>
          <p:cNvPr id="67" name="Straight Arrow Connector 66"/>
          <p:cNvCxnSpPr>
            <a:stCxn id="18" idx="3"/>
            <a:endCxn id="66" idx="1"/>
          </p:cNvCxnSpPr>
          <p:nvPr/>
        </p:nvCxnSpPr>
        <p:spPr>
          <a:xfrm>
            <a:off x="5701774" y="4392519"/>
            <a:ext cx="546627" cy="1202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00600" y="5654933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apply the last reduction to the probability of chubs occupying a stream.</a:t>
            </a:r>
          </a:p>
        </p:txBody>
      </p:sp>
    </p:spTree>
    <p:extLst>
      <p:ext uri="{BB962C8B-B14F-4D97-AF65-F5344CB8AC3E}">
        <p14:creationId xmlns:p14="http://schemas.microsoft.com/office/powerpoint/2010/main" val="1223920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769793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6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6165" y="304801"/>
            <a:ext cx="199695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Stream Length</a:t>
            </a:r>
          </a:p>
          <a:p>
            <a:pPr algn="ctr"/>
            <a:r>
              <a:rPr lang="en-US" sz="2400" dirty="0"/>
              <a:t>Change?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2743201"/>
            <a:ext cx="5873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6389" y="1782191"/>
            <a:ext cx="54534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cxnSp>
        <p:nvCxnSpPr>
          <p:cNvPr id="5" name="Straight Arrow Connector 4"/>
          <p:cNvCxnSpPr>
            <a:stCxn id="2" idx="2"/>
            <a:endCxn id="4" idx="0"/>
          </p:cNvCxnSpPr>
          <p:nvPr/>
        </p:nvCxnSpPr>
        <p:spPr>
          <a:xfrm>
            <a:off x="2724644" y="1135798"/>
            <a:ext cx="964417" cy="64639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 flipH="1">
            <a:off x="2579671" y="1135798"/>
            <a:ext cx="144973" cy="1607403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4800" y="535632"/>
            <a:ext cx="379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stream may change length over time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3000" y="1551357"/>
            <a:ext cx="417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stream does not change length, there is no effect of this parameter on occupancy.</a:t>
            </a:r>
          </a:p>
        </p:txBody>
      </p:sp>
      <p:cxnSp>
        <p:nvCxnSpPr>
          <p:cNvPr id="22" name="Straight Arrow Connector 21"/>
          <p:cNvCxnSpPr>
            <a:stCxn id="4" idx="3"/>
            <a:endCxn id="21" idx="1"/>
          </p:cNvCxnSpPr>
          <p:nvPr/>
        </p:nvCxnSpPr>
        <p:spPr>
          <a:xfrm flipV="1">
            <a:off x="3961732" y="2013023"/>
            <a:ext cx="991269" cy="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1731" y="3192447"/>
            <a:ext cx="41789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If the stream does change length, there </a:t>
            </a:r>
            <a:r>
              <a:rPr lang="en-US" dirty="0">
                <a:solidFill>
                  <a:srgbClr val="FF0000"/>
                </a:solidFill>
              </a:rPr>
              <a:t>will be an effect on the probability of occupancy.</a:t>
            </a:r>
          </a:p>
        </p:txBody>
      </p:sp>
      <p:cxnSp>
        <p:nvCxnSpPr>
          <p:cNvPr id="26" name="Straight Arrow Connector 25"/>
          <p:cNvCxnSpPr>
            <a:stCxn id="3" idx="3"/>
            <a:endCxn id="25" idx="1"/>
          </p:cNvCxnSpPr>
          <p:nvPr/>
        </p:nvCxnSpPr>
        <p:spPr>
          <a:xfrm>
            <a:off x="2873341" y="2974034"/>
            <a:ext cx="1088391" cy="6800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8588" y="5033512"/>
            <a:ext cx="3849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relationship between stream length and occupancy probability is curvilinear, a negative exponential relationship. The longer a stream is, the less it effects occupancy.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5870188" y="4115777"/>
            <a:ext cx="3861822" cy="2674640"/>
            <a:chOff x="4504663" y="4724400"/>
            <a:chExt cx="3103301" cy="1751268"/>
          </a:xfrm>
        </p:grpSpPr>
        <p:pic>
          <p:nvPicPr>
            <p:cNvPr id="1026" name="Picture 2" descr="http://www.psychstat.missouristate.edu/introbook/sbgraph/mdist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020" y="4724400"/>
              <a:ext cx="2658944" cy="166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 rot="16200000">
              <a:off x="4321845" y="5216735"/>
              <a:ext cx="885018" cy="519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Effect on</a:t>
              </a:r>
            </a:p>
            <a:p>
              <a:r>
                <a:rPr lang="en-US" dirty="0"/>
                <a:t>P occupancy</a:t>
              </a:r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5421713" y="6233841"/>
              <a:ext cx="1243270" cy="241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803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4" y="1399709"/>
            <a:ext cx="5461000" cy="5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17526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27432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7338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46482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56388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data assume perfect knowledge of the system</a:t>
            </a:r>
          </a:p>
          <a:p>
            <a:pPr lvl="1"/>
            <a:r>
              <a:rPr lang="en-US" dirty="0"/>
              <a:t>i.e., no partial observability/observation error in monitoring data</a:t>
            </a:r>
          </a:p>
          <a:p>
            <a:r>
              <a:rPr lang="en-US" dirty="0"/>
              <a:t>May be important to add observation error to output from the models</a:t>
            </a:r>
          </a:p>
          <a:p>
            <a:pPr lvl="1"/>
            <a:r>
              <a:rPr lang="en-US" dirty="0"/>
              <a:t>Recovery planning</a:t>
            </a:r>
          </a:p>
          <a:p>
            <a:pPr lvl="1"/>
            <a:r>
              <a:rPr lang="en-US" dirty="0"/>
              <a:t>Section 7 planning</a:t>
            </a:r>
          </a:p>
          <a:p>
            <a:pPr lvl="1"/>
            <a:r>
              <a:rPr lang="en-US" dirty="0"/>
              <a:t>Delisting decisions</a:t>
            </a:r>
          </a:p>
          <a:p>
            <a:r>
              <a:rPr lang="en-US" dirty="0"/>
              <a:t>Observed system response will not match predictions</a:t>
            </a:r>
          </a:p>
          <a:p>
            <a:pPr lvl="1"/>
            <a:r>
              <a:rPr lang="en-US" dirty="0"/>
              <a:t>This is the case no matter, but account for all uncertainties might be important</a:t>
            </a:r>
          </a:p>
        </p:txBody>
      </p:sp>
    </p:spTree>
    <p:extLst>
      <p:ext uri="{BB962C8B-B14F-4D97-AF65-F5344CB8AC3E}">
        <p14:creationId xmlns:p14="http://schemas.microsoft.com/office/powerpoint/2010/main" val="30983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model outputs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adjustments to model output data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Spread sheet example</a:t>
            </a:r>
          </a:p>
        </p:txBody>
      </p:sp>
    </p:spTree>
    <p:extLst>
      <p:ext uri="{BB962C8B-B14F-4D97-AF65-F5344CB8AC3E}">
        <p14:creationId xmlns:p14="http://schemas.microsoft.com/office/powerpoint/2010/main" val="343527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85EA-7E95-432C-9DE9-71B0C39C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Essentially a weighted coin flip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7F72-76B3-4C83-8093-812F0B28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cpm0014\AppData\Local\Microsoft\Windows\Temporary Internet Files\Content.IE5\YX2VUTIW\coin_flip[1].jpg">
            <a:extLst>
              <a:ext uri="{FF2B5EF4-FFF2-40B4-BE49-F238E27FC236}">
                <a16:creationId xmlns:a16="http://schemas.microsoft.com/office/drawing/2014/main" id="{3AC2C314-1414-42CA-A3D7-67094B66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034381"/>
            <a:ext cx="3111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FE51-1538-4989-AF05-2FB893EB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heads (1) = </a:t>
            </a:r>
            <a:br>
              <a:rPr lang="en-US" dirty="0"/>
            </a:br>
            <a:r>
              <a:rPr lang="en-US" dirty="0"/>
              <a:t>Occupancy probability (P)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9CEF-B89F-4C64-AAD3-299D7544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E90F2C-1CEC-45DE-926C-FCC1A312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21" y="1923896"/>
            <a:ext cx="3086805" cy="30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D12D540-1E53-463F-8122-4E0AC6F4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21" y="1969825"/>
            <a:ext cx="316300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6A75C-A46E-4D3E-8DDB-A272EABBF387}"/>
              </a:ext>
            </a:extLst>
          </p:cNvPr>
          <p:cNvSpPr txBox="1"/>
          <p:nvPr/>
        </p:nvSpPr>
        <p:spPr>
          <a:xfrm>
            <a:off x="4103013" y="5211788"/>
            <a:ext cx="3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D762D-71FC-486C-BCDF-DB835FF44A8C}"/>
              </a:ext>
            </a:extLst>
          </p:cNvPr>
          <p:cNvSpPr txBox="1"/>
          <p:nvPr/>
        </p:nvSpPr>
        <p:spPr>
          <a:xfrm>
            <a:off x="7866607" y="5211788"/>
            <a:ext cx="3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265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935C-61BF-4E0F-93FA-FBB94CF6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can be a function of environmental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E7D8-3703-4D25-9F7A-3207546A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673"/>
            <a:ext cx="9649691" cy="401728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43F2AB-89E1-4F7D-A905-93DB51C91210}"/>
              </a:ext>
            </a:extLst>
          </p:cNvPr>
          <p:cNvGrpSpPr/>
          <p:nvPr/>
        </p:nvGrpSpPr>
        <p:grpSpPr>
          <a:xfrm>
            <a:off x="783771" y="1143001"/>
            <a:ext cx="7598229" cy="5611091"/>
            <a:chOff x="1981200" y="1018309"/>
            <a:chExt cx="4876800" cy="56110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4BE72A-36DC-4012-A545-AF37F0049F20}"/>
                </a:ext>
              </a:extLst>
            </p:cNvPr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Site Occupied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F54E02-A9E4-4911-953B-225BD3EDAC33}"/>
                </a:ext>
              </a:extLst>
            </p:cNvPr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96BDC9-5822-4ACD-B176-DB9356D657E2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77FA81-1D18-4025-9DF2-3E1449A67C10}"/>
                </a:ext>
              </a:extLst>
            </p:cNvPr>
            <p:cNvSpPr txBox="1"/>
            <p:nvPr/>
          </p:nvSpPr>
          <p:spPr>
            <a:xfrm>
              <a:off x="2209800" y="1018309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Year 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FDF30E-87FF-4781-99A0-FDF49A107C4A}"/>
                </a:ext>
              </a:extLst>
            </p:cNvPr>
            <p:cNvSpPr txBox="1"/>
            <p:nvPr/>
          </p:nvSpPr>
          <p:spPr>
            <a:xfrm>
              <a:off x="4857750" y="1032164"/>
              <a:ext cx="1104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Year t +1</a:t>
              </a:r>
            </a:p>
          </p:txBody>
        </p:sp>
        <p:sp>
          <p:nvSpPr>
            <p:cNvPr id="10" name="Rounded Rectangle 15">
              <a:extLst>
                <a:ext uri="{FF2B5EF4-FFF2-40B4-BE49-F238E27FC236}">
                  <a16:creationId xmlns:a16="http://schemas.microsoft.com/office/drawing/2014/main" id="{AEBC7FB3-EEE5-4741-8136-DCA6474032AF}"/>
                </a:ext>
              </a:extLst>
            </p:cNvPr>
            <p:cNvSpPr/>
            <p:nvPr/>
          </p:nvSpPr>
          <p:spPr>
            <a:xfrm>
              <a:off x="1981200" y="3710371"/>
              <a:ext cx="2071879" cy="1041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Natural persistence probability (</a:t>
              </a:r>
              <a:r>
                <a:rPr lang="en-US" sz="2400" i="1" dirty="0"/>
                <a:t>P</a:t>
              </a:r>
              <a:r>
                <a:rPr lang="en-US" sz="2400" dirty="0"/>
                <a:t>, near 1)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D8860E-B8DB-4621-B02E-B8DA0F513170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017140" y="2275609"/>
              <a:ext cx="945261" cy="143476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20">
              <a:extLst>
                <a:ext uri="{FF2B5EF4-FFF2-40B4-BE49-F238E27FC236}">
                  <a16:creationId xmlns:a16="http://schemas.microsoft.com/office/drawing/2014/main" id="{50802713-A9D9-44C8-A7CD-0E1973CC6E23}"/>
                </a:ext>
              </a:extLst>
            </p:cNvPr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Stream Length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sp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1C4EAF55-A6A7-49D4-92B0-20768DC344C5}"/>
                </a:ext>
              </a:extLst>
            </p:cNvPr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Invasive fish community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1EF794-B623-4EEA-8DDB-8A47B9AB0C04}"/>
                </a:ext>
              </a:extLst>
            </p:cNvPr>
            <p:cNvCxnSpPr>
              <a:stCxn id="1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18BDC5-2740-41AE-86C9-A055446864D4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26">
              <a:extLst>
                <a:ext uri="{FF2B5EF4-FFF2-40B4-BE49-F238E27FC236}">
                  <a16:creationId xmlns:a16="http://schemas.microsoft.com/office/drawing/2014/main" id="{70DBCA7E-B982-4B94-881D-FD84E1583F82}"/>
                </a:ext>
              </a:extLst>
            </p:cNvPr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Hydrology/flood frequency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35DF282-1771-4426-B3E6-90BE1C9F4F4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4014364" y="2335479"/>
              <a:ext cx="633835" cy="376052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7966396-0813-4AD9-9E79-62ECCE43D5A1}"/>
              </a:ext>
            </a:extLst>
          </p:cNvPr>
          <p:cNvSpPr txBox="1"/>
          <p:nvPr/>
        </p:nvSpPr>
        <p:spPr>
          <a:xfrm>
            <a:off x="140372" y="5690192"/>
            <a:ext cx="420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Round tail and Headwater Chub site occupancy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84FE32-AA08-4781-8A86-C504B1219244}"/>
              </a:ext>
            </a:extLst>
          </p:cNvPr>
          <p:cNvCxnSpPr>
            <a:endCxn id="6" idx="7"/>
          </p:cNvCxnSpPr>
          <p:nvPr/>
        </p:nvCxnSpPr>
        <p:spPr>
          <a:xfrm flipH="1">
            <a:off x="6965769" y="1600200"/>
            <a:ext cx="1568633" cy="2343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7B726139-AC30-4F3C-B3BC-65C3ED5B49C4}"/>
              </a:ext>
            </a:extLst>
          </p:cNvPr>
          <p:cNvSpPr/>
          <p:nvPr/>
        </p:nvSpPr>
        <p:spPr>
          <a:xfrm>
            <a:off x="8534400" y="1279498"/>
            <a:ext cx="1758122" cy="952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Recolonize?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A2E1B-126F-425C-B577-37550199BB9E}"/>
              </a:ext>
            </a:extLst>
          </p:cNvPr>
          <p:cNvSpPr txBox="1"/>
          <p:nvPr/>
        </p:nvSpPr>
        <p:spPr>
          <a:xfrm>
            <a:off x="9577416" y="2477177"/>
            <a:ext cx="2165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effects and relationships are estimated from data (i.e., the needs analysis) or elicited from experts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C0365C-68B7-4588-8DCC-07BDC12ACA5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554106" y="3375947"/>
            <a:ext cx="1023310" cy="809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F23867-298F-4B56-8881-DD2BE4D66A9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40194" y="4185337"/>
            <a:ext cx="837222" cy="23188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26" y="226170"/>
            <a:ext cx="8229600" cy="1143000"/>
          </a:xfrm>
        </p:spPr>
        <p:txBody>
          <a:bodyPr/>
          <a:lstStyle/>
          <a:p>
            <a:r>
              <a:rPr lang="en-US" dirty="0"/>
              <a:t>Multiple replicates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5041" y="315281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6438" y="319475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0288" y="603576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601980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07028" y="601459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1, rep 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47775" y="1039775"/>
            <a:ext cx="2400300" cy="2824595"/>
            <a:chOff x="1981200" y="1018309"/>
            <a:chExt cx="4876800" cy="5611091"/>
          </a:xfrm>
        </p:grpSpPr>
        <p:sp>
          <p:nvSpPr>
            <p:cNvPr id="17" name="Oval 1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19" name="Straight Arrow Connector 18"/>
            <p:cNvCxnSpPr>
              <a:stCxn id="17" idx="6"/>
              <a:endCxn id="1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23" name="Straight Arrow Connector 22"/>
            <p:cNvCxnSpPr>
              <a:stCxn id="2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95850" y="1039775"/>
            <a:ext cx="2400300" cy="2824595"/>
            <a:chOff x="1981200" y="1018309"/>
            <a:chExt cx="4876800" cy="5611091"/>
          </a:xfrm>
        </p:grpSpPr>
        <p:sp>
          <p:nvSpPr>
            <p:cNvPr id="31" name="Oval 30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33" name="Straight Arrow Connector 32"/>
            <p:cNvCxnSpPr>
              <a:stCxn id="31" idx="6"/>
              <a:endCxn id="32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>
              <a:stCxn id="39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543925" y="1075791"/>
            <a:ext cx="2400300" cy="2824595"/>
            <a:chOff x="1981200" y="1018309"/>
            <a:chExt cx="4876800" cy="5611091"/>
          </a:xfrm>
        </p:grpSpPr>
        <p:sp>
          <p:nvSpPr>
            <p:cNvPr id="45" name="Oval 4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47" name="Straight Arrow Connector 46"/>
            <p:cNvCxnSpPr>
              <a:stCxn id="45" idx="6"/>
              <a:endCxn id="4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Straight Arrow Connector 53"/>
            <p:cNvCxnSpPr>
              <a:stCxn id="5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/>
            <p:cNvCxnSpPr>
              <a:stCxn id="5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247775" y="3898938"/>
            <a:ext cx="2400300" cy="2824595"/>
            <a:chOff x="1981200" y="1018309"/>
            <a:chExt cx="4876800" cy="5611091"/>
          </a:xfrm>
        </p:grpSpPr>
        <p:sp>
          <p:nvSpPr>
            <p:cNvPr id="59" name="Oval 58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61" name="Straight Arrow Connector 60"/>
            <p:cNvCxnSpPr>
              <a:stCxn id="59" idx="6"/>
              <a:endCxn id="60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65" name="Straight Arrow Connector 64"/>
            <p:cNvCxnSpPr>
              <a:stCxn id="64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/>
            <p:cNvCxnSpPr>
              <a:stCxn id="67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6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1" name="Straight Arrow Connector 70"/>
            <p:cNvCxnSpPr>
              <a:stCxn id="70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895850" y="3905913"/>
            <a:ext cx="2400300" cy="2824595"/>
            <a:chOff x="1981200" y="1018309"/>
            <a:chExt cx="4876800" cy="5611091"/>
          </a:xfrm>
        </p:grpSpPr>
        <p:sp>
          <p:nvSpPr>
            <p:cNvPr id="73" name="Oval 72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75" name="Straight Arrow Connector 74"/>
            <p:cNvCxnSpPr>
              <a:stCxn id="73" idx="6"/>
              <a:endCxn id="74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2" name="Straight Arrow Connector 81"/>
            <p:cNvCxnSpPr>
              <a:stCxn id="81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0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Arrow Connector 84"/>
            <p:cNvCxnSpPr>
              <a:stCxn id="84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543925" y="3906715"/>
            <a:ext cx="2400300" cy="2824595"/>
            <a:chOff x="1981200" y="1018309"/>
            <a:chExt cx="4876800" cy="5611091"/>
          </a:xfrm>
        </p:grpSpPr>
        <p:sp>
          <p:nvSpPr>
            <p:cNvPr id="87" name="Oval 8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Site Occupied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</a:t>
              </a:r>
            </a:p>
          </p:txBody>
        </p:sp>
        <p:cxnSp>
          <p:nvCxnSpPr>
            <p:cNvPr id="89" name="Straight Arrow Connector 88"/>
            <p:cNvCxnSpPr>
              <a:stCxn id="87" idx="6"/>
              <a:endCxn id="8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 t +1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persistence probability (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near 1.0)</a:t>
              </a:r>
            </a:p>
          </p:txBody>
        </p: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Stream Length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Invasive fish community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6" name="Straight Arrow Connector 95"/>
            <p:cNvCxnSpPr>
              <a:stCxn id="9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Hydrology/flood frequency affects </a:t>
              </a:r>
              <a:r>
                <a:rPr kumimoji="0" 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Arrow Connector 98"/>
            <p:cNvCxnSpPr>
              <a:stCxn id="9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20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80" y="134292"/>
            <a:ext cx="10515600" cy="1325563"/>
          </a:xfrm>
        </p:spPr>
        <p:txBody>
          <a:bodyPr/>
          <a:lstStyle/>
          <a:p>
            <a:r>
              <a:rPr lang="en-US" dirty="0"/>
              <a:t>Spread sheet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46419"/>
            <a:ext cx="10573080" cy="4231108"/>
          </a:xfrm>
        </p:spPr>
      </p:pic>
      <p:sp>
        <p:nvSpPr>
          <p:cNvPr id="3" name="TextBox 2"/>
          <p:cNvSpPr txBox="1"/>
          <p:nvPr/>
        </p:nvSpPr>
        <p:spPr>
          <a:xfrm>
            <a:off x="5476774" y="1114881"/>
            <a:ext cx="236781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Persistence, near 1.0 – stream conditions (e.g., predators, length, etc.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2646948" y="1576546"/>
            <a:ext cx="2829826" cy="26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1785" y="2512194"/>
            <a:ext cx="2483318" cy="1203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 of replicates that are occupied at year 10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245769" y="2424776"/>
            <a:ext cx="616016" cy="68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Eastern Black Rail species status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26" y="1736867"/>
            <a:ext cx="5954193" cy="4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occupancy data: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29595"/>
            <a:ext cx="10633505" cy="26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20704</TotalTime>
  <Words>812</Words>
  <Application>Microsoft Office PowerPoint</Application>
  <PresentationFormat>Widescreen</PresentationFormat>
  <Paragraphs>196</Paragraphs>
  <Slides>29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1_Office Theme</vt:lpstr>
      <vt:lpstr>2_Office Theme</vt:lpstr>
      <vt:lpstr>Occupancy and multi-state occupancy projection models</vt:lpstr>
      <vt:lpstr>Site occupancy projection</vt:lpstr>
      <vt:lpstr>Essentially a weighted coin flip</vt:lpstr>
      <vt:lpstr>Probability of heads (1) =  Occupancy probability (P)</vt:lpstr>
      <vt:lpstr>P can be a function of environmental factors</vt:lpstr>
      <vt:lpstr>Multiple replicates</vt:lpstr>
      <vt:lpstr>Spread sheet example</vt:lpstr>
      <vt:lpstr>Eastern Black Rail species status assessment</vt:lpstr>
      <vt:lpstr>Available occupancy data:</vt:lpstr>
      <vt:lpstr>Eastern Black rail, proportion of sites occupied in the future</vt:lpstr>
      <vt:lpstr>Multistate projection models</vt:lpstr>
      <vt:lpstr>Multistate projection models</vt:lpstr>
      <vt:lpstr>Multiple population states</vt:lpstr>
      <vt:lpstr>Multiple population states</vt:lpstr>
      <vt:lpstr>Matrix formulation</vt:lpstr>
      <vt:lpstr>Matrix formulation</vt:lpstr>
      <vt:lpstr>Example output</vt:lpstr>
      <vt:lpstr>Modeling Headwater and Roundtail Chub resilience and redundancy </vt:lpstr>
      <vt:lpstr>PowerPoint Presentation</vt:lpstr>
      <vt:lpstr>PowerPoint Presentation</vt:lpstr>
      <vt:lpstr>Environmental effects on probabilities</vt:lpstr>
      <vt:lpstr>Conditional Logical functions</vt:lpstr>
      <vt:lpstr>PowerPoint Presentation</vt:lpstr>
      <vt:lpstr>Continuous functions</vt:lpstr>
      <vt:lpstr>PowerPoint Presentation</vt:lpstr>
      <vt:lpstr>Model output</vt:lpstr>
      <vt:lpstr>Measurement error</vt:lpstr>
      <vt:lpstr>Modify model outputs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and multi-state occupancy projection models</dc:title>
  <dc:creator>Kylee Dunham</dc:creator>
  <cp:lastModifiedBy>Conor McGowan</cp:lastModifiedBy>
  <cp:revision>10</cp:revision>
  <dcterms:created xsi:type="dcterms:W3CDTF">2018-10-18T23:22:19Z</dcterms:created>
  <dcterms:modified xsi:type="dcterms:W3CDTF">2018-12-11T18:35:40Z</dcterms:modified>
</cp:coreProperties>
</file>