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8" r:id="rId2"/>
    <p:sldId id="259" r:id="rId3"/>
    <p:sldId id="260" r:id="rId4"/>
    <p:sldId id="261" r:id="rId5"/>
    <p:sldId id="266" r:id="rId6"/>
    <p:sldId id="278" r:id="rId7"/>
    <p:sldId id="279" r:id="rId8"/>
    <p:sldId id="280" r:id="rId9"/>
    <p:sldId id="281" r:id="rId10"/>
    <p:sldId id="282" r:id="rId11"/>
    <p:sldId id="262" r:id="rId12"/>
    <p:sldId id="283" r:id="rId13"/>
    <p:sldId id="284" r:id="rId14"/>
    <p:sldId id="285" r:id="rId15"/>
    <p:sldId id="263" r:id="rId16"/>
    <p:sldId id="265" r:id="rId17"/>
    <p:sldId id="286" r:id="rId18"/>
    <p:sldId id="267" r:id="rId19"/>
    <p:sldId id="268" r:id="rId20"/>
    <p:sldId id="277" r:id="rId21"/>
    <p:sldId id="274" r:id="rId22"/>
    <p:sldId id="25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4162" autoAdjust="0"/>
  </p:normalViewPr>
  <p:slideViewPr>
    <p:cSldViewPr snapToGrid="0">
      <p:cViewPr varScale="1">
        <p:scale>
          <a:sx n="58" d="100"/>
          <a:sy n="58" d="100"/>
        </p:scale>
        <p:origin x="98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B46FC9-6775-477C-B73E-2C6E6A40C0B5}" type="datetimeFigureOut">
              <a:rPr lang="en-US" smtClean="0"/>
              <a:t>12/11/2018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B485DF-0336-4761-893B-E2F6BC41D47B}" type="slidenum">
              <a:rPr lang="en-US" smtClean="0"/>
              <a:t>‹#›</a:t>
            </a:fld>
            <a:endParaRPr lang="en-US"/>
          </a:p>
        </p:txBody>
      </p:sp>
    </p:spTree>
    <p:extLst>
      <p:ext uri="{BB962C8B-B14F-4D97-AF65-F5344CB8AC3E}">
        <p14:creationId xmlns:p14="http://schemas.microsoft.com/office/powerpoint/2010/main" val="1086138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58364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fff65b0d3_0_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Google Shape;142;g1fff65b0d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100" i="1" dirty="0">
                <a:latin typeface="Times New Roman"/>
                <a:ea typeface="Times New Roman"/>
                <a:cs typeface="Times New Roman"/>
                <a:sym typeface="Times New Roman"/>
              </a:rPr>
              <a:t>K can limit population</a:t>
            </a:r>
            <a:r>
              <a:rPr lang="en-US" sz="1100" i="1" baseline="0" dirty="0">
                <a:latin typeface="Times New Roman"/>
                <a:ea typeface="Times New Roman"/>
                <a:cs typeface="Times New Roman"/>
                <a:sym typeface="Times New Roman"/>
              </a:rPr>
              <a:t> growth and lower future abundance predictions.</a:t>
            </a:r>
          </a:p>
          <a:p>
            <a:pPr marL="0" lvl="0" indent="0" rtl="0">
              <a:spcBef>
                <a:spcPts val="0"/>
              </a:spcBef>
              <a:spcAft>
                <a:spcPts val="0"/>
              </a:spcAft>
              <a:buNone/>
            </a:pPr>
            <a:r>
              <a:rPr lang="en-US" sz="1100" i="1" baseline="0" dirty="0">
                <a:latin typeface="Times New Roman"/>
                <a:ea typeface="Times New Roman"/>
                <a:cs typeface="Times New Roman"/>
                <a:sym typeface="Times New Roman"/>
              </a:rPr>
              <a:t>K is extremely difficult to measure from empirical data</a:t>
            </a:r>
            <a:endParaRPr lang="en-US" sz="1100" i="1"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206254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4940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22940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1102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4a995847_0_1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Google Shape;148;g264a99584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This is a standard recent</a:t>
            </a:r>
            <a:r>
              <a:rPr lang="en" baseline="0" dirty="0"/>
              <a:t> paper using a simple growth model to calculate the future condition. This is a real world situation where you might need to ID the type of model used so that you can understand its assumptions.</a:t>
            </a:r>
          </a:p>
        </p:txBody>
      </p:sp>
    </p:spTree>
    <p:extLst>
      <p:ext uri="{BB962C8B-B14F-4D97-AF65-F5344CB8AC3E}">
        <p14:creationId xmlns:p14="http://schemas.microsoft.com/office/powerpoint/2010/main" val="3415229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64a995847_0_7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Google Shape;167;g264a995847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dirty="0">
                <a:latin typeface="Times New Roman"/>
                <a:ea typeface="Times New Roman"/>
                <a:cs typeface="Times New Roman"/>
                <a:sym typeface="Times New Roman"/>
              </a:rPr>
              <a:t>Exponential: N</a:t>
            </a:r>
            <a:r>
              <a:rPr lang="en-US" sz="1100" dirty="0">
                <a:latin typeface="Times New Roman"/>
                <a:ea typeface="Times New Roman"/>
                <a:cs typeface="Times New Roman"/>
                <a:sym typeface="Times New Roman"/>
              </a:rPr>
              <a:t>t = </a:t>
            </a:r>
            <a:r>
              <a:rPr lang="en-US" sz="2000" dirty="0">
                <a:latin typeface="Times New Roman"/>
                <a:ea typeface="Times New Roman"/>
                <a:cs typeface="Times New Roman"/>
                <a:sym typeface="Times New Roman"/>
              </a:rPr>
              <a:t>N</a:t>
            </a:r>
            <a:r>
              <a:rPr lang="en-US" sz="1100" dirty="0">
                <a:latin typeface="Times New Roman"/>
                <a:ea typeface="Times New Roman"/>
                <a:cs typeface="Times New Roman"/>
                <a:sym typeface="Times New Roman"/>
              </a:rPr>
              <a:t>o </a:t>
            </a:r>
            <a:r>
              <a:rPr lang="en-US" sz="2000" dirty="0" err="1">
                <a:latin typeface="Times New Roman"/>
                <a:ea typeface="Times New Roman"/>
                <a:cs typeface="Times New Roman"/>
                <a:sym typeface="Times New Roman"/>
              </a:rPr>
              <a:t>λ</a:t>
            </a:r>
            <a:r>
              <a:rPr lang="en-US" sz="2000" baseline="30000" dirty="0" err="1">
                <a:latin typeface="Times New Roman"/>
                <a:ea typeface="Times New Roman"/>
                <a:cs typeface="Times New Roman"/>
                <a:sym typeface="Times New Roman"/>
              </a:rPr>
              <a:t>t</a:t>
            </a:r>
            <a:r>
              <a:rPr lang="en-US" sz="2000" baseline="30000" dirty="0">
                <a:latin typeface="Times New Roman"/>
                <a:ea typeface="Times New Roman"/>
                <a:cs typeface="Times New Roman"/>
                <a:sym typeface="Times New Roman"/>
              </a:rPr>
              <a:t> </a:t>
            </a:r>
            <a:r>
              <a:rPr lang="en-US" sz="1100" dirty="0">
                <a:latin typeface="Times New Roman"/>
                <a:ea typeface="Times New Roman"/>
                <a:cs typeface="Times New Roman"/>
                <a:sym typeface="Times New Roman"/>
              </a:rPr>
              <a:t>---&gt; re-arranged to calculate population size</a:t>
            </a:r>
          </a:p>
          <a:p>
            <a:pPr marL="0" lvl="0" indent="0">
              <a:spcBef>
                <a:spcPts val="0"/>
              </a:spcBef>
              <a:spcAft>
                <a:spcPts val="0"/>
              </a:spcAft>
              <a:buNone/>
            </a:pPr>
            <a:endParaRPr dirty="0"/>
          </a:p>
        </p:txBody>
      </p:sp>
    </p:spTree>
    <p:extLst>
      <p:ext uri="{BB962C8B-B14F-4D97-AF65-F5344CB8AC3E}">
        <p14:creationId xmlns:p14="http://schemas.microsoft.com/office/powerpoint/2010/main" val="766221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699de32f1_0_4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Google Shape;183;g2699de32f1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St. Croix ground lizard translocated in 2008 to a small island. Here, we model its population trajectories.</a:t>
            </a:r>
            <a:endParaRPr/>
          </a:p>
        </p:txBody>
      </p:sp>
    </p:spTree>
    <p:extLst>
      <p:ext uri="{BB962C8B-B14F-4D97-AF65-F5344CB8AC3E}">
        <p14:creationId xmlns:p14="http://schemas.microsoft.com/office/powerpoint/2010/main" val="414542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ffa771032_0_10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Google Shape;189;g1ffa77103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Resiliency</a:t>
            </a:r>
            <a:r>
              <a:rPr lang="en-US" baseline="0" dirty="0"/>
              <a:t> varies among scenarios</a:t>
            </a:r>
          </a:p>
          <a:p>
            <a:pPr marL="0" lvl="0" indent="0">
              <a:spcBef>
                <a:spcPts val="0"/>
              </a:spcBef>
              <a:spcAft>
                <a:spcPts val="0"/>
              </a:spcAft>
              <a:buNone/>
            </a:pPr>
            <a:r>
              <a:rPr lang="en-US" baseline="0" dirty="0"/>
              <a:t>	</a:t>
            </a:r>
            <a:endParaRPr dirty="0"/>
          </a:p>
        </p:txBody>
      </p:sp>
    </p:spTree>
    <p:extLst>
      <p:ext uri="{BB962C8B-B14F-4D97-AF65-F5344CB8AC3E}">
        <p14:creationId xmlns:p14="http://schemas.microsoft.com/office/powerpoint/2010/main" val="376364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64a995847_0_6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Google Shape;231;g264a99584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1591842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ffa771032_0_8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Google Shape;238;g1ffa77103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Maybe helpful: http://fwspubs.org/doi/full/10.3996/062010-JFWM-014</a:t>
            </a:r>
            <a:endParaRPr dirty="0"/>
          </a:p>
        </p:txBody>
      </p:sp>
    </p:spTree>
    <p:extLst>
      <p:ext uri="{BB962C8B-B14F-4D97-AF65-F5344CB8AC3E}">
        <p14:creationId xmlns:p14="http://schemas.microsoft.com/office/powerpoint/2010/main" val="477589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ff44a5a59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Google Shape;98;g1ff44a5a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Don’t have detailed data for survival or recruitment estimates</a:t>
            </a:r>
            <a:endParaRPr/>
          </a:p>
        </p:txBody>
      </p:sp>
    </p:spTree>
    <p:extLst>
      <p:ext uri="{BB962C8B-B14F-4D97-AF65-F5344CB8AC3E}">
        <p14:creationId xmlns:p14="http://schemas.microsoft.com/office/powerpoint/2010/main" val="103199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fff65b0d3_0_2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Google Shape;126;g1fff65b0d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17242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64a995847_0_9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Google Shape;133;g264a995847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37412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64a995847_0_7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Google Shape;176;g264a99584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35532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Conceptually continuous growth models are the easiest to conceive once you get past the calculus </a:t>
            </a:r>
          </a:p>
          <a:p>
            <a:pPr lvl="1"/>
            <a:r>
              <a:rPr lang="en-US" dirty="0"/>
              <a:t>Abundance in a population is constantly changing</a:t>
            </a:r>
          </a:p>
        </p:txBody>
      </p:sp>
    </p:spTree>
    <p:extLst>
      <p:ext uri="{BB962C8B-B14F-4D97-AF65-F5344CB8AC3E}">
        <p14:creationId xmlns:p14="http://schemas.microsoft.com/office/powerpoint/2010/main" val="744463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ff44a5a59_0_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Google Shape;111;g1ff44a5a5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Define these terms</a:t>
            </a:r>
            <a:endParaRPr dirty="0"/>
          </a:p>
        </p:txBody>
      </p:sp>
    </p:spTree>
    <p:extLst>
      <p:ext uri="{BB962C8B-B14F-4D97-AF65-F5344CB8AC3E}">
        <p14:creationId xmlns:p14="http://schemas.microsoft.com/office/powerpoint/2010/main" val="2923821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0501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ffa771032_0_11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Google Shape;118;g1ffa771032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spcBef>
                <a:spcPts val="500"/>
              </a:spcBef>
            </a:pPr>
            <a:r>
              <a:rPr lang="en-US" dirty="0"/>
              <a:t>Lambda growth models are more typical for wildlife,</a:t>
            </a:r>
            <a:r>
              <a:rPr lang="en-US" baseline="0" dirty="0"/>
              <a:t> fish and plants </a:t>
            </a:r>
            <a:r>
              <a:rPr lang="en-US" baseline="0" dirty="0" err="1"/>
              <a:t>etc</a:t>
            </a:r>
            <a:r>
              <a:rPr lang="en-US" baseline="0" dirty="0"/>
              <a:t> in temperate zones</a:t>
            </a:r>
          </a:p>
          <a:p>
            <a:pPr lvl="1">
              <a:spcBef>
                <a:spcPts val="500"/>
              </a:spcBef>
            </a:pPr>
            <a:r>
              <a:rPr lang="en-US" baseline="0" dirty="0"/>
              <a:t>Populations with a breeding season, because r is highly variable over time</a:t>
            </a:r>
          </a:p>
          <a:p>
            <a:pPr lvl="2">
              <a:spcBef>
                <a:spcPts val="500"/>
              </a:spcBef>
            </a:pPr>
            <a:r>
              <a:rPr lang="en-US" baseline="0" dirty="0" err="1"/>
              <a:t>Eg</a:t>
            </a:r>
            <a:r>
              <a:rPr lang="en-US" baseline="0" dirty="0"/>
              <a:t> it is very big during the breeding season as births are added much faster than mortalities, but then it becomes negative when the breeding season ends and mortalities in any moment exceed new births.</a:t>
            </a:r>
          </a:p>
          <a:p>
            <a:pPr lvl="2">
              <a:spcBef>
                <a:spcPts val="500"/>
              </a:spcBef>
            </a:pPr>
            <a:r>
              <a:rPr lang="en-US" baseline="0" dirty="0"/>
              <a:t>So, we simplify to a birth pulse, lambda model that basically averages the </a:t>
            </a:r>
            <a:r>
              <a:rPr lang="en-US" baseline="0" dirty="0" err="1"/>
              <a:t>cnage</a:t>
            </a:r>
            <a:r>
              <a:rPr lang="en-US" baseline="0" dirty="0"/>
              <a:t> in the population of the course of a year</a:t>
            </a:r>
            <a:endParaRPr dirty="0"/>
          </a:p>
        </p:txBody>
      </p:sp>
    </p:spTree>
    <p:extLst>
      <p:ext uri="{BB962C8B-B14F-4D97-AF65-F5344CB8AC3E}">
        <p14:creationId xmlns:p14="http://schemas.microsoft.com/office/powerpoint/2010/main" val="22570671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E4D0-2948-4D8B-A6B0-A27F98C526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1F3275-E82E-484B-AF27-5650288E8ED2}"/>
              </a:ext>
            </a:extLst>
          </p:cNvPr>
          <p:cNvSpPr>
            <a:spLocks noGrp="1"/>
          </p:cNvSpPr>
          <p:nvPr>
            <p:ph type="subTitle" idx="1"/>
          </p:nvPr>
        </p:nvSpPr>
        <p:spPr>
          <a:xfrm>
            <a:off x="1524000" y="3602038"/>
            <a:ext cx="9144000" cy="1655762"/>
          </a:xfrm>
        </p:spPr>
        <p:txBody>
          <a:bodyPr>
            <a:normAutofit/>
          </a:bodyPr>
          <a:lstStyle>
            <a:lvl1pPr marL="0" indent="0" algn="ctr">
              <a:buNone/>
              <a:defRPr sz="2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9" name="Group 8">
            <a:extLst>
              <a:ext uri="{FF2B5EF4-FFF2-40B4-BE49-F238E27FC236}">
                <a16:creationId xmlns:a16="http://schemas.microsoft.com/office/drawing/2014/main" id="{D86187BD-A9A7-4B3D-8F2C-B91567B9C326}"/>
              </a:ext>
            </a:extLst>
          </p:cNvPr>
          <p:cNvGrpSpPr/>
          <p:nvPr userDrawn="1"/>
        </p:nvGrpSpPr>
        <p:grpSpPr>
          <a:xfrm>
            <a:off x="9460175" y="5892139"/>
            <a:ext cx="2606722" cy="928422"/>
            <a:chOff x="0" y="4684383"/>
            <a:chExt cx="1175626" cy="447549"/>
          </a:xfrm>
        </p:grpSpPr>
        <p:pic>
          <p:nvPicPr>
            <p:cNvPr id="7" name="Picture 6">
              <a:extLst>
                <a:ext uri="{FF2B5EF4-FFF2-40B4-BE49-F238E27FC236}">
                  <a16:creationId xmlns:a16="http://schemas.microsoft.com/office/drawing/2014/main" id="{0A3E5B43-8C12-4719-87CA-7E757457C2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8" name="Picture 7">
              <a:extLst>
                <a:ext uri="{FF2B5EF4-FFF2-40B4-BE49-F238E27FC236}">
                  <a16:creationId xmlns:a16="http://schemas.microsoft.com/office/drawing/2014/main" id="{D1FEADCA-1EA9-45D5-8DD0-F4B44D8E115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264685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22C5-0666-4DB7-83CE-5B6CB4D1CF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129D95-7B38-4744-A706-F3D434E89E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97E7D-72AD-48B7-ABA5-B20ABBFBD7C7}"/>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12/11/2018</a:t>
            </a:fld>
            <a:endParaRPr lang="en-US"/>
          </a:p>
        </p:txBody>
      </p:sp>
      <p:sp>
        <p:nvSpPr>
          <p:cNvPr id="5" name="Footer Placeholder 4">
            <a:extLst>
              <a:ext uri="{FF2B5EF4-FFF2-40B4-BE49-F238E27FC236}">
                <a16:creationId xmlns:a16="http://schemas.microsoft.com/office/drawing/2014/main" id="{796783C9-D241-4646-AA69-5AFF6519F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A8567-0C73-4EE1-85D6-11E997D3CA11}"/>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18440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4C754-EBB8-4F31-83B1-76F65241CF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C526F1-1446-4F44-BC5F-884564219E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B0D6A-501E-4400-90AE-40AD173EACB5}"/>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12/11/2018</a:t>
            </a:fld>
            <a:endParaRPr lang="en-US"/>
          </a:p>
        </p:txBody>
      </p:sp>
      <p:sp>
        <p:nvSpPr>
          <p:cNvPr id="5" name="Footer Placeholder 4">
            <a:extLst>
              <a:ext uri="{FF2B5EF4-FFF2-40B4-BE49-F238E27FC236}">
                <a16:creationId xmlns:a16="http://schemas.microsoft.com/office/drawing/2014/main" id="{76F1E445-1BC8-4794-9C96-36BEAF074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A5DE7-2691-4958-B071-BAF6637CA8BE}"/>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1649279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415600" y="593367"/>
            <a:ext cx="11360800" cy="763600"/>
          </a:xfrm>
          <a:prstGeom prst="rect">
            <a:avLst/>
          </a:prstGeom>
        </p:spPr>
        <p:txBody>
          <a:bodyPr spcFirstLastPara="1" wrap="square" lIns="68575" tIns="68575" rIns="68575" bIns="68575" anchor="ctr" anchorCtr="0"/>
          <a:lstStyle>
            <a:lvl1pPr lvl="0" rtl="0">
              <a:spcBef>
                <a:spcPts val="0"/>
              </a:spcBef>
              <a:spcAft>
                <a:spcPts val="0"/>
              </a:spcAft>
              <a:buSzPts val="11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8" name="Google Shape;88;p13"/>
          <p:cNvSpPr txBox="1">
            <a:spLocks noGrp="1"/>
          </p:cNvSpPr>
          <p:nvPr>
            <p:ph type="body" idx="1"/>
          </p:nvPr>
        </p:nvSpPr>
        <p:spPr>
          <a:xfrm>
            <a:off x="415600" y="1536633"/>
            <a:ext cx="11360800" cy="4555200"/>
          </a:xfrm>
          <a:prstGeom prst="rect">
            <a:avLst/>
          </a:prstGeom>
        </p:spPr>
        <p:txBody>
          <a:bodyPr spcFirstLastPara="1" wrap="square" lIns="68575" tIns="68575" rIns="68575" bIns="68575" anchor="t" anchorCtr="0"/>
          <a:lstStyle>
            <a:lvl1pPr marL="609585" lvl="0" indent="-507987" rtl="0">
              <a:spcBef>
                <a:spcPts val="667"/>
              </a:spcBef>
              <a:spcAft>
                <a:spcPts val="0"/>
              </a:spcAft>
              <a:buSzPts val="2400"/>
              <a:buChar char="•"/>
              <a:defRPr/>
            </a:lvl1pPr>
            <a:lvl2pPr marL="1219170" lvl="1" indent="-482588" rtl="0">
              <a:spcBef>
                <a:spcPts val="533"/>
              </a:spcBef>
              <a:spcAft>
                <a:spcPts val="0"/>
              </a:spcAft>
              <a:buSzPts val="2100"/>
              <a:buChar char="–"/>
              <a:defRPr/>
            </a:lvl2pPr>
            <a:lvl3pPr marL="1828754" lvl="2" indent="-457189" rtl="0">
              <a:spcBef>
                <a:spcPts val="533"/>
              </a:spcBef>
              <a:spcAft>
                <a:spcPts val="0"/>
              </a:spcAft>
              <a:buSzPts val="1800"/>
              <a:buChar char="•"/>
              <a:defRPr/>
            </a:lvl3pPr>
            <a:lvl4pPr marL="2438339" lvl="3" indent="-431789" rtl="0">
              <a:spcBef>
                <a:spcPts val="400"/>
              </a:spcBef>
              <a:spcAft>
                <a:spcPts val="0"/>
              </a:spcAft>
              <a:buSzPts val="1500"/>
              <a:buChar char="–"/>
              <a:defRPr/>
            </a:lvl4pPr>
            <a:lvl5pPr marL="3047924" lvl="4" indent="-431789" rtl="0">
              <a:spcBef>
                <a:spcPts val="400"/>
              </a:spcBef>
              <a:spcAft>
                <a:spcPts val="0"/>
              </a:spcAft>
              <a:buSzPts val="1500"/>
              <a:buChar char="»"/>
              <a:defRPr/>
            </a:lvl5pPr>
            <a:lvl6pPr marL="3657509" lvl="5" indent="-431789" rtl="0">
              <a:spcBef>
                <a:spcPts val="400"/>
              </a:spcBef>
              <a:spcAft>
                <a:spcPts val="0"/>
              </a:spcAft>
              <a:buSzPts val="1500"/>
              <a:buChar char="•"/>
              <a:defRPr/>
            </a:lvl6pPr>
            <a:lvl7pPr marL="4267093" lvl="6" indent="-431789" rtl="0">
              <a:spcBef>
                <a:spcPts val="400"/>
              </a:spcBef>
              <a:spcAft>
                <a:spcPts val="0"/>
              </a:spcAft>
              <a:buSzPts val="1500"/>
              <a:buChar char="•"/>
              <a:defRPr/>
            </a:lvl7pPr>
            <a:lvl8pPr marL="4876678" lvl="7" indent="-431789" rtl="0">
              <a:spcBef>
                <a:spcPts val="400"/>
              </a:spcBef>
              <a:spcAft>
                <a:spcPts val="0"/>
              </a:spcAft>
              <a:buSzPts val="1500"/>
              <a:buChar char="•"/>
              <a:defRPr/>
            </a:lvl8pPr>
            <a:lvl9pPr marL="5486263" lvl="8" indent="-431789" rtl="0">
              <a:spcBef>
                <a:spcPts val="400"/>
              </a:spcBef>
              <a:spcAft>
                <a:spcPts val="0"/>
              </a:spcAft>
              <a:buSzPts val="1500"/>
              <a:buChar char="•"/>
              <a:defRPr/>
            </a:lvl9pPr>
          </a:lstStyle>
          <a:p>
            <a:endParaRPr/>
          </a:p>
        </p:txBody>
      </p:sp>
      <p:sp>
        <p:nvSpPr>
          <p:cNvPr id="89" name="Google Shape;89;p13"/>
          <p:cNvSpPr txBox="1">
            <a:spLocks noGrp="1"/>
          </p:cNvSpPr>
          <p:nvPr>
            <p:ph type="sldNum" idx="12"/>
          </p:nvPr>
        </p:nvSpPr>
        <p:spPr>
          <a:xfrm>
            <a:off x="11296611" y="6217623"/>
            <a:ext cx="731600" cy="524800"/>
          </a:xfrm>
          <a:prstGeom prst="rect">
            <a:avLst/>
          </a:prstGeom>
        </p:spPr>
        <p:txBody>
          <a:bodyPr spcFirstLastPara="1" wrap="square" lIns="68575" tIns="34275" rIns="68575" bIns="34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04060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425C-18D3-491A-B44C-33310DF0036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90EA820-1375-49CA-A199-58675EA20385}"/>
              </a:ext>
            </a:extLst>
          </p:cNvPr>
          <p:cNvSpPr>
            <a:spLocks noGrp="1"/>
          </p:cNvSpPr>
          <p:nvPr>
            <p:ph idx="1"/>
          </p:nvPr>
        </p:nvSpPr>
        <p:spPr/>
        <p:txBody>
          <a:bodyPr/>
          <a:lstStyle>
            <a:lvl2pPr marL="685800" indent="-228600">
              <a:buFont typeface="Courier New" panose="02070309020205020404" pitchFamily="49" charset="0"/>
              <a:buChar char="o"/>
              <a:defRPr/>
            </a:lvl2pPr>
            <a:lvl3pPr marL="1143000" indent="-228600">
              <a:buFont typeface="Wingdings" panose="05000000000000000000" pitchFamily="2" charset="2"/>
              <a:buChar char="§"/>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2E02902E-6772-48E0-9C32-694AC3F38F05}"/>
              </a:ext>
            </a:extLst>
          </p:cNvPr>
          <p:cNvSpPr>
            <a:spLocks noGrp="1"/>
          </p:cNvSpPr>
          <p:nvPr>
            <p:ph type="ftr" sz="quarter" idx="11"/>
          </p:nvPr>
        </p:nvSpPr>
        <p:spPr/>
        <p:txBody>
          <a:bodyPr/>
          <a:lstStyle/>
          <a:p>
            <a:r>
              <a:rPr lang="en-US" dirty="0"/>
              <a:t>SSA - 200</a:t>
            </a:r>
          </a:p>
        </p:txBody>
      </p:sp>
      <p:grpSp>
        <p:nvGrpSpPr>
          <p:cNvPr id="7" name="Group 6">
            <a:extLst>
              <a:ext uri="{FF2B5EF4-FFF2-40B4-BE49-F238E27FC236}">
                <a16:creationId xmlns:a16="http://schemas.microsoft.com/office/drawing/2014/main" id="{298F834E-EBF3-46CA-A2EC-73D50440B60A}"/>
              </a:ext>
            </a:extLst>
          </p:cNvPr>
          <p:cNvGrpSpPr/>
          <p:nvPr userDrawn="1"/>
        </p:nvGrpSpPr>
        <p:grpSpPr>
          <a:xfrm>
            <a:off x="9460175" y="5892139"/>
            <a:ext cx="2606722" cy="928422"/>
            <a:chOff x="0" y="4684383"/>
            <a:chExt cx="1175626" cy="447549"/>
          </a:xfrm>
        </p:grpSpPr>
        <p:pic>
          <p:nvPicPr>
            <p:cNvPr id="8" name="Picture 7">
              <a:extLst>
                <a:ext uri="{FF2B5EF4-FFF2-40B4-BE49-F238E27FC236}">
                  <a16:creationId xmlns:a16="http://schemas.microsoft.com/office/drawing/2014/main" id="{EB3E9659-0155-4ABB-9E67-A5BD8C5D39F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9" name="Picture 8">
              <a:extLst>
                <a:ext uri="{FF2B5EF4-FFF2-40B4-BE49-F238E27FC236}">
                  <a16:creationId xmlns:a16="http://schemas.microsoft.com/office/drawing/2014/main" id="{1798BE8B-8B5E-4738-8DF7-8EF166351F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3030983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26EC-5590-4B3F-8B93-87BF6D6E26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2BC31A-AFD3-475B-8FD8-2A3385AB9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4470BF-A87D-49C2-A87F-81CA950634A0}"/>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12/11/2018</a:t>
            </a:fld>
            <a:endParaRPr lang="en-US"/>
          </a:p>
        </p:txBody>
      </p:sp>
      <p:sp>
        <p:nvSpPr>
          <p:cNvPr id="5" name="Footer Placeholder 4">
            <a:extLst>
              <a:ext uri="{FF2B5EF4-FFF2-40B4-BE49-F238E27FC236}">
                <a16:creationId xmlns:a16="http://schemas.microsoft.com/office/drawing/2014/main" id="{FA92D832-4BA1-436E-9216-19CE6A5C0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B968E-A11B-4791-A225-DDAB8A994CFA}"/>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287501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9A23-3852-415D-8903-B7312F70C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D49E50-AD63-415E-99DA-84C92E64DE6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4420E8-85C5-4B63-9A9C-1CC0FA16D3A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D305D2-024D-47A9-A566-3657C84A3336}"/>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12/11/2018</a:t>
            </a:fld>
            <a:endParaRPr lang="en-US"/>
          </a:p>
        </p:txBody>
      </p:sp>
      <p:sp>
        <p:nvSpPr>
          <p:cNvPr id="6" name="Footer Placeholder 5">
            <a:extLst>
              <a:ext uri="{FF2B5EF4-FFF2-40B4-BE49-F238E27FC236}">
                <a16:creationId xmlns:a16="http://schemas.microsoft.com/office/drawing/2014/main" id="{73B305F1-7C3A-47AC-B3BA-9C8569C6B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B821BD-C529-4F76-B156-490A930D2AFF}"/>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169188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1881-86DC-4916-AE89-0AF94D9C29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168BAB-1836-4E96-BAD0-AAFF619D39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2FF6108-0262-4DA9-B7C1-67C14C5DD40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435E12-9692-4AB9-8792-8753CF5F33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54201C-5274-4011-A80E-FE3998BCD0B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6D68A9-CDBE-4250-BDC9-E32480670E89}"/>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12/11/2018</a:t>
            </a:fld>
            <a:endParaRPr lang="en-US"/>
          </a:p>
        </p:txBody>
      </p:sp>
      <p:sp>
        <p:nvSpPr>
          <p:cNvPr id="8" name="Footer Placeholder 7">
            <a:extLst>
              <a:ext uri="{FF2B5EF4-FFF2-40B4-BE49-F238E27FC236}">
                <a16:creationId xmlns:a16="http://schemas.microsoft.com/office/drawing/2014/main" id="{9C6A8D0A-7F29-45C6-82F2-06B303437B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B1795D-5472-415B-BA30-F548D00786DF}"/>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4195727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CEBF-9D6F-47EF-9EE3-62C97B869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AE9C0A-FC09-4279-A12C-CF1FC4ACCE9B}"/>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12/11/2018</a:t>
            </a:fld>
            <a:endParaRPr lang="en-US"/>
          </a:p>
        </p:txBody>
      </p:sp>
      <p:sp>
        <p:nvSpPr>
          <p:cNvPr id="4" name="Footer Placeholder 3">
            <a:extLst>
              <a:ext uri="{FF2B5EF4-FFF2-40B4-BE49-F238E27FC236}">
                <a16:creationId xmlns:a16="http://schemas.microsoft.com/office/drawing/2014/main" id="{89A9F02E-BCCD-47A7-916C-5C304CA71A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CA5EE6-0D3B-4C18-8759-812A322530D2}"/>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21005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2CB08F-9B03-4D60-8EE4-511D62AE0DA2}"/>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12/11/2018</a:t>
            </a:fld>
            <a:endParaRPr lang="en-US"/>
          </a:p>
        </p:txBody>
      </p:sp>
      <p:sp>
        <p:nvSpPr>
          <p:cNvPr id="3" name="Footer Placeholder 2">
            <a:extLst>
              <a:ext uri="{FF2B5EF4-FFF2-40B4-BE49-F238E27FC236}">
                <a16:creationId xmlns:a16="http://schemas.microsoft.com/office/drawing/2014/main" id="{02D76FC5-22C7-4DB5-A361-705C02029D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E70A03-9867-43E1-A029-A3BE230783BC}"/>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984366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E7AC-CA20-4FC5-AA54-7B5F06D7E3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4311B7-6590-4631-B0EA-3CE414A88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F21C70-E3E7-4A52-B9E1-8B7E6EDF4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665185-E7E2-4539-B9D0-02A042196115}"/>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12/11/2018</a:t>
            </a:fld>
            <a:endParaRPr lang="en-US"/>
          </a:p>
        </p:txBody>
      </p:sp>
      <p:sp>
        <p:nvSpPr>
          <p:cNvPr id="6" name="Footer Placeholder 5">
            <a:extLst>
              <a:ext uri="{FF2B5EF4-FFF2-40B4-BE49-F238E27FC236}">
                <a16:creationId xmlns:a16="http://schemas.microsoft.com/office/drawing/2014/main" id="{95F35328-35F6-4E9F-ACEA-7F6EDCE13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30D7-713A-4142-865D-69F2CBB2ABC3}"/>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06382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AD64-1235-487E-9A09-750123051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D99B9C-611F-4220-8C96-BA83A97158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E0AA1A1-26F2-44A0-9322-3322B2666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20F382-0E56-432B-970C-3DABE5CA9ACE}"/>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12/11/2018</a:t>
            </a:fld>
            <a:endParaRPr lang="en-US"/>
          </a:p>
        </p:txBody>
      </p:sp>
      <p:sp>
        <p:nvSpPr>
          <p:cNvPr id="6" name="Footer Placeholder 5">
            <a:extLst>
              <a:ext uri="{FF2B5EF4-FFF2-40B4-BE49-F238E27FC236}">
                <a16:creationId xmlns:a16="http://schemas.microsoft.com/office/drawing/2014/main" id="{E62E010E-DD6F-43A1-82AC-4AAEF7E49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EA10F-0831-4A28-8DCF-F8218C7F6AF5}"/>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02341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7A4B4B-7891-46E8-8E2C-4A43CE28BE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11003D-388B-489E-B61B-028FD95166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FF24B16-6409-4A0B-A9E8-7BEDFCD374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SSA - 200</a:t>
            </a:r>
          </a:p>
        </p:txBody>
      </p:sp>
      <p:grpSp>
        <p:nvGrpSpPr>
          <p:cNvPr id="8" name="Group 7">
            <a:extLst>
              <a:ext uri="{FF2B5EF4-FFF2-40B4-BE49-F238E27FC236}">
                <a16:creationId xmlns:a16="http://schemas.microsoft.com/office/drawing/2014/main" id="{8C1E83E0-1C1D-47CB-853B-598DFFEE3018}"/>
              </a:ext>
            </a:extLst>
          </p:cNvPr>
          <p:cNvGrpSpPr/>
          <p:nvPr userDrawn="1"/>
        </p:nvGrpSpPr>
        <p:grpSpPr>
          <a:xfrm>
            <a:off x="9460175" y="5892139"/>
            <a:ext cx="2606722" cy="928422"/>
            <a:chOff x="0" y="4684383"/>
            <a:chExt cx="1175626" cy="447549"/>
          </a:xfrm>
        </p:grpSpPr>
        <p:pic>
          <p:nvPicPr>
            <p:cNvPr id="9" name="Picture 8">
              <a:extLst>
                <a:ext uri="{FF2B5EF4-FFF2-40B4-BE49-F238E27FC236}">
                  <a16:creationId xmlns:a16="http://schemas.microsoft.com/office/drawing/2014/main" id="{C247AE3A-171B-4E36-8770-E111D72C8D51}"/>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10" name="Picture 9">
              <a:extLst>
                <a:ext uri="{FF2B5EF4-FFF2-40B4-BE49-F238E27FC236}">
                  <a16:creationId xmlns:a16="http://schemas.microsoft.com/office/drawing/2014/main" id="{CB3072C0-B39B-4FDC-B4B6-E51875FEB3AC}"/>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884656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p:txBody>
          <a:bodyPr/>
          <a:lstStyle/>
          <a:p>
            <a:pPr lvl="0"/>
            <a:r>
              <a:rPr lang="en-US"/>
              <a:t>Abundance projections</a:t>
            </a:r>
          </a:p>
        </p:txBody>
      </p:sp>
      <p:sp>
        <p:nvSpPr>
          <p:cNvPr id="95" name="Google Shape;95;p14"/>
          <p:cNvSpPr txBox="1">
            <a:spLocks noGrp="1"/>
          </p:cNvSpPr>
          <p:nvPr>
            <p:ph type="subTitle" idx="1"/>
          </p:nvPr>
        </p:nvSpPr>
        <p:spPr/>
        <p:txBody>
          <a:bodyPr/>
          <a:lstStyle/>
          <a:p>
            <a:pPr lvl="0"/>
            <a:r>
              <a:rPr lang="en-US" dirty="0"/>
              <a:t>SSA 200</a:t>
            </a:r>
          </a:p>
        </p:txBody>
      </p:sp>
    </p:spTree>
    <p:extLst>
      <p:ext uri="{BB962C8B-B14F-4D97-AF65-F5344CB8AC3E}">
        <p14:creationId xmlns:p14="http://schemas.microsoft.com/office/powerpoint/2010/main" val="4027348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D1DA44-B07C-4B09-ADFC-A208D2C2431A}"/>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5F44D9DE-BB02-48E0-A7B3-7C6F25CBD060}"/>
              </a:ext>
            </a:extLst>
          </p:cNvPr>
          <p:cNvSpPr>
            <a:spLocks noGrp="1"/>
          </p:cNvSpPr>
          <p:nvPr>
            <p:ph type="body"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98" y="667353"/>
            <a:ext cx="10952317" cy="4826444"/>
          </a:xfrm>
          <a:prstGeom prst="rect">
            <a:avLst/>
          </a:prstGeom>
        </p:spPr>
      </p:pic>
    </p:spTree>
    <p:extLst>
      <p:ext uri="{BB962C8B-B14F-4D97-AF65-F5344CB8AC3E}">
        <p14:creationId xmlns:p14="http://schemas.microsoft.com/office/powerpoint/2010/main" val="1966895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415600" y="898167"/>
            <a:ext cx="11360800" cy="763600"/>
          </a:xfrm>
        </p:spPr>
        <p:txBody>
          <a:bodyPr/>
          <a:lstStyle/>
          <a:p>
            <a:pPr lvl="0"/>
            <a:r>
              <a:rPr lang="en-US" dirty="0"/>
              <a:t>Logistic population growth</a:t>
            </a:r>
          </a:p>
          <a:p>
            <a:pPr lvl="0"/>
            <a:endParaRPr lang="en-US" dirty="0"/>
          </a:p>
        </p:txBody>
      </p:sp>
      <p:sp>
        <p:nvSpPr>
          <p:cNvPr id="145" name="Google Shape;145;p20"/>
          <p:cNvSpPr txBox="1">
            <a:spLocks noGrp="1"/>
          </p:cNvSpPr>
          <p:nvPr>
            <p:ph type="body" idx="1"/>
          </p:nvPr>
        </p:nvSpPr>
        <p:spPr/>
        <p:txBody>
          <a:bodyPr>
            <a:normAutofit fontScale="92500" lnSpcReduction="20000"/>
          </a:bodyPr>
          <a:lstStyle/>
          <a:p>
            <a:pPr lvl="0"/>
            <a:r>
              <a:rPr lang="en-US" dirty="0">
                <a:sym typeface="Times New Roman"/>
              </a:rPr>
              <a:t>At times, populations increase rapidly, but they also slow down because resources become limited; the environment has a carrying capacity for a species population. </a:t>
            </a:r>
          </a:p>
          <a:p>
            <a:pPr lvl="0"/>
            <a:endParaRPr lang="en-US" dirty="0">
              <a:sym typeface="Times New Roman"/>
            </a:endParaRPr>
          </a:p>
          <a:p>
            <a:pPr lvl="0"/>
            <a:r>
              <a:rPr lang="en-US" dirty="0">
                <a:sym typeface="Times New Roman"/>
              </a:rPr>
              <a:t>K - Carrying capacity </a:t>
            </a:r>
          </a:p>
          <a:p>
            <a:pPr lvl="0"/>
            <a:endParaRPr lang="en-US" dirty="0">
              <a:sym typeface="Times New Roman"/>
            </a:endParaRPr>
          </a:p>
          <a:p>
            <a:pPr marL="101598" lvl="0" indent="0">
              <a:buNone/>
            </a:pPr>
            <a:r>
              <a:rPr lang="en-US" dirty="0">
                <a:sym typeface="Times New Roman"/>
              </a:rPr>
              <a:t>	</a:t>
            </a:r>
            <a:r>
              <a:rPr lang="en-US" b="1" dirty="0">
                <a:sym typeface="Times New Roman"/>
              </a:rPr>
              <a:t>Logistic</a:t>
            </a:r>
            <a:r>
              <a:rPr lang="en-US" dirty="0">
                <a:sym typeface="Times New Roman"/>
              </a:rPr>
              <a:t>        </a:t>
            </a:r>
            <a:r>
              <a:rPr lang="en-US" dirty="0" err="1">
                <a:sym typeface="Times New Roman"/>
              </a:rPr>
              <a:t>dN</a:t>
            </a:r>
            <a:r>
              <a:rPr lang="en-US" dirty="0">
                <a:sym typeface="Times New Roman"/>
              </a:rPr>
              <a:t>/</a:t>
            </a:r>
            <a:r>
              <a:rPr lang="en-US" dirty="0" err="1">
                <a:sym typeface="Times New Roman"/>
              </a:rPr>
              <a:t>dt</a:t>
            </a:r>
            <a:r>
              <a:rPr lang="en-US" dirty="0">
                <a:sym typeface="Times New Roman"/>
              </a:rPr>
              <a:t>= </a:t>
            </a:r>
            <a:r>
              <a:rPr lang="en-US" dirty="0" err="1">
                <a:sym typeface="Times New Roman"/>
              </a:rPr>
              <a:t>rN</a:t>
            </a:r>
            <a:r>
              <a:rPr lang="en-US" dirty="0">
                <a:sym typeface="Times New Roman"/>
              </a:rPr>
              <a:t>(1 - N/K) - instantaneous rate of change</a:t>
            </a:r>
          </a:p>
          <a:p>
            <a:pPr marL="101598" lvl="0" indent="0">
              <a:buNone/>
            </a:pPr>
            <a:r>
              <a:rPr lang="en-US" dirty="0">
                <a:sym typeface="Times New Roman"/>
              </a:rPr>
              <a:t>		</a:t>
            </a:r>
          </a:p>
          <a:p>
            <a:pPr marL="101598" lvl="0" indent="0">
              <a:buNone/>
            </a:pPr>
            <a:r>
              <a:rPr lang="en-US" dirty="0">
                <a:sym typeface="Times New Roman"/>
              </a:rPr>
              <a:t>		         </a:t>
            </a:r>
            <a:r>
              <a:rPr lang="en-US" dirty="0" err="1">
                <a:sym typeface="Times New Roman"/>
              </a:rPr>
              <a:t>Nt</a:t>
            </a:r>
            <a:r>
              <a:rPr lang="en-US" dirty="0">
                <a:sym typeface="Times New Roman"/>
              </a:rPr>
              <a:t>=K/1+(K-No)/No)</a:t>
            </a:r>
            <a:r>
              <a:rPr lang="en-US" dirty="0" err="1">
                <a:sym typeface="Times New Roman"/>
              </a:rPr>
              <a:t>e^rt</a:t>
            </a:r>
            <a:r>
              <a:rPr lang="en-US" dirty="0">
                <a:sym typeface="Times New Roman"/>
              </a:rPr>
              <a:t>  -calculate population size</a:t>
            </a:r>
          </a:p>
          <a:p>
            <a:pPr lvl="0"/>
            <a:endParaRPr lang="en-US" dirty="0">
              <a:sym typeface="Times New Roman"/>
            </a:endParaRPr>
          </a:p>
          <a:p>
            <a:pPr lvl="0"/>
            <a:r>
              <a:rPr lang="en-US" i="1" dirty="0">
                <a:sym typeface="Times New Roman"/>
              </a:rPr>
              <a:t>In words: The individuals at some time equals the intrinsic rate of increase times the total new individuals constrained by the capacity that is available at a site.</a:t>
            </a:r>
          </a:p>
          <a:p>
            <a:pPr lvl="0"/>
            <a:endParaRPr lang="en-US" dirty="0">
              <a:sym typeface="Times New Roman"/>
            </a:endParaRPr>
          </a:p>
        </p:txBody>
      </p:sp>
    </p:spTree>
    <p:extLst>
      <p:ext uri="{BB962C8B-B14F-4D97-AF65-F5344CB8AC3E}">
        <p14:creationId xmlns:p14="http://schemas.microsoft.com/office/powerpoint/2010/main" val="1813520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F1E2B2-4ECF-4BB4-80B7-BA6E3DB0FD33}"/>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21D49684-575F-49D8-8567-E971C14AD2C9}"/>
              </a:ext>
            </a:extLst>
          </p:cNvPr>
          <p:cNvSpPr>
            <a:spLocks noGrp="1"/>
          </p:cNvSpPr>
          <p:nvPr>
            <p:ph type="body"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190" y="570689"/>
            <a:ext cx="10345621" cy="5192076"/>
          </a:xfrm>
          <a:prstGeom prst="rect">
            <a:avLst/>
          </a:prstGeom>
        </p:spPr>
      </p:pic>
    </p:spTree>
    <p:extLst>
      <p:ext uri="{BB962C8B-B14F-4D97-AF65-F5344CB8AC3E}">
        <p14:creationId xmlns:p14="http://schemas.microsoft.com/office/powerpoint/2010/main" val="933685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FCDC3F-C832-48D4-818C-0C18D4D157B3}"/>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727A6214-5F42-4B25-885D-328A110ED1F5}"/>
              </a:ext>
            </a:extLst>
          </p:cNvPr>
          <p:cNvSpPr>
            <a:spLocks noGrp="1"/>
          </p:cNvSpPr>
          <p:nvPr>
            <p:ph type="body" idx="1"/>
          </p:nvPr>
        </p:nvSpPr>
        <p:spPr/>
        <p:txBody>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72" y="544749"/>
            <a:ext cx="10314568" cy="5200543"/>
          </a:xfrm>
          <a:prstGeom prst="rect">
            <a:avLst/>
          </a:prstGeom>
        </p:spPr>
      </p:pic>
    </p:spTree>
    <p:extLst>
      <p:ext uri="{BB962C8B-B14F-4D97-AF65-F5344CB8AC3E}">
        <p14:creationId xmlns:p14="http://schemas.microsoft.com/office/powerpoint/2010/main" val="18979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4F0BC26-3EBD-4C48-852A-362D1BCEA071}"/>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E52B5468-D791-41DE-80EC-A63181ADD23D}"/>
              </a:ext>
            </a:extLst>
          </p:cNvPr>
          <p:cNvSpPr>
            <a:spLocks noGrp="1"/>
          </p:cNvSpPr>
          <p:nvPr>
            <p:ph type="body"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438" y="500515"/>
            <a:ext cx="10553125" cy="5261837"/>
          </a:xfrm>
          <a:prstGeom prst="rect">
            <a:avLst/>
          </a:prstGeom>
        </p:spPr>
      </p:pic>
    </p:spTree>
    <p:extLst>
      <p:ext uri="{BB962C8B-B14F-4D97-AF65-F5344CB8AC3E}">
        <p14:creationId xmlns:p14="http://schemas.microsoft.com/office/powerpoint/2010/main" val="3982342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21"/>
          <p:cNvPicPr preferRelativeResize="0"/>
          <p:nvPr/>
        </p:nvPicPr>
        <p:blipFill>
          <a:blip r:embed="rId3">
            <a:alphaModFix/>
          </a:blip>
          <a:stretch>
            <a:fillRect/>
          </a:stretch>
        </p:blipFill>
        <p:spPr>
          <a:xfrm>
            <a:off x="666172" y="1187232"/>
            <a:ext cx="4744133" cy="4860133"/>
          </a:xfrm>
          <a:prstGeom prst="rect">
            <a:avLst/>
          </a:prstGeom>
          <a:noFill/>
          <a:ln>
            <a:noFill/>
          </a:ln>
        </p:spPr>
      </p:pic>
      <p:sp>
        <p:nvSpPr>
          <p:cNvPr id="153" name="Google Shape;153;p21"/>
          <p:cNvSpPr txBox="1"/>
          <p:nvPr/>
        </p:nvSpPr>
        <p:spPr>
          <a:xfrm>
            <a:off x="1039688" y="5949200"/>
            <a:ext cx="3997100" cy="908800"/>
          </a:xfrm>
          <a:prstGeom prst="rect">
            <a:avLst/>
          </a:prstGeom>
          <a:noFill/>
          <a:ln>
            <a:noFill/>
          </a:ln>
        </p:spPr>
        <p:txBody>
          <a:bodyPr spcFirstLastPara="1" wrap="square" lIns="121900" tIns="121900" rIns="121900" bIns="121900" anchor="t" anchorCtr="0">
            <a:noAutofit/>
          </a:bodyPr>
          <a:lstStyle/>
          <a:p>
            <a:r>
              <a:rPr lang="en" sz="2400" dirty="0"/>
              <a:t>Serrouya et al. JWM. 2016.</a:t>
            </a:r>
            <a:endParaRPr sz="2400" dirty="0"/>
          </a:p>
        </p:txBody>
      </p:sp>
      <p:sp>
        <p:nvSpPr>
          <p:cNvPr id="2" name="TextBox 1"/>
          <p:cNvSpPr txBox="1"/>
          <p:nvPr/>
        </p:nvSpPr>
        <p:spPr>
          <a:xfrm>
            <a:off x="453779" y="518247"/>
            <a:ext cx="11738221" cy="584775"/>
          </a:xfrm>
          <a:prstGeom prst="rect">
            <a:avLst/>
          </a:prstGeom>
          <a:noFill/>
        </p:spPr>
        <p:txBody>
          <a:bodyPr wrap="square" rtlCol="0">
            <a:spAutoFit/>
          </a:bodyPr>
          <a:lstStyle/>
          <a:p>
            <a:r>
              <a:rPr lang="en-US" sz="3200" dirty="0"/>
              <a:t>REAL example. How do you interpret this analysis for your SSA?</a:t>
            </a:r>
          </a:p>
        </p:txBody>
      </p:sp>
      <p:sp>
        <p:nvSpPr>
          <p:cNvPr id="3" name="Rectangle 2">
            <a:extLst>
              <a:ext uri="{FF2B5EF4-FFF2-40B4-BE49-F238E27FC236}">
                <a16:creationId xmlns:a16="http://schemas.microsoft.com/office/drawing/2014/main" id="{084533DA-0056-4962-9B78-0AF7F3225E16}"/>
              </a:ext>
            </a:extLst>
          </p:cNvPr>
          <p:cNvSpPr/>
          <p:nvPr/>
        </p:nvSpPr>
        <p:spPr>
          <a:xfrm>
            <a:off x="5410305" y="1674674"/>
            <a:ext cx="6096000" cy="2308324"/>
          </a:xfrm>
          <a:prstGeom prst="rect">
            <a:avLst/>
          </a:prstGeom>
        </p:spPr>
        <p:txBody>
          <a:bodyPr>
            <a:spAutoFit/>
          </a:bodyPr>
          <a:lstStyle/>
          <a:p>
            <a:pPr lvl="0"/>
            <a:r>
              <a:rPr lang="en-US" sz="2400" dirty="0"/>
              <a:t>What type of model is this? </a:t>
            </a:r>
          </a:p>
          <a:p>
            <a:pPr lvl="0"/>
            <a:endParaRPr lang="en-US" sz="2400" dirty="0"/>
          </a:p>
          <a:p>
            <a:pPr lvl="0"/>
            <a:endParaRPr lang="en-US" sz="2400" dirty="0"/>
          </a:p>
          <a:p>
            <a:pPr lvl="0"/>
            <a:endParaRPr lang="en-US" sz="2400" dirty="0"/>
          </a:p>
          <a:p>
            <a:pPr lvl="0"/>
            <a:r>
              <a:rPr lang="en-US" sz="2400" dirty="0"/>
              <a:t>What assumptions are the authors making with this type of model?</a:t>
            </a:r>
          </a:p>
        </p:txBody>
      </p:sp>
      <p:sp>
        <p:nvSpPr>
          <p:cNvPr id="9" name="Google Shape;151;p21">
            <a:extLst>
              <a:ext uri="{FF2B5EF4-FFF2-40B4-BE49-F238E27FC236}">
                <a16:creationId xmlns:a16="http://schemas.microsoft.com/office/drawing/2014/main" id="{F662BCEB-723D-4222-B305-7C24559EDCF2}"/>
              </a:ext>
            </a:extLst>
          </p:cNvPr>
          <p:cNvSpPr/>
          <p:nvPr/>
        </p:nvSpPr>
        <p:spPr>
          <a:xfrm>
            <a:off x="9325554" y="1636363"/>
            <a:ext cx="2200274" cy="1442450"/>
          </a:xfrm>
          <a:prstGeom prst="wedgeEllipseCallout">
            <a:avLst>
              <a:gd name="adj1" fmla="val -181875"/>
              <a:gd name="adj2" fmla="val -14704"/>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chemeClr val="dk1"/>
              </a:buClr>
              <a:buSzPts val="1100"/>
            </a:pPr>
            <a:r>
              <a:rPr lang="en" sz="1600" dirty="0">
                <a:solidFill>
                  <a:schemeClr val="dk1"/>
                </a:solidFill>
                <a:latin typeface="Times New Roman"/>
                <a:ea typeface="Times New Roman"/>
                <a:cs typeface="Times New Roman"/>
                <a:sym typeface="Times New Roman"/>
              </a:rPr>
              <a:t>Exponential model!</a:t>
            </a:r>
          </a:p>
          <a:p>
            <a:pPr>
              <a:buClr>
                <a:schemeClr val="dk1"/>
              </a:buClr>
              <a:buSzPts val="1100"/>
            </a:pPr>
            <a:r>
              <a:rPr lang="en" sz="1600" dirty="0">
                <a:solidFill>
                  <a:schemeClr val="dk1"/>
                </a:solidFill>
                <a:latin typeface="Times New Roman"/>
                <a:ea typeface="Times New Roman"/>
                <a:cs typeface="Times New Roman"/>
                <a:sym typeface="Times New Roman"/>
              </a:rPr>
              <a:t>N</a:t>
            </a:r>
            <a:r>
              <a:rPr lang="en" sz="1067" dirty="0">
                <a:solidFill>
                  <a:schemeClr val="dk1"/>
                </a:solidFill>
                <a:latin typeface="Times New Roman"/>
                <a:ea typeface="Times New Roman"/>
                <a:cs typeface="Times New Roman"/>
                <a:sym typeface="Times New Roman"/>
              </a:rPr>
              <a:t>t</a:t>
            </a:r>
            <a:r>
              <a:rPr lang="en" sz="1600" dirty="0">
                <a:solidFill>
                  <a:schemeClr val="dk1"/>
                </a:solidFill>
                <a:latin typeface="Times New Roman"/>
                <a:ea typeface="Times New Roman"/>
                <a:cs typeface="Times New Roman"/>
                <a:sym typeface="Times New Roman"/>
              </a:rPr>
              <a:t>= N</a:t>
            </a:r>
            <a:r>
              <a:rPr lang="en" sz="1067" dirty="0">
                <a:solidFill>
                  <a:schemeClr val="dk1"/>
                </a:solidFill>
                <a:latin typeface="Times New Roman"/>
                <a:ea typeface="Times New Roman"/>
                <a:cs typeface="Times New Roman"/>
                <a:sym typeface="Times New Roman"/>
              </a:rPr>
              <a:t>o</a:t>
            </a:r>
            <a:r>
              <a:rPr lang="en" sz="1600" i="1" dirty="0">
                <a:solidFill>
                  <a:schemeClr val="dk1"/>
                </a:solidFill>
                <a:latin typeface="Times New Roman"/>
                <a:ea typeface="Times New Roman"/>
                <a:cs typeface="Times New Roman"/>
                <a:sym typeface="Times New Roman"/>
              </a:rPr>
              <a:t>e</a:t>
            </a:r>
            <a:r>
              <a:rPr lang="en" sz="1600" dirty="0">
                <a:solidFill>
                  <a:schemeClr val="dk1"/>
                </a:solidFill>
                <a:latin typeface="Times New Roman"/>
                <a:ea typeface="Times New Roman"/>
                <a:cs typeface="Times New Roman"/>
                <a:sym typeface="Times New Roman"/>
              </a:rPr>
              <a:t>^</a:t>
            </a:r>
            <a:r>
              <a:rPr lang="en" sz="1600" baseline="30000" dirty="0">
                <a:solidFill>
                  <a:schemeClr val="dk1"/>
                </a:solidFill>
                <a:latin typeface="Times New Roman"/>
                <a:ea typeface="Times New Roman"/>
                <a:cs typeface="Times New Roman"/>
                <a:sym typeface="Times New Roman"/>
              </a:rPr>
              <a:t>rt</a:t>
            </a:r>
            <a:r>
              <a:rPr lang="en" sz="1600" dirty="0">
                <a:solidFill>
                  <a:schemeClr val="dk1"/>
                </a:solidFill>
                <a:latin typeface="Times New Roman"/>
                <a:ea typeface="Times New Roman"/>
                <a:cs typeface="Times New Roman"/>
                <a:sym typeface="Times New Roman"/>
              </a:rPr>
              <a:t>    </a:t>
            </a:r>
            <a:endParaRPr sz="2400" dirty="0"/>
          </a:p>
        </p:txBody>
      </p:sp>
    </p:spTree>
    <p:extLst>
      <p:ext uri="{BB962C8B-B14F-4D97-AF65-F5344CB8AC3E}">
        <p14:creationId xmlns:p14="http://schemas.microsoft.com/office/powerpoint/2010/main" val="62322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3"/>
          <p:cNvSpPr txBox="1">
            <a:spLocks noGrp="1"/>
          </p:cNvSpPr>
          <p:nvPr>
            <p:ph type="title"/>
          </p:nvPr>
        </p:nvSpPr>
        <p:spPr/>
        <p:txBody>
          <a:bodyPr/>
          <a:lstStyle/>
          <a:p>
            <a:pPr lvl="0"/>
            <a:r>
              <a:rPr lang="en-US"/>
              <a:t>Application of lambda growth models</a:t>
            </a:r>
            <a:endParaRPr lang="en-US" dirty="0"/>
          </a:p>
        </p:txBody>
      </p:sp>
      <p:pic>
        <p:nvPicPr>
          <p:cNvPr id="170" name="Google Shape;170;p23"/>
          <p:cNvPicPr preferRelativeResize="0"/>
          <p:nvPr/>
        </p:nvPicPr>
        <p:blipFill>
          <a:blip r:embed="rId3">
            <a:alphaModFix/>
          </a:blip>
          <a:stretch>
            <a:fillRect/>
          </a:stretch>
        </p:blipFill>
        <p:spPr>
          <a:xfrm>
            <a:off x="4855034" y="2050634"/>
            <a:ext cx="7062533" cy="3134900"/>
          </a:xfrm>
          <a:prstGeom prst="rect">
            <a:avLst/>
          </a:prstGeom>
          <a:noFill/>
          <a:ln>
            <a:noFill/>
          </a:ln>
        </p:spPr>
      </p:pic>
      <p:pic>
        <p:nvPicPr>
          <p:cNvPr id="171" name="Google Shape;171;p23"/>
          <p:cNvPicPr preferRelativeResize="0"/>
          <p:nvPr/>
        </p:nvPicPr>
        <p:blipFill>
          <a:blip r:embed="rId4">
            <a:alphaModFix/>
          </a:blip>
          <a:stretch>
            <a:fillRect/>
          </a:stretch>
        </p:blipFill>
        <p:spPr>
          <a:xfrm>
            <a:off x="274433" y="2050634"/>
            <a:ext cx="5353732" cy="1974000"/>
          </a:xfrm>
          <a:prstGeom prst="rect">
            <a:avLst/>
          </a:prstGeom>
          <a:noFill/>
          <a:ln>
            <a:noFill/>
          </a:ln>
        </p:spPr>
      </p:pic>
      <p:sp>
        <p:nvSpPr>
          <p:cNvPr id="172" name="Google Shape;172;p23"/>
          <p:cNvSpPr txBox="1"/>
          <p:nvPr/>
        </p:nvSpPr>
        <p:spPr>
          <a:xfrm>
            <a:off x="650165" y="4179084"/>
            <a:ext cx="4978000" cy="852000"/>
          </a:xfrm>
          <a:prstGeom prst="rect">
            <a:avLst/>
          </a:prstGeom>
          <a:noFill/>
          <a:ln>
            <a:noFill/>
          </a:ln>
        </p:spPr>
        <p:txBody>
          <a:bodyPr spcFirstLastPara="1" wrap="square" lIns="121900" tIns="121900" rIns="121900" bIns="121900" anchor="t" anchorCtr="0">
            <a:noAutofit/>
          </a:bodyPr>
          <a:lstStyle/>
          <a:p>
            <a:r>
              <a:rPr lang="en" sz="2400" dirty="0"/>
              <a:t>McGowan and Ryan. JFWM. 2010.</a:t>
            </a:r>
            <a:endParaRPr sz="2400" dirty="0"/>
          </a:p>
        </p:txBody>
      </p:sp>
    </p:spTree>
    <p:extLst>
      <p:ext uri="{BB962C8B-B14F-4D97-AF65-F5344CB8AC3E}">
        <p14:creationId xmlns:p14="http://schemas.microsoft.com/office/powerpoint/2010/main" val="229806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Alternative incidental take scenarios</a:t>
            </a:r>
            <a:endParaRPr lang="en-US" dirty="0"/>
          </a:p>
        </p:txBody>
      </p:sp>
      <p:pic>
        <p:nvPicPr>
          <p:cNvPr id="4" name="Google Shape;178;p24"/>
          <p:cNvPicPr preferRelativeResize="0"/>
          <p:nvPr/>
        </p:nvPicPr>
        <p:blipFill>
          <a:blip r:embed="rId2">
            <a:alphaModFix/>
          </a:blip>
          <a:stretch>
            <a:fillRect/>
          </a:stretch>
        </p:blipFill>
        <p:spPr>
          <a:xfrm>
            <a:off x="-362861" y="1607064"/>
            <a:ext cx="8271841" cy="4086423"/>
          </a:xfrm>
          <a:prstGeom prst="rect">
            <a:avLst/>
          </a:prstGeom>
          <a:noFill/>
          <a:ln>
            <a:noFill/>
          </a:ln>
        </p:spPr>
      </p:pic>
      <p:sp>
        <p:nvSpPr>
          <p:cNvPr id="3" name="Text Placeholder 2"/>
          <p:cNvSpPr>
            <a:spLocks noGrp="1"/>
          </p:cNvSpPr>
          <p:nvPr>
            <p:ph type="body" idx="1"/>
          </p:nvPr>
        </p:nvSpPr>
        <p:spPr>
          <a:xfrm>
            <a:off x="6804565" y="2035689"/>
            <a:ext cx="4971835" cy="4555200"/>
          </a:xfrm>
        </p:spPr>
        <p:txBody>
          <a:bodyPr/>
          <a:lstStyle/>
          <a:p>
            <a:r>
              <a:rPr lang="en-US" dirty="0"/>
              <a:t>Alternative “Take” scenarios</a:t>
            </a:r>
          </a:p>
          <a:p>
            <a:r>
              <a:rPr lang="en-US" dirty="0"/>
              <a:t>Solid line: “no take”</a:t>
            </a:r>
          </a:p>
          <a:p>
            <a:pPr lvl="1"/>
            <a:r>
              <a:rPr lang="en-US" dirty="0">
                <a:sym typeface="Times New Roman"/>
              </a:rPr>
              <a:t>Nt+1 = Nt </a:t>
            </a:r>
            <a:r>
              <a:rPr lang="el-GR" dirty="0">
                <a:sym typeface="Times New Roman"/>
              </a:rPr>
              <a:t>λ</a:t>
            </a:r>
            <a:r>
              <a:rPr lang="en-US" dirty="0">
                <a:sym typeface="Times New Roman"/>
              </a:rPr>
              <a:t>t</a:t>
            </a:r>
            <a:endParaRPr lang="en-US" dirty="0"/>
          </a:p>
          <a:p>
            <a:r>
              <a:rPr lang="en-US" dirty="0"/>
              <a:t>Dotted line: “5-10 animals killed by wind farm annually”</a:t>
            </a:r>
          </a:p>
          <a:p>
            <a:pPr lvl="1"/>
            <a:r>
              <a:rPr lang="en-US" dirty="0">
                <a:sym typeface="Times New Roman"/>
              </a:rPr>
              <a:t>Nt+1 = (Nt – Tt) </a:t>
            </a:r>
            <a:r>
              <a:rPr lang="el-GR" dirty="0">
                <a:sym typeface="Times New Roman"/>
              </a:rPr>
              <a:t>λ</a:t>
            </a:r>
            <a:r>
              <a:rPr lang="en-US" dirty="0">
                <a:sym typeface="Times New Roman"/>
              </a:rPr>
              <a:t>t</a:t>
            </a:r>
            <a:endParaRPr lang="en-US" dirty="0"/>
          </a:p>
          <a:p>
            <a:pPr lvl="1"/>
            <a:endParaRPr lang="en-US" dirty="0"/>
          </a:p>
        </p:txBody>
      </p:sp>
      <p:cxnSp>
        <p:nvCxnSpPr>
          <p:cNvPr id="6" name="Straight Arrow Connector 5"/>
          <p:cNvCxnSpPr/>
          <p:nvPr/>
        </p:nvCxnSpPr>
        <p:spPr>
          <a:xfrm>
            <a:off x="3761447" y="2582024"/>
            <a:ext cx="11612" cy="10682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773059" y="3065417"/>
            <a:ext cx="2090057" cy="318100"/>
          </a:xfrm>
          <a:prstGeom prst="rect">
            <a:avLst/>
          </a:prstGeom>
          <a:noFill/>
        </p:spPr>
        <p:txBody>
          <a:bodyPr wrap="square" rtlCol="0">
            <a:spAutoFit/>
          </a:bodyPr>
          <a:lstStyle/>
          <a:p>
            <a:r>
              <a:rPr lang="en-US" sz="1467" dirty="0"/>
              <a:t>Change in resilience?</a:t>
            </a:r>
          </a:p>
        </p:txBody>
      </p:sp>
    </p:spTree>
    <p:extLst>
      <p:ext uri="{BB962C8B-B14F-4D97-AF65-F5344CB8AC3E}">
        <p14:creationId xmlns:p14="http://schemas.microsoft.com/office/powerpoint/2010/main" val="267373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5"/>
          <p:cNvSpPr txBox="1">
            <a:spLocks noGrp="1"/>
          </p:cNvSpPr>
          <p:nvPr>
            <p:ph type="title"/>
          </p:nvPr>
        </p:nvSpPr>
        <p:spPr>
          <a:xfrm>
            <a:off x="415600" y="479067"/>
            <a:ext cx="11360800" cy="763600"/>
          </a:xfrm>
        </p:spPr>
        <p:txBody>
          <a:bodyPr>
            <a:normAutofit fontScale="90000"/>
          </a:bodyPr>
          <a:lstStyle/>
          <a:p>
            <a:pPr lvl="0"/>
            <a:r>
              <a:rPr lang="en-US" dirty="0"/>
              <a:t>Application - St. Croix ground lizard growth </a:t>
            </a:r>
          </a:p>
          <a:p>
            <a:pPr lvl="0"/>
            <a:r>
              <a:rPr lang="en-US" sz="2700" dirty="0"/>
              <a:t>Sec. 7 consultation - if rats are introduced and mortality increases, what will happen to the population?</a:t>
            </a:r>
          </a:p>
        </p:txBody>
      </p:sp>
      <p:sp>
        <p:nvSpPr>
          <p:cNvPr id="5" name="Text Placeholder 4">
            <a:extLst>
              <a:ext uri="{FF2B5EF4-FFF2-40B4-BE49-F238E27FC236}">
                <a16:creationId xmlns:a16="http://schemas.microsoft.com/office/drawing/2014/main" id="{A73EFFF3-70E0-49D6-95EC-370F84C05FE4}"/>
              </a:ext>
            </a:extLst>
          </p:cNvPr>
          <p:cNvSpPr>
            <a:spLocks noGrp="1"/>
          </p:cNvSpPr>
          <p:nvPr>
            <p:ph type="body" idx="1"/>
          </p:nvPr>
        </p:nvSpPr>
        <p:spPr/>
        <p:txBody>
          <a:bodyPr/>
          <a:lstStyle/>
          <a:p>
            <a:endParaRPr lang="en-US"/>
          </a:p>
        </p:txBody>
      </p:sp>
      <p:graphicFrame>
        <p:nvGraphicFramePr>
          <p:cNvPr id="186" name="Google Shape;186;p25"/>
          <p:cNvGraphicFramePr/>
          <p:nvPr>
            <p:extLst>
              <p:ext uri="{D42A27DB-BD31-4B8C-83A1-F6EECF244321}">
                <p14:modId xmlns:p14="http://schemas.microsoft.com/office/powerpoint/2010/main" val="1870130467"/>
              </p:ext>
            </p:extLst>
          </p:nvPr>
        </p:nvGraphicFramePr>
        <p:xfrm>
          <a:off x="415600" y="1536633"/>
          <a:ext cx="10503417" cy="5120320"/>
        </p:xfrm>
        <a:graphic>
          <a:graphicData uri="http://schemas.openxmlformats.org/drawingml/2006/table">
            <a:tbl>
              <a:tblPr>
                <a:noFill/>
              </a:tblPr>
              <a:tblGrid>
                <a:gridCol w="1306881">
                  <a:extLst>
                    <a:ext uri="{9D8B030D-6E8A-4147-A177-3AD203B41FA5}">
                      <a16:colId xmlns:a16="http://schemas.microsoft.com/office/drawing/2014/main" val="20000"/>
                    </a:ext>
                  </a:extLst>
                </a:gridCol>
                <a:gridCol w="2964063">
                  <a:extLst>
                    <a:ext uri="{9D8B030D-6E8A-4147-A177-3AD203B41FA5}">
                      <a16:colId xmlns:a16="http://schemas.microsoft.com/office/drawing/2014/main" val="20001"/>
                    </a:ext>
                  </a:extLst>
                </a:gridCol>
                <a:gridCol w="3030299">
                  <a:extLst>
                    <a:ext uri="{9D8B030D-6E8A-4147-A177-3AD203B41FA5}">
                      <a16:colId xmlns:a16="http://schemas.microsoft.com/office/drawing/2014/main" val="20002"/>
                    </a:ext>
                  </a:extLst>
                </a:gridCol>
                <a:gridCol w="3202174">
                  <a:extLst>
                    <a:ext uri="{9D8B030D-6E8A-4147-A177-3AD203B41FA5}">
                      <a16:colId xmlns:a16="http://schemas.microsoft.com/office/drawing/2014/main" val="20003"/>
                    </a:ext>
                  </a:extLst>
                </a:gridCol>
              </a:tblGrid>
              <a:tr h="414504">
                <a:tc>
                  <a:txBody>
                    <a:bodyPr/>
                    <a:lstStyle/>
                    <a:p>
                      <a:pPr marL="0" lvl="0" indent="0" rtl="0">
                        <a:spcBef>
                          <a:spcPts val="0"/>
                        </a:spcBef>
                        <a:spcAft>
                          <a:spcPts val="0"/>
                        </a:spcAft>
                        <a:buNone/>
                      </a:pPr>
                      <a:r>
                        <a:rPr lang="en" sz="1600">
                          <a:latin typeface="Times New Roman"/>
                          <a:ea typeface="Times New Roman"/>
                          <a:cs typeface="Times New Roman"/>
                          <a:sym typeface="Times New Roman"/>
                        </a:rPr>
                        <a:t>Trait</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solidFill>
                      <a:srgbClr val="E7E6E6"/>
                    </a:solidFill>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Scenario 1</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solidFill>
                      <a:srgbClr val="E7E6E6"/>
                    </a:solidFill>
                  </a:tcPr>
                </a:tc>
                <a:tc>
                  <a:txBody>
                    <a:bodyPr/>
                    <a:lstStyle/>
                    <a:p>
                      <a:pPr marL="0" lvl="0" indent="0" rtl="0">
                        <a:spcBef>
                          <a:spcPts val="0"/>
                        </a:spcBef>
                        <a:spcAft>
                          <a:spcPts val="0"/>
                        </a:spcAft>
                        <a:buNone/>
                      </a:pPr>
                      <a:r>
                        <a:rPr lang="en" sz="1600" dirty="0">
                          <a:latin typeface="Times New Roman"/>
                          <a:ea typeface="Times New Roman"/>
                          <a:cs typeface="Times New Roman"/>
                          <a:sym typeface="Times New Roman"/>
                        </a:rPr>
                        <a:t>Scenario 2</a:t>
                      </a:r>
                      <a:endParaRPr sz="1600" dirty="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solidFill>
                      <a:srgbClr val="E7E6E6"/>
                    </a:solidFill>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Scenario 3</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solidFill>
                      <a:srgbClr val="E7E6E6"/>
                    </a:solidFill>
                  </a:tcPr>
                </a:tc>
                <a:extLst>
                  <a:ext uri="{0D108BD9-81ED-4DB2-BD59-A6C34878D82A}">
                    <a16:rowId xmlns:a16="http://schemas.microsoft.com/office/drawing/2014/main" val="10000"/>
                  </a:ext>
                </a:extLst>
              </a:tr>
              <a:tr h="621774">
                <a:tc>
                  <a:txBody>
                    <a:bodyPr/>
                    <a:lstStyle/>
                    <a:p>
                      <a:pPr marL="0" lvl="0" indent="0" rtl="0">
                        <a:spcBef>
                          <a:spcPts val="0"/>
                        </a:spcBef>
                        <a:spcAft>
                          <a:spcPts val="0"/>
                        </a:spcAft>
                        <a:buNone/>
                      </a:pPr>
                      <a:r>
                        <a:rPr lang="en" sz="1600">
                          <a:latin typeface="Times New Roman"/>
                          <a:ea typeface="Times New Roman"/>
                          <a:cs typeface="Times New Roman"/>
                          <a:sym typeface="Times New Roman"/>
                        </a:rPr>
                        <a:t>Founder Population</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57</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57</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57</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21774">
                <a:tc>
                  <a:txBody>
                    <a:bodyPr/>
                    <a:lstStyle/>
                    <a:p>
                      <a:pPr marL="0" lvl="0" indent="0" rtl="0">
                        <a:spcBef>
                          <a:spcPts val="0"/>
                        </a:spcBef>
                        <a:spcAft>
                          <a:spcPts val="0"/>
                        </a:spcAft>
                        <a:buNone/>
                      </a:pPr>
                      <a:r>
                        <a:rPr lang="en" sz="1600">
                          <a:latin typeface="Times New Roman"/>
                          <a:ea typeface="Times New Roman"/>
                          <a:cs typeface="Times New Roman"/>
                          <a:sym typeface="Times New Roman"/>
                        </a:rPr>
                        <a:t>Carrying capacity</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3520000</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3520000</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3520000</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14504">
                <a:tc>
                  <a:txBody>
                    <a:bodyPr/>
                    <a:lstStyle/>
                    <a:p>
                      <a:pPr marL="0" lvl="0" indent="0" rtl="0">
                        <a:spcBef>
                          <a:spcPts val="0"/>
                        </a:spcBef>
                        <a:spcAft>
                          <a:spcPts val="0"/>
                        </a:spcAft>
                        <a:buNone/>
                      </a:pPr>
                      <a:r>
                        <a:rPr lang="en" sz="1600">
                          <a:latin typeface="Times New Roman"/>
                          <a:ea typeface="Times New Roman"/>
                          <a:cs typeface="Times New Roman"/>
                          <a:sym typeface="Times New Roman"/>
                        </a:rPr>
                        <a:t>Survivorship</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Type III</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Type III</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Type III</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21774">
                <a:tc>
                  <a:txBody>
                    <a:bodyPr/>
                    <a:lstStyle/>
                    <a:p>
                      <a:pPr marL="0" lvl="0" indent="0" rtl="0">
                        <a:spcBef>
                          <a:spcPts val="0"/>
                        </a:spcBef>
                        <a:spcAft>
                          <a:spcPts val="0"/>
                        </a:spcAft>
                        <a:buNone/>
                      </a:pPr>
                      <a:r>
                        <a:rPr lang="en" sz="1600">
                          <a:latin typeface="Times New Roman"/>
                          <a:ea typeface="Times New Roman"/>
                          <a:cs typeface="Times New Roman"/>
                          <a:sym typeface="Times New Roman"/>
                        </a:rPr>
                        <a:t>Intrinsic growth rate</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1.13</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0.5</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0.35</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14504">
                <a:tc>
                  <a:txBody>
                    <a:bodyPr/>
                    <a:lstStyle/>
                    <a:p>
                      <a:pPr marL="0" lvl="0" indent="0" rtl="0">
                        <a:spcBef>
                          <a:spcPts val="0"/>
                        </a:spcBef>
                        <a:spcAft>
                          <a:spcPts val="0"/>
                        </a:spcAft>
                        <a:buNone/>
                      </a:pPr>
                      <a:r>
                        <a:rPr lang="en" sz="1600">
                          <a:latin typeface="Times New Roman"/>
                          <a:ea typeface="Times New Roman"/>
                          <a:cs typeface="Times New Roman"/>
                          <a:sym typeface="Times New Roman"/>
                        </a:rPr>
                        <a:t>Clutch size</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1 where 1/3 females produce 1 egg</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1 where 1/3 females produce 1 egg</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1 where 1/3 females produce 1 egg</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621774">
                <a:tc>
                  <a:txBody>
                    <a:bodyPr/>
                    <a:lstStyle/>
                    <a:p>
                      <a:pPr marL="0" lvl="0" indent="0" rtl="0">
                        <a:spcBef>
                          <a:spcPts val="0"/>
                        </a:spcBef>
                        <a:spcAft>
                          <a:spcPts val="0"/>
                        </a:spcAft>
                        <a:buNone/>
                      </a:pPr>
                      <a:r>
                        <a:rPr lang="en" sz="1600">
                          <a:latin typeface="Times New Roman"/>
                          <a:ea typeface="Times New Roman"/>
                          <a:cs typeface="Times New Roman"/>
                          <a:sym typeface="Times New Roman"/>
                        </a:rPr>
                        <a:t>Clutch frequency</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2</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2</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2</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14504">
                <a:tc>
                  <a:txBody>
                    <a:bodyPr/>
                    <a:lstStyle/>
                    <a:p>
                      <a:pPr marL="0" lvl="0" indent="0" rtl="0">
                        <a:spcBef>
                          <a:spcPts val="0"/>
                        </a:spcBef>
                        <a:spcAft>
                          <a:spcPts val="0"/>
                        </a:spcAft>
                        <a:buNone/>
                      </a:pPr>
                      <a:r>
                        <a:rPr lang="en" sz="1600">
                          <a:latin typeface="Times New Roman"/>
                          <a:ea typeface="Times New Roman"/>
                          <a:cs typeface="Times New Roman"/>
                          <a:sym typeface="Times New Roman"/>
                        </a:rPr>
                        <a:t>Mortality</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12%</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Random 20 - 50</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dirty="0">
                          <a:latin typeface="Times New Roman"/>
                          <a:ea typeface="Times New Roman"/>
                          <a:cs typeface="Times New Roman"/>
                          <a:sym typeface="Times New Roman"/>
                        </a:rPr>
                        <a:t>Random 50 - 66%</a:t>
                      </a:r>
                      <a:endParaRPr sz="1600" dirty="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45148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26" descr="Rplot.jpeg"/>
          <p:cNvPicPr preferRelativeResize="0"/>
          <p:nvPr/>
        </p:nvPicPr>
        <p:blipFill rotWithShape="1">
          <a:blip r:embed="rId3">
            <a:alphaModFix/>
          </a:blip>
          <a:srcRect b="50357"/>
          <a:stretch/>
        </p:blipFill>
        <p:spPr>
          <a:xfrm>
            <a:off x="815135" y="1173633"/>
            <a:ext cx="10427173" cy="3510067"/>
          </a:xfrm>
          <a:prstGeom prst="rect">
            <a:avLst/>
          </a:prstGeom>
          <a:noFill/>
          <a:ln>
            <a:noFill/>
          </a:ln>
        </p:spPr>
      </p:pic>
      <p:sp>
        <p:nvSpPr>
          <p:cNvPr id="192" name="Google Shape;192;p26"/>
          <p:cNvSpPr txBox="1">
            <a:spLocks noGrp="1"/>
          </p:cNvSpPr>
          <p:nvPr>
            <p:ph type="title"/>
          </p:nvPr>
        </p:nvSpPr>
        <p:spPr>
          <a:xfrm>
            <a:off x="415599" y="593367"/>
            <a:ext cx="12385985" cy="763600"/>
          </a:xfrm>
        </p:spPr>
        <p:txBody>
          <a:bodyPr>
            <a:normAutofit/>
          </a:bodyPr>
          <a:lstStyle/>
          <a:p>
            <a:pPr lvl="0"/>
            <a:r>
              <a:rPr lang="en-US" dirty="0"/>
              <a:t>Application - St. Croix ground lizard growth</a:t>
            </a:r>
          </a:p>
        </p:txBody>
      </p:sp>
      <p:graphicFrame>
        <p:nvGraphicFramePr>
          <p:cNvPr id="193" name="Google Shape;193;p26"/>
          <p:cNvGraphicFramePr/>
          <p:nvPr>
            <p:extLst/>
          </p:nvPr>
        </p:nvGraphicFramePr>
        <p:xfrm>
          <a:off x="815134" y="4774434"/>
          <a:ext cx="11169033" cy="1295513"/>
        </p:xfrm>
        <a:graphic>
          <a:graphicData uri="http://schemas.openxmlformats.org/drawingml/2006/table">
            <a:tbl>
              <a:tblPr>
                <a:noFill/>
              </a:tblPr>
              <a:tblGrid>
                <a:gridCol w="1389700">
                  <a:extLst>
                    <a:ext uri="{9D8B030D-6E8A-4147-A177-3AD203B41FA5}">
                      <a16:colId xmlns:a16="http://schemas.microsoft.com/office/drawing/2014/main" val="20000"/>
                    </a:ext>
                  </a:extLst>
                </a:gridCol>
                <a:gridCol w="1136433">
                  <a:extLst>
                    <a:ext uri="{9D8B030D-6E8A-4147-A177-3AD203B41FA5}">
                      <a16:colId xmlns:a16="http://schemas.microsoft.com/office/drawing/2014/main" val="20001"/>
                    </a:ext>
                  </a:extLst>
                </a:gridCol>
                <a:gridCol w="3208833">
                  <a:extLst>
                    <a:ext uri="{9D8B030D-6E8A-4147-A177-3AD203B41FA5}">
                      <a16:colId xmlns:a16="http://schemas.microsoft.com/office/drawing/2014/main" val="20002"/>
                    </a:ext>
                  </a:extLst>
                </a:gridCol>
                <a:gridCol w="5434067">
                  <a:extLst>
                    <a:ext uri="{9D8B030D-6E8A-4147-A177-3AD203B41FA5}">
                      <a16:colId xmlns:a16="http://schemas.microsoft.com/office/drawing/2014/main" val="20003"/>
                    </a:ext>
                  </a:extLst>
                </a:gridCol>
              </a:tblGrid>
              <a:tr h="731480">
                <a:tc>
                  <a:txBody>
                    <a:bodyPr/>
                    <a:lstStyle/>
                    <a:p>
                      <a:pPr marL="0" lvl="0" indent="0" rtl="0">
                        <a:spcBef>
                          <a:spcPts val="0"/>
                        </a:spcBef>
                        <a:spcAft>
                          <a:spcPts val="0"/>
                        </a:spcAft>
                        <a:buNone/>
                      </a:pPr>
                      <a:r>
                        <a:rPr lang="en" sz="1600" dirty="0">
                          <a:solidFill>
                            <a:schemeClr val="bg2">
                              <a:lumMod val="60000"/>
                              <a:lumOff val="40000"/>
                            </a:schemeClr>
                          </a:solidFill>
                          <a:latin typeface="Times New Roman"/>
                          <a:ea typeface="Times New Roman"/>
                          <a:cs typeface="Times New Roman"/>
                          <a:sym typeface="Times New Roman"/>
                        </a:rPr>
                        <a:t>Intrinsic growth rate (r)</a:t>
                      </a:r>
                      <a:endParaRPr sz="1600" dirty="0">
                        <a:solidFill>
                          <a:schemeClr val="bg2">
                            <a:lumMod val="60000"/>
                            <a:lumOff val="40000"/>
                          </a:schemeClr>
                        </a:solidFill>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dirty="0">
                          <a:solidFill>
                            <a:schemeClr val="bg2">
                              <a:lumMod val="60000"/>
                              <a:lumOff val="40000"/>
                            </a:schemeClr>
                          </a:solidFill>
                          <a:latin typeface="Times New Roman"/>
                          <a:ea typeface="Times New Roman"/>
                          <a:cs typeface="Times New Roman"/>
                          <a:sym typeface="Times New Roman"/>
                        </a:rPr>
                        <a:t>1.13</a:t>
                      </a:r>
                      <a:endParaRPr sz="1600" dirty="0">
                        <a:solidFill>
                          <a:schemeClr val="bg2">
                            <a:lumMod val="60000"/>
                            <a:lumOff val="40000"/>
                          </a:schemeClr>
                        </a:solidFill>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dirty="0">
                          <a:solidFill>
                            <a:schemeClr val="bg2">
                              <a:lumMod val="60000"/>
                              <a:lumOff val="40000"/>
                            </a:schemeClr>
                          </a:solidFill>
                          <a:latin typeface="Times New Roman"/>
                          <a:ea typeface="Times New Roman"/>
                          <a:cs typeface="Times New Roman"/>
                          <a:sym typeface="Times New Roman"/>
                        </a:rPr>
                        <a:t>0.5</a:t>
                      </a:r>
                      <a:endParaRPr sz="1600" dirty="0">
                        <a:solidFill>
                          <a:schemeClr val="bg2">
                            <a:lumMod val="60000"/>
                            <a:lumOff val="40000"/>
                          </a:schemeClr>
                        </a:solidFill>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dirty="0">
                          <a:solidFill>
                            <a:schemeClr val="bg2">
                              <a:lumMod val="60000"/>
                              <a:lumOff val="40000"/>
                            </a:schemeClr>
                          </a:solidFill>
                          <a:latin typeface="Times New Roman"/>
                          <a:ea typeface="Times New Roman"/>
                          <a:cs typeface="Times New Roman"/>
                          <a:sym typeface="Times New Roman"/>
                        </a:rPr>
                        <a:t>0.35</a:t>
                      </a:r>
                      <a:endParaRPr sz="1600" dirty="0">
                        <a:solidFill>
                          <a:schemeClr val="bg2">
                            <a:lumMod val="60000"/>
                            <a:lumOff val="40000"/>
                          </a:schemeClr>
                        </a:solidFill>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64033">
                <a:tc>
                  <a:txBody>
                    <a:bodyPr/>
                    <a:lstStyle/>
                    <a:p>
                      <a:pPr marL="0" lvl="0" indent="0" rtl="0">
                        <a:spcBef>
                          <a:spcPts val="0"/>
                        </a:spcBef>
                        <a:spcAft>
                          <a:spcPts val="0"/>
                        </a:spcAft>
                        <a:buNone/>
                      </a:pPr>
                      <a:r>
                        <a:rPr lang="en" sz="1600">
                          <a:latin typeface="Times New Roman"/>
                          <a:ea typeface="Times New Roman"/>
                          <a:cs typeface="Times New Roman"/>
                          <a:sym typeface="Times New Roman"/>
                        </a:rPr>
                        <a:t>Mortality</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12%</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Varies by poisson(20 - 50)</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dirty="0">
                          <a:latin typeface="Times New Roman"/>
                          <a:ea typeface="Times New Roman"/>
                          <a:cs typeface="Times New Roman"/>
                          <a:sym typeface="Times New Roman"/>
                        </a:rPr>
                        <a:t>Varies by poisson(50 - 66%)</a:t>
                      </a:r>
                      <a:endParaRPr sz="1600" dirty="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94" name="Google Shape;194;p26"/>
          <p:cNvSpPr txBox="1"/>
          <p:nvPr/>
        </p:nvSpPr>
        <p:spPr>
          <a:xfrm>
            <a:off x="1887600" y="480613"/>
            <a:ext cx="7858800" cy="4000000"/>
          </a:xfrm>
          <a:prstGeom prst="rect">
            <a:avLst/>
          </a:prstGeom>
          <a:noFill/>
          <a:ln>
            <a:noFill/>
          </a:ln>
        </p:spPr>
        <p:txBody>
          <a:bodyPr spcFirstLastPara="1" wrap="square" lIns="121900" tIns="121900" rIns="121900" bIns="121900" anchor="ctr" anchorCtr="0">
            <a:noAutofit/>
          </a:bodyPr>
          <a:lstStyle/>
          <a:p>
            <a:r>
              <a:rPr lang="en" sz="1600" dirty="0">
                <a:solidFill>
                  <a:schemeClr val="dk1"/>
                </a:solidFill>
                <a:latin typeface="Times New Roman"/>
                <a:ea typeface="Times New Roman"/>
                <a:cs typeface="Times New Roman"/>
                <a:sym typeface="Times New Roman"/>
              </a:rPr>
              <a:t>dN/dt= rN(1 - N/K) </a:t>
            </a:r>
            <a:endParaRPr sz="1600" dirty="0">
              <a:solidFill>
                <a:schemeClr val="dk1"/>
              </a:solidFill>
              <a:latin typeface="Times New Roman"/>
              <a:ea typeface="Times New Roman"/>
              <a:cs typeface="Times New Roman"/>
              <a:sym typeface="Times New Roman"/>
            </a:endParaRPr>
          </a:p>
        </p:txBody>
      </p:sp>
      <p:pic>
        <p:nvPicPr>
          <p:cNvPr id="195" name="Google Shape;195;p26"/>
          <p:cNvPicPr preferRelativeResize="0"/>
          <p:nvPr/>
        </p:nvPicPr>
        <p:blipFill rotWithShape="1">
          <a:blip r:embed="rId4">
            <a:alphaModFix/>
          </a:blip>
          <a:srcRect b="16922"/>
          <a:stretch/>
        </p:blipFill>
        <p:spPr>
          <a:xfrm>
            <a:off x="5817001" y="5577834"/>
            <a:ext cx="558001" cy="379165"/>
          </a:xfrm>
          <a:prstGeom prst="rect">
            <a:avLst/>
          </a:prstGeom>
          <a:noFill/>
          <a:ln>
            <a:noFill/>
          </a:ln>
        </p:spPr>
      </p:pic>
      <p:pic>
        <p:nvPicPr>
          <p:cNvPr id="196" name="Google Shape;196;p26"/>
          <p:cNvPicPr preferRelativeResize="0"/>
          <p:nvPr/>
        </p:nvPicPr>
        <p:blipFill rotWithShape="1">
          <a:blip r:embed="rId4">
            <a:alphaModFix/>
          </a:blip>
          <a:srcRect b="16922"/>
          <a:stretch/>
        </p:blipFill>
        <p:spPr>
          <a:xfrm>
            <a:off x="10064901" y="5577834"/>
            <a:ext cx="558001" cy="379165"/>
          </a:xfrm>
          <a:prstGeom prst="rect">
            <a:avLst/>
          </a:prstGeom>
          <a:noFill/>
          <a:ln>
            <a:noFill/>
          </a:ln>
        </p:spPr>
      </p:pic>
      <p:pic>
        <p:nvPicPr>
          <p:cNvPr id="197" name="Google Shape;197;p26"/>
          <p:cNvPicPr preferRelativeResize="0"/>
          <p:nvPr/>
        </p:nvPicPr>
        <p:blipFill rotWithShape="1">
          <a:blip r:embed="rId4">
            <a:alphaModFix/>
          </a:blip>
          <a:srcRect b="16922"/>
          <a:stretch/>
        </p:blipFill>
        <p:spPr>
          <a:xfrm>
            <a:off x="9121768" y="5577838"/>
            <a:ext cx="558001" cy="379164"/>
          </a:xfrm>
          <a:prstGeom prst="rect">
            <a:avLst/>
          </a:prstGeom>
          <a:noFill/>
          <a:ln>
            <a:noFill/>
          </a:ln>
        </p:spPr>
      </p:pic>
      <p:pic>
        <p:nvPicPr>
          <p:cNvPr id="198" name="Google Shape;198;p26"/>
          <p:cNvPicPr preferRelativeResize="0"/>
          <p:nvPr/>
        </p:nvPicPr>
        <p:blipFill rotWithShape="1">
          <a:blip r:embed="rId4">
            <a:alphaModFix/>
          </a:blip>
          <a:srcRect b="16922"/>
          <a:stretch/>
        </p:blipFill>
        <p:spPr>
          <a:xfrm>
            <a:off x="11008034" y="5577834"/>
            <a:ext cx="558001" cy="379165"/>
          </a:xfrm>
          <a:prstGeom prst="rect">
            <a:avLst/>
          </a:prstGeom>
          <a:noFill/>
          <a:ln>
            <a:noFill/>
          </a:ln>
        </p:spPr>
      </p:pic>
      <p:cxnSp>
        <p:nvCxnSpPr>
          <p:cNvPr id="3" name="Straight Connector 2"/>
          <p:cNvCxnSpPr/>
          <p:nvPr/>
        </p:nvCxnSpPr>
        <p:spPr>
          <a:xfrm>
            <a:off x="6375001" y="1860885"/>
            <a:ext cx="0" cy="2079057"/>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12" idx="1"/>
          </p:cNvCxnSpPr>
          <p:nvPr/>
        </p:nvCxnSpPr>
        <p:spPr>
          <a:xfrm flipH="1" flipV="1">
            <a:off x="6375005" y="3850112"/>
            <a:ext cx="1556212" cy="55167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931217" y="4170949"/>
            <a:ext cx="4052950" cy="461665"/>
          </a:xfrm>
          <a:prstGeom prst="rect">
            <a:avLst/>
          </a:prstGeom>
          <a:noFill/>
        </p:spPr>
        <p:txBody>
          <a:bodyPr wrap="square" rtlCol="0">
            <a:spAutoFit/>
          </a:bodyPr>
          <a:lstStyle/>
          <a:p>
            <a:r>
              <a:rPr lang="en-US" sz="2400" dirty="0"/>
              <a:t>Foreseeable future 25 </a:t>
            </a:r>
            <a:r>
              <a:rPr lang="en-US" sz="2400" dirty="0" err="1"/>
              <a:t>yrs</a:t>
            </a:r>
            <a:endParaRPr lang="en-US" sz="2400" dirty="0"/>
          </a:p>
        </p:txBody>
      </p:sp>
    </p:spTree>
    <p:extLst>
      <p:ext uri="{BB962C8B-B14F-4D97-AF65-F5344CB8AC3E}">
        <p14:creationId xmlns:p14="http://schemas.microsoft.com/office/powerpoint/2010/main" val="3671459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5" descr="deadTurtle.jpg"/>
          <p:cNvPicPr preferRelativeResize="0"/>
          <p:nvPr/>
        </p:nvPicPr>
        <p:blipFill rotWithShape="1">
          <a:blip r:embed="rId3">
            <a:alphaModFix/>
          </a:blip>
          <a:srcRect t="39150" r="40754"/>
          <a:stretch/>
        </p:blipFill>
        <p:spPr>
          <a:xfrm>
            <a:off x="7377039" y="2538129"/>
            <a:ext cx="3444900" cy="2653764"/>
          </a:xfrm>
          <a:prstGeom prst="rect">
            <a:avLst/>
          </a:prstGeom>
          <a:noFill/>
          <a:ln>
            <a:noFill/>
          </a:ln>
        </p:spPr>
      </p:pic>
      <p:pic>
        <p:nvPicPr>
          <p:cNvPr id="101" name="Google Shape;101;p15" descr="STX_turtle - 1.jpg"/>
          <p:cNvPicPr preferRelativeResize="0"/>
          <p:nvPr/>
        </p:nvPicPr>
        <p:blipFill>
          <a:blip r:embed="rId4">
            <a:alphaModFix/>
          </a:blip>
          <a:stretch>
            <a:fillRect/>
          </a:stretch>
        </p:blipFill>
        <p:spPr>
          <a:xfrm>
            <a:off x="1433264" y="2716713"/>
            <a:ext cx="3444897" cy="2296599"/>
          </a:xfrm>
          <a:prstGeom prst="rect">
            <a:avLst/>
          </a:prstGeom>
          <a:noFill/>
          <a:ln>
            <a:noFill/>
          </a:ln>
        </p:spPr>
      </p:pic>
      <p:sp>
        <p:nvSpPr>
          <p:cNvPr id="107" name="Google Shape;107;p15"/>
          <p:cNvSpPr txBox="1"/>
          <p:nvPr/>
        </p:nvSpPr>
        <p:spPr>
          <a:xfrm>
            <a:off x="628073" y="295313"/>
            <a:ext cx="10193865" cy="1981600"/>
          </a:xfrm>
          <a:prstGeom prst="rect">
            <a:avLst/>
          </a:prstGeom>
          <a:noFill/>
          <a:ln>
            <a:noFill/>
          </a:ln>
        </p:spPr>
        <p:txBody>
          <a:bodyPr spcFirstLastPara="1" wrap="square" lIns="121900" tIns="121900" rIns="121900" bIns="121900" anchor="ctr" anchorCtr="0">
            <a:noAutofit/>
          </a:bodyPr>
          <a:lstStyle/>
          <a:p>
            <a:r>
              <a:rPr lang="en" sz="4400" dirty="0">
                <a:solidFill>
                  <a:schemeClr val="dk1"/>
                </a:solidFill>
                <a:latin typeface="+mj-lt"/>
                <a:ea typeface="Calibri"/>
                <a:cs typeface="Calibri"/>
                <a:sym typeface="Calibri"/>
              </a:rPr>
              <a:t>How do you suggest we make abundance projections into the future for species that we know very little about?</a:t>
            </a:r>
            <a:endParaRPr sz="2400" dirty="0">
              <a:latin typeface="+mj-lt"/>
            </a:endParaRPr>
          </a:p>
        </p:txBody>
      </p:sp>
    </p:spTree>
    <p:extLst>
      <p:ext uri="{BB962C8B-B14F-4D97-AF65-F5344CB8AC3E}">
        <p14:creationId xmlns:p14="http://schemas.microsoft.com/office/powerpoint/2010/main" val="19693589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1"/>
          <p:cNvSpPr txBox="1">
            <a:spLocks noGrp="1"/>
          </p:cNvSpPr>
          <p:nvPr>
            <p:ph type="title"/>
          </p:nvPr>
        </p:nvSpPr>
        <p:spPr>
          <a:xfrm>
            <a:off x="415600" y="679092"/>
            <a:ext cx="11360800" cy="763600"/>
          </a:xfrm>
        </p:spPr>
        <p:txBody>
          <a:bodyPr>
            <a:normAutofit fontScale="90000"/>
          </a:bodyPr>
          <a:lstStyle/>
          <a:p>
            <a:pPr lvl="0"/>
            <a:r>
              <a:rPr lang="en-US" dirty="0"/>
              <a:t>Population growth models – </a:t>
            </a:r>
            <a:br>
              <a:rPr lang="en-US" dirty="0"/>
            </a:br>
            <a:r>
              <a:rPr lang="en-US" sz="3600" dirty="0"/>
              <a:t>complicated demographic projections can be useful for your SSA</a:t>
            </a:r>
          </a:p>
          <a:p>
            <a:pPr lvl="0"/>
            <a:r>
              <a:rPr lang="en-US" dirty="0"/>
              <a:t>	</a:t>
            </a:r>
          </a:p>
        </p:txBody>
      </p:sp>
      <p:sp>
        <p:nvSpPr>
          <p:cNvPr id="6" name="Text Placeholder 5">
            <a:extLst>
              <a:ext uri="{FF2B5EF4-FFF2-40B4-BE49-F238E27FC236}">
                <a16:creationId xmlns:a16="http://schemas.microsoft.com/office/drawing/2014/main" id="{ADFA3F7A-E712-4E1D-A725-33E45C7B59B9}"/>
              </a:ext>
            </a:extLst>
          </p:cNvPr>
          <p:cNvSpPr>
            <a:spLocks noGrp="1"/>
          </p:cNvSpPr>
          <p:nvPr>
            <p:ph type="body" idx="1"/>
          </p:nvPr>
        </p:nvSpPr>
        <p:spPr/>
        <p:txBody>
          <a:bodyPr/>
          <a:lstStyle/>
          <a:p>
            <a:endParaRPr lang="en-US"/>
          </a:p>
        </p:txBody>
      </p:sp>
      <p:pic>
        <p:nvPicPr>
          <p:cNvPr id="234" name="Google Shape;234;p31" descr="Screenshot 2017-09-15 10.01.41.png"/>
          <p:cNvPicPr preferRelativeResize="0"/>
          <p:nvPr/>
        </p:nvPicPr>
        <p:blipFill>
          <a:blip r:embed="rId3">
            <a:alphaModFix/>
          </a:blip>
          <a:stretch>
            <a:fillRect/>
          </a:stretch>
        </p:blipFill>
        <p:spPr>
          <a:xfrm>
            <a:off x="322485" y="1692316"/>
            <a:ext cx="8035599" cy="4686433"/>
          </a:xfrm>
          <a:prstGeom prst="rect">
            <a:avLst/>
          </a:prstGeom>
          <a:noFill/>
          <a:ln>
            <a:noFill/>
          </a:ln>
        </p:spPr>
      </p:pic>
      <p:sp>
        <p:nvSpPr>
          <p:cNvPr id="235" name="Google Shape;235;p31"/>
          <p:cNvSpPr txBox="1"/>
          <p:nvPr/>
        </p:nvSpPr>
        <p:spPr>
          <a:xfrm>
            <a:off x="8358084" y="1988233"/>
            <a:ext cx="3192400" cy="1826000"/>
          </a:xfrm>
          <a:prstGeom prst="rect">
            <a:avLst/>
          </a:prstGeom>
          <a:noFill/>
          <a:ln>
            <a:noFill/>
          </a:ln>
        </p:spPr>
        <p:txBody>
          <a:bodyPr spcFirstLastPara="1" wrap="square" lIns="121900" tIns="121900" rIns="121900" bIns="121900" anchor="t" anchorCtr="0">
            <a:noAutofit/>
          </a:bodyPr>
          <a:lstStyle/>
          <a:p>
            <a:pPr lvl="0"/>
            <a:r>
              <a:rPr lang="en-US" sz="2400" dirty="0"/>
              <a:t>Historic and Current!</a:t>
            </a:r>
          </a:p>
          <a:p>
            <a:pPr lvl="0"/>
            <a:endParaRPr lang="en-US" sz="2400" dirty="0"/>
          </a:p>
          <a:p>
            <a:pPr lvl="0"/>
            <a:r>
              <a:rPr lang="en-US" sz="2400" dirty="0"/>
              <a:t>You could also use the trends to estimate the future condition!</a:t>
            </a:r>
          </a:p>
        </p:txBody>
      </p:sp>
      <p:sp>
        <p:nvSpPr>
          <p:cNvPr id="5" name="Google Shape;220;p29"/>
          <p:cNvSpPr txBox="1"/>
          <p:nvPr/>
        </p:nvSpPr>
        <p:spPr>
          <a:xfrm>
            <a:off x="9032967" y="5541867"/>
            <a:ext cx="3942400" cy="763600"/>
          </a:xfrm>
          <a:prstGeom prst="rect">
            <a:avLst/>
          </a:prstGeom>
          <a:noFill/>
          <a:ln>
            <a:noFill/>
          </a:ln>
        </p:spPr>
        <p:txBody>
          <a:bodyPr spcFirstLastPara="1" wrap="square" lIns="121900" tIns="121900" rIns="121900" bIns="121900" anchor="ctr" anchorCtr="0">
            <a:noAutofit/>
          </a:bodyPr>
          <a:lstStyle/>
          <a:p>
            <a:pPr>
              <a:spcBef>
                <a:spcPts val="667"/>
              </a:spcBef>
            </a:pPr>
            <a:r>
              <a:rPr lang="en" sz="1600" dirty="0">
                <a:solidFill>
                  <a:schemeClr val="dk1"/>
                </a:solidFill>
                <a:latin typeface="Times New Roman"/>
                <a:ea typeface="Times New Roman"/>
                <a:cs typeface="Times New Roman"/>
                <a:sym typeface="Times New Roman"/>
              </a:rPr>
              <a:t>(Zipkin et al. 2017. Ecology.)</a:t>
            </a:r>
            <a:endParaRPr sz="16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34862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2"/>
          <p:cNvSpPr txBox="1">
            <a:spLocks noGrp="1"/>
          </p:cNvSpPr>
          <p:nvPr>
            <p:ph type="title"/>
          </p:nvPr>
        </p:nvSpPr>
        <p:spPr/>
        <p:txBody>
          <a:bodyPr/>
          <a:lstStyle/>
          <a:p>
            <a:pPr lvl="0"/>
            <a:r>
              <a:rPr lang="en-US"/>
              <a:t>Conclusions</a:t>
            </a:r>
          </a:p>
        </p:txBody>
      </p:sp>
      <p:sp>
        <p:nvSpPr>
          <p:cNvPr id="241" name="Google Shape;241;p32"/>
          <p:cNvSpPr txBox="1">
            <a:spLocks noGrp="1"/>
          </p:cNvSpPr>
          <p:nvPr>
            <p:ph type="body" idx="1"/>
          </p:nvPr>
        </p:nvSpPr>
        <p:spPr/>
        <p:txBody>
          <a:bodyPr/>
          <a:lstStyle/>
          <a:p>
            <a:pPr lvl="0"/>
            <a:r>
              <a:rPr lang="en-US"/>
              <a:t>Extrapolating into the future is tricky when you make things complicated. So simplify! </a:t>
            </a:r>
          </a:p>
          <a:p>
            <a:pPr lvl="0"/>
            <a:endParaRPr lang="en-US"/>
          </a:p>
          <a:p>
            <a:r>
              <a:rPr lang="en-US"/>
              <a:t>Things to remember: trends are valid until scenario changes</a:t>
            </a:r>
          </a:p>
          <a:p>
            <a:pPr lvl="0"/>
            <a:r>
              <a:rPr lang="en-US"/>
              <a:t>Environments….change</a:t>
            </a:r>
          </a:p>
          <a:p>
            <a:pPr lvl="0"/>
            <a:r>
              <a:rPr lang="en-US"/>
              <a:t>Genetics, morphology, distribution of species….change </a:t>
            </a:r>
          </a:p>
          <a:p>
            <a:pPr lvl="0"/>
            <a:r>
              <a:rPr lang="en-US"/>
              <a:t>Conservation actions…change</a:t>
            </a:r>
          </a:p>
          <a:p>
            <a:pPr lvl="0"/>
            <a:endParaRPr lang="en-US"/>
          </a:p>
          <a:p>
            <a:pPr lvl="0"/>
            <a:endParaRPr lang="en-US"/>
          </a:p>
          <a:p>
            <a:pPr lvl="0"/>
            <a:endParaRPr lang="en-US" dirty="0"/>
          </a:p>
        </p:txBody>
      </p:sp>
    </p:spTree>
    <p:extLst>
      <p:ext uri="{BB962C8B-B14F-4D97-AF65-F5344CB8AC3E}">
        <p14:creationId xmlns:p14="http://schemas.microsoft.com/office/powerpoint/2010/main" val="2186496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7750-7C10-49BD-9704-51C3D1C46C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9FDAF5-FCEB-4FFF-AD00-D6AC24AD43B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88287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p:txBody>
          <a:bodyPr/>
          <a:lstStyle/>
          <a:p>
            <a:pPr lvl="0"/>
            <a:r>
              <a:rPr lang="en-US"/>
              <a:t>Population growth models - classic</a:t>
            </a:r>
          </a:p>
          <a:p>
            <a:pPr lvl="0"/>
            <a:endParaRPr lang="en-US"/>
          </a:p>
        </p:txBody>
      </p:sp>
      <p:sp>
        <p:nvSpPr>
          <p:cNvPr id="5" name="Text Placeholder 4">
            <a:extLst>
              <a:ext uri="{FF2B5EF4-FFF2-40B4-BE49-F238E27FC236}">
                <a16:creationId xmlns:a16="http://schemas.microsoft.com/office/drawing/2014/main" id="{3FCD2B43-992B-40F2-948D-44F844E1E20A}"/>
              </a:ext>
            </a:extLst>
          </p:cNvPr>
          <p:cNvSpPr>
            <a:spLocks noGrp="1"/>
          </p:cNvSpPr>
          <p:nvPr>
            <p:ph type="body" idx="1"/>
          </p:nvPr>
        </p:nvSpPr>
        <p:spPr/>
        <p:txBody>
          <a:bodyPr/>
          <a:lstStyle/>
          <a:p>
            <a:endParaRPr lang="en-US"/>
          </a:p>
        </p:txBody>
      </p:sp>
      <p:pic>
        <p:nvPicPr>
          <p:cNvPr id="129" name="Google Shape;129;p18"/>
          <p:cNvPicPr preferRelativeResize="0"/>
          <p:nvPr/>
        </p:nvPicPr>
        <p:blipFill>
          <a:blip r:embed="rId3">
            <a:alphaModFix/>
          </a:blip>
          <a:stretch>
            <a:fillRect/>
          </a:stretch>
        </p:blipFill>
        <p:spPr>
          <a:xfrm>
            <a:off x="799434" y="1536633"/>
            <a:ext cx="8777199" cy="4282067"/>
          </a:xfrm>
          <a:prstGeom prst="rect">
            <a:avLst/>
          </a:prstGeom>
          <a:noFill/>
          <a:ln>
            <a:noFill/>
          </a:ln>
        </p:spPr>
      </p:pic>
      <p:sp>
        <p:nvSpPr>
          <p:cNvPr id="130" name="Google Shape;130;p18"/>
          <p:cNvSpPr txBox="1"/>
          <p:nvPr/>
        </p:nvSpPr>
        <p:spPr>
          <a:xfrm>
            <a:off x="1131267" y="1011767"/>
            <a:ext cx="8020800" cy="345200"/>
          </a:xfrm>
          <a:prstGeom prst="rect">
            <a:avLst/>
          </a:prstGeom>
          <a:noFill/>
          <a:ln>
            <a:noFill/>
          </a:ln>
        </p:spPr>
        <p:txBody>
          <a:bodyPr spcFirstLastPara="1" wrap="square" lIns="121900" tIns="121900" rIns="121900" bIns="121900" anchor="ctr" anchorCtr="0">
            <a:noAutofit/>
          </a:bodyPr>
          <a:lstStyle/>
          <a:p>
            <a:r>
              <a:rPr lang="en" sz="1600">
                <a:solidFill>
                  <a:schemeClr val="dk1"/>
                </a:solidFill>
                <a:latin typeface="Times New Roman"/>
                <a:ea typeface="Times New Roman"/>
                <a:cs typeface="Times New Roman"/>
                <a:sym typeface="Times New Roman"/>
              </a:rPr>
              <a:t>Exponential growth curves are some of the </a:t>
            </a:r>
            <a:endParaRPr sz="1600">
              <a:solidFill>
                <a:schemeClr val="dk1"/>
              </a:solidFill>
              <a:latin typeface="Times New Roman"/>
              <a:ea typeface="Times New Roman"/>
              <a:cs typeface="Times New Roman"/>
              <a:sym typeface="Times New Roman"/>
            </a:endParaRPr>
          </a:p>
          <a:p>
            <a:r>
              <a:rPr lang="en" sz="1600">
                <a:solidFill>
                  <a:schemeClr val="dk1"/>
                </a:solidFill>
                <a:latin typeface="Times New Roman"/>
                <a:ea typeface="Times New Roman"/>
                <a:cs typeface="Times New Roman"/>
                <a:sym typeface="Times New Roman"/>
              </a:rPr>
              <a:t>foundations of metapopulation theory; minimum viable population</a:t>
            </a:r>
            <a:endParaRPr sz="2400"/>
          </a:p>
        </p:txBody>
      </p:sp>
    </p:spTree>
    <p:extLst>
      <p:ext uri="{BB962C8B-B14F-4D97-AF65-F5344CB8AC3E}">
        <p14:creationId xmlns:p14="http://schemas.microsoft.com/office/powerpoint/2010/main" val="28715818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9" name="Google Shape;139;p19"/>
          <p:cNvPicPr preferRelativeResize="0"/>
          <p:nvPr/>
        </p:nvPicPr>
        <p:blipFill>
          <a:blip r:embed="rId3">
            <a:alphaModFix/>
          </a:blip>
          <a:stretch>
            <a:fillRect/>
          </a:stretch>
        </p:blipFill>
        <p:spPr>
          <a:xfrm>
            <a:off x="7885298" y="759627"/>
            <a:ext cx="4306697" cy="5093300"/>
          </a:xfrm>
          <a:prstGeom prst="rect">
            <a:avLst/>
          </a:prstGeom>
          <a:noFill/>
          <a:ln>
            <a:noFill/>
          </a:ln>
        </p:spPr>
      </p:pic>
      <p:sp>
        <p:nvSpPr>
          <p:cNvPr id="135" name="Google Shape;135;p19"/>
          <p:cNvSpPr txBox="1">
            <a:spLocks noGrp="1"/>
          </p:cNvSpPr>
          <p:nvPr>
            <p:ph type="title"/>
          </p:nvPr>
        </p:nvSpPr>
        <p:spPr/>
        <p:txBody>
          <a:bodyPr/>
          <a:lstStyle/>
          <a:p>
            <a:pPr lvl="0"/>
            <a:r>
              <a:rPr lang="en-US" dirty="0"/>
              <a:t>Population growth models - classic</a:t>
            </a:r>
          </a:p>
          <a:p>
            <a:pPr lvl="0"/>
            <a:endParaRPr lang="en-US" dirty="0">
              <a:latin typeface="+mn-lt"/>
            </a:endParaRPr>
          </a:p>
        </p:txBody>
      </p:sp>
      <p:pic>
        <p:nvPicPr>
          <p:cNvPr id="136" name="Google Shape;136;p19"/>
          <p:cNvPicPr preferRelativeResize="0"/>
          <p:nvPr/>
        </p:nvPicPr>
        <p:blipFill>
          <a:blip r:embed="rId4">
            <a:alphaModFix/>
          </a:blip>
          <a:stretch>
            <a:fillRect/>
          </a:stretch>
        </p:blipFill>
        <p:spPr>
          <a:xfrm>
            <a:off x="1259334" y="2158867"/>
            <a:ext cx="5510500" cy="2688367"/>
          </a:xfrm>
          <a:prstGeom prst="rect">
            <a:avLst/>
          </a:prstGeom>
          <a:noFill/>
          <a:ln>
            <a:noFill/>
          </a:ln>
        </p:spPr>
      </p:pic>
      <p:sp>
        <p:nvSpPr>
          <p:cNvPr id="137" name="Google Shape;137;p19"/>
          <p:cNvSpPr txBox="1"/>
          <p:nvPr/>
        </p:nvSpPr>
        <p:spPr>
          <a:xfrm>
            <a:off x="1131267" y="5155900"/>
            <a:ext cx="8020800" cy="345200"/>
          </a:xfrm>
          <a:prstGeom prst="rect">
            <a:avLst/>
          </a:prstGeom>
          <a:noFill/>
          <a:ln>
            <a:noFill/>
          </a:ln>
        </p:spPr>
        <p:txBody>
          <a:bodyPr spcFirstLastPara="1" wrap="square" lIns="121900" tIns="121900" rIns="121900" bIns="121900" anchor="ctr" anchorCtr="0">
            <a:noAutofit/>
          </a:bodyPr>
          <a:lstStyle/>
          <a:p>
            <a:r>
              <a:rPr lang="en" sz="1600">
                <a:solidFill>
                  <a:schemeClr val="dk1"/>
                </a:solidFill>
                <a:ea typeface="Times New Roman"/>
                <a:cs typeface="Times New Roman"/>
                <a:sym typeface="Times New Roman"/>
              </a:rPr>
              <a:t>Exponential model assumption: unlimited resources in each patch.</a:t>
            </a:r>
            <a:endParaRPr sz="2400"/>
          </a:p>
        </p:txBody>
      </p:sp>
      <p:sp>
        <p:nvSpPr>
          <p:cNvPr id="138" name="Google Shape;138;p19"/>
          <p:cNvSpPr txBox="1"/>
          <p:nvPr/>
        </p:nvSpPr>
        <p:spPr>
          <a:xfrm>
            <a:off x="1131267" y="1523227"/>
            <a:ext cx="8020800" cy="345200"/>
          </a:xfrm>
          <a:prstGeom prst="rect">
            <a:avLst/>
          </a:prstGeom>
          <a:noFill/>
          <a:ln>
            <a:noFill/>
          </a:ln>
        </p:spPr>
        <p:txBody>
          <a:bodyPr spcFirstLastPara="1" wrap="square" lIns="121900" tIns="121900" rIns="121900" bIns="121900" anchor="ctr" anchorCtr="0">
            <a:noAutofit/>
          </a:bodyPr>
          <a:lstStyle/>
          <a:p>
            <a:r>
              <a:rPr lang="en" sz="1600" dirty="0">
                <a:solidFill>
                  <a:schemeClr val="dk1"/>
                </a:solidFill>
                <a:ea typeface="Times New Roman"/>
                <a:cs typeface="Times New Roman"/>
                <a:sym typeface="Times New Roman"/>
              </a:rPr>
              <a:t>Exponential growth curves are some of the </a:t>
            </a:r>
            <a:endParaRPr sz="1600" dirty="0">
              <a:solidFill>
                <a:schemeClr val="dk1"/>
              </a:solidFill>
              <a:ea typeface="Times New Roman"/>
              <a:cs typeface="Times New Roman"/>
              <a:sym typeface="Times New Roman"/>
            </a:endParaRPr>
          </a:p>
          <a:p>
            <a:r>
              <a:rPr lang="en" sz="1600" dirty="0">
                <a:solidFill>
                  <a:schemeClr val="dk1"/>
                </a:solidFill>
                <a:ea typeface="Times New Roman"/>
                <a:cs typeface="Times New Roman"/>
                <a:sym typeface="Times New Roman"/>
              </a:rPr>
              <a:t>foundations of metapopulation theory; minimum viable population</a:t>
            </a:r>
            <a:endParaRPr sz="2400" dirty="0"/>
          </a:p>
        </p:txBody>
      </p:sp>
    </p:spTree>
    <p:extLst>
      <p:ext uri="{BB962C8B-B14F-4D97-AF65-F5344CB8AC3E}">
        <p14:creationId xmlns:p14="http://schemas.microsoft.com/office/powerpoint/2010/main" val="315961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24"/>
          <p:cNvPicPr preferRelativeResize="0"/>
          <p:nvPr/>
        </p:nvPicPr>
        <p:blipFill>
          <a:blip r:embed="rId3">
            <a:alphaModFix/>
          </a:blip>
          <a:stretch>
            <a:fillRect/>
          </a:stretch>
        </p:blipFill>
        <p:spPr>
          <a:xfrm>
            <a:off x="-127966" y="1356966"/>
            <a:ext cx="9835633" cy="4696065"/>
          </a:xfrm>
          <a:prstGeom prst="rect">
            <a:avLst/>
          </a:prstGeom>
          <a:noFill/>
          <a:ln>
            <a:noFill/>
          </a:ln>
        </p:spPr>
      </p:pic>
      <p:sp>
        <p:nvSpPr>
          <p:cNvPr id="179" name="Google Shape;179;p24"/>
          <p:cNvSpPr txBox="1">
            <a:spLocks noGrp="1"/>
          </p:cNvSpPr>
          <p:nvPr>
            <p:ph type="title"/>
          </p:nvPr>
        </p:nvSpPr>
        <p:spPr/>
        <p:txBody>
          <a:bodyPr/>
          <a:lstStyle/>
          <a:p>
            <a:pPr lvl="0"/>
            <a:r>
              <a:rPr lang="en-US"/>
              <a:t>When could you use a ‘simple’ growth curve?</a:t>
            </a:r>
          </a:p>
        </p:txBody>
      </p:sp>
      <p:sp>
        <p:nvSpPr>
          <p:cNvPr id="180" name="Google Shape;180;p24"/>
          <p:cNvSpPr txBox="1">
            <a:spLocks noGrp="1"/>
          </p:cNvSpPr>
          <p:nvPr>
            <p:ph type="body" idx="1"/>
          </p:nvPr>
        </p:nvSpPr>
        <p:spPr>
          <a:xfrm>
            <a:off x="7342873" y="1827579"/>
            <a:ext cx="4215715" cy="4555200"/>
          </a:xfrm>
        </p:spPr>
        <p:txBody>
          <a:bodyPr/>
          <a:lstStyle/>
          <a:p>
            <a:pPr lvl="0"/>
            <a:r>
              <a:rPr lang="en-US" dirty="0"/>
              <a:t>-SSA Current condition</a:t>
            </a:r>
          </a:p>
          <a:p>
            <a:pPr lvl="0"/>
            <a:r>
              <a:rPr lang="en-US" dirty="0"/>
              <a:t>-SSA Future condition</a:t>
            </a:r>
          </a:p>
          <a:p>
            <a:pPr lvl="0"/>
            <a:r>
              <a:rPr lang="en-US" dirty="0"/>
              <a:t>-SSA Scenario building</a:t>
            </a:r>
          </a:p>
          <a:p>
            <a:pPr lvl="0"/>
            <a:r>
              <a:rPr lang="en-US" dirty="0"/>
              <a:t>-Sec 7 consultation</a:t>
            </a:r>
          </a:p>
          <a:p>
            <a:pPr lvl="0"/>
            <a:r>
              <a:rPr lang="en-US" dirty="0"/>
              <a:t>-Biological opinions</a:t>
            </a:r>
          </a:p>
        </p:txBody>
      </p:sp>
      <p:sp>
        <p:nvSpPr>
          <p:cNvPr id="2" name="TextBox 1"/>
          <p:cNvSpPr txBox="1"/>
          <p:nvPr/>
        </p:nvSpPr>
        <p:spPr>
          <a:xfrm>
            <a:off x="9889067" y="5519551"/>
            <a:ext cx="2453452" cy="420756"/>
          </a:xfrm>
          <a:prstGeom prst="rect">
            <a:avLst/>
          </a:prstGeom>
          <a:noFill/>
        </p:spPr>
        <p:txBody>
          <a:bodyPr wrap="square" rtlCol="0">
            <a:spAutoFit/>
          </a:bodyPr>
          <a:lstStyle/>
          <a:p>
            <a:r>
              <a:rPr lang="en-US" sz="1067" dirty="0"/>
              <a:t>McGowan and Ryan 2010. Journal of Fish and Wildlife Management.</a:t>
            </a:r>
          </a:p>
        </p:txBody>
      </p:sp>
    </p:spTree>
    <p:extLst>
      <p:ext uri="{BB962C8B-B14F-4D97-AF65-F5344CB8AC3E}">
        <p14:creationId xmlns:p14="http://schemas.microsoft.com/office/powerpoint/2010/main" val="4179203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Instantaneous growth models</a:t>
            </a:r>
            <a:endParaRPr lang="en-US" dirty="0"/>
          </a:p>
        </p:txBody>
      </p:sp>
      <p:sp>
        <p:nvSpPr>
          <p:cNvPr id="3" name="Text Placeholder 2"/>
          <p:cNvSpPr>
            <a:spLocks noGrp="1"/>
          </p:cNvSpPr>
          <p:nvPr>
            <p:ph type="body" idx="1"/>
          </p:nvPr>
        </p:nvSpPr>
        <p:spPr/>
        <p:txBody>
          <a:bodyPr/>
          <a:lstStyle/>
          <a:p>
            <a:pPr lvl="0"/>
            <a:r>
              <a:rPr lang="en-US" dirty="0">
                <a:sym typeface="Times New Roman"/>
              </a:rPr>
              <a:t>Exponential growth, when growth in continuous across time</a:t>
            </a:r>
          </a:p>
          <a:p>
            <a:pPr lvl="0"/>
            <a:r>
              <a:rPr lang="en-US" dirty="0">
                <a:sym typeface="Times New Roman"/>
              </a:rPr>
              <a:t>	</a:t>
            </a:r>
            <a:r>
              <a:rPr lang="en-US" dirty="0" err="1">
                <a:sym typeface="Times New Roman"/>
              </a:rPr>
              <a:t>dN</a:t>
            </a:r>
            <a:r>
              <a:rPr lang="en-US" dirty="0">
                <a:sym typeface="Times New Roman"/>
              </a:rPr>
              <a:t>/</a:t>
            </a:r>
            <a:r>
              <a:rPr lang="en-US" dirty="0" err="1">
                <a:sym typeface="Times New Roman"/>
              </a:rPr>
              <a:t>dt</a:t>
            </a:r>
            <a:r>
              <a:rPr lang="en-US" dirty="0">
                <a:sym typeface="Times New Roman"/>
              </a:rPr>
              <a:t>= </a:t>
            </a:r>
            <a:r>
              <a:rPr lang="en-US" dirty="0" err="1">
                <a:sym typeface="Times New Roman"/>
              </a:rPr>
              <a:t>rN</a:t>
            </a:r>
            <a:r>
              <a:rPr lang="en-US" dirty="0">
                <a:sym typeface="Times New Roman"/>
              </a:rPr>
              <a:t> - rate of change </a:t>
            </a:r>
          </a:p>
          <a:p>
            <a:pPr lvl="0"/>
            <a:endParaRPr lang="en-US" dirty="0">
              <a:sym typeface="Times New Roman"/>
            </a:endParaRPr>
          </a:p>
          <a:p>
            <a:pPr lvl="0"/>
            <a:r>
              <a:rPr lang="en-US" dirty="0">
                <a:sym typeface="Times New Roman"/>
              </a:rPr>
              <a:t>	N</a:t>
            </a:r>
            <a:r>
              <a:rPr lang="en-US" baseline="-25000" dirty="0">
                <a:sym typeface="Times New Roman"/>
              </a:rPr>
              <a:t>t</a:t>
            </a:r>
            <a:r>
              <a:rPr lang="en-US" dirty="0">
                <a:sym typeface="Times New Roman"/>
              </a:rPr>
              <a:t>= </a:t>
            </a:r>
            <a:r>
              <a:rPr lang="en-US" dirty="0" smtClean="0">
                <a:sym typeface="Times New Roman"/>
              </a:rPr>
              <a:t>N</a:t>
            </a:r>
            <a:r>
              <a:rPr lang="en-US" baseline="-25000" dirty="0" smtClean="0">
                <a:sym typeface="Times New Roman"/>
              </a:rPr>
              <a:t>o</a:t>
            </a:r>
            <a:r>
              <a:rPr lang="en-US" dirty="0" smtClean="0">
                <a:sym typeface="Times New Roman"/>
              </a:rPr>
              <a:t>e</a:t>
            </a:r>
            <a:r>
              <a:rPr lang="en-US" baseline="30000" dirty="0" smtClean="0">
                <a:sym typeface="Times New Roman"/>
              </a:rPr>
              <a:t>rt</a:t>
            </a:r>
            <a:r>
              <a:rPr lang="en-US" dirty="0" smtClean="0">
                <a:sym typeface="Times New Roman"/>
              </a:rPr>
              <a:t>    </a:t>
            </a:r>
            <a:r>
              <a:rPr lang="en-US" dirty="0">
                <a:sym typeface="Times New Roman"/>
              </a:rPr>
              <a:t>- calculating population size by integration</a:t>
            </a:r>
          </a:p>
          <a:p>
            <a:pPr lvl="0"/>
            <a:endParaRPr lang="en-US" dirty="0">
              <a:sym typeface="Times New Roman"/>
            </a:endParaRPr>
          </a:p>
          <a:p>
            <a:pPr lvl="0"/>
            <a:endParaRPr lang="en-US" dirty="0">
              <a:sym typeface="Times New Roman"/>
            </a:endParaRPr>
          </a:p>
          <a:p>
            <a:pPr lvl="0"/>
            <a:endParaRPr lang="en-US" dirty="0">
              <a:sym typeface="Times New Roman"/>
            </a:endParaRPr>
          </a:p>
          <a:p>
            <a:pPr lvl="0"/>
            <a:endParaRPr lang="en-US" dirty="0">
              <a:sym typeface="Times New Roman"/>
            </a:endParaRPr>
          </a:p>
          <a:p>
            <a:pPr lvl="0"/>
            <a:r>
              <a:rPr lang="en-US" dirty="0">
                <a:sym typeface="Times New Roman"/>
              </a:rPr>
              <a:t>r is the growth rate of the population over time interval t</a:t>
            </a:r>
          </a:p>
          <a:p>
            <a:pPr lvl="0"/>
            <a:endParaRPr lang="en-US" dirty="0">
              <a:sym typeface="Times New Roman"/>
            </a:endParaRPr>
          </a:p>
          <a:p>
            <a:endParaRPr lang="en-US" dirty="0"/>
          </a:p>
        </p:txBody>
      </p:sp>
      <p:sp>
        <p:nvSpPr>
          <p:cNvPr id="4" name="Google Shape;122;p17"/>
          <p:cNvSpPr/>
          <p:nvPr/>
        </p:nvSpPr>
        <p:spPr>
          <a:xfrm>
            <a:off x="4226560" y="3913051"/>
            <a:ext cx="1316141" cy="1230812"/>
          </a:xfrm>
          <a:prstGeom prst="wedgeRoundRectCallout">
            <a:avLst>
              <a:gd name="adj1" fmla="val -145547"/>
              <a:gd name="adj2" fmla="val -78134"/>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133" dirty="0"/>
              <a:t>Natural log base</a:t>
            </a:r>
            <a:endParaRPr sz="2133" dirty="0"/>
          </a:p>
        </p:txBody>
      </p:sp>
      <p:sp>
        <p:nvSpPr>
          <p:cNvPr id="5" name="Google Shape;123;p17"/>
          <p:cNvSpPr/>
          <p:nvPr/>
        </p:nvSpPr>
        <p:spPr>
          <a:xfrm>
            <a:off x="2271249" y="4272551"/>
            <a:ext cx="1363127" cy="871312"/>
          </a:xfrm>
          <a:prstGeom prst="wedgeRoundRectCallout">
            <a:avLst>
              <a:gd name="adj1" fmla="val -31405"/>
              <a:gd name="adj2" fmla="val -12725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133" dirty="0"/>
              <a:t>Initial number</a:t>
            </a:r>
            <a:endParaRPr sz="2133" dirty="0"/>
          </a:p>
        </p:txBody>
      </p:sp>
    </p:spTree>
    <p:extLst>
      <p:ext uri="{BB962C8B-B14F-4D97-AF65-F5344CB8AC3E}">
        <p14:creationId xmlns:p14="http://schemas.microsoft.com/office/powerpoint/2010/main" val="245868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ctrTitle"/>
          </p:nvPr>
        </p:nvSpPr>
        <p:spPr>
          <a:xfrm>
            <a:off x="515600" y="526584"/>
            <a:ext cx="11066800" cy="1050043"/>
          </a:xfrm>
        </p:spPr>
        <p:txBody>
          <a:bodyPr>
            <a:normAutofit fontScale="90000"/>
          </a:body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The future condition:</a:t>
            </a:r>
            <a:br>
              <a:rPr lang="en-US" dirty="0"/>
            </a:br>
            <a:r>
              <a:rPr lang="en-US" dirty="0"/>
              <a:t>understanding how populations increase and decrease is imperative for decision-making</a:t>
            </a:r>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 sz="3600" dirty="0"/>
              <a:t>The future condition:</a:t>
            </a:r>
            <a:br>
              <a:rPr lang="en" sz="3600" dirty="0"/>
            </a:br>
            <a:r>
              <a:rPr lang="en" sz="3600" dirty="0"/>
              <a:t>understanding how populations </a:t>
            </a:r>
            <a:r>
              <a:rPr lang="en" sz="3600" i="1" dirty="0"/>
              <a:t>increase and decrease </a:t>
            </a:r>
            <a:r>
              <a:rPr lang="en" sz="3600" dirty="0"/>
              <a:t>is imperative for decision-making</a:t>
            </a:r>
            <a:endParaRPr lang="en-US" sz="3600" dirty="0"/>
          </a:p>
        </p:txBody>
      </p:sp>
      <p:pic>
        <p:nvPicPr>
          <p:cNvPr id="114" name="Google Shape;114;p16" descr="Growth_Curves.jpeg"/>
          <p:cNvPicPr preferRelativeResize="0"/>
          <p:nvPr/>
        </p:nvPicPr>
        <p:blipFill>
          <a:blip r:embed="rId3">
            <a:alphaModFix/>
          </a:blip>
          <a:stretch>
            <a:fillRect/>
          </a:stretch>
        </p:blipFill>
        <p:spPr>
          <a:xfrm>
            <a:off x="5818909" y="1576627"/>
            <a:ext cx="6082145" cy="4271371"/>
          </a:xfrm>
          <a:prstGeom prst="rect">
            <a:avLst/>
          </a:prstGeom>
          <a:noFill/>
          <a:ln>
            <a:noFill/>
          </a:ln>
        </p:spPr>
      </p:pic>
      <p:sp>
        <p:nvSpPr>
          <p:cNvPr id="115" name="Google Shape;115;p16"/>
          <p:cNvSpPr txBox="1"/>
          <p:nvPr/>
        </p:nvSpPr>
        <p:spPr>
          <a:xfrm>
            <a:off x="1125199" y="2026871"/>
            <a:ext cx="4970801" cy="2424273"/>
          </a:xfrm>
          <a:prstGeom prst="rect">
            <a:avLst/>
          </a:prstGeom>
          <a:noFill/>
          <a:ln>
            <a:noFill/>
          </a:ln>
        </p:spPr>
        <p:txBody>
          <a:bodyPr spcFirstLastPara="1" wrap="square" lIns="121900" tIns="121900" rIns="121900" bIns="121900" anchor="ctr" anchorCtr="0">
            <a:noAutofit/>
          </a:bodyPr>
          <a:lstStyle/>
          <a:p>
            <a:pPr>
              <a:spcBef>
                <a:spcPts val="667"/>
              </a:spcBef>
            </a:pPr>
            <a:endParaRPr sz="1600" dirty="0">
              <a:solidFill>
                <a:schemeClr val="dk1"/>
              </a:solidFill>
              <a:latin typeface="Times New Roman"/>
              <a:ea typeface="Times New Roman"/>
              <a:cs typeface="Times New Roman"/>
              <a:sym typeface="Times New Roman"/>
            </a:endParaRPr>
          </a:p>
          <a:p>
            <a:pPr>
              <a:spcBef>
                <a:spcPts val="667"/>
              </a:spcBef>
            </a:pPr>
            <a:endParaRPr sz="1600" dirty="0">
              <a:solidFill>
                <a:schemeClr val="dk1"/>
              </a:solidFill>
              <a:latin typeface="Times New Roman"/>
              <a:ea typeface="Times New Roman"/>
              <a:cs typeface="Times New Roman"/>
              <a:sym typeface="Times New Roman"/>
            </a:endParaRPr>
          </a:p>
          <a:p>
            <a:pPr>
              <a:spcBef>
                <a:spcPts val="667"/>
              </a:spcBef>
            </a:pPr>
            <a:endParaRPr sz="1600" dirty="0">
              <a:solidFill>
                <a:schemeClr val="dk1"/>
              </a:solidFill>
              <a:latin typeface="Times New Roman"/>
              <a:ea typeface="Times New Roman"/>
              <a:cs typeface="Times New Roman"/>
              <a:sym typeface="Times New Roman"/>
            </a:endParaRPr>
          </a:p>
          <a:p>
            <a:pPr>
              <a:spcBef>
                <a:spcPts val="667"/>
              </a:spcBef>
            </a:pPr>
            <a:r>
              <a:rPr lang="en-US" sz="2000" b="1" dirty="0">
                <a:solidFill>
                  <a:schemeClr val="dk1"/>
                </a:solidFill>
                <a:latin typeface="+mj-lt"/>
                <a:ea typeface="Times New Roman"/>
                <a:cs typeface="Times New Roman"/>
                <a:sym typeface="Times New Roman"/>
              </a:rPr>
              <a:t>Define terms</a:t>
            </a:r>
            <a:endParaRPr sz="2000" b="1" dirty="0">
              <a:solidFill>
                <a:schemeClr val="dk1"/>
              </a:solidFill>
              <a:latin typeface="+mj-lt"/>
              <a:ea typeface="Times New Roman"/>
              <a:cs typeface="Times New Roman"/>
              <a:sym typeface="Times New Roman"/>
            </a:endParaRPr>
          </a:p>
          <a:p>
            <a:pPr>
              <a:spcBef>
                <a:spcPts val="667"/>
              </a:spcBef>
            </a:pPr>
            <a:r>
              <a:rPr lang="en" sz="2000" dirty="0">
                <a:solidFill>
                  <a:schemeClr val="dk1"/>
                </a:solidFill>
                <a:latin typeface="+mj-lt"/>
                <a:ea typeface="Times New Roman"/>
                <a:cs typeface="Times New Roman"/>
                <a:sym typeface="Times New Roman"/>
              </a:rPr>
              <a:t>N - abundance</a:t>
            </a:r>
            <a:endParaRPr sz="2000" dirty="0">
              <a:solidFill>
                <a:schemeClr val="dk1"/>
              </a:solidFill>
              <a:latin typeface="+mj-lt"/>
              <a:ea typeface="Times New Roman"/>
              <a:cs typeface="Times New Roman"/>
              <a:sym typeface="Times New Roman"/>
            </a:endParaRPr>
          </a:p>
          <a:p>
            <a:pPr>
              <a:spcBef>
                <a:spcPts val="667"/>
              </a:spcBef>
            </a:pPr>
            <a:r>
              <a:rPr lang="en" sz="2000" dirty="0">
                <a:solidFill>
                  <a:schemeClr val="dk1"/>
                </a:solidFill>
                <a:latin typeface="+mj-lt"/>
                <a:ea typeface="Times New Roman"/>
                <a:cs typeface="Times New Roman"/>
                <a:sym typeface="Times New Roman"/>
              </a:rPr>
              <a:t>G - gains (births + immigration)</a:t>
            </a:r>
            <a:endParaRPr sz="2000" dirty="0">
              <a:solidFill>
                <a:schemeClr val="dk1"/>
              </a:solidFill>
              <a:latin typeface="+mj-lt"/>
              <a:ea typeface="Times New Roman"/>
              <a:cs typeface="Times New Roman"/>
              <a:sym typeface="Times New Roman"/>
            </a:endParaRPr>
          </a:p>
          <a:p>
            <a:pPr>
              <a:spcBef>
                <a:spcPts val="667"/>
              </a:spcBef>
            </a:pPr>
            <a:r>
              <a:rPr lang="en" sz="2000" dirty="0">
                <a:solidFill>
                  <a:schemeClr val="dk1"/>
                </a:solidFill>
                <a:latin typeface="+mj-lt"/>
                <a:ea typeface="Times New Roman"/>
                <a:cs typeface="Times New Roman"/>
                <a:sym typeface="Times New Roman"/>
              </a:rPr>
              <a:t>S - survivors</a:t>
            </a:r>
            <a:endParaRPr sz="2000" dirty="0">
              <a:solidFill>
                <a:schemeClr val="dk1"/>
              </a:solidFill>
              <a:latin typeface="+mj-lt"/>
              <a:ea typeface="Times New Roman"/>
              <a:cs typeface="Times New Roman"/>
              <a:sym typeface="Times New Roman"/>
            </a:endParaRPr>
          </a:p>
          <a:p>
            <a:pPr>
              <a:spcBef>
                <a:spcPts val="667"/>
              </a:spcBef>
            </a:pPr>
            <a:r>
              <a:rPr lang="en" sz="2000" dirty="0">
                <a:solidFill>
                  <a:schemeClr val="dk1"/>
                </a:solidFill>
                <a:latin typeface="+mj-lt"/>
                <a:ea typeface="Times New Roman"/>
                <a:cs typeface="Times New Roman"/>
                <a:sym typeface="Times New Roman"/>
              </a:rPr>
              <a:t>y - observed counts</a:t>
            </a:r>
            <a:endParaRPr sz="2000" dirty="0">
              <a:solidFill>
                <a:schemeClr val="dk1"/>
              </a:solidFill>
              <a:latin typeface="+mj-lt"/>
              <a:ea typeface="Times New Roman"/>
              <a:cs typeface="Times New Roman"/>
              <a:sym typeface="Times New Roman"/>
            </a:endParaRPr>
          </a:p>
          <a:p>
            <a:pPr>
              <a:spcBef>
                <a:spcPts val="667"/>
              </a:spcBef>
            </a:pPr>
            <a:r>
              <a:rPr lang="en" sz="2000" dirty="0">
                <a:solidFill>
                  <a:schemeClr val="dk1"/>
                </a:solidFill>
                <a:latin typeface="+mj-lt"/>
                <a:ea typeface="Times New Roman"/>
                <a:cs typeface="Times New Roman"/>
                <a:sym typeface="Times New Roman"/>
              </a:rPr>
              <a:t>K - carrying capacity (resource limitation)</a:t>
            </a:r>
            <a:endParaRPr sz="2000" dirty="0">
              <a:solidFill>
                <a:schemeClr val="dk1"/>
              </a:solidFill>
              <a:latin typeface="+mj-lt"/>
              <a:ea typeface="Times New Roman"/>
              <a:cs typeface="Times New Roman"/>
              <a:sym typeface="Times New Roman"/>
            </a:endParaRPr>
          </a:p>
          <a:p>
            <a:pPr>
              <a:spcBef>
                <a:spcPts val="667"/>
              </a:spcBef>
            </a:pPr>
            <a:r>
              <a:rPr lang="en" sz="2000" dirty="0">
                <a:solidFill>
                  <a:schemeClr val="dk1"/>
                </a:solidFill>
                <a:latin typeface="+mj-lt"/>
                <a:ea typeface="Times New Roman"/>
                <a:cs typeface="Times New Roman"/>
                <a:sym typeface="Times New Roman"/>
              </a:rPr>
              <a:t>r - intrinsic growth rate (births - deaths)</a:t>
            </a:r>
            <a:endParaRPr sz="2000" dirty="0">
              <a:solidFill>
                <a:schemeClr val="dk1"/>
              </a:solidFill>
              <a:latin typeface="+mj-lt"/>
              <a:ea typeface="Times New Roman"/>
              <a:cs typeface="Times New Roman"/>
              <a:sym typeface="Times New Roman"/>
            </a:endParaRPr>
          </a:p>
          <a:p>
            <a:pPr>
              <a:buClr>
                <a:schemeClr val="dk1"/>
              </a:buClr>
              <a:buSzPts val="1100"/>
            </a:pPr>
            <a:r>
              <a:rPr lang="en" sz="2000" dirty="0">
                <a:solidFill>
                  <a:schemeClr val="dk1"/>
                </a:solidFill>
                <a:latin typeface="+mj-lt"/>
                <a:ea typeface="Times New Roman"/>
                <a:cs typeface="Times New Roman"/>
                <a:sym typeface="Times New Roman"/>
              </a:rPr>
              <a:t>λ  - geometric growth rate </a:t>
            </a:r>
            <a:endParaRPr sz="2000" dirty="0">
              <a:solidFill>
                <a:schemeClr val="dk1"/>
              </a:solidFill>
              <a:latin typeface="+mj-lt"/>
              <a:ea typeface="Times New Roman"/>
              <a:cs typeface="Times New Roman"/>
              <a:sym typeface="Times New Roman"/>
            </a:endParaRPr>
          </a:p>
          <a:p>
            <a:pPr>
              <a:spcBef>
                <a:spcPts val="667"/>
              </a:spcBef>
            </a:pPr>
            <a:endParaRPr sz="2000" dirty="0">
              <a:solidFill>
                <a:schemeClr val="dk1"/>
              </a:solidFill>
              <a:latin typeface="+mj-lt"/>
              <a:ea typeface="Times New Roman"/>
              <a:cs typeface="Times New Roman"/>
              <a:sym typeface="Times New Roman"/>
            </a:endParaRPr>
          </a:p>
          <a:p>
            <a:pPr>
              <a:spcBef>
                <a:spcPts val="667"/>
              </a:spcBef>
            </a:pPr>
            <a:endParaRPr sz="16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70669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354DEB9-75AF-4C3E-8037-09F024C1C059}"/>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A440302E-611B-4E58-8BCB-2C66426DB794}"/>
              </a:ext>
            </a:extLst>
          </p:cNvPr>
          <p:cNvSpPr>
            <a:spLocks noGrp="1"/>
          </p:cNvSpPr>
          <p:nvPr>
            <p:ph type="body" idx="1"/>
          </p:nvPr>
        </p:nvSpPr>
        <p:spPr/>
        <p:txBody>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37" y="467137"/>
            <a:ext cx="11671321" cy="5269515"/>
          </a:xfrm>
          <a:prstGeom prst="rect">
            <a:avLst/>
          </a:prstGeom>
        </p:spPr>
      </p:pic>
    </p:spTree>
    <p:extLst>
      <p:ext uri="{BB962C8B-B14F-4D97-AF65-F5344CB8AC3E}">
        <p14:creationId xmlns:p14="http://schemas.microsoft.com/office/powerpoint/2010/main" val="1022788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415600" y="766167"/>
            <a:ext cx="11360800" cy="763600"/>
          </a:xfrm>
        </p:spPr>
        <p:txBody>
          <a:bodyPr/>
          <a:lstStyle/>
          <a:p>
            <a:pPr lvl="0"/>
            <a:r>
              <a:rPr lang="en-US" dirty="0"/>
              <a:t>Discrete population growth models</a:t>
            </a:r>
          </a:p>
          <a:p>
            <a:pPr lvl="0"/>
            <a:endParaRPr lang="en-US" dirty="0"/>
          </a:p>
        </p:txBody>
      </p:sp>
      <mc:AlternateContent xmlns:mc="http://schemas.openxmlformats.org/markup-compatibility/2006" xmlns:a14="http://schemas.microsoft.com/office/drawing/2010/main">
        <mc:Choice Requires="a14">
          <p:sp>
            <p:nvSpPr>
              <p:cNvPr id="121" name="Google Shape;121;p17"/>
              <p:cNvSpPr txBox="1">
                <a:spLocks noGrp="1"/>
              </p:cNvSpPr>
              <p:nvPr>
                <p:ph type="body" idx="1"/>
              </p:nvPr>
            </p:nvSpPr>
            <p:spPr>
              <a:xfrm>
                <a:off x="415600" y="1356967"/>
                <a:ext cx="11360800" cy="4734866"/>
              </a:xfrm>
            </p:spPr>
            <p:txBody>
              <a:bodyPr>
                <a:normAutofit/>
              </a:bodyPr>
              <a:lstStyle/>
              <a:p>
                <a:r>
                  <a:rPr lang="en-US" dirty="0">
                    <a:sym typeface="Times New Roman"/>
                  </a:rPr>
                  <a:t>Population growth happens in discrete time steps, i.e., birth pulses, so you use the rate of increase from year to year – lambda	</a:t>
                </a:r>
              </a:p>
              <a:p>
                <a:pPr lvl="0"/>
                <a:endParaRPr lang="en-US" dirty="0">
                  <a:sym typeface="Times New Roman"/>
                </a:endParaRPr>
              </a:p>
              <a:p>
                <a:pPr marL="101598" lvl="0" indent="0">
                  <a:buNone/>
                </a:pPr>
                <a:r>
                  <a:rPr lang="en-US" dirty="0">
                    <a:sym typeface="Times New Roman"/>
                  </a:rPr>
                  <a:t>Measure: </a:t>
                </a:r>
                <a:r>
                  <a:rPr lang="el-GR" dirty="0">
                    <a:sym typeface="Times New Roman"/>
                  </a:rPr>
                  <a:t>λ</a:t>
                </a:r>
                <a:r>
                  <a:rPr lang="en-US" dirty="0">
                    <a:sym typeface="Times New Roman"/>
                  </a:rPr>
                  <a:t>t =Nt+1 /Nt</a:t>
                </a:r>
              </a:p>
              <a:p>
                <a:pPr marL="101598" lvl="0" indent="0">
                  <a:buNone/>
                </a:pPr>
                <a:r>
                  <a:rPr lang="en-US" dirty="0">
                    <a:sym typeface="Times New Roman"/>
                  </a:rPr>
                  <a:t>Estimate: </a:t>
                </a:r>
                <a14:m>
                  <m:oMath xmlns:m="http://schemas.openxmlformats.org/officeDocument/2006/math">
                    <m:acc>
                      <m:accPr>
                        <m:chr m:val="̅"/>
                        <m:ctrlPr>
                          <a:rPr lang="ar-AE" i="1" smtClean="0">
                            <a:latin typeface="Cambria Math" panose="02040503050406030204" pitchFamily="18" charset="0"/>
                            <a:sym typeface="Times New Roman"/>
                          </a:rPr>
                        </m:ctrlPr>
                      </m:accPr>
                      <m:e>
                        <m:r>
                          <m:rPr>
                            <m:sty m:val="p"/>
                          </m:rPr>
                          <a:rPr lang="el-GR" smtClean="0">
                            <a:latin typeface="Cambria Math" panose="02040503050406030204" pitchFamily="18" charset="0"/>
                            <a:sym typeface="Times New Roman"/>
                          </a:rPr>
                          <m:t>λ</m:t>
                        </m:r>
                      </m:e>
                    </m:acc>
                    <m:r>
                      <a:rPr lang="ar-AE" smtClean="0">
                        <a:latin typeface="Cambria Math" panose="02040503050406030204" pitchFamily="18" charset="0"/>
                        <a:sym typeface="Times New Roman"/>
                      </a:rPr>
                      <m:t>=</m:t>
                    </m:r>
                    <m:rad>
                      <m:radPr>
                        <m:ctrlPr>
                          <a:rPr lang="ar-AE" i="1" smtClean="0">
                            <a:latin typeface="Cambria Math" panose="02040503050406030204" pitchFamily="18" charset="0"/>
                            <a:sym typeface="Times New Roman"/>
                          </a:rPr>
                        </m:ctrlPr>
                      </m:radPr>
                      <m:deg>
                        <m:r>
                          <m:rPr>
                            <m:brk m:alnAt="7"/>
                          </m:rPr>
                          <a:rPr lang="ar-AE" smtClean="0">
                            <a:latin typeface="Cambria Math" panose="02040503050406030204" pitchFamily="18" charset="0"/>
                            <a:sym typeface="Times New Roman"/>
                          </a:rPr>
                          <m:t>𝑦</m:t>
                        </m:r>
                      </m:deg>
                      <m:e>
                        <m:r>
                          <m:rPr>
                            <m:nor/>
                          </m:rPr>
                          <a:rPr lang="el-GR" dirty="0">
                            <a:sym typeface="Times New Roman"/>
                          </a:rPr>
                          <m:t>λ</m:t>
                        </m:r>
                        <m:r>
                          <m:rPr>
                            <m:nor/>
                          </m:rPr>
                          <a:rPr lang="en-US" dirty="0">
                            <a:sym typeface="Times New Roman"/>
                          </a:rPr>
                          <m:t>t</m:t>
                        </m:r>
                        <m:r>
                          <m:rPr>
                            <m:nor/>
                          </m:rPr>
                          <a:rPr lang="en-US" dirty="0">
                            <a:sym typeface="Times New Roman"/>
                          </a:rPr>
                          <m:t>=</m:t>
                        </m:r>
                        <m:r>
                          <m:rPr>
                            <m:nor/>
                          </m:rPr>
                          <a:rPr lang="en-US" dirty="0">
                            <a:sym typeface="Times New Roman"/>
                          </a:rPr>
                          <m:t>1</m:t>
                        </m:r>
                        <m:r>
                          <a:rPr lang="en-US" smtClean="0">
                            <a:latin typeface="Cambria Math" panose="02040503050406030204" pitchFamily="18" charset="0"/>
                            <a:sym typeface="Times New Roman"/>
                          </a:rPr>
                          <m:t>×</m:t>
                        </m:r>
                        <m:r>
                          <m:rPr>
                            <m:nor/>
                          </m:rPr>
                          <a:rPr lang="el-GR" dirty="0">
                            <a:sym typeface="Times New Roman"/>
                          </a:rPr>
                          <m:t>λ</m:t>
                        </m:r>
                        <m:r>
                          <m:rPr>
                            <m:nor/>
                          </m:rPr>
                          <a:rPr lang="en-US" dirty="0">
                            <a:sym typeface="Times New Roman"/>
                          </a:rPr>
                          <m:t>t</m:t>
                        </m:r>
                        <m:r>
                          <m:rPr>
                            <m:nor/>
                          </m:rPr>
                          <a:rPr lang="en-US" dirty="0">
                            <a:sym typeface="Times New Roman"/>
                          </a:rPr>
                          <m:t>=</m:t>
                        </m:r>
                        <m:r>
                          <m:rPr>
                            <m:nor/>
                          </m:rPr>
                          <a:rPr lang="en-US" dirty="0" smtClean="0">
                            <a:sym typeface="Times New Roman"/>
                          </a:rPr>
                          <m:t>2</m:t>
                        </m:r>
                        <m:r>
                          <a:rPr lang="en-US">
                            <a:latin typeface="Cambria Math" panose="02040503050406030204" pitchFamily="18" charset="0"/>
                            <a:sym typeface="Times New Roman"/>
                          </a:rPr>
                          <m:t>×</m:t>
                        </m:r>
                        <m:r>
                          <a:rPr lang="en-US" smtClean="0">
                            <a:latin typeface="Cambria Math" panose="02040503050406030204" pitchFamily="18" charset="0"/>
                            <a:sym typeface="Times New Roman"/>
                          </a:rPr>
                          <m:t>…</m:t>
                        </m:r>
                        <m:r>
                          <m:rPr>
                            <m:nor/>
                          </m:rPr>
                          <a:rPr lang="el-GR" dirty="0">
                            <a:sym typeface="Times New Roman"/>
                          </a:rPr>
                          <m:t>λ</m:t>
                        </m:r>
                        <m:r>
                          <m:rPr>
                            <m:nor/>
                          </m:rPr>
                          <a:rPr lang="en-US" dirty="0">
                            <a:sym typeface="Times New Roman"/>
                          </a:rPr>
                          <m:t>t</m:t>
                        </m:r>
                        <m:r>
                          <m:rPr>
                            <m:nor/>
                          </m:rPr>
                          <a:rPr lang="en-US" dirty="0" smtClean="0">
                            <a:sym typeface="Times New Roman"/>
                          </a:rPr>
                          <m:t>=</m:t>
                        </m:r>
                        <m:r>
                          <a:rPr lang="en-US" dirty="0" smtClean="0">
                            <a:latin typeface="Cambria Math" panose="02040503050406030204" pitchFamily="18" charset="0"/>
                            <a:sym typeface="Times New Roman"/>
                          </a:rPr>
                          <m:t>𝑦</m:t>
                        </m:r>
                      </m:e>
                    </m:rad>
                  </m:oMath>
                </a14:m>
                <a:endParaRPr lang="ar-AE" dirty="0">
                  <a:sym typeface="Times New Roman"/>
                </a:endParaRPr>
              </a:p>
              <a:p>
                <a:pPr marL="101598" lvl="0" indent="0">
                  <a:buNone/>
                </a:pPr>
                <a:r>
                  <a:rPr lang="en-US" dirty="0">
                    <a:sym typeface="Times New Roman"/>
                  </a:rPr>
                  <a:t>Predict:  Nt+1 = N </a:t>
                </a:r>
                <a:r>
                  <a:rPr lang="el-GR" dirty="0">
                    <a:sym typeface="Times New Roman"/>
                  </a:rPr>
                  <a:t>λ</a:t>
                </a:r>
                <a:r>
                  <a:rPr lang="en-US" dirty="0">
                    <a:sym typeface="Times New Roman"/>
                  </a:rPr>
                  <a:t>t  (</a:t>
                </a:r>
                <a:r>
                  <a:rPr lang="el-GR" dirty="0">
                    <a:sym typeface="Times New Roman"/>
                  </a:rPr>
                  <a:t>λ </a:t>
                </a:r>
                <a:r>
                  <a:rPr lang="en-US" dirty="0">
                    <a:sym typeface="Times New Roman"/>
                  </a:rPr>
                  <a:t>is a randomized value  drawn from a normal distribution)</a:t>
                </a:r>
              </a:p>
              <a:p>
                <a:pPr lvl="0"/>
                <a:endParaRPr lang="en-US" dirty="0">
                  <a:sym typeface="Times New Roman"/>
                </a:endParaRPr>
              </a:p>
              <a:p>
                <a:pPr lvl="0"/>
                <a:r>
                  <a:rPr lang="en-US" dirty="0">
                    <a:sym typeface="Times New Roman"/>
                  </a:rPr>
                  <a:t>In words: The number at some time equals the initial number times the total new individuals raised to the number of time interval.</a:t>
                </a:r>
              </a:p>
              <a:p>
                <a:pPr lvl="0"/>
                <a:endParaRPr lang="en-US" dirty="0">
                  <a:sym typeface="Times New Roman"/>
                </a:endParaRPr>
              </a:p>
              <a:p>
                <a:pPr lvl="0"/>
                <a:endParaRPr lang="en-US" dirty="0"/>
              </a:p>
            </p:txBody>
          </p:sp>
        </mc:Choice>
        <mc:Fallback xmlns="">
          <p:sp>
            <p:nvSpPr>
              <p:cNvPr id="121" name="Google Shape;121;p17"/>
              <p:cNvSpPr txBox="1">
                <a:spLocks noGrp="1" noRot="1" noChangeAspect="1" noMove="1" noResize="1" noEditPoints="1" noAdjustHandles="1" noChangeArrowheads="1" noChangeShapeType="1" noTextEdit="1"/>
              </p:cNvSpPr>
              <p:nvPr>
                <p:ph type="body" idx="1"/>
              </p:nvPr>
            </p:nvSpPr>
            <p:spPr>
              <a:xfrm>
                <a:off x="415600" y="1356967"/>
                <a:ext cx="11360800" cy="4734866"/>
              </a:xfrm>
              <a:blipFill>
                <a:blip r:embed="rId3"/>
                <a:stretch>
                  <a:fillRect l="-376" b="-2062"/>
                </a:stretch>
              </a:blipFill>
            </p:spPr>
            <p:txBody>
              <a:bodyPr/>
              <a:lstStyle/>
              <a:p>
                <a:r>
                  <a:rPr lang="en-US">
                    <a:noFill/>
                  </a:rPr>
                  <a:t> </a:t>
                </a:r>
              </a:p>
            </p:txBody>
          </p:sp>
        </mc:Fallback>
      </mc:AlternateContent>
    </p:spTree>
    <p:extLst>
      <p:ext uri="{BB962C8B-B14F-4D97-AF65-F5344CB8AC3E}">
        <p14:creationId xmlns:p14="http://schemas.microsoft.com/office/powerpoint/2010/main" val="1605472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72458EE-BFF9-468A-8464-DFD913327021}" vid="{7EB1F43D-0D6C-4939-8000-7D7E4F656E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24652</TotalTime>
  <Words>789</Words>
  <Application>Microsoft Office PowerPoint</Application>
  <PresentationFormat>Widescreen</PresentationFormat>
  <Paragraphs>167</Paragraphs>
  <Slides>22</Slides>
  <Notes>19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Cambria Math</vt:lpstr>
      <vt:lpstr>Courier New</vt:lpstr>
      <vt:lpstr>Times New Roman</vt:lpstr>
      <vt:lpstr>Wingdings</vt:lpstr>
      <vt:lpstr>Office Theme</vt:lpstr>
      <vt:lpstr>Abundance projections</vt:lpstr>
      <vt:lpstr>PowerPoint Presentation</vt:lpstr>
      <vt:lpstr>Population growth models - classic </vt:lpstr>
      <vt:lpstr>Population growth models - classic </vt:lpstr>
      <vt:lpstr>When could you use a ‘simple’ growth curve?</vt:lpstr>
      <vt:lpstr>Instantaneous growth models</vt:lpstr>
      <vt:lpstr>        The future condition: understanding how populations increase and decrease is imperative for decision-making       The future condition: understanding how populations increase and decrease is imperative for decision-making</vt:lpstr>
      <vt:lpstr>PowerPoint Presentation</vt:lpstr>
      <vt:lpstr>Discrete population growth models </vt:lpstr>
      <vt:lpstr>PowerPoint Presentation</vt:lpstr>
      <vt:lpstr>Logistic population growth </vt:lpstr>
      <vt:lpstr>PowerPoint Presentation</vt:lpstr>
      <vt:lpstr>PowerPoint Presentation</vt:lpstr>
      <vt:lpstr>PowerPoint Presentation</vt:lpstr>
      <vt:lpstr>PowerPoint Presentation</vt:lpstr>
      <vt:lpstr>Application of lambda growth models</vt:lpstr>
      <vt:lpstr>Alternative incidental take scenarios</vt:lpstr>
      <vt:lpstr>Application - St. Croix ground lizard growth  Sec. 7 consultation - if rats are introduced and mortality increases, what will happen to the population?</vt:lpstr>
      <vt:lpstr>Application - St. Croix ground lizard growth</vt:lpstr>
      <vt:lpstr>Population growth models –  complicated demographic projections can be useful for your SSA  </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Abundance projections</dc:title>
  <dc:creator>Kylee Dunham</dc:creator>
  <cp:lastModifiedBy>Conor McGowan</cp:lastModifiedBy>
  <cp:revision>2</cp:revision>
  <dcterms:created xsi:type="dcterms:W3CDTF">2018-10-23T14:11:40Z</dcterms:created>
  <dcterms:modified xsi:type="dcterms:W3CDTF">2018-12-11T18:38:42Z</dcterms:modified>
</cp:coreProperties>
</file>