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2" r:id="rId3"/>
    <p:sldId id="259" r:id="rId4"/>
    <p:sldId id="270" r:id="rId5"/>
    <p:sldId id="261" r:id="rId6"/>
    <p:sldId id="269" r:id="rId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4"/>
  </p:normalViewPr>
  <p:slideViewPr>
    <p:cSldViewPr snapToGrid="0" snapToObjects="1">
      <p:cViewPr varScale="1">
        <p:scale>
          <a:sx n="62" d="100"/>
          <a:sy n="62" d="100"/>
        </p:scale>
        <p:origin x="2419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/>
              <a:t>SSA 200</a:t>
            </a:r>
            <a:br>
              <a:rPr lang="en-US" sz="1400" b="1" dirty="0"/>
            </a:br>
            <a:r>
              <a:rPr lang="en-US" sz="1400" b="1" dirty="0"/>
              <a:t>Strategic Use of 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59" y="368083"/>
            <a:ext cx="5699761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/>
              <a:t>Oct 23-24, 2018</a:t>
            </a:r>
          </a:p>
          <a:p>
            <a:pPr algn="r"/>
            <a:r>
              <a:rPr lang="en-US" sz="1400" b="1" dirty="0"/>
              <a:t>Houston,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6F4F-912C-4CC7-92D6-10C4B2F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7" y="7852993"/>
            <a:ext cx="1739096" cy="9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3819-3FC5-490A-8A74-EF7AF37C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66" y="7959585"/>
            <a:ext cx="673399" cy="80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0670-1150-42E9-98A2-EBD4DF752833}"/>
              </a:ext>
            </a:extLst>
          </p:cNvPr>
          <p:cNvSpPr txBox="1"/>
          <p:nvPr/>
        </p:nvSpPr>
        <p:spPr>
          <a:xfrm>
            <a:off x="594359" y="1170490"/>
            <a:ext cx="5699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Lecture slides, activities, and additional supplementary materials are available online at:  </a:t>
            </a:r>
            <a:r>
              <a:rPr lang="en-US" sz="1200" b="1" dirty="0"/>
              <a:t>ssa200.github.io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78126-7054-46AC-958F-B9168C8663EF}"/>
              </a:ext>
            </a:extLst>
          </p:cNvPr>
          <p:cNvSpPr txBox="1"/>
          <p:nvPr/>
        </p:nvSpPr>
        <p:spPr>
          <a:xfrm>
            <a:off x="471488" y="7944920"/>
            <a:ext cx="346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Conor</a:t>
            </a:r>
            <a:r>
              <a:rPr lang="en-US" sz="1200" dirty="0"/>
              <a:t> P. McGowan</a:t>
            </a:r>
          </a:p>
          <a:p>
            <a:r>
              <a:rPr lang="en-US" sz="1200" dirty="0"/>
              <a:t>Anna M. Tucker</a:t>
            </a:r>
          </a:p>
          <a:p>
            <a:r>
              <a:rPr lang="en-US" sz="1200" dirty="0"/>
              <a:t>Nicole F. </a:t>
            </a:r>
            <a:r>
              <a:rPr lang="en-US" sz="1200" dirty="0" err="1"/>
              <a:t>Angeli</a:t>
            </a:r>
            <a:endParaRPr lang="en-US" sz="1200" dirty="0"/>
          </a:p>
          <a:p>
            <a:r>
              <a:rPr lang="en-US" sz="1200" dirty="0"/>
              <a:t>Kylee Dunham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A5BC7-833E-4CF5-9B59-79352BEAD90A}"/>
              </a:ext>
            </a:extLst>
          </p:cNvPr>
          <p:cNvSpPr txBox="1"/>
          <p:nvPr/>
        </p:nvSpPr>
        <p:spPr>
          <a:xfrm>
            <a:off x="594359" y="1933634"/>
            <a:ext cx="56997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a model?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purpose of modeling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Statistical analysis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statistical analysis to predict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Explaining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data analysis to understand ecological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 patterns in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Evaluate competing hypothesis about how the system works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Statistical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9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20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4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165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Continuous</a:t>
                          </a:r>
                          <a:r>
                            <a:rPr lang="en-US" sz="1200" b="1" baseline="0" dirty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applications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</a:t>
                          </a:r>
                          <a:r>
                            <a:rPr lang="en-US" sz="1200" baseline="0" dirty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  <a:r>
                            <a:rPr lang="en-US" sz="1200" baseline="0" dirty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Occupancy</a:t>
                          </a:r>
                          <a:endParaRPr lang="en-US" sz="1200" baseline="0" dirty="0"/>
                        </a:p>
                        <a:p>
                          <a:pPr algn="ctr"/>
                          <a:r>
                            <a:rPr lang="en-US" sz="1200" baseline="0" dirty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transitions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Negative 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Counts with many</a:t>
                          </a:r>
                          <a:r>
                            <a:rPr lang="en-US" sz="1200" baseline="0" dirty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Log-normal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Population-level</a:t>
                          </a:r>
                          <a:r>
                            <a:rPr lang="en-US" sz="1200" baseline="0" dirty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 rates</a:t>
                          </a:r>
                          <a:r>
                            <a:rPr lang="en-US" sz="1200" baseline="0" dirty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Uniform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User-defined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Variety</a:t>
                          </a:r>
                          <a:r>
                            <a:rPr lang="en-US" sz="1200" baseline="0" dirty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regression and AIC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331D1-C285-435F-8EF5-6E173084B788}"/>
              </a:ext>
            </a:extLst>
          </p:cNvPr>
          <p:cNvGrpSpPr/>
          <p:nvPr/>
        </p:nvGrpSpPr>
        <p:grpSpPr>
          <a:xfrm>
            <a:off x="1723228" y="1852021"/>
            <a:ext cx="3411544" cy="3020396"/>
            <a:chOff x="1143000" y="2497543"/>
            <a:chExt cx="4110286" cy="35617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497543"/>
              <a:ext cx="4110286" cy="35617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007" y="3221920"/>
                  <a:ext cx="11531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861" r="-2088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6368"/>
              </p:ext>
            </p:extLst>
          </p:nvPr>
        </p:nvGraphicFramePr>
        <p:xfrm>
          <a:off x="1143000" y="4833256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FE44A-1824-43D3-9549-CF8B2B150F27}"/>
              </a:ext>
            </a:extLst>
          </p:cNvPr>
          <p:cNvSpPr txBox="1"/>
          <p:nvPr/>
        </p:nvSpPr>
        <p:spPr>
          <a:xfrm>
            <a:off x="587818" y="1059671"/>
            <a:ext cx="55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</a:t>
            </a:r>
            <a:r>
              <a:rPr lang="en-US" sz="1200" dirty="0"/>
              <a:t> 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Generalized </a:t>
            </a:r>
            <a:r>
              <a:rPr lang="en-US" sz="1200" dirty="0"/>
              <a:t>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some other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Logistic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Poisson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B395D4-E635-4567-B804-EAC4688550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57909"/>
                  </p:ext>
                </p:extLst>
              </p:nvPr>
            </p:nvGraphicFramePr>
            <p:xfrm>
              <a:off x="863151" y="6633137"/>
              <a:ext cx="5131697" cy="19965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7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16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29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07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2941" t="-1786" r="-220000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/>
                            <a:t>Int + Covariate 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92966-3E7B-4BA1-958B-D77DE3A3E506}"/>
              </a:ext>
            </a:extLst>
          </p:cNvPr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Types of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A515D-0B5C-4D01-A86E-358ED2CA6CF1}"/>
              </a:ext>
            </a:extLst>
          </p:cNvPr>
          <p:cNvSpPr txBox="1"/>
          <p:nvPr/>
        </p:nvSpPr>
        <p:spPr>
          <a:xfrm>
            <a:off x="666751" y="879484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Partial controllability </a:t>
            </a:r>
            <a:r>
              <a:rPr lang="en-US" sz="1200" dirty="0"/>
              <a:t>– We are unable to control the exact management actions taken in a system.</a:t>
            </a:r>
          </a:p>
          <a:p>
            <a:endParaRPr lang="en-US" sz="1200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Setting management goals – we may intend to fully restore a habitat, but may not be able to implement the exact management goals due to other logistical constraints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Observational uncertainty </a:t>
            </a:r>
            <a:r>
              <a:rPr lang="en-US" sz="1200" dirty="0"/>
              <a:t>– We are unable to perfectly observe the state of natural systems.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Count data – in almost all cases, we cannot count every individual present at a specific location, but instead assume there is some probability of detecting individuals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Environmental  variation </a:t>
            </a:r>
            <a:r>
              <a:rPr lang="en-US" sz="1200" dirty="0"/>
              <a:t>– Stochastic environmental fluctuations mean that conditions typically vary randomly from year to year.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Predicting effects of temperature – we may estimate a relationship between temperature and survival probability that we can use to predict survival under future temperature conditions, but temperature will likely vary in a stochastic way from year to year.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Ecological uncertainty </a:t>
            </a:r>
            <a:r>
              <a:rPr lang="en-US" sz="1200" dirty="0"/>
              <a:t>– We have an imperfect understanding of how ecological systems work.</a:t>
            </a:r>
          </a:p>
          <a:p>
            <a:endParaRPr lang="en-US" sz="1200" b="1" dirty="0"/>
          </a:p>
          <a:p>
            <a:r>
              <a:rPr lang="en-US" sz="1200" dirty="0"/>
              <a:t>Examples: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Metapopulation dynamics – we think a set of populations function as a metapopulation, but have not conducted studies to explicitly estimate immigration among sites, and therefore we are unsure to what extent immigration plays a role in measured population growth rate at each site. </a:t>
            </a:r>
          </a:p>
        </p:txBody>
      </p:sp>
    </p:spTree>
    <p:extLst>
      <p:ext uri="{BB962C8B-B14F-4D97-AF65-F5344CB8AC3E}">
        <p14:creationId xmlns:p14="http://schemas.microsoft.com/office/powerpoint/2010/main" val="42683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Some key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51" y="889389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n-US" sz="1200" b="1" dirty="0"/>
              <a:t>Response/dependent variable</a:t>
            </a:r>
            <a:r>
              <a:rPr lang="en-US" sz="1200" dirty="0"/>
              <a:t> – in a statistical model, the variable that you are interested in better understanding or predicting (the “y” variable)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r>
              <a:rPr lang="en-US" sz="1200" b="1" dirty="0"/>
              <a:t>Predictor/independent variable</a:t>
            </a:r>
            <a:r>
              <a:rPr lang="en-US" sz="1200" dirty="0"/>
              <a:t> – in a statistical model, the variable(s) that explain some of the observed variation in the response variable (the “x” variables)</a:t>
            </a:r>
          </a:p>
          <a:p>
            <a:pPr marL="285750" lvl="0" indent="-285750">
              <a:defRPr/>
            </a:pPr>
            <a:endParaRPr lang="en-US" sz="1200" b="1" dirty="0"/>
          </a:p>
          <a:p>
            <a:pPr marL="285750" lvl="0" indent="-285750"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Covariate </a:t>
            </a:r>
            <a:r>
              <a:rPr lang="en-US" sz="1200" dirty="0"/>
              <a:t>– an environmental or ecological quantity that usually represents a stressor or species need and is included in a model as a predictor variable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Parameter</a:t>
            </a:r>
            <a:r>
              <a:rPr lang="en-US" sz="1200" dirty="0"/>
              <a:t> – statistical quantities that are estimated to explain the relationship between predictor and response variables. Can also be used to refer to demographic vital rates of interest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Collinearity</a:t>
            </a:r>
            <a:r>
              <a:rPr lang="en-US" sz="1200" dirty="0"/>
              <a:t> – occurs when two predictor variables in the same model are correlated with each other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Overfitting</a:t>
            </a:r>
            <a:r>
              <a:rPr lang="en-US" sz="1200" dirty="0"/>
              <a:t> – occurs when too many predictor variables are included in the model, resulting in a model that is not very useful for prediction 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AIC</a:t>
            </a:r>
            <a:r>
              <a:rPr lang="en-US" sz="1200" dirty="0"/>
              <a:t> – stands for </a:t>
            </a:r>
            <a:r>
              <a:rPr lang="en-US" sz="1200" dirty="0" err="1"/>
              <a:t>Aikaike’s</a:t>
            </a:r>
            <a:r>
              <a:rPr lang="en-US" sz="1200" dirty="0"/>
              <a:t> Information Criterion – a metric used to rank models based on how well they fit the data with a  penalty for the number of covariates in the model (to avoid overfitting)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Intercept</a:t>
            </a:r>
            <a:r>
              <a:rPr lang="en-US" sz="1200" dirty="0"/>
              <a:t> – the theoretical value of the response variable if all predictors were equal to zero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Null model</a:t>
            </a:r>
            <a:r>
              <a:rPr lang="en-US" sz="1200" dirty="0"/>
              <a:t> – the “intercept-only” model that does not include any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Global model</a:t>
            </a:r>
            <a:r>
              <a:rPr lang="en-US" sz="1200" dirty="0"/>
              <a:t> – the most complex model in the model set that includes all covariates</a:t>
            </a:r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Population closure</a:t>
            </a:r>
            <a:r>
              <a:rPr lang="en-US" sz="1200" dirty="0"/>
              <a:t> – an important concept for occupancy and abundance estimation, a population is considered “closed” when there are no births, deaths, immigration, or emigration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Descriptive or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Presence-type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Counts</a:t>
            </a: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Occupancy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N-mixture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Species distribution model </a:t>
            </a:r>
            <a:r>
              <a:rPr lang="en-US" sz="1200" b="1" dirty="0">
                <a:solidFill>
                  <a:sysClr val="windowText" lastClr="000000"/>
                </a:solidFill>
              </a:rPr>
              <a:t>OR</a:t>
            </a:r>
            <a:r>
              <a:rPr lang="en-US" sz="1200" dirty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kind of data do you have?</a:t>
            </a: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was it collected?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Demographic data</a:t>
            </a: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Designed survey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transects, repeated counts, mark-recapture)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Follow the color of your data type!</a:t>
            </a:r>
          </a:p>
        </p:txBody>
      </p:sp>
      <p:sp>
        <p:nvSpPr>
          <p:cNvPr id="102" name="Hexagon 101"/>
          <p:cNvSpPr/>
          <p:nvPr/>
        </p:nvSpPr>
        <p:spPr>
          <a:xfrm>
            <a:off x="3562704" y="4547405"/>
            <a:ext cx="2970079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Are there repeated measurements within a closed period?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roadmap is to serve as a general guide and is not an exhaustive list of all analysis options. Also, </a:t>
            </a:r>
            <a:r>
              <a:rPr lang="en-US" sz="1200" b="1" i="1" dirty="0"/>
              <a:t>always check the specific assumptions of your planned modeling approach!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93866" y="5341005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5" name="Straight Connector 114"/>
          <p:cNvCxnSpPr>
            <a:cxnSpLocks/>
            <a:stCxn id="110" idx="0"/>
            <a:endCxn id="102" idx="2"/>
          </p:cNvCxnSpPr>
          <p:nvPr/>
        </p:nvCxnSpPr>
        <p:spPr>
          <a:xfrm flipV="1">
            <a:off x="2757871" y="5048149"/>
            <a:ext cx="930019" cy="9520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11" idx="0"/>
            <a:endCxn id="102" idx="1"/>
          </p:cNvCxnSpPr>
          <p:nvPr/>
        </p:nvCxnSpPr>
        <p:spPr>
          <a:xfrm flipV="1">
            <a:off x="6262340" y="5048149"/>
            <a:ext cx="145257" cy="29285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citizen science, historical records, museum specimens)</a:t>
            </a: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1" idx="2"/>
            <a:endCxn id="54" idx="0"/>
          </p:cNvCxnSpPr>
          <p:nvPr/>
        </p:nvCxnSpPr>
        <p:spPr>
          <a:xfrm flipH="1">
            <a:off x="4695762" y="5753368"/>
            <a:ext cx="1566578" cy="823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111" idx="2"/>
            <a:endCxn id="50" idx="3"/>
          </p:cNvCxnSpPr>
          <p:nvPr/>
        </p:nvCxnSpPr>
        <p:spPr>
          <a:xfrm flipH="1">
            <a:off x="5181139" y="5753368"/>
            <a:ext cx="1081201" cy="182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 flipH="1">
            <a:off x="6241055" y="5753368"/>
            <a:ext cx="21285" cy="6963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63596" y="792551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(fecundity)</a:t>
            </a: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 flipH="1">
            <a:off x="5909696" y="5753368"/>
            <a:ext cx="352644" cy="2172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88938" y="5588176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7640" y="8004939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analysis (mark-recapture)</a:t>
            </a: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652278" y="5753368"/>
            <a:ext cx="1610062" cy="22515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49661" y="6577090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(counts)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6812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Abundance estimation (mark-recapture)</a:t>
            </a:r>
          </a:p>
        </p:txBody>
      </p:sp>
      <p:cxnSp>
        <p:nvCxnSpPr>
          <p:cNvPr id="142" name="Straight Arrow Connector 141"/>
          <p:cNvCxnSpPr>
            <a:cxnSpLocks/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3C1F8F-68A8-45E2-885A-224326C87AA8}"/>
              </a:ext>
            </a:extLst>
          </p:cNvPr>
          <p:cNvSpPr/>
          <p:nvPr/>
        </p:nvSpPr>
        <p:spPr>
          <a:xfrm>
            <a:off x="117641" y="178131"/>
            <a:ext cx="1286118" cy="603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roadmap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909</Words>
  <Application>Microsoft Office PowerPoint</Application>
  <PresentationFormat>Letter Paper (8.5x11 in)</PresentationFormat>
  <Paragraphs>204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Mangal</vt:lpstr>
      <vt:lpstr>Office Theme</vt:lpstr>
      <vt:lpstr>SSA 200 Strategic Use of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49</cp:revision>
  <dcterms:created xsi:type="dcterms:W3CDTF">2017-09-20T20:26:32Z</dcterms:created>
  <dcterms:modified xsi:type="dcterms:W3CDTF">2018-10-18T15:22:22Z</dcterms:modified>
</cp:coreProperties>
</file>