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6"/>
  </p:notesMasterIdLst>
  <p:sldIdLst>
    <p:sldId id="256" r:id="rId3"/>
    <p:sldId id="260" r:id="rId4"/>
    <p:sldId id="259" r:id="rId5"/>
    <p:sldId id="272" r:id="rId6"/>
    <p:sldId id="271" r:id="rId7"/>
    <p:sldId id="298" r:id="rId8"/>
    <p:sldId id="263" r:id="rId9"/>
    <p:sldId id="264" r:id="rId10"/>
    <p:sldId id="288" r:id="rId11"/>
    <p:sldId id="289" r:id="rId12"/>
    <p:sldId id="292" r:id="rId13"/>
    <p:sldId id="290" r:id="rId14"/>
    <p:sldId id="291" r:id="rId15"/>
    <p:sldId id="299" r:id="rId16"/>
    <p:sldId id="300" r:id="rId17"/>
    <p:sldId id="281" r:id="rId18"/>
    <p:sldId id="270" r:id="rId19"/>
    <p:sldId id="277" r:id="rId20"/>
    <p:sldId id="293" r:id="rId21"/>
    <p:sldId id="296" r:id="rId22"/>
    <p:sldId id="297" r:id="rId23"/>
    <p:sldId id="295" r:id="rId24"/>
    <p:sldId id="29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89349" autoAdjust="0"/>
  </p:normalViewPr>
  <p:slideViewPr>
    <p:cSldViewPr showGuides="1">
      <p:cViewPr varScale="1">
        <p:scale>
          <a:sx n="97" d="100"/>
          <a:sy n="97" d="100"/>
        </p:scale>
        <p:origin x="389" y="72"/>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10/23/2018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regression is the core of survival analysis?</a:t>
            </a:r>
          </a:p>
        </p:txBody>
      </p:sp>
      <p:sp>
        <p:nvSpPr>
          <p:cNvPr id="4" name="Slide Number Placeholder 3"/>
          <p:cNvSpPr>
            <a:spLocks noGrp="1"/>
          </p:cNvSpPr>
          <p:nvPr>
            <p:ph type="sldNum" sz="quarter" idx="5"/>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3111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17</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19</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10/23/2018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10/23/2018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panose="02040503050406030204" pitchFamily="18" charset="0"/>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533400" y="1145322"/>
            <a:ext cx="4705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rPr>
                          </m:ctrlPr>
                        </m:dPr>
                        <m:e>
                          <m:m>
                            <m:mPr>
                              <m:mcs>
                                <m:mc>
                                  <m:mcPr>
                                    <m:count m:val="5"/>
                                    <m:mcJc m:val="center"/>
                                  </m:mcPr>
                                </m:mc>
                              </m:mcs>
                              <m:ctrlPr>
                                <a:rPr lang="en-US" sz="2400" b="1" i="1" smtClean="0">
                                  <a:latin typeface="Cambria Math" panose="02040503050406030204" pitchFamily="18" charset="0"/>
                                </a:rPr>
                              </m:ctrlPr>
                            </m:mPr>
                            <m:mr>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m>
                            <m:mPr>
                              <m:mcs>
                                <m:mc>
                                  <m:mcPr>
                                    <m:count m:val="5"/>
                                    <m:mcJc m:val="center"/>
                                  </m:mcPr>
                                </m:mc>
                              </m:mcs>
                              <m:ctrlPr>
                                <a:rPr lang="en-US" sz="2000" b="1" i="1" smtClean="0">
                                  <a:solidFill>
                                    <a:srgbClr val="00B050"/>
                                  </a:solidFill>
                                  <a:latin typeface="Cambria Math" panose="02040503050406030204" pitchFamily="18" charset="0"/>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lnSpcReduction="10000"/>
          </a:bodyPr>
          <a:lstStyle/>
          <a:p>
            <a:r>
              <a:rPr lang="en-US" sz="2800" dirty="0"/>
              <a:t>Used to estimate transition probabilities among different physical sites or biological states</a:t>
            </a:r>
          </a:p>
          <a:p>
            <a:r>
              <a:rPr lang="en-US" sz="2800" dirty="0"/>
              <a:t>Look similar to matrix models, but individuals can move back and forth between states</a:t>
            </a:r>
          </a:p>
          <a:p>
            <a:pPr lvl="1"/>
            <a:r>
              <a:rPr lang="en-US" sz="2400" dirty="0"/>
              <a:t>Breeder/non-breeder status</a:t>
            </a:r>
          </a:p>
          <a:p>
            <a:pPr lvl="1"/>
            <a:r>
              <a:rPr lang="en-US" sz="2400" dirty="0"/>
              <a:t>Disease status</a:t>
            </a:r>
          </a:p>
          <a:p>
            <a:pPr lvl="1"/>
            <a:r>
              <a:rPr lang="en-US" sz="2400" dirty="0"/>
              <a:t>Movement among study areas</a:t>
            </a:r>
          </a:p>
          <a:p>
            <a:endParaRPr lang="en-US" dirty="0"/>
          </a:p>
          <a:p>
            <a:r>
              <a:rPr lang="en-US" sz="28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a:t>J</a:t>
            </a:r>
          </a:p>
          <a:p>
            <a:pPr algn="r">
              <a:lnSpc>
                <a:spcPct val="150000"/>
              </a:lnSpc>
            </a:pPr>
            <a:r>
              <a:rPr lang="en-US" sz="1600" b="1" dirty="0"/>
              <a:t>B</a:t>
            </a:r>
          </a:p>
          <a:p>
            <a:pPr algn="r">
              <a:lnSpc>
                <a:spcPct val="150000"/>
              </a:lnSpc>
            </a:pPr>
            <a:r>
              <a:rPr lang="en-US" sz="1600" b="1" dirty="0"/>
              <a:t>N</a:t>
            </a:r>
          </a:p>
          <a:p>
            <a:pPr algn="r">
              <a:lnSpc>
                <a:spcPct val="150000"/>
              </a:lnSpc>
            </a:pPr>
            <a:r>
              <a:rPr lang="en-US" sz="1600" b="1" dirty="0"/>
              <a:t>D</a:t>
            </a:r>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a:t> J                  B                          N                     D</a:t>
            </a:r>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667601" y="1395657"/>
                <a:ext cx="531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667601" y="1860876"/>
                <a:ext cx="531940"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572351" y="1709982"/>
                <a:ext cx="5011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572350" y="2279976"/>
                <a:ext cx="501163" cy="369332"/>
              </a:xfrm>
              <a:prstGeom prst="rect">
                <a:avLst/>
              </a:prstGeom>
              <a:blipFill rotWithShape="1">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89737" y="2281595"/>
                <a:ext cx="5441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789737" y="3042126"/>
                <a:ext cx="544188" cy="369332"/>
              </a:xfrm>
              <a:prstGeom prst="rect">
                <a:avLst/>
              </a:prstGeom>
              <a:blipFill rotWithShape="1">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4"/>
                                    <m:mcJc m:val="center"/>
                                  </m:mcPr>
                                </m:mc>
                              </m:mcs>
                              <m:ctrlPr>
                                <a:rPr lang="en-US" sz="2000" i="1" smtClean="0">
                                  <a:latin typeface="Cambria Math" panose="02040503050406030204" pitchFamily="18" charset="0"/>
                                </a:rPr>
                              </m:ctrlPr>
                            </m:mPr>
                            <m:mr>
                              <m:e>
                                <m:r>
                                  <m:rPr>
                                    <m:brk m:alnAt="7"/>
                                  </m:rPr>
                                  <a:rPr lang="en-US" sz="2000" b="0" i="1" smtClean="0">
                                    <a:latin typeface="Cambria Math"/>
                                  </a:rPr>
                                  <m:t>0</m:t>
                                </m:r>
                              </m:e>
                              <m:e>
                                <m:sSup>
                                  <m:sSupPr>
                                    <m:ctrlPr>
                                      <a:rPr lang="en-US" sz="2000" b="0" i="1" smtClean="0">
                                        <a:latin typeface="Cambria Math" panose="02040503050406030204" pitchFamily="18" charset="0"/>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panose="02040503050406030204" pitchFamily="18" charset="0"/>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a:endCxn id="16" idx="1"/>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6" idx="1"/>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6" idx="1"/>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stCxn id="16" idx="3"/>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3"/>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3"/>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1" idx="2"/>
            <a:endCxn id="22" idx="0"/>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0000" y="1238250"/>
            <a:ext cx="1752600" cy="2819400"/>
          </a:xfrm>
          <a:prstGeom prst="rect">
            <a:avLst/>
          </a:prstGeom>
          <a:gradFill flip="none" rotWithShape="1">
            <a:gsLst>
              <a:gs pos="0">
                <a:schemeClr val="accent1"/>
              </a:gs>
              <a:gs pos="50000">
                <a:schemeClr val="accent4"/>
              </a:gs>
              <a:gs pos="100000">
                <a:srgbClr val="C0000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IPM</a:t>
            </a:r>
          </a:p>
        </p:txBody>
      </p: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a:t>Analysis</a:t>
            </a:r>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145671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a:solidFill>
                    <a:srgbClr val="F2700E"/>
                  </a:solidFill>
                </a:rPr>
                <a:t>immigration</a:t>
              </a: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7105646" y="192405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677023" y="278130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a:solidFill>
                    <a:schemeClr val="accent3">
                      <a:lumMod val="50000"/>
                    </a:schemeClr>
                  </a:solidFill>
                </a:rPr>
                <a:t>immigration</a:t>
              </a: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a16="http://schemas.microsoft.com/office/drawing/2014/main" val="20000"/>
                    </a:ext>
                  </a:extLst>
                </a:gridCol>
              </a:tblGrid>
              <a:tr h="278130">
                <a:tc>
                  <a:txBody>
                    <a:bodyPr/>
                    <a:lstStyle/>
                    <a:p>
                      <a:pPr algn="ctr"/>
                      <a:r>
                        <a:rPr lang="en-US" sz="1400" b="1" dirty="0"/>
                        <a:t>Data types</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Number of offspring per female</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a16="http://schemas.microsoft.com/office/drawing/2014/main"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a16="http://schemas.microsoft.com/office/drawing/2014/main"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a16="http://schemas.microsoft.com/office/drawing/2014/main" val="10005"/>
                  </a:ext>
                </a:extLst>
              </a:tr>
              <a:tr h="278130">
                <a:tc>
                  <a:txBody>
                    <a:bodyPr/>
                    <a:lstStyle/>
                    <a:p>
                      <a:pPr algn="ctr"/>
                      <a:r>
                        <a:rPr lang="en-US" sz="1400" dirty="0"/>
                        <a:t>Radio telemetry </a:t>
                      </a:r>
                    </a:p>
                  </a:txBody>
                  <a:tcPr marT="34290" marB="34290" anchor="ctr"/>
                </a:tc>
                <a:extLst>
                  <a:ext uri="{0D108BD9-81ED-4DB2-BD59-A6C34878D82A}">
                    <a16:rowId xmlns:a16="http://schemas.microsoft.com/office/drawing/2014/main" val="10006"/>
                  </a:ext>
                </a:extLst>
              </a:tr>
              <a:tr h="278130">
                <a:tc>
                  <a:txBody>
                    <a:bodyPr/>
                    <a:lstStyle/>
                    <a:p>
                      <a:pPr algn="ctr"/>
                      <a:r>
                        <a:rPr lang="en-US" sz="1400" dirty="0"/>
                        <a:t>Others?</a:t>
                      </a:r>
                    </a:p>
                  </a:txBody>
                  <a:tcPr marT="34290" marB="3429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a16="http://schemas.microsoft.com/office/drawing/2014/main" val="20000"/>
                    </a:ext>
                  </a:extLst>
                </a:gridCol>
              </a:tblGrid>
              <a:tr h="278130">
                <a:tc>
                  <a:txBody>
                    <a:bodyPr/>
                    <a:lstStyle/>
                    <a:p>
                      <a:pPr algn="ctr"/>
                      <a:r>
                        <a:rPr lang="en-US" sz="1400" b="1" dirty="0"/>
                        <a:t>Demographic vital rate</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Fecundity</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Recruitment probability</a:t>
                      </a:r>
                    </a:p>
                  </a:txBody>
                  <a:tcPr marT="34290" marB="34290" anchor="ctr"/>
                </a:tc>
                <a:extLst>
                  <a:ext uri="{0D108BD9-81ED-4DB2-BD59-A6C34878D82A}">
                    <a16:rowId xmlns:a16="http://schemas.microsoft.com/office/drawing/2014/main"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Breeding success probability</a:t>
                      </a:r>
                    </a:p>
                  </a:txBody>
                  <a:tcPr marT="34290" marB="34290" anchor="ct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6400-3022-4111-825D-C54283E27CDD}"/>
              </a:ext>
            </a:extLst>
          </p:cNvPr>
          <p:cNvSpPr>
            <a:spLocks noGrp="1"/>
          </p:cNvSpPr>
          <p:nvPr>
            <p:ph type="title"/>
          </p:nvPr>
        </p:nvSpPr>
        <p:spPr/>
        <p:txBody>
          <a:bodyPr>
            <a:noAutofit/>
          </a:bodyPr>
          <a:lstStyle/>
          <a:p>
            <a:pPr algn="l"/>
            <a:r>
              <a:rPr lang="en-US" sz="2400" dirty="0"/>
              <a:t>Linking survival probability to covariates</a:t>
            </a:r>
          </a:p>
        </p:txBody>
      </p:sp>
      <p:sp>
        <p:nvSpPr>
          <p:cNvPr id="3" name="Content Placeholder 2">
            <a:extLst>
              <a:ext uri="{FF2B5EF4-FFF2-40B4-BE49-F238E27FC236}">
                <a16:creationId xmlns:a16="http://schemas.microsoft.com/office/drawing/2014/main" id="{98BD5672-C4AA-4742-AA32-4657D8A92FCB}"/>
              </a:ext>
            </a:extLst>
          </p:cNvPr>
          <p:cNvSpPr>
            <a:spLocks noGrp="1"/>
          </p:cNvSpPr>
          <p:nvPr>
            <p:ph idx="1"/>
          </p:nvPr>
        </p:nvSpPr>
        <p:spPr>
          <a:xfrm>
            <a:off x="631278" y="1123950"/>
            <a:ext cx="7886700" cy="3394472"/>
          </a:xfrm>
        </p:spPr>
        <p:txBody>
          <a:bodyPr>
            <a:normAutofit/>
          </a:bodyPr>
          <a:lstStyle/>
          <a:p>
            <a:r>
              <a:rPr lang="en-US" sz="1800" b="1" dirty="0"/>
              <a:t>Logistic regression </a:t>
            </a:r>
            <a:r>
              <a:rPr lang="en-US" sz="1800" dirty="0"/>
              <a:t>is at the heart of survival estimation</a:t>
            </a:r>
          </a:p>
          <a:p>
            <a:endParaRPr lang="en-US" sz="1800" dirty="0"/>
          </a:p>
          <a:p>
            <a:endParaRPr lang="en-US" sz="1800" dirty="0"/>
          </a:p>
          <a:p>
            <a:endParaRPr lang="en-US" sz="1800" dirty="0"/>
          </a:p>
          <a:p>
            <a:r>
              <a:rPr lang="en-US" sz="1800" dirty="0"/>
              <a:t>Parameter estimates often back-transformed for interpretation</a:t>
            </a:r>
          </a:p>
          <a:p>
            <a:r>
              <a:rPr lang="en-US" sz="1800" dirty="0"/>
              <a:t>Odds are relative to the (use a “reference level”)</a:t>
            </a:r>
          </a:p>
        </p:txBody>
      </p:sp>
      <p:graphicFrame>
        <p:nvGraphicFramePr>
          <p:cNvPr id="4" name="Table 3">
            <a:extLst>
              <a:ext uri="{FF2B5EF4-FFF2-40B4-BE49-F238E27FC236}">
                <a16:creationId xmlns:a16="http://schemas.microsoft.com/office/drawing/2014/main" id="{9048C09E-3A7F-4972-A8F1-6A33937248A2}"/>
              </a:ext>
            </a:extLst>
          </p:cNvPr>
          <p:cNvGraphicFramePr>
            <a:graphicFrameLocks noGrp="1"/>
          </p:cNvGraphicFramePr>
          <p:nvPr>
            <p:extLst>
              <p:ext uri="{D42A27DB-BD31-4B8C-83A1-F6EECF244321}">
                <p14:modId xmlns:p14="http://schemas.microsoft.com/office/powerpoint/2010/main" val="402938139"/>
              </p:ext>
            </p:extLst>
          </p:nvPr>
        </p:nvGraphicFramePr>
        <p:xfrm>
          <a:off x="306111" y="3319991"/>
          <a:ext cx="6462689" cy="1303020"/>
        </p:xfrm>
        <a:graphic>
          <a:graphicData uri="http://schemas.openxmlformats.org/drawingml/2006/table">
            <a:tbl>
              <a:tblPr firstRow="1" bandRow="1">
                <a:tableStyleId>{616DA210-FB5B-4158-B5E0-FEB733F419BA}</a:tableStyleId>
              </a:tblPr>
              <a:tblGrid>
                <a:gridCol w="1827489">
                  <a:extLst>
                    <a:ext uri="{9D8B030D-6E8A-4147-A177-3AD203B41FA5}">
                      <a16:colId xmlns:a16="http://schemas.microsoft.com/office/drawing/2014/main" val="1994016553"/>
                    </a:ext>
                  </a:extLst>
                </a:gridCol>
                <a:gridCol w="1134874">
                  <a:extLst>
                    <a:ext uri="{9D8B030D-6E8A-4147-A177-3AD203B41FA5}">
                      <a16:colId xmlns:a16="http://schemas.microsoft.com/office/drawing/2014/main" val="4052906356"/>
                    </a:ext>
                  </a:extLst>
                </a:gridCol>
                <a:gridCol w="1229749">
                  <a:extLst>
                    <a:ext uri="{9D8B030D-6E8A-4147-A177-3AD203B41FA5}">
                      <a16:colId xmlns:a16="http://schemas.microsoft.com/office/drawing/2014/main" val="4014107595"/>
                    </a:ext>
                  </a:extLst>
                </a:gridCol>
                <a:gridCol w="2270577">
                  <a:extLst>
                    <a:ext uri="{9D8B030D-6E8A-4147-A177-3AD203B41FA5}">
                      <a16:colId xmlns:a16="http://schemas.microsoft.com/office/drawing/2014/main" val="3374785829"/>
                    </a:ext>
                  </a:extLst>
                </a:gridCol>
              </a:tblGrid>
              <a:tr h="536510">
                <a:tc>
                  <a:txBody>
                    <a:bodyPr/>
                    <a:lstStyle/>
                    <a:p>
                      <a:pPr algn="ctr"/>
                      <a:r>
                        <a:rPr lang="en-US" sz="1800" dirty="0"/>
                        <a:t>Parameter</a:t>
                      </a:r>
                    </a:p>
                  </a:txBody>
                  <a:tcPr marL="68580" marR="68580" marT="34290" marB="34290" anchor="ctr"/>
                </a:tc>
                <a:tc>
                  <a:txBody>
                    <a:bodyPr/>
                    <a:lstStyle/>
                    <a:p>
                      <a:pPr algn="ctr"/>
                      <a:r>
                        <a:rPr lang="en-US" sz="1800" dirty="0"/>
                        <a:t>Estimate (</a:t>
                      </a:r>
                      <a:r>
                        <a:rPr lang="el-GR" sz="1800" dirty="0"/>
                        <a:t>β</a:t>
                      </a:r>
                      <a:r>
                        <a:rPr lang="en-US" sz="1800" dirty="0"/>
                        <a:t>)</a:t>
                      </a:r>
                    </a:p>
                  </a:txBody>
                  <a:tcPr marL="68580" marR="68580" marT="34290" marB="34290" anchor="ctr"/>
                </a:tc>
                <a:tc>
                  <a:txBody>
                    <a:bodyPr/>
                    <a:lstStyle/>
                    <a:p>
                      <a:pPr algn="ctr"/>
                      <a:r>
                        <a:rPr lang="en-US" sz="1800" dirty="0"/>
                        <a:t>Odds (e</a:t>
                      </a:r>
                      <a:r>
                        <a:rPr lang="el-GR" sz="1800" baseline="30000" dirty="0"/>
                        <a:t>β</a:t>
                      </a:r>
                      <a:r>
                        <a:rPr lang="en-US" sz="1800" dirty="0"/>
                        <a:t>)</a:t>
                      </a:r>
                      <a:endParaRPr lang="en-US" sz="1800" baseline="30000" dirty="0"/>
                    </a:p>
                  </a:txBody>
                  <a:tcPr marL="68580" marR="68580" marT="34290" marB="34290" anchor="ctr"/>
                </a:tc>
                <a:tc>
                  <a:txBody>
                    <a:bodyPr/>
                    <a:lstStyle/>
                    <a:p>
                      <a:pPr algn="ctr"/>
                      <a:r>
                        <a:rPr lang="en-US" sz="1800" dirty="0"/>
                        <a:t>Survival probability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a:t>
                      </a:r>
                      <a:r>
                        <a:rPr lang="el-GR" sz="1800" baseline="30000" dirty="0"/>
                        <a:t>β</a:t>
                      </a:r>
                      <a:r>
                        <a:rPr lang="en-US" sz="1800" dirty="0"/>
                        <a:t>/1+e</a:t>
                      </a:r>
                      <a:r>
                        <a:rPr lang="el-GR" sz="1800" baseline="30000" dirty="0"/>
                        <a:t>β</a:t>
                      </a:r>
                      <a:r>
                        <a:rPr lang="en-US" sz="1800" dirty="0"/>
                        <a:t>)</a:t>
                      </a:r>
                      <a:endParaRPr lang="en-US" sz="1800" baseline="30000" dirty="0"/>
                    </a:p>
                  </a:txBody>
                  <a:tcPr marL="68580" marR="68580" marT="34290" marB="34290" anchor="ctr"/>
                </a:tc>
                <a:extLst>
                  <a:ext uri="{0D108BD9-81ED-4DB2-BD59-A6C34878D82A}">
                    <a16:rowId xmlns:a16="http://schemas.microsoft.com/office/drawing/2014/main" val="374498280"/>
                  </a:ext>
                </a:extLst>
              </a:tr>
              <a:tr h="303245">
                <a:tc>
                  <a:txBody>
                    <a:bodyPr/>
                    <a:lstStyle/>
                    <a:p>
                      <a:pPr algn="ctr"/>
                      <a:r>
                        <a:rPr lang="en-US" sz="1800" dirty="0"/>
                        <a:t>Pirate rat present</a:t>
                      </a:r>
                    </a:p>
                  </a:txBody>
                  <a:tcPr marL="68580" marR="68580" marT="34290" marB="34290" anchor="ctr"/>
                </a:tc>
                <a:tc>
                  <a:txBody>
                    <a:bodyPr/>
                    <a:lstStyle/>
                    <a:p>
                      <a:pPr algn="ctr"/>
                      <a:r>
                        <a:rPr lang="en-US" sz="1800" dirty="0"/>
                        <a:t>1</a:t>
                      </a:r>
                    </a:p>
                  </a:txBody>
                  <a:tcPr marL="68580" marR="68580" marT="34290" marB="34290" anchor="ctr"/>
                </a:tc>
                <a:tc>
                  <a:txBody>
                    <a:bodyPr/>
                    <a:lstStyle/>
                    <a:p>
                      <a:pPr algn="ctr"/>
                      <a:r>
                        <a:rPr lang="en-US" sz="1800" dirty="0"/>
                        <a:t>2.7</a:t>
                      </a:r>
                    </a:p>
                  </a:txBody>
                  <a:tcPr marL="68580" marR="68580" marT="34290" marB="34290" anchor="ctr"/>
                </a:tc>
                <a:tc>
                  <a:txBody>
                    <a:bodyPr/>
                    <a:lstStyle/>
                    <a:p>
                      <a:pPr algn="ctr"/>
                      <a:r>
                        <a:rPr lang="en-US" sz="1800" dirty="0"/>
                        <a:t>0.73</a:t>
                      </a:r>
                    </a:p>
                  </a:txBody>
                  <a:tcPr marL="68580" marR="68580" marT="34290" marB="34290" anchor="ctr"/>
                </a:tc>
                <a:extLst>
                  <a:ext uri="{0D108BD9-81ED-4DB2-BD59-A6C34878D82A}">
                    <a16:rowId xmlns:a16="http://schemas.microsoft.com/office/drawing/2014/main" val="1460076334"/>
                  </a:ext>
                </a:extLst>
              </a:tr>
              <a:tr h="303245">
                <a:tc>
                  <a:txBody>
                    <a:bodyPr/>
                    <a:lstStyle/>
                    <a:p>
                      <a:pPr algn="ctr"/>
                      <a:r>
                        <a:rPr lang="en-US" sz="1800" dirty="0"/>
                        <a:t>Pirate rat absent</a:t>
                      </a:r>
                    </a:p>
                  </a:txBody>
                  <a:tcPr marL="68580" marR="68580" marT="34290" marB="34290" anchor="ctr"/>
                </a:tc>
                <a:tc>
                  <a:txBody>
                    <a:bodyPr/>
                    <a:lstStyle/>
                    <a:p>
                      <a:pPr algn="ctr"/>
                      <a:r>
                        <a:rPr lang="en-US" sz="1800" dirty="0"/>
                        <a:t>2.1</a:t>
                      </a:r>
                    </a:p>
                  </a:txBody>
                  <a:tcPr marL="68580" marR="68580" marT="34290" marB="34290" anchor="ctr"/>
                </a:tc>
                <a:tc>
                  <a:txBody>
                    <a:bodyPr/>
                    <a:lstStyle/>
                    <a:p>
                      <a:pPr algn="ctr"/>
                      <a:r>
                        <a:rPr lang="en-US" sz="1800" dirty="0"/>
                        <a:t>8.2</a:t>
                      </a:r>
                    </a:p>
                  </a:txBody>
                  <a:tcPr marL="68580" marR="68580" marT="34290" marB="34290" anchor="ctr"/>
                </a:tc>
                <a:tc>
                  <a:txBody>
                    <a:bodyPr/>
                    <a:lstStyle/>
                    <a:p>
                      <a:pPr algn="ctr"/>
                      <a:r>
                        <a:rPr lang="en-US" sz="1800" dirty="0"/>
                        <a:t>0.96</a:t>
                      </a:r>
                    </a:p>
                  </a:txBody>
                  <a:tcPr marL="68580" marR="68580" marT="34290" marB="34290" anchor="ctr"/>
                </a:tc>
                <a:extLst>
                  <a:ext uri="{0D108BD9-81ED-4DB2-BD59-A6C34878D82A}">
                    <a16:rowId xmlns:a16="http://schemas.microsoft.com/office/drawing/2014/main" val="711840075"/>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EEE364F-D349-40F4-A1CD-84C489AA837F}"/>
                  </a:ext>
                </a:extLst>
              </p:cNvPr>
              <p:cNvSpPr txBox="1"/>
              <p:nvPr/>
            </p:nvSpPr>
            <p:spPr>
              <a:xfrm>
                <a:off x="1066800" y="1860098"/>
                <a:ext cx="4853316"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rPr>
                        <m:t>𝑙𝑜𝑔𝑖𝑡</m:t>
                      </m:r>
                      <m:d>
                        <m:dPr>
                          <m:ctrlPr>
                            <a:rPr lang="en-US" sz="2100" i="1">
                              <a:latin typeface="Cambria Math" panose="02040503050406030204" pitchFamily="18" charset="0"/>
                            </a:rPr>
                          </m:ctrlPr>
                        </m:dPr>
                        <m:e>
                          <m:r>
                            <a:rPr lang="en-US" sz="2100" i="1">
                              <a:latin typeface="Cambria Math" panose="02040503050406030204" pitchFamily="18" charset="0"/>
                            </a:rPr>
                            <m:t>𝑆</m:t>
                          </m:r>
                        </m:e>
                      </m:d>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b="0" i="1" smtClean="0">
                          <a:latin typeface="Cambria Math" panose="02040503050406030204" pitchFamily="18" charset="0"/>
                        </a:rPr>
                        <m:t>𝑃𝑖𝑟𝑎𝑡𝑒</m:t>
                      </m:r>
                      <m:r>
                        <a:rPr lang="en-US" sz="2100" b="0" i="1" smtClean="0">
                          <a:latin typeface="Cambria Math" panose="02040503050406030204" pitchFamily="18" charset="0"/>
                        </a:rPr>
                        <m:t> </m:t>
                      </m:r>
                      <m:r>
                        <a:rPr lang="en-US" sz="2100" b="0" i="1" smtClean="0">
                          <a:latin typeface="Cambria Math" panose="02040503050406030204" pitchFamily="18" charset="0"/>
                        </a:rPr>
                        <m:t>𝑟𝑎𝑡</m:t>
                      </m:r>
                      <m:r>
                        <a:rPr lang="en-US" sz="2100" b="0" i="1" smtClean="0">
                          <a:latin typeface="Cambria Math" panose="02040503050406030204" pitchFamily="18" charset="0"/>
                        </a:rPr>
                        <m:t> </m:t>
                      </m:r>
                      <m:r>
                        <a:rPr lang="en-US" sz="2100" b="0" i="1" smtClean="0">
                          <a:latin typeface="Cambria Math" panose="02040503050406030204" pitchFamily="18" charset="0"/>
                        </a:rPr>
                        <m:t>𝑝𝑟𝑒𝑠𝑒𝑛𝑐𝑒</m:t>
                      </m:r>
                    </m:oMath>
                  </m:oMathPara>
                </a14:m>
                <a:endParaRPr lang="en-US" sz="2100" dirty="0"/>
              </a:p>
            </p:txBody>
          </p:sp>
        </mc:Choice>
        <mc:Fallback>
          <p:sp>
            <p:nvSpPr>
              <p:cNvPr id="5" name="TextBox 4">
                <a:extLst>
                  <a:ext uri="{FF2B5EF4-FFF2-40B4-BE49-F238E27FC236}">
                    <a16:creationId xmlns:a16="http://schemas.microsoft.com/office/drawing/2014/main" id="{3EEE364F-D349-40F4-A1CD-84C489AA837F}"/>
                  </a:ext>
                </a:extLst>
              </p:cNvPr>
              <p:cNvSpPr txBox="1">
                <a:spLocks noRot="1" noChangeAspect="1" noMove="1" noResize="1" noEditPoints="1" noAdjustHandles="1" noChangeArrowheads="1" noChangeShapeType="1" noTextEdit="1"/>
              </p:cNvSpPr>
              <p:nvPr/>
            </p:nvSpPr>
            <p:spPr>
              <a:xfrm>
                <a:off x="1066800" y="1860098"/>
                <a:ext cx="4853316" cy="323165"/>
              </a:xfrm>
              <a:prstGeom prst="rect">
                <a:avLst/>
              </a:prstGeom>
              <a:blipFill>
                <a:blip r:embed="rId2"/>
                <a:stretch>
                  <a:fillRect l="-1382" r="-754" b="-339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9678C4E-E39A-431D-ACBB-345140D77567}"/>
              </a:ext>
            </a:extLst>
          </p:cNvPr>
          <p:cNvPicPr>
            <a:picLocks noChangeAspect="1"/>
          </p:cNvPicPr>
          <p:nvPr/>
        </p:nvPicPr>
        <p:blipFill>
          <a:blip r:embed="rId3"/>
          <a:stretch>
            <a:fillRect/>
          </a:stretch>
        </p:blipFill>
        <p:spPr>
          <a:xfrm>
            <a:off x="6363681" y="370285"/>
            <a:ext cx="1562190" cy="1743075"/>
          </a:xfrm>
          <a:prstGeom prst="rect">
            <a:avLst/>
          </a:prstGeom>
        </p:spPr>
      </p:pic>
      <p:pic>
        <p:nvPicPr>
          <p:cNvPr id="8" name="Picture 7">
            <a:extLst>
              <a:ext uri="{FF2B5EF4-FFF2-40B4-BE49-F238E27FC236}">
                <a16:creationId xmlns:a16="http://schemas.microsoft.com/office/drawing/2014/main" id="{896BB1D4-DBAB-4412-818A-AE4D4BBB7086}"/>
              </a:ext>
            </a:extLst>
          </p:cNvPr>
          <p:cNvPicPr>
            <a:picLocks noChangeAspect="1"/>
          </p:cNvPicPr>
          <p:nvPr/>
        </p:nvPicPr>
        <p:blipFill>
          <a:blip r:embed="rId4"/>
          <a:stretch>
            <a:fillRect/>
          </a:stretch>
        </p:blipFill>
        <p:spPr>
          <a:xfrm>
            <a:off x="7013852" y="2309374"/>
            <a:ext cx="1824037" cy="2013034"/>
          </a:xfrm>
          <a:prstGeom prst="rect">
            <a:avLst/>
          </a:prstGeom>
        </p:spPr>
      </p:pic>
    </p:spTree>
    <p:extLst>
      <p:ext uri="{BB962C8B-B14F-4D97-AF65-F5344CB8AC3E}">
        <p14:creationId xmlns:p14="http://schemas.microsoft.com/office/powerpoint/2010/main" val="42432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740</TotalTime>
  <Words>1124</Words>
  <Application>Microsoft Office PowerPoint</Application>
  <PresentationFormat>On-screen Show (16:9)</PresentationFormat>
  <Paragraphs>246</Paragraphs>
  <Slides>23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Cambria Math</vt:lpstr>
      <vt:lpstr>Courier New</vt:lpstr>
      <vt:lpstr>Wingdings</vt: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Linking survival probability to covariates</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78</cp:revision>
  <dcterms:created xsi:type="dcterms:W3CDTF">2017-07-31T18:19:55Z</dcterms:created>
  <dcterms:modified xsi:type="dcterms:W3CDTF">2018-10-23T18:34:03Z</dcterms:modified>
</cp:coreProperties>
</file>