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8" r:id="rId2"/>
    <p:sldId id="312" r:id="rId3"/>
    <p:sldId id="313" r:id="rId4"/>
    <p:sldId id="314" r:id="rId5"/>
    <p:sldId id="318" r:id="rId6"/>
    <p:sldId id="319" r:id="rId7"/>
    <p:sldId id="320" r:id="rId8"/>
    <p:sldId id="275" r:id="rId9"/>
    <p:sldId id="322" r:id="rId10"/>
    <p:sldId id="324" r:id="rId11"/>
    <p:sldId id="325" r:id="rId12"/>
    <p:sldId id="304" r:id="rId13"/>
    <p:sldId id="305" r:id="rId14"/>
    <p:sldId id="316" r:id="rId15"/>
    <p:sldId id="300" r:id="rId16"/>
    <p:sldId id="280" r:id="rId17"/>
    <p:sldId id="281" r:id="rId18"/>
    <p:sldId id="282" r:id="rId19"/>
    <p:sldId id="302" r:id="rId20"/>
    <p:sldId id="283" r:id="rId21"/>
    <p:sldId id="285" r:id="rId22"/>
    <p:sldId id="284" r:id="rId23"/>
    <p:sldId id="311" r:id="rId24"/>
    <p:sldId id="323" r:id="rId25"/>
    <p:sldId id="292" r:id="rId26"/>
    <p:sldId id="287" r:id="rId27"/>
    <p:sldId id="288" r:id="rId28"/>
    <p:sldId id="290" r:id="rId29"/>
    <p:sldId id="301" r:id="rId30"/>
    <p:sldId id="293" r:id="rId31"/>
    <p:sldId id="294" r:id="rId32"/>
    <p:sldId id="295" r:id="rId33"/>
    <p:sldId id="296" r:id="rId34"/>
    <p:sldId id="297" r:id="rId35"/>
    <p:sldId id="298" r:id="rId36"/>
    <p:sldId id="286" r:id="rId37"/>
    <p:sldId id="317" r:id="rId38"/>
    <p:sldId id="308" r:id="rId39"/>
    <p:sldId id="309" r:id="rId40"/>
    <p:sldId id="306" r:id="rId41"/>
    <p:sldId id="303" r:id="rId42"/>
    <p:sldId id="326" r:id="rId43"/>
    <p:sldId id="31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aseline="0" dirty="0"/>
              <a:t>Density dependent s</a:t>
            </a:r>
            <a:r>
              <a:rPr lang="en-US" dirty="0"/>
              <a:t>urvival</a:t>
            </a:r>
          </a:p>
        </c:rich>
      </c:tx>
      <c:layout>
        <c:manualLayout>
          <c:xMode val="edge"/>
          <c:yMode val="edge"/>
          <c:x val="0.30854406130268197"/>
          <c:y val="7.9814698162729653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'Workshop baseline'!$D$5:$D$16</c:f>
              <c:numCache>
                <c:formatCode>General</c:formatCode>
                <c:ptCount val="12"/>
                <c:pt idx="0">
                  <c:v>0.89990236758603859</c:v>
                </c:pt>
                <c:pt idx="1">
                  <c:v>0.89224323677280348</c:v>
                </c:pt>
                <c:pt idx="2">
                  <c:v>0.84704511755983902</c:v>
                </c:pt>
                <c:pt idx="3">
                  <c:v>0.75217792827458829</c:v>
                </c:pt>
                <c:pt idx="4">
                  <c:v>0.6537393262644271</c:v>
                </c:pt>
                <c:pt idx="5">
                  <c:v>0.58744195975876612</c:v>
                </c:pt>
                <c:pt idx="6">
                  <c:v>0.55016994824999244</c:v>
                </c:pt>
                <c:pt idx="7">
                  <c:v>0.5299409733009266</c:v>
                </c:pt>
                <c:pt idx="8">
                  <c:v>0.51869956743554324</c:v>
                </c:pt>
                <c:pt idx="9">
                  <c:v>0.5121889344353765</c:v>
                </c:pt>
                <c:pt idx="10">
                  <c:v>0.50825070375723269</c:v>
                </c:pt>
                <c:pt idx="11">
                  <c:v>0.50577029411453944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91D-47F0-97B4-447F03E7BE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749120"/>
        <c:axId val="81751040"/>
      </c:lineChart>
      <c:catAx>
        <c:axId val="817491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Winter Abundance</a:t>
                </a:r>
              </a:p>
            </c:rich>
          </c:tx>
          <c:overlay val="0"/>
        </c:title>
        <c:majorTickMark val="out"/>
        <c:minorTickMark val="none"/>
        <c:tickLblPos val="nextTo"/>
        <c:crossAx val="81751040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81751040"/>
        <c:scaling>
          <c:orientation val="minMax"/>
          <c:max val="1"/>
          <c:min val="0.4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Juvenile Survival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17491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79259-DB70-46CD-BD73-7BF35236743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DA012-DD3B-4807-9D86-43B614AAC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40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KDD – include the conceptual diagram?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8E0C-63A7-4564-A43D-9AB006FF64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80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347CB-DF5B-4964-B01D-728D5C8A9B5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77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8E0C-63A7-4564-A43D-9AB006FF642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91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You’ve already seen temporal and replicates in the prior lectures using excel, this is how its formatted for coding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8E0C-63A7-4564-A43D-9AB006FF642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7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for actual pop and observed population under differing detection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8E0C-63A7-4564-A43D-9AB006FF642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65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get this information on demographic rates in a number of ways (refer to Annas demo data Day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8E0C-63A7-4564-A43D-9AB006FF64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66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used to estimate the demographic rates with and/or without data by combining multiple data sources. Typically gets plugged into a matrix model and the “output” is used to project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DA012-DD3B-4807-9D86-43B614AAC1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40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8E0C-63A7-4564-A43D-9AB006FF64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36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slide to include methods for doing this (R, Excel)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8E0C-63A7-4564-A43D-9AB006FF64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63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 back to beginning before environmental uncertainty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6C990-3027-4720-A3AD-DF62D0F9B8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36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Environmental Stochasticity – unpredictable spatiotemporal fluctuations in environmental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8E0C-63A7-4564-A43D-9AB006FF64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75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explain that methods exist and these smart people figured out how to do it – not going to worry about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8E0C-63A7-4564-A43D-9AB006FF642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91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Extinction probability axis is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8E0C-63A7-4564-A43D-9AB006FF642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30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E4D0-2948-4D8B-A6B0-A27F98C52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F3275-E82E-484B-AF27-5650288E8E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SSA - 200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6187BD-A9A7-4B3D-8F2C-B91567B9C326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3E5B43-8C12-4719-87CA-7E757457C2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FEADCA-1EA9-45D5-8DD0-F4B44D8E1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85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22C5-0666-4DB7-83CE-5B6CB4D1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29D95-7B38-4744-A706-F3D434E89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97E7D-72AD-48B7-ABA5-B20ABBFB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83C9-D241-4646-AA69-5AFF6519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A8567-0C73-4EE1-85D6-11E997D3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0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4C754-EBB8-4F31-83B1-76F65241C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526F1-1446-4F44-BC5F-88456421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0D6A-501E-4400-90AE-40AD173E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1E445-1BC8-4794-9C96-36BEAF07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A5DE7-2691-4958-B071-BAF6637C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425C-18D3-491A-B44C-33310DF0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A820-1375-49CA-A199-58675EA2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902E-6772-48E0-9C32-694AC3F3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SSA - 200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8F834E-EBF3-46CA-A2EC-73D50440B60A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B3E9659-0155-4ABB-9E67-A5BD8C5D39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798BE8B-8B5E-4738-8DF7-8EF166351F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098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26EC-5590-4B3F-8B93-87BF6D6E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BC31A-AFD3-475B-8FD8-2A3385AB9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470BF-A87D-49C2-A87F-81CA9506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2D832-4BA1-436E-9216-19CE6A5C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B968E-A11B-4791-A225-DDAB8A99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1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9A23-3852-415D-8903-B7312F70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9E50-AD63-415E-99DA-84C92E64D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420E8-85C5-4B63-9A9C-1CC0FA16D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305D2-024D-47A9-A566-3657C84A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305F1-7C3A-47AC-B3BA-9C8569C6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821BD-C529-4F76-B156-490A930D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1881-86DC-4916-AE89-0AF94D9C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68BAB-1836-4E96-BAD0-AAFF619D3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F6108-0262-4DA9-B7C1-67C14C5DD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5E12-9692-4AB9-8792-8753CF5F3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4201C-5274-4011-A80E-FE3998BCD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D68A9-CDBE-4250-BDC9-E3248067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A8D0A-7F29-45C6-82F2-06B30343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1795D-5472-415B-BA30-F548D007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CEBF-9D6F-47EF-9EE3-62C97B86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E9C0A-FC09-4279-A12C-CF1FC4AC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9F02E-BCCD-47A7-916C-5C304CA7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A5EE6-0D3B-4C18-8759-812A3225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5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CB08F-9B03-4D60-8EE4-511D62AE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76FC5-22C7-4DB5-A361-705C0202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70A03-9867-43E1-A029-A3BE2307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E7AC-CA20-4FC5-AA54-7B5F06D7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11B7-6590-4631-B0EA-3CE414A8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21C70-E3E7-4A52-B9E1-8B7E6EDF4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65185-E7E2-4539-B9D0-02A04219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35328-35F6-4E9F-ACEA-7F6EDCE1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30D7-713A-4142-865D-69F2CBB2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2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AD64-1235-487E-9A09-75012305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99B9C-611F-4220-8C96-BA83A9715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AA1A1-26F2-44A0-9322-3322B2666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0F382-0E56-432B-970C-3DABE5CA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E010E-DD6F-43A1-82AC-4AAEF7E4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EA10F-0831-4A28-8DCF-F8218C7F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1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A4B4B-7891-46E8-8E2C-4A43CE28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003D-388B-489E-B61B-028FD9516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4B16-6409-4A0B-A9E8-7BEDFCD37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SSA - 200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1E83E0-1C1D-47CB-853B-598DFFEE3018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47AE3A-171B-4E36-8770-E111D72C8D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3072C0-B39B-4FDC-B4B6-E51875FEB3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465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Demographic models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B5E9848-B6E1-471E-A0C9-4B17F1F90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SSA 200</a:t>
            </a:r>
          </a:p>
        </p:txBody>
      </p:sp>
    </p:spTree>
    <p:extLst>
      <p:ext uri="{BB962C8B-B14F-4D97-AF65-F5344CB8AC3E}">
        <p14:creationId xmlns:p14="http://schemas.microsoft.com/office/powerpoint/2010/main" val="193428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22A2-E4F7-44E2-AEAC-26052061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population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861D1-7F32-4826-9C48-8968EB4E7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578" y="1897659"/>
            <a:ext cx="3285813" cy="4351338"/>
          </a:xfrm>
        </p:spPr>
        <p:txBody>
          <a:bodyPr/>
          <a:lstStyle/>
          <a:p>
            <a:r>
              <a:rPr lang="en-US" dirty="0"/>
              <a:t>IPM</a:t>
            </a:r>
          </a:p>
          <a:p>
            <a:pPr lvl="1"/>
            <a:r>
              <a:rPr lang="en-US" dirty="0"/>
              <a:t>Combine demographic data with counts</a:t>
            </a:r>
          </a:p>
          <a:p>
            <a:pPr lvl="1"/>
            <a:r>
              <a:rPr lang="en-US" dirty="0"/>
              <a:t>Use the model to make projections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60630E-0073-43D6-A7AC-89CC7128CECA}"/>
              </a:ext>
            </a:extLst>
          </p:cNvPr>
          <p:cNvGrpSpPr/>
          <p:nvPr/>
        </p:nvGrpSpPr>
        <p:grpSpPr>
          <a:xfrm>
            <a:off x="440609" y="1826111"/>
            <a:ext cx="7833236" cy="4053200"/>
            <a:chOff x="971550" y="885169"/>
            <a:chExt cx="7200900" cy="34391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DDEE8C-AB8D-4505-BA9A-82A6751480AB}"/>
                </a:ext>
              </a:extLst>
            </p:cNvPr>
            <p:cNvSpPr/>
            <p:nvPr/>
          </p:nvSpPr>
          <p:spPr>
            <a:xfrm>
              <a:off x="971550" y="1276350"/>
              <a:ext cx="1752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E615C1-6C67-46D7-8E1C-598E29F3E3A3}"/>
                </a:ext>
              </a:extLst>
            </p:cNvPr>
            <p:cNvSpPr/>
            <p:nvPr/>
          </p:nvSpPr>
          <p:spPr>
            <a:xfrm>
              <a:off x="971550" y="2324100"/>
              <a:ext cx="1752600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Mark-recapture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8B0203-8E96-459D-83D4-F11D5449977B}"/>
                </a:ext>
              </a:extLst>
            </p:cNvPr>
            <p:cNvSpPr/>
            <p:nvPr/>
          </p:nvSpPr>
          <p:spPr>
            <a:xfrm>
              <a:off x="971550" y="3486150"/>
              <a:ext cx="1752600" cy="83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Number of offspring/female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9054B0F-164A-4844-AF9A-785EF1DF0868}"/>
                </a:ext>
              </a:extLst>
            </p:cNvPr>
            <p:cNvCxnSpPr>
              <a:stCxn id="4" idx="3"/>
              <a:endCxn id="18" idx="1"/>
            </p:cNvCxnSpPr>
            <p:nvPr/>
          </p:nvCxnSpPr>
          <p:spPr>
            <a:xfrm>
              <a:off x="2724150" y="1581150"/>
              <a:ext cx="1085850" cy="10668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9243818-E90C-434B-9C27-28FF97186231}"/>
                </a:ext>
              </a:extLst>
            </p:cNvPr>
            <p:cNvCxnSpPr>
              <a:stCxn id="5" idx="3"/>
              <a:endCxn id="18" idx="1"/>
            </p:cNvCxnSpPr>
            <p:nvPr/>
          </p:nvCxnSpPr>
          <p:spPr>
            <a:xfrm>
              <a:off x="2724150" y="2628900"/>
              <a:ext cx="1085850" cy="1905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3B70DD2-7126-4163-A1B3-89637EF1E7C2}"/>
                </a:ext>
              </a:extLst>
            </p:cNvPr>
            <p:cNvCxnSpPr>
              <a:stCxn id="6" idx="3"/>
              <a:endCxn id="18" idx="1"/>
            </p:cNvCxnSpPr>
            <p:nvPr/>
          </p:nvCxnSpPr>
          <p:spPr>
            <a:xfrm flipV="1">
              <a:off x="2724150" y="2647950"/>
              <a:ext cx="1085850" cy="12573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B78F9-536B-4718-A035-B656EE4CC6BB}"/>
                </a:ext>
              </a:extLst>
            </p:cNvPr>
            <p:cNvSpPr/>
            <p:nvPr/>
          </p:nvSpPr>
          <p:spPr>
            <a:xfrm>
              <a:off x="6419850" y="1276350"/>
              <a:ext cx="1752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Abundance estimate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D33EEA-C695-4333-958B-9A659BCD1956}"/>
                </a:ext>
              </a:extLst>
            </p:cNvPr>
            <p:cNvSpPr/>
            <p:nvPr/>
          </p:nvSpPr>
          <p:spPr>
            <a:xfrm>
              <a:off x="6419850" y="2343150"/>
              <a:ext cx="1752600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Survival probability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BAC61A-ECBF-4275-9CA2-5944D9A04E4D}"/>
                </a:ext>
              </a:extLst>
            </p:cNvPr>
            <p:cNvSpPr/>
            <p:nvPr/>
          </p:nvSpPr>
          <p:spPr>
            <a:xfrm>
              <a:off x="6419850" y="3486150"/>
              <a:ext cx="1752600" cy="83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Average fecundity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DE787DD-E204-4216-9586-0F28BD152429}"/>
                </a:ext>
              </a:extLst>
            </p:cNvPr>
            <p:cNvCxnSpPr>
              <a:stCxn id="18" idx="3"/>
              <a:endCxn id="10" idx="1"/>
            </p:cNvCxnSpPr>
            <p:nvPr/>
          </p:nvCxnSpPr>
          <p:spPr>
            <a:xfrm flipV="1">
              <a:off x="5562600" y="1581150"/>
              <a:ext cx="857250" cy="10668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0B06E0C-A053-4478-8AB6-761526034FEC}"/>
                </a:ext>
              </a:extLst>
            </p:cNvPr>
            <p:cNvCxnSpPr>
              <a:stCxn id="18" idx="3"/>
              <a:endCxn id="11" idx="1"/>
            </p:cNvCxnSpPr>
            <p:nvPr/>
          </p:nvCxnSpPr>
          <p:spPr>
            <a:xfrm>
              <a:off x="5562600" y="2647950"/>
              <a:ext cx="85725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01D6843-BE0E-4363-8035-630BFC8D9B78}"/>
                </a:ext>
              </a:extLst>
            </p:cNvPr>
            <p:cNvCxnSpPr>
              <a:stCxn id="18" idx="3"/>
              <a:endCxn id="12" idx="1"/>
            </p:cNvCxnSpPr>
            <p:nvPr/>
          </p:nvCxnSpPr>
          <p:spPr>
            <a:xfrm>
              <a:off x="5562600" y="2647950"/>
              <a:ext cx="857250" cy="12573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6CCE30-6059-498E-A496-91E61FFD0213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7296150" y="1885950"/>
              <a:ext cx="0" cy="457200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753A0B0-5BE1-4BCE-9C93-D0DBC6D89176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7296150" y="2952750"/>
              <a:ext cx="0" cy="533400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54DF0DE-22BD-43DA-90EB-0B1D31E5E8C4}"/>
                </a:ext>
              </a:extLst>
            </p:cNvPr>
            <p:cNvSpPr/>
            <p:nvPr/>
          </p:nvSpPr>
          <p:spPr>
            <a:xfrm>
              <a:off x="3810000" y="1238250"/>
              <a:ext cx="1752600" cy="28194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3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IPM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088DBEB-70DB-4C5B-8AB6-B3D118A13C58}"/>
                </a:ext>
              </a:extLst>
            </p:cNvPr>
            <p:cNvSpPr txBox="1"/>
            <p:nvPr/>
          </p:nvSpPr>
          <p:spPr>
            <a:xfrm>
              <a:off x="971550" y="885169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input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1F6B66-D785-45BD-B44C-7AC75B07A450}"/>
                </a:ext>
              </a:extLst>
            </p:cNvPr>
            <p:cNvSpPr txBox="1"/>
            <p:nvPr/>
          </p:nvSpPr>
          <p:spPr>
            <a:xfrm>
              <a:off x="3810000" y="925412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090FD9D-E6C4-4F31-9321-FC4FB5F4C82F}"/>
                </a:ext>
              </a:extLst>
            </p:cNvPr>
            <p:cNvSpPr txBox="1"/>
            <p:nvPr/>
          </p:nvSpPr>
          <p:spPr>
            <a:xfrm>
              <a:off x="6419850" y="90701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986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5E0E-D0D5-4B0D-B114-5277D0EF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projections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6FBF5-6DF3-49FD-9565-40858E2DB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4371" y="3723884"/>
                <a:ext cx="3319616" cy="523220"/>
              </a:xfrm>
            </p:spPr>
            <p:txBody>
              <a:bodyPr/>
              <a:lstStyle/>
              <a:p>
                <a:pPr marL="400050" lvl="1" indent="0">
                  <a:buNone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A</m:t>
                    </m:r>
                    <m:r>
                      <a:rPr lang="en-US" sz="280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6FBF5-6DF3-49FD-9565-40858E2DB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4371" y="3723884"/>
                <a:ext cx="3319616" cy="5232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8DBE59-8B46-4E4B-AE68-AF42DC26C1DA}"/>
                  </a:ext>
                </a:extLst>
              </p:cNvPr>
              <p:cNvSpPr txBox="1"/>
              <p:nvPr/>
            </p:nvSpPr>
            <p:spPr>
              <a:xfrm>
                <a:off x="3094179" y="1614487"/>
                <a:ext cx="5622642" cy="11087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8DBE59-8B46-4E4B-AE68-AF42DC26C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179" y="1614487"/>
                <a:ext cx="5622642" cy="11087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6437B42-F5CF-4BBE-A73B-8171A3CF4CB7}"/>
              </a:ext>
            </a:extLst>
          </p:cNvPr>
          <p:cNvGrpSpPr/>
          <p:nvPr/>
        </p:nvGrpSpPr>
        <p:grpSpPr>
          <a:xfrm>
            <a:off x="4881716" y="3687324"/>
            <a:ext cx="4581326" cy="523220"/>
            <a:chOff x="4011561" y="3078684"/>
            <a:chExt cx="4581326" cy="52322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3F0384B-3B24-47B2-858C-74E17F3FC0A4}"/>
                </a:ext>
              </a:extLst>
            </p:cNvPr>
            <p:cNvCxnSpPr/>
            <p:nvPr/>
          </p:nvCxnSpPr>
          <p:spPr>
            <a:xfrm>
              <a:off x="4011561" y="3340294"/>
              <a:ext cx="16813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DC24A3B-DB0C-4E80-A33F-2EB278BC8825}"/>
                    </a:ext>
                  </a:extLst>
                </p:cNvPr>
                <p:cNvSpPr/>
                <p:nvPr/>
              </p:nvSpPr>
              <p:spPr>
                <a:xfrm>
                  <a:off x="6189409" y="3078684"/>
                  <a:ext cx="240347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sz="2800">
                            <a:latin typeface="Cambria Math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en-US" sz="2800" i="1">
                            <a:latin typeface="Cambria Math"/>
                            <a:ea typeface="Cambria Math"/>
                          </a:rPr>
                          <m:t>λ</m:t>
                        </m:r>
                        <m:r>
                          <a:rPr lang="en-US" sz="2800">
                            <a:latin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DC24A3B-DB0C-4E80-A33F-2EB278BC88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9409" y="3078684"/>
                  <a:ext cx="2403478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FB176E0C-112E-4EB5-81FC-F16D26615F6A}"/>
              </a:ext>
            </a:extLst>
          </p:cNvPr>
          <p:cNvSpPr/>
          <p:nvPr/>
        </p:nvSpPr>
        <p:spPr>
          <a:xfrm>
            <a:off x="5007076" y="1304417"/>
            <a:ext cx="2177848" cy="20573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1BBF94-6E70-4715-9579-3D2645716D4F}"/>
              </a:ext>
            </a:extLst>
          </p:cNvPr>
          <p:cNvSpPr/>
          <p:nvPr/>
        </p:nvSpPr>
        <p:spPr>
          <a:xfrm>
            <a:off x="3006256" y="3697727"/>
            <a:ext cx="722671" cy="6231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6FB052-06E5-45B7-9348-73EB5F53DBCB}"/>
              </a:ext>
            </a:extLst>
          </p:cNvPr>
          <p:cNvSpPr/>
          <p:nvPr/>
        </p:nvSpPr>
        <p:spPr>
          <a:xfrm>
            <a:off x="8143523" y="3673937"/>
            <a:ext cx="722671" cy="6231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0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and elasticity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76788" y="3429000"/>
                <a:ext cx="3581400" cy="1149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𝑆𝑒𝑛𝑠𝑖𝑡𝑖𝑣𝑖𝑡𝑦</m:t>
                      </m:r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m:rPr>
                              <m:sty m:val="p"/>
                            </m:rPr>
                            <a:rPr lang="el-GR" sz="3200" i="1">
                              <a:latin typeface="Cambria Math"/>
                              <a:ea typeface="Cambria Math"/>
                            </a:rPr>
                            <m:t>λ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 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788" y="3429000"/>
                <a:ext cx="3581400" cy="11494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5862368" y="2189390"/>
            <a:ext cx="866236" cy="534837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6001C3-A761-4128-94F5-174EDE85B686}"/>
                  </a:ext>
                </a:extLst>
              </p:cNvPr>
              <p:cNvSpPr txBox="1"/>
              <p:nvPr/>
            </p:nvSpPr>
            <p:spPr>
              <a:xfrm>
                <a:off x="2863971" y="1643202"/>
                <a:ext cx="5622642" cy="10958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20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20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2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6001C3-A761-4128-94F5-174EDE85B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971" y="1643202"/>
                <a:ext cx="5622642" cy="1095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A642CC-71BD-4385-BDD3-F3B178BF05E1}"/>
                  </a:ext>
                </a:extLst>
              </p:cNvPr>
              <p:cNvSpPr txBox="1"/>
              <p:nvPr/>
            </p:nvSpPr>
            <p:spPr>
              <a:xfrm>
                <a:off x="6149742" y="3563121"/>
                <a:ext cx="4309955" cy="908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/>
                      </a:rPr>
                      <m:t>𝐸𝑙𝑎𝑠𝑡𝑖𝑐𝑖𝑡𝑦</m:t>
                    </m:r>
                    <m:r>
                      <a:rPr lang="en-US" sz="320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sz="3200" i="1">
                            <a:latin typeface="Cambria Math"/>
                            <a:ea typeface="Cambria Math"/>
                          </a:rPr>
                          <m:t>λ</m:t>
                        </m:r>
                      </m:den>
                    </m:f>
                  </m:oMath>
                </a14:m>
                <a:r>
                  <a:rPr lang="en-US" sz="3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m:rPr>
                            <m:sty m:val="p"/>
                          </m:rPr>
                          <a:rPr lang="el-GR" sz="3200" i="1">
                            <a:latin typeface="Cambria Math"/>
                            <a:ea typeface="Cambria Math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𝛿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A642CC-71BD-4385-BDD3-F3B178BF0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742" y="3563121"/>
                <a:ext cx="4309955" cy="9080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F024FA-91FC-401E-87B9-44B6FAFBC207}"/>
                  </a:ext>
                </a:extLst>
              </p:cNvPr>
              <p:cNvSpPr txBox="1"/>
              <p:nvPr/>
            </p:nvSpPr>
            <p:spPr>
              <a:xfrm>
                <a:off x="6162513" y="4891631"/>
                <a:ext cx="42150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Elasticity analysis estimates the effect of a </a:t>
                </a:r>
                <a:r>
                  <a:rPr lang="en-US" b="1" dirty="0"/>
                  <a:t>proportional</a:t>
                </a:r>
                <a:r>
                  <a:rPr lang="en-US" dirty="0"/>
                  <a:t> change in the demographic rates on population growth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F024FA-91FC-401E-87B9-44B6FAFBC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513" y="4891631"/>
                <a:ext cx="4215064" cy="923330"/>
              </a:xfrm>
              <a:prstGeom prst="rect">
                <a:avLst/>
              </a:prstGeom>
              <a:blipFill>
                <a:blip r:embed="rId6"/>
                <a:stretch>
                  <a:fillRect l="-1302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0DB3FD-3A20-4098-B53E-52D32379F64E}"/>
                  </a:ext>
                </a:extLst>
              </p:cNvPr>
              <p:cNvSpPr txBox="1"/>
              <p:nvPr/>
            </p:nvSpPr>
            <p:spPr>
              <a:xfrm>
                <a:off x="1073271" y="4891631"/>
                <a:ext cx="40249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Sensitivity is the rate of change in population growth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) with respect to a change in any element of the matrix.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0DB3FD-3A20-4098-B53E-52D32379F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271" y="4891631"/>
                <a:ext cx="4024941" cy="923330"/>
              </a:xfrm>
              <a:prstGeom prst="rect">
                <a:avLst/>
              </a:prstGeom>
              <a:blipFill>
                <a:blip r:embed="rId7"/>
                <a:stretch>
                  <a:fillRect l="-1212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4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1" grpId="0"/>
      <p:bldP spid="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estimate sensitivity and elasticity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Program R – Package ‘</a:t>
                </a:r>
                <a:r>
                  <a:rPr lang="en-US" b="1" dirty="0" err="1"/>
                  <a:t>PopBio</a:t>
                </a:r>
                <a:r>
                  <a:rPr lang="en-US" b="1" dirty="0"/>
                  <a:t>’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Population matrix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1.2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Sensitivity matrix </a:t>
                </a:r>
                <a:r>
                  <a:rPr lang="en-US" dirty="0">
                    <a:sym typeface="Wingdings" panose="05000000000000000000" pitchFamily="2" charset="2"/>
                  </a:rPr>
                  <a:t>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.222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0.208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0.832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0.777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Elasticity matrix   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0.222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0.222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0.554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995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future condition assessments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sensitivity and/or elasticity output</a:t>
            </a:r>
          </a:p>
          <a:p>
            <a:pPr lvl="1"/>
            <a:r>
              <a:rPr lang="en-US" dirty="0"/>
              <a:t>Results indicate population growth is most sensitive to </a:t>
            </a:r>
            <a:r>
              <a:rPr lang="en-US" dirty="0">
                <a:solidFill>
                  <a:srgbClr val="7030A0"/>
                </a:solidFill>
              </a:rPr>
              <a:t>adult survival</a:t>
            </a:r>
          </a:p>
          <a:p>
            <a:pPr lvl="2"/>
            <a:r>
              <a:rPr lang="en-US" dirty="0"/>
              <a:t>Conceptual modeling and literature review suggest that adult survival is negatively affected by drought frequency</a:t>
            </a:r>
          </a:p>
          <a:p>
            <a:pPr lvl="2"/>
            <a:r>
              <a:rPr lang="en-US" dirty="0"/>
              <a:t>Climate change predictions suggest that drought frequency will increase over the next 50 years</a:t>
            </a:r>
          </a:p>
          <a:p>
            <a:pPr lvl="1"/>
            <a:r>
              <a:rPr lang="en-US" dirty="0"/>
              <a:t>We therefore expect adult survival to decrease and in turn population growth will decrease</a:t>
            </a:r>
          </a:p>
          <a:p>
            <a:pPr lvl="1"/>
            <a:r>
              <a:rPr lang="en-US" dirty="0"/>
              <a:t>We conclude that if climate predictions are accurate, future resiliency will decrease</a:t>
            </a:r>
          </a:p>
        </p:txBody>
      </p:sp>
    </p:spTree>
    <p:extLst>
      <p:ext uri="{BB962C8B-B14F-4D97-AF65-F5344CB8AC3E}">
        <p14:creationId xmlns:p14="http://schemas.microsoft.com/office/powerpoint/2010/main" val="3443187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Partial controllability</a:t>
            </a:r>
          </a:p>
          <a:p>
            <a:endParaRPr lang="en-US" dirty="0"/>
          </a:p>
          <a:p>
            <a:r>
              <a:rPr lang="en-US" dirty="0"/>
              <a:t>Observational uncertainty</a:t>
            </a:r>
          </a:p>
          <a:p>
            <a:endParaRPr lang="en-US" dirty="0"/>
          </a:p>
          <a:p>
            <a:r>
              <a:rPr lang="en-US" dirty="0"/>
              <a:t>Environmental variation</a:t>
            </a:r>
          </a:p>
          <a:p>
            <a:endParaRPr lang="en-US" dirty="0"/>
          </a:p>
          <a:p>
            <a:r>
              <a:rPr lang="en-US" dirty="0"/>
              <a:t>Ecological uncertainty</a:t>
            </a:r>
          </a:p>
          <a:p>
            <a:endParaRPr lang="en-US" dirty="0"/>
          </a:p>
          <a:p>
            <a:r>
              <a:rPr lang="en-US" dirty="0"/>
              <a:t>Demographic stochasticity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02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Incorporating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Environmental stochasticity</a:t>
            </a:r>
          </a:p>
          <a:p>
            <a:pPr lvl="1"/>
            <a:r>
              <a:rPr lang="en-US" dirty="0"/>
              <a:t>Survival parameters typically drawn from a beta distribution</a:t>
            </a:r>
          </a:p>
          <a:p>
            <a:pPr lvl="2"/>
            <a:r>
              <a:rPr lang="en-US" dirty="0"/>
              <a:t>Convert estimated mean and variance to beta shape parameters</a:t>
            </a:r>
          </a:p>
          <a:p>
            <a:pPr lvl="3"/>
            <a:r>
              <a:rPr lang="en-US" dirty="0"/>
              <a:t>Continuous but restricted between 0 and 1</a:t>
            </a:r>
          </a:p>
          <a:p>
            <a:pPr lvl="3"/>
            <a:r>
              <a:rPr lang="en-US" dirty="0"/>
              <a:t>Really useful to species with high or low survival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Productivity parameters have two typical methods</a:t>
            </a:r>
          </a:p>
          <a:p>
            <a:pPr lvl="2"/>
            <a:r>
              <a:rPr lang="en-US" dirty="0"/>
              <a:t>Log-normal, bounded by 0 and infinity</a:t>
            </a:r>
          </a:p>
          <a:p>
            <a:pPr lvl="3"/>
            <a:r>
              <a:rPr lang="en-US" dirty="0"/>
              <a:t>Convert estimated mean and variance to log-normal distribution</a:t>
            </a:r>
          </a:p>
          <a:p>
            <a:pPr lvl="2"/>
            <a:r>
              <a:rPr lang="en-US" dirty="0"/>
              <a:t>Poisson distribution summed over all the individuals in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3955284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Survival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 = 0.71, S.D. = 0.15 </a:t>
            </a:r>
            <a:r>
              <a:rPr lang="en-US">
                <a:sym typeface="Wingdings" panose="05000000000000000000" pitchFamily="2" charset="2"/>
              </a:rPr>
              <a:t> Beta1 =5.787 Beta2 =2.363 </a:t>
            </a: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/>
          </a:p>
          <a:p>
            <a:r>
              <a:rPr lang="en-US"/>
              <a:t>S = 0.23, S.D. = 0.1 </a:t>
            </a:r>
            <a:r>
              <a:rPr lang="en-US">
                <a:sym typeface="Wingdings" panose="05000000000000000000" pitchFamily="2" charset="2"/>
              </a:rPr>
              <a:t> Beta1 =3.843 Beta2 =12.866 </a:t>
            </a:r>
            <a:endParaRPr lang="en-US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926" y="643395"/>
            <a:ext cx="3391074" cy="2743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926" y="3064862"/>
            <a:ext cx="3391074" cy="27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8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Productivity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 = 2.3, S.d. = 0.3 </a:t>
            </a:r>
            <a:r>
              <a:rPr lang="en-US">
                <a:sym typeface="Wingdings" panose="05000000000000000000" pitchFamily="2" charset="2"/>
              </a:rPr>
              <a:t> S1= 0.824, S2 = 0.016 </a:t>
            </a: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/>
              <a:t>F = 0.3, S.d. = 0.1 </a:t>
            </a:r>
            <a:r>
              <a:rPr lang="en-US">
                <a:sym typeface="Wingdings" panose="05000000000000000000" pitchFamily="2" charset="2"/>
              </a:rPr>
              <a:t> S1= -1.256, S2 = 0.105 </a:t>
            </a:r>
          </a:p>
          <a:p>
            <a:endParaRPr lang="en-US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659" y="838129"/>
            <a:ext cx="3391074" cy="2743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659" y="3568559"/>
            <a:ext cx="3391074" cy="27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80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loops in simulation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Programmers utilize loop functions that tell a program to execute the following set of functions over and over again a specified number of times: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for(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in 1:1000){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#Tells the computer to repeat a function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#1000 times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}</a:t>
            </a:r>
          </a:p>
          <a:p>
            <a:r>
              <a:rPr lang="en-US" dirty="0"/>
              <a:t>With in those loops we can choose randomized parameter values and project populations</a:t>
            </a:r>
          </a:p>
          <a:p>
            <a:pPr lvl="1"/>
            <a:r>
              <a:rPr lang="en-US" dirty="0"/>
              <a:t>Typically use 2 loops to project time and replicate the simulations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893" y="2389237"/>
            <a:ext cx="2394398" cy="234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1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to SSAs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Models are designed to output useful metrics on future resiliency and redundancy.</a:t>
            </a:r>
          </a:p>
          <a:p>
            <a:pPr lvl="1"/>
            <a:r>
              <a:rPr lang="en-US"/>
              <a:t>Metrics like future abundance, future extinction probability, future population growth rate</a:t>
            </a:r>
          </a:p>
          <a:p>
            <a:pPr lvl="2"/>
            <a:r>
              <a:rPr lang="en-US"/>
              <a:t>Output metrics are determined by available input data and what metrics will be most useful to decision makers</a:t>
            </a:r>
          </a:p>
          <a:p>
            <a:r>
              <a:rPr lang="en-US"/>
              <a:t>Models allow us to predict future condition of the populations and characterize uncertainties in future condition.</a:t>
            </a:r>
          </a:p>
          <a:p>
            <a:pPr lvl="1"/>
            <a:r>
              <a:rPr lang="en-US"/>
              <a:t>We will focus on environmental variation and observation/parametric uncertainties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86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Model parameters are a function of population density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2514600" y="2743200"/>
          <a:ext cx="66294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8129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density dependence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Incorporated a density dependent function on juvenile survival</a:t>
            </a:r>
          </a:p>
          <a:p>
            <a:endParaRPr lang="en-US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71700" y="4419600"/>
                <a:ext cx="7924800" cy="1351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𝑒𝑥𝑝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1+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4419600"/>
                <a:ext cx="7924800" cy="1351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33600" y="3352801"/>
                <a:ext cx="8001000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352801"/>
                <a:ext cx="8001000" cy="557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urved Connector 6"/>
          <p:cNvCxnSpPr/>
          <p:nvPr/>
        </p:nvCxnSpPr>
        <p:spPr>
          <a:xfrm rot="10800000" flipV="1">
            <a:off x="3081867" y="3910712"/>
            <a:ext cx="1651002" cy="1220088"/>
          </a:xfrm>
          <a:prstGeom prst="curvedConnector3">
            <a:avLst>
              <a:gd name="adj1" fmla="val 17717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953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Ceiling type density 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Threshold Density dependence</a:t>
            </a:r>
          </a:p>
          <a:p>
            <a:pPr lvl="1"/>
            <a:r>
              <a:rPr lang="en-US" dirty="0"/>
              <a:t>“If the population exceeds a ceiling threshold, fecundity is equal to zero”</a:t>
            </a:r>
          </a:p>
          <a:p>
            <a:pPr lvl="1"/>
            <a:r>
              <a:rPr lang="en-US" dirty="0"/>
              <a:t>if (n[</a:t>
            </a:r>
            <a:r>
              <a:rPr lang="en-US" dirty="0" err="1"/>
              <a:t>i,j</a:t>
            </a:r>
            <a:r>
              <a:rPr lang="en-US" dirty="0"/>
              <a:t>] &gt; </a:t>
            </a:r>
            <a:r>
              <a:rPr lang="en-US" dirty="0" err="1"/>
              <a:t>ncrit</a:t>
            </a:r>
            <a:r>
              <a:rPr lang="en-US" dirty="0"/>
              <a:t>) F[</a:t>
            </a:r>
            <a:r>
              <a:rPr lang="en-US" dirty="0" err="1"/>
              <a:t>i,j</a:t>
            </a:r>
            <a:r>
              <a:rPr lang="en-US" dirty="0"/>
              <a:t>] = 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endParaRPr lang="en-US" dirty="0"/>
          </a:p>
          <a:p>
            <a:pPr lvl="1"/>
            <a:r>
              <a:rPr lang="en-US" dirty="0"/>
              <a:t>“As the population approaches some ceiling threshold, fecundity gets smaller and smaller”</a:t>
            </a:r>
          </a:p>
          <a:p>
            <a:pPr lvl="1"/>
            <a:r>
              <a:rPr lang="en-US" dirty="0"/>
              <a:t>F[</a:t>
            </a:r>
            <a:r>
              <a:rPr lang="en-US" dirty="0" err="1"/>
              <a:t>i,j</a:t>
            </a:r>
            <a:r>
              <a:rPr lang="en-US" dirty="0"/>
              <a:t>]= F[</a:t>
            </a:r>
            <a:r>
              <a:rPr lang="en-US" dirty="0" err="1"/>
              <a:t>i,j</a:t>
            </a:r>
            <a:r>
              <a:rPr lang="en-US" dirty="0"/>
              <a:t>]*(1-n[</a:t>
            </a:r>
            <a:r>
              <a:rPr lang="en-US" dirty="0" err="1"/>
              <a:t>i,j</a:t>
            </a:r>
            <a:r>
              <a:rPr lang="en-US" dirty="0"/>
              <a:t>]/</a:t>
            </a:r>
            <a:r>
              <a:rPr lang="en-US" dirty="0" err="1"/>
              <a:t>ncrit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86260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Conceptual models environmental effects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10332" y="2480978"/>
            <a:ext cx="1490133" cy="14393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 length</a:t>
            </a:r>
          </a:p>
        </p:txBody>
      </p:sp>
      <p:cxnSp>
        <p:nvCxnSpPr>
          <p:cNvPr id="10" name="Straight Arrow Connector 9"/>
          <p:cNvCxnSpPr>
            <a:stCxn id="7" idx="4"/>
          </p:cNvCxnSpPr>
          <p:nvPr/>
        </p:nvCxnSpPr>
        <p:spPr>
          <a:xfrm flipH="1">
            <a:off x="8392205" y="3920311"/>
            <a:ext cx="1463194" cy="1193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466028" y="1662805"/>
            <a:ext cx="2377558" cy="1193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Drought year</a:t>
            </a:r>
          </a:p>
        </p:txBody>
      </p:sp>
      <p:cxnSp>
        <p:nvCxnSpPr>
          <p:cNvPr id="18" name="Straight Arrow Connector 17"/>
          <p:cNvCxnSpPr>
            <a:stCxn id="16" idx="4"/>
          </p:cNvCxnSpPr>
          <p:nvPr/>
        </p:nvCxnSpPr>
        <p:spPr>
          <a:xfrm flipH="1">
            <a:off x="5706908" y="2856605"/>
            <a:ext cx="947899" cy="77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4EEB6C-54DD-4362-9F7F-77C0F9AD5C96}"/>
              </a:ext>
            </a:extLst>
          </p:cNvPr>
          <p:cNvGrpSpPr/>
          <p:nvPr/>
        </p:nvGrpSpPr>
        <p:grpSpPr>
          <a:xfrm>
            <a:off x="2897664" y="4393047"/>
            <a:ext cx="5105400" cy="1606550"/>
            <a:chOff x="3352800" y="4035714"/>
            <a:chExt cx="5105400" cy="160655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D29CD05-CC74-46E8-BA24-6E50CD6518BF}"/>
                </a:ext>
              </a:extLst>
            </p:cNvPr>
            <p:cNvSpPr/>
            <p:nvPr/>
          </p:nvSpPr>
          <p:spPr>
            <a:xfrm>
              <a:off x="3352800" y="4042064"/>
              <a:ext cx="1752600" cy="1600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Young of the year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52658BF-BC77-42F2-9D65-3763F0813E1F}"/>
                </a:ext>
              </a:extLst>
            </p:cNvPr>
            <p:cNvSpPr/>
            <p:nvPr/>
          </p:nvSpPr>
          <p:spPr>
            <a:xfrm>
              <a:off x="6705600" y="4042064"/>
              <a:ext cx="1752600" cy="1600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Adults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536D3E34-9B85-4635-9C02-3737F2A33A9D}"/>
                </a:ext>
              </a:extLst>
            </p:cNvPr>
            <p:cNvCxnSpPr>
              <a:cxnSpLocks/>
              <a:stCxn id="20" idx="0"/>
              <a:endCxn id="19" idx="0"/>
            </p:cNvCxnSpPr>
            <p:nvPr/>
          </p:nvCxnSpPr>
          <p:spPr>
            <a:xfrm rot="16200000" flipV="1">
              <a:off x="5905500" y="2365664"/>
              <a:ext cx="12700" cy="3352800"/>
            </a:xfrm>
            <a:prstGeom prst="bentConnector3">
              <a:avLst>
                <a:gd name="adj1" fmla="val 573962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784A5D-2627-4A78-9D3E-28B9D55C6B53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>
              <a:off x="5105400" y="4842164"/>
              <a:ext cx="1600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Elbow Connector 10">
              <a:extLst>
                <a:ext uri="{FF2B5EF4-FFF2-40B4-BE49-F238E27FC236}">
                  <a16:creationId xmlns:a16="http://schemas.microsoft.com/office/drawing/2014/main" id="{C12D6331-5BE0-47B3-A097-AD5663A61567}"/>
                </a:ext>
              </a:extLst>
            </p:cNvPr>
            <p:cNvCxnSpPr>
              <a:cxnSpLocks/>
              <a:stCxn id="20" idx="7"/>
              <a:endCxn id="20" idx="5"/>
            </p:cNvCxnSpPr>
            <p:nvPr/>
          </p:nvCxnSpPr>
          <p:spPr>
            <a:xfrm rot="16200000" flipH="1">
              <a:off x="7635782" y="4842164"/>
              <a:ext cx="1131512" cy="12700"/>
            </a:xfrm>
            <a:prstGeom prst="bentConnector5">
              <a:avLst>
                <a:gd name="adj1" fmla="val -20203"/>
                <a:gd name="adj2" fmla="val 4884701"/>
                <a:gd name="adj3" fmla="val 120203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7300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model</a:t>
            </a:r>
          </a:p>
        </p:txBody>
      </p:sp>
      <p:sp>
        <p:nvSpPr>
          <p:cNvPr id="7" name="Oval 6"/>
          <p:cNvSpPr/>
          <p:nvPr/>
        </p:nvSpPr>
        <p:spPr>
          <a:xfrm>
            <a:off x="9110332" y="2480978"/>
            <a:ext cx="1490133" cy="14393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 length</a:t>
            </a:r>
          </a:p>
        </p:txBody>
      </p:sp>
      <p:cxnSp>
        <p:nvCxnSpPr>
          <p:cNvPr id="10" name="Straight Arrow Connector 9"/>
          <p:cNvCxnSpPr>
            <a:stCxn id="7" idx="4"/>
          </p:cNvCxnSpPr>
          <p:nvPr/>
        </p:nvCxnSpPr>
        <p:spPr>
          <a:xfrm flipH="1">
            <a:off x="8392205" y="3920311"/>
            <a:ext cx="1463194" cy="1193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466028" y="1662805"/>
            <a:ext cx="2377558" cy="1193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Drought year</a:t>
            </a:r>
          </a:p>
        </p:txBody>
      </p:sp>
      <p:cxnSp>
        <p:nvCxnSpPr>
          <p:cNvPr id="18" name="Straight Arrow Connector 17"/>
          <p:cNvCxnSpPr>
            <a:stCxn id="16" idx="4"/>
          </p:cNvCxnSpPr>
          <p:nvPr/>
        </p:nvCxnSpPr>
        <p:spPr>
          <a:xfrm flipH="1">
            <a:off x="5706908" y="2856605"/>
            <a:ext cx="947899" cy="77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4EEB6C-54DD-4362-9F7F-77C0F9AD5C96}"/>
              </a:ext>
            </a:extLst>
          </p:cNvPr>
          <p:cNvGrpSpPr/>
          <p:nvPr/>
        </p:nvGrpSpPr>
        <p:grpSpPr>
          <a:xfrm>
            <a:off x="2897664" y="3306618"/>
            <a:ext cx="6064164" cy="2692979"/>
            <a:chOff x="3352800" y="2949285"/>
            <a:chExt cx="6064164" cy="269297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D29CD05-CC74-46E8-BA24-6E50CD6518BF}"/>
                </a:ext>
              </a:extLst>
            </p:cNvPr>
            <p:cNvSpPr/>
            <p:nvPr/>
          </p:nvSpPr>
          <p:spPr>
            <a:xfrm>
              <a:off x="3352800" y="4042064"/>
              <a:ext cx="1752600" cy="1600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Young of the year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52658BF-BC77-42F2-9D65-3763F0813E1F}"/>
                </a:ext>
              </a:extLst>
            </p:cNvPr>
            <p:cNvSpPr/>
            <p:nvPr/>
          </p:nvSpPr>
          <p:spPr>
            <a:xfrm>
              <a:off x="6705600" y="4042064"/>
              <a:ext cx="1752600" cy="1600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Adults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536D3E34-9B85-4635-9C02-3737F2A33A9D}"/>
                </a:ext>
              </a:extLst>
            </p:cNvPr>
            <p:cNvCxnSpPr>
              <a:cxnSpLocks/>
              <a:stCxn id="20" idx="0"/>
              <a:endCxn id="19" idx="0"/>
            </p:cNvCxnSpPr>
            <p:nvPr/>
          </p:nvCxnSpPr>
          <p:spPr>
            <a:xfrm rot="16200000" flipV="1">
              <a:off x="5905500" y="2365664"/>
              <a:ext cx="12700" cy="3352800"/>
            </a:xfrm>
            <a:prstGeom prst="bentConnector3">
              <a:avLst>
                <a:gd name="adj1" fmla="val 573962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784A5D-2627-4A78-9D3E-28B9D55C6B53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>
              <a:off x="5105400" y="4842164"/>
              <a:ext cx="1600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Elbow Connector 10">
              <a:extLst>
                <a:ext uri="{FF2B5EF4-FFF2-40B4-BE49-F238E27FC236}">
                  <a16:creationId xmlns:a16="http://schemas.microsoft.com/office/drawing/2014/main" id="{C12D6331-5BE0-47B3-A097-AD5663A61567}"/>
                </a:ext>
              </a:extLst>
            </p:cNvPr>
            <p:cNvCxnSpPr>
              <a:cxnSpLocks/>
              <a:stCxn id="20" idx="7"/>
              <a:endCxn id="20" idx="5"/>
            </p:cNvCxnSpPr>
            <p:nvPr/>
          </p:nvCxnSpPr>
          <p:spPr>
            <a:xfrm rot="16200000" flipH="1">
              <a:off x="7635782" y="4842164"/>
              <a:ext cx="1131512" cy="12700"/>
            </a:xfrm>
            <a:prstGeom prst="bentConnector5">
              <a:avLst>
                <a:gd name="adj1" fmla="val -20203"/>
                <a:gd name="adj2" fmla="val 4884701"/>
                <a:gd name="adj3" fmla="val 120203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0E8101E-5A24-4FCF-BE1F-C8C908E05611}"/>
                    </a:ext>
                  </a:extLst>
                </p:cNvPr>
                <p:cNvSpPr/>
                <p:nvPr/>
              </p:nvSpPr>
              <p:spPr>
                <a:xfrm>
                  <a:off x="5608979" y="2949285"/>
                  <a:ext cx="517642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𝐴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C7954F-CBBC-44A1-8769-25FAF40123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8979" y="2949285"/>
                  <a:ext cx="517642" cy="3726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64DB5422-57AE-4ED8-9395-EF370EAB4F20}"/>
                    </a:ext>
                  </a:extLst>
                </p:cNvPr>
                <p:cNvSpPr/>
                <p:nvPr/>
              </p:nvSpPr>
              <p:spPr>
                <a:xfrm>
                  <a:off x="5666719" y="4422994"/>
                  <a:ext cx="490262" cy="3712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𝑌</m:t>
                          </m:r>
                        </m:sup>
                      </m:sSubSup>
                    </m:oMath>
                  </a14:m>
                  <a:r>
                    <a:rPr lang="en-US" dirty="0">
                      <a:solidFill>
                        <a:schemeClr val="accent2"/>
                      </a:solidFill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94316AC-E852-4FB7-AD9C-9FCF23E4C9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6719" y="4422994"/>
                  <a:ext cx="490262" cy="371255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C907F0-31A5-4AA4-ADCB-E83E493DF5A3}"/>
                    </a:ext>
                  </a:extLst>
                </p:cNvPr>
                <p:cNvSpPr/>
                <p:nvPr/>
              </p:nvSpPr>
              <p:spPr>
                <a:xfrm>
                  <a:off x="8915801" y="4607916"/>
                  <a:ext cx="501163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𝐴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7773756-B98D-4E85-96A2-A8C76C3F9D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801" y="4607916"/>
                  <a:ext cx="501163" cy="37266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32903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Environmental covariates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Conditionally linked events:</a:t>
            </a:r>
          </a:p>
          <a:p>
            <a:pPr lvl="1"/>
            <a:r>
              <a:rPr lang="en-US"/>
              <a:t>Use “If</a:t>
            </a:r>
            <a:r>
              <a:rPr lang="en-US">
                <a:sym typeface="Wingdings" panose="05000000000000000000" pitchFamily="2" charset="2"/>
              </a:rPr>
              <a:t>then” statements to link a demographic parameter to some other randomized event</a:t>
            </a:r>
          </a:p>
          <a:p>
            <a:pPr lvl="2"/>
            <a:r>
              <a:rPr lang="en-US">
                <a:sym typeface="Wingdings" panose="05000000000000000000" pitchFamily="2" charset="2"/>
              </a:rPr>
              <a:t>E.g., if a Bernoulli trial for drought returns a 1, then mean fecundity is 1.1 offspring per female, but if it returns a 0 then mean fecundity is 2.3 offspring per female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06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link for population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Based on logit link functions</a:t>
            </a:r>
          </a:p>
          <a:p>
            <a:r>
              <a:rPr lang="en-US"/>
              <a:t>Correlation parameter estimates from survival estimates or occupancy analyses are on the logit scale</a:t>
            </a:r>
          </a:p>
          <a:p>
            <a:pPr lvl="1"/>
            <a:r>
              <a:rPr lang="en-US"/>
              <a:t>You can use the logit function to predict the survival rate for any give value of the measured covariates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38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Environmental covariates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85639-EF48-4874-A0FB-9566CC37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0162" cy="4351338"/>
          </a:xfrm>
        </p:spPr>
        <p:txBody>
          <a:bodyPr/>
          <a:lstStyle/>
          <a:p>
            <a:r>
              <a:rPr lang="en-US" dirty="0"/>
              <a:t>Adult survival (Sa) can be a function of some other environmental parameter/variable </a:t>
            </a:r>
          </a:p>
          <a:p>
            <a:pPr lvl="1"/>
            <a:r>
              <a:rPr lang="en-US" dirty="0"/>
              <a:t>(“op” for other parameter, e.g., stream length)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362" y="681037"/>
            <a:ext cx="6062663" cy="605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229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covariates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6EC7DD-5822-4BF0-8BC2-CC9522906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2510" cy="4351338"/>
          </a:xfrm>
        </p:spPr>
        <p:txBody>
          <a:bodyPr/>
          <a:lstStyle/>
          <a:p>
            <a:r>
              <a:rPr lang="en-US" dirty="0"/>
              <a:t>Adult survival (Sa) can be a function of “op” but it has variability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8" y="649966"/>
            <a:ext cx="6034864" cy="6023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0299" y="6176963"/>
            <a:ext cx="514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Sa=matrix(</a:t>
            </a:r>
            <a:r>
              <a:rPr lang="en-US" sz="1600" dirty="0" err="1"/>
              <a:t>plogis</a:t>
            </a:r>
            <a:r>
              <a:rPr lang="en-US" sz="1600" dirty="0"/>
              <a:t>(-</a:t>
            </a:r>
            <a:r>
              <a:rPr lang="fr-FR" sz="1600" dirty="0" err="1"/>
              <a:t>rnorm</a:t>
            </a:r>
            <a:r>
              <a:rPr lang="fr-FR" sz="1600" dirty="0"/>
              <a:t>(1,1.4,.1)</a:t>
            </a:r>
            <a:r>
              <a:rPr lang="en-US" sz="1600" dirty="0"/>
              <a:t>+(</a:t>
            </a:r>
            <a:r>
              <a:rPr lang="en-US" sz="1600" dirty="0" err="1"/>
              <a:t>rbeta</a:t>
            </a:r>
            <a:r>
              <a:rPr lang="en-US" sz="1600" dirty="0"/>
              <a:t>(1,18,1)*op)),</a:t>
            </a:r>
            <a:r>
              <a:rPr lang="en-US" sz="1600" dirty="0" err="1"/>
              <a:t>r,t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6712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Parametric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values are not precisely known</a:t>
            </a:r>
          </a:p>
          <a:p>
            <a:pPr lvl="1"/>
            <a:r>
              <a:rPr lang="en-US" dirty="0"/>
              <a:t>Variance or standard deviation estimates for parameters estimated over years conflate environmental variation with sampling variance</a:t>
            </a:r>
          </a:p>
          <a:p>
            <a:pPr lvl="1"/>
            <a:r>
              <a:rPr lang="en-US" dirty="0"/>
              <a:t>Sampling variance is the result of only using a specific number of individuals or locations to study a phenomenon</a:t>
            </a:r>
          </a:p>
          <a:p>
            <a:pPr lvl="2"/>
            <a:r>
              <a:rPr lang="en-US" dirty="0"/>
              <a:t>Happens with every wildlife study because we can’t study every individual in every location</a:t>
            </a:r>
          </a:p>
        </p:txBody>
      </p:sp>
    </p:spTree>
    <p:extLst>
      <p:ext uri="{BB962C8B-B14F-4D97-AF65-F5344CB8AC3E}">
        <p14:creationId xmlns:p14="http://schemas.microsoft.com/office/powerpoint/2010/main" val="150896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look at simple model construction</a:t>
            </a:r>
          </a:p>
          <a:p>
            <a:pPr lvl="1"/>
            <a:r>
              <a:rPr lang="en-US" dirty="0"/>
              <a:t>From conceptual to quantitative</a:t>
            </a:r>
          </a:p>
          <a:p>
            <a:r>
              <a:rPr lang="en-US" dirty="0"/>
              <a:t>We will look at incorporating environmental covariates and density dependence</a:t>
            </a:r>
          </a:p>
          <a:p>
            <a:r>
              <a:rPr lang="en-US" dirty="0"/>
              <a:t>We will look at parametric uncertainty</a:t>
            </a:r>
          </a:p>
        </p:txBody>
      </p:sp>
    </p:spTree>
    <p:extLst>
      <p:ext uri="{BB962C8B-B14F-4D97-AF65-F5344CB8AC3E}">
        <p14:creationId xmlns:p14="http://schemas.microsoft.com/office/powerpoint/2010/main" val="913711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to partition 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Link and Nichols, 1994, </a:t>
                </a:r>
                <a:r>
                  <a:rPr lang="en-US" dirty="0" err="1"/>
                  <a:t>Oikos</a:t>
                </a:r>
                <a:endParaRPr lang="en-US" dirty="0"/>
              </a:p>
              <a:p>
                <a:r>
                  <a:rPr lang="en-US" dirty="0"/>
                  <a:t>Gould and Nichols, 1998, Ecology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461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Great, so what do we do about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models will discard sampling variance</a:t>
            </a:r>
          </a:p>
          <a:p>
            <a:r>
              <a:rPr lang="en-US" dirty="0"/>
              <a:t>Not always a good idea!</a:t>
            </a:r>
          </a:p>
          <a:p>
            <a:pPr lvl="1"/>
            <a:r>
              <a:rPr lang="en-US" dirty="0"/>
              <a:t>Pretending that we know system parameters with precision</a:t>
            </a:r>
          </a:p>
          <a:p>
            <a:pPr lvl="2"/>
            <a:r>
              <a:rPr lang="en-US" dirty="0"/>
              <a:t>Less variation in the model predictions</a:t>
            </a:r>
          </a:p>
          <a:p>
            <a:pPr lvl="2"/>
            <a:r>
              <a:rPr lang="en-US" dirty="0"/>
              <a:t>Could affect assessment of management choices</a:t>
            </a:r>
          </a:p>
        </p:txBody>
      </p:sp>
    </p:spTree>
    <p:extLst>
      <p:ext uri="{BB962C8B-B14F-4D97-AF65-F5344CB8AC3E}">
        <p14:creationId xmlns:p14="http://schemas.microsoft.com/office/powerpoint/2010/main" val="3039162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817" y="1533828"/>
            <a:ext cx="789838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Projection without sampling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23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Projection with sampling variance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600200"/>
            <a:ext cx="751630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444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01297" y="1425683"/>
            <a:ext cx="6142453" cy="5067885"/>
            <a:chOff x="2362201" y="661066"/>
            <a:chExt cx="6142453" cy="5067885"/>
          </a:xfrm>
        </p:grpSpPr>
        <p:sp>
          <p:nvSpPr>
            <p:cNvPr id="9" name="Oval 8"/>
            <p:cNvSpPr/>
            <p:nvPr/>
          </p:nvSpPr>
          <p:spPr>
            <a:xfrm>
              <a:off x="2941530" y="1204294"/>
              <a:ext cx="1676400" cy="1295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9830" y="1356694"/>
              <a:ext cx="1219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Select survival rates  and  fecundity values from statistical distributions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4540800" y="2337466"/>
              <a:ext cx="1479000" cy="10153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5867400" y="3069771"/>
              <a:ext cx="1676400" cy="1295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72200" y="3224322"/>
              <a:ext cx="1219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Select survival rates  and  fecundity values from statistical distributions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67491" y="1051894"/>
              <a:ext cx="1804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Replication Loop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41571" y="26786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Annual Loop</a:t>
              </a:r>
            </a:p>
          </p:txBody>
        </p:sp>
        <p:sp>
          <p:nvSpPr>
            <p:cNvPr id="35" name="Circular Arrow 34"/>
            <p:cNvSpPr/>
            <p:nvPr/>
          </p:nvSpPr>
          <p:spPr>
            <a:xfrm rot="19368230">
              <a:off x="5406275" y="2345472"/>
              <a:ext cx="2642190" cy="2580322"/>
            </a:xfrm>
            <a:prstGeom prst="circularArrow">
              <a:avLst>
                <a:gd name="adj1" fmla="val 0"/>
                <a:gd name="adj2" fmla="val 544084"/>
                <a:gd name="adj3" fmla="val 13655166"/>
                <a:gd name="adj4" fmla="val 14812075"/>
                <a:gd name="adj5" fmla="val 263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Circular Arrow 35"/>
            <p:cNvSpPr/>
            <p:nvPr/>
          </p:nvSpPr>
          <p:spPr>
            <a:xfrm rot="17994305">
              <a:off x="3157520" y="215238"/>
              <a:ext cx="4901306" cy="5792962"/>
            </a:xfrm>
            <a:prstGeom prst="circularArrow">
              <a:avLst>
                <a:gd name="adj1" fmla="val 0"/>
                <a:gd name="adj2" fmla="val 494766"/>
                <a:gd name="adj3" fmla="val 15078955"/>
                <a:gd name="adj4" fmla="val 17185924"/>
                <a:gd name="adj5" fmla="val 293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72868" y="3995839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x’s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72199" y="4376056"/>
              <a:ext cx="1240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No. </a:t>
              </a:r>
              <a:r>
                <a:rPr lang="en-US" dirty="0" err="1"/>
                <a:t>yrs</a:t>
              </a:r>
              <a:r>
                <a:rPr lang="en-US" dirty="0"/>
                <a:t> x’s</a:t>
              </a:r>
            </a:p>
          </p:txBody>
        </p:sp>
        <p:sp>
          <p:nvSpPr>
            <p:cNvPr id="50" name="Curved Right Arrow 49"/>
            <p:cNvSpPr/>
            <p:nvPr/>
          </p:nvSpPr>
          <p:spPr>
            <a:xfrm>
              <a:off x="2362201" y="3995839"/>
              <a:ext cx="914400" cy="1567867"/>
            </a:xfrm>
            <a:prstGeom prst="curvedRightArrow">
              <a:avLst>
                <a:gd name="adj1" fmla="val 0"/>
                <a:gd name="adj2" fmla="val 19650"/>
                <a:gd name="adj3" fmla="val 1627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33058" y="5359619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Model Output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280707" y="1848467"/>
            <a:ext cx="44608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Hierarchical loop structure: </a:t>
            </a:r>
          </a:p>
          <a:p>
            <a:r>
              <a:rPr lang="en-US" sz="2800" dirty="0"/>
              <a:t>parametric and environmental uncertainty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35DA6B-6CF2-43A1-966E-AF0314A46922}"/>
              </a:ext>
            </a:extLst>
          </p:cNvPr>
          <p:cNvSpPr txBox="1"/>
          <p:nvPr/>
        </p:nvSpPr>
        <p:spPr>
          <a:xfrm>
            <a:off x="931578" y="529677"/>
            <a:ext cx="9141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How do we model these uncertainties?</a:t>
            </a:r>
          </a:p>
        </p:txBody>
      </p:sp>
    </p:spTree>
    <p:extLst>
      <p:ext uri="{BB962C8B-B14F-4D97-AF65-F5344CB8AC3E}">
        <p14:creationId xmlns:p14="http://schemas.microsoft.com/office/powerpoint/2010/main" val="2201449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uncertainty in adult survival</a:t>
            </a: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78" y="3203986"/>
            <a:ext cx="3624944" cy="36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E89E39E-8492-46E9-B2F2-20CC777B825C}"/>
              </a:ext>
            </a:extLst>
          </p:cNvPr>
          <p:cNvGrpSpPr/>
          <p:nvPr/>
        </p:nvGrpSpPr>
        <p:grpSpPr>
          <a:xfrm>
            <a:off x="242597" y="1253383"/>
            <a:ext cx="12000137" cy="4566492"/>
            <a:chOff x="1569951" y="560209"/>
            <a:chExt cx="12000137" cy="4566492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951" y="788063"/>
              <a:ext cx="4345104" cy="4338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514600" y="2819400"/>
              <a:ext cx="1333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Mean = 0.731</a:t>
              </a:r>
            </a:p>
          </p:txBody>
        </p: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5326" y="560209"/>
              <a:ext cx="3954762" cy="3276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0259549" y="1135072"/>
              <a:ext cx="1333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Mean = 0.656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98611" y="3590399"/>
              <a:ext cx="1333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Mean = 0.793</a:t>
              </a:r>
            </a:p>
          </p:txBody>
        </p: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flipV="1">
              <a:off x="4911081" y="1767512"/>
              <a:ext cx="4521725" cy="12488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>
              <a:off x="4911081" y="3169870"/>
              <a:ext cx="1725957" cy="7881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109904" y="3619500"/>
              <a:ext cx="1333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replicate 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32032" y="2039973"/>
              <a:ext cx="1333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replicate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7469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06497" cy="4351338"/>
          </a:xfrm>
        </p:spPr>
        <p:txBody>
          <a:bodyPr>
            <a:normAutofit/>
          </a:bodyPr>
          <a:lstStyle/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 in 1:1000){</a:t>
            </a:r>
          </a:p>
          <a:p>
            <a:pPr lvl="1"/>
            <a:r>
              <a:rPr lang="en-US" dirty="0"/>
              <a:t>#Select mean parameter values a replicate</a:t>
            </a:r>
          </a:p>
          <a:p>
            <a:r>
              <a:rPr lang="en-US" dirty="0"/>
              <a:t>for(j in 1:50){</a:t>
            </a:r>
          </a:p>
          <a:p>
            <a:pPr lvl="1"/>
            <a:r>
              <a:rPr lang="en-US" dirty="0"/>
              <a:t>#Select values for each year until you reach 50 years then move on to </a:t>
            </a:r>
          </a:p>
          <a:p>
            <a:pPr lvl="1"/>
            <a:r>
              <a:rPr lang="en-US" dirty="0"/>
              <a:t>#the next replicate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lvl="1"/>
            <a:r>
              <a:rPr lang="en-US" dirty="0"/>
              <a:t>#save and summarize output from a replicate until you reach 1000 #replicates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016" y="490417"/>
            <a:ext cx="4585789" cy="39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61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Inputting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conceptual model and sensitivity analysis to guide scenarios</a:t>
            </a:r>
          </a:p>
          <a:p>
            <a:pPr lvl="1"/>
            <a:r>
              <a:rPr lang="en-US" dirty="0"/>
              <a:t>i.e., what ecological facts affect the most sensitive parameters?</a:t>
            </a:r>
          </a:p>
          <a:p>
            <a:r>
              <a:rPr lang="en-US" dirty="0"/>
              <a:t>Design scenarios to explore the expected range of future variation in important covariates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158747" y="3429000"/>
            <a:ext cx="5010727" cy="3022023"/>
            <a:chOff x="3810000" y="1337733"/>
            <a:chExt cx="7560733" cy="4307417"/>
          </a:xfrm>
          <a:solidFill>
            <a:schemeClr val="tx1"/>
          </a:solidFill>
        </p:grpSpPr>
        <p:cxnSp>
          <p:nvCxnSpPr>
            <p:cNvPr id="4" name="Straight Arrow Connector 3"/>
            <p:cNvCxnSpPr/>
            <p:nvPr/>
          </p:nvCxnSpPr>
          <p:spPr>
            <a:xfrm>
              <a:off x="4038600" y="4838700"/>
              <a:ext cx="9906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Elbow Connector 4"/>
            <p:cNvCxnSpPr/>
            <p:nvPr/>
          </p:nvCxnSpPr>
          <p:spPr>
            <a:xfrm rot="16200000" flipH="1">
              <a:off x="7898794" y="4838700"/>
              <a:ext cx="1131512" cy="12700"/>
            </a:xfrm>
            <a:prstGeom prst="bentConnector5">
              <a:avLst>
                <a:gd name="adj1" fmla="val -20203"/>
                <a:gd name="adj2" fmla="val 5233583"/>
                <a:gd name="adj3" fmla="val 120203"/>
              </a:avLst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3810000" y="4044950"/>
              <a:ext cx="1752600" cy="1600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Young of the year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010400" y="4016664"/>
              <a:ext cx="1752600" cy="1600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adults</a:t>
              </a:r>
            </a:p>
          </p:txBody>
        </p:sp>
        <p:cxnSp>
          <p:nvCxnSpPr>
            <p:cNvPr id="8" name="Elbow Connector 7"/>
            <p:cNvCxnSpPr>
              <a:stCxn id="7" idx="0"/>
              <a:endCxn id="6" idx="0"/>
            </p:cNvCxnSpPr>
            <p:nvPr/>
          </p:nvCxnSpPr>
          <p:spPr>
            <a:xfrm rot="16200000" flipH="1" flipV="1">
              <a:off x="6272357" y="2430607"/>
              <a:ext cx="28286" cy="3200400"/>
            </a:xfrm>
            <a:prstGeom prst="bentConnector3">
              <a:avLst>
                <a:gd name="adj1" fmla="val -2387785"/>
              </a:avLst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5562600" y="4816764"/>
              <a:ext cx="1447800" cy="2828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5621201" y="2802445"/>
                  <a:ext cx="781075" cy="5311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𝐴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1201" y="2802445"/>
                  <a:ext cx="781075" cy="531177"/>
                </a:xfrm>
                <a:prstGeom prst="rect">
                  <a:avLst/>
                </a:prstGeom>
                <a:blipFill>
                  <a:blip r:embed="rId3"/>
                  <a:stretch>
                    <a:fillRect b="-16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999121" y="4254914"/>
                  <a:ext cx="739761" cy="529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𝑌</m:t>
                          </m:r>
                        </m:sup>
                      </m:sSubSup>
                    </m:oMath>
                  </a14:m>
                  <a:r>
                    <a:rPr lang="en-US" dirty="0">
                      <a:solidFill>
                        <a:schemeClr val="accent2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121" y="4254914"/>
                  <a:ext cx="739761" cy="529165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9144001" y="4630430"/>
                  <a:ext cx="756210" cy="5311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𝐴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1" y="4630430"/>
                  <a:ext cx="756210" cy="5311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9349891" y="2184401"/>
              <a:ext cx="2020842" cy="143933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Stream length</a:t>
              </a:r>
            </a:p>
          </p:txBody>
        </p:sp>
        <p:cxnSp>
          <p:nvCxnSpPr>
            <p:cNvPr id="14" name="Straight Arrow Connector 13"/>
            <p:cNvCxnSpPr>
              <a:stCxn id="13" idx="4"/>
              <a:endCxn id="12" idx="0"/>
            </p:cNvCxnSpPr>
            <p:nvPr/>
          </p:nvCxnSpPr>
          <p:spPr>
            <a:xfrm flipH="1">
              <a:off x="9522106" y="3623734"/>
              <a:ext cx="838207" cy="1006696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6021375" y="1337733"/>
              <a:ext cx="2377558" cy="1193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Drought year</a:t>
              </a:r>
            </a:p>
          </p:txBody>
        </p:sp>
        <p:cxnSp>
          <p:nvCxnSpPr>
            <p:cNvPr id="16" name="Straight Arrow Connector 15"/>
            <p:cNvCxnSpPr>
              <a:stCxn id="15" idx="4"/>
            </p:cNvCxnSpPr>
            <p:nvPr/>
          </p:nvCxnSpPr>
          <p:spPr>
            <a:xfrm flipH="1">
              <a:off x="6290733" y="2531533"/>
              <a:ext cx="919421" cy="49953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4418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this structure to build GLMs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Generate lots of output values (e.g. abundance, p(ex), etc.) with lots of corresponding input values</a:t>
                </a:r>
              </a:p>
              <a:p>
                <a:r>
                  <a:rPr lang="en-US" dirty="0"/>
                  <a:t>Use a multi-variate GLM to assess the importance of each variable of interest: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𝑒𝑥𝑡𝑖𝑛𝑐𝑡𝑖𝑜𝑛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𝐼𝑛𝑖𝑡𝑖𝑎𝑙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𝑑𝑟𝑜𝑢𝑔h𝑡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𝑓𝑟𝑒𝑞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𝑓𝑒𝑐𝑢𝑛𝑑𝑖𝑡𝑦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a binomial GLM</a:t>
                </a:r>
              </a:p>
              <a:p>
                <a:endParaRPr lang="en-US" dirty="0"/>
              </a:p>
              <a:p>
                <a:r>
                  <a:rPr lang="en-US" dirty="0"/>
                  <a:t>What factors most effect the output metric of interest?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694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Sonora desert tortoise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𝑃(𝑄𝑒100) =‒ 5.602 + (18.42 𝑥 𝑀𝐷𝑅) ‒ (5.363𝑒 ‒ 6𝑥 𝑁𝐴𝐼) ‒ (1.797𝑒 ‒ 6𝑥 𝑀𝑎𝑥𝑃𝑜𝑝)</a:t>
            </a:r>
          </a:p>
          <a:p>
            <a:endParaRPr lang="en-US" dirty="0"/>
          </a:p>
          <a:p>
            <a:r>
              <a:rPr lang="en-US" dirty="0"/>
              <a:t>MDR = mean drought rate</a:t>
            </a:r>
          </a:p>
          <a:p>
            <a:r>
              <a:rPr lang="en-US" dirty="0"/>
              <a:t>NAI = Initial Number of adults</a:t>
            </a:r>
          </a:p>
          <a:p>
            <a:r>
              <a:rPr lang="en-US" dirty="0" err="1"/>
              <a:t>MaxPop</a:t>
            </a:r>
            <a:r>
              <a:rPr lang="en-US" dirty="0"/>
              <a:t> = habitat based maximum population size</a:t>
            </a:r>
          </a:p>
          <a:p>
            <a:pPr lvl="1"/>
            <a:r>
              <a:rPr lang="en-US" dirty="0"/>
              <a:t>You could input different values of MDR, NAI or </a:t>
            </a:r>
            <a:r>
              <a:rPr lang="en-US" dirty="0" err="1"/>
              <a:t>MaxPop</a:t>
            </a:r>
            <a:r>
              <a:rPr lang="en-US" dirty="0"/>
              <a:t> to predict the corresponding P(Qe100), i.e., input alternative future scenarios.</a:t>
            </a:r>
          </a:p>
        </p:txBody>
      </p:sp>
    </p:spTree>
    <p:extLst>
      <p:ext uri="{BB962C8B-B14F-4D97-AF65-F5344CB8AC3E}">
        <p14:creationId xmlns:p14="http://schemas.microsoft.com/office/powerpoint/2010/main" val="44416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dirty="0"/>
            </a:br>
            <a:r>
              <a:rPr lang="en-US" dirty="0"/>
              <a:t>Conceptual model	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5EF8B1-F6DA-431F-8795-E9AC63F0E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life stages</a:t>
            </a:r>
          </a:p>
          <a:p>
            <a:pPr lvl="1"/>
            <a:r>
              <a:rPr lang="en-US" dirty="0"/>
              <a:t>Adults</a:t>
            </a:r>
          </a:p>
          <a:p>
            <a:pPr lvl="1"/>
            <a:r>
              <a:rPr lang="en-US" dirty="0"/>
              <a:t>Young of the year</a:t>
            </a:r>
          </a:p>
        </p:txBody>
      </p:sp>
      <p:sp>
        <p:nvSpPr>
          <p:cNvPr id="4" name="Oval 3"/>
          <p:cNvSpPr/>
          <p:nvPr/>
        </p:nvSpPr>
        <p:spPr>
          <a:xfrm>
            <a:off x="3352800" y="4042064"/>
            <a:ext cx="1752600" cy="1600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Young of the year</a:t>
            </a:r>
          </a:p>
        </p:txBody>
      </p:sp>
      <p:sp>
        <p:nvSpPr>
          <p:cNvPr id="6" name="Oval 5"/>
          <p:cNvSpPr/>
          <p:nvPr/>
        </p:nvSpPr>
        <p:spPr>
          <a:xfrm>
            <a:off x="6705600" y="4042064"/>
            <a:ext cx="1752600" cy="1600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</p:spTree>
    <p:extLst>
      <p:ext uri="{BB962C8B-B14F-4D97-AF65-F5344CB8AC3E}">
        <p14:creationId xmlns:p14="http://schemas.microsoft.com/office/powerpoint/2010/main" val="4020914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loop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852" y="1825625"/>
            <a:ext cx="6110296" cy="4351338"/>
          </a:xfrm>
        </p:spPr>
      </p:pic>
      <p:sp>
        <p:nvSpPr>
          <p:cNvPr id="3" name="TextBox 2"/>
          <p:cNvSpPr txBox="1"/>
          <p:nvPr/>
        </p:nvSpPr>
        <p:spPr>
          <a:xfrm>
            <a:off x="1745452" y="1690688"/>
            <a:ext cx="12954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Initial population size, habitat quantity and quality, drought</a:t>
            </a:r>
          </a:p>
        </p:txBody>
      </p:sp>
    </p:spTree>
    <p:extLst>
      <p:ext uri="{BB962C8B-B14F-4D97-AF65-F5344CB8AC3E}">
        <p14:creationId xmlns:p14="http://schemas.microsoft.com/office/powerpoint/2010/main" val="2888973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posterior observation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we observe will differ from model predictions</a:t>
                </a:r>
              </a:p>
              <a:p>
                <a:r>
                  <a:rPr lang="en-US" dirty="0"/>
                  <a:t>Could be an issue for recovery planning or delisting decisions</a:t>
                </a:r>
              </a:p>
              <a:p>
                <a:r>
                  <a:rPr lang="en-US" dirty="0"/>
                  <a:t>Use estimates of detectability to adjust abundance outputs</a:t>
                </a:r>
              </a:p>
              <a:p>
                <a:pPr lvl="1"/>
                <a:r>
                  <a:rPr lang="en-US" dirty="0"/>
                  <a:t>Estimates of detection from empirical studies</a:t>
                </a:r>
              </a:p>
              <a:p>
                <a:pPr lvl="2"/>
                <a:r>
                  <a:rPr lang="en-US" dirty="0"/>
                  <a:t>Literature, directed research for the SSA</a:t>
                </a:r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𝑂𝑏𝑠</m:t>
                        </m:r>
                      </m:sup>
                    </m:sSubSup>
                    <m:r>
                      <a:rPr lang="en-US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𝐴𝑐𝑡</m:t>
                        </m:r>
                      </m:sup>
                    </m:sSubSup>
                    <m:r>
                      <a:rPr lang="en-US" smtClean="0">
                        <a:latin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257963" y="4895272"/>
            <a:ext cx="32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</a:t>
            </a:r>
            <a:r>
              <a:rPr lang="en-US" i="1" dirty="0"/>
              <a:t>E</a:t>
            </a:r>
            <a:r>
              <a:rPr lang="en-US" dirty="0"/>
              <a:t> is the counting error</a:t>
            </a:r>
          </a:p>
        </p:txBody>
      </p:sp>
    </p:spTree>
    <p:extLst>
      <p:ext uri="{BB962C8B-B14F-4D97-AF65-F5344CB8AC3E}">
        <p14:creationId xmlns:p14="http://schemas.microsoft.com/office/powerpoint/2010/main" val="5947789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2D7A6F-BFD9-400B-A97B-99D3B58B9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68" y="162232"/>
            <a:ext cx="8549126" cy="653353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F022E-1AF8-44FC-A801-DA14C9947D84}"/>
              </a:ext>
            </a:extLst>
          </p:cNvPr>
          <p:cNvSpPr txBox="1"/>
          <p:nvPr/>
        </p:nvSpPr>
        <p:spPr>
          <a:xfrm>
            <a:off x="9153832" y="1504336"/>
            <a:ext cx="3642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Abundance projections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C3B42-52F4-43CA-8D9C-D7B8B52206E8}"/>
              </a:ext>
            </a:extLst>
          </p:cNvPr>
          <p:cNvSpPr txBox="1"/>
          <p:nvPr/>
        </p:nvSpPr>
        <p:spPr>
          <a:xfrm>
            <a:off x="4857135" y="4960375"/>
            <a:ext cx="3170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Expected counts</a:t>
            </a:r>
          </a:p>
        </p:txBody>
      </p:sp>
    </p:spTree>
    <p:extLst>
      <p:ext uri="{BB962C8B-B14F-4D97-AF65-F5344CB8AC3E}">
        <p14:creationId xmlns:p14="http://schemas.microsoft.com/office/powerpoint/2010/main" val="2902374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2FB58-6C8F-49E1-90B0-9DBE88F89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2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dirty="0"/>
            </a:br>
            <a:r>
              <a:rPr lang="en-US" dirty="0"/>
              <a:t>Conceptual model	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5EF8B1-F6DA-431F-8795-E9AC63F0E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Adults reproduce</a:t>
            </a:r>
          </a:p>
        </p:txBody>
      </p:sp>
      <p:sp>
        <p:nvSpPr>
          <p:cNvPr id="4" name="Oval 3"/>
          <p:cNvSpPr/>
          <p:nvPr/>
        </p:nvSpPr>
        <p:spPr>
          <a:xfrm>
            <a:off x="3352800" y="4042064"/>
            <a:ext cx="1752600" cy="1600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Young of the year</a:t>
            </a:r>
          </a:p>
        </p:txBody>
      </p:sp>
      <p:sp>
        <p:nvSpPr>
          <p:cNvPr id="6" name="Oval 5"/>
          <p:cNvSpPr/>
          <p:nvPr/>
        </p:nvSpPr>
        <p:spPr>
          <a:xfrm>
            <a:off x="6705600" y="4042064"/>
            <a:ext cx="1752600" cy="1600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E70D9E0-58B6-4766-B5A4-C4044068F1FD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5905500" y="2365664"/>
            <a:ext cx="12700" cy="3352800"/>
          </a:xfrm>
          <a:prstGeom prst="bentConnector3">
            <a:avLst>
              <a:gd name="adj1" fmla="val 57396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53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dirty="0"/>
            </a:br>
            <a:r>
              <a:rPr lang="en-US" dirty="0"/>
              <a:t>Conceptual model	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5EF8B1-F6DA-431F-8795-E9AC63F0E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Young of the year survive and transition to adults</a:t>
            </a:r>
          </a:p>
        </p:txBody>
      </p:sp>
      <p:sp>
        <p:nvSpPr>
          <p:cNvPr id="4" name="Oval 3"/>
          <p:cNvSpPr/>
          <p:nvPr/>
        </p:nvSpPr>
        <p:spPr>
          <a:xfrm>
            <a:off x="3352800" y="4042064"/>
            <a:ext cx="1752600" cy="1600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Young of the year</a:t>
            </a:r>
          </a:p>
        </p:txBody>
      </p:sp>
      <p:sp>
        <p:nvSpPr>
          <p:cNvPr id="6" name="Oval 5"/>
          <p:cNvSpPr/>
          <p:nvPr/>
        </p:nvSpPr>
        <p:spPr>
          <a:xfrm>
            <a:off x="6705600" y="4042064"/>
            <a:ext cx="1752600" cy="1600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E70D9E0-58B6-4766-B5A4-C4044068F1FD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5905500" y="2365664"/>
            <a:ext cx="12700" cy="3352800"/>
          </a:xfrm>
          <a:prstGeom prst="bentConnector3">
            <a:avLst>
              <a:gd name="adj1" fmla="val 57396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EFF68D-D588-42FF-90E3-DFC70A2FBBD8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5105400" y="4842164"/>
            <a:ext cx="1600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5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dirty="0"/>
            </a:br>
            <a:r>
              <a:rPr lang="en-US" dirty="0"/>
              <a:t>Conceptual model	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5EF8B1-F6DA-431F-8795-E9AC63F0E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Adults survive and remain adults</a:t>
            </a:r>
          </a:p>
        </p:txBody>
      </p:sp>
      <p:sp>
        <p:nvSpPr>
          <p:cNvPr id="4" name="Oval 3"/>
          <p:cNvSpPr/>
          <p:nvPr/>
        </p:nvSpPr>
        <p:spPr>
          <a:xfrm>
            <a:off x="3352800" y="4042064"/>
            <a:ext cx="1752600" cy="1600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Young of the year</a:t>
            </a:r>
          </a:p>
        </p:txBody>
      </p:sp>
      <p:sp>
        <p:nvSpPr>
          <p:cNvPr id="6" name="Oval 5"/>
          <p:cNvSpPr/>
          <p:nvPr/>
        </p:nvSpPr>
        <p:spPr>
          <a:xfrm>
            <a:off x="6705600" y="4042064"/>
            <a:ext cx="1752600" cy="1600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E70D9E0-58B6-4766-B5A4-C4044068F1FD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5905500" y="2365664"/>
            <a:ext cx="12700" cy="3352800"/>
          </a:xfrm>
          <a:prstGeom prst="bentConnector3">
            <a:avLst>
              <a:gd name="adj1" fmla="val 57396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EFF68D-D588-42FF-90E3-DFC70A2FBBD8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5105400" y="4842164"/>
            <a:ext cx="1600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10">
            <a:extLst>
              <a:ext uri="{FF2B5EF4-FFF2-40B4-BE49-F238E27FC236}">
                <a16:creationId xmlns:a16="http://schemas.microsoft.com/office/drawing/2014/main" id="{32852311-D5D5-410D-BFCA-493A79A5EA15}"/>
              </a:ext>
            </a:extLst>
          </p:cNvPr>
          <p:cNvCxnSpPr>
            <a:cxnSpLocks/>
            <a:stCxn id="6" idx="7"/>
            <a:endCxn id="6" idx="5"/>
          </p:cNvCxnSpPr>
          <p:nvPr/>
        </p:nvCxnSpPr>
        <p:spPr>
          <a:xfrm rot="16200000" flipH="1">
            <a:off x="7635782" y="4842164"/>
            <a:ext cx="1131512" cy="12700"/>
          </a:xfrm>
          <a:prstGeom prst="bentConnector5">
            <a:avLst>
              <a:gd name="adj1" fmla="val -20203"/>
              <a:gd name="adj2" fmla="val 4884701"/>
              <a:gd name="adj3" fmla="val 120203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91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056867" y="1842262"/>
                <a:ext cx="5621866" cy="59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  <m:r>
                            <a:rPr lang="en-US" sz="3200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32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3200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𝑌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867" y="1842262"/>
                <a:ext cx="5621866" cy="592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4E1878A-3492-4021-9256-15742D696DB7}"/>
              </a:ext>
            </a:extLst>
          </p:cNvPr>
          <p:cNvGrpSpPr/>
          <p:nvPr/>
        </p:nvGrpSpPr>
        <p:grpSpPr>
          <a:xfrm>
            <a:off x="3352800" y="2949285"/>
            <a:ext cx="6086991" cy="2692979"/>
            <a:chOff x="3352800" y="2949285"/>
            <a:chExt cx="6086991" cy="269297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2B19E3-52A9-4571-86E4-CCE98A565FDC}"/>
                </a:ext>
              </a:extLst>
            </p:cNvPr>
            <p:cNvSpPr/>
            <p:nvPr/>
          </p:nvSpPr>
          <p:spPr>
            <a:xfrm>
              <a:off x="3352800" y="4042064"/>
              <a:ext cx="1752600" cy="1600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Young of the year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850C790-ABDC-4623-818E-A7A41794BF0A}"/>
                </a:ext>
              </a:extLst>
            </p:cNvPr>
            <p:cNvSpPr/>
            <p:nvPr/>
          </p:nvSpPr>
          <p:spPr>
            <a:xfrm>
              <a:off x="6705600" y="4042064"/>
              <a:ext cx="1752600" cy="1600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Adults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A49031CD-16B8-4C79-9214-61C15B719AEA}"/>
                </a:ext>
              </a:extLst>
            </p:cNvPr>
            <p:cNvCxnSpPr>
              <a:cxnSpLocks/>
              <a:stCxn id="8" idx="0"/>
              <a:endCxn id="7" idx="0"/>
            </p:cNvCxnSpPr>
            <p:nvPr/>
          </p:nvCxnSpPr>
          <p:spPr>
            <a:xfrm rot="16200000" flipV="1">
              <a:off x="5905500" y="2365664"/>
              <a:ext cx="12700" cy="3352800"/>
            </a:xfrm>
            <a:prstGeom prst="bentConnector3">
              <a:avLst>
                <a:gd name="adj1" fmla="val 573962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F6E1536-9D51-4B6F-8651-667D7DBA96CA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5105400" y="4842164"/>
              <a:ext cx="1600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EDAE96C6-3766-4558-873F-936A22424356}"/>
                </a:ext>
              </a:extLst>
            </p:cNvPr>
            <p:cNvCxnSpPr>
              <a:cxnSpLocks/>
              <a:stCxn id="8" idx="7"/>
              <a:endCxn id="8" idx="5"/>
            </p:cNvCxnSpPr>
            <p:nvPr/>
          </p:nvCxnSpPr>
          <p:spPr>
            <a:xfrm rot="16200000" flipH="1">
              <a:off x="7635782" y="4842164"/>
              <a:ext cx="1131512" cy="12700"/>
            </a:xfrm>
            <a:prstGeom prst="bentConnector5">
              <a:avLst>
                <a:gd name="adj1" fmla="val -20203"/>
                <a:gd name="adj2" fmla="val 4884701"/>
                <a:gd name="adj3" fmla="val 120203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C7954F-CBBC-44A1-8769-25FAF40123A7}"/>
                    </a:ext>
                  </a:extLst>
                </p:cNvPr>
                <p:cNvSpPr/>
                <p:nvPr/>
              </p:nvSpPr>
              <p:spPr>
                <a:xfrm>
                  <a:off x="5608979" y="2949285"/>
                  <a:ext cx="54168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C7954F-CBBC-44A1-8769-25FAF40123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8979" y="2949285"/>
                  <a:ext cx="541687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94316AC-E852-4FB7-AD9C-9FCF23E4C9B4}"/>
                    </a:ext>
                  </a:extLst>
                </p:cNvPr>
                <p:cNvSpPr/>
                <p:nvPr/>
              </p:nvSpPr>
              <p:spPr>
                <a:xfrm>
                  <a:off x="5666719" y="4422994"/>
                  <a:ext cx="523541" cy="4023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𝑌</m:t>
                          </m:r>
                        </m:sup>
                      </m:sSubSup>
                    </m:oMath>
                  </a14:m>
                  <a:r>
                    <a:rPr lang="en-US" sz="2000" dirty="0">
                      <a:solidFill>
                        <a:schemeClr val="accent2"/>
                      </a:solidFill>
                    </a:rPr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94316AC-E852-4FB7-AD9C-9FCF23E4C9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6719" y="4422994"/>
                  <a:ext cx="523541" cy="402354"/>
                </a:xfrm>
                <a:prstGeom prst="rect">
                  <a:avLst/>
                </a:prstGeom>
                <a:blipFill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7773756-B98D-4E85-96A2-A8C76C3F9DD8}"/>
                    </a:ext>
                  </a:extLst>
                </p:cNvPr>
                <p:cNvSpPr/>
                <p:nvPr/>
              </p:nvSpPr>
              <p:spPr>
                <a:xfrm>
                  <a:off x="8915801" y="4607916"/>
                  <a:ext cx="52399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7773756-B98D-4E85-96A2-A8C76C3F9D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801" y="4607916"/>
                  <a:ext cx="523990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2479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94179" y="1614487"/>
                <a:ext cx="5622642" cy="11087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179" y="1614487"/>
                <a:ext cx="5622642" cy="11087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4E1878A-3492-4021-9256-15742D696DB7}"/>
              </a:ext>
            </a:extLst>
          </p:cNvPr>
          <p:cNvGrpSpPr/>
          <p:nvPr/>
        </p:nvGrpSpPr>
        <p:grpSpPr>
          <a:xfrm>
            <a:off x="3352800" y="2949285"/>
            <a:ext cx="6053648" cy="2692979"/>
            <a:chOff x="3352800" y="2949285"/>
            <a:chExt cx="6053648" cy="269297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2B19E3-52A9-4571-86E4-CCE98A565FDC}"/>
                </a:ext>
              </a:extLst>
            </p:cNvPr>
            <p:cNvSpPr/>
            <p:nvPr/>
          </p:nvSpPr>
          <p:spPr>
            <a:xfrm>
              <a:off x="3352800" y="4042064"/>
              <a:ext cx="1752600" cy="1600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Young of the year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850C790-ABDC-4623-818E-A7A41794BF0A}"/>
                </a:ext>
              </a:extLst>
            </p:cNvPr>
            <p:cNvSpPr/>
            <p:nvPr/>
          </p:nvSpPr>
          <p:spPr>
            <a:xfrm>
              <a:off x="6705600" y="4042064"/>
              <a:ext cx="1752600" cy="1600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Adults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A49031CD-16B8-4C79-9214-61C15B719AEA}"/>
                </a:ext>
              </a:extLst>
            </p:cNvPr>
            <p:cNvCxnSpPr>
              <a:cxnSpLocks/>
              <a:stCxn id="8" idx="0"/>
              <a:endCxn id="7" idx="0"/>
            </p:cNvCxnSpPr>
            <p:nvPr/>
          </p:nvCxnSpPr>
          <p:spPr>
            <a:xfrm rot="16200000" flipV="1">
              <a:off x="5905500" y="2365664"/>
              <a:ext cx="12700" cy="3352800"/>
            </a:xfrm>
            <a:prstGeom prst="bentConnector3">
              <a:avLst>
                <a:gd name="adj1" fmla="val 573962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F6E1536-9D51-4B6F-8651-667D7DBA96CA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5105400" y="4842164"/>
              <a:ext cx="1600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EDAE96C6-3766-4558-873F-936A22424356}"/>
                </a:ext>
              </a:extLst>
            </p:cNvPr>
            <p:cNvCxnSpPr>
              <a:cxnSpLocks/>
              <a:stCxn id="8" idx="7"/>
              <a:endCxn id="8" idx="5"/>
            </p:cNvCxnSpPr>
            <p:nvPr/>
          </p:nvCxnSpPr>
          <p:spPr>
            <a:xfrm rot="16200000" flipH="1">
              <a:off x="7635782" y="4842164"/>
              <a:ext cx="1131512" cy="12700"/>
            </a:xfrm>
            <a:prstGeom prst="bentConnector5">
              <a:avLst>
                <a:gd name="adj1" fmla="val -20203"/>
                <a:gd name="adj2" fmla="val 4884701"/>
                <a:gd name="adj3" fmla="val 120203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C7954F-CBBC-44A1-8769-25FAF40123A7}"/>
                    </a:ext>
                  </a:extLst>
                </p:cNvPr>
                <p:cNvSpPr/>
                <p:nvPr/>
              </p:nvSpPr>
              <p:spPr>
                <a:xfrm>
                  <a:off x="5608979" y="2949285"/>
                  <a:ext cx="5071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C7954F-CBBC-44A1-8769-25FAF40123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8979" y="2949285"/>
                  <a:ext cx="50712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94316AC-E852-4FB7-AD9C-9FCF23E4C9B4}"/>
                    </a:ext>
                  </a:extLst>
                </p:cNvPr>
                <p:cNvSpPr/>
                <p:nvPr/>
              </p:nvSpPr>
              <p:spPr>
                <a:xfrm>
                  <a:off x="5666719" y="4422994"/>
                  <a:ext cx="490262" cy="3712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𝑌</m:t>
                          </m:r>
                        </m:sup>
                      </m:sSubSup>
                    </m:oMath>
                  </a14:m>
                  <a:r>
                    <a:rPr lang="en-US" dirty="0">
                      <a:solidFill>
                        <a:schemeClr val="accent2"/>
                      </a:solidFill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94316AC-E852-4FB7-AD9C-9FCF23E4C9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6719" y="4422994"/>
                  <a:ext cx="490262" cy="371255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7773756-B98D-4E85-96A2-A8C76C3F9DD8}"/>
                    </a:ext>
                  </a:extLst>
                </p:cNvPr>
                <p:cNvSpPr/>
                <p:nvPr/>
              </p:nvSpPr>
              <p:spPr>
                <a:xfrm>
                  <a:off x="8915801" y="4607916"/>
                  <a:ext cx="4906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7773756-B98D-4E85-96A2-A8C76C3F9D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801" y="4607916"/>
                  <a:ext cx="49064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9990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FF3DF72-315E-4FC3-9077-311525FEE137}" vid="{DCD4DACB-4949-4CF5-99B4-BD1D306B97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1495</TotalTime>
  <Words>1607</Words>
  <Application>Microsoft Office PowerPoint</Application>
  <PresentationFormat>Widescreen</PresentationFormat>
  <Paragraphs>280</Paragraphs>
  <Slides>43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Demographic models</vt:lpstr>
      <vt:lpstr>Applications to SSAs</vt:lpstr>
      <vt:lpstr>Lecture outline</vt:lpstr>
      <vt:lpstr> Conceptual model  </vt:lpstr>
      <vt:lpstr> Conceptual model  </vt:lpstr>
      <vt:lpstr> Conceptual model  </vt:lpstr>
      <vt:lpstr> Conceptual model  </vt:lpstr>
      <vt:lpstr>Quantitative model</vt:lpstr>
      <vt:lpstr>Matrix formulation</vt:lpstr>
      <vt:lpstr>Integrated population models</vt:lpstr>
      <vt:lpstr>Matrix projections</vt:lpstr>
      <vt:lpstr>Sensitivity and elasticity</vt:lpstr>
      <vt:lpstr>How to estimate sensitivity and elasticity</vt:lpstr>
      <vt:lpstr>Simple future condition assessments</vt:lpstr>
      <vt:lpstr>Forms of uncertainty</vt:lpstr>
      <vt:lpstr>Incorporating uncertainty</vt:lpstr>
      <vt:lpstr>Survival rates</vt:lpstr>
      <vt:lpstr>Productivity rates</vt:lpstr>
      <vt:lpstr>For loops in simulation models</vt:lpstr>
      <vt:lpstr>Density dependence</vt:lpstr>
      <vt:lpstr>Applying density dependence </vt:lpstr>
      <vt:lpstr>Ceiling type density dependence</vt:lpstr>
      <vt:lpstr>Conceptual models environmental effects</vt:lpstr>
      <vt:lpstr>Quantitative model</vt:lpstr>
      <vt:lpstr>Environmental covariates</vt:lpstr>
      <vt:lpstr>Logit link for population parameters</vt:lpstr>
      <vt:lpstr>Environmental covariates</vt:lpstr>
      <vt:lpstr>Environmental covariates</vt:lpstr>
      <vt:lpstr>Parametric uncertainty</vt:lpstr>
      <vt:lpstr>Methods to partition variance</vt:lpstr>
      <vt:lpstr>Great, so what do we do about it?</vt:lpstr>
      <vt:lpstr>Projection without sampling variance</vt:lpstr>
      <vt:lpstr>Projection with sampling variance</vt:lpstr>
      <vt:lpstr>PowerPoint Presentation</vt:lpstr>
      <vt:lpstr>Modeling uncertainty in adult survival</vt:lpstr>
      <vt:lpstr>Double for loops</vt:lpstr>
      <vt:lpstr>Inputting scenarios</vt:lpstr>
      <vt:lpstr>Using this structure to build GLMs</vt:lpstr>
      <vt:lpstr>Sonora desert tortoise example</vt:lpstr>
      <vt:lpstr>Hierarchical loop structure</vt:lpstr>
      <vt:lpstr>Incorporating posterior observation uncertainty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 models</dc:title>
  <dc:creator>Kylee Dunham</dc:creator>
  <cp:lastModifiedBy>Kylee Dunham</cp:lastModifiedBy>
  <cp:revision>7</cp:revision>
  <dcterms:created xsi:type="dcterms:W3CDTF">2018-10-17T01:58:34Z</dcterms:created>
  <dcterms:modified xsi:type="dcterms:W3CDTF">2018-10-23T15:25:19Z</dcterms:modified>
</cp:coreProperties>
</file>