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notesMasterIdLst>
    <p:notesMasterId r:id="rId31"/>
  </p:notesMasterIdLst>
  <p:sldIdLst>
    <p:sldId id="256" r:id="rId3"/>
    <p:sldId id="258" r:id="rId4"/>
    <p:sldId id="257" r:id="rId5"/>
    <p:sldId id="259" r:id="rId6"/>
    <p:sldId id="260" r:id="rId7"/>
    <p:sldId id="280" r:id="rId8"/>
    <p:sldId id="261" r:id="rId9"/>
    <p:sldId id="281" r:id="rId10"/>
    <p:sldId id="262" r:id="rId11"/>
    <p:sldId id="273" r:id="rId12"/>
    <p:sldId id="276" r:id="rId13"/>
    <p:sldId id="278" r:id="rId14"/>
    <p:sldId id="272" r:id="rId15"/>
    <p:sldId id="265" r:id="rId16"/>
    <p:sldId id="266" r:id="rId17"/>
    <p:sldId id="269" r:id="rId18"/>
    <p:sldId id="270" r:id="rId19"/>
    <p:sldId id="271" r:id="rId20"/>
    <p:sldId id="268" r:id="rId21"/>
    <p:sldId id="267" r:id="rId22"/>
    <p:sldId id="274" r:id="rId23"/>
    <p:sldId id="279" r:id="rId24"/>
    <p:sldId id="282" r:id="rId25"/>
    <p:sldId id="277" r:id="rId26"/>
    <p:sldId id="285" r:id="rId27"/>
    <p:sldId id="283" r:id="rId28"/>
    <p:sldId id="287"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192" autoAdjust="0"/>
  </p:normalViewPr>
  <p:slideViewPr>
    <p:cSldViewPr snapToGrid="0">
      <p:cViewPr varScale="1">
        <p:scale>
          <a:sx n="71" d="100"/>
          <a:sy n="71" d="100"/>
        </p:scale>
        <p:origin x="11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E2105-72C5-408D-BBD3-7F44DD9A80D9}" type="datetimeFigureOut">
              <a:rPr lang="en-US" smtClean="0"/>
              <a:t>9/10/2018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5E6AF-B898-4751-B50E-BF460085854E}" type="slidenum">
              <a:rPr lang="en-US" smtClean="0"/>
              <a:t>‹#›</a:t>
            </a:fld>
            <a:endParaRPr lang="en-US"/>
          </a:p>
        </p:txBody>
      </p:sp>
    </p:spTree>
    <p:extLst>
      <p:ext uri="{BB962C8B-B14F-4D97-AF65-F5344CB8AC3E}">
        <p14:creationId xmlns:p14="http://schemas.microsoft.com/office/powerpoint/2010/main" val="2561324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a:t>IMAGE ON LEFT IS HYPERLINK TO NATHAN’S VIDEO.</a:t>
            </a:r>
          </a:p>
          <a:p>
            <a:pPr eaLnBrk="1" hangingPunct="1">
              <a:spcBef>
                <a:spcPct val="0"/>
              </a:spcBef>
              <a:defRPr/>
            </a:pPr>
            <a:endParaRPr lang="en-US" baseline="0" dirty="0"/>
          </a:p>
          <a:p>
            <a:pPr eaLnBrk="1" hangingPunct="1">
              <a:spcBef>
                <a:spcPct val="0"/>
              </a:spcBef>
              <a:defRPr/>
            </a:pPr>
            <a:r>
              <a:rPr lang="en-US" baseline="0" dirty="0"/>
              <a:t>Just to get you back in the SSA frame of mind, let’s look at the overview video together.  CLICK THE LINK (Load the video onto the laptop you are using.)  </a:t>
            </a:r>
          </a:p>
          <a:p>
            <a:pPr eaLnBrk="1" hangingPunct="1">
              <a:spcBef>
                <a:spcPct val="0"/>
              </a:spcBef>
              <a:defRPr/>
            </a:pPr>
            <a:endParaRPr lang="en-US" baseline="0" dirty="0"/>
          </a:p>
          <a:p>
            <a:pPr eaLnBrk="1" hangingPunct="1">
              <a:spcBef>
                <a:spcPct val="0"/>
              </a:spcBef>
              <a:defRPr/>
            </a:pPr>
            <a:r>
              <a:rPr lang="en-US" baseline="0" dirty="0"/>
              <a:t>During the video, write down ONE burning question that you have…we will collect those at the end of the video and MAKE SURE that we answer them during the week.</a:t>
            </a:r>
          </a:p>
          <a:p>
            <a:pPr eaLnBrk="1" hangingPunct="1">
              <a:spcBef>
                <a:spcPct val="0"/>
              </a:spcBef>
              <a:defRPr/>
            </a:pPr>
            <a:endParaRPr lang="en-US" baseline="0" dirty="0"/>
          </a:p>
          <a:p>
            <a:pPr eaLnBrk="1" hangingPunct="1">
              <a:spcBef>
                <a:spcPct val="0"/>
              </a:spcBef>
              <a:defRPr/>
            </a:pPr>
            <a:r>
              <a:rPr lang="en-US" baseline="0" dirty="0"/>
              <a:t>After video:</a:t>
            </a:r>
          </a:p>
          <a:p>
            <a:pPr eaLnBrk="1" hangingPunct="1">
              <a:spcBef>
                <a:spcPct val="0"/>
              </a:spcBef>
              <a:defRPr/>
            </a:pPr>
            <a:endParaRPr lang="en-US" baseline="0" dirty="0"/>
          </a:p>
          <a:p>
            <a:pPr eaLnBrk="1" hangingPunct="1">
              <a:spcBef>
                <a:spcPct val="0"/>
              </a:spcBef>
              <a:defRPr/>
            </a:pPr>
            <a:r>
              <a:rPr lang="en-US" baseline="0" dirty="0"/>
              <a:t>This week, we will spend one whole day on each of the three main parts of the SSA .  On Tuesday, we will go in-depth on SPECIES NEEDS.  Wednesday is CURRENT CONDITION, and THURSDAY is FUTURE CONDITION.  On Friday, we will wrap it up by explaining how it all goes into the document, and we will be introducing you to your group and species that you will work with over the summer to develop a low-analytic draft SSA.  DON’T PANIC YET!  Lots more to come on this…</a:t>
            </a:r>
          </a:p>
          <a:p>
            <a:pPr eaLnBrk="1" hangingPunct="1">
              <a:spcBef>
                <a:spcPct val="0"/>
              </a:spcBef>
              <a:defRPr/>
            </a:pPr>
            <a:endParaRPr lang="en-US" baseline="0" dirty="0"/>
          </a:p>
          <a:p>
            <a:pPr eaLnBrk="1" hangingPunct="1">
              <a:spcBef>
                <a:spcPct val="0"/>
              </a:spcBef>
              <a:defRPr/>
            </a:pPr>
            <a:endParaRPr lang="en-US" baseline="0" dirty="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E6BBD8-8F11-4A46-A787-25D5CE4A0A3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81344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E6C990-3027-4720-A3AD-DF62D0F9B805}"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10728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updated formatting. Emphasize that blue = things we have data for and orange = model parameters to be estimated</a:t>
            </a:r>
          </a:p>
        </p:txBody>
      </p:sp>
      <p:sp>
        <p:nvSpPr>
          <p:cNvPr id="4" name="Slide Number Placeholder 3"/>
          <p:cNvSpPr>
            <a:spLocks noGrp="1"/>
          </p:cNvSpPr>
          <p:nvPr>
            <p:ph type="sldNum" sz="quarter" idx="5"/>
          </p:nvPr>
        </p:nvSpPr>
        <p:spPr/>
        <p:txBody>
          <a:bodyPr/>
          <a:lstStyle/>
          <a:p>
            <a:fld id="{2CA5E6AF-B898-4751-B50E-BF460085854E}" type="slidenum">
              <a:rPr lang="en-US" smtClean="0"/>
              <a:t>24</a:t>
            </a:fld>
            <a:endParaRPr lang="en-US"/>
          </a:p>
        </p:txBody>
      </p:sp>
    </p:spTree>
    <p:extLst>
      <p:ext uri="{BB962C8B-B14F-4D97-AF65-F5344CB8AC3E}">
        <p14:creationId xmlns:p14="http://schemas.microsoft.com/office/powerpoint/2010/main" val="2820393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y= b</a:t>
            </a:r>
            <a:r>
              <a:rPr lang="en-US" i="1" baseline="-25000" dirty="0"/>
              <a:t>1</a:t>
            </a:r>
            <a:r>
              <a:rPr lang="en-US" i="1" dirty="0"/>
              <a:t>X + a				one independent variable</a:t>
            </a:r>
            <a:endParaRPr lang="en-US" i="1" baseline="-25000" dirty="0"/>
          </a:p>
          <a:p>
            <a:r>
              <a:rPr lang="en-US" i="1" dirty="0"/>
              <a:t>y= b</a:t>
            </a:r>
            <a:r>
              <a:rPr lang="en-US" i="1" baseline="-25000" dirty="0"/>
              <a:t>1</a:t>
            </a:r>
            <a:r>
              <a:rPr lang="en-US" i="1" dirty="0"/>
              <a:t>X + b</a:t>
            </a:r>
            <a:r>
              <a:rPr lang="en-US" i="1" baseline="-25000" dirty="0"/>
              <a:t>2</a:t>
            </a:r>
            <a:r>
              <a:rPr lang="en-US" i="1" dirty="0"/>
              <a:t>Z + a			two independent variables</a:t>
            </a:r>
            <a:endParaRPr lang="en-US" i="1" baseline="-25000" dirty="0"/>
          </a:p>
          <a:p>
            <a:r>
              <a:rPr lang="en-US" i="1" dirty="0"/>
              <a:t>y= b</a:t>
            </a:r>
            <a:r>
              <a:rPr lang="en-US" i="1" baseline="-25000" dirty="0"/>
              <a:t>1</a:t>
            </a:r>
            <a:r>
              <a:rPr lang="en-US" i="1" dirty="0"/>
              <a:t>X + b</a:t>
            </a:r>
            <a:r>
              <a:rPr lang="en-US" i="1" baseline="-25000" dirty="0"/>
              <a:t>2</a:t>
            </a:r>
            <a:r>
              <a:rPr lang="en-US" i="1" dirty="0"/>
              <a:t>Z + b</a:t>
            </a:r>
            <a:r>
              <a:rPr lang="en-US" i="1" baseline="-25000" dirty="0"/>
              <a:t>3</a:t>
            </a:r>
            <a:r>
              <a:rPr lang="en-US" i="1" dirty="0"/>
              <a:t>K + a		three independent variables</a:t>
            </a:r>
            <a:endParaRPr lang="en-US" i="1" baseline="-25000" dirty="0"/>
          </a:p>
          <a:p>
            <a:r>
              <a:rPr lang="en-US" i="1" dirty="0"/>
              <a:t>y= a					no independent variables (“null model”)</a:t>
            </a:r>
          </a:p>
          <a:p>
            <a:r>
              <a:rPr lang="en-US" dirty="0"/>
              <a:t>HOW DO WE KNOW WHICH IS BETTER???</a:t>
            </a:r>
          </a:p>
          <a:p>
            <a:endParaRPr lang="en-US" dirty="0"/>
          </a:p>
          <a:p>
            <a:r>
              <a:rPr lang="en-US" dirty="0"/>
              <a:t>AIC model selection evaluates competing models of the data</a:t>
            </a:r>
          </a:p>
          <a:p>
            <a:pPr lvl="1"/>
            <a:r>
              <a:rPr lang="en-US" dirty="0"/>
              <a:t>Advancements beyond </a:t>
            </a:r>
            <a:r>
              <a:rPr lang="en-US" dirty="0" err="1"/>
              <a:t>tradidtion</a:t>
            </a:r>
            <a:r>
              <a:rPr lang="en-US" dirty="0"/>
              <a:t> inference methods </a:t>
            </a:r>
          </a:p>
          <a:p>
            <a:pPr lvl="2"/>
            <a:r>
              <a:rPr lang="en-US" dirty="0"/>
              <a:t>E.g., R</a:t>
            </a:r>
            <a:r>
              <a:rPr lang="en-US" baseline="30000" dirty="0"/>
              <a:t>2</a:t>
            </a:r>
            <a:r>
              <a:rPr lang="en-US" dirty="0"/>
              <a:t> value for a regression, p-values</a:t>
            </a:r>
          </a:p>
          <a:p>
            <a:endParaRPr lang="en-US" dirty="0"/>
          </a:p>
        </p:txBody>
      </p:sp>
      <p:sp>
        <p:nvSpPr>
          <p:cNvPr id="4" name="Slide Number Placeholder 3"/>
          <p:cNvSpPr>
            <a:spLocks noGrp="1"/>
          </p:cNvSpPr>
          <p:nvPr>
            <p:ph type="sldNum" sz="quarter" idx="5"/>
          </p:nvPr>
        </p:nvSpPr>
        <p:spPr/>
        <p:txBody>
          <a:bodyPr/>
          <a:lstStyle/>
          <a:p>
            <a:fld id="{2CA5E6AF-B898-4751-B50E-BF460085854E}" type="slidenum">
              <a:rPr lang="en-US" smtClean="0"/>
              <a:t>26</a:t>
            </a:fld>
            <a:endParaRPr lang="en-US"/>
          </a:p>
        </p:txBody>
      </p:sp>
    </p:spTree>
    <p:extLst>
      <p:ext uri="{BB962C8B-B14F-4D97-AF65-F5344CB8AC3E}">
        <p14:creationId xmlns:p14="http://schemas.microsoft.com/office/powerpoint/2010/main" val="200170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Not sure about this new slide– but I think illustrating in a general way how AIC works might make explaining it in more detail later easier. </a:t>
            </a:r>
          </a:p>
        </p:txBody>
      </p:sp>
      <p:sp>
        <p:nvSpPr>
          <p:cNvPr id="4" name="Slide Number Placeholder 3"/>
          <p:cNvSpPr>
            <a:spLocks noGrp="1"/>
          </p:cNvSpPr>
          <p:nvPr>
            <p:ph type="sldNum" sz="quarter" idx="5"/>
          </p:nvPr>
        </p:nvSpPr>
        <p:spPr/>
        <p:txBody>
          <a:bodyPr/>
          <a:lstStyle/>
          <a:p>
            <a:fld id="{2CA5E6AF-B898-4751-B50E-BF460085854E}" type="slidenum">
              <a:rPr lang="en-US" smtClean="0"/>
              <a:t>27</a:t>
            </a:fld>
            <a:endParaRPr lang="en-US"/>
          </a:p>
        </p:txBody>
      </p:sp>
    </p:spTree>
    <p:extLst>
      <p:ext uri="{BB962C8B-B14F-4D97-AF65-F5344CB8AC3E}">
        <p14:creationId xmlns:p14="http://schemas.microsoft.com/office/powerpoint/2010/main" val="86906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Updated objectives to match course announcement </a:t>
            </a:r>
          </a:p>
        </p:txBody>
      </p:sp>
      <p:sp>
        <p:nvSpPr>
          <p:cNvPr id="4" name="Slide Number Placeholder 3"/>
          <p:cNvSpPr>
            <a:spLocks noGrp="1"/>
          </p:cNvSpPr>
          <p:nvPr>
            <p:ph type="sldNum" sz="quarter" idx="5"/>
          </p:nvPr>
        </p:nvSpPr>
        <p:spPr/>
        <p:txBody>
          <a:bodyPr/>
          <a:lstStyle/>
          <a:p>
            <a:fld id="{2CA5E6AF-B898-4751-B50E-BF460085854E}" type="slidenum">
              <a:rPr lang="en-US" smtClean="0"/>
              <a:t>3</a:t>
            </a:fld>
            <a:endParaRPr lang="en-US"/>
          </a:p>
        </p:txBody>
      </p:sp>
    </p:spTree>
    <p:extLst>
      <p:ext uri="{BB962C8B-B14F-4D97-AF65-F5344CB8AC3E}">
        <p14:creationId xmlns:p14="http://schemas.microsoft.com/office/powerpoint/2010/main" val="2128802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removed “qualitative”</a:t>
            </a:r>
          </a:p>
        </p:txBody>
      </p:sp>
      <p:sp>
        <p:nvSpPr>
          <p:cNvPr id="4" name="Slide Number Placeholder 3"/>
          <p:cNvSpPr>
            <a:spLocks noGrp="1"/>
          </p:cNvSpPr>
          <p:nvPr>
            <p:ph type="sldNum" sz="quarter" idx="5"/>
          </p:nvPr>
        </p:nvSpPr>
        <p:spPr/>
        <p:txBody>
          <a:bodyPr/>
          <a:lstStyle/>
          <a:p>
            <a:fld id="{2CA5E6AF-B898-4751-B50E-BF460085854E}" type="slidenum">
              <a:rPr lang="en-US" smtClean="0"/>
              <a:t>5</a:t>
            </a:fld>
            <a:endParaRPr lang="en-US"/>
          </a:p>
        </p:txBody>
      </p:sp>
    </p:spTree>
    <p:extLst>
      <p:ext uri="{BB962C8B-B14F-4D97-AF65-F5344CB8AC3E}">
        <p14:creationId xmlns:p14="http://schemas.microsoft.com/office/powerpoint/2010/main" val="271383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be sure to emphasize why we are not covering representation—that is usually determined in some other way, and we will assume for this class that representation units have been determined/assigned a priori</a:t>
            </a:r>
          </a:p>
        </p:txBody>
      </p:sp>
      <p:sp>
        <p:nvSpPr>
          <p:cNvPr id="4" name="Slide Number Placeholder 3"/>
          <p:cNvSpPr>
            <a:spLocks noGrp="1"/>
          </p:cNvSpPr>
          <p:nvPr>
            <p:ph type="sldNum" sz="quarter" idx="5"/>
          </p:nvPr>
        </p:nvSpPr>
        <p:spPr/>
        <p:txBody>
          <a:bodyPr/>
          <a:lstStyle/>
          <a:p>
            <a:fld id="{2CA5E6AF-B898-4751-B50E-BF460085854E}" type="slidenum">
              <a:rPr lang="en-US" smtClean="0"/>
              <a:t>6</a:t>
            </a:fld>
            <a:endParaRPr lang="en-US"/>
          </a:p>
        </p:txBody>
      </p:sp>
    </p:spTree>
    <p:extLst>
      <p:ext uri="{BB962C8B-B14F-4D97-AF65-F5344CB8AC3E}">
        <p14:creationId xmlns:p14="http://schemas.microsoft.com/office/powerpoint/2010/main" val="1004241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models are wrong, but some models</a:t>
            </a:r>
            <a:r>
              <a:rPr lang="en-US" baseline="0" dirty="0"/>
              <a:t> are useful” The goal here is build useful statistical models and projection models</a:t>
            </a:r>
          </a:p>
          <a:p>
            <a:r>
              <a:rPr lang="en-US" baseline="0" dirty="0"/>
              <a:t>Focus on the decision context: i.e. “What uncertainties are important to the decision making?” &amp; “What metrics are useful for addressing the decision at hand?”</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12</a:t>
            </a:fld>
            <a:endParaRPr lang="en-US"/>
          </a:p>
        </p:txBody>
      </p:sp>
    </p:spTree>
    <p:extLst>
      <p:ext uri="{BB962C8B-B14F-4D97-AF65-F5344CB8AC3E}">
        <p14:creationId xmlns:p14="http://schemas.microsoft.com/office/powerpoint/2010/main" val="2686569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E6C990-3027-4720-A3AD-DF62D0F9B805}" type="slidenum">
              <a:rPr lang="en-US" smtClean="0"/>
              <a:t>13</a:t>
            </a:fld>
            <a:endParaRPr lang="en-US"/>
          </a:p>
        </p:txBody>
      </p:sp>
    </p:spTree>
    <p:extLst>
      <p:ext uri="{BB962C8B-B14F-4D97-AF65-F5344CB8AC3E}">
        <p14:creationId xmlns:p14="http://schemas.microsoft.com/office/powerpoint/2010/main" val="3839046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Between</a:t>
            </a:r>
            <a:r>
              <a:rPr lang="en-US" baseline="0" dirty="0"/>
              <a:t> negative and positive infinity, mean and standard deviation describe the shape</a:t>
            </a:r>
            <a:endParaRPr lang="en-US" dirty="0"/>
          </a:p>
        </p:txBody>
      </p:sp>
      <p:sp>
        <p:nvSpPr>
          <p:cNvPr id="4" name="Slide Number Placeholder 3"/>
          <p:cNvSpPr>
            <a:spLocks noGrp="1"/>
          </p:cNvSpPr>
          <p:nvPr>
            <p:ph type="sldNum" sz="quarter" idx="10"/>
          </p:nvPr>
        </p:nvSpPr>
        <p:spPr/>
        <p:txBody>
          <a:bodyPr/>
          <a:lstStyle/>
          <a:p>
            <a:fld id="{36E6C990-3027-4720-A3AD-DF62D0F9B805}"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87575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Poisson distribution: zero to positive infinity,</a:t>
            </a:r>
            <a:r>
              <a:rPr lang="en-US" baseline="0" dirty="0"/>
              <a:t> mean and SD are the same, integers only, so its good for count data</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16</a:t>
            </a:fld>
            <a:endParaRPr lang="en-US"/>
          </a:p>
        </p:txBody>
      </p:sp>
    </p:spTree>
    <p:extLst>
      <p:ext uri="{BB962C8B-B14F-4D97-AF65-F5344CB8AC3E}">
        <p14:creationId xmlns:p14="http://schemas.microsoft.com/office/powerpoint/2010/main" val="928746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Beta Distribution</a:t>
            </a:r>
            <a:r>
              <a:rPr lang="en-US" baseline="0" dirty="0"/>
              <a:t>: between zero and one, alpha and beta shape parameters can be </a:t>
            </a:r>
            <a:r>
              <a:rPr lang="en-US" baseline="0" dirty="0" err="1"/>
              <a:t>canculated</a:t>
            </a:r>
            <a:r>
              <a:rPr lang="en-US" baseline="0" dirty="0"/>
              <a:t> from the </a:t>
            </a:r>
            <a:r>
              <a:rPr lang="en-US" baseline="0" dirty="0" err="1"/>
              <a:t>the</a:t>
            </a:r>
            <a:r>
              <a:rPr lang="en-US" baseline="0" dirty="0"/>
              <a:t> mean and distribution.  Very good for representing rates, like survival rate</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18</a:t>
            </a:fld>
            <a:endParaRPr lang="en-US"/>
          </a:p>
        </p:txBody>
      </p:sp>
    </p:spTree>
    <p:extLst>
      <p:ext uri="{BB962C8B-B14F-4D97-AF65-F5344CB8AC3E}">
        <p14:creationId xmlns:p14="http://schemas.microsoft.com/office/powerpoint/2010/main" val="147092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23477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74508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809009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9EC534-34DF-4701-B47B-86FDCCA28D73}"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4015529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9EC534-34DF-4701-B47B-86FDCCA28D73}"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914858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9EC534-34DF-4701-B47B-86FDCCA28D73}"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2185767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9EC534-34DF-4701-B47B-86FDCCA28D73}"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382074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9EC534-34DF-4701-B47B-86FDCCA28D73}" type="datetimeFigureOut">
              <a:rPr lang="en-US" smtClean="0"/>
              <a:t>9/10/2018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2439027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9EC534-34DF-4701-B47B-86FDCCA28D73}" type="datetimeFigureOut">
              <a:rPr lang="en-US" smtClean="0"/>
              <a:t>9/10/2018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2285213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EC534-34DF-4701-B47B-86FDCCA28D73}" type="datetimeFigureOut">
              <a:rPr lang="en-US" smtClean="0"/>
              <a:t>9/10/2018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2937174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29EC534-34DF-4701-B47B-86FDCCA28D73}"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98415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3451805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29EC534-34DF-4701-B47B-86FDCCA28D73}"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3989494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9EC534-34DF-4701-B47B-86FDCCA28D73}"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3282414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9EC534-34DF-4701-B47B-86FDCCA28D73}"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4130594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40139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53877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9/10/2018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3623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9/10/2018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6160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9/10/2018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8411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09527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90142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E5873-CF7F-45F3-B283-E59B1D6F242C}" type="datetimeFigureOut">
              <a:rPr lang="en-US" smtClean="0"/>
              <a:t>9/10/2018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1616830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89E5873-CF7F-45F3-B283-E59B1D6F242C}" type="datetimeFigureOut">
              <a:rPr lang="en-US" smtClean="0"/>
              <a:t>9/10/2018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22637410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Videos/framework_overview%20(1).mp4"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jpg"/><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9.png"/><Relationship Id="rId10" Type="http://schemas.microsoft.com/office/2007/relationships/hdphoto" Target="../media/hdphoto2.wdp"/><Relationship Id="rId4" Type="http://schemas.openxmlformats.org/officeDocument/2006/relationships/image" Target="../media/image18.svg"/><Relationship Id="rId9"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23.png"/><Relationship Id="rId10" Type="http://schemas.openxmlformats.org/officeDocument/2006/relationships/image" Target="../media/image26.png"/><Relationship Id="rId4" Type="http://schemas.openxmlformats.org/officeDocument/2006/relationships/image" Target="../media/image18.svg"/><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Species Status Assessments </a:t>
            </a:r>
          </a:p>
        </p:txBody>
      </p:sp>
      <p:sp>
        <p:nvSpPr>
          <p:cNvPr id="3" name="Subtitle 2"/>
          <p:cNvSpPr>
            <a:spLocks noGrp="1"/>
          </p:cNvSpPr>
          <p:nvPr>
            <p:ph type="subTitle" idx="1"/>
          </p:nvPr>
        </p:nvSpPr>
        <p:spPr/>
        <p:txBody>
          <a:bodyPr/>
          <a:lstStyle/>
          <a:p>
            <a:r>
              <a:rPr lang="en-US" dirty="0"/>
              <a:t>SSA 200</a:t>
            </a:r>
          </a:p>
          <a:p>
            <a:r>
              <a:rPr lang="en-US" dirty="0"/>
              <a:t>Quantitative training for SSAs</a:t>
            </a:r>
          </a:p>
        </p:txBody>
      </p:sp>
    </p:spTree>
    <p:extLst>
      <p:ext uri="{BB962C8B-B14F-4D97-AF65-F5344CB8AC3E}">
        <p14:creationId xmlns:p14="http://schemas.microsoft.com/office/powerpoint/2010/main" val="27158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a:t>The purpose of modeling </a:t>
            </a:r>
          </a:p>
        </p:txBody>
      </p:sp>
      <p:sp>
        <p:nvSpPr>
          <p:cNvPr id="3" name="Content Placeholder 2"/>
          <p:cNvSpPr>
            <a:spLocks noGrp="1"/>
          </p:cNvSpPr>
          <p:nvPr>
            <p:ph idx="1"/>
          </p:nvPr>
        </p:nvSpPr>
        <p:spPr/>
        <p:txBody>
          <a:bodyPr>
            <a:normAutofit/>
          </a:bodyPr>
          <a:lstStyle/>
          <a:p>
            <a:r>
              <a:rPr lang="en-US" sz="3200" dirty="0"/>
              <a:t>Statistical analysis of data</a:t>
            </a:r>
          </a:p>
          <a:p>
            <a:pPr lvl="1"/>
            <a:r>
              <a:rPr lang="en-US" sz="2800" dirty="0"/>
              <a:t>Assess and describe patterns</a:t>
            </a:r>
          </a:p>
          <a:p>
            <a:pPr lvl="1"/>
            <a:r>
              <a:rPr lang="en-US" sz="2800" dirty="0"/>
              <a:t>Estimate system or population </a:t>
            </a:r>
            <a:r>
              <a:rPr lang="en-US" sz="2800" b="1" u="sng" dirty="0"/>
              <a:t>parameters</a:t>
            </a:r>
          </a:p>
          <a:p>
            <a:pPr lvl="1"/>
            <a:r>
              <a:rPr lang="en-US" sz="2800" dirty="0"/>
              <a:t>Relate population parameters to ecological or environmental </a:t>
            </a:r>
            <a:r>
              <a:rPr lang="en-US" sz="2800" b="1" u="sng" dirty="0"/>
              <a:t>variables</a:t>
            </a:r>
          </a:p>
          <a:p>
            <a:pPr lvl="1"/>
            <a:r>
              <a:rPr lang="en-US" sz="2800" dirty="0"/>
              <a:t>Estimate and characterize variability in data</a:t>
            </a:r>
          </a:p>
          <a:p>
            <a:r>
              <a:rPr lang="en-US" sz="3200" dirty="0"/>
              <a:t>Use statistical analysis to predict the future</a:t>
            </a:r>
          </a:p>
          <a:p>
            <a:pPr lvl="1"/>
            <a:r>
              <a:rPr lang="en-US" sz="2800" dirty="0"/>
              <a:t>Organize and structure your uncertainty/variability</a:t>
            </a:r>
          </a:p>
        </p:txBody>
      </p:sp>
    </p:spTree>
    <p:extLst>
      <p:ext uri="{BB962C8B-B14F-4D97-AF65-F5344CB8AC3E}">
        <p14:creationId xmlns:p14="http://schemas.microsoft.com/office/powerpoint/2010/main" val="1658465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a:t>Explaining variation</a:t>
            </a:r>
          </a:p>
        </p:txBody>
      </p:sp>
      <p:sp>
        <p:nvSpPr>
          <p:cNvPr id="3" name="Content Placeholder 2"/>
          <p:cNvSpPr>
            <a:spLocks noGrp="1"/>
          </p:cNvSpPr>
          <p:nvPr>
            <p:ph idx="1"/>
          </p:nvPr>
        </p:nvSpPr>
        <p:spPr/>
        <p:txBody>
          <a:bodyPr>
            <a:normAutofit/>
          </a:bodyPr>
          <a:lstStyle/>
          <a:p>
            <a:r>
              <a:rPr lang="en-US" sz="3200" dirty="0"/>
              <a:t>Using data analysis to understand ecological processes</a:t>
            </a:r>
          </a:p>
          <a:p>
            <a:r>
              <a:rPr lang="en-US" sz="3200" dirty="0"/>
              <a:t>Predict patterns in the future</a:t>
            </a:r>
          </a:p>
          <a:p>
            <a:r>
              <a:rPr lang="en-US" sz="3200" dirty="0"/>
              <a:t>Evaluate competing hypothesis about how the system works</a:t>
            </a:r>
          </a:p>
          <a:p>
            <a:pPr lvl="1"/>
            <a:r>
              <a:rPr lang="en-US" sz="2800" dirty="0"/>
              <a:t>AIC model selection evaluates competing models</a:t>
            </a:r>
          </a:p>
          <a:p>
            <a:pPr lvl="1"/>
            <a:r>
              <a:rPr lang="en-US" sz="2800" dirty="0"/>
              <a:t>Advancements beyond traditional inference methods (R</a:t>
            </a:r>
            <a:r>
              <a:rPr lang="en-US" sz="2800" baseline="30000" dirty="0"/>
              <a:t>2</a:t>
            </a:r>
            <a:r>
              <a:rPr lang="en-US" sz="2800" dirty="0"/>
              <a:t> value for a regression, p-values)</a:t>
            </a:r>
          </a:p>
          <a:p>
            <a:pPr lvl="1"/>
            <a:endParaRPr lang="en-US" sz="2800" dirty="0"/>
          </a:p>
        </p:txBody>
      </p:sp>
    </p:spTree>
    <p:extLst>
      <p:ext uri="{BB962C8B-B14F-4D97-AF65-F5344CB8AC3E}">
        <p14:creationId xmlns:p14="http://schemas.microsoft.com/office/powerpoint/2010/main" val="96170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George Box’s Pipe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48279" y="1421345"/>
            <a:ext cx="6769608" cy="4718069"/>
          </a:xfrm>
        </p:spPr>
      </p:pic>
    </p:spTree>
    <p:extLst>
      <p:ext uri="{BB962C8B-B14F-4D97-AF65-F5344CB8AC3E}">
        <p14:creationId xmlns:p14="http://schemas.microsoft.com/office/powerpoint/2010/main" val="969443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a:t>Forms of uncertainty</a:t>
            </a:r>
          </a:p>
        </p:txBody>
      </p:sp>
      <p:sp>
        <p:nvSpPr>
          <p:cNvPr id="3" name="Content Placeholder 2"/>
          <p:cNvSpPr>
            <a:spLocks noGrp="1"/>
          </p:cNvSpPr>
          <p:nvPr>
            <p:ph idx="1"/>
          </p:nvPr>
        </p:nvSpPr>
        <p:spPr/>
        <p:txBody>
          <a:bodyPr>
            <a:normAutofit fontScale="77500" lnSpcReduction="20000"/>
          </a:bodyPr>
          <a:lstStyle/>
          <a:p>
            <a:r>
              <a:rPr lang="en-US" dirty="0"/>
              <a:t>Partial controllability</a:t>
            </a:r>
          </a:p>
          <a:p>
            <a:endParaRPr lang="en-US" dirty="0"/>
          </a:p>
          <a:p>
            <a:r>
              <a:rPr lang="en-US" dirty="0"/>
              <a:t>Observational uncertainty</a:t>
            </a:r>
          </a:p>
          <a:p>
            <a:endParaRPr lang="en-US" dirty="0"/>
          </a:p>
          <a:p>
            <a:r>
              <a:rPr lang="en-US" dirty="0"/>
              <a:t>Environmental variation</a:t>
            </a:r>
          </a:p>
          <a:p>
            <a:endParaRPr lang="en-US" dirty="0"/>
          </a:p>
          <a:p>
            <a:r>
              <a:rPr lang="en-US" dirty="0"/>
              <a:t>Ecological uncertainty</a:t>
            </a:r>
          </a:p>
          <a:p>
            <a:endParaRPr lang="en-US" dirty="0"/>
          </a:p>
          <a:p>
            <a:r>
              <a:rPr lang="en-US" dirty="0"/>
              <a:t>Demographic </a:t>
            </a:r>
            <a:r>
              <a:rPr lang="en-US" dirty="0" err="1"/>
              <a:t>stochasticity</a:t>
            </a:r>
            <a:endParaRPr lang="en-US" dirty="0"/>
          </a:p>
          <a:p>
            <a:endParaRPr lang="en-US" dirty="0"/>
          </a:p>
          <a:p>
            <a:endParaRPr lang="en-US" dirty="0"/>
          </a:p>
        </p:txBody>
      </p:sp>
    </p:spTree>
    <p:extLst>
      <p:ext uri="{BB962C8B-B14F-4D97-AF65-F5344CB8AC3E}">
        <p14:creationId xmlns:p14="http://schemas.microsoft.com/office/powerpoint/2010/main" val="156256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dirty="0"/>
              <a:t>Statistical distributions characterize uncertainties</a:t>
            </a:r>
          </a:p>
        </p:txBody>
      </p:sp>
      <p:sp>
        <p:nvSpPr>
          <p:cNvPr id="3" name="Content Placeholder 2"/>
          <p:cNvSpPr>
            <a:spLocks noGrp="1"/>
          </p:cNvSpPr>
          <p:nvPr>
            <p:ph idx="1"/>
          </p:nvPr>
        </p:nvSpPr>
        <p:spPr/>
        <p:txBody>
          <a:bodyPr>
            <a:normAutofit/>
          </a:bodyPr>
          <a:lstStyle/>
          <a:p>
            <a:r>
              <a:rPr lang="en-US" sz="3600" dirty="0"/>
              <a:t>We use statistical distributions to generate parameter values with some variation</a:t>
            </a:r>
          </a:p>
          <a:p>
            <a:r>
              <a:rPr lang="en-US" sz="3600" dirty="0"/>
              <a:t>The distributions have some predefined properties that reflect our knowledge or data of how a parameter behaves</a:t>
            </a:r>
          </a:p>
          <a:p>
            <a:pPr lvl="1"/>
            <a:r>
              <a:rPr lang="en-US" sz="3200" dirty="0"/>
              <a:t>e.g., Mean and SD or variance</a:t>
            </a:r>
          </a:p>
        </p:txBody>
      </p:sp>
    </p:spTree>
    <p:extLst>
      <p:ext uri="{BB962C8B-B14F-4D97-AF65-F5344CB8AC3E}">
        <p14:creationId xmlns:p14="http://schemas.microsoft.com/office/powerpoint/2010/main" val="208242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617" y="1004137"/>
            <a:ext cx="5343097" cy="533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854784" y="0"/>
            <a:ext cx="10515600" cy="1325563"/>
          </a:xfrm>
        </p:spPr>
        <p:txBody>
          <a:bodyPr>
            <a:normAutofit/>
          </a:bodyPr>
          <a:lstStyle/>
          <a:p>
            <a:pPr algn="l"/>
            <a:r>
              <a:rPr lang="en-US" sz="4800" dirty="0"/>
              <a:t>The normal distribution</a:t>
            </a:r>
          </a:p>
        </p:txBody>
      </p:sp>
    </p:spTree>
    <p:extLst>
      <p:ext uri="{BB962C8B-B14F-4D97-AF65-F5344CB8AC3E}">
        <p14:creationId xmlns:p14="http://schemas.microsoft.com/office/powerpoint/2010/main" val="250368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293746"/>
            <a:ext cx="4995864" cy="49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E45CC46C-510F-4FDF-AF45-807B0E45DA05}"/>
              </a:ext>
            </a:extLst>
          </p:cNvPr>
          <p:cNvSpPr>
            <a:spLocks noGrp="1"/>
          </p:cNvSpPr>
          <p:nvPr>
            <p:ph type="title"/>
          </p:nvPr>
        </p:nvSpPr>
        <p:spPr>
          <a:xfrm>
            <a:off x="609600" y="274638"/>
            <a:ext cx="10972800" cy="1143000"/>
          </a:xfrm>
        </p:spPr>
        <p:txBody>
          <a:bodyPr>
            <a:normAutofit/>
          </a:bodyPr>
          <a:lstStyle/>
          <a:p>
            <a:pPr algn="l"/>
            <a:r>
              <a:rPr lang="en-US" sz="4800" dirty="0"/>
              <a:t>The Poisson distribution</a:t>
            </a:r>
          </a:p>
        </p:txBody>
      </p:sp>
    </p:spTree>
    <p:extLst>
      <p:ext uri="{BB962C8B-B14F-4D97-AF65-F5344CB8AC3E}">
        <p14:creationId xmlns:p14="http://schemas.microsoft.com/office/powerpoint/2010/main" val="49205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951806"/>
            <a:ext cx="5523155" cy="551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7F3D2950-4CD6-463A-A2A1-2A86DFA447CF}"/>
              </a:ext>
            </a:extLst>
          </p:cNvPr>
          <p:cNvSpPr>
            <a:spLocks noGrp="1"/>
          </p:cNvSpPr>
          <p:nvPr>
            <p:ph type="title"/>
          </p:nvPr>
        </p:nvSpPr>
        <p:spPr>
          <a:xfrm>
            <a:off x="854784" y="0"/>
            <a:ext cx="10515600" cy="1325563"/>
          </a:xfrm>
        </p:spPr>
        <p:txBody>
          <a:bodyPr>
            <a:normAutofit/>
          </a:bodyPr>
          <a:lstStyle/>
          <a:p>
            <a:pPr algn="l"/>
            <a:r>
              <a:rPr lang="en-US" sz="4800" dirty="0"/>
              <a:t>The binomial distribution</a:t>
            </a:r>
          </a:p>
        </p:txBody>
      </p:sp>
    </p:spTree>
    <p:extLst>
      <p:ext uri="{BB962C8B-B14F-4D97-AF65-F5344CB8AC3E}">
        <p14:creationId xmlns:p14="http://schemas.microsoft.com/office/powerpoint/2010/main" val="78663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983" y="1388039"/>
            <a:ext cx="4846033" cy="483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a:extLst>
              <a:ext uri="{FF2B5EF4-FFF2-40B4-BE49-F238E27FC236}">
                <a16:creationId xmlns:a16="http://schemas.microsoft.com/office/drawing/2014/main" id="{5F89E243-13EA-42D9-A40A-AB2C2754856A}"/>
              </a:ext>
            </a:extLst>
          </p:cNvPr>
          <p:cNvSpPr>
            <a:spLocks noGrp="1"/>
          </p:cNvSpPr>
          <p:nvPr>
            <p:ph type="title"/>
          </p:nvPr>
        </p:nvSpPr>
        <p:spPr>
          <a:xfrm>
            <a:off x="609600" y="274638"/>
            <a:ext cx="10972800" cy="1143000"/>
          </a:xfrm>
        </p:spPr>
        <p:txBody>
          <a:bodyPr>
            <a:normAutofit/>
          </a:bodyPr>
          <a:lstStyle/>
          <a:p>
            <a:pPr algn="l"/>
            <a:r>
              <a:rPr lang="en-US" sz="4800" dirty="0"/>
              <a:t>The beta distribution</a:t>
            </a:r>
          </a:p>
        </p:txBody>
      </p:sp>
    </p:spTree>
    <p:extLst>
      <p:ext uri="{BB962C8B-B14F-4D97-AF65-F5344CB8AC3E}">
        <p14:creationId xmlns:p14="http://schemas.microsoft.com/office/powerpoint/2010/main" val="346354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962" y="948281"/>
            <a:ext cx="5622888" cy="561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B58D7CCE-47F5-4A30-AD31-6BD190FB03B6}"/>
              </a:ext>
            </a:extLst>
          </p:cNvPr>
          <p:cNvSpPr>
            <a:spLocks noGrp="1"/>
          </p:cNvSpPr>
          <p:nvPr>
            <p:ph type="title"/>
          </p:nvPr>
        </p:nvSpPr>
        <p:spPr>
          <a:xfrm>
            <a:off x="854784" y="0"/>
            <a:ext cx="10515600" cy="1325563"/>
          </a:xfrm>
        </p:spPr>
        <p:txBody>
          <a:bodyPr>
            <a:normAutofit/>
          </a:bodyPr>
          <a:lstStyle/>
          <a:p>
            <a:pPr algn="l"/>
            <a:r>
              <a:rPr lang="en-US" sz="4800" dirty="0"/>
              <a:t>The log-normal distribution</a:t>
            </a:r>
          </a:p>
        </p:txBody>
      </p:sp>
    </p:spTree>
    <p:extLst>
      <p:ext uri="{BB962C8B-B14F-4D97-AF65-F5344CB8AC3E}">
        <p14:creationId xmlns:p14="http://schemas.microsoft.com/office/powerpoint/2010/main" val="369233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7385627" y="228601"/>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2" name="TextBox 1"/>
          <p:cNvSpPr txBox="1"/>
          <p:nvPr/>
        </p:nvSpPr>
        <p:spPr>
          <a:xfrm>
            <a:off x="3200400" y="174248"/>
            <a:ext cx="7467600" cy="892552"/>
          </a:xfrm>
          <a:prstGeom prst="rect">
            <a:avLst/>
          </a:prstGeom>
          <a:noFill/>
        </p:spPr>
        <p:txBody>
          <a:bodyPr wrap="square" rtlCol="0">
            <a:spAutoFit/>
          </a:bodyPr>
          <a:lstStyle/>
          <a:p>
            <a:r>
              <a:rPr lang="en-US" sz="5200" b="1" dirty="0">
                <a:solidFill>
                  <a:prstClr val="black"/>
                </a:solidFill>
                <a:latin typeface="Calibri"/>
              </a:rPr>
              <a:t>Species Status Assessment</a:t>
            </a:r>
          </a:p>
        </p:txBody>
      </p:sp>
      <p:pic>
        <p:nvPicPr>
          <p:cNvPr id="7" name="Picture 6"/>
          <p:cNvPicPr/>
          <p:nvPr/>
        </p:nvPicPr>
        <p:blipFill rotWithShape="1">
          <a:blip r:embed="rId4" cstate="print">
            <a:extLst>
              <a:ext uri="{28A0092B-C50C-407E-A947-70E740481C1C}">
                <a14:useLocalDpi xmlns:a14="http://schemas.microsoft.com/office/drawing/2010/main" val="0"/>
              </a:ext>
            </a:extLst>
          </a:blip>
          <a:srcRect t="6526" b="12557"/>
          <a:stretch/>
        </p:blipFill>
        <p:spPr bwMode="auto">
          <a:xfrm>
            <a:off x="4953000" y="1524000"/>
            <a:ext cx="5181600" cy="5181600"/>
          </a:xfrm>
          <a:prstGeom prst="rect">
            <a:avLst/>
          </a:prstGeom>
          <a:noFill/>
        </p:spPr>
      </p:pic>
      <p:pic>
        <p:nvPicPr>
          <p:cNvPr id="1026" name="Picture 2" descr="E:\SSA Videos\ssaframework_videocover.jpg">
            <a:hlinkClick r:id="rId5" action="ppaction://hlinkfil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1" y="2819400"/>
            <a:ext cx="3469821"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05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989496"/>
            <a:ext cx="5453064" cy="5443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C76B303B-DA99-42F6-943C-32C72F8A242D}"/>
              </a:ext>
            </a:extLst>
          </p:cNvPr>
          <p:cNvSpPr>
            <a:spLocks noGrp="1"/>
          </p:cNvSpPr>
          <p:nvPr>
            <p:ph type="title"/>
          </p:nvPr>
        </p:nvSpPr>
        <p:spPr>
          <a:xfrm>
            <a:off x="854784" y="0"/>
            <a:ext cx="10515600" cy="1325563"/>
          </a:xfrm>
        </p:spPr>
        <p:txBody>
          <a:bodyPr>
            <a:normAutofit/>
          </a:bodyPr>
          <a:lstStyle/>
          <a:p>
            <a:pPr algn="l"/>
            <a:r>
              <a:rPr lang="en-US" sz="4800" dirty="0"/>
              <a:t>The uniform distribution</a:t>
            </a:r>
          </a:p>
        </p:txBody>
      </p:sp>
    </p:spTree>
    <p:extLst>
      <p:ext uri="{BB962C8B-B14F-4D97-AF65-F5344CB8AC3E}">
        <p14:creationId xmlns:p14="http://schemas.microsoft.com/office/powerpoint/2010/main" val="3071090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400" dirty="0"/>
              <a:t>Application and use in the class and beyond</a:t>
            </a:r>
          </a:p>
        </p:txBody>
      </p:sp>
      <p:sp>
        <p:nvSpPr>
          <p:cNvPr id="3" name="Content Placeholder 2"/>
          <p:cNvSpPr>
            <a:spLocks noGrp="1"/>
          </p:cNvSpPr>
          <p:nvPr>
            <p:ph idx="1"/>
          </p:nvPr>
        </p:nvSpPr>
        <p:spPr/>
        <p:txBody>
          <a:bodyPr>
            <a:normAutofit/>
          </a:bodyPr>
          <a:lstStyle/>
          <a:p>
            <a:r>
              <a:rPr lang="en-US" sz="3600" dirty="0"/>
              <a:t>The analysis tools and projection tools will refer to these statistical distributions</a:t>
            </a:r>
          </a:p>
          <a:p>
            <a:pPr lvl="1"/>
            <a:r>
              <a:rPr lang="en-US" sz="3200" dirty="0"/>
              <a:t>E.g., count data </a:t>
            </a:r>
            <a:r>
              <a:rPr lang="en-US" sz="3200" dirty="0">
                <a:sym typeface="Wingdings" panose="05000000000000000000" pitchFamily="2" charset="2"/>
              </a:rPr>
              <a:t> Poisson distribution</a:t>
            </a:r>
            <a:endParaRPr lang="en-US" sz="3200" dirty="0"/>
          </a:p>
          <a:p>
            <a:r>
              <a:rPr lang="en-US" sz="3600" dirty="0"/>
              <a:t>Simulation models will use these distributions to mimic variability in a virtual setting</a:t>
            </a:r>
          </a:p>
        </p:txBody>
      </p:sp>
    </p:spTree>
    <p:extLst>
      <p:ext uri="{BB962C8B-B14F-4D97-AF65-F5344CB8AC3E}">
        <p14:creationId xmlns:p14="http://schemas.microsoft.com/office/powerpoint/2010/main" val="136531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851"/>
            <a:ext cx="9101866" cy="1325563"/>
          </a:xfrm>
        </p:spPr>
        <p:txBody>
          <a:bodyPr>
            <a:noAutofit/>
          </a:bodyPr>
          <a:lstStyle/>
          <a:p>
            <a:pPr algn="l"/>
            <a:r>
              <a:rPr lang="en-US" sz="4400" dirty="0"/>
              <a:t>Generalized Linear Models (GLM)</a:t>
            </a:r>
          </a:p>
        </p:txBody>
      </p:sp>
      <p:sp>
        <p:nvSpPr>
          <p:cNvPr id="3" name="Content Placeholder 2"/>
          <p:cNvSpPr>
            <a:spLocks noGrp="1"/>
          </p:cNvSpPr>
          <p:nvPr>
            <p:ph idx="1"/>
          </p:nvPr>
        </p:nvSpPr>
        <p:spPr>
          <a:xfrm>
            <a:off x="709105" y="1825625"/>
            <a:ext cx="7511932" cy="4351338"/>
          </a:xfrm>
        </p:spPr>
        <p:txBody>
          <a:bodyPr>
            <a:normAutofit fontScale="85000" lnSpcReduction="10000"/>
          </a:bodyPr>
          <a:lstStyle/>
          <a:p>
            <a:r>
              <a:rPr lang="en-US" sz="3300" dirty="0"/>
              <a:t>Regression modeling is the central premise for relating parameters to environmental variables</a:t>
            </a:r>
          </a:p>
          <a:p>
            <a:endParaRPr lang="en-US" sz="3300" dirty="0"/>
          </a:p>
          <a:p>
            <a:r>
              <a:rPr lang="en-US" sz="3300" dirty="0"/>
              <a:t>Least squares regression – normal distribution</a:t>
            </a:r>
          </a:p>
          <a:p>
            <a:r>
              <a:rPr lang="en-US" sz="3300" dirty="0"/>
              <a:t>GLMs use other underlying distributions</a:t>
            </a:r>
          </a:p>
          <a:p>
            <a:pPr lvl="1"/>
            <a:r>
              <a:rPr lang="en-US" sz="3300" dirty="0"/>
              <a:t>Poisson (Count data)</a:t>
            </a:r>
          </a:p>
          <a:p>
            <a:pPr lvl="1"/>
            <a:r>
              <a:rPr lang="en-US" sz="3300" dirty="0"/>
              <a:t>Binomial (Logistic regression)</a:t>
            </a:r>
          </a:p>
          <a:p>
            <a:pPr lvl="1"/>
            <a:r>
              <a:rPr lang="en-US" sz="3300" dirty="0"/>
              <a:t>Negative binomial (count data with lots of zero counts)</a:t>
            </a:r>
          </a:p>
          <a:p>
            <a:pPr lvl="1"/>
            <a:endParaRPr lang="en-U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331" y="3489325"/>
            <a:ext cx="3381375" cy="25717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132" y="961657"/>
            <a:ext cx="3520007" cy="2363434"/>
          </a:xfrm>
          <a:prstGeom prst="rect">
            <a:avLst/>
          </a:prstGeom>
        </p:spPr>
      </p:pic>
    </p:spTree>
    <p:extLst>
      <p:ext uri="{BB962C8B-B14F-4D97-AF65-F5344CB8AC3E}">
        <p14:creationId xmlns:p14="http://schemas.microsoft.com/office/powerpoint/2010/main" val="404053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2167" y="757972"/>
            <a:ext cx="8887666" cy="5342055"/>
          </a:xfrm>
          <a:prstGeom prst="rect">
            <a:avLst/>
          </a:prstGeom>
        </p:spPr>
      </p:pic>
    </p:spTree>
    <p:extLst>
      <p:ext uri="{BB962C8B-B14F-4D97-AF65-F5344CB8AC3E}">
        <p14:creationId xmlns:p14="http://schemas.microsoft.com/office/powerpoint/2010/main" val="543742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Multiple regression: </a:t>
            </a:r>
            <a:br>
              <a:rPr lang="en-US" sz="4000" dirty="0"/>
            </a:br>
            <a:r>
              <a:rPr lang="en-US" sz="4000" dirty="0"/>
              <a:t>relating parameters to multiple variables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5A1D7AE-55A4-4592-B632-89A9DF9B31C3}"/>
                  </a:ext>
                </a:extLst>
              </p:cNvPr>
              <p:cNvSpPr txBox="1"/>
              <p:nvPr/>
            </p:nvSpPr>
            <p:spPr>
              <a:xfrm>
                <a:off x="806824" y="2372073"/>
                <a:ext cx="263847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1" i="1" smtClean="0">
                          <a:solidFill>
                            <a:srgbClr val="00B0F0"/>
                          </a:solidFill>
                          <a:latin typeface="Cambria Math" panose="02040503050406030204" pitchFamily="18" charset="0"/>
                        </a:rPr>
                        <m:t>𝒚</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𝟏</m:t>
                          </m:r>
                        </m:sub>
                      </m:sSub>
                      <m:r>
                        <a:rPr lang="en-US" sz="3600" b="1" i="1" smtClean="0">
                          <a:solidFill>
                            <a:srgbClr val="00B0F0"/>
                          </a:solidFill>
                          <a:latin typeface="Cambria Math" panose="02040503050406030204" pitchFamily="18" charset="0"/>
                        </a:rPr>
                        <m:t>𝑿</m:t>
                      </m:r>
                      <m:r>
                        <a:rPr lang="en-US" sz="3600" b="1" i="1" smtClean="0">
                          <a:latin typeface="Cambria Math" panose="02040503050406030204" pitchFamily="18" charset="0"/>
                        </a:rPr>
                        <m:t>+</m:t>
                      </m:r>
                      <m:r>
                        <a:rPr lang="en-US" sz="3600" b="1" i="1" smtClean="0">
                          <a:solidFill>
                            <a:schemeClr val="accent6">
                              <a:lumMod val="75000"/>
                            </a:schemeClr>
                          </a:solidFill>
                          <a:latin typeface="Cambria Math" panose="02040503050406030204" pitchFamily="18" charset="0"/>
                        </a:rPr>
                        <m:t>𝒂</m:t>
                      </m:r>
                    </m:oMath>
                  </m:oMathPara>
                </a14:m>
                <a:endParaRPr lang="en-US" sz="3600" b="1" dirty="0"/>
              </a:p>
            </p:txBody>
          </p:sp>
        </mc:Choice>
        <mc:Fallback>
          <p:sp>
            <p:nvSpPr>
              <p:cNvPr id="3" name="TextBox 2">
                <a:extLst>
                  <a:ext uri="{FF2B5EF4-FFF2-40B4-BE49-F238E27FC236}">
                    <a16:creationId xmlns:a16="http://schemas.microsoft.com/office/drawing/2014/main" id="{E5A1D7AE-55A4-4592-B632-89A9DF9B31C3}"/>
                  </a:ext>
                </a:extLst>
              </p:cNvPr>
              <p:cNvSpPr txBox="1">
                <a:spLocks noRot="1" noChangeAspect="1" noMove="1" noResize="1" noEditPoints="1" noAdjustHandles="1" noChangeArrowheads="1" noChangeShapeType="1" noTextEdit="1"/>
              </p:cNvSpPr>
              <p:nvPr/>
            </p:nvSpPr>
            <p:spPr>
              <a:xfrm>
                <a:off x="806824" y="2372073"/>
                <a:ext cx="2638478" cy="5539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4C61CF5-F440-4AAB-B026-1641CEE1E2FB}"/>
                  </a:ext>
                </a:extLst>
              </p:cNvPr>
              <p:cNvSpPr txBox="1"/>
              <p:nvPr/>
            </p:nvSpPr>
            <p:spPr>
              <a:xfrm>
                <a:off x="806824" y="3884772"/>
                <a:ext cx="538750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1" i="1" smtClean="0">
                          <a:solidFill>
                            <a:srgbClr val="00B0F0"/>
                          </a:solidFill>
                          <a:latin typeface="Cambria Math" panose="02040503050406030204" pitchFamily="18" charset="0"/>
                        </a:rPr>
                        <m:t>𝒚</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𝟏</m:t>
                          </m:r>
                        </m:sub>
                      </m:sSub>
                      <m:r>
                        <a:rPr lang="en-US" sz="3600" b="1" i="1" smtClean="0">
                          <a:solidFill>
                            <a:srgbClr val="00B0F0"/>
                          </a:solidFill>
                          <a:latin typeface="Cambria Math" panose="02040503050406030204" pitchFamily="18" charset="0"/>
                        </a:rPr>
                        <m:t>𝑿</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𝟐</m:t>
                          </m:r>
                        </m:sub>
                      </m:sSub>
                      <m:r>
                        <a:rPr lang="en-US" sz="3600" b="1" i="1" smtClean="0">
                          <a:solidFill>
                            <a:srgbClr val="00B0F0"/>
                          </a:solidFill>
                          <a:latin typeface="Cambria Math" panose="02040503050406030204" pitchFamily="18" charset="0"/>
                        </a:rPr>
                        <m:t>𝒁</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𝟑</m:t>
                          </m:r>
                        </m:sub>
                      </m:sSub>
                      <m:r>
                        <a:rPr lang="en-US" sz="3600" b="1" i="1" smtClean="0">
                          <a:solidFill>
                            <a:srgbClr val="00B0F0"/>
                          </a:solidFill>
                          <a:latin typeface="Cambria Math" panose="02040503050406030204" pitchFamily="18" charset="0"/>
                        </a:rPr>
                        <m:t>𝑲</m:t>
                      </m:r>
                      <m:r>
                        <a:rPr lang="en-US" sz="3600" b="1" i="1" smtClean="0">
                          <a:latin typeface="Cambria Math" panose="02040503050406030204" pitchFamily="18" charset="0"/>
                        </a:rPr>
                        <m:t>+</m:t>
                      </m:r>
                      <m:r>
                        <a:rPr lang="en-US" sz="3600" b="1" i="1" smtClean="0">
                          <a:solidFill>
                            <a:schemeClr val="accent6">
                              <a:lumMod val="75000"/>
                            </a:schemeClr>
                          </a:solidFill>
                          <a:latin typeface="Cambria Math" panose="02040503050406030204" pitchFamily="18" charset="0"/>
                        </a:rPr>
                        <m:t>𝒂</m:t>
                      </m:r>
                    </m:oMath>
                  </m:oMathPara>
                </a14:m>
                <a:endParaRPr lang="en-US" sz="3600" b="1" dirty="0"/>
              </a:p>
            </p:txBody>
          </p:sp>
        </mc:Choice>
        <mc:Fallback>
          <p:sp>
            <p:nvSpPr>
              <p:cNvPr id="9" name="TextBox 8">
                <a:extLst>
                  <a:ext uri="{FF2B5EF4-FFF2-40B4-BE49-F238E27FC236}">
                    <a16:creationId xmlns:a16="http://schemas.microsoft.com/office/drawing/2014/main" id="{14C61CF5-F440-4AAB-B026-1641CEE1E2FB}"/>
                  </a:ext>
                </a:extLst>
              </p:cNvPr>
              <p:cNvSpPr txBox="1">
                <a:spLocks noRot="1" noChangeAspect="1" noMove="1" noResize="1" noEditPoints="1" noAdjustHandles="1" noChangeArrowheads="1" noChangeShapeType="1" noTextEdit="1"/>
              </p:cNvSpPr>
              <p:nvPr/>
            </p:nvSpPr>
            <p:spPr>
              <a:xfrm>
                <a:off x="806824" y="3884772"/>
                <a:ext cx="5387500" cy="553998"/>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BAA06BB-9C9E-4E6B-93F5-1A0EA3A658CA}"/>
              </a:ext>
            </a:extLst>
          </p:cNvPr>
          <p:cNvSpPr txBox="1"/>
          <p:nvPr/>
        </p:nvSpPr>
        <p:spPr>
          <a:xfrm>
            <a:off x="6357769" y="2110463"/>
            <a:ext cx="5224631" cy="1077218"/>
          </a:xfrm>
          <a:prstGeom prst="rect">
            <a:avLst/>
          </a:prstGeom>
          <a:noFill/>
        </p:spPr>
        <p:txBody>
          <a:bodyPr wrap="square" rtlCol="0">
            <a:spAutoFit/>
          </a:bodyPr>
          <a:lstStyle/>
          <a:p>
            <a:pPr algn="ctr"/>
            <a:r>
              <a:rPr lang="en-US" sz="3200" i="1" dirty="0"/>
              <a:t>The parameter y is a function of X. </a:t>
            </a:r>
          </a:p>
        </p:txBody>
      </p:sp>
      <p:sp>
        <p:nvSpPr>
          <p:cNvPr id="12" name="TextBox 11">
            <a:extLst>
              <a:ext uri="{FF2B5EF4-FFF2-40B4-BE49-F238E27FC236}">
                <a16:creationId xmlns:a16="http://schemas.microsoft.com/office/drawing/2014/main" id="{CCF3FF85-93C1-46FA-ADA7-05D1B2E526BD}"/>
              </a:ext>
            </a:extLst>
          </p:cNvPr>
          <p:cNvSpPr txBox="1"/>
          <p:nvPr/>
        </p:nvSpPr>
        <p:spPr>
          <a:xfrm>
            <a:off x="6357769" y="3623162"/>
            <a:ext cx="5224631" cy="1077218"/>
          </a:xfrm>
          <a:prstGeom prst="rect">
            <a:avLst/>
          </a:prstGeom>
          <a:noFill/>
        </p:spPr>
        <p:txBody>
          <a:bodyPr wrap="square" rtlCol="0">
            <a:spAutoFit/>
          </a:bodyPr>
          <a:lstStyle/>
          <a:p>
            <a:pPr algn="ctr"/>
            <a:r>
              <a:rPr lang="en-US" sz="3200" i="1" dirty="0"/>
              <a:t>The parameter y is a function of X, Z, and K. </a:t>
            </a:r>
          </a:p>
        </p:txBody>
      </p:sp>
    </p:spTree>
    <p:extLst>
      <p:ext uri="{BB962C8B-B14F-4D97-AF65-F5344CB8AC3E}">
        <p14:creationId xmlns:p14="http://schemas.microsoft.com/office/powerpoint/2010/main" val="3239211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DA8DA78D-78E4-4123-AB66-82FD2396930A}"/>
              </a:ext>
            </a:extLst>
          </p:cNvPr>
          <p:cNvSpPr/>
          <p:nvPr/>
        </p:nvSpPr>
        <p:spPr>
          <a:xfrm rot="2430060">
            <a:off x="-675387" y="2339021"/>
            <a:ext cx="9325092" cy="2968496"/>
          </a:xfrm>
          <a:prstGeom prst="wav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3489011B-9B81-46CB-9E90-27223383F7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538" y="2119490"/>
            <a:ext cx="2241901" cy="1573067"/>
          </a:xfrm>
          <a:prstGeom prst="rect">
            <a:avLst/>
          </a:prstGeom>
        </p:spPr>
      </p:pic>
      <p:pic>
        <p:nvPicPr>
          <p:cNvPr id="27" name="Graphic 26" descr="Fir tree">
            <a:extLst>
              <a:ext uri="{FF2B5EF4-FFF2-40B4-BE49-F238E27FC236}">
                <a16:creationId xmlns:a16="http://schemas.microsoft.com/office/drawing/2014/main" id="{937A93F8-CBAF-43FE-B6E1-8D337E77B9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4347" y="-1182259"/>
            <a:ext cx="3035565" cy="3035565"/>
          </a:xfrm>
          <a:prstGeom prst="rect">
            <a:avLst/>
          </a:prstGeom>
        </p:spPr>
      </p:pic>
      <p:pic>
        <p:nvPicPr>
          <p:cNvPr id="5" name="Picture 4">
            <a:extLst>
              <a:ext uri="{FF2B5EF4-FFF2-40B4-BE49-F238E27FC236}">
                <a16:creationId xmlns:a16="http://schemas.microsoft.com/office/drawing/2014/main" id="{EACFB7C9-2F52-44E8-87BD-3CBC64219EA3}"/>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6680917" y="3355220"/>
            <a:ext cx="2976736" cy="1521443"/>
          </a:xfrm>
          <a:prstGeom prst="rect">
            <a:avLst/>
          </a:prstGeom>
        </p:spPr>
      </p:pic>
      <p:sp>
        <p:nvSpPr>
          <p:cNvPr id="9" name="Freeform: Shape 8">
            <a:extLst>
              <a:ext uri="{FF2B5EF4-FFF2-40B4-BE49-F238E27FC236}">
                <a16:creationId xmlns:a16="http://schemas.microsoft.com/office/drawing/2014/main" id="{0D67242E-FA91-49D9-BD8F-1533FF61BFED}"/>
              </a:ext>
            </a:extLst>
          </p:cNvPr>
          <p:cNvSpPr/>
          <p:nvPr/>
        </p:nvSpPr>
        <p:spPr>
          <a:xfrm>
            <a:off x="1323191" y="774551"/>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4ACE7E5-948B-42DC-B732-A793D8F09B77}"/>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F551B1-4886-4238-A28E-121730622632}"/>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F0BAC26-A64B-4634-A46B-0077AB738926}"/>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Fir tree">
            <a:extLst>
              <a:ext uri="{FF2B5EF4-FFF2-40B4-BE49-F238E27FC236}">
                <a16:creationId xmlns:a16="http://schemas.microsoft.com/office/drawing/2014/main" id="{2D9B6A91-03BF-4E32-B097-02281CAA52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8408" y="41122"/>
            <a:ext cx="3035565" cy="3035565"/>
          </a:xfrm>
          <a:prstGeom prst="rect">
            <a:avLst/>
          </a:prstGeom>
        </p:spPr>
      </p:pic>
      <p:pic>
        <p:nvPicPr>
          <p:cNvPr id="22" name="Graphic 21" descr="Fish">
            <a:extLst>
              <a:ext uri="{FF2B5EF4-FFF2-40B4-BE49-F238E27FC236}">
                <a16:creationId xmlns:a16="http://schemas.microsoft.com/office/drawing/2014/main" id="{458DAB9B-B831-49BD-A340-E70B432AE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5549781" y="5202287"/>
            <a:ext cx="1152546" cy="1152546"/>
          </a:xfrm>
          <a:prstGeom prst="rect">
            <a:avLst/>
          </a:prstGeom>
        </p:spPr>
      </p:pic>
      <p:pic>
        <p:nvPicPr>
          <p:cNvPr id="24" name="Graphic 23" descr="Fir tree">
            <a:extLst>
              <a:ext uri="{FF2B5EF4-FFF2-40B4-BE49-F238E27FC236}">
                <a16:creationId xmlns:a16="http://schemas.microsoft.com/office/drawing/2014/main" id="{3C88F7A0-4D77-41F4-8744-1EA31366D2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212" y="1416344"/>
            <a:ext cx="3035565" cy="3035565"/>
          </a:xfrm>
          <a:prstGeom prst="rect">
            <a:avLst/>
          </a:prstGeom>
        </p:spPr>
      </p:pic>
      <p:pic>
        <p:nvPicPr>
          <p:cNvPr id="28" name="Graphic 27" descr="Fir tree">
            <a:extLst>
              <a:ext uri="{FF2B5EF4-FFF2-40B4-BE49-F238E27FC236}">
                <a16:creationId xmlns:a16="http://schemas.microsoft.com/office/drawing/2014/main" id="{C9160107-16A0-4267-ACD3-CD3EFDAA3C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88130" y="-517864"/>
            <a:ext cx="3035565" cy="3035565"/>
          </a:xfrm>
          <a:prstGeom prst="rect">
            <a:avLst/>
          </a:prstGeom>
        </p:spPr>
      </p:pic>
      <p:pic>
        <p:nvPicPr>
          <p:cNvPr id="29" name="Graphic 28" descr="Fir tree">
            <a:extLst>
              <a:ext uri="{FF2B5EF4-FFF2-40B4-BE49-F238E27FC236}">
                <a16:creationId xmlns:a16="http://schemas.microsoft.com/office/drawing/2014/main" id="{A89AC435-2CB3-4692-B113-A49A3071B5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758" y="-149432"/>
            <a:ext cx="3035565" cy="3035565"/>
          </a:xfrm>
          <a:prstGeom prst="rect">
            <a:avLst/>
          </a:prstGeom>
        </p:spPr>
      </p:pic>
      <p:pic>
        <p:nvPicPr>
          <p:cNvPr id="30" name="Graphic 29" descr="Fish">
            <a:extLst>
              <a:ext uri="{FF2B5EF4-FFF2-40B4-BE49-F238E27FC236}">
                <a16:creationId xmlns:a16="http://schemas.microsoft.com/office/drawing/2014/main" id="{40F4E889-BF68-4DBA-938B-AB2E3BC360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3830296" y="4487995"/>
            <a:ext cx="1152546" cy="1152546"/>
          </a:xfrm>
          <a:prstGeom prst="rect">
            <a:avLst/>
          </a:prstGeom>
        </p:spPr>
      </p:pic>
      <p:pic>
        <p:nvPicPr>
          <p:cNvPr id="31" name="Graphic 30" descr="Fish">
            <a:extLst>
              <a:ext uri="{FF2B5EF4-FFF2-40B4-BE49-F238E27FC236}">
                <a16:creationId xmlns:a16="http://schemas.microsoft.com/office/drawing/2014/main" id="{FC6840CD-A355-4CE9-9C6A-620B8C56AD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4396078" y="3640957"/>
            <a:ext cx="1152546" cy="1152546"/>
          </a:xfrm>
          <a:prstGeom prst="rect">
            <a:avLst/>
          </a:prstGeom>
        </p:spPr>
      </p:pic>
      <p:pic>
        <p:nvPicPr>
          <p:cNvPr id="32" name="Graphic 31" descr="Fish">
            <a:extLst>
              <a:ext uri="{FF2B5EF4-FFF2-40B4-BE49-F238E27FC236}">
                <a16:creationId xmlns:a16="http://schemas.microsoft.com/office/drawing/2014/main" id="{E9B35283-2CAB-4BA0-A8BF-E37D11365F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3272428" y="2685308"/>
            <a:ext cx="1152546" cy="1152546"/>
          </a:xfrm>
          <a:prstGeom prst="rect">
            <a:avLst/>
          </a:prstGeom>
        </p:spPr>
      </p:pic>
      <p:pic>
        <p:nvPicPr>
          <p:cNvPr id="33" name="Graphic 32" descr="Fish">
            <a:extLst>
              <a:ext uri="{FF2B5EF4-FFF2-40B4-BE49-F238E27FC236}">
                <a16:creationId xmlns:a16="http://schemas.microsoft.com/office/drawing/2014/main" id="{A4496209-13FC-40F8-837A-2DA18332A3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1726834" y="1028025"/>
            <a:ext cx="1152546" cy="1152546"/>
          </a:xfrm>
          <a:prstGeom prst="rect">
            <a:avLst/>
          </a:prstGeom>
        </p:spPr>
      </p:pic>
      <p:pic>
        <p:nvPicPr>
          <p:cNvPr id="35" name="Picture 34">
            <a:extLst>
              <a:ext uri="{FF2B5EF4-FFF2-40B4-BE49-F238E27FC236}">
                <a16:creationId xmlns:a16="http://schemas.microsoft.com/office/drawing/2014/main" id="{DC2081AB-1963-4206-BEC9-5C1F72DE3ABB}"/>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5187211"/>
            <a:ext cx="2169052" cy="1108626"/>
          </a:xfrm>
          <a:prstGeom prst="rect">
            <a:avLst/>
          </a:prstGeom>
        </p:spPr>
      </p:pic>
      <p:pic>
        <p:nvPicPr>
          <p:cNvPr id="36" name="Picture 35">
            <a:extLst>
              <a:ext uri="{FF2B5EF4-FFF2-40B4-BE49-F238E27FC236}">
                <a16:creationId xmlns:a16="http://schemas.microsoft.com/office/drawing/2014/main" id="{A9F8E35A-90F9-4BEA-8712-7FBF92FBE6D4}"/>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2871408"/>
            <a:ext cx="2169052" cy="1108626"/>
          </a:xfrm>
          <a:prstGeom prst="rect">
            <a:avLst/>
          </a:prstGeom>
        </p:spPr>
      </p:pic>
      <p:pic>
        <p:nvPicPr>
          <p:cNvPr id="26" name="Graphic 25" descr="Fir tree">
            <a:extLst>
              <a:ext uri="{FF2B5EF4-FFF2-40B4-BE49-F238E27FC236}">
                <a16:creationId xmlns:a16="http://schemas.microsoft.com/office/drawing/2014/main" id="{AFD8D1C6-7EA4-44ED-9C44-B9B1A13592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95" y="2961346"/>
            <a:ext cx="3035565" cy="3035565"/>
          </a:xfrm>
          <a:prstGeom prst="rect">
            <a:avLst/>
          </a:prstGeom>
        </p:spPr>
      </p:pic>
      <p:pic>
        <p:nvPicPr>
          <p:cNvPr id="39" name="Picture 38">
            <a:extLst>
              <a:ext uri="{FF2B5EF4-FFF2-40B4-BE49-F238E27FC236}">
                <a16:creationId xmlns:a16="http://schemas.microsoft.com/office/drawing/2014/main" id="{3E6C0F84-0A1F-4004-9F93-5472D62C4B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711" y="1829370"/>
            <a:ext cx="2241901" cy="1573067"/>
          </a:xfrm>
          <a:prstGeom prst="rect">
            <a:avLst/>
          </a:prstGeom>
        </p:spPr>
      </p:pic>
      <p:pic>
        <p:nvPicPr>
          <p:cNvPr id="40" name="Picture 39">
            <a:extLst>
              <a:ext uri="{FF2B5EF4-FFF2-40B4-BE49-F238E27FC236}">
                <a16:creationId xmlns:a16="http://schemas.microsoft.com/office/drawing/2014/main" id="{CDB8B868-8685-422A-B092-A6FECF8F7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179" y="1119801"/>
            <a:ext cx="2241901" cy="1573067"/>
          </a:xfrm>
          <a:prstGeom prst="rect">
            <a:avLst/>
          </a:prstGeom>
        </p:spPr>
      </p:pic>
    </p:spTree>
    <p:extLst>
      <p:ext uri="{BB962C8B-B14F-4D97-AF65-F5344CB8AC3E}">
        <p14:creationId xmlns:p14="http://schemas.microsoft.com/office/powerpoint/2010/main" val="181177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75"/>
            <a:ext cx="10972800" cy="1143000"/>
          </a:xfrm>
        </p:spPr>
        <p:txBody>
          <a:bodyPr>
            <a:normAutofit/>
          </a:bodyPr>
          <a:lstStyle/>
          <a:p>
            <a:r>
              <a:rPr lang="en-US" sz="4400" dirty="0"/>
              <a:t>What variables best predict bear occurrence?</a:t>
            </a:r>
          </a:p>
        </p:txBody>
      </p:sp>
      <p:grpSp>
        <p:nvGrpSpPr>
          <p:cNvPr id="3" name="Group 2">
            <a:extLst>
              <a:ext uri="{FF2B5EF4-FFF2-40B4-BE49-F238E27FC236}">
                <a16:creationId xmlns:a16="http://schemas.microsoft.com/office/drawing/2014/main" id="{19446550-759C-492C-9ED6-3AA2D8CB0E8C}"/>
              </a:ext>
            </a:extLst>
          </p:cNvPr>
          <p:cNvGrpSpPr/>
          <p:nvPr/>
        </p:nvGrpSpPr>
        <p:grpSpPr>
          <a:xfrm>
            <a:off x="478537" y="1845374"/>
            <a:ext cx="737410" cy="678808"/>
            <a:chOff x="-675387" y="1677008"/>
            <a:chExt cx="9325092" cy="4579870"/>
          </a:xfrm>
        </p:grpSpPr>
        <p:sp>
          <p:nvSpPr>
            <p:cNvPr id="9" name="Wave 8">
              <a:extLst>
                <a:ext uri="{FF2B5EF4-FFF2-40B4-BE49-F238E27FC236}">
                  <a16:creationId xmlns:a16="http://schemas.microsoft.com/office/drawing/2014/main" id="{08A01E1F-4C09-48B3-A6F4-1F01CBE025A7}"/>
                </a:ext>
              </a:extLst>
            </p:cNvPr>
            <p:cNvSpPr/>
            <p:nvPr/>
          </p:nvSpPr>
          <p:spPr>
            <a:xfrm rot="2430060">
              <a:off x="-675387" y="2339021"/>
              <a:ext cx="9325092" cy="2968496"/>
            </a:xfrm>
            <a:prstGeom prst="wav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83744A8-6437-4846-A2FC-7557639FA378}"/>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B44590-3B71-4A57-AAE3-536255464E9F}"/>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E957E16-00C0-4744-BC5C-5E888719A201}"/>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2971D64-7784-4EBC-9B1F-2633907D4B09}"/>
              </a:ext>
            </a:extLst>
          </p:cNvPr>
          <p:cNvGrpSpPr/>
          <p:nvPr/>
        </p:nvGrpSpPr>
        <p:grpSpPr>
          <a:xfrm>
            <a:off x="424006" y="2907900"/>
            <a:ext cx="737410" cy="678808"/>
            <a:chOff x="-675387" y="1677008"/>
            <a:chExt cx="9325092" cy="4579870"/>
          </a:xfrm>
        </p:grpSpPr>
        <p:sp>
          <p:nvSpPr>
            <p:cNvPr id="14" name="Wave 13">
              <a:extLst>
                <a:ext uri="{FF2B5EF4-FFF2-40B4-BE49-F238E27FC236}">
                  <a16:creationId xmlns:a16="http://schemas.microsoft.com/office/drawing/2014/main" id="{8EDC5757-7BAA-4D6F-BA8F-B9F019312470}"/>
                </a:ext>
              </a:extLst>
            </p:cNvPr>
            <p:cNvSpPr/>
            <p:nvPr/>
          </p:nvSpPr>
          <p:spPr>
            <a:xfrm rot="2430060">
              <a:off x="-675387" y="2339021"/>
              <a:ext cx="9325092" cy="2968496"/>
            </a:xfrm>
            <a:prstGeom prst="wav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0E6E3334-E156-4B63-A8F3-93C0C3BC94F6}"/>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30FE33-670A-40F4-A732-CA27BD2EB496}"/>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809ECF5-DE0A-48E7-AEA0-CD38C16FD522}"/>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Graphic 17" descr="Fir tree">
            <a:extLst>
              <a:ext uri="{FF2B5EF4-FFF2-40B4-BE49-F238E27FC236}">
                <a16:creationId xmlns:a16="http://schemas.microsoft.com/office/drawing/2014/main" id="{9FD1F6DF-0537-442E-89D2-75B9634D64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2182" y="2819271"/>
            <a:ext cx="973696" cy="973696"/>
          </a:xfrm>
          <a:prstGeom prst="rect">
            <a:avLst/>
          </a:prstGeom>
        </p:spPr>
      </p:pic>
      <p:pic>
        <p:nvPicPr>
          <p:cNvPr id="19" name="Picture 18">
            <a:extLst>
              <a:ext uri="{FF2B5EF4-FFF2-40B4-BE49-F238E27FC236}">
                <a16:creationId xmlns:a16="http://schemas.microsoft.com/office/drawing/2014/main" id="{5E64FBF0-E0F9-46DD-95D5-C5AE74E787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2113" y="2883077"/>
            <a:ext cx="1146920" cy="804755"/>
          </a:xfrm>
          <a:prstGeom prst="rect">
            <a:avLst/>
          </a:prstGeom>
        </p:spPr>
      </p:pic>
      <p:pic>
        <p:nvPicPr>
          <p:cNvPr id="20" name="Graphic 19" descr="Fish">
            <a:extLst>
              <a:ext uri="{FF2B5EF4-FFF2-40B4-BE49-F238E27FC236}">
                <a16:creationId xmlns:a16="http://schemas.microsoft.com/office/drawing/2014/main" id="{932FF955-7684-4F5D-BBAD-9F74D12723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309052" flipH="1">
            <a:off x="3729624" y="2879716"/>
            <a:ext cx="811476" cy="811476"/>
          </a:xfrm>
          <a:prstGeom prst="rect">
            <a:avLst/>
          </a:prstGeom>
        </p:spPr>
      </p:pic>
      <p:pic>
        <p:nvPicPr>
          <p:cNvPr id="21" name="Graphic 20" descr="Fir tree">
            <a:extLst>
              <a:ext uri="{FF2B5EF4-FFF2-40B4-BE49-F238E27FC236}">
                <a16:creationId xmlns:a16="http://schemas.microsoft.com/office/drawing/2014/main" id="{896273A1-C0D0-4C06-8058-95183D195B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393" y="3901588"/>
            <a:ext cx="973696" cy="973696"/>
          </a:xfrm>
          <a:prstGeom prst="rect">
            <a:avLst/>
          </a:prstGeom>
        </p:spPr>
      </p:pic>
      <p:pic>
        <p:nvPicPr>
          <p:cNvPr id="22" name="Graphic 21" descr="Fish">
            <a:extLst>
              <a:ext uri="{FF2B5EF4-FFF2-40B4-BE49-F238E27FC236}">
                <a16:creationId xmlns:a16="http://schemas.microsoft.com/office/drawing/2014/main" id="{A5004640-2B6A-40EE-82F2-6616B59460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309052" flipH="1">
            <a:off x="1493656" y="4098817"/>
            <a:ext cx="811476" cy="811476"/>
          </a:xfrm>
          <a:prstGeom prst="rect">
            <a:avLst/>
          </a:prstGeom>
        </p:spPr>
      </p:pic>
      <p:sp>
        <p:nvSpPr>
          <p:cNvPr id="5" name="TextBox 4">
            <a:extLst>
              <a:ext uri="{FF2B5EF4-FFF2-40B4-BE49-F238E27FC236}">
                <a16:creationId xmlns:a16="http://schemas.microsoft.com/office/drawing/2014/main" id="{A13571FB-D7D7-4573-8815-26C3AB229C6D}"/>
              </a:ext>
            </a:extLst>
          </p:cNvPr>
          <p:cNvSpPr txBox="1"/>
          <p:nvPr/>
        </p:nvSpPr>
        <p:spPr>
          <a:xfrm>
            <a:off x="324421" y="5239467"/>
            <a:ext cx="2983455" cy="461665"/>
          </a:xfrm>
          <a:prstGeom prst="rect">
            <a:avLst/>
          </a:prstGeom>
          <a:noFill/>
        </p:spPr>
        <p:txBody>
          <a:bodyPr wrap="square" rtlCol="0">
            <a:spAutoFit/>
          </a:bodyPr>
          <a:lstStyle/>
          <a:p>
            <a:pPr algn="ctr"/>
            <a:r>
              <a:rPr lang="en-US" sz="2400" i="1" dirty="0"/>
              <a:t>None of the above</a:t>
            </a:r>
            <a:endParaRPr lang="en-US" i="1" dirty="0"/>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A7A5B338-B53F-448E-8D4F-6DBC253C4D94}"/>
                  </a:ext>
                </a:extLst>
              </p:cNvPr>
              <p:cNvSpPr txBox="1"/>
              <p:nvPr/>
            </p:nvSpPr>
            <p:spPr>
              <a:xfrm>
                <a:off x="5838354" y="1914276"/>
                <a:ext cx="215648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𝟏</m:t>
                          </m:r>
                        </m:sub>
                      </m:sSub>
                      <m:r>
                        <a:rPr lang="en-US" sz="2800" b="1" i="1" smtClean="0">
                          <a:solidFill>
                            <a:schemeClr val="tx1"/>
                          </a:solidFill>
                          <a:latin typeface="Cambria Math" panose="02040503050406030204" pitchFamily="18" charset="0"/>
                        </a:rPr>
                        <m:t>𝑾</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p:sp>
            <p:nvSpPr>
              <p:cNvPr id="30" name="TextBox 29">
                <a:extLst>
                  <a:ext uri="{FF2B5EF4-FFF2-40B4-BE49-F238E27FC236}">
                    <a16:creationId xmlns:a16="http://schemas.microsoft.com/office/drawing/2014/main" id="{A7A5B338-B53F-448E-8D4F-6DBC253C4D94}"/>
                  </a:ext>
                </a:extLst>
              </p:cNvPr>
              <p:cNvSpPr txBox="1">
                <a:spLocks noRot="1" noChangeAspect="1" noMove="1" noResize="1" noEditPoints="1" noAdjustHandles="1" noChangeArrowheads="1" noChangeShapeType="1" noTextEdit="1"/>
              </p:cNvSpPr>
              <p:nvPr/>
            </p:nvSpPr>
            <p:spPr>
              <a:xfrm>
                <a:off x="5838354" y="1914276"/>
                <a:ext cx="2156488"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E1F0829B-71E0-41E9-85F1-141A14CB9BC6}"/>
                  </a:ext>
                </a:extLst>
              </p:cNvPr>
              <p:cNvSpPr txBox="1"/>
              <p:nvPr/>
            </p:nvSpPr>
            <p:spPr>
              <a:xfrm>
                <a:off x="5838355" y="2990717"/>
                <a:ext cx="5750218"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𝟏</m:t>
                          </m:r>
                        </m:sub>
                      </m:sSub>
                      <m:r>
                        <a:rPr lang="en-US" sz="2800" b="1" i="1" smtClean="0">
                          <a:solidFill>
                            <a:schemeClr val="tx1"/>
                          </a:solidFill>
                          <a:latin typeface="Cambria Math" panose="02040503050406030204" pitchFamily="18" charset="0"/>
                        </a:rPr>
                        <m:t>𝑾</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𝟐</m:t>
                          </m:r>
                        </m:sub>
                      </m:sSub>
                      <m:r>
                        <a:rPr lang="en-US" sz="2800" b="1" i="1" smtClean="0">
                          <a:solidFill>
                            <a:schemeClr val="tx1"/>
                          </a:solidFill>
                          <a:latin typeface="Cambria Math" panose="02040503050406030204" pitchFamily="18" charset="0"/>
                        </a:rPr>
                        <m:t>𝑻</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𝟑</m:t>
                          </m:r>
                        </m:sub>
                      </m:sSub>
                      <m:r>
                        <a:rPr lang="en-US" sz="2800" b="1" i="1" smtClean="0">
                          <a:solidFill>
                            <a:schemeClr val="tx1"/>
                          </a:solidFill>
                          <a:latin typeface="Cambria Math" panose="02040503050406030204" pitchFamily="18" charset="0"/>
                        </a:rPr>
                        <m:t>𝑹</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𝟒</m:t>
                          </m:r>
                        </m:sub>
                      </m:sSub>
                      <m:r>
                        <a:rPr lang="en-US" sz="2800" b="1" i="1" smtClean="0">
                          <a:solidFill>
                            <a:schemeClr val="tx1"/>
                          </a:solidFill>
                          <a:latin typeface="Cambria Math" panose="02040503050406030204" pitchFamily="18" charset="0"/>
                        </a:rPr>
                        <m:t>𝑺</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p:sp>
            <p:nvSpPr>
              <p:cNvPr id="31" name="TextBox 30">
                <a:extLst>
                  <a:ext uri="{FF2B5EF4-FFF2-40B4-BE49-F238E27FC236}">
                    <a16:creationId xmlns:a16="http://schemas.microsoft.com/office/drawing/2014/main" id="{E1F0829B-71E0-41E9-85F1-141A14CB9BC6}"/>
                  </a:ext>
                </a:extLst>
              </p:cNvPr>
              <p:cNvSpPr txBox="1">
                <a:spLocks noRot="1" noChangeAspect="1" noMove="1" noResize="1" noEditPoints="1" noAdjustHandles="1" noChangeArrowheads="1" noChangeShapeType="1" noTextEdit="1"/>
              </p:cNvSpPr>
              <p:nvPr/>
            </p:nvSpPr>
            <p:spPr>
              <a:xfrm>
                <a:off x="5838355" y="2990717"/>
                <a:ext cx="5750218" cy="430887"/>
              </a:xfrm>
              <a:prstGeom prst="rect">
                <a:avLst/>
              </a:prstGeom>
              <a:blipFill>
                <a:blip r:embed="rId9"/>
                <a:stretch>
                  <a:fillRect l="-1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830D8150-D37D-43F5-9CCC-0C7D7963F4C1}"/>
                  </a:ext>
                </a:extLst>
              </p:cNvPr>
              <p:cNvSpPr txBox="1"/>
              <p:nvPr/>
            </p:nvSpPr>
            <p:spPr>
              <a:xfrm>
                <a:off x="5838354" y="4212239"/>
                <a:ext cx="8359603"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𝟐</m:t>
                          </m:r>
                        </m:sub>
                      </m:sSub>
                      <m:r>
                        <a:rPr lang="en-US" sz="2800" b="1" i="1" smtClean="0">
                          <a:solidFill>
                            <a:schemeClr val="tx1"/>
                          </a:solidFill>
                          <a:latin typeface="Cambria Math" panose="02040503050406030204" pitchFamily="18" charset="0"/>
                        </a:rPr>
                        <m:t>𝑻</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𝟒</m:t>
                          </m:r>
                        </m:sub>
                      </m:sSub>
                      <m:r>
                        <a:rPr lang="en-US" sz="2800" b="1" i="1" smtClean="0">
                          <a:solidFill>
                            <a:schemeClr val="tx1"/>
                          </a:solidFill>
                          <a:latin typeface="Cambria Math" panose="02040503050406030204" pitchFamily="18" charset="0"/>
                        </a:rPr>
                        <m:t>𝑺</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p:sp>
            <p:nvSpPr>
              <p:cNvPr id="32" name="TextBox 31">
                <a:extLst>
                  <a:ext uri="{FF2B5EF4-FFF2-40B4-BE49-F238E27FC236}">
                    <a16:creationId xmlns:a16="http://schemas.microsoft.com/office/drawing/2014/main" id="{830D8150-D37D-43F5-9CCC-0C7D7963F4C1}"/>
                  </a:ext>
                </a:extLst>
              </p:cNvPr>
              <p:cNvSpPr txBox="1">
                <a:spLocks noRot="1" noChangeAspect="1" noMove="1" noResize="1" noEditPoints="1" noAdjustHandles="1" noChangeArrowheads="1" noChangeShapeType="1" noTextEdit="1"/>
              </p:cNvSpPr>
              <p:nvPr/>
            </p:nvSpPr>
            <p:spPr>
              <a:xfrm>
                <a:off x="5838354" y="4212239"/>
                <a:ext cx="8359603" cy="430887"/>
              </a:xfrm>
              <a:prstGeom prst="rect">
                <a:avLst/>
              </a:prstGeom>
              <a:blipFill>
                <a:blip r:embed="rId10"/>
                <a:stretch>
                  <a:fillRect l="-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596852FE-E057-4896-8BA0-573AFD384397}"/>
                  </a:ext>
                </a:extLst>
              </p:cNvPr>
              <p:cNvSpPr txBox="1"/>
              <p:nvPr/>
            </p:nvSpPr>
            <p:spPr>
              <a:xfrm>
                <a:off x="5838353" y="5247936"/>
                <a:ext cx="8359603"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p:sp>
            <p:nvSpPr>
              <p:cNvPr id="33" name="TextBox 32">
                <a:extLst>
                  <a:ext uri="{FF2B5EF4-FFF2-40B4-BE49-F238E27FC236}">
                    <a16:creationId xmlns:a16="http://schemas.microsoft.com/office/drawing/2014/main" id="{596852FE-E057-4896-8BA0-573AFD384397}"/>
                  </a:ext>
                </a:extLst>
              </p:cNvPr>
              <p:cNvSpPr txBox="1">
                <a:spLocks noRot="1" noChangeAspect="1" noMove="1" noResize="1" noEditPoints="1" noAdjustHandles="1" noChangeArrowheads="1" noChangeShapeType="1" noTextEdit="1"/>
              </p:cNvSpPr>
              <p:nvPr/>
            </p:nvSpPr>
            <p:spPr>
              <a:xfrm>
                <a:off x="5838353" y="5247936"/>
                <a:ext cx="8359603" cy="430887"/>
              </a:xfrm>
              <a:prstGeom prst="rect">
                <a:avLst/>
              </a:prstGeom>
              <a:blipFill>
                <a:blip r:embed="rId11"/>
                <a:stretch>
                  <a:fillRect l="-73"/>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A32F7CC5-D05D-469C-9F8A-EF6CBB9B6D0F}"/>
              </a:ext>
            </a:extLst>
          </p:cNvPr>
          <p:cNvSpPr txBox="1"/>
          <p:nvPr/>
        </p:nvSpPr>
        <p:spPr>
          <a:xfrm>
            <a:off x="2481430" y="6088828"/>
            <a:ext cx="7229139" cy="584775"/>
          </a:xfrm>
          <a:prstGeom prst="rect">
            <a:avLst/>
          </a:prstGeom>
          <a:noFill/>
        </p:spPr>
        <p:txBody>
          <a:bodyPr wrap="square" rtlCol="0">
            <a:spAutoFit/>
          </a:bodyPr>
          <a:lstStyle/>
          <a:p>
            <a:pPr algn="ctr"/>
            <a:r>
              <a:rPr lang="en-US" sz="3200" b="1" i="1" dirty="0"/>
              <a:t>How do we know which one is better??</a:t>
            </a:r>
          </a:p>
        </p:txBody>
      </p:sp>
    </p:spTree>
    <p:extLst>
      <p:ext uri="{BB962C8B-B14F-4D97-AF65-F5344CB8AC3E}">
        <p14:creationId xmlns:p14="http://schemas.microsoft.com/office/powerpoint/2010/main" val="165653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5C0E-0353-4EFC-910F-E2A78801ED92}"/>
              </a:ext>
            </a:extLst>
          </p:cNvPr>
          <p:cNvSpPr>
            <a:spLocks noGrp="1"/>
          </p:cNvSpPr>
          <p:nvPr>
            <p:ph type="title"/>
          </p:nvPr>
        </p:nvSpPr>
        <p:spPr/>
        <p:txBody>
          <a:bodyPr>
            <a:normAutofit/>
          </a:bodyPr>
          <a:lstStyle/>
          <a:p>
            <a:pPr algn="l"/>
            <a:r>
              <a:rPr lang="en-US" sz="4400" dirty="0"/>
              <a:t>Comparing models using AIC</a:t>
            </a:r>
          </a:p>
        </p:txBody>
      </p:sp>
      <p:sp>
        <p:nvSpPr>
          <p:cNvPr id="3" name="Content Placeholder 2">
            <a:extLst>
              <a:ext uri="{FF2B5EF4-FFF2-40B4-BE49-F238E27FC236}">
                <a16:creationId xmlns:a16="http://schemas.microsoft.com/office/drawing/2014/main" id="{03ED0F43-702C-4E4D-BA54-3AFCBE91B9A4}"/>
              </a:ext>
            </a:extLst>
          </p:cNvPr>
          <p:cNvSpPr>
            <a:spLocks noGrp="1"/>
          </p:cNvSpPr>
          <p:nvPr>
            <p:ph idx="1"/>
          </p:nvPr>
        </p:nvSpPr>
        <p:spPr/>
        <p:txBody>
          <a:bodyPr>
            <a:normAutofit/>
          </a:bodyPr>
          <a:lstStyle/>
          <a:p>
            <a:r>
              <a:rPr lang="en-US" sz="2800" dirty="0"/>
              <a:t>AIC is a metric used to rank competing models that are fit with the same data</a:t>
            </a:r>
          </a:p>
          <a:p>
            <a:r>
              <a:rPr lang="en-US" sz="2800" dirty="0"/>
              <a:t>Find the model that fits the best with the fewest number of parameters (parsimony)</a:t>
            </a:r>
          </a:p>
          <a:p>
            <a:endParaRPr lang="en-US" sz="2800" dirty="0"/>
          </a:p>
        </p:txBody>
      </p:sp>
      <p:graphicFrame>
        <p:nvGraphicFramePr>
          <p:cNvPr id="4" name="Table 3">
            <a:extLst>
              <a:ext uri="{FF2B5EF4-FFF2-40B4-BE49-F238E27FC236}">
                <a16:creationId xmlns:a16="http://schemas.microsoft.com/office/drawing/2014/main" id="{87B78940-B07B-4A62-8805-1F4B32ADFC6E}"/>
              </a:ext>
            </a:extLst>
          </p:cNvPr>
          <p:cNvGraphicFramePr>
            <a:graphicFrameLocks noGrp="1"/>
          </p:cNvGraphicFramePr>
          <p:nvPr>
            <p:extLst>
              <p:ext uri="{D42A27DB-BD31-4B8C-83A1-F6EECF244321}">
                <p14:modId xmlns:p14="http://schemas.microsoft.com/office/powerpoint/2010/main" val="3457150484"/>
              </p:ext>
            </p:extLst>
          </p:nvPr>
        </p:nvGraphicFramePr>
        <p:xfrm>
          <a:off x="430305" y="3633563"/>
          <a:ext cx="11553712" cy="3248471"/>
        </p:xfrm>
        <a:graphic>
          <a:graphicData uri="http://schemas.openxmlformats.org/drawingml/2006/table">
            <a:tbl>
              <a:tblPr firstRow="1" bandRow="1">
                <a:tableStyleId>{5940675A-B579-460E-94D1-54222C63F5DA}</a:tableStyleId>
              </a:tblPr>
              <a:tblGrid>
                <a:gridCol w="2888428">
                  <a:extLst>
                    <a:ext uri="{9D8B030D-6E8A-4147-A177-3AD203B41FA5}">
                      <a16:colId xmlns:a16="http://schemas.microsoft.com/office/drawing/2014/main" val="609037744"/>
                    </a:ext>
                  </a:extLst>
                </a:gridCol>
                <a:gridCol w="2888428">
                  <a:extLst>
                    <a:ext uri="{9D8B030D-6E8A-4147-A177-3AD203B41FA5}">
                      <a16:colId xmlns:a16="http://schemas.microsoft.com/office/drawing/2014/main" val="4068728322"/>
                    </a:ext>
                  </a:extLst>
                </a:gridCol>
                <a:gridCol w="2888428">
                  <a:extLst>
                    <a:ext uri="{9D8B030D-6E8A-4147-A177-3AD203B41FA5}">
                      <a16:colId xmlns:a16="http://schemas.microsoft.com/office/drawing/2014/main" val="3921382949"/>
                    </a:ext>
                  </a:extLst>
                </a:gridCol>
                <a:gridCol w="2888428">
                  <a:extLst>
                    <a:ext uri="{9D8B030D-6E8A-4147-A177-3AD203B41FA5}">
                      <a16:colId xmlns:a16="http://schemas.microsoft.com/office/drawing/2014/main" val="1949933557"/>
                    </a:ext>
                  </a:extLst>
                </a:gridCol>
              </a:tblGrid>
              <a:tr h="909566">
                <a:tc>
                  <a:txBody>
                    <a:bodyPr/>
                    <a:lstStyle/>
                    <a:p>
                      <a:pPr algn="ctr"/>
                      <a:r>
                        <a:rPr lang="en-US" b="1" dirty="0"/>
                        <a:t>Model</a:t>
                      </a:r>
                    </a:p>
                  </a:txBody>
                  <a:tcPr anchor="ctr"/>
                </a:tc>
                <a:tc>
                  <a:txBody>
                    <a:bodyPr/>
                    <a:lstStyle/>
                    <a:p>
                      <a:pPr algn="ctr"/>
                      <a:r>
                        <a:rPr lang="en-US" b="1" dirty="0"/>
                        <a:t>Model fit</a:t>
                      </a:r>
                    </a:p>
                  </a:txBody>
                  <a:tcPr anchor="ctr"/>
                </a:tc>
                <a:tc>
                  <a:txBody>
                    <a:bodyPr/>
                    <a:lstStyle/>
                    <a:p>
                      <a:pPr algn="ctr"/>
                      <a:r>
                        <a:rPr lang="en-US" b="1" dirty="0"/>
                        <a:t>Number of parameters</a:t>
                      </a:r>
                    </a:p>
                  </a:txBody>
                  <a:tcPr anchor="ctr"/>
                </a:tc>
                <a:tc>
                  <a:txBody>
                    <a:bodyPr/>
                    <a:lstStyle/>
                    <a:p>
                      <a:pPr algn="ctr"/>
                      <a:r>
                        <a:rPr lang="en-US" b="1" dirty="0"/>
                        <a:t>AIC rank</a:t>
                      </a:r>
                    </a:p>
                  </a:txBody>
                  <a:tcPr anchor="ctr"/>
                </a:tc>
                <a:extLst>
                  <a:ext uri="{0D108BD9-81ED-4DB2-BD59-A6C34878D82A}">
                    <a16:rowId xmlns:a16="http://schemas.microsoft.com/office/drawing/2014/main" val="1207932786"/>
                  </a:ext>
                </a:extLst>
              </a:tr>
              <a:tr h="505315">
                <a:tc>
                  <a:txBody>
                    <a:bodyPr/>
                    <a:lstStyle/>
                    <a:p>
                      <a:pPr algn="ctr"/>
                      <a:r>
                        <a:rPr lang="en-US" dirty="0"/>
                        <a:t>water</a:t>
                      </a:r>
                    </a:p>
                  </a:txBody>
                  <a:tcPr anchor="ctr"/>
                </a:tc>
                <a:tc>
                  <a:txBody>
                    <a:bodyPr/>
                    <a:lstStyle/>
                    <a:p>
                      <a:pPr algn="ctr"/>
                      <a:r>
                        <a:rPr lang="en-US" dirty="0"/>
                        <a:t>Not great</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3930476606"/>
                  </a:ext>
                </a:extLst>
              </a:tr>
              <a:tr h="505315">
                <a:tc>
                  <a:txBody>
                    <a:bodyPr/>
                    <a:lstStyle/>
                    <a:p>
                      <a:pPr algn="ctr"/>
                      <a:r>
                        <a:rPr lang="en-US" dirty="0"/>
                        <a:t>water + trees + rocks + salmon</a:t>
                      </a:r>
                    </a:p>
                  </a:txBody>
                  <a:tcPr anchor="ctr"/>
                </a:tc>
                <a:tc>
                  <a:txBody>
                    <a:bodyPr/>
                    <a:lstStyle/>
                    <a:p>
                      <a:pPr algn="ctr"/>
                      <a:r>
                        <a:rPr lang="en-US" dirty="0"/>
                        <a:t>Better</a:t>
                      </a:r>
                    </a:p>
                  </a:txBody>
                  <a:tcPr anchor="ctr"/>
                </a:tc>
                <a:tc>
                  <a:txBody>
                    <a:bodyPr/>
                    <a:lstStyle/>
                    <a:p>
                      <a:pPr algn="ctr"/>
                      <a:r>
                        <a:rPr lang="en-US" dirty="0"/>
                        <a:t>5</a:t>
                      </a:r>
                    </a:p>
                  </a:txBody>
                  <a:tcPr anchor="ctr"/>
                </a:tc>
                <a:tc>
                  <a:txBody>
                    <a:bodyPr/>
                    <a:lstStyle/>
                    <a:p>
                      <a:pPr algn="ctr"/>
                      <a:r>
                        <a:rPr lang="en-US" dirty="0"/>
                        <a:t>2</a:t>
                      </a:r>
                    </a:p>
                  </a:txBody>
                  <a:tcPr anchor="ctr"/>
                </a:tc>
                <a:extLst>
                  <a:ext uri="{0D108BD9-81ED-4DB2-BD59-A6C34878D82A}">
                    <a16:rowId xmlns:a16="http://schemas.microsoft.com/office/drawing/2014/main" val="1208749745"/>
                  </a:ext>
                </a:extLst>
              </a:tr>
              <a:tr h="505315">
                <a:tc>
                  <a:txBody>
                    <a:bodyPr/>
                    <a:lstStyle/>
                    <a:p>
                      <a:pPr algn="ctr"/>
                      <a:r>
                        <a:rPr lang="en-US" dirty="0"/>
                        <a:t>trees + salmon</a:t>
                      </a:r>
                    </a:p>
                  </a:txBody>
                  <a:tcPr anchor="ctr"/>
                </a:tc>
                <a:tc>
                  <a:txBody>
                    <a:bodyPr/>
                    <a:lstStyle/>
                    <a:p>
                      <a:pPr algn="ctr"/>
                      <a:r>
                        <a:rPr lang="en-US" dirty="0"/>
                        <a:t>Best </a:t>
                      </a:r>
                    </a:p>
                  </a:txBody>
                  <a:tcPr anchor="ctr"/>
                </a:tc>
                <a:tc>
                  <a:txBody>
                    <a:bodyPr/>
                    <a:lstStyle/>
                    <a:p>
                      <a:pPr algn="ctr"/>
                      <a:r>
                        <a:rPr lang="en-US" dirty="0"/>
                        <a:t>3</a:t>
                      </a:r>
                    </a:p>
                  </a:txBody>
                  <a:tcPr anchor="ctr"/>
                </a:tc>
                <a:tc>
                  <a:txBody>
                    <a:bodyPr/>
                    <a:lstStyle/>
                    <a:p>
                      <a:pPr algn="ctr"/>
                      <a:r>
                        <a:rPr lang="en-US" dirty="0"/>
                        <a:t>1</a:t>
                      </a:r>
                    </a:p>
                  </a:txBody>
                  <a:tcPr anchor="ctr"/>
                </a:tc>
                <a:extLst>
                  <a:ext uri="{0D108BD9-81ED-4DB2-BD59-A6C34878D82A}">
                    <a16:rowId xmlns:a16="http://schemas.microsoft.com/office/drawing/2014/main" val="330006342"/>
                  </a:ext>
                </a:extLst>
              </a:tr>
              <a:tr h="505315">
                <a:tc>
                  <a:txBody>
                    <a:bodyPr/>
                    <a:lstStyle/>
                    <a:p>
                      <a:pPr algn="ctr"/>
                      <a:r>
                        <a:rPr lang="en-US" i="1" dirty="0"/>
                        <a:t>none of the above</a:t>
                      </a:r>
                    </a:p>
                  </a:txBody>
                  <a:tcPr anchor="ctr"/>
                </a:tc>
                <a:tc>
                  <a:txBody>
                    <a:bodyPr/>
                    <a:lstStyle/>
                    <a:p>
                      <a:pPr algn="ctr"/>
                      <a:r>
                        <a:rPr lang="en-US" dirty="0"/>
                        <a:t>Worst</a:t>
                      </a:r>
                    </a:p>
                  </a:txBody>
                  <a:tcPr anchor="ctr"/>
                </a:tc>
                <a:tc>
                  <a:txBody>
                    <a:bodyPr/>
                    <a:lstStyle/>
                    <a:p>
                      <a:pPr algn="ctr"/>
                      <a:r>
                        <a:rPr lang="en-US" dirty="0"/>
                        <a:t>1</a:t>
                      </a:r>
                    </a:p>
                  </a:txBody>
                  <a:tcPr anchor="ctr"/>
                </a:tc>
                <a:tc>
                  <a:txBody>
                    <a:bodyPr/>
                    <a:lstStyle/>
                    <a:p>
                      <a:pPr algn="ctr"/>
                      <a:r>
                        <a:rPr lang="en-US" dirty="0"/>
                        <a:t>4</a:t>
                      </a:r>
                    </a:p>
                  </a:txBody>
                  <a:tcPr anchor="ctr"/>
                </a:tc>
                <a:extLst>
                  <a:ext uri="{0D108BD9-81ED-4DB2-BD59-A6C34878D82A}">
                    <a16:rowId xmlns:a16="http://schemas.microsoft.com/office/drawing/2014/main" val="3358764303"/>
                  </a:ext>
                </a:extLst>
              </a:tr>
            </a:tbl>
          </a:graphicData>
        </a:graphic>
      </p:graphicFrame>
    </p:spTree>
    <p:extLst>
      <p:ext uri="{BB962C8B-B14F-4D97-AF65-F5344CB8AC3E}">
        <p14:creationId xmlns:p14="http://schemas.microsoft.com/office/powerpoint/2010/main" val="4078821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Questions?</a:t>
            </a:r>
          </a:p>
        </p:txBody>
      </p:sp>
    </p:spTree>
    <p:extLst>
      <p:ext uri="{BB962C8B-B14F-4D97-AF65-F5344CB8AC3E}">
        <p14:creationId xmlns:p14="http://schemas.microsoft.com/office/powerpoint/2010/main" val="387029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Objectives of this class</a:t>
            </a:r>
          </a:p>
        </p:txBody>
      </p:sp>
      <p:sp>
        <p:nvSpPr>
          <p:cNvPr id="3" name="Content Placeholder 2"/>
          <p:cNvSpPr>
            <a:spLocks noGrp="1"/>
          </p:cNvSpPr>
          <p:nvPr>
            <p:ph idx="1"/>
          </p:nvPr>
        </p:nvSpPr>
        <p:spPr>
          <a:xfrm>
            <a:off x="609600" y="1600202"/>
            <a:ext cx="10972800" cy="3552712"/>
          </a:xfrm>
        </p:spPr>
        <p:txBody>
          <a:bodyPr>
            <a:normAutofit fontScale="92500" lnSpcReduction="20000"/>
          </a:bodyPr>
          <a:lstStyle/>
          <a:p>
            <a:r>
              <a:rPr lang="en-US" sz="2800" dirty="0"/>
              <a:t>Become familiar with common terminology and approaches used in</a:t>
            </a:r>
          </a:p>
          <a:p>
            <a:r>
              <a:rPr lang="en-US" sz="2800" dirty="0"/>
              <a:t>population modeling including constraints, weaknesses, and underlying assumptions.</a:t>
            </a:r>
          </a:p>
          <a:p>
            <a:r>
              <a:rPr lang="en-US" sz="2800" dirty="0"/>
              <a:t>Identify an appropriate analytical approach for assessing the status of a species given the available data.</a:t>
            </a:r>
          </a:p>
          <a:p>
            <a:r>
              <a:rPr lang="en-US" sz="2800" dirty="0"/>
              <a:t>Communicate/understand relevant analytics and interpret population modeling results pertinent to an SSA.</a:t>
            </a:r>
          </a:p>
          <a:p>
            <a:r>
              <a:rPr lang="en-US" sz="2800" dirty="0"/>
              <a:t>Communicate population modeling results to decision makers as part of SSA results.</a:t>
            </a:r>
          </a:p>
        </p:txBody>
      </p:sp>
      <p:sp>
        <p:nvSpPr>
          <p:cNvPr id="8" name="TextBox 7">
            <a:extLst>
              <a:ext uri="{FF2B5EF4-FFF2-40B4-BE49-F238E27FC236}">
                <a16:creationId xmlns:a16="http://schemas.microsoft.com/office/drawing/2014/main" id="{75927CAF-F3FD-401D-B552-2FA7CEFEDEDD}"/>
              </a:ext>
            </a:extLst>
          </p:cNvPr>
          <p:cNvSpPr txBox="1"/>
          <p:nvPr/>
        </p:nvSpPr>
        <p:spPr>
          <a:xfrm>
            <a:off x="609600" y="5389581"/>
            <a:ext cx="10972800" cy="1384995"/>
          </a:xfrm>
          <a:prstGeom prst="rect">
            <a:avLst/>
          </a:prstGeom>
          <a:noFill/>
        </p:spPr>
        <p:txBody>
          <a:bodyPr wrap="square" rtlCol="0">
            <a:spAutoFit/>
          </a:bodyPr>
          <a:lstStyle/>
          <a:p>
            <a:pPr algn="ctr"/>
            <a:r>
              <a:rPr lang="en-US" sz="2800" i="1" dirty="0"/>
              <a:t>“Models can do cool things for biologists and decision makers, and we want the biologists to think they’re cool–not voodoo.”</a:t>
            </a:r>
          </a:p>
          <a:p>
            <a:pPr algn="ctr"/>
            <a:endParaRPr lang="en-US" sz="2800" i="1" dirty="0"/>
          </a:p>
        </p:txBody>
      </p:sp>
    </p:spTree>
    <p:extLst>
      <p:ext uri="{BB962C8B-B14F-4D97-AF65-F5344CB8AC3E}">
        <p14:creationId xmlns:p14="http://schemas.microsoft.com/office/powerpoint/2010/main" val="201910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What this class is not:</a:t>
            </a:r>
          </a:p>
        </p:txBody>
      </p:sp>
      <p:sp>
        <p:nvSpPr>
          <p:cNvPr id="3" name="Content Placeholder 2"/>
          <p:cNvSpPr>
            <a:spLocks noGrp="1"/>
          </p:cNvSpPr>
          <p:nvPr>
            <p:ph idx="1"/>
          </p:nvPr>
        </p:nvSpPr>
        <p:spPr/>
        <p:txBody>
          <a:bodyPr>
            <a:normAutofit/>
          </a:bodyPr>
          <a:lstStyle/>
          <a:p>
            <a:r>
              <a:rPr lang="en-US" sz="3200" dirty="0"/>
              <a:t>A class intended to teach technical skills in analysis or modeling</a:t>
            </a:r>
          </a:p>
          <a:p>
            <a:r>
              <a:rPr lang="en-US" sz="3200" dirty="0"/>
              <a:t>A computer coding class to learn how to use R or some statistical program</a:t>
            </a:r>
          </a:p>
          <a:p>
            <a:r>
              <a:rPr lang="en-US" sz="3200" dirty="0"/>
              <a:t>Etc…</a:t>
            </a:r>
          </a:p>
        </p:txBody>
      </p:sp>
    </p:spTree>
    <p:extLst>
      <p:ext uri="{BB962C8B-B14F-4D97-AF65-F5344CB8AC3E}">
        <p14:creationId xmlns:p14="http://schemas.microsoft.com/office/powerpoint/2010/main" val="112303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dirty="0"/>
              <a:t>Day 1</a:t>
            </a:r>
          </a:p>
        </p:txBody>
      </p:sp>
      <p:sp>
        <p:nvSpPr>
          <p:cNvPr id="3" name="Content Placeholder 2"/>
          <p:cNvSpPr>
            <a:spLocks noGrp="1"/>
          </p:cNvSpPr>
          <p:nvPr>
            <p:ph idx="1"/>
          </p:nvPr>
        </p:nvSpPr>
        <p:spPr/>
        <p:txBody>
          <a:bodyPr>
            <a:normAutofit/>
          </a:bodyPr>
          <a:lstStyle/>
          <a:p>
            <a:r>
              <a:rPr lang="en-US" sz="3600" dirty="0"/>
              <a:t>Types of data typically available and used in SSAs and associated analyses</a:t>
            </a:r>
          </a:p>
          <a:p>
            <a:pPr lvl="1"/>
            <a:r>
              <a:rPr lang="en-US" sz="3200" dirty="0"/>
              <a:t>Descriptive data</a:t>
            </a:r>
          </a:p>
          <a:p>
            <a:pPr lvl="1"/>
            <a:r>
              <a:rPr lang="en-US" sz="3200" dirty="0"/>
              <a:t>Presence and presence/absence data</a:t>
            </a:r>
          </a:p>
          <a:p>
            <a:pPr lvl="1"/>
            <a:r>
              <a:rPr lang="en-US" sz="3200" dirty="0"/>
              <a:t>Count data over time and space</a:t>
            </a:r>
          </a:p>
          <a:p>
            <a:pPr lvl="1"/>
            <a:r>
              <a:rPr lang="en-US" sz="3200" dirty="0"/>
              <a:t>Demographic data (mark recapture, nest monitoring)</a:t>
            </a:r>
          </a:p>
        </p:txBody>
      </p:sp>
    </p:spTree>
    <p:extLst>
      <p:ext uri="{BB962C8B-B14F-4D97-AF65-F5344CB8AC3E}">
        <p14:creationId xmlns:p14="http://schemas.microsoft.com/office/powerpoint/2010/main" val="134327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a:t>Day 1</a:t>
            </a:r>
          </a:p>
        </p:txBody>
      </p:sp>
      <p:sp>
        <p:nvSpPr>
          <p:cNvPr id="3" name="Content Placeholder 2"/>
          <p:cNvSpPr>
            <a:spLocks noGrp="1"/>
          </p:cNvSpPr>
          <p:nvPr>
            <p:ph idx="1"/>
          </p:nvPr>
        </p:nvSpPr>
        <p:spPr/>
        <p:txBody>
          <a:bodyPr>
            <a:normAutofit/>
          </a:bodyPr>
          <a:lstStyle/>
          <a:p>
            <a:r>
              <a:rPr lang="en-US" sz="3600" dirty="0"/>
              <a:t>Analysis of existing data can give insight into:</a:t>
            </a:r>
          </a:p>
          <a:p>
            <a:pPr lvl="1"/>
            <a:r>
              <a:rPr lang="en-US" sz="3200" dirty="0"/>
              <a:t>Species ecological needs</a:t>
            </a:r>
          </a:p>
          <a:p>
            <a:pPr lvl="2"/>
            <a:r>
              <a:rPr lang="en-US" dirty="0"/>
              <a:t>Relating data on the species to environmental variables</a:t>
            </a:r>
          </a:p>
          <a:p>
            <a:pPr lvl="1"/>
            <a:r>
              <a:rPr lang="en-US" sz="3200" dirty="0"/>
              <a:t>Species current status</a:t>
            </a:r>
          </a:p>
          <a:p>
            <a:pPr lvl="2"/>
            <a:r>
              <a:rPr lang="en-US" dirty="0"/>
              <a:t>Current redundancy</a:t>
            </a:r>
          </a:p>
          <a:p>
            <a:pPr lvl="2"/>
            <a:r>
              <a:rPr lang="en-US" dirty="0"/>
              <a:t>Current resiliency</a:t>
            </a:r>
          </a:p>
          <a:p>
            <a:pPr lvl="2"/>
            <a:endParaRPr lang="en-US" sz="2400" dirty="0"/>
          </a:p>
        </p:txBody>
      </p:sp>
    </p:spTree>
    <p:extLst>
      <p:ext uri="{BB962C8B-B14F-4D97-AF65-F5344CB8AC3E}">
        <p14:creationId xmlns:p14="http://schemas.microsoft.com/office/powerpoint/2010/main" val="139252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a:t>Day 2</a:t>
            </a:r>
          </a:p>
        </p:txBody>
      </p:sp>
      <p:sp>
        <p:nvSpPr>
          <p:cNvPr id="3" name="Content Placeholder 2"/>
          <p:cNvSpPr>
            <a:spLocks noGrp="1"/>
          </p:cNvSpPr>
          <p:nvPr>
            <p:ph idx="1"/>
          </p:nvPr>
        </p:nvSpPr>
        <p:spPr/>
        <p:txBody>
          <a:bodyPr>
            <a:normAutofit/>
          </a:bodyPr>
          <a:lstStyle/>
          <a:p>
            <a:r>
              <a:rPr lang="en-US" sz="3600" dirty="0"/>
              <a:t>Projection models for each data type</a:t>
            </a:r>
          </a:p>
          <a:p>
            <a:pPr lvl="1"/>
            <a:r>
              <a:rPr lang="en-US" sz="3200" dirty="0"/>
              <a:t>Randomized categorical projections</a:t>
            </a:r>
          </a:p>
          <a:p>
            <a:pPr lvl="1"/>
            <a:r>
              <a:rPr lang="en-US" sz="3200" dirty="0"/>
              <a:t>Single-state and multistate occupancy modeling</a:t>
            </a:r>
          </a:p>
          <a:p>
            <a:pPr lvl="1"/>
            <a:r>
              <a:rPr lang="en-US" sz="3200" dirty="0"/>
              <a:t>Linear projection models, Poisson process projection models</a:t>
            </a:r>
          </a:p>
          <a:p>
            <a:pPr lvl="1"/>
            <a:r>
              <a:rPr lang="en-US" sz="3200" dirty="0"/>
              <a:t>Matrix population models, matrix state transition models</a:t>
            </a:r>
          </a:p>
        </p:txBody>
      </p:sp>
    </p:spTree>
    <p:extLst>
      <p:ext uri="{BB962C8B-B14F-4D97-AF65-F5344CB8AC3E}">
        <p14:creationId xmlns:p14="http://schemas.microsoft.com/office/powerpoint/2010/main" val="61590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a:t>Day 2</a:t>
            </a:r>
          </a:p>
        </p:txBody>
      </p:sp>
      <p:sp>
        <p:nvSpPr>
          <p:cNvPr id="3" name="Content Placeholder 2"/>
          <p:cNvSpPr>
            <a:spLocks noGrp="1"/>
          </p:cNvSpPr>
          <p:nvPr>
            <p:ph idx="1"/>
          </p:nvPr>
        </p:nvSpPr>
        <p:spPr/>
        <p:txBody>
          <a:bodyPr>
            <a:normAutofit/>
          </a:bodyPr>
          <a:lstStyle/>
          <a:p>
            <a:r>
              <a:rPr lang="en-US" sz="3600" dirty="0"/>
              <a:t>Projection models give insight into:</a:t>
            </a:r>
          </a:p>
          <a:p>
            <a:pPr lvl="1"/>
            <a:r>
              <a:rPr lang="en-US" sz="3200" dirty="0"/>
              <a:t>Future redundancy</a:t>
            </a:r>
          </a:p>
          <a:p>
            <a:pPr lvl="1"/>
            <a:r>
              <a:rPr lang="en-US" sz="3200" dirty="0"/>
              <a:t>Future resiliency</a:t>
            </a:r>
          </a:p>
          <a:p>
            <a:r>
              <a:rPr lang="en-US" sz="3600" dirty="0"/>
              <a:t>Using the results of the current status and needs analysis to predict future redundancy and resiliency</a:t>
            </a:r>
          </a:p>
          <a:p>
            <a:pPr lvl="1"/>
            <a:endParaRPr lang="en-US" sz="3200" dirty="0"/>
          </a:p>
        </p:txBody>
      </p:sp>
    </p:spTree>
    <p:extLst>
      <p:ext uri="{BB962C8B-B14F-4D97-AF65-F5344CB8AC3E}">
        <p14:creationId xmlns:p14="http://schemas.microsoft.com/office/powerpoint/2010/main" val="421893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709" y="2129270"/>
            <a:ext cx="10515600" cy="1325563"/>
          </a:xfrm>
        </p:spPr>
        <p:txBody>
          <a:bodyPr/>
          <a:lstStyle/>
          <a:p>
            <a:pPr algn="ctr"/>
            <a:r>
              <a:rPr lang="en-US" dirty="0"/>
              <a:t>Questions?</a:t>
            </a:r>
          </a:p>
        </p:txBody>
      </p:sp>
    </p:spTree>
    <p:extLst>
      <p:ext uri="{BB962C8B-B14F-4D97-AF65-F5344CB8AC3E}">
        <p14:creationId xmlns:p14="http://schemas.microsoft.com/office/powerpoint/2010/main" val="388093326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14940</TotalTime>
  <Words>1113</Words>
  <Application>Microsoft Office PowerPoint</Application>
  <PresentationFormat>Widescreen</PresentationFormat>
  <Paragraphs>164</Paragraphs>
  <Slides>28</Slides>
  <Notes>13</Notes>
  <HiddenSlides>4</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Cambria Math</vt:lpstr>
      <vt:lpstr>Gill Sans</vt:lpstr>
      <vt:lpstr>Wingdings</vt:lpstr>
      <vt:lpstr>1_Office Theme</vt:lpstr>
      <vt:lpstr>template</vt:lpstr>
      <vt:lpstr>Species Status Assessments </vt:lpstr>
      <vt:lpstr>PowerPoint Presentation</vt:lpstr>
      <vt:lpstr>Objectives of this class</vt:lpstr>
      <vt:lpstr>What this class is not:</vt:lpstr>
      <vt:lpstr>Day 1</vt:lpstr>
      <vt:lpstr>Day 1</vt:lpstr>
      <vt:lpstr>Day 2</vt:lpstr>
      <vt:lpstr>Day 2</vt:lpstr>
      <vt:lpstr>Questions?</vt:lpstr>
      <vt:lpstr>The purpose of modeling </vt:lpstr>
      <vt:lpstr>Explaining variation</vt:lpstr>
      <vt:lpstr>George Box’s Pipe</vt:lpstr>
      <vt:lpstr>Forms of uncertainty</vt:lpstr>
      <vt:lpstr>Statistical distributions characterize uncertainties</vt:lpstr>
      <vt:lpstr>The normal distribution</vt:lpstr>
      <vt:lpstr>The Poisson distribution</vt:lpstr>
      <vt:lpstr>The binomial distribution</vt:lpstr>
      <vt:lpstr>The beta distribution</vt:lpstr>
      <vt:lpstr>The log-normal distribution</vt:lpstr>
      <vt:lpstr>The uniform distribution</vt:lpstr>
      <vt:lpstr>Application and use in the class and beyond</vt:lpstr>
      <vt:lpstr>Generalized Linear Models (GLM)</vt:lpstr>
      <vt:lpstr>PowerPoint Presentation</vt:lpstr>
      <vt:lpstr>Multiple regression:  relating parameters to multiple variables</vt:lpstr>
      <vt:lpstr>PowerPoint Presentation</vt:lpstr>
      <vt:lpstr>What variables best predict bear occurrence?</vt:lpstr>
      <vt:lpstr>Comparing models using AIC</vt:lpstr>
      <vt:lpstr>Questions?</vt:lpstr>
    </vt:vector>
  </TitlesOfParts>
  <Company>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Species Status Assessments</dc:title>
  <dc:creator>Conor McGowan</dc:creator>
  <cp:lastModifiedBy>Anna Tucker</cp:lastModifiedBy>
  <cp:revision>40</cp:revision>
  <dcterms:created xsi:type="dcterms:W3CDTF">2017-08-25T14:45:22Z</dcterms:created>
  <dcterms:modified xsi:type="dcterms:W3CDTF">2018-09-11T00:30:23Z</dcterms:modified>
</cp:coreProperties>
</file>