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8" r:id="rId4"/>
    <p:sldId id="257" r:id="rId5"/>
    <p:sldId id="259" r:id="rId6"/>
    <p:sldId id="260" r:id="rId7"/>
    <p:sldId id="280" r:id="rId8"/>
    <p:sldId id="261" r:id="rId9"/>
    <p:sldId id="281" r:id="rId10"/>
    <p:sldId id="262" r:id="rId11"/>
    <p:sldId id="273" r:id="rId12"/>
    <p:sldId id="276" r:id="rId13"/>
    <p:sldId id="278" r:id="rId14"/>
    <p:sldId id="272" r:id="rId15"/>
    <p:sldId id="265" r:id="rId16"/>
    <p:sldId id="266" r:id="rId17"/>
    <p:sldId id="269" r:id="rId18"/>
    <p:sldId id="270" r:id="rId19"/>
    <p:sldId id="271" r:id="rId20"/>
    <p:sldId id="268" r:id="rId21"/>
    <p:sldId id="267" r:id="rId22"/>
    <p:sldId id="274" r:id="rId23"/>
    <p:sldId id="279" r:id="rId24"/>
    <p:sldId id="282" r:id="rId25"/>
    <p:sldId id="277" r:id="rId26"/>
    <p:sldId id="283"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10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E2105-72C5-408D-BBD3-7F44DD9A80D9}" type="datetimeFigureOut">
              <a:rPr lang="en-US" smtClean="0"/>
              <a:t>8/28/2018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5E6AF-B898-4751-B50E-BF460085854E}" type="slidenum">
              <a:rPr lang="en-US" smtClean="0"/>
              <a:t>‹#›</a:t>
            </a:fld>
            <a:endParaRPr lang="en-US"/>
          </a:p>
        </p:txBody>
      </p:sp>
    </p:spTree>
    <p:extLst>
      <p:ext uri="{BB962C8B-B14F-4D97-AF65-F5344CB8AC3E}">
        <p14:creationId xmlns:p14="http://schemas.microsoft.com/office/powerpoint/2010/main" val="2561324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IMAGE ON LEFT IS HYPERLINK TO NATHAN’S VIDEO.</a:t>
            </a:r>
          </a:p>
          <a:p>
            <a:pPr eaLnBrk="1" hangingPunct="1">
              <a:spcBef>
                <a:spcPct val="0"/>
              </a:spcBef>
              <a:defRPr/>
            </a:pPr>
            <a:endParaRPr lang="en-US" baseline="0" dirty="0" smtClean="0"/>
          </a:p>
          <a:p>
            <a:pPr eaLnBrk="1" hangingPunct="1">
              <a:spcBef>
                <a:spcPct val="0"/>
              </a:spcBef>
              <a:defRPr/>
            </a:pPr>
            <a:r>
              <a:rPr lang="en-US" baseline="0" dirty="0" smtClean="0"/>
              <a:t>Just to get you back in the SSA frame of mind, let’s look at the overview video together.  CLICK THE LINK (Load the video onto the laptop you are using.)  </a:t>
            </a:r>
          </a:p>
          <a:p>
            <a:pPr eaLnBrk="1" hangingPunct="1">
              <a:spcBef>
                <a:spcPct val="0"/>
              </a:spcBef>
              <a:defRPr/>
            </a:pPr>
            <a:endParaRPr lang="en-US" baseline="0" dirty="0" smtClean="0"/>
          </a:p>
          <a:p>
            <a:pPr eaLnBrk="1" hangingPunct="1">
              <a:spcBef>
                <a:spcPct val="0"/>
              </a:spcBef>
              <a:defRPr/>
            </a:pPr>
            <a:r>
              <a:rPr lang="en-US" baseline="0" dirty="0" smtClean="0"/>
              <a:t>During the video, write down ONE burning question that you have…we will collect those at the end of the video and MAKE SURE that we answer them during the week.</a:t>
            </a:r>
          </a:p>
          <a:p>
            <a:pPr eaLnBrk="1" hangingPunct="1">
              <a:spcBef>
                <a:spcPct val="0"/>
              </a:spcBef>
              <a:defRPr/>
            </a:pPr>
            <a:endParaRPr lang="en-US" baseline="0" dirty="0" smtClean="0"/>
          </a:p>
          <a:p>
            <a:pPr eaLnBrk="1" hangingPunct="1">
              <a:spcBef>
                <a:spcPct val="0"/>
              </a:spcBef>
              <a:defRPr/>
            </a:pPr>
            <a:r>
              <a:rPr lang="en-US" baseline="0" dirty="0" smtClean="0"/>
              <a:t>After video:</a:t>
            </a:r>
          </a:p>
          <a:p>
            <a:pPr eaLnBrk="1" hangingPunct="1">
              <a:spcBef>
                <a:spcPct val="0"/>
              </a:spcBef>
              <a:defRPr/>
            </a:pPr>
            <a:endParaRPr lang="en-US" baseline="0" dirty="0" smtClean="0"/>
          </a:p>
          <a:p>
            <a:pPr eaLnBrk="1" hangingPunct="1">
              <a:spcBef>
                <a:spcPct val="0"/>
              </a:spcBef>
              <a:defRPr/>
            </a:pPr>
            <a:r>
              <a:rPr lang="en-US" baseline="0" dirty="0" smtClean="0"/>
              <a:t>This week, we will spend one whole day on each of the three main parts of the SSA .  On Tuesday, we will go in-depth on SPECIES NEEDS.  Wednesday is CURRENT CONDITION, and THURSDAY is FUTURE CONDITION.  On Friday, we will wrap it up by explaining how it all goes into the document, and we will be introducing you to your group and species that you will work with over the summer to develop a low-analytic draft SSA.  DON’T PANIC YET!  Lots more to come on this…</a:t>
            </a:r>
          </a:p>
          <a:p>
            <a:pPr eaLnBrk="1" hangingPunct="1">
              <a:spcBef>
                <a:spcPct val="0"/>
              </a:spcBef>
              <a:defRPr/>
            </a:pPr>
            <a:endParaRPr lang="en-US" baseline="0" dirty="0" smtClean="0"/>
          </a:p>
          <a:p>
            <a:pPr eaLnBrk="1" hangingPunct="1">
              <a:spcBef>
                <a:spcPct val="0"/>
              </a:spcBef>
              <a:defRPr/>
            </a:pPr>
            <a:endParaRPr lang="en-US" baseline="0" dirty="0"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E6BBD8-8F11-4A46-A787-25D5CE4A0A3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81344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models are wrong, but some models</a:t>
            </a:r>
            <a:r>
              <a:rPr lang="en-US" baseline="0" dirty="0" smtClean="0"/>
              <a:t> are useful” The goal here is build useful statistical models and projection models</a:t>
            </a:r>
          </a:p>
          <a:p>
            <a:r>
              <a:rPr lang="en-US" baseline="0" dirty="0" smtClean="0"/>
              <a:t>Focus on the decision context: i.e. “What uncertainties are important to the decision making?” &amp; “What metrics are useful for addressing the decision at hand?”</a:t>
            </a:r>
            <a:endParaRPr lang="en-US" dirty="0"/>
          </a:p>
        </p:txBody>
      </p:sp>
      <p:sp>
        <p:nvSpPr>
          <p:cNvPr id="4" name="Slide Number Placeholder 3"/>
          <p:cNvSpPr>
            <a:spLocks noGrp="1"/>
          </p:cNvSpPr>
          <p:nvPr>
            <p:ph type="sldNum" sz="quarter" idx="10"/>
          </p:nvPr>
        </p:nvSpPr>
        <p:spPr/>
        <p:txBody>
          <a:bodyPr/>
          <a:lstStyle/>
          <a:p>
            <a:fld id="{2CA5E6AF-B898-4751-B50E-BF460085854E}" type="slidenum">
              <a:rPr lang="en-US" smtClean="0"/>
              <a:t>12</a:t>
            </a:fld>
            <a:endParaRPr lang="en-US"/>
          </a:p>
        </p:txBody>
      </p:sp>
    </p:spTree>
    <p:extLst>
      <p:ext uri="{BB962C8B-B14F-4D97-AF65-F5344CB8AC3E}">
        <p14:creationId xmlns:p14="http://schemas.microsoft.com/office/powerpoint/2010/main" val="2686569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E6C990-3027-4720-A3AD-DF62D0F9B805}" type="slidenum">
              <a:rPr lang="en-US" smtClean="0"/>
              <a:t>13</a:t>
            </a:fld>
            <a:endParaRPr lang="en-US"/>
          </a:p>
        </p:txBody>
      </p:sp>
    </p:spTree>
    <p:extLst>
      <p:ext uri="{BB962C8B-B14F-4D97-AF65-F5344CB8AC3E}">
        <p14:creationId xmlns:p14="http://schemas.microsoft.com/office/powerpoint/2010/main" val="383904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Between</a:t>
            </a:r>
            <a:r>
              <a:rPr lang="en-US" baseline="0" dirty="0" smtClean="0"/>
              <a:t> negative and positive infinity, mean and standard deviation describe the shape</a:t>
            </a:r>
            <a:endParaRPr lang="en-US" dirty="0"/>
          </a:p>
        </p:txBody>
      </p:sp>
      <p:sp>
        <p:nvSpPr>
          <p:cNvPr id="4" name="Slide Number Placeholder 3"/>
          <p:cNvSpPr>
            <a:spLocks noGrp="1"/>
          </p:cNvSpPr>
          <p:nvPr>
            <p:ph type="sldNum" sz="quarter" idx="10"/>
          </p:nvPr>
        </p:nvSpPr>
        <p:spPr/>
        <p:txBody>
          <a:bodyPr/>
          <a:lstStyle/>
          <a:p>
            <a:fld id="{36E6C990-3027-4720-A3AD-DF62D0F9B805}"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875759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Poisson distribution: zero to positive infinity,</a:t>
            </a:r>
            <a:r>
              <a:rPr lang="en-US" baseline="0" dirty="0" smtClean="0"/>
              <a:t> mean and SD are the same, integers only, so its good for count data</a:t>
            </a:r>
            <a:endParaRPr lang="en-US" dirty="0"/>
          </a:p>
        </p:txBody>
      </p:sp>
      <p:sp>
        <p:nvSpPr>
          <p:cNvPr id="4" name="Slide Number Placeholder 3"/>
          <p:cNvSpPr>
            <a:spLocks noGrp="1"/>
          </p:cNvSpPr>
          <p:nvPr>
            <p:ph type="sldNum" sz="quarter" idx="10"/>
          </p:nvPr>
        </p:nvSpPr>
        <p:spPr/>
        <p:txBody>
          <a:bodyPr/>
          <a:lstStyle/>
          <a:p>
            <a:fld id="{2CA5E6AF-B898-4751-B50E-BF460085854E}" type="slidenum">
              <a:rPr lang="en-US" smtClean="0"/>
              <a:t>16</a:t>
            </a:fld>
            <a:endParaRPr lang="en-US"/>
          </a:p>
        </p:txBody>
      </p:sp>
    </p:spTree>
    <p:extLst>
      <p:ext uri="{BB962C8B-B14F-4D97-AF65-F5344CB8AC3E}">
        <p14:creationId xmlns:p14="http://schemas.microsoft.com/office/powerpoint/2010/main" val="92874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Beta Distribution</a:t>
            </a:r>
            <a:r>
              <a:rPr lang="en-US" baseline="0" dirty="0" smtClean="0"/>
              <a:t>: between zero and one, alpha and beta shape parameters can be </a:t>
            </a:r>
            <a:r>
              <a:rPr lang="en-US" baseline="0" dirty="0" err="1" smtClean="0"/>
              <a:t>canculated</a:t>
            </a:r>
            <a:r>
              <a:rPr lang="en-US" baseline="0" dirty="0" smtClean="0"/>
              <a:t> from the </a:t>
            </a:r>
            <a:r>
              <a:rPr lang="en-US" baseline="0" dirty="0" err="1" smtClean="0"/>
              <a:t>the</a:t>
            </a:r>
            <a:r>
              <a:rPr lang="en-US" baseline="0" dirty="0" smtClean="0"/>
              <a:t> mean and distribution.  Very good for representing rates, like survival rate</a:t>
            </a:r>
            <a:endParaRPr lang="en-US" dirty="0"/>
          </a:p>
        </p:txBody>
      </p:sp>
      <p:sp>
        <p:nvSpPr>
          <p:cNvPr id="4" name="Slide Number Placeholder 3"/>
          <p:cNvSpPr>
            <a:spLocks noGrp="1"/>
          </p:cNvSpPr>
          <p:nvPr>
            <p:ph type="sldNum" sz="quarter" idx="10"/>
          </p:nvPr>
        </p:nvSpPr>
        <p:spPr/>
        <p:txBody>
          <a:bodyPr/>
          <a:lstStyle/>
          <a:p>
            <a:fld id="{2CA5E6AF-B898-4751-B50E-BF460085854E}" type="slidenum">
              <a:rPr lang="en-US" smtClean="0"/>
              <a:t>18</a:t>
            </a:fld>
            <a:endParaRPr lang="en-US"/>
          </a:p>
        </p:txBody>
      </p:sp>
    </p:spTree>
    <p:extLst>
      <p:ext uri="{BB962C8B-B14F-4D97-AF65-F5344CB8AC3E}">
        <p14:creationId xmlns:p14="http://schemas.microsoft.com/office/powerpoint/2010/main" val="1470926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E6C990-3027-4720-A3AD-DF62D0F9B805}"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107283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9EC534-34DF-4701-B47B-86FDCCA28D73}"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2899290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EC534-34DF-4701-B47B-86FDCCA28D73}"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48109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EC534-34DF-4701-B47B-86FDCCA28D73}"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2235012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9E5873-CF7F-45F3-B283-E59B1D6F242C}"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023477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E5873-CF7F-45F3-B283-E59B1D6F242C}"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345180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401397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9E5873-CF7F-45F3-B283-E59B1D6F242C}"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538773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9E5873-CF7F-45F3-B283-E59B1D6F242C}"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636231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9E5873-CF7F-45F3-B283-E59B1D6F242C}"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61604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841121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09527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EC534-34DF-4701-B47B-86FDCCA28D73}"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1874828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901422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E5873-CF7F-45F3-B283-E59B1D6F242C}"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745085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E5873-CF7F-45F3-B283-E59B1D6F242C}"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809009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9EC534-34DF-4701-B47B-86FDCCA28D73}"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59276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9EC534-34DF-4701-B47B-86FDCCA28D73}"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122056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9EC534-34DF-4701-B47B-86FDCCA28D73}"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3375874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9EC534-34DF-4701-B47B-86FDCCA28D73}"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1988687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EC534-34DF-4701-B47B-86FDCCA28D73}" type="datetimeFigureOut">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204845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EC534-34DF-4701-B47B-86FDCCA28D73}"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1795594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EC534-34DF-4701-B47B-86FDCCA28D73}"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7ED21-6A0C-46B7-9DC0-66EED7981DD5}" type="slidenum">
              <a:rPr lang="en-US" smtClean="0"/>
              <a:t>‹#›</a:t>
            </a:fld>
            <a:endParaRPr lang="en-US"/>
          </a:p>
        </p:txBody>
      </p:sp>
    </p:spTree>
    <p:extLst>
      <p:ext uri="{BB962C8B-B14F-4D97-AF65-F5344CB8AC3E}">
        <p14:creationId xmlns:p14="http://schemas.microsoft.com/office/powerpoint/2010/main" val="213460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EC534-34DF-4701-B47B-86FDCCA28D73}" type="datetimeFigureOut">
              <a:rPr lang="en-US" smtClean="0"/>
              <a:t>8/28/2018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7ED21-6A0C-46B7-9DC0-66EED7981DD5}" type="slidenum">
              <a:rPr lang="en-US" smtClean="0"/>
              <a:t>‹#›</a:t>
            </a:fld>
            <a:endParaRPr lang="en-US"/>
          </a:p>
        </p:txBody>
      </p:sp>
    </p:spTree>
    <p:extLst>
      <p:ext uri="{BB962C8B-B14F-4D97-AF65-F5344CB8AC3E}">
        <p14:creationId xmlns:p14="http://schemas.microsoft.com/office/powerpoint/2010/main" val="2473701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E5873-CF7F-45F3-B283-E59B1D6F242C}" type="datetimeFigureOut">
              <a:rPr lang="en-US" smtClean="0"/>
              <a:t>8/28/2018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1616830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jpeg"/><Relationship Id="rId5" Type="http://schemas.openxmlformats.org/officeDocument/2006/relationships/hyperlink" Target="../Videos/framework_overview%20(1).mp4"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Species Status Assessments </a:t>
            </a:r>
            <a:endParaRPr lang="en-US" dirty="0"/>
          </a:p>
        </p:txBody>
      </p:sp>
      <p:sp>
        <p:nvSpPr>
          <p:cNvPr id="3" name="Subtitle 2"/>
          <p:cNvSpPr>
            <a:spLocks noGrp="1"/>
          </p:cNvSpPr>
          <p:nvPr>
            <p:ph type="subTitle" idx="1"/>
          </p:nvPr>
        </p:nvSpPr>
        <p:spPr/>
        <p:txBody>
          <a:bodyPr/>
          <a:lstStyle/>
          <a:p>
            <a:r>
              <a:rPr lang="en-US" dirty="0" smtClean="0"/>
              <a:t>SSA 200</a:t>
            </a:r>
          </a:p>
          <a:p>
            <a:r>
              <a:rPr lang="en-US" dirty="0" smtClean="0"/>
              <a:t>Quantitative training for SSAs</a:t>
            </a:r>
            <a:endParaRPr lang="en-US" dirty="0"/>
          </a:p>
        </p:txBody>
      </p:sp>
      <p:grpSp>
        <p:nvGrpSpPr>
          <p:cNvPr id="4" name="Group 3"/>
          <p:cNvGrpSpPr/>
          <p:nvPr/>
        </p:nvGrpSpPr>
        <p:grpSpPr>
          <a:xfrm>
            <a:off x="0" y="6225309"/>
            <a:ext cx="12192000" cy="632691"/>
            <a:chOff x="0" y="6248400"/>
            <a:chExt cx="9144000" cy="609600"/>
          </a:xfrm>
        </p:grpSpPr>
        <p:sp>
          <p:nvSpPr>
            <p:cNvPr id="5" name="Rectangle 4"/>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Arial Narrow" panose="020B0606020202030204" pitchFamily="34" charset="0"/>
                </a:rPr>
                <a:t>Quantitative Tools for </a:t>
              </a:r>
              <a:r>
                <a:rPr lang="en-US" dirty="0" smtClean="0">
                  <a:solidFill>
                    <a:schemeClr val="bg1"/>
                  </a:solidFill>
                  <a:latin typeface="Arial Narrow" panose="020B0606020202030204" pitchFamily="34" charset="0"/>
                </a:rPr>
                <a:t>SSA</a:t>
              </a:r>
              <a:endParaRPr lang="en-US" dirty="0">
                <a:solidFill>
                  <a:schemeClr val="bg1"/>
                </a:solidFill>
                <a:latin typeface="Arial Narrow" panose="020B0606020202030204" pitchFamily="34" charset="0"/>
              </a:endParaRPr>
            </a:p>
          </p:txBody>
        </p:sp>
        <p:pic>
          <p:nvPicPr>
            <p:cNvPr id="6" name="Picture 2" descr="C:\Users\amt0046\Documents\Pictures and figures\ADCN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1580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of modeling </a:t>
            </a:r>
            <a:endParaRPr lang="en-US" dirty="0"/>
          </a:p>
        </p:txBody>
      </p:sp>
      <p:sp>
        <p:nvSpPr>
          <p:cNvPr id="3" name="Content Placeholder 2"/>
          <p:cNvSpPr>
            <a:spLocks noGrp="1"/>
          </p:cNvSpPr>
          <p:nvPr>
            <p:ph idx="1"/>
          </p:nvPr>
        </p:nvSpPr>
        <p:spPr/>
        <p:txBody>
          <a:bodyPr/>
          <a:lstStyle/>
          <a:p>
            <a:r>
              <a:rPr lang="en-US" dirty="0" smtClean="0"/>
              <a:t>Statistical analysis of data</a:t>
            </a:r>
          </a:p>
          <a:p>
            <a:pPr lvl="1"/>
            <a:r>
              <a:rPr lang="en-US" dirty="0" smtClean="0"/>
              <a:t>Assess and describe patterns</a:t>
            </a:r>
          </a:p>
          <a:p>
            <a:pPr lvl="1"/>
            <a:r>
              <a:rPr lang="en-US" dirty="0" smtClean="0"/>
              <a:t>Estimate system or population </a:t>
            </a:r>
            <a:r>
              <a:rPr lang="en-US" b="1" u="sng" dirty="0" smtClean="0"/>
              <a:t>parameters</a:t>
            </a:r>
          </a:p>
          <a:p>
            <a:pPr lvl="1"/>
            <a:r>
              <a:rPr lang="en-US" dirty="0" smtClean="0"/>
              <a:t>Relate population parameters to ecological or environmental </a:t>
            </a:r>
            <a:r>
              <a:rPr lang="en-US" b="1" u="sng" dirty="0" smtClean="0"/>
              <a:t>variables</a:t>
            </a:r>
            <a:endParaRPr lang="en-US" b="1" u="sng" dirty="0" smtClean="0"/>
          </a:p>
          <a:p>
            <a:pPr lvl="1"/>
            <a:r>
              <a:rPr lang="en-US" dirty="0" smtClean="0"/>
              <a:t>Estimate and characterize variability in data</a:t>
            </a:r>
          </a:p>
          <a:p>
            <a:r>
              <a:rPr lang="en-US" dirty="0" smtClean="0"/>
              <a:t>Use statistical analysis to predict the future</a:t>
            </a:r>
          </a:p>
          <a:p>
            <a:pPr lvl="1"/>
            <a:r>
              <a:rPr lang="en-US" dirty="0" smtClean="0"/>
              <a:t>Organize and structure your uncertainty/variability</a:t>
            </a:r>
            <a:endParaRPr lang="en-US" dirty="0"/>
          </a:p>
        </p:txBody>
      </p:sp>
      <p:grpSp>
        <p:nvGrpSpPr>
          <p:cNvPr id="4" name="Group 3"/>
          <p:cNvGrpSpPr/>
          <p:nvPr/>
        </p:nvGrpSpPr>
        <p:grpSpPr>
          <a:xfrm>
            <a:off x="0" y="6225309"/>
            <a:ext cx="12192000" cy="632691"/>
            <a:chOff x="0" y="6248400"/>
            <a:chExt cx="9144000" cy="609600"/>
          </a:xfrm>
        </p:grpSpPr>
        <p:sp>
          <p:nvSpPr>
            <p:cNvPr id="5" name="Rectangle 4"/>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Arial Narrow" panose="020B0606020202030204" pitchFamily="34" charset="0"/>
                </a:rPr>
                <a:t>Quantitative Tools for SSA</a:t>
              </a:r>
              <a:endParaRPr lang="en-US" dirty="0">
                <a:solidFill>
                  <a:schemeClr val="bg1"/>
                </a:solidFill>
                <a:latin typeface="Arial Narrow" panose="020B0606020202030204" pitchFamily="34" charset="0"/>
              </a:endParaRPr>
            </a:p>
          </p:txBody>
        </p:sp>
        <p:pic>
          <p:nvPicPr>
            <p:cNvPr id="6" name="Picture 2" descr="C:\Users\amt0046\Documents\Pictures and figures\ADCN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58465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variation</a:t>
            </a:r>
            <a:endParaRPr lang="en-US" dirty="0"/>
          </a:p>
        </p:txBody>
      </p:sp>
      <p:sp>
        <p:nvSpPr>
          <p:cNvPr id="3" name="Content Placeholder 2"/>
          <p:cNvSpPr>
            <a:spLocks noGrp="1"/>
          </p:cNvSpPr>
          <p:nvPr>
            <p:ph idx="1"/>
          </p:nvPr>
        </p:nvSpPr>
        <p:spPr/>
        <p:txBody>
          <a:bodyPr/>
          <a:lstStyle/>
          <a:p>
            <a:r>
              <a:rPr lang="en-US" dirty="0" smtClean="0"/>
              <a:t>A second goal of Statistical analysis of data is to explain patterns of variation</a:t>
            </a:r>
          </a:p>
          <a:p>
            <a:pPr lvl="1"/>
            <a:r>
              <a:rPr lang="en-US" dirty="0" smtClean="0"/>
              <a:t>E.g., relationship between animal abundance and habitat feature</a:t>
            </a:r>
          </a:p>
          <a:p>
            <a:r>
              <a:rPr lang="en-US" dirty="0" smtClean="0"/>
              <a:t>Using data analysis to understand ecological processes</a:t>
            </a:r>
          </a:p>
          <a:p>
            <a:r>
              <a:rPr lang="en-US" dirty="0" smtClean="0"/>
              <a:t>Also helps with predicting patterns in the future</a:t>
            </a:r>
          </a:p>
          <a:p>
            <a:r>
              <a:rPr lang="en-US" dirty="0" smtClean="0"/>
              <a:t>AIC model selection evaluates competing models of the data</a:t>
            </a:r>
          </a:p>
          <a:p>
            <a:pPr lvl="1"/>
            <a:r>
              <a:rPr lang="en-US" dirty="0" smtClean="0"/>
              <a:t>Advancements beyond </a:t>
            </a:r>
            <a:r>
              <a:rPr lang="en-US" dirty="0" err="1" smtClean="0"/>
              <a:t>tradidtion</a:t>
            </a:r>
            <a:r>
              <a:rPr lang="en-US" dirty="0" smtClean="0"/>
              <a:t> inference methods </a:t>
            </a:r>
          </a:p>
          <a:p>
            <a:pPr lvl="2"/>
            <a:r>
              <a:rPr lang="en-US" dirty="0" smtClean="0"/>
              <a:t>E.g., R</a:t>
            </a:r>
            <a:r>
              <a:rPr lang="en-US" baseline="30000" dirty="0" smtClean="0"/>
              <a:t>2</a:t>
            </a:r>
            <a:r>
              <a:rPr lang="en-US" dirty="0" smtClean="0"/>
              <a:t> value for a regression, p-values</a:t>
            </a:r>
          </a:p>
          <a:p>
            <a:pPr lvl="1"/>
            <a:endParaRPr lang="en-US" dirty="0"/>
          </a:p>
        </p:txBody>
      </p:sp>
      <p:grpSp>
        <p:nvGrpSpPr>
          <p:cNvPr id="4" name="Group 3"/>
          <p:cNvGrpSpPr/>
          <p:nvPr/>
        </p:nvGrpSpPr>
        <p:grpSpPr>
          <a:xfrm>
            <a:off x="0" y="6225309"/>
            <a:ext cx="12192000" cy="632691"/>
            <a:chOff x="0" y="6248400"/>
            <a:chExt cx="9144000" cy="609600"/>
          </a:xfrm>
        </p:grpSpPr>
        <p:sp>
          <p:nvSpPr>
            <p:cNvPr id="5" name="Rectangle 4"/>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Arial Narrow" panose="020B0606020202030204" pitchFamily="34" charset="0"/>
                </a:rPr>
                <a:t>Quantitative Tools for SSA</a:t>
              </a:r>
              <a:endParaRPr lang="en-US" dirty="0">
                <a:solidFill>
                  <a:schemeClr val="bg1"/>
                </a:solidFill>
                <a:latin typeface="Arial Narrow" panose="020B0606020202030204" pitchFamily="34" charset="0"/>
              </a:endParaRPr>
            </a:p>
          </p:txBody>
        </p:sp>
        <p:pic>
          <p:nvPicPr>
            <p:cNvPr id="6" name="Picture 2" descr="C:\Users\amt0046\Documents\Pictures and figures\ADCN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61708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George Box’s Pipe</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48279" y="1421345"/>
            <a:ext cx="6769608" cy="4718069"/>
          </a:xfrm>
        </p:spPr>
      </p:pic>
      <p:grpSp>
        <p:nvGrpSpPr>
          <p:cNvPr id="5" name="Group 4"/>
          <p:cNvGrpSpPr/>
          <p:nvPr/>
        </p:nvGrpSpPr>
        <p:grpSpPr>
          <a:xfrm>
            <a:off x="0" y="6225309"/>
            <a:ext cx="12192000" cy="632691"/>
            <a:chOff x="0" y="6248400"/>
            <a:chExt cx="9144000" cy="609600"/>
          </a:xfrm>
        </p:grpSpPr>
        <p:sp>
          <p:nvSpPr>
            <p:cNvPr id="6" name="Rectangle 5"/>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Arial Narrow" panose="020B0606020202030204" pitchFamily="34" charset="0"/>
                </a:rPr>
                <a:t>Quantitative Tools for </a:t>
              </a:r>
              <a:r>
                <a:rPr lang="en-US" dirty="0" smtClean="0">
                  <a:solidFill>
                    <a:schemeClr val="bg1"/>
                  </a:solidFill>
                  <a:latin typeface="Arial Narrow" panose="020B0606020202030204" pitchFamily="34" charset="0"/>
                </a:rPr>
                <a:t>SSA</a:t>
              </a:r>
              <a:endParaRPr lang="en-US" dirty="0">
                <a:solidFill>
                  <a:schemeClr val="bg1"/>
                </a:solidFill>
                <a:latin typeface="Arial Narrow" panose="020B0606020202030204" pitchFamily="34" charset="0"/>
              </a:endParaRPr>
            </a:p>
          </p:txBody>
        </p:sp>
        <p:pic>
          <p:nvPicPr>
            <p:cNvPr id="7" name="Picture 2" descr="C:\Users\amt0046\Documents\Pictures and figures\ADCN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69443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uncertainty</a:t>
            </a:r>
            <a:endParaRPr lang="en-US" dirty="0"/>
          </a:p>
        </p:txBody>
      </p:sp>
      <p:sp>
        <p:nvSpPr>
          <p:cNvPr id="3" name="Content Placeholder 2"/>
          <p:cNvSpPr>
            <a:spLocks noGrp="1"/>
          </p:cNvSpPr>
          <p:nvPr>
            <p:ph idx="1"/>
          </p:nvPr>
        </p:nvSpPr>
        <p:spPr/>
        <p:txBody>
          <a:bodyPr>
            <a:normAutofit lnSpcReduction="10000"/>
          </a:bodyPr>
          <a:lstStyle/>
          <a:p>
            <a:r>
              <a:rPr lang="en-US" dirty="0"/>
              <a:t>Partial controllability</a:t>
            </a:r>
          </a:p>
          <a:p>
            <a:endParaRPr lang="en-US" dirty="0" smtClean="0"/>
          </a:p>
          <a:p>
            <a:r>
              <a:rPr lang="en-US" dirty="0" smtClean="0"/>
              <a:t>Observational </a:t>
            </a:r>
            <a:r>
              <a:rPr lang="en-US" dirty="0"/>
              <a:t>uncertainty</a:t>
            </a:r>
          </a:p>
          <a:p>
            <a:endParaRPr lang="en-US" dirty="0" smtClean="0"/>
          </a:p>
          <a:p>
            <a:r>
              <a:rPr lang="en-US" dirty="0" smtClean="0"/>
              <a:t>Environmental variation</a:t>
            </a:r>
          </a:p>
          <a:p>
            <a:endParaRPr lang="en-US" dirty="0"/>
          </a:p>
          <a:p>
            <a:r>
              <a:rPr lang="en-US" dirty="0" smtClean="0"/>
              <a:t>Ecological uncertainty</a:t>
            </a:r>
          </a:p>
          <a:p>
            <a:endParaRPr lang="en-US" dirty="0"/>
          </a:p>
          <a:p>
            <a:r>
              <a:rPr lang="en-US" dirty="0" smtClean="0"/>
              <a:t>Demographic </a:t>
            </a:r>
            <a:r>
              <a:rPr lang="en-US" dirty="0" err="1" smtClean="0"/>
              <a:t>stochasticity</a:t>
            </a:r>
            <a:endParaRPr lang="en-US" dirty="0" smtClean="0"/>
          </a:p>
          <a:p>
            <a:endParaRPr lang="en-US" dirty="0"/>
          </a:p>
          <a:p>
            <a:endParaRPr lang="en-US" dirty="0"/>
          </a:p>
        </p:txBody>
      </p:sp>
      <p:grpSp>
        <p:nvGrpSpPr>
          <p:cNvPr id="4" name="Group 3"/>
          <p:cNvGrpSpPr/>
          <p:nvPr/>
        </p:nvGrpSpPr>
        <p:grpSpPr>
          <a:xfrm>
            <a:off x="0" y="6225309"/>
            <a:ext cx="12192000" cy="632691"/>
            <a:chOff x="0" y="6248400"/>
            <a:chExt cx="9144000" cy="609600"/>
          </a:xfrm>
        </p:grpSpPr>
        <p:sp>
          <p:nvSpPr>
            <p:cNvPr id="5" name="Rectangle 4"/>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Arial Narrow" panose="020B0606020202030204" pitchFamily="34" charset="0"/>
                </a:rPr>
                <a:t>Quantitative Tools for SSA</a:t>
              </a:r>
              <a:endParaRPr lang="en-US" dirty="0">
                <a:solidFill>
                  <a:schemeClr val="bg1"/>
                </a:solidFill>
                <a:latin typeface="Arial Narrow" panose="020B0606020202030204" pitchFamily="34" charset="0"/>
              </a:endParaRPr>
            </a:p>
          </p:txBody>
        </p:sp>
        <p:pic>
          <p:nvPicPr>
            <p:cNvPr id="6" name="Picture 2" descr="C:\Users\amt0046\Documents\Pictures and figures\ADCNR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62566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t>
            </a:r>
            <a:r>
              <a:rPr lang="en-US" dirty="0" smtClean="0"/>
              <a:t>distributions for characterizing uncertainties</a:t>
            </a:r>
            <a:endParaRPr lang="en-US" dirty="0"/>
          </a:p>
        </p:txBody>
      </p:sp>
      <p:sp>
        <p:nvSpPr>
          <p:cNvPr id="3" name="Content Placeholder 2"/>
          <p:cNvSpPr>
            <a:spLocks noGrp="1"/>
          </p:cNvSpPr>
          <p:nvPr>
            <p:ph idx="1"/>
          </p:nvPr>
        </p:nvSpPr>
        <p:spPr/>
        <p:txBody>
          <a:bodyPr/>
          <a:lstStyle/>
          <a:p>
            <a:r>
              <a:rPr lang="en-US" dirty="0" smtClean="0"/>
              <a:t>We use statistical distributions to generate parameter values with some variation</a:t>
            </a:r>
          </a:p>
          <a:p>
            <a:r>
              <a:rPr lang="en-US" dirty="0" smtClean="0"/>
              <a:t>The distributions have some predefined properties that reflect our knowledge or data of how a parameter behaves</a:t>
            </a:r>
          </a:p>
          <a:p>
            <a:pPr lvl="1"/>
            <a:r>
              <a:rPr lang="en-US" dirty="0" smtClean="0"/>
              <a:t>e.g., Mean and SD or variance</a:t>
            </a:r>
            <a:endParaRPr lang="en-US" dirty="0"/>
          </a:p>
        </p:txBody>
      </p:sp>
      <p:grpSp>
        <p:nvGrpSpPr>
          <p:cNvPr id="4" name="Group 3"/>
          <p:cNvGrpSpPr/>
          <p:nvPr/>
        </p:nvGrpSpPr>
        <p:grpSpPr>
          <a:xfrm>
            <a:off x="0" y="6225309"/>
            <a:ext cx="12192000" cy="632691"/>
            <a:chOff x="0" y="6248400"/>
            <a:chExt cx="9144000" cy="609600"/>
          </a:xfrm>
        </p:grpSpPr>
        <p:sp>
          <p:nvSpPr>
            <p:cNvPr id="5" name="Rectangle 4"/>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Arial Narrow" panose="020B0606020202030204" pitchFamily="34" charset="0"/>
                </a:rPr>
                <a:t>Quantitative Tools for </a:t>
              </a:r>
              <a:r>
                <a:rPr lang="en-US" dirty="0" smtClean="0">
                  <a:solidFill>
                    <a:schemeClr val="bg1"/>
                  </a:solidFill>
                  <a:latin typeface="Arial Narrow" panose="020B0606020202030204" pitchFamily="34" charset="0"/>
                </a:rPr>
                <a:t>SSA</a:t>
              </a:r>
              <a:endParaRPr lang="en-US" dirty="0">
                <a:solidFill>
                  <a:schemeClr val="bg1"/>
                </a:solidFill>
                <a:latin typeface="Arial Narrow" panose="020B0606020202030204" pitchFamily="34" charset="0"/>
              </a:endParaRPr>
            </a:p>
          </p:txBody>
        </p:sp>
        <p:pic>
          <p:nvPicPr>
            <p:cNvPr id="6" name="Picture 2" descr="C:\Users\amt0046\Documents\Pictures and figures\ADCN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82423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617" y="1004137"/>
            <a:ext cx="5343097" cy="533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0" y="6225309"/>
            <a:ext cx="12192000" cy="632691"/>
            <a:chOff x="0" y="6248400"/>
            <a:chExt cx="9144000" cy="609600"/>
          </a:xfrm>
        </p:grpSpPr>
        <p:sp>
          <p:nvSpPr>
            <p:cNvPr id="4" name="Rectangle 3"/>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Arial Narrow" panose="020B0606020202030204" pitchFamily="34" charset="0"/>
                </a:rPr>
                <a:t>Quantitative Tools for </a:t>
              </a:r>
              <a:r>
                <a:rPr lang="en-US" dirty="0" smtClean="0">
                  <a:solidFill>
                    <a:schemeClr val="bg1"/>
                  </a:solidFill>
                  <a:latin typeface="Arial Narrow" panose="020B0606020202030204" pitchFamily="34" charset="0"/>
                </a:rPr>
                <a:t>SSA</a:t>
              </a:r>
              <a:endParaRPr lang="en-US" dirty="0">
                <a:solidFill>
                  <a:schemeClr val="bg1"/>
                </a:solidFill>
                <a:latin typeface="Arial Narrow" panose="020B0606020202030204" pitchFamily="34" charset="0"/>
              </a:endParaRPr>
            </a:p>
          </p:txBody>
        </p:sp>
        <p:pic>
          <p:nvPicPr>
            <p:cNvPr id="5" name="Picture 2" descr="C:\Users\amt0046\Documents\Pictures and figures\ADCN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itle 1"/>
          <p:cNvSpPr>
            <a:spLocks noGrp="1"/>
          </p:cNvSpPr>
          <p:nvPr>
            <p:ph type="title"/>
          </p:nvPr>
        </p:nvSpPr>
        <p:spPr>
          <a:xfrm>
            <a:off x="854784" y="0"/>
            <a:ext cx="10515600" cy="1325563"/>
          </a:xfrm>
        </p:spPr>
        <p:txBody>
          <a:bodyPr/>
          <a:lstStyle/>
          <a:p>
            <a:r>
              <a:rPr lang="en-US" dirty="0" smtClean="0"/>
              <a:t>The normal distribution</a:t>
            </a:r>
            <a:endParaRPr lang="en-US" dirty="0"/>
          </a:p>
        </p:txBody>
      </p:sp>
    </p:spTree>
    <p:extLst>
      <p:ext uri="{BB962C8B-B14F-4D97-AF65-F5344CB8AC3E}">
        <p14:creationId xmlns:p14="http://schemas.microsoft.com/office/powerpoint/2010/main" val="2503684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293746"/>
            <a:ext cx="4995864" cy="498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0" y="6225309"/>
            <a:ext cx="12192000" cy="632691"/>
            <a:chOff x="0" y="6248400"/>
            <a:chExt cx="9144000" cy="609600"/>
          </a:xfrm>
        </p:grpSpPr>
        <p:sp>
          <p:nvSpPr>
            <p:cNvPr id="4" name="Rectangle 3"/>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Arial Narrow" panose="020B0606020202030204" pitchFamily="34" charset="0"/>
                </a:rPr>
                <a:t>Quantitative Tools </a:t>
              </a:r>
              <a:r>
                <a:rPr lang="en-US" dirty="0" smtClean="0">
                  <a:solidFill>
                    <a:schemeClr val="bg1"/>
                  </a:solidFill>
                  <a:latin typeface="Arial Narrow" panose="020B0606020202030204" pitchFamily="34" charset="0"/>
                </a:rPr>
                <a:t>for</a:t>
              </a:r>
              <a:endParaRPr lang="en-US" dirty="0">
                <a:solidFill>
                  <a:schemeClr val="bg1"/>
                </a:solidFill>
                <a:latin typeface="Arial Narrow" panose="020B0606020202030204" pitchFamily="34" charset="0"/>
              </a:endParaRPr>
            </a:p>
          </p:txBody>
        </p:sp>
        <p:pic>
          <p:nvPicPr>
            <p:cNvPr id="5" name="Picture 2" descr="C:\Users\amt0046\Documents\Pictures and figures\ADCN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itle 1"/>
          <p:cNvSpPr>
            <a:spLocks noGrp="1"/>
          </p:cNvSpPr>
          <p:nvPr>
            <p:ph type="title"/>
          </p:nvPr>
        </p:nvSpPr>
        <p:spPr>
          <a:xfrm>
            <a:off x="854784" y="0"/>
            <a:ext cx="10515600" cy="1325563"/>
          </a:xfrm>
        </p:spPr>
        <p:txBody>
          <a:bodyPr/>
          <a:lstStyle/>
          <a:p>
            <a:r>
              <a:rPr lang="en-US" dirty="0" smtClean="0"/>
              <a:t>The Poisson distribution</a:t>
            </a:r>
            <a:endParaRPr lang="en-US" dirty="0"/>
          </a:p>
        </p:txBody>
      </p:sp>
    </p:spTree>
    <p:extLst>
      <p:ext uri="{BB962C8B-B14F-4D97-AF65-F5344CB8AC3E}">
        <p14:creationId xmlns:p14="http://schemas.microsoft.com/office/powerpoint/2010/main" val="492058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81001"/>
            <a:ext cx="6062662" cy="6051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0" y="6225309"/>
            <a:ext cx="12192000" cy="632691"/>
            <a:chOff x="0" y="6248400"/>
            <a:chExt cx="9144000" cy="609600"/>
          </a:xfrm>
        </p:grpSpPr>
        <p:sp>
          <p:nvSpPr>
            <p:cNvPr id="4" name="Rectangle 3"/>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Arial Narrow" panose="020B0606020202030204" pitchFamily="34" charset="0"/>
                </a:rPr>
                <a:t>Quantitative Tools for SSA Pilot Course</a:t>
              </a:r>
            </a:p>
            <a:p>
              <a:r>
                <a:rPr lang="en-US" dirty="0" smtClean="0">
                  <a:solidFill>
                    <a:schemeClr val="bg1"/>
                  </a:solidFill>
                  <a:latin typeface="Arial Narrow" panose="020B0606020202030204" pitchFamily="34" charset="0"/>
                </a:rPr>
                <a:t>2018 FIT Summit, Tucson AZ</a:t>
              </a:r>
              <a:endParaRPr lang="en-US" dirty="0">
                <a:solidFill>
                  <a:schemeClr val="bg1"/>
                </a:solidFill>
                <a:latin typeface="Arial Narrow" panose="020B0606020202030204" pitchFamily="34" charset="0"/>
              </a:endParaRPr>
            </a:p>
          </p:txBody>
        </p:sp>
        <p:pic>
          <p:nvPicPr>
            <p:cNvPr id="5" name="Picture 2" descr="C:\Users\amt0046\Documents\Pictures and figures\ADCNR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86637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983" y="1388039"/>
            <a:ext cx="4846033" cy="4837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0" y="6225309"/>
            <a:ext cx="12192000" cy="632691"/>
            <a:chOff x="0" y="6248400"/>
            <a:chExt cx="9144000" cy="609600"/>
          </a:xfrm>
        </p:grpSpPr>
        <p:sp>
          <p:nvSpPr>
            <p:cNvPr id="4" name="Rectangle 3"/>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Arial Narrow" panose="020B0606020202030204" pitchFamily="34" charset="0"/>
                </a:rPr>
                <a:t>Quantitative Tools for </a:t>
              </a:r>
              <a:r>
                <a:rPr lang="en-US" dirty="0" smtClean="0">
                  <a:solidFill>
                    <a:schemeClr val="bg1"/>
                  </a:solidFill>
                  <a:latin typeface="Arial Narrow" panose="020B0606020202030204" pitchFamily="34" charset="0"/>
                </a:rPr>
                <a:t>SSA</a:t>
              </a:r>
              <a:endParaRPr lang="en-US" dirty="0">
                <a:solidFill>
                  <a:schemeClr val="bg1"/>
                </a:solidFill>
                <a:latin typeface="Arial Narrow" panose="020B0606020202030204" pitchFamily="34" charset="0"/>
              </a:endParaRPr>
            </a:p>
          </p:txBody>
        </p:sp>
        <p:pic>
          <p:nvPicPr>
            <p:cNvPr id="5" name="Picture 2" descr="C:\Users\amt0046\Documents\Pictures and figures\ADCN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itle 1"/>
          <p:cNvSpPr>
            <a:spLocks noGrp="1"/>
          </p:cNvSpPr>
          <p:nvPr>
            <p:ph type="title"/>
          </p:nvPr>
        </p:nvSpPr>
        <p:spPr>
          <a:xfrm>
            <a:off x="854784" y="0"/>
            <a:ext cx="10515600" cy="1325563"/>
          </a:xfrm>
        </p:spPr>
        <p:txBody>
          <a:bodyPr/>
          <a:lstStyle/>
          <a:p>
            <a:r>
              <a:rPr lang="en-US" dirty="0" smtClean="0"/>
              <a:t>The beta distribution</a:t>
            </a:r>
            <a:endParaRPr lang="en-US" dirty="0"/>
          </a:p>
        </p:txBody>
      </p:sp>
    </p:spTree>
    <p:extLst>
      <p:ext uri="{BB962C8B-B14F-4D97-AF65-F5344CB8AC3E}">
        <p14:creationId xmlns:p14="http://schemas.microsoft.com/office/powerpoint/2010/main" val="346354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28601"/>
            <a:ext cx="6343650" cy="633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0" y="6225309"/>
            <a:ext cx="12192000" cy="632691"/>
            <a:chOff x="0" y="6248400"/>
            <a:chExt cx="9144000" cy="609600"/>
          </a:xfrm>
        </p:grpSpPr>
        <p:sp>
          <p:nvSpPr>
            <p:cNvPr id="4" name="Rectangle 3"/>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Arial Narrow" panose="020B0606020202030204" pitchFamily="34" charset="0"/>
                </a:rPr>
                <a:t>Quantitative Tools for SSA Pilot Course</a:t>
              </a:r>
            </a:p>
            <a:p>
              <a:r>
                <a:rPr lang="en-US" dirty="0" smtClean="0">
                  <a:solidFill>
                    <a:schemeClr val="bg1"/>
                  </a:solidFill>
                  <a:latin typeface="Arial Narrow" panose="020B0606020202030204" pitchFamily="34" charset="0"/>
                </a:rPr>
                <a:t>2018 FIT Summit, Tucson AZ</a:t>
              </a:r>
              <a:endParaRPr lang="en-US" dirty="0">
                <a:solidFill>
                  <a:schemeClr val="bg1"/>
                </a:solidFill>
                <a:latin typeface="Arial Narrow" panose="020B0606020202030204" pitchFamily="34" charset="0"/>
              </a:endParaRPr>
            </a:p>
          </p:txBody>
        </p:sp>
        <p:pic>
          <p:nvPicPr>
            <p:cNvPr id="5" name="Picture 2" descr="C:\Users\amt0046\Documents\Pictures and figures\ADCNR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92330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7385627" y="228601"/>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sp>
        <p:nvSpPr>
          <p:cNvPr id="2" name="TextBox 1"/>
          <p:cNvSpPr txBox="1"/>
          <p:nvPr/>
        </p:nvSpPr>
        <p:spPr>
          <a:xfrm>
            <a:off x="3200400" y="174248"/>
            <a:ext cx="7467600" cy="892552"/>
          </a:xfrm>
          <a:prstGeom prst="rect">
            <a:avLst/>
          </a:prstGeom>
          <a:noFill/>
        </p:spPr>
        <p:txBody>
          <a:bodyPr wrap="square" rtlCol="0">
            <a:spAutoFit/>
          </a:bodyPr>
          <a:lstStyle/>
          <a:p>
            <a:r>
              <a:rPr lang="en-US" sz="5200" b="1" dirty="0">
                <a:solidFill>
                  <a:prstClr val="black"/>
                </a:solidFill>
                <a:latin typeface="Calibri"/>
              </a:rPr>
              <a:t>Species Status Assessment</a:t>
            </a:r>
          </a:p>
        </p:txBody>
      </p:sp>
      <p:pic>
        <p:nvPicPr>
          <p:cNvPr id="7" name="Picture 6"/>
          <p:cNvPicPr/>
          <p:nvPr/>
        </p:nvPicPr>
        <p:blipFill rotWithShape="1">
          <a:blip r:embed="rId4" cstate="print">
            <a:extLst>
              <a:ext uri="{28A0092B-C50C-407E-A947-70E740481C1C}">
                <a14:useLocalDpi xmlns:a14="http://schemas.microsoft.com/office/drawing/2010/main" val="0"/>
              </a:ext>
            </a:extLst>
          </a:blip>
          <a:srcRect t="6526" b="12557"/>
          <a:stretch/>
        </p:blipFill>
        <p:spPr bwMode="auto">
          <a:xfrm>
            <a:off x="4953000" y="1524000"/>
            <a:ext cx="5181600" cy="5181600"/>
          </a:xfrm>
          <a:prstGeom prst="rect">
            <a:avLst/>
          </a:prstGeom>
          <a:noFill/>
        </p:spPr>
      </p:pic>
      <p:pic>
        <p:nvPicPr>
          <p:cNvPr id="1026" name="Picture 2" descr="E:\SSA Videos\ssaframework_videocover.jpg">
            <a:hlinkClick r:id="rId5" action="ppaction://hlinkfil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1" y="2819400"/>
            <a:ext cx="3469821" cy="19431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0" y="6225309"/>
            <a:ext cx="12192000" cy="632691"/>
            <a:chOff x="0" y="6248400"/>
            <a:chExt cx="9144000" cy="609600"/>
          </a:xfrm>
        </p:grpSpPr>
        <p:sp>
          <p:nvSpPr>
            <p:cNvPr id="9" name="Rectangle 8"/>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Arial Narrow" panose="020B0606020202030204" pitchFamily="34" charset="0"/>
                </a:rPr>
                <a:t>Quantitative Tools for SSA</a:t>
              </a:r>
              <a:endParaRPr lang="en-US" dirty="0">
                <a:solidFill>
                  <a:schemeClr val="bg1"/>
                </a:solidFill>
                <a:latin typeface="Arial Narrow" panose="020B0606020202030204" pitchFamily="34" charset="0"/>
              </a:endParaRPr>
            </a:p>
          </p:txBody>
        </p:sp>
        <p:pic>
          <p:nvPicPr>
            <p:cNvPr id="11" name="Picture 2" descr="C:\Users\amt0046\Documents\Pictures and figures\ADCNR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47052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1" y="381000"/>
            <a:ext cx="6062663" cy="605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0" y="6225309"/>
            <a:ext cx="12192000" cy="632691"/>
            <a:chOff x="0" y="6248400"/>
            <a:chExt cx="9144000" cy="609600"/>
          </a:xfrm>
        </p:grpSpPr>
        <p:sp>
          <p:nvSpPr>
            <p:cNvPr id="4" name="Rectangle 3"/>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Arial Narrow" panose="020B0606020202030204" pitchFamily="34" charset="0"/>
                </a:rPr>
                <a:t>Quantitative Tools for SSA Pilot Course</a:t>
              </a:r>
            </a:p>
            <a:p>
              <a:r>
                <a:rPr lang="en-US" dirty="0" smtClean="0">
                  <a:solidFill>
                    <a:schemeClr val="bg1"/>
                  </a:solidFill>
                  <a:latin typeface="Arial Narrow" panose="020B0606020202030204" pitchFamily="34" charset="0"/>
                </a:rPr>
                <a:t>2018 FIT Summit, Tucson AZ</a:t>
              </a:r>
              <a:endParaRPr lang="en-US" dirty="0">
                <a:solidFill>
                  <a:schemeClr val="bg1"/>
                </a:solidFill>
                <a:latin typeface="Arial Narrow" panose="020B0606020202030204" pitchFamily="34" charset="0"/>
              </a:endParaRPr>
            </a:p>
          </p:txBody>
        </p:sp>
        <p:pic>
          <p:nvPicPr>
            <p:cNvPr id="5" name="Picture 2" descr="C:\Users\amt0046\Documents\Pictures and figures\ADCN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710906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and use in the class and beyond</a:t>
            </a:r>
            <a:endParaRPr lang="en-US" dirty="0"/>
          </a:p>
        </p:txBody>
      </p:sp>
      <p:sp>
        <p:nvSpPr>
          <p:cNvPr id="3" name="Content Placeholder 2"/>
          <p:cNvSpPr>
            <a:spLocks noGrp="1"/>
          </p:cNvSpPr>
          <p:nvPr>
            <p:ph idx="1"/>
          </p:nvPr>
        </p:nvSpPr>
        <p:spPr/>
        <p:txBody>
          <a:bodyPr/>
          <a:lstStyle/>
          <a:p>
            <a:r>
              <a:rPr lang="en-US" dirty="0" smtClean="0"/>
              <a:t>The analysis tools and projection tools will refer to these statistical distributions</a:t>
            </a:r>
          </a:p>
          <a:p>
            <a:pPr lvl="1"/>
            <a:r>
              <a:rPr lang="en-US" dirty="0" smtClean="0"/>
              <a:t>E.g., analyzing count/abundance data will like use a Poisson distribution as the underlying statistical distribution</a:t>
            </a:r>
          </a:p>
          <a:p>
            <a:r>
              <a:rPr lang="en-US" dirty="0" smtClean="0"/>
              <a:t>Simulation models will use these distributions to mimic variability in a virtual setting</a:t>
            </a:r>
            <a:endParaRPr lang="en-US" dirty="0"/>
          </a:p>
        </p:txBody>
      </p:sp>
      <p:grpSp>
        <p:nvGrpSpPr>
          <p:cNvPr id="4" name="Group 3"/>
          <p:cNvGrpSpPr/>
          <p:nvPr/>
        </p:nvGrpSpPr>
        <p:grpSpPr>
          <a:xfrm>
            <a:off x="0" y="6225309"/>
            <a:ext cx="12192000" cy="632691"/>
            <a:chOff x="0" y="6248400"/>
            <a:chExt cx="9144000" cy="609600"/>
          </a:xfrm>
        </p:grpSpPr>
        <p:sp>
          <p:nvSpPr>
            <p:cNvPr id="5" name="Rectangle 4"/>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Arial Narrow" panose="020B0606020202030204" pitchFamily="34" charset="0"/>
                </a:rPr>
                <a:t>Quantitative Tools for </a:t>
              </a:r>
              <a:r>
                <a:rPr lang="en-US" dirty="0" smtClean="0">
                  <a:solidFill>
                    <a:schemeClr val="bg1"/>
                  </a:solidFill>
                  <a:latin typeface="Arial Narrow" panose="020B0606020202030204" pitchFamily="34" charset="0"/>
                </a:rPr>
                <a:t>SSA</a:t>
              </a:r>
              <a:endParaRPr lang="en-US" dirty="0">
                <a:solidFill>
                  <a:schemeClr val="bg1"/>
                </a:solidFill>
                <a:latin typeface="Arial Narrow" panose="020B0606020202030204" pitchFamily="34" charset="0"/>
              </a:endParaRPr>
            </a:p>
          </p:txBody>
        </p:sp>
        <p:pic>
          <p:nvPicPr>
            <p:cNvPr id="6" name="Picture 2" descr="C:\Users\amt0046\Documents\Pictures and figures\ADCN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65317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528371" cy="1325563"/>
          </a:xfrm>
        </p:spPr>
        <p:txBody>
          <a:bodyPr/>
          <a:lstStyle/>
          <a:p>
            <a:r>
              <a:rPr lang="en-US" dirty="0" smtClean="0"/>
              <a:t>Generalized Linear Models</a:t>
            </a:r>
            <a:endParaRPr lang="en-US" dirty="0"/>
          </a:p>
        </p:txBody>
      </p:sp>
      <p:sp>
        <p:nvSpPr>
          <p:cNvPr id="3" name="Content Placeholder 2"/>
          <p:cNvSpPr>
            <a:spLocks noGrp="1"/>
          </p:cNvSpPr>
          <p:nvPr>
            <p:ph idx="1"/>
          </p:nvPr>
        </p:nvSpPr>
        <p:spPr>
          <a:xfrm>
            <a:off x="838200" y="1825625"/>
            <a:ext cx="7511932" cy="4351338"/>
          </a:xfrm>
        </p:spPr>
        <p:txBody>
          <a:bodyPr/>
          <a:lstStyle/>
          <a:p>
            <a:r>
              <a:rPr lang="en-US" dirty="0" smtClean="0"/>
              <a:t>Regression modeling is the central premise for relating parameters to environmental variables</a:t>
            </a:r>
          </a:p>
          <a:p>
            <a:endParaRPr lang="en-US" dirty="0"/>
          </a:p>
          <a:p>
            <a:r>
              <a:rPr lang="en-US" dirty="0" smtClean="0"/>
              <a:t>Least </a:t>
            </a:r>
            <a:r>
              <a:rPr lang="en-US" dirty="0" smtClean="0"/>
              <a:t>squares regression – normal </a:t>
            </a:r>
            <a:r>
              <a:rPr lang="en-US" dirty="0" smtClean="0"/>
              <a:t>distribution</a:t>
            </a:r>
            <a:endParaRPr lang="en-US" dirty="0"/>
          </a:p>
          <a:p>
            <a:r>
              <a:rPr lang="en-US" dirty="0" smtClean="0"/>
              <a:t>GLM’s use other underlying distributions</a:t>
            </a:r>
          </a:p>
          <a:p>
            <a:pPr lvl="1"/>
            <a:r>
              <a:rPr lang="en-US" dirty="0" smtClean="0"/>
              <a:t>Poisson (Count data)</a:t>
            </a:r>
          </a:p>
          <a:p>
            <a:pPr lvl="1"/>
            <a:r>
              <a:rPr lang="en-US" dirty="0" smtClean="0"/>
              <a:t>Binomial (Logistic regression)</a:t>
            </a:r>
          </a:p>
          <a:p>
            <a:pPr lvl="1"/>
            <a:r>
              <a:rPr lang="en-US" dirty="0" smtClean="0"/>
              <a:t>Negative binomial (count data with lots of zero counts)</a:t>
            </a:r>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331" y="3489325"/>
            <a:ext cx="3381375" cy="25717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132" y="961657"/>
            <a:ext cx="3520007" cy="2363434"/>
          </a:xfrm>
          <a:prstGeom prst="rect">
            <a:avLst/>
          </a:prstGeom>
        </p:spPr>
      </p:pic>
      <p:grpSp>
        <p:nvGrpSpPr>
          <p:cNvPr id="6" name="Group 5"/>
          <p:cNvGrpSpPr/>
          <p:nvPr/>
        </p:nvGrpSpPr>
        <p:grpSpPr>
          <a:xfrm>
            <a:off x="0" y="6225309"/>
            <a:ext cx="12192000" cy="632691"/>
            <a:chOff x="0" y="6248400"/>
            <a:chExt cx="9144000" cy="609600"/>
          </a:xfrm>
        </p:grpSpPr>
        <p:sp>
          <p:nvSpPr>
            <p:cNvPr id="9" name="Rectangle 8"/>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Arial Narrow" panose="020B0606020202030204" pitchFamily="34" charset="0"/>
                </a:rPr>
                <a:t>Quantitative Tools for </a:t>
              </a:r>
              <a:r>
                <a:rPr lang="en-US" dirty="0" smtClean="0">
                  <a:solidFill>
                    <a:schemeClr val="bg1"/>
                  </a:solidFill>
                  <a:latin typeface="Arial Narrow" panose="020B0606020202030204" pitchFamily="34" charset="0"/>
                </a:rPr>
                <a:t>SSA</a:t>
              </a:r>
              <a:endParaRPr lang="en-US" dirty="0">
                <a:solidFill>
                  <a:schemeClr val="bg1"/>
                </a:solidFill>
                <a:latin typeface="Arial Narrow" panose="020B0606020202030204" pitchFamily="34" charset="0"/>
              </a:endParaRPr>
            </a:p>
          </p:txBody>
        </p:sp>
        <p:pic>
          <p:nvPicPr>
            <p:cNvPr id="10" name="Picture 2" descr="C:\Users\amt0046\Documents\Pictures and figures\ADCN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405329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Linear regression!</a:t>
            </a:r>
            <a:endParaRPr lang="en-US" dirty="0"/>
          </a:p>
        </p:txBody>
      </p:sp>
      <p:pic>
        <p:nvPicPr>
          <p:cNvPr id="4" name="Picture 3"/>
          <p:cNvPicPr>
            <a:picLocks noChangeAspect="1"/>
          </p:cNvPicPr>
          <p:nvPr/>
        </p:nvPicPr>
        <p:blipFill>
          <a:blip r:embed="rId2"/>
          <a:stretch>
            <a:fillRect/>
          </a:stretch>
        </p:blipFill>
        <p:spPr>
          <a:xfrm>
            <a:off x="2428325" y="1524712"/>
            <a:ext cx="7335350" cy="4409014"/>
          </a:xfrm>
          <a:prstGeom prst="rect">
            <a:avLst/>
          </a:prstGeom>
        </p:spPr>
      </p:pic>
      <p:grpSp>
        <p:nvGrpSpPr>
          <p:cNvPr id="5" name="Group 4"/>
          <p:cNvGrpSpPr/>
          <p:nvPr/>
        </p:nvGrpSpPr>
        <p:grpSpPr>
          <a:xfrm>
            <a:off x="0" y="6225309"/>
            <a:ext cx="12192000" cy="632691"/>
            <a:chOff x="0" y="6248400"/>
            <a:chExt cx="9144000" cy="609600"/>
          </a:xfrm>
        </p:grpSpPr>
        <p:sp>
          <p:nvSpPr>
            <p:cNvPr id="6" name="Rectangle 5"/>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Arial Narrow" panose="020B0606020202030204" pitchFamily="34" charset="0"/>
                </a:rPr>
                <a:t>Quantitative Tools for </a:t>
              </a:r>
              <a:r>
                <a:rPr lang="en-US" dirty="0" smtClean="0">
                  <a:solidFill>
                    <a:schemeClr val="bg1"/>
                  </a:solidFill>
                  <a:latin typeface="Arial Narrow" panose="020B0606020202030204" pitchFamily="34" charset="0"/>
                </a:rPr>
                <a:t>SSA</a:t>
              </a:r>
              <a:endParaRPr lang="en-US" dirty="0">
                <a:solidFill>
                  <a:schemeClr val="bg1"/>
                </a:solidFill>
                <a:latin typeface="Arial Narrow" panose="020B0606020202030204" pitchFamily="34" charset="0"/>
              </a:endParaRPr>
            </a:p>
          </p:txBody>
        </p:sp>
        <p:pic>
          <p:nvPicPr>
            <p:cNvPr id="7" name="Picture 2" descr="C:\Users\amt0046\Documents\Pictures and figures\ADCNR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43742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 relating parameters to multiple variables</a:t>
            </a:r>
            <a:endParaRPr lang="en-US" dirty="0"/>
          </a:p>
        </p:txBody>
      </p:sp>
      <p:grpSp>
        <p:nvGrpSpPr>
          <p:cNvPr id="4" name="Group 3"/>
          <p:cNvGrpSpPr/>
          <p:nvPr/>
        </p:nvGrpSpPr>
        <p:grpSpPr>
          <a:xfrm>
            <a:off x="0" y="6225309"/>
            <a:ext cx="12192000" cy="632691"/>
            <a:chOff x="0" y="6248400"/>
            <a:chExt cx="9144000" cy="609600"/>
          </a:xfrm>
        </p:grpSpPr>
        <p:sp>
          <p:nvSpPr>
            <p:cNvPr id="6" name="Rectangle 5"/>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Arial Narrow" panose="020B0606020202030204" pitchFamily="34" charset="0"/>
                </a:rPr>
                <a:t>Quantitative Tools for </a:t>
              </a:r>
              <a:r>
                <a:rPr lang="en-US" dirty="0" smtClean="0">
                  <a:solidFill>
                    <a:schemeClr val="bg1"/>
                  </a:solidFill>
                  <a:latin typeface="Arial Narrow" panose="020B0606020202030204" pitchFamily="34" charset="0"/>
                </a:rPr>
                <a:t>SSA</a:t>
              </a:r>
              <a:endParaRPr lang="en-US" dirty="0">
                <a:solidFill>
                  <a:schemeClr val="bg1"/>
                </a:solidFill>
                <a:latin typeface="Arial Narrow" panose="020B0606020202030204" pitchFamily="34" charset="0"/>
              </a:endParaRPr>
            </a:p>
          </p:txBody>
        </p:sp>
        <p:pic>
          <p:nvPicPr>
            <p:cNvPr id="7" name="Picture 2" descr="C:\Users\amt0046\Documents\Pictures and figures\ADCN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Content Placeholder 2"/>
          <p:cNvSpPr>
            <a:spLocks noGrp="1"/>
          </p:cNvSpPr>
          <p:nvPr>
            <p:ph idx="1"/>
          </p:nvPr>
        </p:nvSpPr>
        <p:spPr>
          <a:xfrm>
            <a:off x="838200" y="1825625"/>
            <a:ext cx="10515600" cy="4351338"/>
          </a:xfrm>
        </p:spPr>
        <p:txBody>
          <a:bodyPr>
            <a:normAutofit lnSpcReduction="10000"/>
          </a:bodyPr>
          <a:lstStyle/>
          <a:p>
            <a:pPr marL="0" indent="0">
              <a:buNone/>
            </a:pPr>
            <a:r>
              <a:rPr lang="en-US" i="1" dirty="0" smtClean="0"/>
              <a:t>y=b</a:t>
            </a:r>
            <a:r>
              <a:rPr lang="en-US" i="1" baseline="-25000" dirty="0" smtClean="0"/>
              <a:t>1</a:t>
            </a:r>
            <a:r>
              <a:rPr lang="en-US" i="1" dirty="0" smtClean="0"/>
              <a:t>X + a</a:t>
            </a:r>
            <a:endParaRPr lang="en-US" i="1" baseline="-25000" dirty="0" smtClean="0"/>
          </a:p>
          <a:p>
            <a:r>
              <a:rPr lang="en-US" dirty="0" smtClean="0"/>
              <a:t>T</a:t>
            </a:r>
            <a:r>
              <a:rPr lang="en-US" dirty="0" smtClean="0"/>
              <a:t>his is mathematical notation for say the parameter Y is equal to a function of X</a:t>
            </a:r>
            <a:endParaRPr lang="en-US" baseline="-25000" dirty="0" smtClean="0"/>
          </a:p>
          <a:p>
            <a:pPr marL="0" indent="0">
              <a:buNone/>
            </a:pPr>
            <a:r>
              <a:rPr lang="en-US" i="1" dirty="0" smtClean="0"/>
              <a:t>y= b</a:t>
            </a:r>
            <a:r>
              <a:rPr lang="en-US" i="1" baseline="-25000" dirty="0" smtClean="0"/>
              <a:t>1</a:t>
            </a:r>
            <a:r>
              <a:rPr lang="en-US" i="1" dirty="0" smtClean="0"/>
              <a:t>X</a:t>
            </a:r>
            <a:r>
              <a:rPr lang="en-US" i="1" dirty="0" smtClean="0"/>
              <a:t> + b</a:t>
            </a:r>
            <a:r>
              <a:rPr lang="en-US" i="1" baseline="-25000" dirty="0" smtClean="0"/>
              <a:t>2</a:t>
            </a:r>
            <a:r>
              <a:rPr lang="en-US" i="1" dirty="0" smtClean="0"/>
              <a:t>Z + b</a:t>
            </a:r>
            <a:r>
              <a:rPr lang="en-US" i="1" baseline="-25000" dirty="0" smtClean="0"/>
              <a:t>3</a:t>
            </a:r>
            <a:r>
              <a:rPr lang="en-US" i="1" dirty="0" smtClean="0"/>
              <a:t>K + a</a:t>
            </a:r>
            <a:endParaRPr lang="en-US" i="1" baseline="-25000" dirty="0" smtClean="0"/>
          </a:p>
          <a:p>
            <a:r>
              <a:rPr lang="en-US" dirty="0" smtClean="0"/>
              <a:t>This is mathematical notation for saying that y is a function of many variables (X, Z, and K)</a:t>
            </a:r>
          </a:p>
          <a:p>
            <a:endParaRPr lang="en-US" dirty="0"/>
          </a:p>
          <a:p>
            <a:r>
              <a:rPr lang="en-US" dirty="0" smtClean="0"/>
              <a:t>AIC </a:t>
            </a:r>
            <a:r>
              <a:rPr lang="en-US" dirty="0" smtClean="0"/>
              <a:t>model selection evaluates competing models of the data</a:t>
            </a:r>
          </a:p>
          <a:p>
            <a:pPr lvl="1"/>
            <a:r>
              <a:rPr lang="en-US" dirty="0" smtClean="0"/>
              <a:t>Advancements beyond </a:t>
            </a:r>
            <a:r>
              <a:rPr lang="en-US" dirty="0" err="1" smtClean="0"/>
              <a:t>tradidtion</a:t>
            </a:r>
            <a:r>
              <a:rPr lang="en-US" dirty="0" smtClean="0"/>
              <a:t> inference methods </a:t>
            </a:r>
          </a:p>
          <a:p>
            <a:pPr lvl="2"/>
            <a:r>
              <a:rPr lang="en-US" dirty="0" smtClean="0"/>
              <a:t>E.g., R</a:t>
            </a:r>
            <a:r>
              <a:rPr lang="en-US" baseline="30000" dirty="0" smtClean="0"/>
              <a:t>2</a:t>
            </a:r>
            <a:r>
              <a:rPr lang="en-US" dirty="0" smtClean="0"/>
              <a:t> value for a regression, p-values</a:t>
            </a:r>
          </a:p>
          <a:p>
            <a:pPr lvl="1"/>
            <a:endParaRPr lang="en-US" dirty="0"/>
          </a:p>
        </p:txBody>
      </p:sp>
    </p:spTree>
    <p:extLst>
      <p:ext uri="{BB962C8B-B14F-4D97-AF65-F5344CB8AC3E}">
        <p14:creationId xmlns:p14="http://schemas.microsoft.com/office/powerpoint/2010/main" val="3239211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Models</a:t>
            </a:r>
            <a:endParaRPr lang="en-US" dirty="0"/>
          </a:p>
        </p:txBody>
      </p:sp>
      <p:grpSp>
        <p:nvGrpSpPr>
          <p:cNvPr id="4" name="Group 3"/>
          <p:cNvGrpSpPr/>
          <p:nvPr/>
        </p:nvGrpSpPr>
        <p:grpSpPr>
          <a:xfrm>
            <a:off x="0" y="6225309"/>
            <a:ext cx="12192000" cy="632691"/>
            <a:chOff x="0" y="6248400"/>
            <a:chExt cx="9144000" cy="609600"/>
          </a:xfrm>
        </p:grpSpPr>
        <p:sp>
          <p:nvSpPr>
            <p:cNvPr id="6" name="Rectangle 5"/>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Arial Narrow" panose="020B0606020202030204" pitchFamily="34" charset="0"/>
                </a:rPr>
                <a:t>Quantitative Tools for </a:t>
              </a:r>
              <a:r>
                <a:rPr lang="en-US" dirty="0" smtClean="0">
                  <a:solidFill>
                    <a:schemeClr val="bg1"/>
                  </a:solidFill>
                  <a:latin typeface="Arial Narrow" panose="020B0606020202030204" pitchFamily="34" charset="0"/>
                </a:rPr>
                <a:t>SSA</a:t>
              </a:r>
              <a:endParaRPr lang="en-US" dirty="0">
                <a:solidFill>
                  <a:schemeClr val="bg1"/>
                </a:solidFill>
                <a:latin typeface="Arial Narrow" panose="020B0606020202030204" pitchFamily="34" charset="0"/>
              </a:endParaRPr>
            </a:p>
          </p:txBody>
        </p:sp>
        <p:pic>
          <p:nvPicPr>
            <p:cNvPr id="7" name="Picture 2" descr="C:\Users\amt0046\Documents\Pictures and figures\ADCN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Content Placeholder 2"/>
          <p:cNvSpPr>
            <a:spLocks noGrp="1"/>
          </p:cNvSpPr>
          <p:nvPr>
            <p:ph idx="1"/>
          </p:nvPr>
        </p:nvSpPr>
        <p:spPr>
          <a:xfrm>
            <a:off x="838200" y="1825625"/>
            <a:ext cx="10515600" cy="4351338"/>
          </a:xfrm>
        </p:spPr>
        <p:txBody>
          <a:bodyPr>
            <a:normAutofit/>
          </a:bodyPr>
          <a:lstStyle/>
          <a:p>
            <a:r>
              <a:rPr lang="en-US" i="1" dirty="0"/>
              <a:t>y= b</a:t>
            </a:r>
            <a:r>
              <a:rPr lang="en-US" i="1" baseline="-25000" dirty="0"/>
              <a:t>1</a:t>
            </a:r>
            <a:r>
              <a:rPr lang="en-US" i="1" dirty="0"/>
              <a:t>X </a:t>
            </a:r>
            <a:r>
              <a:rPr lang="en-US" i="1" dirty="0" smtClean="0"/>
              <a:t>+ a				one independent variable</a:t>
            </a:r>
            <a:endParaRPr lang="en-US" i="1" baseline="-25000" dirty="0"/>
          </a:p>
          <a:p>
            <a:r>
              <a:rPr lang="en-US" i="1" dirty="0"/>
              <a:t>y= b</a:t>
            </a:r>
            <a:r>
              <a:rPr lang="en-US" i="1" baseline="-25000" dirty="0"/>
              <a:t>1</a:t>
            </a:r>
            <a:r>
              <a:rPr lang="en-US" i="1" dirty="0"/>
              <a:t>X + b</a:t>
            </a:r>
            <a:r>
              <a:rPr lang="en-US" i="1" baseline="-25000" dirty="0"/>
              <a:t>2</a:t>
            </a:r>
            <a:r>
              <a:rPr lang="en-US" i="1" dirty="0"/>
              <a:t>Z </a:t>
            </a:r>
            <a:r>
              <a:rPr lang="en-US" i="1" dirty="0" smtClean="0"/>
              <a:t>+ a			two independent variables</a:t>
            </a:r>
            <a:endParaRPr lang="en-US" i="1" baseline="-25000" dirty="0"/>
          </a:p>
          <a:p>
            <a:r>
              <a:rPr lang="en-US" i="1" dirty="0"/>
              <a:t>y= b</a:t>
            </a:r>
            <a:r>
              <a:rPr lang="en-US" i="1" baseline="-25000" dirty="0"/>
              <a:t>1</a:t>
            </a:r>
            <a:r>
              <a:rPr lang="en-US" i="1" dirty="0"/>
              <a:t>X + b</a:t>
            </a:r>
            <a:r>
              <a:rPr lang="en-US" i="1" baseline="-25000" dirty="0"/>
              <a:t>2</a:t>
            </a:r>
            <a:r>
              <a:rPr lang="en-US" i="1" dirty="0"/>
              <a:t>Z + b</a:t>
            </a:r>
            <a:r>
              <a:rPr lang="en-US" i="1" baseline="-25000" dirty="0"/>
              <a:t>3</a:t>
            </a:r>
            <a:r>
              <a:rPr lang="en-US" i="1" dirty="0"/>
              <a:t>K + </a:t>
            </a:r>
            <a:r>
              <a:rPr lang="en-US" i="1" dirty="0" smtClean="0"/>
              <a:t>a		three </a:t>
            </a:r>
            <a:r>
              <a:rPr lang="en-US" i="1" dirty="0"/>
              <a:t>independent variables</a:t>
            </a:r>
            <a:endParaRPr lang="en-US" i="1" baseline="-25000" dirty="0"/>
          </a:p>
          <a:p>
            <a:r>
              <a:rPr lang="en-US" i="1" dirty="0"/>
              <a:t>y= </a:t>
            </a:r>
            <a:r>
              <a:rPr lang="en-US" i="1" dirty="0" smtClean="0"/>
              <a:t>a					no independent variables (“null model”)</a:t>
            </a:r>
          </a:p>
          <a:p>
            <a:r>
              <a:rPr lang="en-US" dirty="0" smtClean="0"/>
              <a:t>HOW DO WE KNOW WHICH IS BETTER???</a:t>
            </a:r>
            <a:endParaRPr lang="en-US" dirty="0"/>
          </a:p>
          <a:p>
            <a:endParaRPr lang="en-US" dirty="0"/>
          </a:p>
          <a:p>
            <a:r>
              <a:rPr lang="en-US" dirty="0" smtClean="0"/>
              <a:t>AIC </a:t>
            </a:r>
            <a:r>
              <a:rPr lang="en-US" dirty="0" smtClean="0"/>
              <a:t>model selection evaluates competing models of the data</a:t>
            </a:r>
          </a:p>
          <a:p>
            <a:pPr lvl="1"/>
            <a:r>
              <a:rPr lang="en-US" dirty="0" smtClean="0"/>
              <a:t>Advancements beyond </a:t>
            </a:r>
            <a:r>
              <a:rPr lang="en-US" dirty="0" err="1" smtClean="0"/>
              <a:t>tradidtion</a:t>
            </a:r>
            <a:r>
              <a:rPr lang="en-US" dirty="0" smtClean="0"/>
              <a:t> inference methods </a:t>
            </a:r>
          </a:p>
          <a:p>
            <a:pPr lvl="2"/>
            <a:r>
              <a:rPr lang="en-US" dirty="0" smtClean="0"/>
              <a:t>E.g., R</a:t>
            </a:r>
            <a:r>
              <a:rPr lang="en-US" baseline="30000" dirty="0" smtClean="0"/>
              <a:t>2</a:t>
            </a:r>
            <a:r>
              <a:rPr lang="en-US" dirty="0" smtClean="0"/>
              <a:t> value for a regression, p-values</a:t>
            </a:r>
          </a:p>
          <a:p>
            <a:pPr lvl="1"/>
            <a:endParaRPr lang="en-US" dirty="0"/>
          </a:p>
        </p:txBody>
      </p:sp>
    </p:spTree>
    <p:extLst>
      <p:ext uri="{BB962C8B-B14F-4D97-AF65-F5344CB8AC3E}">
        <p14:creationId xmlns:p14="http://schemas.microsoft.com/office/powerpoint/2010/main" val="165653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a:t>
            </a:r>
            <a:endParaRPr lang="en-US" dirty="0"/>
          </a:p>
        </p:txBody>
      </p:sp>
      <p:grpSp>
        <p:nvGrpSpPr>
          <p:cNvPr id="3" name="Group 2"/>
          <p:cNvGrpSpPr/>
          <p:nvPr/>
        </p:nvGrpSpPr>
        <p:grpSpPr>
          <a:xfrm>
            <a:off x="0" y="6225309"/>
            <a:ext cx="12192000" cy="632691"/>
            <a:chOff x="0" y="6248400"/>
            <a:chExt cx="9144000" cy="609600"/>
          </a:xfrm>
        </p:grpSpPr>
        <p:sp>
          <p:nvSpPr>
            <p:cNvPr id="4" name="Rectangle 3"/>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Arial Narrow" panose="020B0606020202030204" pitchFamily="34" charset="0"/>
                </a:rPr>
                <a:t>Quantitative Tools </a:t>
              </a:r>
              <a:r>
                <a:rPr lang="en-US" smtClean="0">
                  <a:solidFill>
                    <a:schemeClr val="bg1"/>
                  </a:solidFill>
                  <a:latin typeface="Arial Narrow" panose="020B0606020202030204" pitchFamily="34" charset="0"/>
                </a:rPr>
                <a:t>for </a:t>
              </a:r>
              <a:r>
                <a:rPr lang="en-US" smtClean="0">
                  <a:solidFill>
                    <a:schemeClr val="bg1"/>
                  </a:solidFill>
                  <a:latin typeface="Arial Narrow" panose="020B0606020202030204" pitchFamily="34" charset="0"/>
                </a:rPr>
                <a:t>SSA</a:t>
              </a:r>
              <a:endParaRPr lang="en-US" dirty="0">
                <a:solidFill>
                  <a:schemeClr val="bg1"/>
                </a:solidFill>
                <a:latin typeface="Arial Narrow" panose="020B0606020202030204" pitchFamily="34" charset="0"/>
              </a:endParaRPr>
            </a:p>
          </p:txBody>
        </p:sp>
        <p:pic>
          <p:nvPicPr>
            <p:cNvPr id="5" name="Picture 2" descr="C:\Users\amt0046\Documents\Pictures and figures\ADCN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7029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2 overview of data types, analytical approaches and associated projection models</a:t>
            </a:r>
          </a:p>
          <a:p>
            <a:r>
              <a:rPr lang="en-US" dirty="0" smtClean="0"/>
              <a:t>Objectives:</a:t>
            </a:r>
          </a:p>
          <a:p>
            <a:pPr lvl="1"/>
            <a:r>
              <a:rPr lang="en-US" dirty="0" smtClean="0"/>
              <a:t>Introduce field office biologists, species leads, and listing biologists to data types and quality</a:t>
            </a:r>
          </a:p>
          <a:p>
            <a:pPr lvl="1"/>
            <a:r>
              <a:rPr lang="en-US" dirty="0" smtClean="0"/>
              <a:t>Familiarize the same audience analytical approaches for common data types</a:t>
            </a:r>
          </a:p>
          <a:p>
            <a:pPr lvl="1"/>
            <a:r>
              <a:rPr lang="en-US" dirty="0" smtClean="0"/>
              <a:t>Familiarize the same audience with tools and techniques for making predictions (i.e., projection modeling) with those data types</a:t>
            </a:r>
          </a:p>
          <a:p>
            <a:pPr lvl="1"/>
            <a:r>
              <a:rPr lang="en-US" dirty="0" smtClean="0"/>
              <a:t>Help field office biologists, species leads, and listing biologists, understand and interpret the results and outputs of analyses and projection models</a:t>
            </a:r>
          </a:p>
          <a:p>
            <a:r>
              <a:rPr lang="en-US" dirty="0" smtClean="0"/>
              <a:t>“Models can do cool things for biologists and decision makers, and we want the biologists to think they’re cool – not voodoo.”</a:t>
            </a:r>
            <a:endParaRPr lang="en-US" dirty="0"/>
          </a:p>
        </p:txBody>
      </p:sp>
      <p:grpSp>
        <p:nvGrpSpPr>
          <p:cNvPr id="4" name="Group 3"/>
          <p:cNvGrpSpPr/>
          <p:nvPr/>
        </p:nvGrpSpPr>
        <p:grpSpPr>
          <a:xfrm>
            <a:off x="0" y="6225309"/>
            <a:ext cx="12192000" cy="632691"/>
            <a:chOff x="0" y="6248400"/>
            <a:chExt cx="9144000" cy="609600"/>
          </a:xfrm>
        </p:grpSpPr>
        <p:sp>
          <p:nvSpPr>
            <p:cNvPr id="5" name="Rectangle 4"/>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Arial Narrow" panose="020B0606020202030204" pitchFamily="34" charset="0"/>
                </a:rPr>
                <a:t>Quantitative Tools for SSA</a:t>
              </a:r>
              <a:endParaRPr lang="en-US" dirty="0">
                <a:solidFill>
                  <a:schemeClr val="bg1"/>
                </a:solidFill>
                <a:latin typeface="Arial Narrow" panose="020B0606020202030204" pitchFamily="34" charset="0"/>
              </a:endParaRPr>
            </a:p>
          </p:txBody>
        </p:sp>
        <p:pic>
          <p:nvPicPr>
            <p:cNvPr id="6" name="Picture 2" descr="C:\Users\amt0046\Documents\Pictures and figures\ADCN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1910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class is not:</a:t>
            </a:r>
            <a:endParaRPr lang="en-US" dirty="0"/>
          </a:p>
        </p:txBody>
      </p:sp>
      <p:sp>
        <p:nvSpPr>
          <p:cNvPr id="3" name="Content Placeholder 2"/>
          <p:cNvSpPr>
            <a:spLocks noGrp="1"/>
          </p:cNvSpPr>
          <p:nvPr>
            <p:ph idx="1"/>
          </p:nvPr>
        </p:nvSpPr>
        <p:spPr/>
        <p:txBody>
          <a:bodyPr/>
          <a:lstStyle/>
          <a:p>
            <a:r>
              <a:rPr lang="en-US" dirty="0" smtClean="0"/>
              <a:t>A class intended to teach technical skills in analysis or modeling</a:t>
            </a:r>
          </a:p>
          <a:p>
            <a:r>
              <a:rPr lang="en-US" dirty="0" smtClean="0"/>
              <a:t>A computer coding class to learn how to use R or some statistical program</a:t>
            </a:r>
          </a:p>
          <a:p>
            <a:r>
              <a:rPr lang="en-US" dirty="0" smtClean="0"/>
              <a:t>Etc…</a:t>
            </a:r>
            <a:endParaRPr lang="en-US" dirty="0"/>
          </a:p>
        </p:txBody>
      </p:sp>
      <p:grpSp>
        <p:nvGrpSpPr>
          <p:cNvPr id="4" name="Group 3"/>
          <p:cNvGrpSpPr/>
          <p:nvPr/>
        </p:nvGrpSpPr>
        <p:grpSpPr>
          <a:xfrm>
            <a:off x="0" y="6225309"/>
            <a:ext cx="12192000" cy="632691"/>
            <a:chOff x="0" y="6248400"/>
            <a:chExt cx="9144000" cy="609600"/>
          </a:xfrm>
        </p:grpSpPr>
        <p:sp>
          <p:nvSpPr>
            <p:cNvPr id="5" name="Rectangle 4"/>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Arial Narrow" panose="020B0606020202030204" pitchFamily="34" charset="0"/>
                </a:rPr>
                <a:t>Quantitative Tools for SSA</a:t>
              </a:r>
              <a:endParaRPr lang="en-US" dirty="0">
                <a:solidFill>
                  <a:schemeClr val="bg1"/>
                </a:solidFill>
                <a:latin typeface="Arial Narrow" panose="020B0606020202030204" pitchFamily="34" charset="0"/>
              </a:endParaRPr>
            </a:p>
          </p:txBody>
        </p:sp>
        <p:pic>
          <p:nvPicPr>
            <p:cNvPr id="6" name="Picture 2" descr="C:\Users\amt0046\Documents\Pictures and figures\ADCN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2303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lstStyle/>
          <a:p>
            <a:r>
              <a:rPr lang="en-US" dirty="0" smtClean="0"/>
              <a:t>Types of data typically available and used in SSAs and associated analyses</a:t>
            </a:r>
          </a:p>
          <a:p>
            <a:pPr lvl="1"/>
            <a:r>
              <a:rPr lang="en-US" dirty="0" smtClean="0"/>
              <a:t>Qualitative and descriptive “data” </a:t>
            </a:r>
          </a:p>
          <a:p>
            <a:pPr lvl="1"/>
            <a:r>
              <a:rPr lang="en-US" dirty="0" smtClean="0"/>
              <a:t>Presence and presence absence data</a:t>
            </a:r>
          </a:p>
          <a:p>
            <a:pPr lvl="1"/>
            <a:r>
              <a:rPr lang="en-US" dirty="0" smtClean="0"/>
              <a:t>Count data over time and space</a:t>
            </a:r>
          </a:p>
          <a:p>
            <a:pPr lvl="1"/>
            <a:r>
              <a:rPr lang="en-US" dirty="0" smtClean="0"/>
              <a:t>Demographic data (mark recapture, nest monitoring</a:t>
            </a:r>
            <a:r>
              <a:rPr lang="en-US" dirty="0" smtClean="0"/>
              <a:t>)</a:t>
            </a:r>
          </a:p>
        </p:txBody>
      </p:sp>
      <p:grpSp>
        <p:nvGrpSpPr>
          <p:cNvPr id="4" name="Group 3"/>
          <p:cNvGrpSpPr/>
          <p:nvPr/>
        </p:nvGrpSpPr>
        <p:grpSpPr>
          <a:xfrm>
            <a:off x="0" y="6225309"/>
            <a:ext cx="12192000" cy="632691"/>
            <a:chOff x="0" y="6248400"/>
            <a:chExt cx="9144000" cy="609600"/>
          </a:xfrm>
        </p:grpSpPr>
        <p:sp>
          <p:nvSpPr>
            <p:cNvPr id="5" name="Rectangle 4"/>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Arial Narrow" panose="020B0606020202030204" pitchFamily="34" charset="0"/>
                </a:rPr>
                <a:t>Quantitative Tools for SSA</a:t>
              </a:r>
              <a:endParaRPr lang="en-US" dirty="0">
                <a:solidFill>
                  <a:schemeClr val="bg1"/>
                </a:solidFill>
                <a:latin typeface="Arial Narrow" panose="020B0606020202030204" pitchFamily="34" charset="0"/>
              </a:endParaRPr>
            </a:p>
          </p:txBody>
        </p:sp>
        <p:pic>
          <p:nvPicPr>
            <p:cNvPr id="6" name="Picture 2" descr="C:\Users\amt0046\Documents\Pictures and figures\ADCN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4327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lstStyle/>
          <a:p>
            <a:r>
              <a:rPr lang="en-US" dirty="0"/>
              <a:t>Analysis of existing data can give insight </a:t>
            </a:r>
            <a:r>
              <a:rPr lang="en-US" dirty="0" smtClean="0"/>
              <a:t>into:</a:t>
            </a:r>
          </a:p>
          <a:p>
            <a:pPr lvl="1"/>
            <a:r>
              <a:rPr lang="en-US" dirty="0" smtClean="0"/>
              <a:t>Species ecological needs</a:t>
            </a:r>
          </a:p>
          <a:p>
            <a:pPr lvl="2"/>
            <a:r>
              <a:rPr lang="en-US" dirty="0" smtClean="0"/>
              <a:t>Relating data on the species to environmental variables</a:t>
            </a:r>
          </a:p>
          <a:p>
            <a:pPr lvl="1"/>
            <a:r>
              <a:rPr lang="en-US" dirty="0" smtClean="0"/>
              <a:t>Species current status</a:t>
            </a:r>
          </a:p>
          <a:p>
            <a:pPr lvl="2"/>
            <a:r>
              <a:rPr lang="en-US" dirty="0" smtClean="0"/>
              <a:t>Current redundancy</a:t>
            </a:r>
          </a:p>
          <a:p>
            <a:pPr lvl="2"/>
            <a:r>
              <a:rPr lang="en-US" dirty="0" smtClean="0"/>
              <a:t>Current resiliency</a:t>
            </a:r>
          </a:p>
          <a:p>
            <a:pPr lvl="2"/>
            <a:endParaRPr lang="en-US" dirty="0"/>
          </a:p>
        </p:txBody>
      </p:sp>
      <p:grpSp>
        <p:nvGrpSpPr>
          <p:cNvPr id="4" name="Group 3"/>
          <p:cNvGrpSpPr/>
          <p:nvPr/>
        </p:nvGrpSpPr>
        <p:grpSpPr>
          <a:xfrm>
            <a:off x="0" y="6225309"/>
            <a:ext cx="12192000" cy="632691"/>
            <a:chOff x="0" y="6248400"/>
            <a:chExt cx="9144000" cy="609600"/>
          </a:xfrm>
        </p:grpSpPr>
        <p:sp>
          <p:nvSpPr>
            <p:cNvPr id="5" name="Rectangle 4"/>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Arial Narrow" panose="020B0606020202030204" pitchFamily="34" charset="0"/>
                </a:rPr>
                <a:t>Quantitative Tools for SSA</a:t>
              </a:r>
              <a:endParaRPr lang="en-US" dirty="0">
                <a:solidFill>
                  <a:schemeClr val="bg1"/>
                </a:solidFill>
                <a:latin typeface="Arial Narrow" panose="020B0606020202030204" pitchFamily="34" charset="0"/>
              </a:endParaRPr>
            </a:p>
          </p:txBody>
        </p:sp>
        <p:pic>
          <p:nvPicPr>
            <p:cNvPr id="6" name="Picture 2" descr="C:\Users\amt0046\Documents\Pictures and figures\ADCN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9252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lstStyle/>
          <a:p>
            <a:r>
              <a:rPr lang="en-US" dirty="0" smtClean="0"/>
              <a:t>Projection models for each data type</a:t>
            </a:r>
          </a:p>
          <a:p>
            <a:pPr lvl="1"/>
            <a:r>
              <a:rPr lang="en-US" dirty="0" smtClean="0"/>
              <a:t>Randomized categorical projections</a:t>
            </a:r>
          </a:p>
          <a:p>
            <a:pPr lvl="1"/>
            <a:r>
              <a:rPr lang="en-US" dirty="0" smtClean="0"/>
              <a:t>Occupancy and multistate occupancy modeling</a:t>
            </a:r>
          </a:p>
          <a:p>
            <a:pPr lvl="1"/>
            <a:r>
              <a:rPr lang="en-US" dirty="0" smtClean="0"/>
              <a:t>Linear projection models, Poisson process projection models</a:t>
            </a:r>
          </a:p>
          <a:p>
            <a:pPr lvl="1"/>
            <a:r>
              <a:rPr lang="en-US" dirty="0" smtClean="0"/>
              <a:t>Matrix populations model, matrix state transition models</a:t>
            </a:r>
            <a:endParaRPr lang="en-US" dirty="0"/>
          </a:p>
        </p:txBody>
      </p:sp>
      <p:grpSp>
        <p:nvGrpSpPr>
          <p:cNvPr id="4" name="Group 3"/>
          <p:cNvGrpSpPr/>
          <p:nvPr/>
        </p:nvGrpSpPr>
        <p:grpSpPr>
          <a:xfrm>
            <a:off x="0" y="6225309"/>
            <a:ext cx="12192000" cy="632691"/>
            <a:chOff x="0" y="6248400"/>
            <a:chExt cx="9144000" cy="609600"/>
          </a:xfrm>
        </p:grpSpPr>
        <p:sp>
          <p:nvSpPr>
            <p:cNvPr id="5" name="Rectangle 4"/>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Arial Narrow" panose="020B0606020202030204" pitchFamily="34" charset="0"/>
                </a:rPr>
                <a:t>Quantitative Tools for SSA</a:t>
              </a:r>
              <a:endParaRPr lang="en-US" dirty="0">
                <a:solidFill>
                  <a:schemeClr val="bg1"/>
                </a:solidFill>
                <a:latin typeface="Arial Narrow" panose="020B0606020202030204" pitchFamily="34" charset="0"/>
              </a:endParaRPr>
            </a:p>
          </p:txBody>
        </p:sp>
        <p:pic>
          <p:nvPicPr>
            <p:cNvPr id="6" name="Picture 2" descr="C:\Users\amt0046\Documents\Pictures and figures\ADCN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590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lstStyle/>
          <a:p>
            <a:r>
              <a:rPr lang="en-US" dirty="0" smtClean="0"/>
              <a:t>Projection models </a:t>
            </a:r>
            <a:r>
              <a:rPr lang="en-US" dirty="0" smtClean="0"/>
              <a:t>give insight into:</a:t>
            </a:r>
          </a:p>
          <a:p>
            <a:pPr lvl="1"/>
            <a:r>
              <a:rPr lang="en-US" dirty="0" smtClean="0"/>
              <a:t>Future redundancy</a:t>
            </a:r>
          </a:p>
          <a:p>
            <a:pPr lvl="1"/>
            <a:r>
              <a:rPr lang="en-US" dirty="0" smtClean="0"/>
              <a:t>Future resiliency</a:t>
            </a:r>
          </a:p>
          <a:p>
            <a:r>
              <a:rPr lang="en-US" dirty="0" smtClean="0"/>
              <a:t>Using the results of the current status and needs analysis to predict future redundancy and resiliency</a:t>
            </a:r>
          </a:p>
          <a:p>
            <a:pPr lvl="1"/>
            <a:endParaRPr lang="en-US" dirty="0"/>
          </a:p>
        </p:txBody>
      </p:sp>
      <p:grpSp>
        <p:nvGrpSpPr>
          <p:cNvPr id="4" name="Group 3"/>
          <p:cNvGrpSpPr/>
          <p:nvPr/>
        </p:nvGrpSpPr>
        <p:grpSpPr>
          <a:xfrm>
            <a:off x="0" y="6225309"/>
            <a:ext cx="12192000" cy="632691"/>
            <a:chOff x="0" y="6248400"/>
            <a:chExt cx="9144000" cy="609600"/>
          </a:xfrm>
        </p:grpSpPr>
        <p:sp>
          <p:nvSpPr>
            <p:cNvPr id="5" name="Rectangle 4"/>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Arial Narrow" panose="020B0606020202030204" pitchFamily="34" charset="0"/>
                </a:rPr>
                <a:t>Quantitative Tools for SSA</a:t>
              </a:r>
              <a:endParaRPr lang="en-US" dirty="0">
                <a:solidFill>
                  <a:schemeClr val="bg1"/>
                </a:solidFill>
                <a:latin typeface="Arial Narrow" panose="020B0606020202030204" pitchFamily="34" charset="0"/>
              </a:endParaRPr>
            </a:p>
          </p:txBody>
        </p:sp>
        <p:pic>
          <p:nvPicPr>
            <p:cNvPr id="6" name="Picture 2" descr="C:\Users\amt0046\Documents\Pictures and figures\ADCN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1893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709" y="2129270"/>
            <a:ext cx="10515600" cy="1325563"/>
          </a:xfrm>
        </p:spPr>
        <p:txBody>
          <a:bodyPr/>
          <a:lstStyle/>
          <a:p>
            <a:pPr algn="ctr"/>
            <a:r>
              <a:rPr lang="en-US" dirty="0" smtClean="0"/>
              <a:t>Questions?</a:t>
            </a:r>
            <a:endParaRPr lang="en-US" dirty="0"/>
          </a:p>
        </p:txBody>
      </p:sp>
      <p:grpSp>
        <p:nvGrpSpPr>
          <p:cNvPr id="3" name="Group 2"/>
          <p:cNvGrpSpPr/>
          <p:nvPr/>
        </p:nvGrpSpPr>
        <p:grpSpPr>
          <a:xfrm>
            <a:off x="0" y="6225309"/>
            <a:ext cx="12192000" cy="632691"/>
            <a:chOff x="0" y="6248400"/>
            <a:chExt cx="9144000" cy="609600"/>
          </a:xfrm>
        </p:grpSpPr>
        <p:sp>
          <p:nvSpPr>
            <p:cNvPr id="4" name="Rectangle 3"/>
            <p:cNvSpPr/>
            <p:nvPr/>
          </p:nvSpPr>
          <p:spPr>
            <a:xfrm>
              <a:off x="0" y="6248400"/>
              <a:ext cx="9144000" cy="609600"/>
            </a:xfrm>
            <a:prstGeom prst="rect">
              <a:avLst/>
            </a:prstGeom>
            <a:solidFill>
              <a:srgbClr val="4F6228">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Arial Narrow" panose="020B0606020202030204" pitchFamily="34" charset="0"/>
                </a:rPr>
                <a:t>Quantitative Tools for SSA</a:t>
              </a:r>
              <a:endParaRPr lang="en-US" dirty="0">
                <a:solidFill>
                  <a:schemeClr val="bg1"/>
                </a:solidFill>
                <a:latin typeface="Arial Narrow" panose="020B0606020202030204" pitchFamily="34" charset="0"/>
              </a:endParaRPr>
            </a:p>
          </p:txBody>
        </p:sp>
        <p:pic>
          <p:nvPicPr>
            <p:cNvPr id="5" name="Picture 2" descr="C:\Users\amt0046\Documents\Pictures and figures\ADCN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576" y="6248400"/>
              <a:ext cx="1232424" cy="6095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80933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14838</TotalTime>
  <Words>1081</Words>
  <Application>Microsoft Office PowerPoint</Application>
  <PresentationFormat>Widescreen</PresentationFormat>
  <Paragraphs>158</Paragraphs>
  <Slides>26</Slides>
  <Notes>7</Notes>
  <HiddenSlides>4</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Arial Narrow</vt:lpstr>
      <vt:lpstr>Calibri</vt:lpstr>
      <vt:lpstr>Calibri Light</vt:lpstr>
      <vt:lpstr>Gill Sans</vt:lpstr>
      <vt:lpstr>Office Theme</vt:lpstr>
      <vt:lpstr>1_Office Theme</vt:lpstr>
      <vt:lpstr>Species Status Assessments </vt:lpstr>
      <vt:lpstr>PowerPoint Presentation</vt:lpstr>
      <vt:lpstr>This Class</vt:lpstr>
      <vt:lpstr>What this class is not:</vt:lpstr>
      <vt:lpstr>Day 1</vt:lpstr>
      <vt:lpstr>Day 1</vt:lpstr>
      <vt:lpstr>Day 2</vt:lpstr>
      <vt:lpstr>Day 2</vt:lpstr>
      <vt:lpstr>Questions?</vt:lpstr>
      <vt:lpstr>The purpose of modeling </vt:lpstr>
      <vt:lpstr>Explaining variation</vt:lpstr>
      <vt:lpstr>George Box’s Pipe</vt:lpstr>
      <vt:lpstr>Forms of uncertainty</vt:lpstr>
      <vt:lpstr>Statistical distributions for characterizing uncertainties</vt:lpstr>
      <vt:lpstr>The normal distribution</vt:lpstr>
      <vt:lpstr>The Poisson distribution</vt:lpstr>
      <vt:lpstr>PowerPoint Presentation</vt:lpstr>
      <vt:lpstr>The beta distribution</vt:lpstr>
      <vt:lpstr>PowerPoint Presentation</vt:lpstr>
      <vt:lpstr>PowerPoint Presentation</vt:lpstr>
      <vt:lpstr>Application and use in the class and beyond</vt:lpstr>
      <vt:lpstr>Generalized Linear Models</vt:lpstr>
      <vt:lpstr>Linear regression!</vt:lpstr>
      <vt:lpstr>Multiple regression: relating parameters to multiple variables</vt:lpstr>
      <vt:lpstr>Multiple Models</vt:lpstr>
      <vt:lpstr>Questions?</vt:lpstr>
    </vt:vector>
  </TitlesOfParts>
  <Company>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Species Status Assessments</dc:title>
  <dc:creator>Conor McGowan</dc:creator>
  <cp:lastModifiedBy>Conor McGowan</cp:lastModifiedBy>
  <cp:revision>27</cp:revision>
  <dcterms:created xsi:type="dcterms:W3CDTF">2017-08-25T14:45:22Z</dcterms:created>
  <dcterms:modified xsi:type="dcterms:W3CDTF">2018-09-01T22:34:01Z</dcterms:modified>
</cp:coreProperties>
</file>