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5" r:id="rId18"/>
    <p:sldId id="273" r:id="rId19"/>
    <p:sldId id="274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Stream length and </a:t>
            </a:r>
            <a:r>
              <a:rPr lang="en-US" dirty="0" smtClean="0"/>
              <a:t>persistence </a:t>
            </a:r>
            <a:r>
              <a:rPr lang="en-US" dirty="0"/>
              <a:t>probability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866056145155768"/>
          <c:y val="0.14537160561936127"/>
          <c:w val="0.86703393054129108"/>
          <c:h val="0.6539866593108982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Sheet1!$E$1:$K$1</c:f>
              <c:strCache>
                <c:ptCount val="1"/>
              </c:strCache>
            </c:strRef>
          </c:tx>
          <c:spPr>
            <a:ln w="28575">
              <a:noFill/>
            </a:ln>
          </c:spPr>
          <c:trendline>
            <c:trendlineType val="exp"/>
            <c:dispRSqr val="0"/>
            <c:dispEq val="1"/>
            <c:trendlineLbl>
              <c:layout>
                <c:manualLayout>
                  <c:x val="-0.12072200349956255"/>
                  <c:y val="-0.43399679206765823"/>
                </c:manualLayout>
              </c:layout>
              <c:numFmt formatCode="General" sourceLinked="0"/>
            </c:trendlineLbl>
          </c:trendline>
          <c:xVal>
            <c:numRef>
              <c:f>Sheet1!$C$10:$C$17</c:f>
              <c:numCache>
                <c:formatCode>General</c:formatCode>
                <c:ptCount val="8"/>
                <c:pt idx="0">
                  <c:v>50</c:v>
                </c:pt>
                <c:pt idx="1">
                  <c:v>25</c:v>
                </c:pt>
                <c:pt idx="2">
                  <c:v>0</c:v>
                </c:pt>
                <c:pt idx="3">
                  <c:v>15</c:v>
                </c:pt>
                <c:pt idx="4">
                  <c:v>10</c:v>
                </c:pt>
                <c:pt idx="5">
                  <c:v>5</c:v>
                </c:pt>
                <c:pt idx="6">
                  <c:v>2</c:v>
                </c:pt>
                <c:pt idx="7">
                  <c:v>0.05</c:v>
                </c:pt>
              </c:numCache>
            </c:numRef>
          </c:xVal>
          <c:yVal>
            <c:numRef>
              <c:f>Sheet1!$E$10:$E$17</c:f>
              <c:numCache>
                <c:formatCode>General</c:formatCode>
                <c:ptCount val="8"/>
                <c:pt idx="0">
                  <c:v>0.20000000000001061</c:v>
                </c:pt>
                <c:pt idx="1">
                  <c:v>0.20000035762770874</c:v>
                </c:pt>
                <c:pt idx="2">
                  <c:v>0.95</c:v>
                </c:pt>
                <c:pt idx="3">
                  <c:v>0.20036604337614006</c:v>
                </c:pt>
                <c:pt idx="4">
                  <c:v>0.21154956689124149</c:v>
                </c:pt>
                <c:pt idx="5">
                  <c:v>0.4553191489361702</c:v>
                </c:pt>
                <c:pt idx="6">
                  <c:v>0.83157894736842108</c:v>
                </c:pt>
                <c:pt idx="7">
                  <c:v>0.94835059208521655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D30-4380-A8B9-4D118721D6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094144"/>
        <c:axId val="143095680"/>
      </c:scatterChart>
      <c:valAx>
        <c:axId val="1430941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Stream length (km)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3095680"/>
        <c:crosses val="autoZero"/>
        <c:crossBetween val="midCat"/>
      </c:valAx>
      <c:valAx>
        <c:axId val="14309568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Persistence Probability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309414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3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9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8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1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3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3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2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0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8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040C2-4B67-4C2B-A677-1E0CED48D36C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4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Occupancy and multi-state occupancy projection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225309"/>
            <a:ext cx="12192000" cy="632691"/>
          </a:xfrm>
          <a:prstGeom prst="rect">
            <a:avLst/>
          </a:prstGeom>
          <a:solidFill>
            <a:srgbClr val="4F6228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Quantitative Tools for 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SSA</a:t>
            </a:r>
            <a:endParaRPr lang="en-US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2" descr="C:\Users\amt0046\Documents\Pictures and figures\ADCN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768" y="6225309"/>
            <a:ext cx="1643232" cy="63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5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86868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Multiple population </a:t>
            </a:r>
            <a:r>
              <a:rPr lang="en-US" sz="3200" dirty="0"/>
              <a:t>states</a:t>
            </a:r>
          </a:p>
        </p:txBody>
      </p:sp>
      <p:sp>
        <p:nvSpPr>
          <p:cNvPr id="12" name="Oval 11"/>
          <p:cNvSpPr/>
          <p:nvPr/>
        </p:nvSpPr>
        <p:spPr>
          <a:xfrm>
            <a:off x="6430825" y="2780065"/>
            <a:ext cx="17526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xtinct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657600" y="1979965"/>
            <a:ext cx="17526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 abundance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657600" y="4112330"/>
            <a:ext cx="17526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abundance</a:t>
            </a:r>
            <a:endParaRPr lang="en-US" dirty="0"/>
          </a:p>
        </p:txBody>
      </p:sp>
      <p:cxnSp>
        <p:nvCxnSpPr>
          <p:cNvPr id="4" name="Straight Arrow Connector 3"/>
          <p:cNvCxnSpPr>
            <a:stCxn id="18" idx="6"/>
            <a:endCxn id="12" idx="2"/>
          </p:cNvCxnSpPr>
          <p:nvPr/>
        </p:nvCxnSpPr>
        <p:spPr>
          <a:xfrm>
            <a:off x="5410200" y="2780065"/>
            <a:ext cx="1020625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3" idx="6"/>
            <a:endCxn id="12" idx="2"/>
          </p:cNvCxnSpPr>
          <p:nvPr/>
        </p:nvCxnSpPr>
        <p:spPr>
          <a:xfrm flipV="1">
            <a:off x="5410200" y="3580165"/>
            <a:ext cx="1020625" cy="133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8" idx="4"/>
            <a:endCxn id="33" idx="0"/>
          </p:cNvCxnSpPr>
          <p:nvPr/>
        </p:nvCxnSpPr>
        <p:spPr>
          <a:xfrm>
            <a:off x="4533900" y="3580165"/>
            <a:ext cx="0" cy="5321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2" idx="3"/>
            <a:endCxn id="33" idx="6"/>
          </p:cNvCxnSpPr>
          <p:nvPr/>
        </p:nvCxnSpPr>
        <p:spPr>
          <a:xfrm flipH="1">
            <a:off x="5410200" y="4145921"/>
            <a:ext cx="1277287" cy="76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2" idx="1"/>
            <a:endCxn id="18" idx="6"/>
          </p:cNvCxnSpPr>
          <p:nvPr/>
        </p:nvCxnSpPr>
        <p:spPr>
          <a:xfrm flipH="1" flipV="1">
            <a:off x="5410200" y="2780065"/>
            <a:ext cx="1277287" cy="2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0" y="6225309"/>
            <a:ext cx="12192000" cy="632691"/>
            <a:chOff x="0" y="6225309"/>
            <a:chExt cx="12192000" cy="632691"/>
          </a:xfrm>
        </p:grpSpPr>
        <p:sp>
          <p:nvSpPr>
            <p:cNvPr id="14" name="Rectangle 13"/>
            <p:cNvSpPr/>
            <p:nvPr/>
          </p:nvSpPr>
          <p:spPr>
            <a:xfrm>
              <a:off x="0" y="6225309"/>
              <a:ext cx="12192000" cy="632691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</a:t>
              </a:r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SSA</a:t>
              </a:r>
              <a:endParaRPr lang="en-US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15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768" y="6225310"/>
              <a:ext cx="1643232" cy="632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3226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86868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Multiple population </a:t>
            </a:r>
            <a:r>
              <a:rPr lang="en-US" sz="3200" dirty="0"/>
              <a:t>states</a:t>
            </a:r>
          </a:p>
        </p:txBody>
      </p:sp>
      <p:sp>
        <p:nvSpPr>
          <p:cNvPr id="12" name="Oval 11"/>
          <p:cNvSpPr/>
          <p:nvPr/>
        </p:nvSpPr>
        <p:spPr>
          <a:xfrm>
            <a:off x="6430825" y="2780065"/>
            <a:ext cx="17526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xtinct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657600" y="1979965"/>
            <a:ext cx="17526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 abundance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657600" y="4112330"/>
            <a:ext cx="17526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abundance</a:t>
            </a:r>
            <a:endParaRPr lang="en-US" dirty="0"/>
          </a:p>
        </p:txBody>
      </p:sp>
      <p:cxnSp>
        <p:nvCxnSpPr>
          <p:cNvPr id="4" name="Straight Arrow Connector 3"/>
          <p:cNvCxnSpPr>
            <a:stCxn id="18" idx="6"/>
            <a:endCxn id="12" idx="2"/>
          </p:cNvCxnSpPr>
          <p:nvPr/>
        </p:nvCxnSpPr>
        <p:spPr>
          <a:xfrm>
            <a:off x="5410200" y="2780065"/>
            <a:ext cx="1020625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3" idx="6"/>
            <a:endCxn id="12" idx="2"/>
          </p:cNvCxnSpPr>
          <p:nvPr/>
        </p:nvCxnSpPr>
        <p:spPr>
          <a:xfrm flipV="1">
            <a:off x="5410200" y="3580165"/>
            <a:ext cx="1020625" cy="133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8" idx="4"/>
            <a:endCxn id="33" idx="0"/>
          </p:cNvCxnSpPr>
          <p:nvPr/>
        </p:nvCxnSpPr>
        <p:spPr>
          <a:xfrm>
            <a:off x="4533900" y="3580165"/>
            <a:ext cx="0" cy="5321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2" idx="3"/>
            <a:endCxn id="33" idx="6"/>
          </p:cNvCxnSpPr>
          <p:nvPr/>
        </p:nvCxnSpPr>
        <p:spPr>
          <a:xfrm flipH="1">
            <a:off x="5410200" y="4145921"/>
            <a:ext cx="1277287" cy="76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2" idx="1"/>
            <a:endCxn id="18" idx="6"/>
          </p:cNvCxnSpPr>
          <p:nvPr/>
        </p:nvCxnSpPr>
        <p:spPr>
          <a:xfrm flipH="1" flipV="1">
            <a:off x="5410200" y="2780065"/>
            <a:ext cx="1277287" cy="2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0" y="6225309"/>
            <a:ext cx="12192000" cy="632691"/>
            <a:chOff x="0" y="6225309"/>
            <a:chExt cx="12192000" cy="632691"/>
          </a:xfrm>
        </p:grpSpPr>
        <p:sp>
          <p:nvSpPr>
            <p:cNvPr id="14" name="Rectangle 13"/>
            <p:cNvSpPr/>
            <p:nvPr/>
          </p:nvSpPr>
          <p:spPr>
            <a:xfrm>
              <a:off x="0" y="6225309"/>
              <a:ext cx="12192000" cy="632691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</a:t>
              </a:r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SSA</a:t>
              </a:r>
              <a:endParaRPr lang="en-US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15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768" y="6225310"/>
              <a:ext cx="1643232" cy="632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75813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86868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Multiple population </a:t>
            </a:r>
            <a:r>
              <a:rPr lang="en-US" sz="3200" dirty="0"/>
              <a:t>states</a:t>
            </a:r>
          </a:p>
        </p:txBody>
      </p:sp>
      <p:sp>
        <p:nvSpPr>
          <p:cNvPr id="12" name="Oval 11"/>
          <p:cNvSpPr/>
          <p:nvPr/>
        </p:nvSpPr>
        <p:spPr>
          <a:xfrm>
            <a:off x="6449830" y="2780065"/>
            <a:ext cx="17526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xtinct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657600" y="1979965"/>
            <a:ext cx="17526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 abundance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657600" y="4112330"/>
            <a:ext cx="17526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abundance</a:t>
            </a:r>
            <a:endParaRPr lang="en-US" dirty="0"/>
          </a:p>
        </p:txBody>
      </p:sp>
      <p:cxnSp>
        <p:nvCxnSpPr>
          <p:cNvPr id="4" name="Straight Arrow Connector 3"/>
          <p:cNvCxnSpPr>
            <a:stCxn id="18" idx="6"/>
            <a:endCxn id="12" idx="2"/>
          </p:cNvCxnSpPr>
          <p:nvPr/>
        </p:nvCxnSpPr>
        <p:spPr>
          <a:xfrm>
            <a:off x="5410200" y="2780065"/>
            <a:ext cx="1020625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3" idx="6"/>
            <a:endCxn id="12" idx="2"/>
          </p:cNvCxnSpPr>
          <p:nvPr/>
        </p:nvCxnSpPr>
        <p:spPr>
          <a:xfrm flipV="1">
            <a:off x="5410200" y="3580165"/>
            <a:ext cx="1020625" cy="133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8" idx="4"/>
            <a:endCxn id="33" idx="0"/>
          </p:cNvCxnSpPr>
          <p:nvPr/>
        </p:nvCxnSpPr>
        <p:spPr>
          <a:xfrm>
            <a:off x="4533900" y="3580165"/>
            <a:ext cx="0" cy="5321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2" idx="3"/>
            <a:endCxn id="33" idx="6"/>
          </p:cNvCxnSpPr>
          <p:nvPr/>
        </p:nvCxnSpPr>
        <p:spPr>
          <a:xfrm flipH="1">
            <a:off x="5410200" y="4145921"/>
            <a:ext cx="1277287" cy="76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2" idx="1"/>
            <a:endCxn id="18" idx="6"/>
          </p:cNvCxnSpPr>
          <p:nvPr/>
        </p:nvCxnSpPr>
        <p:spPr>
          <a:xfrm flipH="1" flipV="1">
            <a:off x="5410200" y="2780065"/>
            <a:ext cx="1277287" cy="2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48843" y="2579312"/>
                <a:ext cx="415948" cy="278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𝐸𝐿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843" y="2579312"/>
                <a:ext cx="415948" cy="278923"/>
              </a:xfrm>
              <a:prstGeom prst="rect">
                <a:avLst/>
              </a:prstGeom>
              <a:blipFill>
                <a:blip r:embed="rId2"/>
                <a:stretch>
                  <a:fillRect l="-11765" t="-2174" r="-588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76935" y="3705871"/>
                <a:ext cx="435184" cy="278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𝐿𝐻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935" y="3705871"/>
                <a:ext cx="435184" cy="278923"/>
              </a:xfrm>
              <a:prstGeom prst="rect">
                <a:avLst/>
              </a:prstGeom>
              <a:blipFill>
                <a:blip r:embed="rId3"/>
                <a:stretch>
                  <a:fillRect l="-11111" t="-2174" r="-416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87776" y="3706785"/>
                <a:ext cx="435184" cy="278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𝐻𝐿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776" y="3706785"/>
                <a:ext cx="435184" cy="278923"/>
              </a:xfrm>
              <a:prstGeom prst="rect">
                <a:avLst/>
              </a:prstGeom>
              <a:blipFill>
                <a:blip r:embed="rId4"/>
                <a:stretch>
                  <a:fillRect l="-12676" t="-2174" r="-422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499546" y="3154327"/>
                <a:ext cx="418000" cy="278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𝐿𝐸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546" y="3154327"/>
                <a:ext cx="418000" cy="278923"/>
              </a:xfrm>
              <a:prstGeom prst="rect">
                <a:avLst/>
              </a:prstGeom>
              <a:blipFill>
                <a:blip r:embed="rId5"/>
                <a:stretch>
                  <a:fillRect l="-11594" t="-2174" r="-434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570602" y="3942500"/>
                <a:ext cx="453266" cy="278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𝐻𝐸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602" y="3942500"/>
                <a:ext cx="453266" cy="278923"/>
              </a:xfrm>
              <a:prstGeom prst="rect">
                <a:avLst/>
              </a:prstGeom>
              <a:blipFill>
                <a:blip r:embed="rId6"/>
                <a:stretch>
                  <a:fillRect l="-12162" t="-2222" r="-405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778576" y="4697466"/>
                <a:ext cx="451213" cy="278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𝐸𝐻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76" y="4697466"/>
                <a:ext cx="451213" cy="278923"/>
              </a:xfrm>
              <a:prstGeom prst="rect">
                <a:avLst/>
              </a:prstGeom>
              <a:blipFill>
                <a:blip r:embed="rId7"/>
                <a:stretch>
                  <a:fillRect l="-12162" t="-2222" r="-405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0" y="6225309"/>
            <a:ext cx="12192000" cy="632691"/>
            <a:chOff x="0" y="6225309"/>
            <a:chExt cx="12192000" cy="632691"/>
          </a:xfrm>
        </p:grpSpPr>
        <p:sp>
          <p:nvSpPr>
            <p:cNvPr id="21" name="Rectangle 20"/>
            <p:cNvSpPr/>
            <p:nvPr/>
          </p:nvSpPr>
          <p:spPr>
            <a:xfrm>
              <a:off x="0" y="6225309"/>
              <a:ext cx="12192000" cy="632691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</a:t>
              </a:r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SSA</a:t>
              </a:r>
              <a:endParaRPr lang="en-US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22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768" y="6225310"/>
              <a:ext cx="1643232" cy="632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6849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formulation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547584" y="1665025"/>
                <a:ext cx="8087483" cy="1928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𝑒𝑒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𝑒𝐿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𝑒𝐻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𝐿𝑒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𝐿𝐿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𝐿𝐻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𝐻𝑒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𝐻𝐿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𝐻𝐻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𝑒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584" y="1665025"/>
                <a:ext cx="8087483" cy="1928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0" y="6225309"/>
            <a:ext cx="12192000" cy="632691"/>
            <a:chOff x="0" y="6225309"/>
            <a:chExt cx="12192000" cy="632691"/>
          </a:xfrm>
        </p:grpSpPr>
        <p:sp>
          <p:nvSpPr>
            <p:cNvPr id="6" name="Rectangle 5"/>
            <p:cNvSpPr/>
            <p:nvPr/>
          </p:nvSpPr>
          <p:spPr>
            <a:xfrm>
              <a:off x="0" y="6225309"/>
              <a:ext cx="12192000" cy="632691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</a:t>
              </a:r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SSA</a:t>
              </a:r>
              <a:endParaRPr lang="en-US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7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768" y="6225310"/>
              <a:ext cx="1643232" cy="632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212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05" y="162116"/>
            <a:ext cx="10515600" cy="1325563"/>
          </a:xfrm>
        </p:spPr>
        <p:txBody>
          <a:bodyPr/>
          <a:lstStyle/>
          <a:p>
            <a:r>
              <a:rPr lang="en-US" dirty="0" smtClean="0"/>
              <a:t>Matrix formulation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548877" y="1425718"/>
                <a:ext cx="8087483" cy="1928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b="0" i="1" smtClean="0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𝑒𝑒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 smtClean="0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𝑒𝐿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𝑒𝐻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𝐿𝑒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𝐿𝐿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𝐿𝐻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𝐻𝑒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𝐻𝐿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𝐻𝐻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𝑒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877" y="1425718"/>
                <a:ext cx="8087483" cy="1928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183896" y="4322440"/>
                <a:ext cx="5167248" cy="527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  <m:r>
                          <a:rPr lang="en-US" sz="2800" i="1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𝑒</m:t>
                        </m:r>
                      </m:sup>
                    </m:sSubSup>
                  </m:oMath>
                </a14:m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𝑒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𝑒𝑒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𝑒𝐿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𝑒𝐻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896" y="4322440"/>
                <a:ext cx="5167248" cy="527452"/>
              </a:xfrm>
              <a:prstGeom prst="rect">
                <a:avLst/>
              </a:prstGeom>
              <a:blipFill>
                <a:blip r:embed="rId3"/>
                <a:stretch>
                  <a:fillRect t="-919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183896" y="4970125"/>
                <a:ext cx="5167248" cy="5306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  <m:r>
                          <a:rPr lang="en-US" sz="2800" i="1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𝑒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𝐿𝑒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𝐿𝐿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𝐿𝐻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896" y="4970125"/>
                <a:ext cx="5167248" cy="530658"/>
              </a:xfrm>
              <a:prstGeom prst="rect">
                <a:avLst/>
              </a:prstGeom>
              <a:blipFill>
                <a:blip r:embed="rId4"/>
                <a:stretch>
                  <a:fillRect t="-919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183896" y="5620226"/>
                <a:ext cx="5330755" cy="5306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  <m:r>
                          <a:rPr lang="en-US" sz="2800" i="1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𝐻𝑒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𝐻𝐿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𝐻𝐻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896" y="5620226"/>
                <a:ext cx="5330755" cy="530658"/>
              </a:xfrm>
              <a:prstGeom prst="rect">
                <a:avLst/>
              </a:prstGeom>
              <a:blipFill>
                <a:blip r:embed="rId5"/>
                <a:stretch>
                  <a:fillRect t="-1034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Arrow 8"/>
          <p:cNvSpPr/>
          <p:nvPr/>
        </p:nvSpPr>
        <p:spPr>
          <a:xfrm>
            <a:off x="5292437" y="3362245"/>
            <a:ext cx="600364" cy="840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6225309"/>
            <a:ext cx="12192000" cy="632691"/>
            <a:chOff x="0" y="6225309"/>
            <a:chExt cx="12192000" cy="632691"/>
          </a:xfrm>
        </p:grpSpPr>
        <p:sp>
          <p:nvSpPr>
            <p:cNvPr id="10" name="Rectangle 9"/>
            <p:cNvSpPr/>
            <p:nvPr/>
          </p:nvSpPr>
          <p:spPr>
            <a:xfrm>
              <a:off x="0" y="6225309"/>
              <a:ext cx="12192000" cy="632691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</a:t>
              </a:r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SSA</a:t>
              </a:r>
              <a:endParaRPr lang="en-US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11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768" y="6225310"/>
              <a:ext cx="1643232" cy="632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7629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output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20" y="1690688"/>
            <a:ext cx="11566159" cy="415966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0" y="6225309"/>
            <a:ext cx="12192000" cy="632691"/>
            <a:chOff x="0" y="6225309"/>
            <a:chExt cx="12192000" cy="632691"/>
          </a:xfrm>
        </p:grpSpPr>
        <p:sp>
          <p:nvSpPr>
            <p:cNvPr id="7" name="Rectangle 6"/>
            <p:cNvSpPr/>
            <p:nvPr/>
          </p:nvSpPr>
          <p:spPr>
            <a:xfrm>
              <a:off x="0" y="6225309"/>
              <a:ext cx="12192000" cy="632691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</a:t>
              </a:r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SSA</a:t>
              </a:r>
              <a:endParaRPr lang="en-US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8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768" y="6225310"/>
              <a:ext cx="1643232" cy="632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593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effects on probabilities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477490" y="1690688"/>
            <a:ext cx="4160982" cy="4481947"/>
            <a:chOff x="1981200" y="1018309"/>
            <a:chExt cx="4876800" cy="5611091"/>
          </a:xfrm>
        </p:grpSpPr>
        <p:sp>
          <p:nvSpPr>
            <p:cNvPr id="5" name="Oval 4"/>
            <p:cNvSpPr/>
            <p:nvPr/>
          </p:nvSpPr>
          <p:spPr>
            <a:xfrm>
              <a:off x="1981200" y="1475509"/>
              <a:ext cx="15240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Site Occupied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?</a:t>
              </a:r>
            </a:p>
          </p:txBody>
        </p:sp>
        <p:cxnSp>
          <p:nvCxnSpPr>
            <p:cNvPr id="7" name="Straight Arrow Connector 6"/>
            <p:cNvCxnSpPr>
              <a:stCxn id="5" idx="6"/>
              <a:endCxn id="6" idx="2"/>
            </p:cNvCxnSpPr>
            <p:nvPr/>
          </p:nvCxnSpPr>
          <p:spPr>
            <a:xfrm>
              <a:off x="3505200" y="2275609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209800" y="1018309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Year 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57750" y="1032164"/>
              <a:ext cx="1104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Year t +1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981200" y="3685309"/>
              <a:ext cx="1650860" cy="18772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Natural persistence probability (</a:t>
              </a:r>
              <a:r>
                <a:rPr lang="en-US" i="1" dirty="0"/>
                <a:t>P</a:t>
              </a:r>
              <a:r>
                <a:rPr lang="en-US" dirty="0"/>
                <a:t>, near 1.0)</a:t>
              </a: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2806630" y="2275609"/>
              <a:ext cx="1155770" cy="1409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Stream Length affects </a:t>
              </a:r>
              <a:r>
                <a:rPr lang="en-US" i="1" dirty="0"/>
                <a:t>P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Invasive fish community affects </a:t>
              </a:r>
              <a:r>
                <a:rPr lang="en-US" i="1" dirty="0"/>
                <a:t>P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Hydrology/flood frequency affects </a:t>
              </a:r>
              <a:r>
                <a:rPr lang="en-US" i="1" dirty="0"/>
                <a:t>P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 flipV="1">
              <a:off x="3962400" y="2275610"/>
              <a:ext cx="685800" cy="3820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0" y="6225309"/>
            <a:ext cx="12192000" cy="632691"/>
            <a:chOff x="0" y="6225309"/>
            <a:chExt cx="12192000" cy="632691"/>
          </a:xfrm>
        </p:grpSpPr>
        <p:sp>
          <p:nvSpPr>
            <p:cNvPr id="19" name="Rectangle 18"/>
            <p:cNvSpPr/>
            <p:nvPr/>
          </p:nvSpPr>
          <p:spPr>
            <a:xfrm>
              <a:off x="0" y="6225309"/>
              <a:ext cx="12192000" cy="632691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</a:t>
              </a:r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SSA</a:t>
              </a:r>
              <a:endParaRPr lang="en-US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20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768" y="6225310"/>
              <a:ext cx="1643232" cy="632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039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9"/>
          <a:stretch/>
        </p:blipFill>
        <p:spPr>
          <a:xfrm>
            <a:off x="2057400" y="1022867"/>
            <a:ext cx="8013940" cy="488348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938205" y="2286000"/>
            <a:ext cx="1524000" cy="914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83217" y="3657600"/>
            <a:ext cx="1524000" cy="914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13981" y="4648200"/>
            <a:ext cx="1524000" cy="914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238226" y="2550207"/>
            <a:ext cx="1524000" cy="914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00601" y="838201"/>
            <a:ext cx="187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Occupancy Model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Inputs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46125" y="304800"/>
            <a:ext cx="2453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Chub Model Parameters</a:t>
            </a:r>
          </a:p>
        </p:txBody>
      </p:sp>
      <p:sp>
        <p:nvSpPr>
          <p:cNvPr id="16" name="Oval 15"/>
          <p:cNvSpPr/>
          <p:nvPr/>
        </p:nvSpPr>
        <p:spPr>
          <a:xfrm>
            <a:off x="4572000" y="685800"/>
            <a:ext cx="2340476" cy="914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238226" y="5181600"/>
            <a:ext cx="1524000" cy="914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6225309"/>
            <a:ext cx="12192000" cy="632691"/>
            <a:chOff x="0" y="6225309"/>
            <a:chExt cx="12192000" cy="632691"/>
          </a:xfrm>
        </p:grpSpPr>
        <p:sp>
          <p:nvSpPr>
            <p:cNvPr id="13" name="Rectangle 12"/>
            <p:cNvSpPr/>
            <p:nvPr/>
          </p:nvSpPr>
          <p:spPr>
            <a:xfrm>
              <a:off x="0" y="6225309"/>
              <a:ext cx="12192000" cy="632691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</a:t>
              </a:r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SSA</a:t>
              </a:r>
              <a:endParaRPr lang="en-US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15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768" y="6225310"/>
              <a:ext cx="1643232" cy="632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797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/>
      <p:bldP spid="14" grpId="0"/>
      <p:bldP spid="16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Logical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Link population parameters to environmental conditions by discrete logic function</a:t>
                </a:r>
              </a:p>
              <a:p>
                <a:pPr lvl="1"/>
                <a:r>
                  <a:rPr lang="en-US" dirty="0" smtClean="0"/>
                  <a:t>“</a:t>
                </a:r>
                <a:r>
                  <a:rPr lang="en-US" i="1" dirty="0" smtClean="0"/>
                  <a:t>If environmental variable </a:t>
                </a:r>
                <a:r>
                  <a:rPr lang="en-US" i="1" dirty="0" err="1" smtClean="0"/>
                  <a:t>i</a:t>
                </a:r>
                <a:r>
                  <a:rPr lang="en-US" i="1" dirty="0" smtClean="0"/>
                  <a:t> ≥ x1  and </a:t>
                </a:r>
                <a:r>
                  <a:rPr lang="en-US" i="1" dirty="0" err="1" smtClean="0"/>
                  <a:t>i</a:t>
                </a:r>
                <a:r>
                  <a:rPr lang="en-US" i="1" dirty="0" smtClean="0"/>
                  <a:t> &lt; x2,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</m:oMath>
                </a14:m>
                <a:r>
                  <a:rPr lang="en-US" i="1" dirty="0" smtClean="0"/>
                  <a:t> = 0.79, else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</m:oMath>
                </a14:m>
                <a:r>
                  <a:rPr lang="en-US" i="1" dirty="0"/>
                  <a:t> </a:t>
                </a:r>
                <a:r>
                  <a:rPr lang="en-US" i="1" dirty="0" smtClean="0"/>
                  <a:t>= 0.92”</a:t>
                </a:r>
              </a:p>
              <a:p>
                <a:pPr lvl="2"/>
                <a:r>
                  <a:rPr lang="en-US" dirty="0" smtClean="0"/>
                  <a:t>Mean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 smtClean="0"/>
                  <a:t> decreases when the value of I falls between x1 and x2.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6225309"/>
            <a:ext cx="12192000" cy="632691"/>
            <a:chOff x="0" y="6225309"/>
            <a:chExt cx="12192000" cy="632691"/>
          </a:xfrm>
        </p:grpSpPr>
        <p:sp>
          <p:nvSpPr>
            <p:cNvPr id="5" name="Rectangle 4"/>
            <p:cNvSpPr/>
            <p:nvPr/>
          </p:nvSpPr>
          <p:spPr>
            <a:xfrm>
              <a:off x="0" y="6225309"/>
              <a:ext cx="12192000" cy="632691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</a:t>
              </a:r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SSA</a:t>
              </a:r>
              <a:endParaRPr lang="en-US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6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768" y="6225310"/>
              <a:ext cx="1643232" cy="632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871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functions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8454311"/>
              </p:ext>
            </p:extLst>
          </p:nvPr>
        </p:nvGraphicFramePr>
        <p:xfrm>
          <a:off x="838200" y="1690688"/>
          <a:ext cx="10515600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0" y="6225309"/>
            <a:ext cx="12192000" cy="632691"/>
            <a:chOff x="0" y="6225309"/>
            <a:chExt cx="12192000" cy="632691"/>
          </a:xfrm>
        </p:grpSpPr>
        <p:sp>
          <p:nvSpPr>
            <p:cNvPr id="6" name="Rectangle 5"/>
            <p:cNvSpPr/>
            <p:nvPr/>
          </p:nvSpPr>
          <p:spPr>
            <a:xfrm>
              <a:off x="0" y="6225309"/>
              <a:ext cx="12192000" cy="632691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</a:t>
              </a:r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SSA</a:t>
              </a:r>
              <a:endParaRPr lang="en-US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7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768" y="6225310"/>
              <a:ext cx="1643232" cy="632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6368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occupancy projection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17636" y="3059547"/>
            <a:ext cx="15240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Site Occupied</a:t>
            </a:r>
          </a:p>
        </p:txBody>
      </p:sp>
      <p:sp>
        <p:nvSpPr>
          <p:cNvPr id="5" name="Oval 4"/>
          <p:cNvSpPr/>
          <p:nvPr/>
        </p:nvSpPr>
        <p:spPr>
          <a:xfrm>
            <a:off x="6384636" y="3059547"/>
            <a:ext cx="1524000" cy="160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6" name="Straight Arrow Connector 5"/>
          <p:cNvCxnSpPr>
            <a:stCxn id="4" idx="6"/>
            <a:endCxn id="5" idx="2"/>
          </p:cNvCxnSpPr>
          <p:nvPr/>
        </p:nvCxnSpPr>
        <p:spPr>
          <a:xfrm>
            <a:off x="5241636" y="3859647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46236" y="260234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 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94186" y="2616202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 t +1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6225309"/>
            <a:ext cx="12192000" cy="632691"/>
            <a:chOff x="0" y="6225309"/>
            <a:chExt cx="12192000" cy="632691"/>
          </a:xfrm>
        </p:grpSpPr>
        <p:sp>
          <p:nvSpPr>
            <p:cNvPr id="10" name="Rectangle 9"/>
            <p:cNvSpPr/>
            <p:nvPr/>
          </p:nvSpPr>
          <p:spPr>
            <a:xfrm>
              <a:off x="0" y="6225309"/>
              <a:ext cx="12192000" cy="632691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</a:t>
              </a:r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SSA</a:t>
              </a:r>
              <a:endParaRPr lang="en-US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11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768" y="6225310"/>
              <a:ext cx="1643232" cy="632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809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Simulation data assume perfect knowledge of the system</a:t>
            </a:r>
          </a:p>
          <a:p>
            <a:pPr lvl="1"/>
            <a:r>
              <a:rPr lang="en-US" dirty="0" smtClean="0"/>
              <a:t>I.e., no partial observability/observation error in monitoring data</a:t>
            </a:r>
          </a:p>
          <a:p>
            <a:r>
              <a:rPr lang="en-US" dirty="0" smtClean="0"/>
              <a:t>May be important to add observation error to output from the models</a:t>
            </a:r>
          </a:p>
          <a:p>
            <a:pPr lvl="1"/>
            <a:r>
              <a:rPr lang="en-US" dirty="0" smtClean="0"/>
              <a:t>Recovery planning</a:t>
            </a:r>
          </a:p>
          <a:p>
            <a:pPr lvl="1"/>
            <a:r>
              <a:rPr lang="en-US" dirty="0" smtClean="0"/>
              <a:t>Section 7 planning</a:t>
            </a:r>
          </a:p>
          <a:p>
            <a:pPr lvl="1"/>
            <a:r>
              <a:rPr lang="en-US" dirty="0" smtClean="0"/>
              <a:t>Delisting decisions</a:t>
            </a:r>
          </a:p>
          <a:p>
            <a:r>
              <a:rPr lang="en-US" dirty="0" smtClean="0"/>
              <a:t>Observed system response will not match predictions</a:t>
            </a:r>
          </a:p>
          <a:p>
            <a:pPr lvl="1"/>
            <a:r>
              <a:rPr lang="en-US" dirty="0" smtClean="0"/>
              <a:t>This is the case no matter, but account for all uncertainties might be important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225309"/>
            <a:ext cx="12192000" cy="632691"/>
            <a:chOff x="0" y="6225309"/>
            <a:chExt cx="12192000" cy="632691"/>
          </a:xfrm>
        </p:grpSpPr>
        <p:sp>
          <p:nvSpPr>
            <p:cNvPr id="5" name="Rectangle 4"/>
            <p:cNvSpPr/>
            <p:nvPr/>
          </p:nvSpPr>
          <p:spPr>
            <a:xfrm>
              <a:off x="0" y="6225309"/>
              <a:ext cx="12192000" cy="632691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</a:t>
              </a:r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SSA</a:t>
              </a:r>
              <a:endParaRPr lang="en-US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6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768" y="6225310"/>
              <a:ext cx="1643232" cy="632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9839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model outputs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Randomized adjustments to model output data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Spread </a:t>
            </a:r>
            <a:r>
              <a:rPr lang="en-US" dirty="0"/>
              <a:t>s</a:t>
            </a:r>
            <a:r>
              <a:rPr lang="en-US" dirty="0" smtClean="0"/>
              <a:t>heet example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6225309"/>
            <a:ext cx="12192000" cy="632691"/>
            <a:chOff x="0" y="6225309"/>
            <a:chExt cx="12192000" cy="632691"/>
          </a:xfrm>
        </p:grpSpPr>
        <p:sp>
          <p:nvSpPr>
            <p:cNvPr id="5" name="Rectangle 4"/>
            <p:cNvSpPr/>
            <p:nvPr/>
          </p:nvSpPr>
          <p:spPr>
            <a:xfrm>
              <a:off x="0" y="6225309"/>
              <a:ext cx="12192000" cy="632691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</a:t>
              </a:r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SSA</a:t>
              </a:r>
              <a:endParaRPr lang="en-US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6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768" y="6225310"/>
              <a:ext cx="1643232" cy="632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3527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6225309"/>
            <a:ext cx="12192000" cy="632691"/>
            <a:chOff x="0" y="6225309"/>
            <a:chExt cx="12192000" cy="632691"/>
          </a:xfrm>
        </p:grpSpPr>
        <p:sp>
          <p:nvSpPr>
            <p:cNvPr id="5" name="Rectangle 4"/>
            <p:cNvSpPr/>
            <p:nvPr/>
          </p:nvSpPr>
          <p:spPr>
            <a:xfrm>
              <a:off x="0" y="6225309"/>
              <a:ext cx="12192000" cy="632691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</a:t>
              </a:r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SSA</a:t>
              </a:r>
              <a:endParaRPr lang="en-US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6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768" y="6225310"/>
              <a:ext cx="1643232" cy="632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3120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Essentially a weighted coin flip</a:t>
            </a:r>
            <a:endParaRPr lang="en-US" dirty="0"/>
          </a:p>
        </p:txBody>
      </p:sp>
      <p:pic>
        <p:nvPicPr>
          <p:cNvPr id="1026" name="Picture 2" descr="C:\Users\cpm0014\AppData\Local\Microsoft\Windows\Temporary Internet Files\Content.IE5\YX2VUTIW\coin_flip[1]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0" y="2034381"/>
            <a:ext cx="31115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0" y="6225309"/>
            <a:ext cx="12192000" cy="632691"/>
            <a:chOff x="0" y="6225309"/>
            <a:chExt cx="12192000" cy="632691"/>
          </a:xfrm>
        </p:grpSpPr>
        <p:sp>
          <p:nvSpPr>
            <p:cNvPr id="5" name="Rectangle 4"/>
            <p:cNvSpPr/>
            <p:nvPr/>
          </p:nvSpPr>
          <p:spPr>
            <a:xfrm>
              <a:off x="0" y="6225309"/>
              <a:ext cx="12192000" cy="632691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</a:t>
              </a:r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SSA</a:t>
              </a:r>
              <a:endParaRPr lang="en-US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6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768" y="6225310"/>
              <a:ext cx="1643232" cy="632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0048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2087672"/>
            <a:ext cx="3086805" cy="308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1" y="2133601"/>
            <a:ext cx="3163005" cy="316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39493" y="5375564"/>
            <a:ext cx="38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03087" y="5375564"/>
            <a:ext cx="38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93909" y="5929746"/>
                <a:ext cx="20499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𝐵𝑖𝑛𝑜𝑚𝑖𝑎𝑙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909" y="5929746"/>
                <a:ext cx="2049985" cy="276999"/>
              </a:xfrm>
              <a:prstGeom prst="rect">
                <a:avLst/>
              </a:prstGeom>
              <a:blipFill>
                <a:blip r:embed="rId4"/>
                <a:stretch>
                  <a:fillRect l="-2374" t="-4444" r="-385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0" y="6225309"/>
            <a:ext cx="12192000" cy="632691"/>
            <a:chOff x="0" y="6225309"/>
            <a:chExt cx="12192000" cy="632691"/>
          </a:xfrm>
        </p:grpSpPr>
        <p:sp>
          <p:nvSpPr>
            <p:cNvPr id="8" name="Rectangle 7"/>
            <p:cNvSpPr/>
            <p:nvPr/>
          </p:nvSpPr>
          <p:spPr>
            <a:xfrm>
              <a:off x="0" y="6225309"/>
              <a:ext cx="12192000" cy="632691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</a:t>
              </a:r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SSA</a:t>
              </a:r>
              <a:endParaRPr lang="en-US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9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768" y="6225310"/>
              <a:ext cx="1643232" cy="632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8228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225309"/>
            <a:ext cx="12192000" cy="632691"/>
            <a:chOff x="0" y="6225309"/>
            <a:chExt cx="12192000" cy="632691"/>
          </a:xfrm>
        </p:grpSpPr>
        <p:sp>
          <p:nvSpPr>
            <p:cNvPr id="29" name="Rectangle 28"/>
            <p:cNvSpPr/>
            <p:nvPr/>
          </p:nvSpPr>
          <p:spPr>
            <a:xfrm>
              <a:off x="0" y="6225309"/>
              <a:ext cx="12192000" cy="632691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</a:t>
              </a:r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SSA</a:t>
              </a:r>
              <a:endParaRPr lang="en-US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30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768" y="6225310"/>
              <a:ext cx="1643232" cy="632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3505200" y="1143001"/>
            <a:ext cx="4876800" cy="5611091"/>
            <a:chOff x="1981200" y="1018309"/>
            <a:chExt cx="4876800" cy="5611091"/>
          </a:xfrm>
        </p:grpSpPr>
        <p:sp>
          <p:nvSpPr>
            <p:cNvPr id="5" name="Oval 4"/>
            <p:cNvSpPr/>
            <p:nvPr/>
          </p:nvSpPr>
          <p:spPr>
            <a:xfrm>
              <a:off x="1981200" y="1475509"/>
              <a:ext cx="15240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Site Occupied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?</a:t>
              </a:r>
            </a:p>
          </p:txBody>
        </p:sp>
        <p:cxnSp>
          <p:nvCxnSpPr>
            <p:cNvPr id="11" name="Straight Arrow Connector 10"/>
            <p:cNvCxnSpPr>
              <a:stCxn id="5" idx="6"/>
              <a:endCxn id="6" idx="2"/>
            </p:cNvCxnSpPr>
            <p:nvPr/>
          </p:nvCxnSpPr>
          <p:spPr>
            <a:xfrm>
              <a:off x="3505200" y="2275609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09800" y="1018309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Year 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57750" y="1032164"/>
              <a:ext cx="1104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Year t +1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981200" y="3685309"/>
              <a:ext cx="16764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Natural persistence probability (</a:t>
              </a:r>
              <a:r>
                <a:rPr lang="en-US" i="1" dirty="0"/>
                <a:t>P</a:t>
              </a:r>
              <a:r>
                <a:rPr lang="en-US" dirty="0"/>
                <a:t>, near 1.0)</a:t>
              </a:r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V="1">
              <a:off x="2819400" y="2275609"/>
              <a:ext cx="1143000" cy="1409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Stream Length affects </a:t>
              </a:r>
              <a:r>
                <a:rPr lang="en-US" i="1" dirty="0"/>
                <a:t>P</a:t>
              </a:r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Invasive fish community affects </a:t>
              </a:r>
              <a:r>
                <a:rPr lang="en-US" i="1" dirty="0"/>
                <a:t>P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2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Hydrology/flood frequency affects </a:t>
              </a:r>
              <a:r>
                <a:rPr lang="en-US" i="1" dirty="0"/>
                <a:t>P</a:t>
              </a:r>
              <a:endParaRPr lang="en-US" dirty="0"/>
            </a:p>
          </p:txBody>
        </p:sp>
        <p:cxnSp>
          <p:nvCxnSpPr>
            <p:cNvPr id="31" name="Straight Arrow Connector 30"/>
            <p:cNvCxnSpPr>
              <a:stCxn id="27" idx="1"/>
            </p:cNvCxnSpPr>
            <p:nvPr/>
          </p:nvCxnSpPr>
          <p:spPr>
            <a:xfrm flipH="1" flipV="1">
              <a:off x="3962400" y="2275610"/>
              <a:ext cx="685800" cy="3820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505738" y="5364126"/>
            <a:ext cx="3228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Round tail and Headwater Chub site occupancy model</a:t>
            </a:r>
          </a:p>
        </p:txBody>
      </p:sp>
      <p:cxnSp>
        <p:nvCxnSpPr>
          <p:cNvPr id="15" name="Straight Arrow Connector 14"/>
          <p:cNvCxnSpPr>
            <a:endCxn id="6" idx="7"/>
          </p:cNvCxnSpPr>
          <p:nvPr/>
        </p:nvCxnSpPr>
        <p:spPr>
          <a:xfrm flipH="1">
            <a:off x="7473016" y="1600200"/>
            <a:ext cx="1061385" cy="234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534400" y="1200330"/>
            <a:ext cx="1524000" cy="857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Recolonize?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1564" y="147782"/>
            <a:ext cx="7222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/>
              <a:t>P </a:t>
            </a:r>
            <a:r>
              <a:rPr lang="en-US" sz="3600" dirty="0" smtClean="0"/>
              <a:t>can be a function of environmental factors</a:t>
            </a:r>
            <a:endParaRPr lang="en-US" sz="3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9538636" y="3999638"/>
            <a:ext cx="23004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effects and relationships are estimated from data (i.e., the needs analysis) or elicited from experts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8534400" y="3455469"/>
            <a:ext cx="1004236" cy="62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8720488" y="5753964"/>
            <a:ext cx="818148" cy="82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86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0" y="6225309"/>
            <a:ext cx="12192000" cy="632691"/>
            <a:chOff x="0" y="6225309"/>
            <a:chExt cx="12192000" cy="632691"/>
          </a:xfrm>
        </p:grpSpPr>
        <p:sp>
          <p:nvSpPr>
            <p:cNvPr id="101" name="Rectangle 100"/>
            <p:cNvSpPr/>
            <p:nvPr/>
          </p:nvSpPr>
          <p:spPr>
            <a:xfrm>
              <a:off x="0" y="6225309"/>
              <a:ext cx="12192000" cy="632691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</a:t>
              </a:r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SSA</a:t>
              </a:r>
              <a:endParaRPr lang="en-US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102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768" y="6225310"/>
              <a:ext cx="1643232" cy="632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73" y="149970"/>
            <a:ext cx="8229600" cy="1143000"/>
          </a:xfrm>
        </p:spPr>
        <p:txBody>
          <a:bodyPr/>
          <a:lstStyle/>
          <a:p>
            <a:r>
              <a:rPr lang="en-US" dirty="0" smtClean="0"/>
              <a:t>Multiple replicates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33600" y="316367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1, rep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3000" y="316367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1, rep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48600" y="316367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1, rep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33600" y="598307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1, rep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53000" y="6019801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1, rep 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01000" y="598307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1, rep 6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019300" y="1039775"/>
            <a:ext cx="2400300" cy="2824595"/>
            <a:chOff x="1981200" y="1018309"/>
            <a:chExt cx="4876800" cy="5611091"/>
          </a:xfrm>
        </p:grpSpPr>
        <p:sp>
          <p:nvSpPr>
            <p:cNvPr id="17" name="Oval 16"/>
            <p:cNvSpPr/>
            <p:nvPr/>
          </p:nvSpPr>
          <p:spPr>
            <a:xfrm>
              <a:off x="1981200" y="1475509"/>
              <a:ext cx="15240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Site Occupied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?</a:t>
              </a:r>
            </a:p>
          </p:txBody>
        </p:sp>
        <p:cxnSp>
          <p:nvCxnSpPr>
            <p:cNvPr id="19" name="Straight Arrow Connector 18"/>
            <p:cNvCxnSpPr>
              <a:stCxn id="17" idx="6"/>
              <a:endCxn id="18" idx="2"/>
            </p:cNvCxnSpPr>
            <p:nvPr/>
          </p:nvCxnSpPr>
          <p:spPr>
            <a:xfrm>
              <a:off x="3505200" y="2275609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209798" y="1018309"/>
              <a:ext cx="1447802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57748" y="1032165"/>
              <a:ext cx="1632191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 +1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981200" y="3685308"/>
              <a:ext cx="1981198" cy="142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Natural persistence probability (</a:t>
              </a:r>
              <a:r>
                <a:rPr lang="en-US" sz="1000" i="1" dirty="0"/>
                <a:t>P</a:t>
              </a:r>
              <a:r>
                <a:rPr lang="en-US" sz="1000" dirty="0"/>
                <a:t>, near 1.0)</a:t>
              </a:r>
            </a:p>
          </p:txBody>
        </p:sp>
        <p:cxnSp>
          <p:nvCxnSpPr>
            <p:cNvPr id="23" name="Straight Arrow Connector 22"/>
            <p:cNvCxnSpPr>
              <a:stCxn id="22" idx="0"/>
            </p:cNvCxnSpPr>
            <p:nvPr/>
          </p:nvCxnSpPr>
          <p:spPr>
            <a:xfrm flipV="1">
              <a:off x="2971799" y="2275608"/>
              <a:ext cx="990599" cy="1409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3"/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Stream Length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Invasive fish community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26" name="Straight Arrow Connector 25"/>
            <p:cNvCxnSpPr>
              <a:stCxn id="25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4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Hydrology/flood frequency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962400" y="2275610"/>
              <a:ext cx="685800" cy="3820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930036" y="1039775"/>
            <a:ext cx="2400300" cy="2824595"/>
            <a:chOff x="1981200" y="1018309"/>
            <a:chExt cx="4876800" cy="5611091"/>
          </a:xfrm>
        </p:grpSpPr>
        <p:sp>
          <p:nvSpPr>
            <p:cNvPr id="31" name="Oval 30"/>
            <p:cNvSpPr/>
            <p:nvPr/>
          </p:nvSpPr>
          <p:spPr>
            <a:xfrm>
              <a:off x="1981200" y="1475509"/>
              <a:ext cx="15240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Site Occupied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?</a:t>
              </a:r>
            </a:p>
          </p:txBody>
        </p:sp>
        <p:cxnSp>
          <p:nvCxnSpPr>
            <p:cNvPr id="33" name="Straight Arrow Connector 32"/>
            <p:cNvCxnSpPr>
              <a:stCxn id="31" idx="6"/>
              <a:endCxn id="32" idx="2"/>
            </p:cNvCxnSpPr>
            <p:nvPr/>
          </p:nvCxnSpPr>
          <p:spPr>
            <a:xfrm>
              <a:off x="3505200" y="2275609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209798" y="1018309"/>
              <a:ext cx="1447802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57748" y="1032165"/>
              <a:ext cx="1632191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 +1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981200" y="3685308"/>
              <a:ext cx="1981198" cy="142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Natural persistence probability (</a:t>
              </a:r>
              <a:r>
                <a:rPr lang="en-US" sz="1000" i="1" dirty="0"/>
                <a:t>P</a:t>
              </a:r>
              <a:r>
                <a:rPr lang="en-US" sz="1000" dirty="0"/>
                <a:t>, near 1.0)</a:t>
              </a:r>
            </a:p>
          </p:txBody>
        </p:sp>
        <p:cxnSp>
          <p:nvCxnSpPr>
            <p:cNvPr id="37" name="Straight Arrow Connector 36"/>
            <p:cNvCxnSpPr>
              <a:stCxn id="36" idx="0"/>
            </p:cNvCxnSpPr>
            <p:nvPr/>
          </p:nvCxnSpPr>
          <p:spPr>
            <a:xfrm flipV="1">
              <a:off x="2971799" y="2275608"/>
              <a:ext cx="990599" cy="1409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Stream Length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Invasive fish community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40" name="Straight Arrow Connector 39"/>
            <p:cNvCxnSpPr>
              <a:stCxn id="39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8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ounded Rectangle 41"/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Hydrology/flood frequency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43" name="Straight Arrow Connector 42"/>
            <p:cNvCxnSpPr>
              <a:stCxn id="42" idx="1"/>
            </p:cNvCxnSpPr>
            <p:nvPr/>
          </p:nvCxnSpPr>
          <p:spPr>
            <a:xfrm flipH="1" flipV="1">
              <a:off x="3962400" y="2275610"/>
              <a:ext cx="685800" cy="3820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7832963" y="1075791"/>
            <a:ext cx="2400300" cy="2824595"/>
            <a:chOff x="1981200" y="1018309"/>
            <a:chExt cx="4876800" cy="5611091"/>
          </a:xfrm>
        </p:grpSpPr>
        <p:sp>
          <p:nvSpPr>
            <p:cNvPr id="45" name="Oval 44"/>
            <p:cNvSpPr/>
            <p:nvPr/>
          </p:nvSpPr>
          <p:spPr>
            <a:xfrm>
              <a:off x="1981200" y="1475509"/>
              <a:ext cx="15240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Site Occupied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?</a:t>
              </a:r>
            </a:p>
          </p:txBody>
        </p:sp>
        <p:cxnSp>
          <p:nvCxnSpPr>
            <p:cNvPr id="47" name="Straight Arrow Connector 46"/>
            <p:cNvCxnSpPr>
              <a:stCxn id="45" idx="6"/>
              <a:endCxn id="46" idx="2"/>
            </p:cNvCxnSpPr>
            <p:nvPr/>
          </p:nvCxnSpPr>
          <p:spPr>
            <a:xfrm>
              <a:off x="3505200" y="2275609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209798" y="1018309"/>
              <a:ext cx="1447802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857748" y="1032165"/>
              <a:ext cx="1632191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 +1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1981200" y="3685308"/>
              <a:ext cx="1981198" cy="142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Natural persistence probability (</a:t>
              </a:r>
              <a:r>
                <a:rPr lang="en-US" sz="1000" i="1" dirty="0"/>
                <a:t>P</a:t>
              </a:r>
              <a:r>
                <a:rPr lang="en-US" sz="1000" dirty="0"/>
                <a:t>, near 1.0)</a:t>
              </a:r>
            </a:p>
          </p:txBody>
        </p:sp>
        <p:cxnSp>
          <p:nvCxnSpPr>
            <p:cNvPr id="51" name="Straight Arrow Connector 50"/>
            <p:cNvCxnSpPr>
              <a:stCxn id="50" idx="0"/>
            </p:cNvCxnSpPr>
            <p:nvPr/>
          </p:nvCxnSpPr>
          <p:spPr>
            <a:xfrm flipV="1">
              <a:off x="2971799" y="2275608"/>
              <a:ext cx="990599" cy="1409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Stream Length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Invasive fish community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54" name="Straight Arrow Connector 53"/>
            <p:cNvCxnSpPr>
              <a:stCxn id="53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2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Hydrology/flood frequency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57" name="Straight Arrow Connector 56"/>
            <p:cNvCxnSpPr>
              <a:stCxn id="56" idx="1"/>
            </p:cNvCxnSpPr>
            <p:nvPr/>
          </p:nvCxnSpPr>
          <p:spPr>
            <a:xfrm flipH="1" flipV="1">
              <a:off x="3962400" y="2275610"/>
              <a:ext cx="685800" cy="3820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1963043" y="3898938"/>
            <a:ext cx="2400300" cy="2824595"/>
            <a:chOff x="1981200" y="1018309"/>
            <a:chExt cx="4876800" cy="5611091"/>
          </a:xfrm>
        </p:grpSpPr>
        <p:sp>
          <p:nvSpPr>
            <p:cNvPr id="59" name="Oval 58"/>
            <p:cNvSpPr/>
            <p:nvPr/>
          </p:nvSpPr>
          <p:spPr>
            <a:xfrm>
              <a:off x="1981200" y="1475509"/>
              <a:ext cx="15240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Site Occupied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?</a:t>
              </a:r>
            </a:p>
          </p:txBody>
        </p:sp>
        <p:cxnSp>
          <p:nvCxnSpPr>
            <p:cNvPr id="61" name="Straight Arrow Connector 60"/>
            <p:cNvCxnSpPr>
              <a:stCxn id="59" idx="6"/>
              <a:endCxn id="60" idx="2"/>
            </p:cNvCxnSpPr>
            <p:nvPr/>
          </p:nvCxnSpPr>
          <p:spPr>
            <a:xfrm>
              <a:off x="3505200" y="2275609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209798" y="1018309"/>
              <a:ext cx="1447802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857748" y="1032165"/>
              <a:ext cx="1632191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 +1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981200" y="3685308"/>
              <a:ext cx="1981198" cy="142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Natural persistence probability (</a:t>
              </a:r>
              <a:r>
                <a:rPr lang="en-US" sz="1000" i="1" dirty="0"/>
                <a:t>P</a:t>
              </a:r>
              <a:r>
                <a:rPr lang="en-US" sz="1000" dirty="0"/>
                <a:t>, near 1.0)</a:t>
              </a:r>
            </a:p>
          </p:txBody>
        </p:sp>
        <p:cxnSp>
          <p:nvCxnSpPr>
            <p:cNvPr id="65" name="Straight Arrow Connector 64"/>
            <p:cNvCxnSpPr>
              <a:stCxn id="64" idx="0"/>
            </p:cNvCxnSpPr>
            <p:nvPr/>
          </p:nvCxnSpPr>
          <p:spPr>
            <a:xfrm flipV="1">
              <a:off x="2971799" y="2275608"/>
              <a:ext cx="990599" cy="1409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ounded Rectangle 65"/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Stream Length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Invasive fish community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68" name="Straight Arrow Connector 67"/>
            <p:cNvCxnSpPr>
              <a:stCxn id="67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6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ounded Rectangle 69"/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Hydrology/flood frequency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71" name="Straight Arrow Connector 70"/>
            <p:cNvCxnSpPr>
              <a:stCxn id="70" idx="1"/>
            </p:cNvCxnSpPr>
            <p:nvPr/>
          </p:nvCxnSpPr>
          <p:spPr>
            <a:xfrm flipH="1" flipV="1">
              <a:off x="3962400" y="2275610"/>
              <a:ext cx="685800" cy="3820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4873779" y="3905913"/>
            <a:ext cx="2400300" cy="2824595"/>
            <a:chOff x="1981200" y="1018309"/>
            <a:chExt cx="4876800" cy="5611091"/>
          </a:xfrm>
        </p:grpSpPr>
        <p:sp>
          <p:nvSpPr>
            <p:cNvPr id="73" name="Oval 72"/>
            <p:cNvSpPr/>
            <p:nvPr/>
          </p:nvSpPr>
          <p:spPr>
            <a:xfrm>
              <a:off x="1981200" y="1475509"/>
              <a:ext cx="15240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Site Occupied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?</a:t>
              </a:r>
            </a:p>
          </p:txBody>
        </p:sp>
        <p:cxnSp>
          <p:nvCxnSpPr>
            <p:cNvPr id="75" name="Straight Arrow Connector 74"/>
            <p:cNvCxnSpPr>
              <a:stCxn id="73" idx="6"/>
              <a:endCxn id="74" idx="2"/>
            </p:cNvCxnSpPr>
            <p:nvPr/>
          </p:nvCxnSpPr>
          <p:spPr>
            <a:xfrm>
              <a:off x="3505200" y="2275609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209798" y="1018309"/>
              <a:ext cx="1447802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57748" y="1032165"/>
              <a:ext cx="1632191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 +1</a:t>
              </a: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1981200" y="3685308"/>
              <a:ext cx="1981198" cy="142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Natural persistence probability (</a:t>
              </a:r>
              <a:r>
                <a:rPr lang="en-US" sz="1000" i="1" dirty="0"/>
                <a:t>P</a:t>
              </a:r>
              <a:r>
                <a:rPr lang="en-US" sz="1000" dirty="0"/>
                <a:t>, near 1.0)</a:t>
              </a:r>
            </a:p>
          </p:txBody>
        </p:sp>
        <p:cxnSp>
          <p:nvCxnSpPr>
            <p:cNvPr id="79" name="Straight Arrow Connector 78"/>
            <p:cNvCxnSpPr>
              <a:stCxn id="78" idx="0"/>
            </p:cNvCxnSpPr>
            <p:nvPr/>
          </p:nvCxnSpPr>
          <p:spPr>
            <a:xfrm flipV="1">
              <a:off x="2971799" y="2275608"/>
              <a:ext cx="990599" cy="1409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ounded Rectangle 79"/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Stream Length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Invasive fish community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82" name="Straight Arrow Connector 81"/>
            <p:cNvCxnSpPr>
              <a:stCxn id="81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80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Hydrology/flood frequency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85" name="Straight Arrow Connector 84"/>
            <p:cNvCxnSpPr>
              <a:stCxn id="84" idx="1"/>
            </p:cNvCxnSpPr>
            <p:nvPr/>
          </p:nvCxnSpPr>
          <p:spPr>
            <a:xfrm flipH="1" flipV="1">
              <a:off x="3962400" y="2275610"/>
              <a:ext cx="685800" cy="3820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7776706" y="3906715"/>
            <a:ext cx="2400300" cy="2824595"/>
            <a:chOff x="1981200" y="1018309"/>
            <a:chExt cx="4876800" cy="5611091"/>
          </a:xfrm>
        </p:grpSpPr>
        <p:sp>
          <p:nvSpPr>
            <p:cNvPr id="87" name="Oval 86"/>
            <p:cNvSpPr/>
            <p:nvPr/>
          </p:nvSpPr>
          <p:spPr>
            <a:xfrm>
              <a:off x="1981200" y="1475509"/>
              <a:ext cx="15240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Site Occupied</a:t>
              </a:r>
            </a:p>
          </p:txBody>
        </p:sp>
        <p:sp>
          <p:nvSpPr>
            <p:cNvPr id="88" name="Oval 87"/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?</a:t>
              </a:r>
            </a:p>
          </p:txBody>
        </p:sp>
        <p:cxnSp>
          <p:nvCxnSpPr>
            <p:cNvPr id="89" name="Straight Arrow Connector 88"/>
            <p:cNvCxnSpPr>
              <a:stCxn id="87" idx="6"/>
              <a:endCxn id="88" idx="2"/>
            </p:cNvCxnSpPr>
            <p:nvPr/>
          </p:nvCxnSpPr>
          <p:spPr>
            <a:xfrm>
              <a:off x="3505200" y="2275609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2209798" y="1018309"/>
              <a:ext cx="1447802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857748" y="1032165"/>
              <a:ext cx="1632191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 +1</a:t>
              </a: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1981200" y="3685308"/>
              <a:ext cx="1981198" cy="142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Natural persistence probability (</a:t>
              </a:r>
              <a:r>
                <a:rPr lang="en-US" sz="1000" i="1" dirty="0"/>
                <a:t>P</a:t>
              </a:r>
              <a:r>
                <a:rPr lang="en-US" sz="1000" dirty="0"/>
                <a:t>, near 1.0)</a:t>
              </a:r>
            </a:p>
          </p:txBody>
        </p:sp>
        <p:cxnSp>
          <p:nvCxnSpPr>
            <p:cNvPr id="93" name="Straight Arrow Connector 92"/>
            <p:cNvCxnSpPr>
              <a:stCxn id="92" idx="0"/>
            </p:cNvCxnSpPr>
            <p:nvPr/>
          </p:nvCxnSpPr>
          <p:spPr>
            <a:xfrm flipV="1">
              <a:off x="2971799" y="2275608"/>
              <a:ext cx="990599" cy="1409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ounded Rectangle 93"/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Stream Length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Invasive fish community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96" name="Straight Arrow Connector 95"/>
            <p:cNvCxnSpPr>
              <a:stCxn id="95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94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ounded Rectangle 97"/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Hydrology/flood frequency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99" name="Straight Arrow Connector 98"/>
            <p:cNvCxnSpPr>
              <a:stCxn id="98" idx="1"/>
            </p:cNvCxnSpPr>
            <p:nvPr/>
          </p:nvCxnSpPr>
          <p:spPr>
            <a:xfrm flipH="1" flipV="1">
              <a:off x="3962400" y="2275610"/>
              <a:ext cx="685800" cy="3820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786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680" y="134292"/>
            <a:ext cx="10515600" cy="1325563"/>
          </a:xfrm>
        </p:spPr>
        <p:txBody>
          <a:bodyPr/>
          <a:lstStyle/>
          <a:p>
            <a:r>
              <a:rPr lang="en-US" dirty="0" smtClean="0"/>
              <a:t>Spread sheet example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846419"/>
            <a:ext cx="10573080" cy="4231108"/>
          </a:xfrm>
        </p:spPr>
      </p:pic>
      <p:sp>
        <p:nvSpPr>
          <p:cNvPr id="3" name="TextBox 2"/>
          <p:cNvSpPr txBox="1"/>
          <p:nvPr/>
        </p:nvSpPr>
        <p:spPr>
          <a:xfrm>
            <a:off x="5476774" y="1114881"/>
            <a:ext cx="236781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Persistence, near 1.0 – stream conditions (e.g., predators, length, etc.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>
          <a:xfrm flipH="1">
            <a:off x="2646948" y="1576546"/>
            <a:ext cx="2829826" cy="26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861785" y="2512194"/>
            <a:ext cx="2483318" cy="1203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Sum of replicates that are occupied at year 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5245769" y="2424776"/>
            <a:ext cx="616016" cy="68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0" y="6225309"/>
            <a:ext cx="12192000" cy="632691"/>
            <a:chOff x="0" y="6225309"/>
            <a:chExt cx="12192000" cy="632691"/>
          </a:xfrm>
        </p:grpSpPr>
        <p:sp>
          <p:nvSpPr>
            <p:cNvPr id="14" name="Rectangle 13"/>
            <p:cNvSpPr/>
            <p:nvPr/>
          </p:nvSpPr>
          <p:spPr>
            <a:xfrm>
              <a:off x="0" y="6225309"/>
              <a:ext cx="12192000" cy="632691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</a:t>
              </a:r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SSA</a:t>
              </a:r>
              <a:endParaRPr lang="en-US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15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768" y="6225310"/>
              <a:ext cx="1643232" cy="632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1085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6225309"/>
            <a:ext cx="12192000" cy="632691"/>
            <a:chOff x="0" y="6225309"/>
            <a:chExt cx="12192000" cy="632691"/>
          </a:xfrm>
        </p:grpSpPr>
        <p:sp>
          <p:nvSpPr>
            <p:cNvPr id="22" name="Rectangle 21"/>
            <p:cNvSpPr/>
            <p:nvPr/>
          </p:nvSpPr>
          <p:spPr>
            <a:xfrm>
              <a:off x="0" y="6225309"/>
              <a:ext cx="12192000" cy="632691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</a:t>
              </a:r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SSA</a:t>
              </a:r>
              <a:endParaRPr lang="en-US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23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768" y="6225310"/>
              <a:ext cx="1643232" cy="632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 projection models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858487" y="3375492"/>
            <a:ext cx="15240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Site </a:t>
            </a:r>
            <a:r>
              <a:rPr lang="en-US" dirty="0" smtClean="0"/>
              <a:t>in state 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713683" y="1634671"/>
            <a:ext cx="1524000" cy="160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 1?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0" idx="6"/>
            <a:endCxn id="11" idx="2"/>
          </p:cNvCxnSpPr>
          <p:nvPr/>
        </p:nvCxnSpPr>
        <p:spPr>
          <a:xfrm>
            <a:off x="5382487" y="4175592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87087" y="291829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 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23233" y="1257079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 t +1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82387" y="5087759"/>
            <a:ext cx="2207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 of transitioning to a new state at a site over time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713683" y="3287624"/>
            <a:ext cx="1524000" cy="160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 2?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13683" y="5024561"/>
            <a:ext cx="1524000" cy="160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Extinct?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10" idx="6"/>
            <a:endCxn id="11" idx="2"/>
          </p:cNvCxnSpPr>
          <p:nvPr/>
        </p:nvCxnSpPr>
        <p:spPr>
          <a:xfrm flipV="1">
            <a:off x="5382487" y="2434771"/>
            <a:ext cx="1331196" cy="1740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0" idx="6"/>
            <a:endCxn id="19" idx="2"/>
          </p:cNvCxnSpPr>
          <p:nvPr/>
        </p:nvCxnSpPr>
        <p:spPr>
          <a:xfrm>
            <a:off x="5382487" y="4175592"/>
            <a:ext cx="1331196" cy="1649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38800" y="2971800"/>
                <a:ext cx="438582" cy="311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438582" cy="311367"/>
              </a:xfrm>
              <a:prstGeom prst="rect">
                <a:avLst/>
              </a:prstGeom>
              <a:blipFill>
                <a:blip r:embed="rId3"/>
                <a:stretch>
                  <a:fillRect l="-11111" t="-1961" r="-5556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849624" y="3808191"/>
                <a:ext cx="438582" cy="3119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624" y="3808191"/>
                <a:ext cx="438582" cy="311945"/>
              </a:xfrm>
              <a:prstGeom prst="rect">
                <a:avLst/>
              </a:prstGeom>
              <a:blipFill>
                <a:blip r:embed="rId4"/>
                <a:stretch>
                  <a:fillRect l="-12500" r="-5556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068915" y="4710251"/>
                <a:ext cx="454740" cy="3120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915" y="4710251"/>
                <a:ext cx="454740" cy="312073"/>
              </a:xfrm>
              <a:prstGeom prst="rect">
                <a:avLst/>
              </a:prstGeom>
              <a:blipFill>
                <a:blip r:embed="rId5"/>
                <a:stretch>
                  <a:fillRect l="-12162" r="-4054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957733" y="2439322"/>
                <a:ext cx="1171411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733" y="2439322"/>
                <a:ext cx="1171411" cy="6707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8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86868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Multiple population </a:t>
            </a:r>
            <a:r>
              <a:rPr lang="en-US" sz="3200" dirty="0"/>
              <a:t>states</a:t>
            </a:r>
          </a:p>
        </p:txBody>
      </p:sp>
      <p:sp>
        <p:nvSpPr>
          <p:cNvPr id="12" name="Oval 11"/>
          <p:cNvSpPr/>
          <p:nvPr/>
        </p:nvSpPr>
        <p:spPr>
          <a:xfrm>
            <a:off x="6430825" y="2780065"/>
            <a:ext cx="17526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xtinct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657600" y="1979965"/>
            <a:ext cx="17526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 abundance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657600" y="4112330"/>
            <a:ext cx="17526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abundance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6225309"/>
            <a:ext cx="12192000" cy="632691"/>
            <a:chOff x="0" y="6225309"/>
            <a:chExt cx="12192000" cy="632691"/>
          </a:xfrm>
        </p:grpSpPr>
        <p:sp>
          <p:nvSpPr>
            <p:cNvPr id="7" name="Rectangle 6"/>
            <p:cNvSpPr/>
            <p:nvPr/>
          </p:nvSpPr>
          <p:spPr>
            <a:xfrm>
              <a:off x="0" y="6225309"/>
              <a:ext cx="12192000" cy="632691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</a:t>
              </a:r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SSA</a:t>
              </a:r>
              <a:endParaRPr lang="en-US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8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768" y="6225310"/>
              <a:ext cx="1643232" cy="632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1402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661</Words>
  <Application>Microsoft Office PowerPoint</Application>
  <PresentationFormat>Widescreen</PresentationFormat>
  <Paragraphs>178</Paragraphs>
  <Slides>22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Narrow</vt:lpstr>
      <vt:lpstr>Calibri</vt:lpstr>
      <vt:lpstr>Calibri Light</vt:lpstr>
      <vt:lpstr>Cambria Math</vt:lpstr>
      <vt:lpstr>Office Theme</vt:lpstr>
      <vt:lpstr>Occupancy and multi-state occupancy projection models</vt:lpstr>
      <vt:lpstr>Site occupancy projection</vt:lpstr>
      <vt:lpstr>Essentially a weighted coin flip</vt:lpstr>
      <vt:lpstr>PowerPoint Presentation</vt:lpstr>
      <vt:lpstr>PowerPoint Presentation</vt:lpstr>
      <vt:lpstr>Multiple replicates</vt:lpstr>
      <vt:lpstr>Spread sheet example</vt:lpstr>
      <vt:lpstr>Occupancy projection models</vt:lpstr>
      <vt:lpstr>Multiple population states</vt:lpstr>
      <vt:lpstr>Multiple population states</vt:lpstr>
      <vt:lpstr>Multiple population states</vt:lpstr>
      <vt:lpstr>Multiple population states</vt:lpstr>
      <vt:lpstr>Matrix formulation</vt:lpstr>
      <vt:lpstr>Matrix formulation</vt:lpstr>
      <vt:lpstr>Example output</vt:lpstr>
      <vt:lpstr>Environmental effects on probabilities</vt:lpstr>
      <vt:lpstr>PowerPoint Presentation</vt:lpstr>
      <vt:lpstr>Conditional Logical functions</vt:lpstr>
      <vt:lpstr>Continuous functions</vt:lpstr>
      <vt:lpstr>Measurement error</vt:lpstr>
      <vt:lpstr>Modify model outputs </vt:lpstr>
      <vt:lpstr>Questions?</vt:lpstr>
    </vt:vector>
  </TitlesOfParts>
  <Company>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Occupancy and multi-state occupancy projection models</dc:title>
  <dc:creator>Conor McGowan</dc:creator>
  <cp:lastModifiedBy>Conor McGowan</cp:lastModifiedBy>
  <cp:revision>14</cp:revision>
  <dcterms:created xsi:type="dcterms:W3CDTF">2017-09-12T02:41:31Z</dcterms:created>
  <dcterms:modified xsi:type="dcterms:W3CDTF">2018-09-01T23:38:20Z</dcterms:modified>
</cp:coreProperties>
</file>