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349" autoAdjust="0"/>
  </p:normalViewPr>
  <p:slideViewPr>
    <p:cSldViewPr showGuides="1">
      <p:cViewPr varScale="1">
        <p:scale>
          <a:sx n="103" d="100"/>
          <a:sy n="103" d="100"/>
        </p:scale>
        <p:origin x="221" y="77"/>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10/6/2019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10/6/2019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10/6/2019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panose="02040503050406030204" pitchFamily="18" charset="0"/>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panose="02040503050406030204" pitchFamily="18" charset="0"/>
                            </a:rPr>
                          </m:ctrlPr>
                        </m:dPr>
                        <m:e>
                          <m:m>
                            <m:mPr>
                              <m:mcs>
                                <m:mc>
                                  <m:mcPr>
                                    <m:count m:val="5"/>
                                    <m:mcJc m:val="center"/>
                                  </m:mcPr>
                                </m:mc>
                              </m:mcs>
                              <m:ctrlPr>
                                <a:rPr lang="en-US" sz="2400" b="1" i="1" smtClean="0">
                                  <a:latin typeface="Cambria Math" panose="02040503050406030204" pitchFamily="18" charset="0"/>
                                </a:rPr>
                              </m:ctrlPr>
                            </m:mPr>
                            <m:mr>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panose="02040503050406030204" pitchFamily="18" charset="0"/>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5"/>
                                    <m:mcJc m:val="center"/>
                                  </m:mcPr>
                                </m:mc>
                              </m:mcs>
                              <m:ctrlPr>
                                <a:rPr lang="en-US" sz="2000" b="1" i="1" smtClean="0">
                                  <a:solidFill>
                                    <a:srgbClr val="00B050"/>
                                  </a:solidFill>
                                  <a:latin typeface="Cambria Math" panose="02040503050406030204" pitchFamily="18" charset="0"/>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cxnSp>
        <p:nvCxnSpPr>
          <p:cNvPr id="37" name="Straight Arrow Connector 36"/>
          <p:cNvCxnSpPr>
            <a:stCxn id="4" idx="3"/>
            <a:endCxn id="36" idx="1"/>
          </p:cNvCxnSpPr>
          <p:nvPr/>
        </p:nvCxnSpPr>
        <p:spPr>
          <a:xfrm flipV="1">
            <a:off x="2377764" y="2742866"/>
            <a:ext cx="4251637" cy="33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53764"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35623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02674" y="1020286"/>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377764" y="2743200"/>
            <a:ext cx="1356036" cy="12192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4267200" y="1828800"/>
            <a:ext cx="0" cy="17335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377764" y="1420336"/>
            <a:ext cx="1324910" cy="1322864"/>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4724400" y="1828800"/>
            <a:ext cx="0" cy="17335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2547058" y="1722110"/>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p:sp>
            <p:nvSpPr>
              <p:cNvPr id="27" name="TextBox 26"/>
              <p:cNvSpPr txBox="1">
                <a:spLocks noRot="1" noChangeAspect="1" noMove="1" noResize="1" noEditPoints="1" noAdjustHandles="1" noChangeArrowheads="1" noChangeShapeType="1" noTextEdit="1"/>
              </p:cNvSpPr>
              <p:nvPr/>
            </p:nvSpPr>
            <p:spPr>
              <a:xfrm>
                <a:off x="2547058" y="1722110"/>
                <a:ext cx="672941" cy="400110"/>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2448335" y="3292983"/>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p:sp>
            <p:nvSpPr>
              <p:cNvPr id="28" name="TextBox 27"/>
              <p:cNvSpPr txBox="1">
                <a:spLocks noRot="1" noChangeAspect="1" noMove="1" noResize="1" noEditPoints="1" noAdjustHandles="1" noChangeArrowheads="1" noChangeShapeType="1" noTextEdit="1"/>
              </p:cNvSpPr>
              <p:nvPr/>
            </p:nvSpPr>
            <p:spPr>
              <a:xfrm>
                <a:off x="2448335" y="3292983"/>
                <a:ext cx="686726" cy="400110"/>
              </a:xfrm>
              <a:prstGeom prst="rect">
                <a:avLst/>
              </a:prstGeom>
              <a:blipFill>
                <a:blip r:embed="rId4"/>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3642335" y="2164794"/>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p:sp>
            <p:nvSpPr>
              <p:cNvPr id="29" name="TextBox 28"/>
              <p:cNvSpPr txBox="1">
                <a:spLocks noRot="1" noChangeAspect="1" noMove="1" noResize="1" noEditPoints="1" noAdjustHandles="1" noChangeArrowheads="1" noChangeShapeType="1" noTextEdit="1"/>
              </p:cNvSpPr>
              <p:nvPr/>
            </p:nvSpPr>
            <p:spPr>
              <a:xfrm>
                <a:off x="3642335" y="2164794"/>
                <a:ext cx="716286" cy="400110"/>
              </a:xfrm>
              <a:prstGeom prst="rect">
                <a:avLst/>
              </a:prstGeom>
              <a:blipFill>
                <a:blip r:embed="rId5"/>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653840" y="2144051"/>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p:sp>
            <p:nvSpPr>
              <p:cNvPr id="30" name="TextBox 29"/>
              <p:cNvSpPr txBox="1">
                <a:spLocks noRot="1" noChangeAspect="1" noMove="1" noResize="1" noEditPoints="1" noAdjustHandles="1" noChangeArrowheads="1" noChangeShapeType="1" noTextEdit="1"/>
              </p:cNvSpPr>
              <p:nvPr/>
            </p:nvSpPr>
            <p:spPr>
              <a:xfrm>
                <a:off x="4653840" y="2144051"/>
                <a:ext cx="716927" cy="400110"/>
              </a:xfrm>
              <a:prstGeom prst="rect">
                <a:avLst/>
              </a:prstGeom>
              <a:blipFill>
                <a:blip r:embed="rId6"/>
                <a:stretch>
                  <a:fillRect b="-15385"/>
                </a:stretch>
              </a:blipFill>
            </p:spPr>
            <p:txBody>
              <a:bodyPr/>
              <a:lstStyle/>
              <a:p>
                <a:r>
                  <a:rPr lang="en-US">
                    <a:noFill/>
                  </a:rPr>
                  <a:t> </a:t>
                </a:r>
              </a:p>
            </p:txBody>
          </p:sp>
        </mc:Fallback>
      </mc:AlternateContent>
      <p:sp>
        <p:nvSpPr>
          <p:cNvPr id="36" name="Rectangle 35"/>
          <p:cNvSpPr/>
          <p:nvPr/>
        </p:nvSpPr>
        <p:spPr>
          <a:xfrm>
            <a:off x="6629401" y="2342816"/>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26674" y="1420336"/>
            <a:ext cx="1402727" cy="132253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2742866"/>
            <a:ext cx="1371601" cy="121953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5580987" y="1552026"/>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5580987" y="1552026"/>
                <a:ext cx="935897"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5319690" y="239845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5319690" y="2398458"/>
                <a:ext cx="905120"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5591041" y="3563901"/>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5591041" y="3563901"/>
                <a:ext cx="948145" cy="369332"/>
              </a:xfrm>
              <a:prstGeom prst="rect">
                <a:avLst/>
              </a:prstGeom>
              <a:blipFill>
                <a:blip r:embed="rId9"/>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6" grpId="0" animBg="1"/>
      <p:bldP spid="56" grpId="0"/>
      <p:bldP spid="57"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a:t>IPM</a:t>
            </a:r>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6999328" y="2247124"/>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248400" y="2576666"/>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00-3022-4111-825D-C54283E27CDD}"/>
              </a:ext>
            </a:extLst>
          </p:cNvPr>
          <p:cNvSpPr>
            <a:spLocks noGrp="1"/>
          </p:cNvSpPr>
          <p:nvPr>
            <p:ph type="title"/>
          </p:nvPr>
        </p:nvSpPr>
        <p:spPr>
          <a:xfrm>
            <a:off x="304800" y="129778"/>
            <a:ext cx="7886700" cy="994172"/>
          </a:xfrm>
        </p:spPr>
        <p:txBody>
          <a:bodyPr>
            <a:noAutofit/>
          </a:bodyPr>
          <a:lstStyle/>
          <a:p>
            <a:pPr algn="l"/>
            <a:r>
              <a:rPr lang="en-US" sz="2400" dirty="0"/>
              <a:t>Linking survival probability to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BD5672-C4AA-4742-AA32-4657D8A92FCB}"/>
                  </a:ext>
                </a:extLst>
              </p:cNvPr>
              <p:cNvSpPr>
                <a:spLocks noGrp="1"/>
              </p:cNvSpPr>
              <p:nvPr>
                <p:ph idx="1"/>
              </p:nvPr>
            </p:nvSpPr>
            <p:spPr>
              <a:xfrm>
                <a:off x="190500" y="1006078"/>
                <a:ext cx="7886700" cy="3394472"/>
              </a:xfrm>
            </p:spPr>
            <p:txBody>
              <a:bodyPr>
                <a:normAutofit/>
              </a:bodyPr>
              <a:lstStyle/>
              <a:p>
                <a:r>
                  <a:rPr lang="en-US" sz="1800" b="1" dirty="0"/>
                  <a:t>Logistic regression </a:t>
                </a:r>
                <a:r>
                  <a:rPr lang="en-US" sz="1800" dirty="0"/>
                  <a:t>is at the heart of survival estimation</a:t>
                </a:r>
              </a:p>
              <a:p>
                <a:endParaRPr lang="en-US" sz="1800" dirty="0"/>
              </a:p>
              <a:p>
                <a:pPr marL="0" indent="0">
                  <a:buNone/>
                </a:pPr>
                <a:endParaRPr lang="en-US" sz="1800" dirty="0"/>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&gt; 0, then pirate rate abundance has a </a:t>
                </a:r>
                <a:r>
                  <a:rPr lang="en-US" sz="1800" b="1" dirty="0"/>
                  <a:t>positive</a:t>
                </a:r>
                <a:r>
                  <a:rPr lang="en-US" sz="1800" dirty="0"/>
                  <a:t> effect on survival</a:t>
                </a:r>
              </a:p>
              <a:p>
                <a:r>
                  <a:rPr lang="en-US" sz="1800" dirty="0"/>
                  <a:t>If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abundance has a </a:t>
                </a:r>
                <a:r>
                  <a:rPr lang="en-US" sz="1800" b="1" dirty="0"/>
                  <a:t>negative </a:t>
                </a:r>
                <a:r>
                  <a:rPr lang="en-US" sz="1800" dirty="0"/>
                  <a:t>effect on survival</a:t>
                </a:r>
              </a:p>
              <a:p>
                <a:endParaRPr lang="en-US" sz="1800" b="1" dirty="0"/>
              </a:p>
              <a:p>
                <a:endParaRPr lang="en-US" sz="1800" dirty="0"/>
              </a:p>
            </p:txBody>
          </p:sp>
        </mc:Choice>
        <mc:Fallback xmlns="">
          <p:sp>
            <p:nvSpPr>
              <p:cNvPr id="3" name="Content Placeholder 2">
                <a:extLst>
                  <a:ext uri="{FF2B5EF4-FFF2-40B4-BE49-F238E27FC236}">
                    <a16:creationId xmlns:a16="http://schemas.microsoft.com/office/drawing/2014/main" id="{98BD5672-C4AA-4742-AA32-4657D8A92FCB}"/>
                  </a:ext>
                </a:extLst>
              </p:cNvPr>
              <p:cNvSpPr>
                <a:spLocks noGrp="1" noRot="1" noChangeAspect="1" noMove="1" noResize="1" noEditPoints="1" noAdjustHandles="1" noChangeArrowheads="1" noChangeShapeType="1" noTextEdit="1"/>
              </p:cNvSpPr>
              <p:nvPr>
                <p:ph idx="1"/>
              </p:nvPr>
            </p:nvSpPr>
            <p:spPr>
              <a:xfrm>
                <a:off x="190500" y="1006078"/>
                <a:ext cx="7886700" cy="3394472"/>
              </a:xfrm>
              <a:blipFill>
                <a:blip r:embed="rId2"/>
                <a:stretch>
                  <a:fillRect l="-773" t="-1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EE364F-D349-40F4-A1CD-84C489AA837F}"/>
                  </a:ext>
                </a:extLst>
              </p:cNvPr>
              <p:cNvSpPr txBox="1"/>
              <p:nvPr/>
            </p:nvSpPr>
            <p:spPr>
              <a:xfrm>
                <a:off x="1066800" y="1504950"/>
                <a:ext cx="5093767"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panose="02040503050406030204" pitchFamily="18" charset="0"/>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𝑎𝑏𝑢𝑛𝑑𝑎𝑛𝑐𝑒</m:t>
                      </m:r>
                    </m:oMath>
                  </m:oMathPara>
                </a14:m>
                <a:endParaRPr lang="en-US" sz="2100" dirty="0"/>
              </a:p>
            </p:txBody>
          </p:sp>
        </mc:Choice>
        <mc:Fallback xmlns="">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504950"/>
                <a:ext cx="5093767" cy="323165"/>
              </a:xfrm>
              <a:prstGeom prst="rect">
                <a:avLst/>
              </a:prstGeom>
              <a:blipFill>
                <a:blip r:embed="rId3"/>
                <a:stretch>
                  <a:fillRect l="-1316" t="-1887" r="-837" b="-320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a16="http://schemas.microsoft.com/office/drawing/2014/main"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pic>
        <p:nvPicPr>
          <p:cNvPr id="4" name="Picture 3">
            <a:extLst>
              <a:ext uri="{FF2B5EF4-FFF2-40B4-BE49-F238E27FC236}">
                <a16:creationId xmlns:a16="http://schemas.microsoft.com/office/drawing/2014/main" id="{D261BC87-B511-4A60-BEC1-CF0DF88EB5EF}"/>
              </a:ext>
            </a:extLst>
          </p:cNvPr>
          <p:cNvPicPr>
            <a:picLocks noChangeAspect="1"/>
          </p:cNvPicPr>
          <p:nvPr/>
        </p:nvPicPr>
        <p:blipFill>
          <a:blip r:embed="rId6"/>
          <a:stretch>
            <a:fillRect/>
          </a:stretch>
        </p:blipFill>
        <p:spPr>
          <a:xfrm>
            <a:off x="1828800" y="2800350"/>
            <a:ext cx="3807678" cy="2244798"/>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814</TotalTime>
  <Words>1083</Words>
  <Application>Microsoft Office PowerPoint</Application>
  <PresentationFormat>On-screen Show (16:9)</PresentationFormat>
  <Paragraphs>227</Paragraphs>
  <Slides>23</Slides>
  <Notes>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Wingdings</vt: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86</cp:revision>
  <dcterms:created xsi:type="dcterms:W3CDTF">2017-07-31T18:19:55Z</dcterms:created>
  <dcterms:modified xsi:type="dcterms:W3CDTF">2019-10-06T21:45:21Z</dcterms:modified>
</cp:coreProperties>
</file>