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5" r:id="rId4"/>
    <p:sldId id="289" r:id="rId5"/>
    <p:sldId id="286" r:id="rId6"/>
    <p:sldId id="291" r:id="rId7"/>
    <p:sldId id="312" r:id="rId8"/>
    <p:sldId id="293" r:id="rId9"/>
    <p:sldId id="316" r:id="rId10"/>
    <p:sldId id="314" r:id="rId11"/>
    <p:sldId id="317" r:id="rId12"/>
    <p:sldId id="322" r:id="rId13"/>
    <p:sldId id="318" r:id="rId14"/>
    <p:sldId id="319" r:id="rId15"/>
    <p:sldId id="320" r:id="rId16"/>
    <p:sldId id="296" r:id="rId17"/>
    <p:sldId id="297" r:id="rId18"/>
    <p:sldId id="298" r:id="rId19"/>
    <p:sldId id="299" r:id="rId20"/>
    <p:sldId id="311" r:id="rId21"/>
    <p:sldId id="321" r:id="rId22"/>
    <p:sldId id="307" r:id="rId23"/>
    <p:sldId id="268" r:id="rId24"/>
    <p:sldId id="301" r:id="rId25"/>
    <p:sldId id="303" r:id="rId26"/>
    <p:sldId id="264" r:id="rId27"/>
    <p:sldId id="281" r:id="rId28"/>
    <p:sldId id="269" r:id="rId29"/>
    <p:sldId id="263" r:id="rId30"/>
    <p:sldId id="304" r:id="rId31"/>
    <p:sldId id="274" r:id="rId32"/>
    <p:sldId id="275" r:id="rId33"/>
    <p:sldId id="313" r:id="rId34"/>
    <p:sldId id="305" r:id="rId35"/>
    <p:sldId id="308" r:id="rId36"/>
    <p:sldId id="280" r:id="rId37"/>
    <p:sldId id="310" r:id="rId38"/>
    <p:sldId id="309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F0323-2B9E-4526-8417-90961098957C}">
  <a:tblStyle styleId="{8D4F0323-2B9E-4526-8417-909610989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D3A003-6BA4-4C99-A95F-42E88AB3B4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438" autoAdjust="0"/>
  </p:normalViewPr>
  <p:slideViewPr>
    <p:cSldViewPr showGuides="1">
      <p:cViewPr>
        <p:scale>
          <a:sx n="100" d="100"/>
          <a:sy n="100" d="100"/>
        </p:scale>
        <p:origin x="-1224" y="-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233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SSA/literature</a:t>
            </a:r>
            <a:r>
              <a:rPr lang="en-US" b="1" baseline="0" dirty="0" smtClean="0"/>
              <a:t> example</a:t>
            </a:r>
            <a:endParaRPr b="1"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Multiple sites</a:t>
            </a:r>
            <a:r>
              <a:rPr lang="en-US" baseline="0" dirty="0" smtClean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 ecological niche modeling</a:t>
            </a: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from the literature</a:t>
            </a: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  <a:endParaRPr lang="en-US" sz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2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324600" y="4766310"/>
            <a:ext cx="2362200" cy="2743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25952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>
          <a:xfrm>
            <a:off x="6324600" y="4767263"/>
            <a:ext cx="23652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425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24600" y="4767263"/>
            <a:ext cx="23652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425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5350"/>
            <a:ext cx="775817" cy="426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5" y="4684383"/>
            <a:ext cx="375941" cy="447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  <a:endParaRPr lang="en-US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379833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</a:rPr>
              <a:t>SSA 200 – Day 1 – Lecture 3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Species Distribution Modeling/Ecologi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cal Niche Modeling</a:t>
            </a:r>
            <a:endParaRPr lang="en-US" sz="2000" b="0" i="0" u="none" strike="noStrike" cap="none" dirty="0" smtClean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MaxEnt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BIOCLIM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Paired </a:t>
            </a:r>
            <a:r>
              <a:rPr lang="en-US" sz="2000" dirty="0" smtClean="0"/>
              <a:t>points</a:t>
            </a: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747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>
                <a:sym typeface="Calibri"/>
              </a:rPr>
              <a:t>Paired points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Logistic regression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</a:pPr>
            <a:r>
              <a:rPr lang="en-US" sz="2000" dirty="0" smtClean="0"/>
              <a:t>A type of </a:t>
            </a:r>
            <a:r>
              <a:rPr lang="en-US" sz="2000" b="1" dirty="0" smtClean="0"/>
              <a:t>generalized linear model </a:t>
            </a:r>
            <a:r>
              <a:rPr lang="en-US" sz="2000" dirty="0" smtClean="0"/>
              <a:t>where the </a:t>
            </a:r>
            <a:r>
              <a:rPr lang="en-US" sz="2000" i="1" dirty="0" smtClean="0"/>
              <a:t>y</a:t>
            </a:r>
            <a:r>
              <a:rPr lang="en-US" sz="2000" dirty="0" smtClean="0"/>
              <a:t> variable is drawn from the Binomial distribution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Response variable consists of 1s and 0s (“successes” and “failures”)</a:t>
            </a:r>
          </a:p>
          <a:p>
            <a:pPr marL="400050" indent="-342900">
              <a:spcBef>
                <a:spcPts val="480"/>
              </a:spcBef>
            </a:pPr>
            <a:r>
              <a:rPr lang="en-US" sz="2000" dirty="0" smtClean="0"/>
              <a:t>Forms the basis for many more complex models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Occupancy analysis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Survival analysis</a:t>
            </a:r>
          </a:p>
          <a:p>
            <a:pPr marL="800100" lvl="1" indent="-342900">
              <a:spcBef>
                <a:spcPts val="480"/>
              </a:spcBef>
            </a:pPr>
            <a:r>
              <a:rPr lang="en-US" sz="1800" dirty="0" smtClean="0"/>
              <a:t>Resource selection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sym typeface="Calibri"/>
              </a:rPr>
              <a:t>Paired points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example from literature</a:t>
            </a: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outputs and considerations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Paired points analysis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ym typeface="Calibri"/>
              </a:rPr>
              <a:t>Species Distribution Modeling/Ecologi</a:t>
            </a:r>
            <a:r>
              <a:rPr lang="en-US" sz="2000" dirty="0" smtClean="0"/>
              <a:t>cal Niche Modeling</a:t>
            </a:r>
            <a:endParaRPr lang="en-US" sz="2000" b="0" i="0" u="none" strike="noStrike" cap="none" dirty="0" smtClean="0"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Paired points</a:t>
            </a: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sym typeface="Calibri"/>
              </a:rPr>
              <a:t>Many others!</a:t>
            </a: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89535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Broader spatial scale of data</a:t>
            </a:r>
            <a:endParaRPr lang="en-US" b="1" i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9325" y="196215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Local spatial scale</a:t>
            </a:r>
            <a:endParaRPr lang="en-US" b="1" i="1" dirty="0">
              <a:latin typeface="+mj-lt"/>
            </a:endParaRPr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2209800" y="1634014"/>
            <a:ext cx="3819525" cy="58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5600" y="1123950"/>
            <a:ext cx="609600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  <a:endParaRPr lang="en-US" sz="32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Example data sources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Information about where/when a species was detected </a:t>
            </a:r>
            <a:r>
              <a:rPr lang="en-US" sz="2000" dirty="0" smtClean="0"/>
              <a:t>AND where/when </a:t>
            </a:r>
            <a:r>
              <a:rPr lang="en-US" sz="2000" dirty="0"/>
              <a:t>it was looked for but not </a:t>
            </a:r>
            <a:r>
              <a:rPr lang="en-US" sz="2000" dirty="0" smtClean="0"/>
              <a:t>found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Transect surveys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Point counts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Any other systematic survey effort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Complete </a:t>
            </a:r>
            <a:r>
              <a:rPr lang="en-US" sz="1800" dirty="0" err="1" smtClean="0"/>
              <a:t>eBird</a:t>
            </a:r>
            <a:r>
              <a:rPr lang="en-US" sz="1800" dirty="0" smtClean="0"/>
              <a:t> checklists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 research questions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480"/>
              </a:spcBef>
            </a:pPr>
            <a:r>
              <a:rPr lang="en-US" sz="2000" dirty="0"/>
              <a:t>What habitat characteristics are associated with species presence</a:t>
            </a:r>
            <a:r>
              <a:rPr lang="en-US" sz="2000" dirty="0" smtClean="0"/>
              <a:t>? </a:t>
            </a:r>
            <a:r>
              <a:rPr lang="en-US" sz="2000" i="1" dirty="0" smtClean="0">
                <a:solidFill>
                  <a:schemeClr val="accent1"/>
                </a:solidFill>
              </a:rPr>
              <a:t>(ecological needs)</a:t>
            </a:r>
            <a:endParaRPr lang="en-US" sz="2000" i="1" dirty="0">
              <a:solidFill>
                <a:schemeClr val="accent1"/>
              </a:solidFill>
            </a:endParaRP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What is the distribution of a species in a given area</a:t>
            </a:r>
            <a:r>
              <a:rPr lang="en-US" sz="2000" dirty="0" smtClean="0"/>
              <a:t>? </a:t>
            </a:r>
            <a:r>
              <a:rPr lang="en-US" sz="2000" i="1" dirty="0" smtClean="0">
                <a:solidFill>
                  <a:schemeClr val="accent1"/>
                </a:solidFill>
              </a:rPr>
              <a:t>(Representation, Redundancy)</a:t>
            </a:r>
            <a:endParaRPr lang="en-US" sz="2000" i="1" dirty="0">
              <a:solidFill>
                <a:schemeClr val="accent1"/>
              </a:solidFill>
            </a:endParaRPr>
          </a:p>
          <a:p>
            <a:pPr lvl="1" indent="-285750">
              <a:spcBef>
                <a:spcPts val="400"/>
              </a:spcBef>
            </a:pPr>
            <a:r>
              <a:rPr lang="en-US" sz="1800" dirty="0"/>
              <a:t>How has that distribution shifted over time? (e.g. due to habitat loss, invasive species, etc.) 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What is the extent of the species range?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To what extent does this species co-occur with other species?</a:t>
            </a:r>
          </a:p>
          <a:p>
            <a:pPr lvl="1" indent="-285750">
              <a:spcBef>
                <a:spcPts val="400"/>
              </a:spcBef>
            </a:pPr>
            <a:r>
              <a:rPr lang="en-US" sz="1800" dirty="0"/>
              <a:t>Species interactions, exclusion, etc.</a:t>
            </a:r>
          </a:p>
          <a:p>
            <a:pPr lvl="0" indent="-342900">
              <a:spcBef>
                <a:spcPts val="480"/>
              </a:spcBef>
            </a:pPr>
            <a:r>
              <a:rPr lang="en-US" sz="2000" dirty="0"/>
              <a:t>How many species are found in this area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vs.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457200" y="1047750"/>
            <a:ext cx="6858000" cy="3505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1600" dirty="0"/>
              <a:t>A National Park office often gets reports from people who have seen wolverines in the park. They keep track of the locations and dates of these sightings.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40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sym typeface="Calibri"/>
              </a:rPr>
              <a:t>2: </a:t>
            </a:r>
            <a:r>
              <a:rPr lang="en-US" sz="1600" dirty="0" smtClean="0"/>
              <a:t>A </a:t>
            </a:r>
            <a:r>
              <a:rPr lang="en-US" sz="1600" dirty="0"/>
              <a:t>researcher conducts point counts for birds in the same forest plot every month from May </a:t>
            </a:r>
            <a:r>
              <a:rPr lang="mr-IN" sz="1600" dirty="0"/>
              <a:t>–</a:t>
            </a:r>
            <a:r>
              <a:rPr lang="en-US" sz="1600" dirty="0"/>
              <a:t> July each year. During point counts they make an effort to detect and record every species within the survey window.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1600" b="0" i="0" u="none" strike="noStrike" cap="none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sym typeface="Calibri"/>
              </a:rPr>
              <a:t>collection.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dirty="0" smtClean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1600" dirty="0" err="1" smtClean="0"/>
              <a:t>iNaturalist</a:t>
            </a:r>
            <a:r>
              <a:rPr lang="en-US" sz="1600" dirty="0" smtClean="0"/>
              <a:t> has over 29,000 recorded observations of Monarch butterflies from across their range dating back to 2009.</a:t>
            </a:r>
            <a:endParaRPr lang="en-US" sz="1600" b="1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43800" y="11239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3105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40195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 only</a:t>
            </a:r>
            <a:endParaRPr lang="en-US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21907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+mj-lt"/>
              </a:rPr>
              <a:t>Presence-absence</a:t>
            </a:r>
            <a:endParaRPr lang="en-US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934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outputs and assumptions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4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457200" y="11239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</a:t>
            </a:r>
            <a:endParaRPr 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interest</a:t>
            </a:r>
            <a:endParaRPr lang="en-US" sz="1800" dirty="0" smtClean="0"/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1600" b="0" i="0" u="none" strike="noStrike" cap="none" dirty="0" smtClean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Sampling design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53340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000" dirty="0"/>
              <a:t>Replication is key</a:t>
            </a:r>
          </a:p>
          <a:p>
            <a:pPr lvl="1" indent="-285750"/>
            <a:r>
              <a:rPr lang="en-US" sz="1800" b="1" dirty="0"/>
              <a:t>Spatial</a:t>
            </a:r>
            <a:r>
              <a:rPr lang="en-US" sz="1800" dirty="0"/>
              <a:t> – multiple, randomly selected sites or sampling units within the area of interest</a:t>
            </a:r>
          </a:p>
          <a:p>
            <a:pPr lvl="1" indent="-285750"/>
            <a:r>
              <a:rPr lang="en-US" sz="1800" b="1" dirty="0"/>
              <a:t>Temporal</a:t>
            </a:r>
            <a:r>
              <a:rPr lang="en-US" sz="1800" dirty="0"/>
              <a:t> – repeated visits to each site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15000" y="971550"/>
            <a:ext cx="2743200" cy="2286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5384" y="3476541"/>
            <a:ext cx="1237785" cy="97155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42016" y="3479970"/>
            <a:ext cx="1237785" cy="97155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72614" y="3469397"/>
            <a:ext cx="1237785" cy="97155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54150" y="4440948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3435" y="4455468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7706" y="4440947"/>
            <a:ext cx="944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Visit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Data wrangling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28258"/>
              </p:ext>
            </p:extLst>
          </p:nvPr>
        </p:nvGraphicFramePr>
        <p:xfrm>
          <a:off x="1143000" y="971550"/>
          <a:ext cx="3391786" cy="397764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806066"/>
                <a:gridCol w="121412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Species</a:t>
                      </a:r>
                      <a:r>
                        <a:rPr lang="en-US" b="1" baseline="0" dirty="0" smtClean="0"/>
                        <a:t> detected?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6/27/2006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6/28/2006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6/25/2006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7/3/2006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7/5/2006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7/2/2006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7/12/2006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7/11/2006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7/13/2006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0835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6800" y="1428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4014" y="2571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4014" y="3714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3167"/>
              </p:ext>
            </p:extLst>
          </p:nvPr>
        </p:nvGraphicFramePr>
        <p:xfrm>
          <a:off x="5257800" y="1429558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56167" y="1872216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3381" y="2952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3381" y="4095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33749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66800" y="2190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4014" y="3333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4014" y="4476750"/>
            <a:ext cx="3620386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51490"/>
              </p:ext>
            </p:extLst>
          </p:nvPr>
        </p:nvGraphicFramePr>
        <p:xfrm>
          <a:off x="5257800" y="1428750"/>
          <a:ext cx="3475873" cy="1483360"/>
        </p:xfrm>
        <a:graphic>
          <a:graphicData uri="http://schemas.openxmlformats.org/drawingml/2006/table">
            <a:tbl>
              <a:tblPr firstRow="1" bandRow="1">
                <a:tableStyleId>{8D4F0323-2B9E-4526-8417-90961098957C}</a:tableStyleId>
              </a:tblPr>
              <a:tblGrid>
                <a:gridCol w="636094"/>
                <a:gridCol w="891131"/>
                <a:gridCol w="891131"/>
                <a:gridCol w="10575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 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Visit</a:t>
                      </a:r>
                      <a:r>
                        <a:rPr lang="en-US" b="1" baseline="0" dirty="0" smtClean="0"/>
                        <a:t> 3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1317807" y="1292038"/>
            <a:ext cx="6296228" cy="1770527"/>
            <a:chOff x="1317807" y="3869764"/>
            <a:chExt cx="6296228" cy="2360702"/>
          </a:xfrm>
        </p:grpSpPr>
        <p:sp>
          <p:nvSpPr>
            <p:cNvPr id="172" name="Shape 172"/>
            <p:cNvSpPr/>
            <p:nvPr/>
          </p:nvSpPr>
          <p:spPr>
            <a:xfrm>
              <a:off x="1978213" y="3869764"/>
              <a:ext cx="1419411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Species is present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525248" y="3869764"/>
              <a:ext cx="143136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Species is not present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7447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 detected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17807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433682" y="5528232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Not detected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879791" y="5528228"/>
              <a:ext cx="1180353" cy="702234"/>
            </a:xfrm>
            <a:prstGeom prst="flowChartAlternateProcess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Detected</a:t>
              </a:r>
            </a:p>
          </p:txBody>
        </p:sp>
        <p:cxnSp>
          <p:nvCxnSpPr>
            <p:cNvPr id="178" name="Shape 178"/>
            <p:cNvCxnSpPr>
              <a:stCxn id="172" idx="2"/>
              <a:endCxn id="175" idx="0"/>
            </p:cNvCxnSpPr>
            <p:nvPr/>
          </p:nvCxnSpPr>
          <p:spPr>
            <a:xfrm flipH="1">
              <a:off x="1907919" y="4571999"/>
              <a:ext cx="7800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Shape 179"/>
            <p:cNvCxnSpPr>
              <a:stCxn id="172" idx="2"/>
              <a:endCxn id="174" idx="0"/>
            </p:cNvCxnSpPr>
            <p:nvPr/>
          </p:nvCxnSpPr>
          <p:spPr>
            <a:xfrm>
              <a:off x="2687919" y="4571999"/>
              <a:ext cx="7098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Shape 180"/>
            <p:cNvCxnSpPr>
              <a:stCxn id="173" idx="2"/>
              <a:endCxn id="177" idx="0"/>
            </p:cNvCxnSpPr>
            <p:nvPr/>
          </p:nvCxnSpPr>
          <p:spPr>
            <a:xfrm flipH="1">
              <a:off x="5469930" y="4571999"/>
              <a:ext cx="771000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Shape 181"/>
            <p:cNvCxnSpPr>
              <a:stCxn id="173" idx="2"/>
              <a:endCxn id="176" idx="0"/>
            </p:cNvCxnSpPr>
            <p:nvPr/>
          </p:nvCxnSpPr>
          <p:spPr>
            <a:xfrm>
              <a:off x="6240930" y="4571999"/>
              <a:ext cx="782999" cy="956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82" name="Shape 182"/>
          <p:cNvSpPr/>
          <p:nvPr/>
        </p:nvSpPr>
        <p:spPr>
          <a:xfrm>
            <a:off x="4329947" y="2061880"/>
            <a:ext cx="2302447" cy="1714500"/>
          </a:xfrm>
          <a:prstGeom prst="mathMultiply">
            <a:avLst>
              <a:gd name="adj1" fmla="val 23520"/>
            </a:avLst>
          </a:prstGeom>
          <a:solidFill>
            <a:srgbClr val="A5A5A5"/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039613" y="2301771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866900" y="1047750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576606" y="2300568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240928" y="2300568"/>
            <a:ext cx="1642036" cy="1014130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ea typeface="Calibri"/>
                <a:cs typeface="Calibri"/>
                <a:sym typeface="Calibri"/>
              </a:rPr>
              <a:t>Assumptions</a:t>
            </a:r>
            <a:endParaRPr lang="en-US" sz="2800" b="0" i="0" u="none" strike="noStrike" cap="none" dirty="0"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covariates</a:t>
            </a:r>
          </a:p>
          <a:p>
            <a:pPr marL="738188" lvl="2" indent="-280988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</a:t>
            </a: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 we think rainfall influences our ability to detect the species, then rainfall should be included in the model</a:t>
            </a:r>
            <a:endParaRPr lang="en-US" sz="18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sz="2000" b="1" i="1" u="none" strike="noStrike" cap="none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1" i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sz="2000" b="1" i="1" u="none" strike="noStrike" cap="none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sz="2000" b="0" i="1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dirty="0"/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9700" y="348615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000" i="1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 not always consistent!</a:t>
            </a:r>
            <a:endParaRPr lang="en-US" sz="20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C:\Users\amt0046\AppData\Local\Microsoft\Windows\Temporary Internet Files\Content.IE5\GPBX4FWW\coin_flip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66950"/>
            <a:ext cx="1074020" cy="121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C:\Users\amt0046\AppData\Local\Microsoft\Windows\Temporary Internet Files\Content.IE5\GPBX4FWW\3600940260_27bcc33354_b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3758944"/>
            <a:ext cx="698329" cy="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C:\Users\amt0046\AppData\Local\Microsoft\Windows\Temporary Internet Files\Content.IE5\C2TKJD0T\3600939280_372a08a4d8_z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1032" y="1438498"/>
            <a:ext cx="698329" cy="6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644114" y="1438498"/>
            <a:ext cx="541080" cy="680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644114" y="3706518"/>
            <a:ext cx="541080" cy="776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pic>
        <p:nvPicPr>
          <p:cNvPr id="11" name="Shape 158" descr="C:\Users\amt0046\AppData\Local\Microsoft\Windows\Temporary Internet Files\Content.IE5\GPBX4FWW\coin_flip[1]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103" y="2266950"/>
            <a:ext cx="1074020" cy="121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59" descr="C:\Users\amt0046\AppData\Local\Microsoft\Windows\Temporary Internet Files\Content.IE5\GPBX4FWW\3600940260_27bcc33354_b[1]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5141" y="3758942"/>
            <a:ext cx="698329" cy="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60" descr="C:\Users\amt0046\AppData\Local\Microsoft\Windows\Temporary Internet Files\Content.IE5\C2TKJD0T\3600939280_372a08a4d8_z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173" y="1438496"/>
            <a:ext cx="698329" cy="6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61"/>
          <p:cNvSpPr txBox="1"/>
          <p:nvPr/>
        </p:nvSpPr>
        <p:spPr>
          <a:xfrm>
            <a:off x="7247298" y="1457583"/>
            <a:ext cx="541080" cy="819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" name="Shape 162"/>
          <p:cNvSpPr txBox="1"/>
          <p:nvPr/>
        </p:nvSpPr>
        <p:spPr>
          <a:xfrm>
            <a:off x="7239000" y="3790950"/>
            <a:ext cx="541080" cy="85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87010" y="1855835"/>
            <a:ext cx="1237390" cy="69686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9555" y="514350"/>
            <a:ext cx="2141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anose="020F0502020204030204" pitchFamily="34" charset="0"/>
              </a:rPr>
              <a:t>Is the species present?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0425" y="523564"/>
            <a:ext cx="1827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anose="020F0502020204030204" pitchFamily="34" charset="0"/>
              </a:rPr>
              <a:t>Was it detected?</a:t>
            </a:r>
            <a:endParaRPr lang="en-US" sz="2000" i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8258" y="2634264"/>
            <a:ext cx="162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Occupancy probability (</a:t>
            </a:r>
            <a:r>
              <a:rPr lang="el-GR" sz="1600" i="1" dirty="0" smtClean="0">
                <a:latin typeface="+mn-lt"/>
              </a:rPr>
              <a:t>ψ</a:t>
            </a:r>
            <a:r>
              <a:rPr lang="en-US" sz="1600" dirty="0">
                <a:latin typeface="+mn-lt"/>
              </a:rPr>
              <a:t>)</a:t>
            </a:r>
            <a:endParaRPr lang="en-US" sz="1600" i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7562" y="2634264"/>
            <a:ext cx="153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Detection probability (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 smtClean="0">
                <a:latin typeface="+mn-lt"/>
              </a:rPr>
              <a:t>)</a:t>
            </a:r>
            <a:endParaRPr lang="en-US" sz="1600" i="1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36681" y="4171950"/>
            <a:ext cx="2646813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14" grpId="0"/>
      <p:bldP spid="15" grpId="0"/>
      <p:bldP spid="6" grpId="0"/>
      <p:bldP spid="22" grpId="0"/>
      <p:bldP spid="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  <a:endParaRPr lang="en-US" sz="32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outputs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Occupancy probability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Odds 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3062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ea typeface="Calibri"/>
                <a:cs typeface="Calibri"/>
                <a:sym typeface="Calibri"/>
              </a:rPr>
              <a:t>What influences occupancy probability?</a:t>
            </a:r>
            <a:endParaRPr lang="en-US" sz="2800" b="0" i="0" u="none" strike="noStrike" cap="none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1430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spcBef>
                <a:spcPts val="0"/>
              </a:spcBef>
            </a:pPr>
            <a:r>
              <a:rPr lang="en-US" sz="2000" dirty="0" smtClean="0">
                <a:latin typeface="+mn-lt"/>
              </a:rPr>
              <a:t>Potential stressors and threats included as </a:t>
            </a:r>
            <a:r>
              <a:rPr lang="en-US" sz="2000" b="1" dirty="0" smtClean="0">
                <a:latin typeface="+mn-lt"/>
              </a:rPr>
              <a:t>covariates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Site characteristics (e.g. land cover)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Weather (rainfall, temperature)</a:t>
            </a:r>
          </a:p>
          <a:p>
            <a:pPr lvl="1" indent="-342900">
              <a:spcBef>
                <a:spcPts val="0"/>
              </a:spcBef>
            </a:pPr>
            <a:r>
              <a:rPr lang="en-US" sz="1800" dirty="0" smtClean="0">
                <a:latin typeface="+mn-lt"/>
              </a:rPr>
              <a:t>Distance to other occupied sites</a:t>
            </a:r>
          </a:p>
          <a:p>
            <a:pPr lvl="1" indent="-342900">
              <a:spcBef>
                <a:spcPts val="0"/>
              </a:spcBef>
            </a:pPr>
            <a:r>
              <a:rPr lang="en-US" sz="1800" i="1" dirty="0" smtClean="0">
                <a:latin typeface="+mn-lt"/>
              </a:rPr>
              <a:t>… etc. … </a:t>
            </a:r>
          </a:p>
          <a:p>
            <a:pPr indent="-342900">
              <a:spcBef>
                <a:spcPts val="0"/>
              </a:spcBef>
            </a:pPr>
            <a:endParaRPr lang="en-US" sz="2000" i="1" dirty="0">
              <a:latin typeface="+mn-lt"/>
            </a:endParaRPr>
          </a:p>
          <a:p>
            <a:pPr indent="-342900">
              <a:spcBef>
                <a:spcPts val="0"/>
              </a:spcBef>
            </a:pPr>
            <a:r>
              <a:rPr lang="en-US" sz="2000" dirty="0" smtClean="0">
                <a:latin typeface="+mn-lt"/>
              </a:rPr>
              <a:t>Effect of covariates often expressed as odds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Interpreting model outputs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895349"/>
                <a:ext cx="8555656" cy="3299223"/>
              </a:xfrm>
            </p:spPr>
            <p:txBody>
              <a:bodyPr>
                <a:noAutofit/>
              </a:bodyPr>
              <a:lstStyle/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Parameters of interest:</a:t>
                </a:r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𝜓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 (psi) = occupancy probability</a:t>
                </a:r>
                <a:endParaRPr lang="en-US" sz="1800" dirty="0" smtClean="0"/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ea typeface="Cambria Math"/>
                  </a:rPr>
                  <a:t>p = detection probability</a:t>
                </a:r>
              </a:p>
              <a:p>
                <a:pPr marL="862013" lvl="2" indent="-461963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ea typeface="Cambria Math"/>
                  </a:rPr>
                  <a:t>β</a:t>
                </a:r>
                <a:r>
                  <a:rPr lang="en-US" sz="1800" baseline="-25000" dirty="0" smtClean="0">
                    <a:ea typeface="Cambria Math"/>
                  </a:rPr>
                  <a:t>k</a:t>
                </a:r>
                <a:r>
                  <a:rPr lang="en-US" sz="1800" dirty="0" smtClean="0">
                    <a:ea typeface="Cambria Math"/>
                  </a:rPr>
                  <a:t> = effect of covariate </a:t>
                </a:r>
                <a:r>
                  <a:rPr lang="en-US" sz="1800" i="1" dirty="0" smtClean="0">
                    <a:ea typeface="Cambria Math"/>
                  </a:rPr>
                  <a:t>k</a:t>
                </a:r>
                <a:r>
                  <a:rPr lang="en-US" sz="1800" dirty="0" smtClean="0">
                    <a:ea typeface="Cambria Math"/>
                  </a:rPr>
                  <a:t> on occupancy (or detection) probability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Positive or negative?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“significant” effect? – does the confidence interval contain 0?</a:t>
                </a:r>
              </a:p>
              <a:p>
                <a:pPr marL="1376363" lvl="4" indent="-461963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ea typeface="Cambria Math"/>
                  </a:rPr>
                  <a:t>Importance of covariates often assessed by comparing models using AIC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895349"/>
                <a:ext cx="8555656" cy="3299223"/>
              </a:xfrm>
              <a:blipFill rotWithShape="1">
                <a:blip r:embed="rId2"/>
                <a:stretch>
                  <a:fillRect l="-285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43732" y="4854773"/>
            <a:ext cx="1669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Wiens et al 2011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" y="3235031"/>
            <a:ext cx="5362575" cy="1744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07319"/>
            <a:ext cx="3565096" cy="1200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Occupancy example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17515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ea typeface="Calibri"/>
                <a:cs typeface="Calibri"/>
                <a:sym typeface="Calibri"/>
              </a:rPr>
              <a:t>Why estimate occupancy?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Abundance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can tell you more about species status, site use, and ecology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More difficult to collect abundance data (time, money) and therefore often limited in spatial and/or temporal scope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 is typically: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Less intensive to collect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Cheaper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Covers larger area/time scale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Can be more practical depending on objectives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Site-occupancy models</a:t>
            </a:r>
          </a:p>
        </p:txBody>
      </p:sp>
    </p:spTree>
    <p:extLst>
      <p:ext uri="{BB962C8B-B14F-4D97-AF65-F5344CB8AC3E}">
        <p14:creationId xmlns:p14="http://schemas.microsoft.com/office/powerpoint/2010/main" val="7440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sz="2000" b="0" i="1" u="none" strike="noStrike" cap="none" dirty="0" smtClean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occupancy models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Dynamic occupancy models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occupancy models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457200" y="12001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000" dirty="0" smtClean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Dynamic occupancy models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3037122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2650" y="469322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381500" y="2647950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1500" y="3409950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7" idx="1"/>
          </p:cNvCxnSpPr>
          <p:nvPr/>
        </p:nvCxnSpPr>
        <p:spPr>
          <a:xfrm flipV="1">
            <a:off x="2781300" y="2838450"/>
            <a:ext cx="1600200" cy="3891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8" idx="1"/>
          </p:cNvCxnSpPr>
          <p:nvPr/>
        </p:nvCxnSpPr>
        <p:spPr>
          <a:xfrm>
            <a:off x="2781300" y="3227622"/>
            <a:ext cx="1600200" cy="372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95750" y="47053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30732" y="272934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58441" y="340599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05600" y="1859974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05600" y="2621974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33705" y="467937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3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7" idx="3"/>
            <a:endCxn id="30" idx="1"/>
          </p:cNvCxnSpPr>
          <p:nvPr/>
        </p:nvCxnSpPr>
        <p:spPr>
          <a:xfrm flipV="1">
            <a:off x="4724400" y="2050474"/>
            <a:ext cx="1981200" cy="78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31" idx="1"/>
          </p:cNvCxnSpPr>
          <p:nvPr/>
        </p:nvCxnSpPr>
        <p:spPr>
          <a:xfrm flipV="1">
            <a:off x="4724400" y="2812474"/>
            <a:ext cx="1981200" cy="2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705600" y="3383974"/>
            <a:ext cx="3429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705600" y="4145974"/>
            <a:ext cx="3429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8" idx="3"/>
            <a:endCxn id="42" idx="1"/>
          </p:cNvCxnSpPr>
          <p:nvPr/>
        </p:nvCxnSpPr>
        <p:spPr>
          <a:xfrm flipV="1">
            <a:off x="4724400" y="3574474"/>
            <a:ext cx="1981200" cy="25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43" idx="1"/>
          </p:cNvCxnSpPr>
          <p:nvPr/>
        </p:nvCxnSpPr>
        <p:spPr>
          <a:xfrm>
            <a:off x="4724400" y="3600450"/>
            <a:ext cx="1981200" cy="73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8241" y="217984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75169" y="28335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5169" y="33381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4028697"/>
            <a:ext cx="66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000" b="0" i="1" u="none" strike="noStrike" cap="none" dirty="0" smtClean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000" i="1" dirty="0" smtClean="0"/>
              <a:t>single year, several sites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Dynamic occupancy models – </a:t>
            </a:r>
            <a:r>
              <a:rPr lang="en-US" sz="2000" i="1" dirty="0" smtClean="0"/>
              <a:t>several years, several sites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57150" indent="0">
              <a:spcBef>
                <a:spcPts val="480"/>
              </a:spcBef>
              <a:buNone/>
            </a:pPr>
            <a:endParaRPr lang="en-US" sz="2000" dirty="0" smtClean="0"/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Presence-absence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352306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</a:rPr>
              <a:t>Assume detection is perfect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571750"/>
            <a:ext cx="1676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</a:rPr>
              <a:t>Account for imperfect detection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26" name="Right Bracket 25"/>
          <p:cNvSpPr/>
          <p:nvPr/>
        </p:nvSpPr>
        <p:spPr>
          <a:xfrm flipH="1">
            <a:off x="304800" y="1047750"/>
            <a:ext cx="228600" cy="381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 flipH="1">
            <a:off x="304800" y="1428750"/>
            <a:ext cx="228600" cy="76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304800" y="1238250"/>
            <a:ext cx="1066800" cy="2746475"/>
          </a:xfrm>
          <a:prstGeom prst="curvedConnector3">
            <a:avLst>
              <a:gd name="adj1" fmla="val -19643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304800" y="1809750"/>
            <a:ext cx="3429000" cy="1223665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5546" y="13335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 I have true absences in my data?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6093" y="1726151"/>
            <a:ext cx="1295400" cy="685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Spatial coverage?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662793"/>
            <a:ext cx="1828800" cy="890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Species distribution model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2256" y="3662793"/>
            <a:ext cx="1267690" cy="890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Paired points or similar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71853" y="2411951"/>
            <a:ext cx="12954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Number of years?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2818" y="3662792"/>
            <a:ext cx="1371600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Site occupancy model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5473" y="3662789"/>
            <a:ext cx="1302327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Dynamic occupancy model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2293793" y="971550"/>
            <a:ext cx="1426153" cy="7546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066800" y="2411951"/>
            <a:ext cx="1226993" cy="12508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2293793" y="2411951"/>
            <a:ext cx="792308" cy="12508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3719946" y="971550"/>
            <a:ext cx="1318779" cy="73852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7519553" y="3097751"/>
            <a:ext cx="897084" cy="5650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6608618" y="3097751"/>
            <a:ext cx="910935" cy="56504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7849" y="1058248"/>
            <a:ext cx="13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Presence only</a:t>
            </a:r>
            <a:endParaRPr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10050" y="1058248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Presence-absence</a:t>
            </a:r>
            <a:endParaRPr lang="en-US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104" y="2876550"/>
            <a:ext cx="13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Rangewide</a:t>
            </a:r>
            <a:endParaRPr lang="en-US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0268" y="2860477"/>
            <a:ext cx="9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Local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8143" y="3103195"/>
            <a:ext cx="55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few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1979" y="31031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lots</a:t>
            </a:r>
            <a:endParaRPr lang="en-US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78155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n-lt"/>
              </a:rPr>
              <a:t>Always check specific model assumptions!</a:t>
            </a:r>
            <a:endParaRPr lang="en-US" sz="1600" i="1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1025" y="1710078"/>
            <a:ext cx="12954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Replicated surveys?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00525" y="3662779"/>
            <a:ext cx="1371600" cy="890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Logistic regression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4886325" y="2395878"/>
            <a:ext cx="152400" cy="12669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11" idx="0"/>
          </p:cNvCxnSpPr>
          <p:nvPr/>
        </p:nvCxnSpPr>
        <p:spPr>
          <a:xfrm>
            <a:off x="5686425" y="2052978"/>
            <a:ext cx="1833128" cy="358973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64118" y="2795418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</a:t>
            </a:r>
            <a:endParaRPr lang="en-US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2818" y="1945469"/>
            <a:ext cx="18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Yes</a:t>
            </a:r>
            <a:endParaRPr lang="en-US" dirty="0">
              <a:latin typeface="+mn-lt"/>
            </a:endParaRPr>
          </a:p>
        </p:txBody>
      </p:sp>
      <p:cxnSp>
        <p:nvCxnSpPr>
          <p:cNvPr id="58" name="Straight Connector 57"/>
          <p:cNvCxnSpPr>
            <a:stCxn id="10" idx="3"/>
            <a:endCxn id="38" idx="1"/>
          </p:cNvCxnSpPr>
          <p:nvPr/>
        </p:nvCxnSpPr>
        <p:spPr>
          <a:xfrm flipV="1">
            <a:off x="3719946" y="4107858"/>
            <a:ext cx="480579" cy="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Example data sources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Information about where/when a species was detected but NOT where/when it was looked for but not </a:t>
            </a:r>
            <a:r>
              <a:rPr lang="en-US" sz="2000" dirty="0" smtClean="0"/>
              <a:t>found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Opportunistic reporting by the public 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Some </a:t>
            </a:r>
            <a:r>
              <a:rPr lang="en-US" sz="1800" dirty="0" err="1" smtClean="0"/>
              <a:t>eBird</a:t>
            </a:r>
            <a:r>
              <a:rPr lang="en-US" sz="1800" dirty="0" smtClean="0"/>
              <a:t> checklists </a:t>
            </a:r>
            <a:r>
              <a:rPr lang="en-US" sz="1800" dirty="0" smtClean="0"/>
              <a:t>(*</a:t>
            </a:r>
            <a:r>
              <a:rPr lang="en-US" sz="1800" i="1" dirty="0" smtClean="0"/>
              <a:t>complete </a:t>
            </a:r>
            <a:r>
              <a:rPr lang="en-US" sz="1800" i="1" dirty="0" smtClean="0"/>
              <a:t>checklists = presence-absence data</a:t>
            </a:r>
            <a:r>
              <a:rPr lang="en-US" sz="1800" dirty="0" smtClean="0"/>
              <a:t>)</a:t>
            </a: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Historical </a:t>
            </a:r>
            <a:r>
              <a:rPr lang="en-US" sz="1800" dirty="0"/>
              <a:t>records (e.g. museum specimens, field notes)</a:t>
            </a:r>
          </a:p>
          <a:p>
            <a:pPr marL="457200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 questions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Where is this species found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? </a:t>
            </a:r>
            <a:r>
              <a:rPr lang="en-US" sz="2000" b="0" i="1" u="none" strike="noStrike" cap="none" dirty="0" smtClean="0">
                <a:solidFill>
                  <a:schemeClr val="accent1"/>
                </a:solidFill>
                <a:sym typeface="Calibri"/>
              </a:rPr>
              <a:t>(Representation)</a:t>
            </a:r>
            <a:endParaRPr lang="en-US" sz="2000" b="0" i="1" u="none" strike="noStrike" cap="none" dirty="0" smtClean="0">
              <a:solidFill>
                <a:schemeClr val="accent1"/>
              </a:solidFill>
              <a:sym typeface="Calibri"/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What ecological factors best predict it’s occurrence</a:t>
            </a:r>
            <a:r>
              <a:rPr lang="en-US" sz="2000" dirty="0" smtClean="0"/>
              <a:t>? </a:t>
            </a:r>
            <a:r>
              <a:rPr lang="en-US" sz="2000" i="1" dirty="0" smtClean="0">
                <a:solidFill>
                  <a:schemeClr val="accent1"/>
                </a:solidFill>
              </a:rPr>
              <a:t>(stressors/ecological needs)</a:t>
            </a:r>
            <a:endParaRPr lang="en-US" sz="2000" i="1" dirty="0" smtClean="0">
              <a:solidFill>
                <a:schemeClr val="accent1"/>
              </a:solidFill>
            </a:endParaRP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Where </a:t>
            </a:r>
            <a:r>
              <a:rPr lang="en-US" sz="2000" dirty="0" smtClean="0">
                <a:solidFill>
                  <a:schemeClr val="dk1"/>
                </a:solidFill>
                <a:sym typeface="Calibri"/>
              </a:rPr>
              <a:t>will this species likely occur in the future?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chemeClr val="accent1"/>
                </a:solidFill>
              </a:rPr>
              <a:t>(Resiliency)</a:t>
            </a:r>
            <a:endParaRPr lang="en-US" sz="2000" i="1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Calibri"/>
              </a:rPr>
              <a:t>Predicted occurrence in areas without data</a:t>
            </a:r>
            <a:endParaRPr lang="en-US"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Climate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change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sym typeface="Calibri"/>
              </a:rPr>
              <a:t>Change in land use</a:t>
            </a: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Common analysis approaches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Species Distribution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Modeling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MaxEnt</a:t>
            </a:r>
            <a:endParaRPr lang="en-US" sz="1800" dirty="0" smtClean="0"/>
          </a:p>
          <a:p>
            <a:pPr marL="800100" lvl="1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BIOCLIM</a:t>
            </a:r>
          </a:p>
          <a:p>
            <a:pPr marL="57150" indent="0">
              <a:spcBef>
                <a:spcPts val="480"/>
              </a:spcBef>
              <a:buNone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Species distribution models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050" y="-19050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50" y="1103411"/>
            <a:ext cx="1295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Known species occurrences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" y="3598961"/>
            <a:ext cx="1295400" cy="533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Environmental variables (GIS)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895350" y="1636811"/>
            <a:ext cx="552450" cy="4777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895350" y="3028950"/>
            <a:ext cx="552450" cy="5700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05200" y="1274861"/>
            <a:ext cx="2133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map here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1276350"/>
            <a:ext cx="2133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map here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96857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n-lt"/>
              </a:rPr>
              <a:t>Potential future conditions</a:t>
            </a:r>
            <a:endParaRPr lang="en-US" i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967084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n-lt"/>
              </a:rPr>
              <a:t>Current conditions</a:t>
            </a:r>
            <a:endParaRPr lang="en-US" i="1" dirty="0">
              <a:latin typeface="+mn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753100" y="2286000"/>
            <a:ext cx="914400" cy="45720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47800" y="2114550"/>
            <a:ext cx="1676400" cy="9144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Modeling algorithm (e.g. </a:t>
            </a:r>
            <a:r>
              <a:rPr lang="en-US" dirty="0" err="1" smtClean="0">
                <a:solidFill>
                  <a:schemeClr val="tx1"/>
                </a:solidFill>
              </a:rPr>
              <a:t>Maxent</a:t>
            </a:r>
            <a:r>
              <a:rPr lang="en-US" dirty="0" smtClean="0">
                <a:solidFill>
                  <a:schemeClr val="tx1"/>
                </a:solidFill>
              </a:rPr>
              <a:t>, BIOCLIM, boosted regression)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3124200" y="257175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Example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dirty="0" smtClean="0"/>
              <a:t>Model </a:t>
            </a:r>
            <a:r>
              <a:rPr lang="en-US" sz="2800" dirty="0" smtClean="0"/>
              <a:t>outputs and considerations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304800" y="1028700"/>
            <a:ext cx="8534400" cy="3394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b="0" i="0" u="none" strike="noStrike" cap="none" dirty="0" smtClean="0">
                <a:solidFill>
                  <a:schemeClr val="dk1"/>
                </a:solidFill>
                <a:sym typeface="Calibri"/>
              </a:rPr>
              <a:t>Debate in the literature about the validity of inferences from SDMs</a:t>
            </a:r>
          </a:p>
          <a:p>
            <a:pPr marL="400050" indent="-3429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sym typeface="Calibri"/>
              </a:rPr>
              <a:t>Concern about using publically-collected data</a:t>
            </a:r>
            <a:endParaRPr lang="en-US" sz="22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5525" y="-116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Presence-only data</a:t>
            </a:r>
          </a:p>
          <a:p>
            <a:pPr algn="r"/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Species distribution modeling</a:t>
            </a:r>
            <a:endParaRPr lang="en-US" sz="1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2526</TotalTime>
  <Words>1437</Words>
  <Application>Microsoft Office PowerPoint</Application>
  <PresentationFormat>On-screen Show (16:9)</PresentationFormat>
  <Paragraphs>406</Paragraphs>
  <Slides>38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Origin</vt:lpstr>
      <vt:lpstr>Analysis of presence-type data</vt:lpstr>
      <vt:lpstr>Presence only vs. Presence-absence data</vt:lpstr>
      <vt:lpstr>Presence only data</vt:lpstr>
      <vt:lpstr>Example data sources</vt:lpstr>
      <vt:lpstr>Example questions</vt:lpstr>
      <vt:lpstr>Common analysis approaches</vt:lpstr>
      <vt:lpstr>Species distribution models</vt:lpstr>
      <vt:lpstr>Example</vt:lpstr>
      <vt:lpstr>Model outputs and considerations</vt:lpstr>
      <vt:lpstr>Common analysis approaches</vt:lpstr>
      <vt:lpstr>Paired points</vt:lpstr>
      <vt:lpstr>Logistic regression</vt:lpstr>
      <vt:lpstr>Example</vt:lpstr>
      <vt:lpstr>Model outputs and considerations</vt:lpstr>
      <vt:lpstr>Common analysis approaches</vt:lpstr>
      <vt:lpstr>Presence-absence data</vt:lpstr>
      <vt:lpstr>Example data sources</vt:lpstr>
      <vt:lpstr>Example research questions</vt:lpstr>
      <vt:lpstr>Common analysis approaches</vt:lpstr>
      <vt:lpstr>Example</vt:lpstr>
      <vt:lpstr>Model outputs and assumptions</vt:lpstr>
      <vt:lpstr>Common analysis approaches</vt:lpstr>
      <vt:lpstr>When is occupancy analysis appropriate?</vt:lpstr>
      <vt:lpstr>Sampling design</vt:lpstr>
      <vt:lpstr>Data wrangling</vt:lpstr>
      <vt:lpstr>PowerPoint Presentation</vt:lpstr>
      <vt:lpstr>Assumptions</vt:lpstr>
      <vt:lpstr>Model parameters</vt:lpstr>
      <vt:lpstr>PowerPoint Presentation</vt:lpstr>
      <vt:lpstr>Model outputs</vt:lpstr>
      <vt:lpstr>What influences occupancy probability?</vt:lpstr>
      <vt:lpstr>Interpreting model outputs</vt:lpstr>
      <vt:lpstr>Example</vt:lpstr>
      <vt:lpstr>Why estimate occupancy?</vt:lpstr>
      <vt:lpstr>Common analysis approaches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analysis</dc:title>
  <dc:creator>Anna Tucker</dc:creator>
  <cp:lastModifiedBy>Anna Tucker</cp:lastModifiedBy>
  <cp:revision>66</cp:revision>
  <dcterms:modified xsi:type="dcterms:W3CDTF">2018-08-27T19:12:27Z</dcterms:modified>
</cp:coreProperties>
</file>