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89349" autoAdjust="0"/>
  </p:normalViewPr>
  <p:slideViewPr>
    <p:cSldViewPr showGuides="1">
      <p:cViewPr varScale="1">
        <p:scale>
          <a:sx n="97" d="100"/>
          <a:sy n="97" d="100"/>
        </p:scale>
        <p:origin x="389" y="67"/>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12/12/2018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12/12/2018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12/12/2018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panose="02040503050406030204" pitchFamily="18" charset="0"/>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m>
                            <m:mPr>
                              <m:mcs>
                                <m:mc>
                                  <m:mcPr>
                                    <m:count m:val="5"/>
                                    <m:mcJc m:val="center"/>
                                  </m:mcPr>
                                </m:mc>
                              </m:mcs>
                              <m:ctrlPr>
                                <a:rPr lang="en-US" sz="2400" b="1" i="1" smtClean="0">
                                  <a:latin typeface="Cambria Math" panose="02040503050406030204" pitchFamily="18" charset="0"/>
                                </a:rPr>
                              </m:ctrlPr>
                            </m:mPr>
                            <m:mr>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5"/>
                                    <m:mcJc m:val="center"/>
                                  </m:mcPr>
                                </m:mc>
                              </m:mcs>
                              <m:ctrlPr>
                                <a:rPr lang="en-US" sz="2000" b="1" i="1" smtClean="0">
                                  <a:solidFill>
                                    <a:srgbClr val="00B050"/>
                                  </a:solidFill>
                                  <a:latin typeface="Cambria Math" panose="02040503050406030204" pitchFamily="18" charset="0"/>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a:bodyPr>
          <a:lstStyle/>
          <a:p>
            <a:r>
              <a:rPr lang="en-US" sz="2000" dirty="0"/>
              <a:t>Used to estimate transition probabilities among different physical sites or biological states</a:t>
            </a:r>
          </a:p>
          <a:p>
            <a:r>
              <a:rPr lang="en-US" sz="2000" dirty="0"/>
              <a:t>Look similar to matrix models, but individuals can move back and forth between states</a:t>
            </a:r>
          </a:p>
          <a:p>
            <a:pPr lvl="1"/>
            <a:r>
              <a:rPr lang="en-US" dirty="0"/>
              <a:t>Breeder/non-breeder status</a:t>
            </a:r>
          </a:p>
          <a:p>
            <a:pPr lvl="1"/>
            <a:r>
              <a:rPr lang="en-US" dirty="0"/>
              <a:t>Disease status</a:t>
            </a:r>
          </a:p>
          <a:p>
            <a:pPr lvl="1"/>
            <a:r>
              <a:rPr lang="en-US" dirty="0"/>
              <a:t>Movement among study areas</a:t>
            </a:r>
          </a:p>
          <a:p>
            <a:endParaRPr lang="en-US" sz="1800" dirty="0"/>
          </a:p>
          <a:p>
            <a:r>
              <a:rPr lang="en-US" sz="20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441327" y="1212598"/>
                <a:ext cx="9358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441327" y="1212598"/>
                <a:ext cx="935897"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406682" y="1649528"/>
                <a:ext cx="905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406682" y="1649528"/>
                <a:ext cx="905120" cy="369332"/>
              </a:xfrm>
              <a:prstGeom prst="rect">
                <a:avLst/>
              </a:prstGeom>
              <a:blipFill rotWithShape="1">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638800" y="2376663"/>
                <a:ext cx="9481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638800" y="2376663"/>
                <a:ext cx="948145"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smtClean="0">
                                  <a:latin typeface="Cambria Math" panose="02040503050406030204" pitchFamily="18" charset="0"/>
                                </a:rPr>
                              </m:ctrlPr>
                            </m:mPr>
                            <m:mr>
                              <m:e>
                                <m:r>
                                  <m:rPr>
                                    <m:brk m:alnAt="7"/>
                                  </m:rPr>
                                  <a:rPr lang="en-US" sz="2000" b="0" i="1" smtClean="0">
                                    <a:latin typeface="Cambria Math"/>
                                  </a:rPr>
                                  <m:t>0</m:t>
                                </m:r>
                              </m:e>
                              <m:e>
                                <m:sSup>
                                  <m:sSupPr>
                                    <m:ctrlPr>
                                      <a:rPr lang="en-US" sz="2000" b="0" i="1" smtClean="0">
                                        <a:latin typeface="Cambria Math" panose="02040503050406030204" pitchFamily="18" charset="0"/>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panose="02040503050406030204" pitchFamily="18" charset="0"/>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8" idx="2"/>
            <a:endCxn id="29" idx="0"/>
          </p:cNvCxnSpPr>
          <p:nvPr/>
        </p:nvCxnSpPr>
        <p:spPr>
          <a:xfrm>
            <a:off x="4686300" y="1761259"/>
            <a:ext cx="0" cy="7152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a:t>IPM</a:t>
            </a:r>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
        <p:nvSpPr>
          <p:cNvPr id="28" name="Rectangle 27"/>
          <p:cNvSpPr/>
          <p:nvPr/>
        </p:nvSpPr>
        <p:spPr>
          <a:xfrm>
            <a:off x="3962400" y="1428750"/>
            <a:ext cx="1447800"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N-mixture model</a:t>
            </a:r>
          </a:p>
        </p:txBody>
      </p:sp>
      <p:sp>
        <p:nvSpPr>
          <p:cNvPr id="29" name="Rectangle 28"/>
          <p:cNvSpPr/>
          <p:nvPr/>
        </p:nvSpPr>
        <p:spPr>
          <a:xfrm>
            <a:off x="3962400" y="2476500"/>
            <a:ext cx="1447800" cy="332509"/>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Survival analysis</a:t>
            </a:r>
          </a:p>
        </p:txBody>
      </p:sp>
      <p:sp>
        <p:nvSpPr>
          <p:cNvPr id="31" name="Rectangle 30"/>
          <p:cNvSpPr/>
          <p:nvPr/>
        </p:nvSpPr>
        <p:spPr>
          <a:xfrm>
            <a:off x="3962400" y="3638550"/>
            <a:ext cx="1447800" cy="457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Poisson GLM</a:t>
            </a:r>
          </a:p>
        </p:txBody>
      </p:sp>
      <p:sp>
        <p:nvSpPr>
          <p:cNvPr id="2" name="Rectangle 1"/>
          <p:cNvSpPr/>
          <p:nvPr/>
        </p:nvSpPr>
        <p:spPr>
          <a:xfrm>
            <a:off x="3810000" y="1279437"/>
            <a:ext cx="1742768" cy="312111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31" idx="0"/>
          </p:cNvCxnSpPr>
          <p:nvPr/>
        </p:nvCxnSpPr>
        <p:spPr>
          <a:xfrm>
            <a:off x="4686300" y="2809009"/>
            <a:ext cx="0" cy="8295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6999328" y="2247124"/>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248400" y="2576666"/>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400-3022-4111-825D-C54283E27CDD}"/>
              </a:ext>
            </a:extLst>
          </p:cNvPr>
          <p:cNvSpPr>
            <a:spLocks noGrp="1"/>
          </p:cNvSpPr>
          <p:nvPr>
            <p:ph type="title"/>
          </p:nvPr>
        </p:nvSpPr>
        <p:spPr>
          <a:xfrm>
            <a:off x="304800" y="129778"/>
            <a:ext cx="7886700" cy="994172"/>
          </a:xfrm>
        </p:spPr>
        <p:txBody>
          <a:bodyPr>
            <a:noAutofit/>
          </a:bodyPr>
          <a:lstStyle/>
          <a:p>
            <a:pPr algn="l"/>
            <a:r>
              <a:rPr lang="en-US" sz="2400" dirty="0"/>
              <a:t>Linking survival probability to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BD5672-C4AA-4742-AA32-4657D8A92FCB}"/>
                  </a:ext>
                </a:extLst>
              </p:cNvPr>
              <p:cNvSpPr>
                <a:spLocks noGrp="1"/>
              </p:cNvSpPr>
              <p:nvPr>
                <p:ph idx="1"/>
              </p:nvPr>
            </p:nvSpPr>
            <p:spPr>
              <a:xfrm>
                <a:off x="190500" y="1006078"/>
                <a:ext cx="7886700" cy="3394472"/>
              </a:xfrm>
            </p:spPr>
            <p:txBody>
              <a:bodyPr>
                <a:normAutofit/>
              </a:bodyPr>
              <a:lstStyle/>
              <a:p>
                <a:r>
                  <a:rPr lang="en-US" sz="1800" b="1" dirty="0"/>
                  <a:t>Logistic regression </a:t>
                </a:r>
                <a:r>
                  <a:rPr lang="en-US" sz="1800" dirty="0"/>
                  <a:t>is at the heart of survival estimation</a:t>
                </a:r>
              </a:p>
              <a:p>
                <a:endParaRPr lang="en-US" sz="1800" dirty="0"/>
              </a:p>
              <a:p>
                <a:pPr marL="0" indent="0">
                  <a:buNone/>
                </a:pPr>
                <a:endParaRPr lang="en-US" sz="1800" dirty="0"/>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&gt; 0, then pirate rate abundance has a </a:t>
                </a:r>
                <a:r>
                  <a:rPr lang="en-US" sz="1800" b="1" dirty="0"/>
                  <a:t>positive</a:t>
                </a:r>
                <a:r>
                  <a:rPr lang="en-US" sz="1800" dirty="0"/>
                  <a:t> effect on survival</a:t>
                </a:r>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&lt; 0, then pirate rate abundance has a </a:t>
                </a:r>
                <a:r>
                  <a:rPr lang="en-US" sz="1800" b="1" dirty="0"/>
                  <a:t>negative </a:t>
                </a:r>
                <a:r>
                  <a:rPr lang="en-US" sz="1800" dirty="0"/>
                  <a:t>effect on survival</a:t>
                </a:r>
              </a:p>
              <a:p>
                <a:endParaRPr lang="en-US" sz="1800" b="1" dirty="0"/>
              </a:p>
              <a:p>
                <a:endParaRPr lang="en-US" sz="1800" dirty="0"/>
              </a:p>
            </p:txBody>
          </p:sp>
        </mc:Choice>
        <mc:Fallback xmlns="">
          <p:sp>
            <p:nvSpPr>
              <p:cNvPr id="3" name="Content Placeholder 2">
                <a:extLst>
                  <a:ext uri="{FF2B5EF4-FFF2-40B4-BE49-F238E27FC236}">
                    <a16:creationId xmlns:a16="http://schemas.microsoft.com/office/drawing/2014/main" id="{98BD5672-C4AA-4742-AA32-4657D8A92FCB}"/>
                  </a:ext>
                </a:extLst>
              </p:cNvPr>
              <p:cNvSpPr>
                <a:spLocks noGrp="1" noRot="1" noChangeAspect="1" noMove="1" noResize="1" noEditPoints="1" noAdjustHandles="1" noChangeArrowheads="1" noChangeShapeType="1" noTextEdit="1"/>
              </p:cNvSpPr>
              <p:nvPr>
                <p:ph idx="1"/>
              </p:nvPr>
            </p:nvSpPr>
            <p:spPr>
              <a:xfrm>
                <a:off x="190500" y="1006078"/>
                <a:ext cx="7886700" cy="3394472"/>
              </a:xfrm>
              <a:blipFill>
                <a:blip r:embed="rId2"/>
                <a:stretch>
                  <a:fillRect l="-773" t="-1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EE364F-D349-40F4-A1CD-84C489AA837F}"/>
                  </a:ext>
                </a:extLst>
              </p:cNvPr>
              <p:cNvSpPr txBox="1"/>
              <p:nvPr/>
            </p:nvSpPr>
            <p:spPr>
              <a:xfrm>
                <a:off x="1066800" y="1504950"/>
                <a:ext cx="5093767"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panose="02040503050406030204" pitchFamily="18" charset="0"/>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𝑎𝑏𝑢𝑛𝑑𝑎𝑛𝑐𝑒</m:t>
                      </m:r>
                    </m:oMath>
                  </m:oMathPara>
                </a14:m>
                <a:endParaRPr lang="en-US" sz="2100" dirty="0"/>
              </a:p>
            </p:txBody>
          </p:sp>
        </mc:Choice>
        <mc:Fallback xmlns="">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504950"/>
                <a:ext cx="5093767" cy="323165"/>
              </a:xfrm>
              <a:prstGeom prst="rect">
                <a:avLst/>
              </a:prstGeom>
              <a:blipFill>
                <a:blip r:embed="rId3"/>
                <a:stretch>
                  <a:fillRect l="-1316" t="-1887" r="-837" b="-320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9678C4E-E39A-431D-ACBB-345140D77567}"/>
              </a:ext>
            </a:extLst>
          </p:cNvPr>
          <p:cNvPicPr>
            <a:picLocks noChangeAspect="1"/>
          </p:cNvPicPr>
          <p:nvPr/>
        </p:nvPicPr>
        <p:blipFill>
          <a:blip r:embed="rId4"/>
          <a:stretch>
            <a:fillRect/>
          </a:stretch>
        </p:blipFill>
        <p:spPr>
          <a:xfrm>
            <a:off x="6363681" y="370285"/>
            <a:ext cx="1562190" cy="1743075"/>
          </a:xfrm>
          <a:prstGeom prst="rect">
            <a:avLst/>
          </a:prstGeom>
        </p:spPr>
      </p:pic>
      <p:pic>
        <p:nvPicPr>
          <p:cNvPr id="8" name="Picture 7">
            <a:extLst>
              <a:ext uri="{FF2B5EF4-FFF2-40B4-BE49-F238E27FC236}">
                <a16:creationId xmlns:a16="http://schemas.microsoft.com/office/drawing/2014/main" id="{896BB1D4-DBAB-4412-818A-AE4D4BBB7086}"/>
              </a:ext>
            </a:extLst>
          </p:cNvPr>
          <p:cNvPicPr>
            <a:picLocks noChangeAspect="1"/>
          </p:cNvPicPr>
          <p:nvPr/>
        </p:nvPicPr>
        <p:blipFill>
          <a:blip r:embed="rId5"/>
          <a:stretch>
            <a:fillRect/>
          </a:stretch>
        </p:blipFill>
        <p:spPr>
          <a:xfrm>
            <a:off x="7144776" y="2290324"/>
            <a:ext cx="1824037" cy="2013034"/>
          </a:xfrm>
          <a:prstGeom prst="rect">
            <a:avLst/>
          </a:prstGeom>
        </p:spPr>
      </p:pic>
      <p:pic>
        <p:nvPicPr>
          <p:cNvPr id="4" name="Picture 3">
            <a:extLst>
              <a:ext uri="{FF2B5EF4-FFF2-40B4-BE49-F238E27FC236}">
                <a16:creationId xmlns:a16="http://schemas.microsoft.com/office/drawing/2014/main" id="{D261BC87-B511-4A60-BEC1-CF0DF88EB5EF}"/>
              </a:ext>
            </a:extLst>
          </p:cNvPr>
          <p:cNvPicPr>
            <a:picLocks noChangeAspect="1"/>
          </p:cNvPicPr>
          <p:nvPr/>
        </p:nvPicPr>
        <p:blipFill>
          <a:blip r:embed="rId6"/>
          <a:stretch>
            <a:fillRect/>
          </a:stretch>
        </p:blipFill>
        <p:spPr>
          <a:xfrm>
            <a:off x="1828800" y="2800350"/>
            <a:ext cx="3807678" cy="2244798"/>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811</TotalTime>
  <Words>1108</Words>
  <Application>Microsoft Office PowerPoint</Application>
  <PresentationFormat>On-screen Show (16:9)</PresentationFormat>
  <Paragraphs>234</Paragraphs>
  <Slides>23</Slides>
  <Notes>7</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Wingdings</vt: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85</cp:revision>
  <dcterms:created xsi:type="dcterms:W3CDTF">2017-07-31T18:19:55Z</dcterms:created>
  <dcterms:modified xsi:type="dcterms:W3CDTF">2018-12-12T22:34:11Z</dcterms:modified>
</cp:coreProperties>
</file>