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8" r:id="rId2"/>
    <p:sldId id="312" r:id="rId3"/>
    <p:sldId id="313" r:id="rId4"/>
    <p:sldId id="330" r:id="rId5"/>
    <p:sldId id="314" r:id="rId6"/>
    <p:sldId id="336" r:id="rId7"/>
    <p:sldId id="331" r:id="rId8"/>
    <p:sldId id="333" r:id="rId9"/>
    <p:sldId id="337" r:id="rId10"/>
    <p:sldId id="334" r:id="rId11"/>
    <p:sldId id="335" r:id="rId12"/>
    <p:sldId id="332" r:id="rId13"/>
    <p:sldId id="324" r:id="rId14"/>
    <p:sldId id="325" r:id="rId15"/>
    <p:sldId id="327" r:id="rId16"/>
    <p:sldId id="304" r:id="rId17"/>
    <p:sldId id="305" r:id="rId18"/>
    <p:sldId id="316" r:id="rId19"/>
    <p:sldId id="300" r:id="rId20"/>
    <p:sldId id="343" r:id="rId21"/>
    <p:sldId id="280" r:id="rId22"/>
    <p:sldId id="281" r:id="rId23"/>
    <p:sldId id="282" r:id="rId24"/>
    <p:sldId id="328" r:id="rId25"/>
    <p:sldId id="283" r:id="rId26"/>
    <p:sldId id="284" r:id="rId27"/>
    <p:sldId id="301" r:id="rId28"/>
    <p:sldId id="340" r:id="rId29"/>
    <p:sldId id="339" r:id="rId30"/>
    <p:sldId id="341" r:id="rId31"/>
    <p:sldId id="323" r:id="rId32"/>
    <p:sldId id="292" r:id="rId33"/>
    <p:sldId id="288" r:id="rId34"/>
    <p:sldId id="290" r:id="rId35"/>
    <p:sldId id="317" r:id="rId36"/>
    <p:sldId id="308" r:id="rId37"/>
    <p:sldId id="309" r:id="rId38"/>
    <p:sldId id="338" r:id="rId39"/>
    <p:sldId id="31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8719" autoAdjust="0"/>
    <p:restoredTop sz="93189" autoAdjust="0"/>
  </p:normalViewPr>
  <p:slideViewPr>
    <p:cSldViewPr snapToGrid="0">
      <p:cViewPr varScale="1">
        <p:scale>
          <a:sx n="74" d="100"/>
          <a:sy n="74" d="100"/>
        </p:scale>
        <p:origin x="6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Density dependent survival</a:t>
            </a:r>
          </a:p>
        </c:rich>
      </c:tx>
      <c:layout>
        <c:manualLayout>
          <c:xMode val="edge"/>
          <c:yMode val="edge"/>
          <c:x val="0.30854406130268197"/>
          <c:y val="7.9814698162729653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34925" cap="rnd">
              <a:solidFill>
                <a:schemeClr val="accent2"/>
              </a:solidFill>
              <a:round/>
            </a:ln>
            <a:effectLst>
              <a:outerShdw blurRad="57150" dist="19050" dir="5400000" algn="ctr" rotWithShape="0">
                <a:srgbClr val="000000">
                  <a:alpha val="63000"/>
                </a:srgbClr>
              </a:outerShdw>
            </a:effectLst>
          </c:spPr>
          <c:marker>
            <c:symbol val="none"/>
          </c:marker>
          <c:val>
            <c:numRef>
              <c:f>'Workshop baseline'!$D$5:$D$16</c:f>
              <c:numCache>
                <c:formatCode>General</c:formatCode>
                <c:ptCount val="12"/>
                <c:pt idx="0">
                  <c:v>0.89990236758603859</c:v>
                </c:pt>
                <c:pt idx="1">
                  <c:v>0.89224323677280348</c:v>
                </c:pt>
                <c:pt idx="2">
                  <c:v>0.84704511755983902</c:v>
                </c:pt>
                <c:pt idx="3">
                  <c:v>0.75217792827458829</c:v>
                </c:pt>
                <c:pt idx="4">
                  <c:v>0.6537393262644271</c:v>
                </c:pt>
                <c:pt idx="5">
                  <c:v>0.58744195975876612</c:v>
                </c:pt>
                <c:pt idx="6">
                  <c:v>0.55016994824999244</c:v>
                </c:pt>
                <c:pt idx="7">
                  <c:v>0.5299409733009266</c:v>
                </c:pt>
                <c:pt idx="8">
                  <c:v>0.51869956743554324</c:v>
                </c:pt>
                <c:pt idx="9">
                  <c:v>0.5121889344353765</c:v>
                </c:pt>
                <c:pt idx="10">
                  <c:v>0.50825070375723269</c:v>
                </c:pt>
                <c:pt idx="11">
                  <c:v>0.50577029411453944</c:v>
                </c:pt>
              </c:numCache>
            </c:numRef>
          </c:val>
          <c:smooth val="1"/>
          <c:extLst>
            <c:ext xmlns:c16="http://schemas.microsoft.com/office/drawing/2014/chart" uri="{C3380CC4-5D6E-409C-BE32-E72D297353CC}">
              <c16:uniqueId val="{00000000-D91D-47F0-97B4-447F03E7BEA0}"/>
            </c:ext>
          </c:extLst>
        </c:ser>
        <c:dLbls>
          <c:showLegendKey val="0"/>
          <c:showVal val="0"/>
          <c:showCatName val="0"/>
          <c:showSerName val="0"/>
          <c:showPercent val="0"/>
          <c:showBubbleSize val="0"/>
        </c:dLbls>
        <c:smooth val="0"/>
        <c:axId val="81749120"/>
        <c:axId val="81751040"/>
      </c:lineChart>
      <c:catAx>
        <c:axId val="81749120"/>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sz="1600" dirty="0"/>
                  <a:t>Winter Abundance</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751040"/>
        <c:crosses val="autoZero"/>
        <c:auto val="1"/>
        <c:lblAlgn val="ctr"/>
        <c:lblOffset val="100"/>
        <c:tickLblSkip val="5"/>
        <c:tickMarkSkip val="5"/>
        <c:noMultiLvlLbl val="0"/>
      </c:catAx>
      <c:valAx>
        <c:axId val="81751040"/>
        <c:scaling>
          <c:orientation val="minMax"/>
          <c:max val="1"/>
          <c:min val="0.4"/>
        </c:scaling>
        <c:delete val="0"/>
        <c:axPos val="l"/>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sz="1600" dirty="0"/>
                  <a:t>Juvenile Survival</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bg2"/>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7491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079259-DB70-46CD-BD73-7BF35236743F}" type="datetimeFigureOut">
              <a:rPr lang="en-US" smtClean="0"/>
              <a:t>12/13/2018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2DA012-DD3B-4807-9D86-43B614AAC180}" type="slidenum">
              <a:rPr lang="en-US" smtClean="0"/>
              <a:t>‹#›</a:t>
            </a:fld>
            <a:endParaRPr lang="en-US"/>
          </a:p>
        </p:txBody>
      </p:sp>
    </p:spTree>
    <p:extLst>
      <p:ext uri="{BB962C8B-B14F-4D97-AF65-F5344CB8AC3E}">
        <p14:creationId xmlns:p14="http://schemas.microsoft.com/office/powerpoint/2010/main" val="3798740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Uses for matrix population models</a:t>
            </a:r>
          </a:p>
          <a:p>
            <a:pPr marL="228600" indent="-228600">
              <a:buAutoNum type="arabicPeriod"/>
            </a:pPr>
            <a:r>
              <a:rPr lang="en-US" dirty="0"/>
              <a:t>Assessing extinction risk of single population</a:t>
            </a:r>
          </a:p>
          <a:p>
            <a:pPr marL="228600" indent="-228600">
              <a:buAutoNum type="arabicPeriod"/>
            </a:pPr>
            <a:r>
              <a:rPr lang="en-US" dirty="0"/>
              <a:t>Comparing relative risk of two or more populations</a:t>
            </a:r>
          </a:p>
          <a:p>
            <a:pPr marL="228600" indent="-228600">
              <a:buAutoNum type="arabicPeriod"/>
            </a:pPr>
            <a:r>
              <a:rPr lang="en-US" dirty="0"/>
              <a:t>Analyzing and synthesizing monitoring data</a:t>
            </a:r>
          </a:p>
          <a:p>
            <a:pPr marL="228600" indent="-228600">
              <a:buAutoNum type="arabicPeriod"/>
            </a:pPr>
            <a:r>
              <a:rPr lang="en-US" dirty="0"/>
              <a:t>Identifying key life stages or demographic processes for management</a:t>
            </a:r>
          </a:p>
          <a:p>
            <a:pPr marL="228600" indent="-228600">
              <a:buAutoNum type="arabicPeriod"/>
            </a:pPr>
            <a:r>
              <a:rPr lang="en-US" dirty="0"/>
              <a:t>Determining reserve size required to gain desired level of protection</a:t>
            </a:r>
          </a:p>
          <a:p>
            <a:pPr marL="228600" indent="-228600">
              <a:buAutoNum type="arabicPeriod"/>
            </a:pPr>
            <a:r>
              <a:rPr lang="en-US" dirty="0"/>
              <a:t>Determine how many individuals to release to establish a new population</a:t>
            </a:r>
          </a:p>
          <a:p>
            <a:pPr marL="228600" indent="-228600">
              <a:buAutoNum type="arabicPeriod"/>
            </a:pPr>
            <a:r>
              <a:rPr lang="en-US" dirty="0"/>
              <a:t>Setting limits on harvest or take </a:t>
            </a:r>
          </a:p>
          <a:p>
            <a:pPr marL="228600" indent="-228600">
              <a:buAutoNum type="arabicPeriod"/>
            </a:pPr>
            <a:r>
              <a:rPr lang="en-US" dirty="0"/>
              <a:t>Deciding how many populations are needed to protect a species from regional or global extinction</a:t>
            </a:r>
          </a:p>
        </p:txBody>
      </p:sp>
      <p:sp>
        <p:nvSpPr>
          <p:cNvPr id="4" name="Slide Number Placeholder 3"/>
          <p:cNvSpPr>
            <a:spLocks noGrp="1"/>
          </p:cNvSpPr>
          <p:nvPr>
            <p:ph type="sldNum" sz="quarter" idx="10"/>
          </p:nvPr>
        </p:nvSpPr>
        <p:spPr/>
        <p:txBody>
          <a:bodyPr/>
          <a:lstStyle/>
          <a:p>
            <a:fld id="{682DA012-DD3B-4807-9D86-43B614AAC180}" type="slidenum">
              <a:rPr lang="en-US" smtClean="0"/>
              <a:t>2</a:t>
            </a:fld>
            <a:endParaRPr lang="en-US"/>
          </a:p>
        </p:txBody>
      </p:sp>
    </p:spTree>
    <p:extLst>
      <p:ext uri="{BB962C8B-B14F-4D97-AF65-F5344CB8AC3E}">
        <p14:creationId xmlns:p14="http://schemas.microsoft.com/office/powerpoint/2010/main" val="2809417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these outputs represent metrics useful for evaluating population resiliency</a:t>
            </a:r>
          </a:p>
          <a:p>
            <a:r>
              <a:rPr lang="en-US" dirty="0"/>
              <a:t>You can choose to use any combination (or all) of these metrics for presenting population resiliency</a:t>
            </a:r>
          </a:p>
        </p:txBody>
      </p:sp>
      <p:sp>
        <p:nvSpPr>
          <p:cNvPr id="4" name="Slide Number Placeholder 3"/>
          <p:cNvSpPr>
            <a:spLocks noGrp="1"/>
          </p:cNvSpPr>
          <p:nvPr>
            <p:ph type="sldNum" sz="quarter" idx="10"/>
          </p:nvPr>
        </p:nvSpPr>
        <p:spPr/>
        <p:txBody>
          <a:bodyPr/>
          <a:lstStyle/>
          <a:p>
            <a:fld id="{682DA012-DD3B-4807-9D86-43B614AAC180}" type="slidenum">
              <a:rPr lang="en-US" smtClean="0"/>
              <a:t>15</a:t>
            </a:fld>
            <a:endParaRPr lang="en-US"/>
          </a:p>
        </p:txBody>
      </p:sp>
    </p:spTree>
    <p:extLst>
      <p:ext uri="{BB962C8B-B14F-4D97-AF65-F5344CB8AC3E}">
        <p14:creationId xmlns:p14="http://schemas.microsoft.com/office/powerpoint/2010/main" val="3778361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changes in the matrix elements from F and S to little a’s</a:t>
            </a:r>
          </a:p>
          <a:p>
            <a:r>
              <a:rPr lang="en-US" dirty="0"/>
              <a:t>This is common practice in matrix models and generalizes the vital rates that go into a matrix</a:t>
            </a:r>
          </a:p>
          <a:p>
            <a:r>
              <a:rPr lang="en-US" dirty="0"/>
              <a:t>Remember, another way to represent a matrix is with a capital A, so the elements within A can be represented by little a’s</a:t>
            </a:r>
          </a:p>
          <a:p>
            <a:endParaRPr lang="en-US" dirty="0"/>
          </a:p>
          <a:p>
            <a:r>
              <a:rPr lang="en-US" dirty="0"/>
              <a:t>You can ignore the specifics of the equations for sensitivity and elasticity, but I want you to recognize that they are different</a:t>
            </a:r>
          </a:p>
          <a:p>
            <a:r>
              <a:rPr lang="en-US" dirty="0"/>
              <a:t>That is because sensitivity is the rate of change in population growth with respect to a change in any element of the matrix</a:t>
            </a:r>
          </a:p>
          <a:p>
            <a:r>
              <a:rPr lang="en-US" dirty="0"/>
              <a:t>Whereas, elasticity estimates the effect of a proportional change in demographic rates on population growth</a:t>
            </a:r>
          </a:p>
          <a:p>
            <a:r>
              <a:rPr lang="en-US" dirty="0"/>
              <a:t>* Elasticity is more useful because you can directly compare the effect of a 10% change in survival and a 10% change in fecundity even though they are traditionally on different scales (i.e. survival is between 0 and 1, and fecundity is between 0 and infinity).</a:t>
            </a:r>
          </a:p>
        </p:txBody>
      </p:sp>
      <p:sp>
        <p:nvSpPr>
          <p:cNvPr id="4" name="Slide Number Placeholder 3"/>
          <p:cNvSpPr>
            <a:spLocks noGrp="1"/>
          </p:cNvSpPr>
          <p:nvPr>
            <p:ph type="sldNum" sz="quarter" idx="10"/>
          </p:nvPr>
        </p:nvSpPr>
        <p:spPr/>
        <p:txBody>
          <a:bodyPr/>
          <a:lstStyle/>
          <a:p>
            <a:fld id="{2ED28E0C-63A7-4564-A43D-9AB006FF642C}" type="slidenum">
              <a:rPr lang="en-US" smtClean="0"/>
              <a:t>16</a:t>
            </a:fld>
            <a:endParaRPr lang="en-US"/>
          </a:p>
        </p:txBody>
      </p:sp>
    </p:spTree>
    <p:extLst>
      <p:ext uri="{BB962C8B-B14F-4D97-AF65-F5344CB8AC3E}">
        <p14:creationId xmlns:p14="http://schemas.microsoft.com/office/powerpoint/2010/main" val="4211636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Interpreting for management and conservation</a:t>
            </a:r>
          </a:p>
          <a:p>
            <a:r>
              <a:rPr lang="en-US" dirty="0"/>
              <a:t>It is very simple to calculate </a:t>
            </a:r>
            <a:r>
              <a:rPr lang="en-US" dirty="0" err="1"/>
              <a:t>sens</a:t>
            </a:r>
            <a:r>
              <a:rPr lang="en-US" dirty="0"/>
              <a:t> and </a:t>
            </a:r>
            <a:r>
              <a:rPr lang="en-US" dirty="0" err="1"/>
              <a:t>elast</a:t>
            </a:r>
            <a:r>
              <a:rPr lang="en-US" dirty="0"/>
              <a:t> using a package in R called ‘</a:t>
            </a:r>
            <a:r>
              <a:rPr lang="en-US" dirty="0" err="1"/>
              <a:t>popbio</a:t>
            </a:r>
            <a:r>
              <a:rPr lang="en-US" dirty="0"/>
              <a:t>’</a:t>
            </a:r>
          </a:p>
          <a:p>
            <a:pPr marL="171450" indent="-171450">
              <a:buFont typeface="Arial" panose="020B0604020202020204" pitchFamily="34" charset="0"/>
              <a:buChar char="•"/>
            </a:pPr>
            <a:r>
              <a:rPr lang="en-US" dirty="0"/>
              <a:t>This is the same package I mentioned in regard to the Mountain Golden Heather in the count presentation</a:t>
            </a:r>
          </a:p>
          <a:p>
            <a:pPr marL="171450" indent="-171450">
              <a:buFont typeface="Arial" panose="020B0604020202020204" pitchFamily="34" charset="0"/>
              <a:buChar char="•"/>
            </a:pPr>
            <a:r>
              <a:rPr lang="en-US" dirty="0"/>
              <a:t>It includes a number of tutorials and easy commands to calculate desired metrics from a matrix model</a:t>
            </a:r>
          </a:p>
          <a:p>
            <a:pPr marL="0" indent="0">
              <a:buFont typeface="Arial" panose="020B0604020202020204" pitchFamily="34" charset="0"/>
              <a:buNone/>
            </a:pPr>
            <a:r>
              <a:rPr lang="en-US" dirty="0"/>
              <a:t>The results of the elasticity analysis on our population matrix indicates that adult survival has the most influence on population growth rate</a:t>
            </a:r>
          </a:p>
          <a:p>
            <a:endParaRPr lang="en-US" dirty="0"/>
          </a:p>
        </p:txBody>
      </p:sp>
      <p:sp>
        <p:nvSpPr>
          <p:cNvPr id="4" name="Slide Number Placeholder 3"/>
          <p:cNvSpPr>
            <a:spLocks noGrp="1"/>
          </p:cNvSpPr>
          <p:nvPr>
            <p:ph type="sldNum" sz="quarter" idx="10"/>
          </p:nvPr>
        </p:nvSpPr>
        <p:spPr/>
        <p:txBody>
          <a:bodyPr/>
          <a:lstStyle/>
          <a:p>
            <a:fld id="{2ED28E0C-63A7-4564-A43D-9AB006FF642C}" type="slidenum">
              <a:rPr lang="en-US" smtClean="0"/>
              <a:t>17</a:t>
            </a:fld>
            <a:endParaRPr lang="en-US"/>
          </a:p>
        </p:txBody>
      </p:sp>
    </p:spTree>
    <p:extLst>
      <p:ext uri="{BB962C8B-B14F-4D97-AF65-F5344CB8AC3E}">
        <p14:creationId xmlns:p14="http://schemas.microsoft.com/office/powerpoint/2010/main" val="4012463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simplicity of this “projection” </a:t>
            </a:r>
          </a:p>
          <a:p>
            <a:r>
              <a:rPr lang="en-US" dirty="0"/>
              <a:t>This is more of a qualitative assessment using quantitative information</a:t>
            </a:r>
          </a:p>
          <a:p>
            <a:r>
              <a:rPr lang="en-US" dirty="0"/>
              <a:t>BUT, we can model these scenarios and quantitatively determine the population resiliency to increased drought frequency!</a:t>
            </a:r>
          </a:p>
        </p:txBody>
      </p:sp>
      <p:sp>
        <p:nvSpPr>
          <p:cNvPr id="4" name="Slide Number Placeholder 3"/>
          <p:cNvSpPr>
            <a:spLocks noGrp="1"/>
          </p:cNvSpPr>
          <p:nvPr>
            <p:ph type="sldNum" sz="quarter" idx="10"/>
          </p:nvPr>
        </p:nvSpPr>
        <p:spPr/>
        <p:txBody>
          <a:bodyPr/>
          <a:lstStyle/>
          <a:p>
            <a:fld id="{682DA012-DD3B-4807-9D86-43B614AAC180}" type="slidenum">
              <a:rPr lang="en-US" smtClean="0"/>
              <a:t>18</a:t>
            </a:fld>
            <a:endParaRPr lang="en-US"/>
          </a:p>
        </p:txBody>
      </p:sp>
    </p:spTree>
    <p:extLst>
      <p:ext uri="{BB962C8B-B14F-4D97-AF65-F5344CB8AC3E}">
        <p14:creationId xmlns:p14="http://schemas.microsoft.com/office/powerpoint/2010/main" val="3719432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E6C990-3027-4720-A3AD-DF62D0F9B805}" type="slidenum">
              <a:rPr lang="en-US" smtClean="0"/>
              <a:t>19</a:t>
            </a:fld>
            <a:endParaRPr lang="en-US"/>
          </a:p>
        </p:txBody>
      </p:sp>
    </p:spTree>
    <p:extLst>
      <p:ext uri="{BB962C8B-B14F-4D97-AF65-F5344CB8AC3E}">
        <p14:creationId xmlns:p14="http://schemas.microsoft.com/office/powerpoint/2010/main" val="2810936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incorporate uncertainty in population projection modeling (PVA’s) we typically use different statistical distributions and run models for a larger number of iterations over time. </a:t>
            </a:r>
          </a:p>
          <a:p>
            <a:r>
              <a:rPr lang="en-US" dirty="0"/>
              <a:t>To model something like density dependence we may model a vital rate as a function of the number of individuals in the population</a:t>
            </a:r>
          </a:p>
        </p:txBody>
      </p:sp>
      <p:sp>
        <p:nvSpPr>
          <p:cNvPr id="4" name="Slide Number Placeholder 3"/>
          <p:cNvSpPr>
            <a:spLocks noGrp="1"/>
          </p:cNvSpPr>
          <p:nvPr>
            <p:ph type="sldNum" sz="quarter" idx="10"/>
          </p:nvPr>
        </p:nvSpPr>
        <p:spPr/>
        <p:txBody>
          <a:bodyPr/>
          <a:lstStyle/>
          <a:p>
            <a:fld id="{682DA012-DD3B-4807-9D86-43B614AAC180}" type="slidenum">
              <a:rPr lang="en-US" smtClean="0"/>
              <a:t>20</a:t>
            </a:fld>
            <a:endParaRPr lang="en-US"/>
          </a:p>
        </p:txBody>
      </p:sp>
    </p:spTree>
    <p:extLst>
      <p:ext uri="{BB962C8B-B14F-4D97-AF65-F5344CB8AC3E}">
        <p14:creationId xmlns:p14="http://schemas.microsoft.com/office/powerpoint/2010/main" val="548195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Environmental Stochasticity – unpredictable spatiotemporal fluctuations in environmental conditions and their influence on vital rates. Acts on all individuals in a population in the same or similar way causing population growth rate to fluctuate randomly in populations of all sizes.</a:t>
            </a:r>
          </a:p>
          <a:p>
            <a:endParaRPr lang="en-US" dirty="0"/>
          </a:p>
          <a:p>
            <a:r>
              <a:rPr lang="en-US" dirty="0"/>
              <a:t>To incorporate environmental stochasticity in population projections we can draw vital rates from statistical distributions</a:t>
            </a:r>
          </a:p>
          <a:p>
            <a:r>
              <a:rPr lang="en-US" dirty="0"/>
              <a:t>Survival parameters are often drawn from a beta distribution</a:t>
            </a:r>
          </a:p>
          <a:p>
            <a:pPr marL="171450" indent="-171450">
              <a:buFont typeface="Arial" panose="020B0604020202020204" pitchFamily="34" charset="0"/>
              <a:buChar char="•"/>
            </a:pPr>
            <a:r>
              <a:rPr lang="en-US" dirty="0"/>
              <a:t>We can convert the mean and variance of the vital rate to the beta shape parameters</a:t>
            </a:r>
          </a:p>
          <a:p>
            <a:pPr marL="628650" lvl="1" indent="-171450">
              <a:buFont typeface="Arial" panose="020B0604020202020204" pitchFamily="34" charset="0"/>
              <a:buChar char="•"/>
            </a:pPr>
            <a:r>
              <a:rPr lang="en-US" dirty="0"/>
              <a:t>This distribution is restricted between 0 and 1</a:t>
            </a:r>
          </a:p>
          <a:p>
            <a:pPr marL="628650" lvl="1" indent="-171450">
              <a:buFont typeface="Arial" panose="020B0604020202020204" pitchFamily="34" charset="0"/>
              <a:buChar char="•"/>
            </a:pPr>
            <a:r>
              <a:rPr lang="en-US" dirty="0"/>
              <a:t>Shape of distribution is very flexible and can be really useful for species with high or low survival</a:t>
            </a:r>
          </a:p>
          <a:p>
            <a:pPr marL="0" lvl="0" indent="0">
              <a:buFont typeface="Arial" panose="020B0604020202020204" pitchFamily="34" charset="0"/>
              <a:buNone/>
            </a:pPr>
            <a:r>
              <a:rPr lang="en-US" dirty="0"/>
              <a:t>Fecundity parameters can be modeled using two different methods</a:t>
            </a:r>
          </a:p>
          <a:p>
            <a:pPr marL="171450" lvl="0" indent="-171450">
              <a:buFont typeface="Arial" panose="020B0604020202020204" pitchFamily="34" charset="0"/>
              <a:buChar char="•"/>
            </a:pPr>
            <a:r>
              <a:rPr lang="en-US" dirty="0"/>
              <a:t>Log normal bounded between 0 and infinity</a:t>
            </a:r>
          </a:p>
          <a:p>
            <a:pPr marL="171450" lvl="0" indent="-171450">
              <a:buFont typeface="Arial" panose="020B0604020202020204" pitchFamily="34" charset="0"/>
              <a:buChar char="•"/>
            </a:pPr>
            <a:r>
              <a:rPr lang="en-US" dirty="0"/>
              <a:t>Poisson distribution – always good for counts!</a:t>
            </a:r>
          </a:p>
        </p:txBody>
      </p:sp>
      <p:sp>
        <p:nvSpPr>
          <p:cNvPr id="4" name="Slide Number Placeholder 3"/>
          <p:cNvSpPr>
            <a:spLocks noGrp="1"/>
          </p:cNvSpPr>
          <p:nvPr>
            <p:ph type="sldNum" sz="quarter" idx="10"/>
          </p:nvPr>
        </p:nvSpPr>
        <p:spPr/>
        <p:txBody>
          <a:bodyPr/>
          <a:lstStyle/>
          <a:p>
            <a:fld id="{2ED28E0C-63A7-4564-A43D-9AB006FF642C}" type="slidenum">
              <a:rPr lang="en-US" smtClean="0"/>
              <a:t>21</a:t>
            </a:fld>
            <a:endParaRPr lang="en-US"/>
          </a:p>
        </p:txBody>
      </p:sp>
    </p:spTree>
    <p:extLst>
      <p:ext uri="{BB962C8B-B14F-4D97-AF65-F5344CB8AC3E}">
        <p14:creationId xmlns:p14="http://schemas.microsoft.com/office/powerpoint/2010/main" val="2325175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Demographic stochasticity – chance independent events of individual survival and reproduction causing random fluctuations in population growth rate because birth and death of each individual is a discrete and probabilistic event. </a:t>
            </a:r>
          </a:p>
          <a:p>
            <a:pPr marL="171450" indent="-171450">
              <a:buFont typeface="Arial" panose="020B0604020202020204" pitchFamily="34" charset="0"/>
              <a:buChar char="•"/>
            </a:pPr>
            <a:r>
              <a:rPr lang="en-US" dirty="0"/>
              <a:t>Particularly important in small populations!</a:t>
            </a:r>
          </a:p>
          <a:p>
            <a:pPr marL="171450" indent="-171450">
              <a:buFont typeface="Arial" panose="020B0604020202020204" pitchFamily="34" charset="0"/>
              <a:buChar char="•"/>
            </a:pPr>
            <a:r>
              <a:rPr lang="en-US" dirty="0"/>
              <a:t>Typically get ignored in larger populations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Without accounting for demographic stochasticity (i.e. using a beta distribution or something else) the mean survival probability of 0.8 multiplied by a number of individuals will likely give you a fraction of individuals at the next time step.</a:t>
            </a:r>
          </a:p>
          <a:p>
            <a:pPr marL="171450" indent="-171450">
              <a:buFont typeface="Arial" panose="020B0604020202020204" pitchFamily="34" charset="0"/>
              <a:buChar char="•"/>
            </a:pPr>
            <a:r>
              <a:rPr lang="en-US" dirty="0"/>
              <a:t>In larger populations this tends to balance out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Modeling demographic stochasticity</a:t>
            </a:r>
          </a:p>
          <a:p>
            <a:pPr marL="171450" indent="-171450">
              <a:buFont typeface="Arial" panose="020B0604020202020204" pitchFamily="34" charset="0"/>
              <a:buChar char="•"/>
            </a:pPr>
            <a:r>
              <a:rPr lang="en-US" dirty="0"/>
              <a:t>Binomial distribution for survival</a:t>
            </a:r>
          </a:p>
          <a:p>
            <a:pPr marL="171450" indent="-171450">
              <a:buFont typeface="Arial" panose="020B0604020202020204" pitchFamily="34" charset="0"/>
              <a:buChar char="•"/>
            </a:pPr>
            <a:r>
              <a:rPr lang="en-US" dirty="0"/>
              <a:t>Poisson for fecundity</a:t>
            </a:r>
          </a:p>
          <a:p>
            <a:pPr marL="171450" indent="-171450">
              <a:buFont typeface="Arial" panose="020B0604020202020204" pitchFamily="34" charset="0"/>
              <a:buChar char="•"/>
            </a:pPr>
            <a:r>
              <a:rPr lang="en-US" dirty="0"/>
              <a:t>The number of individuals at the following time step will be a whole number</a:t>
            </a:r>
          </a:p>
          <a:p>
            <a:pPr marL="171450" indent="-171450">
              <a:buFont typeface="Arial" panose="020B0604020202020204" pitchFamily="34" charset="0"/>
              <a:buChar char="•"/>
            </a:pPr>
            <a:r>
              <a:rPr lang="en-US" dirty="0"/>
              <a:t>This sampling variation can result in numbers lower than expected from the mean (3 w/ ds, 4.8 without)</a:t>
            </a:r>
          </a:p>
          <a:p>
            <a:pPr marL="171450" indent="-171450">
              <a:buFont typeface="Arial" panose="020B0604020202020204" pitchFamily="34" charset="0"/>
              <a:buChar char="•"/>
            </a:pPr>
            <a:r>
              <a:rPr lang="en-US" dirty="0"/>
              <a:t>In small populations population growth rate will be lower than if it were not accounted for and extinction risk will increase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82DA012-DD3B-4807-9D86-43B614AAC180}" type="slidenum">
              <a:rPr lang="en-US" smtClean="0"/>
              <a:t>24</a:t>
            </a:fld>
            <a:endParaRPr lang="en-US"/>
          </a:p>
        </p:txBody>
      </p:sp>
    </p:spTree>
    <p:extLst>
      <p:ext uri="{BB962C8B-B14F-4D97-AF65-F5344CB8AC3E}">
        <p14:creationId xmlns:p14="http://schemas.microsoft.com/office/powerpoint/2010/main" val="17539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Ecological or structural uncertainty arises from competing hypotheses about system dynamics</a:t>
            </a:r>
          </a:p>
          <a:p>
            <a:endParaRPr lang="en-US" dirty="0"/>
          </a:p>
          <a:p>
            <a:r>
              <a:rPr lang="en-US" dirty="0"/>
              <a:t>Including density dependence in demographic PVAs can be difficult due to the number of parameters and generally lacking data on the function form of density dependence. </a:t>
            </a:r>
          </a:p>
          <a:p>
            <a:r>
              <a:rPr lang="en-US" dirty="0"/>
              <a:t>We generally need to consider which vital rates are density-dependent.</a:t>
            </a:r>
          </a:p>
          <a:p>
            <a:r>
              <a:rPr lang="en-US" dirty="0"/>
              <a:t>How do those rates change with density?</a:t>
            </a:r>
          </a:p>
          <a:p>
            <a:r>
              <a:rPr lang="en-US" dirty="0"/>
              <a:t>And, if density of one stage class affects only individuals in that stage or if it affects other stages.</a:t>
            </a:r>
          </a:p>
          <a:p>
            <a:endParaRPr lang="en-US" dirty="0"/>
          </a:p>
          <a:p>
            <a:r>
              <a:rPr lang="en-US" dirty="0"/>
              <a:t>We may expect that juvenile survival decreases as winter abundance increases. However, to address the ecological/structural uncertainty we should consider multiple functional forms of density dependence. </a:t>
            </a:r>
          </a:p>
        </p:txBody>
      </p:sp>
      <p:sp>
        <p:nvSpPr>
          <p:cNvPr id="4" name="Slide Number Placeholder 3"/>
          <p:cNvSpPr>
            <a:spLocks noGrp="1"/>
          </p:cNvSpPr>
          <p:nvPr>
            <p:ph type="sldNum" sz="quarter" idx="10"/>
          </p:nvPr>
        </p:nvSpPr>
        <p:spPr/>
        <p:txBody>
          <a:bodyPr/>
          <a:lstStyle/>
          <a:p>
            <a:fld id="{682DA012-DD3B-4807-9D86-43B614AAC180}" type="slidenum">
              <a:rPr lang="en-US" smtClean="0"/>
              <a:t>25</a:t>
            </a:fld>
            <a:endParaRPr lang="en-US"/>
          </a:p>
        </p:txBody>
      </p:sp>
    </p:spTree>
    <p:extLst>
      <p:ext uri="{BB962C8B-B14F-4D97-AF65-F5344CB8AC3E}">
        <p14:creationId xmlns:p14="http://schemas.microsoft.com/office/powerpoint/2010/main" val="68096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Modeling density dependence can be difficult because there is generally a large amount of uncertainty in its effects.</a:t>
            </a:r>
          </a:p>
          <a:p>
            <a:r>
              <a:rPr lang="en-US" dirty="0"/>
              <a:t>We can model it using two relatively simple approaches</a:t>
            </a:r>
          </a:p>
          <a:p>
            <a:pPr marL="228600" indent="-228600">
              <a:buAutoNum type="arabicPeriod"/>
            </a:pPr>
            <a:r>
              <a:rPr lang="en-US" dirty="0"/>
              <a:t>Place a limit or threshold on the size of one or more classes, at which point the density dependent parameters is set equal to zero</a:t>
            </a:r>
          </a:p>
          <a:p>
            <a:pPr marL="228600" indent="-228600">
              <a:buAutoNum type="arabicPeriod"/>
            </a:pPr>
            <a:r>
              <a:rPr lang="en-US" dirty="0"/>
              <a:t>Incorporate density dependent functions (similar to that in the previous figure) where as population size increases towards a threshold the density dependent parameter decreases</a:t>
            </a:r>
          </a:p>
        </p:txBody>
      </p:sp>
      <p:sp>
        <p:nvSpPr>
          <p:cNvPr id="4" name="Slide Number Placeholder 3"/>
          <p:cNvSpPr>
            <a:spLocks noGrp="1"/>
          </p:cNvSpPr>
          <p:nvPr>
            <p:ph type="sldNum" sz="quarter" idx="10"/>
          </p:nvPr>
        </p:nvSpPr>
        <p:spPr/>
        <p:txBody>
          <a:bodyPr/>
          <a:lstStyle/>
          <a:p>
            <a:fld id="{682DA012-DD3B-4807-9D86-43B614AAC180}" type="slidenum">
              <a:rPr lang="en-US" smtClean="0"/>
              <a:t>26</a:t>
            </a:fld>
            <a:endParaRPr lang="en-US"/>
          </a:p>
        </p:txBody>
      </p:sp>
    </p:spTree>
    <p:extLst>
      <p:ext uri="{BB962C8B-B14F-4D97-AF65-F5344CB8AC3E}">
        <p14:creationId xmlns:p14="http://schemas.microsoft.com/office/powerpoint/2010/main" val="1678367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Leslie Matrices (P.H. Leslie 1945)</a:t>
            </a:r>
          </a:p>
          <a:p>
            <a:r>
              <a:rPr lang="en-US" dirty="0"/>
              <a:t>Age class specific matrix model </a:t>
            </a:r>
            <a:r>
              <a:rPr lang="en-US" dirty="0">
                <a:sym typeface="Wingdings" panose="05000000000000000000" pitchFamily="2" charset="2"/>
              </a:rPr>
              <a:t> Golden-mantled ground squirrel (</a:t>
            </a:r>
            <a:r>
              <a:rPr lang="en-US" dirty="0" err="1">
                <a:sym typeface="Wingdings" panose="05000000000000000000" pitchFamily="2" charset="2"/>
              </a:rPr>
              <a:t>Callospermophilus</a:t>
            </a:r>
            <a:r>
              <a:rPr lang="en-US" dirty="0">
                <a:sym typeface="Wingdings" panose="05000000000000000000" pitchFamily="2" charset="2"/>
              </a:rPr>
              <a:t> lateralis) </a:t>
            </a:r>
          </a:p>
          <a:p>
            <a:pPr marL="171450" indent="-171450">
              <a:buFont typeface="Arial" panose="020B0604020202020204" pitchFamily="34" charset="0"/>
              <a:buChar char="•"/>
            </a:pPr>
            <a:r>
              <a:rPr lang="en-US" dirty="0">
                <a:sym typeface="Wingdings" panose="05000000000000000000" pitchFamily="2" charset="2"/>
              </a:rPr>
              <a:t>Hostetler et al. 2012. Stochastic Population dynamics of a montane dwelling squirrel. </a:t>
            </a:r>
            <a:r>
              <a:rPr lang="en-US" dirty="0" err="1">
                <a:sym typeface="Wingdings" panose="05000000000000000000" pitchFamily="2" charset="2"/>
              </a:rPr>
              <a:t>Plos</a:t>
            </a:r>
            <a:r>
              <a:rPr lang="en-US" dirty="0">
                <a:sym typeface="Wingdings" panose="05000000000000000000" pitchFamily="2" charset="2"/>
              </a:rPr>
              <a:t> One 7(3) e34379.</a:t>
            </a:r>
          </a:p>
          <a:p>
            <a:pPr marL="171450" indent="-171450">
              <a:buFont typeface="Arial" panose="020B0604020202020204" pitchFamily="34" charset="0"/>
              <a:buChar char="•"/>
            </a:pPr>
            <a:endParaRPr lang="en-US" dirty="0">
              <a:sym typeface="Wingdings" panose="05000000000000000000" pitchFamily="2" charset="2"/>
            </a:endParaRPr>
          </a:p>
          <a:p>
            <a:pPr marL="0" indent="0">
              <a:buFont typeface="Arial" panose="020B0604020202020204" pitchFamily="34" charset="0"/>
              <a:buNone/>
            </a:pPr>
            <a:r>
              <a:rPr lang="en-US" dirty="0" err="1">
                <a:sym typeface="Wingdings" panose="05000000000000000000" pitchFamily="2" charset="2"/>
              </a:rPr>
              <a:t>Lefkovitch</a:t>
            </a:r>
            <a:r>
              <a:rPr lang="en-US" dirty="0">
                <a:sym typeface="Wingdings" panose="05000000000000000000" pitchFamily="2" charset="2"/>
              </a:rPr>
              <a:t> Matrix (L.P. </a:t>
            </a:r>
            <a:r>
              <a:rPr lang="en-US" dirty="0" err="1">
                <a:sym typeface="Wingdings" panose="05000000000000000000" pitchFamily="2" charset="2"/>
              </a:rPr>
              <a:t>Lefkovitch</a:t>
            </a:r>
            <a:r>
              <a:rPr lang="en-US" dirty="0">
                <a:sym typeface="Wingdings" panose="05000000000000000000" pitchFamily="2" charset="2"/>
              </a:rPr>
              <a:t> 1965)</a:t>
            </a:r>
          </a:p>
          <a:p>
            <a:pPr marL="0" indent="0">
              <a:buFont typeface="Arial" panose="020B0604020202020204" pitchFamily="34" charset="0"/>
              <a:buNone/>
            </a:pPr>
            <a:r>
              <a:rPr lang="en-US" dirty="0"/>
              <a:t>Stage class matrix models</a:t>
            </a:r>
          </a:p>
          <a:p>
            <a:pPr marL="171450" indent="-171450">
              <a:buFont typeface="Arial" panose="020B0604020202020204" pitchFamily="34" charset="0"/>
              <a:buChar char="•"/>
            </a:pPr>
            <a:r>
              <a:rPr lang="en-US" dirty="0"/>
              <a:t>Sonoran Desert Tortoise (</a:t>
            </a:r>
            <a:r>
              <a:rPr lang="en-US" dirty="0" err="1"/>
              <a:t>Gopherus</a:t>
            </a:r>
            <a:r>
              <a:rPr lang="en-US" dirty="0"/>
              <a:t> </a:t>
            </a:r>
            <a:r>
              <a:rPr lang="en-US" sz="1200" b="0" i="0" kern="1200" dirty="0" err="1">
                <a:solidFill>
                  <a:schemeClr val="tx1"/>
                </a:solidFill>
                <a:effectLst/>
                <a:latin typeface="+mn-lt"/>
                <a:ea typeface="+mn-ea"/>
                <a:cs typeface="+mn-cs"/>
              </a:rPr>
              <a:t>morafkai</a:t>
            </a:r>
            <a:r>
              <a:rPr lang="en-US" dirty="0"/>
              <a:t>)</a:t>
            </a:r>
          </a:p>
          <a:p>
            <a:pPr marL="628650" lvl="1" indent="-171450">
              <a:buFont typeface="Arial" panose="020B0604020202020204" pitchFamily="34" charset="0"/>
              <a:buChar char="•"/>
            </a:pPr>
            <a:r>
              <a:rPr lang="en-US" dirty="0"/>
              <a:t>McGowan et al. 2017. I</a:t>
            </a:r>
            <a:r>
              <a:rPr lang="en-US" sz="1200" b="0" i="0" kern="1200" dirty="0">
                <a:solidFill>
                  <a:schemeClr val="tx1"/>
                </a:solidFill>
                <a:effectLst/>
                <a:latin typeface="+mn-lt"/>
                <a:ea typeface="+mn-ea"/>
                <a:cs typeface="+mn-cs"/>
              </a:rPr>
              <a:t>ncorporating population viability models into species status assessment and listing decisions under the U.S. Endangered Species Act. Global Ecology and Conservation 12:119-130.</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Mountain Golden Heather (</a:t>
            </a:r>
            <a:r>
              <a:rPr lang="en-US" sz="1200" b="0" i="0" kern="1200" dirty="0" err="1">
                <a:solidFill>
                  <a:schemeClr val="tx1"/>
                </a:solidFill>
                <a:effectLst/>
                <a:latin typeface="+mn-lt"/>
                <a:ea typeface="+mn-ea"/>
                <a:cs typeface="+mn-cs"/>
              </a:rPr>
              <a:t>Hudsonia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montana</a:t>
            </a:r>
            <a:r>
              <a:rPr lang="en-US" sz="1200" b="0" i="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Morris and </a:t>
            </a:r>
            <a:r>
              <a:rPr lang="en-US" sz="1200" b="0" i="0" kern="1200" dirty="0" err="1">
                <a:solidFill>
                  <a:schemeClr val="tx1"/>
                </a:solidFill>
                <a:effectLst/>
                <a:latin typeface="+mn-lt"/>
                <a:ea typeface="+mn-ea"/>
                <a:cs typeface="+mn-cs"/>
              </a:rPr>
              <a:t>Doak</a:t>
            </a:r>
            <a:r>
              <a:rPr lang="en-US" sz="1200" b="0" i="0" kern="1200" dirty="0">
                <a:solidFill>
                  <a:schemeClr val="tx1"/>
                </a:solidFill>
                <a:effectLst/>
                <a:latin typeface="+mn-lt"/>
                <a:ea typeface="+mn-ea"/>
                <a:cs typeface="+mn-cs"/>
              </a:rPr>
              <a:t> 2002. Quantitative Conservation Biology: Theory and practice of population viability analysis.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SEE ALSO – Program R, ‘</a:t>
            </a:r>
            <a:r>
              <a:rPr lang="en-US" sz="1200" b="0" i="0" kern="1200" dirty="0" err="1">
                <a:solidFill>
                  <a:schemeClr val="tx1"/>
                </a:solidFill>
                <a:effectLst/>
                <a:latin typeface="+mn-lt"/>
                <a:ea typeface="+mn-ea"/>
                <a:cs typeface="+mn-cs"/>
              </a:rPr>
              <a:t>popbio</a:t>
            </a:r>
            <a:r>
              <a:rPr lang="en-US" sz="1200" b="0" i="0" kern="1200" dirty="0">
                <a:solidFill>
                  <a:schemeClr val="tx1"/>
                </a:solidFill>
                <a:effectLst/>
                <a:latin typeface="+mn-lt"/>
                <a:ea typeface="+mn-ea"/>
                <a:cs typeface="+mn-cs"/>
              </a:rPr>
              <a:t>’ package for details on model and code with tutorials on MGH</a:t>
            </a:r>
          </a:p>
        </p:txBody>
      </p:sp>
      <p:sp>
        <p:nvSpPr>
          <p:cNvPr id="4" name="Slide Number Placeholder 3"/>
          <p:cNvSpPr>
            <a:spLocks noGrp="1"/>
          </p:cNvSpPr>
          <p:nvPr>
            <p:ph type="sldNum" sz="quarter" idx="10"/>
          </p:nvPr>
        </p:nvSpPr>
        <p:spPr/>
        <p:txBody>
          <a:bodyPr/>
          <a:lstStyle/>
          <a:p>
            <a:fld id="{682DA012-DD3B-4807-9D86-43B614AAC180}" type="slidenum">
              <a:rPr lang="en-US" smtClean="0"/>
              <a:t>5</a:t>
            </a:fld>
            <a:endParaRPr lang="en-US"/>
          </a:p>
        </p:txBody>
      </p:sp>
    </p:spTree>
    <p:extLst>
      <p:ext uri="{BB962C8B-B14F-4D97-AF65-F5344CB8AC3E}">
        <p14:creationId xmlns:p14="http://schemas.microsoft.com/office/powerpoint/2010/main" val="1320325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Parametric uncertainty can arise from a number of sources including limitations in data dur to sampling variation, observation error, and sampling error. Alternatively, if parameters were elicited from experts uncertainty can arise from errors in expert judgement. </a:t>
            </a:r>
          </a:p>
        </p:txBody>
      </p:sp>
      <p:sp>
        <p:nvSpPr>
          <p:cNvPr id="4" name="Slide Number Placeholder 3"/>
          <p:cNvSpPr>
            <a:spLocks noGrp="1"/>
          </p:cNvSpPr>
          <p:nvPr>
            <p:ph type="sldNum" sz="quarter" idx="10"/>
          </p:nvPr>
        </p:nvSpPr>
        <p:spPr/>
        <p:txBody>
          <a:bodyPr/>
          <a:lstStyle/>
          <a:p>
            <a:fld id="{682DA012-DD3B-4807-9D86-43B614AAC180}" type="slidenum">
              <a:rPr lang="en-US" smtClean="0"/>
              <a:t>27</a:t>
            </a:fld>
            <a:endParaRPr lang="en-US"/>
          </a:p>
        </p:txBody>
      </p:sp>
    </p:spTree>
    <p:extLst>
      <p:ext uri="{BB962C8B-B14F-4D97-AF65-F5344CB8AC3E}">
        <p14:creationId xmlns:p14="http://schemas.microsoft.com/office/powerpoint/2010/main" val="9380087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figure, we have projected abundance of Plovers for 50 years and assumed that there was no sampling variance in the population size. This means we assume we know the population growth rate (or underlying demographic rates) perfectly. Therefore, when we project forward extinction probability is zero because at 50 years we are certain there is 1 or 2 individuals left in the population.</a:t>
            </a:r>
          </a:p>
          <a:p>
            <a:endParaRPr lang="en-US" dirty="0"/>
          </a:p>
          <a:p>
            <a:r>
              <a:rPr lang="en-US" dirty="0"/>
              <a:t>But that should sound terrifying to most of us…therefore,</a:t>
            </a:r>
          </a:p>
        </p:txBody>
      </p:sp>
      <p:sp>
        <p:nvSpPr>
          <p:cNvPr id="4" name="Slide Number Placeholder 3"/>
          <p:cNvSpPr>
            <a:spLocks noGrp="1"/>
          </p:cNvSpPr>
          <p:nvPr>
            <p:ph type="sldNum" sz="quarter" idx="10"/>
          </p:nvPr>
        </p:nvSpPr>
        <p:spPr/>
        <p:txBody>
          <a:bodyPr/>
          <a:lstStyle/>
          <a:p>
            <a:fld id="{2ED28E0C-63A7-4564-A43D-9AB006FF642C}" type="slidenum">
              <a:rPr lang="en-US" smtClean="0"/>
              <a:t>28</a:t>
            </a:fld>
            <a:endParaRPr lang="en-US"/>
          </a:p>
        </p:txBody>
      </p:sp>
    </p:spTree>
    <p:extLst>
      <p:ext uri="{BB962C8B-B14F-4D97-AF65-F5344CB8AC3E}">
        <p14:creationId xmlns:p14="http://schemas.microsoft.com/office/powerpoint/2010/main" val="3929205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2DA012-DD3B-4807-9D86-43B614AAC180}" type="slidenum">
              <a:rPr lang="en-US" smtClean="0"/>
              <a:t>29</a:t>
            </a:fld>
            <a:endParaRPr lang="en-US"/>
          </a:p>
        </p:txBody>
      </p:sp>
    </p:spTree>
    <p:extLst>
      <p:ext uri="{BB962C8B-B14F-4D97-AF65-F5344CB8AC3E}">
        <p14:creationId xmlns:p14="http://schemas.microsoft.com/office/powerpoint/2010/main" val="14990722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project the population including sampling variance and thus parametric uncertainty. Here we see that the probability of extinction (shaded gray) increases over time and confidence intervals increase representing more variability in predicted abundance. We want to represent this uncertainty!</a:t>
            </a:r>
          </a:p>
        </p:txBody>
      </p:sp>
      <p:sp>
        <p:nvSpPr>
          <p:cNvPr id="4" name="Slide Number Placeholder 3"/>
          <p:cNvSpPr>
            <a:spLocks noGrp="1"/>
          </p:cNvSpPr>
          <p:nvPr>
            <p:ph type="sldNum" sz="quarter" idx="10"/>
          </p:nvPr>
        </p:nvSpPr>
        <p:spPr/>
        <p:txBody>
          <a:bodyPr/>
          <a:lstStyle/>
          <a:p>
            <a:fld id="{682DA012-DD3B-4807-9D86-43B614AAC180}" type="slidenum">
              <a:rPr lang="en-US" smtClean="0"/>
              <a:t>30</a:t>
            </a:fld>
            <a:endParaRPr lang="en-US"/>
          </a:p>
        </p:txBody>
      </p:sp>
    </p:spTree>
    <p:extLst>
      <p:ext uri="{BB962C8B-B14F-4D97-AF65-F5344CB8AC3E}">
        <p14:creationId xmlns:p14="http://schemas.microsoft.com/office/powerpoint/2010/main" val="3241208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28E0C-63A7-4564-A43D-9AB006FF642C}" type="slidenum">
              <a:rPr lang="en-US" smtClean="0"/>
              <a:t>35</a:t>
            </a:fld>
            <a:endParaRPr lang="en-US"/>
          </a:p>
        </p:txBody>
      </p:sp>
    </p:spTree>
    <p:extLst>
      <p:ext uri="{BB962C8B-B14F-4D97-AF65-F5344CB8AC3E}">
        <p14:creationId xmlns:p14="http://schemas.microsoft.com/office/powerpoint/2010/main" val="23182910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2DA012-DD3B-4807-9D86-43B614AAC180}" type="slidenum">
              <a:rPr lang="en-US" smtClean="0"/>
              <a:t>36</a:t>
            </a:fld>
            <a:endParaRPr lang="en-US"/>
          </a:p>
        </p:txBody>
      </p:sp>
    </p:spTree>
    <p:extLst>
      <p:ext uri="{BB962C8B-B14F-4D97-AF65-F5344CB8AC3E}">
        <p14:creationId xmlns:p14="http://schemas.microsoft.com/office/powerpoint/2010/main" val="2295761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McGowan et al. 2017. </a:t>
            </a:r>
            <a:r>
              <a:rPr lang="en-US"/>
              <a:t>Global </a:t>
            </a:r>
            <a:r>
              <a:rPr lang="en-US" dirty="0"/>
              <a:t>Ecology </a:t>
            </a:r>
            <a:r>
              <a:rPr lang="en-US"/>
              <a:t>and Conservation.</a:t>
            </a:r>
            <a:endParaRPr lang="en-US" dirty="0"/>
          </a:p>
        </p:txBody>
      </p:sp>
      <p:sp>
        <p:nvSpPr>
          <p:cNvPr id="4" name="Slide Number Placeholder 3"/>
          <p:cNvSpPr>
            <a:spLocks noGrp="1"/>
          </p:cNvSpPr>
          <p:nvPr>
            <p:ph type="sldNum" sz="quarter" idx="10"/>
          </p:nvPr>
        </p:nvSpPr>
        <p:spPr/>
        <p:txBody>
          <a:bodyPr/>
          <a:lstStyle/>
          <a:p>
            <a:fld id="{682DA012-DD3B-4807-9D86-43B614AAC180}" type="slidenum">
              <a:rPr lang="en-US" smtClean="0"/>
              <a:t>37</a:t>
            </a:fld>
            <a:endParaRPr lang="en-US"/>
          </a:p>
        </p:txBody>
      </p:sp>
    </p:spTree>
    <p:extLst>
      <p:ext uri="{BB962C8B-B14F-4D97-AF65-F5344CB8AC3E}">
        <p14:creationId xmlns:p14="http://schemas.microsoft.com/office/powerpoint/2010/main" val="5174760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Population metrics</a:t>
            </a:r>
          </a:p>
          <a:p>
            <a:pPr marL="685800" lvl="1" indent="-228600">
              <a:buAutoNum type="arabicPeriod"/>
            </a:pPr>
            <a:r>
              <a:rPr lang="en-US" dirty="0"/>
              <a:t>Sensitivity/elasticity (importance) of vital rates to population growth</a:t>
            </a:r>
          </a:p>
          <a:p>
            <a:pPr marL="685800" lvl="1" indent="-228600">
              <a:buAutoNum type="arabicPeriod"/>
            </a:pPr>
            <a:r>
              <a:rPr lang="en-US" dirty="0"/>
              <a:t>Population growth rate</a:t>
            </a:r>
          </a:p>
          <a:p>
            <a:pPr marL="685800" lvl="1" indent="-228600">
              <a:buAutoNum type="arabicPeriod"/>
            </a:pPr>
            <a:r>
              <a:rPr lang="en-US" dirty="0"/>
              <a:t>Extinction or quasi-extinction probability</a:t>
            </a:r>
          </a:p>
          <a:p>
            <a:pPr marL="685800" lvl="1" indent="-228600">
              <a:buAutoNum type="arabicPeriod"/>
            </a:pPr>
            <a:r>
              <a:rPr lang="en-US" dirty="0"/>
              <a:t>Future population size</a:t>
            </a:r>
          </a:p>
          <a:p>
            <a:pPr marL="171450" lvl="0" indent="-171450">
              <a:buFont typeface="Arial" panose="020B0604020202020204" pitchFamily="34" charset="0"/>
              <a:buChar char="•"/>
            </a:pPr>
            <a:r>
              <a:rPr lang="en-US" dirty="0"/>
              <a:t>Sources of uncertainty</a:t>
            </a:r>
          </a:p>
          <a:p>
            <a:pPr marL="685800" lvl="1" indent="-228600">
              <a:buAutoNum type="arabicPeriod"/>
            </a:pPr>
            <a:r>
              <a:rPr lang="en-US" dirty="0"/>
              <a:t>Demographic stochasticity</a:t>
            </a:r>
          </a:p>
          <a:p>
            <a:pPr marL="685800" lvl="1" indent="-228600">
              <a:buAutoNum type="arabicPeriod"/>
            </a:pPr>
            <a:r>
              <a:rPr lang="en-US" dirty="0"/>
              <a:t>Parametric uncertainty</a:t>
            </a:r>
          </a:p>
          <a:p>
            <a:pPr marL="685800" lvl="1" indent="-228600">
              <a:buAutoNum type="arabicPeriod"/>
            </a:pPr>
            <a:r>
              <a:rPr lang="en-US" dirty="0"/>
              <a:t>Environmental stochasticity</a:t>
            </a:r>
          </a:p>
          <a:p>
            <a:pPr marL="171450" lvl="0" indent="-171450">
              <a:buFont typeface="Arial" panose="020B0604020202020204" pitchFamily="34" charset="0"/>
              <a:buChar char="•"/>
            </a:pPr>
            <a:r>
              <a:rPr lang="en-US" dirty="0"/>
              <a:t>How to incorporate uncertainty (model parameters with statistical distributions)</a:t>
            </a:r>
          </a:p>
          <a:p>
            <a:pPr marL="685800" lvl="1" indent="-228600">
              <a:buAutoNum type="arabicPeriod"/>
            </a:pPr>
            <a:r>
              <a:rPr lang="en-US" dirty="0"/>
              <a:t>Demographic stochasticity </a:t>
            </a:r>
            <a:r>
              <a:rPr lang="en-US" dirty="0">
                <a:sym typeface="Wingdings" panose="05000000000000000000" pitchFamily="2" charset="2"/>
              </a:rPr>
              <a:t> model survival with binomial distribution</a:t>
            </a:r>
            <a:endParaRPr lang="en-US" dirty="0"/>
          </a:p>
          <a:p>
            <a:pPr marL="685800" lvl="1" indent="-228600">
              <a:buAutoNum type="arabicPeriod"/>
            </a:pPr>
            <a:r>
              <a:rPr lang="en-US" dirty="0"/>
              <a:t>Parametric uncertainty </a:t>
            </a:r>
            <a:r>
              <a:rPr lang="en-US" dirty="0">
                <a:sym typeface="Wingdings" panose="05000000000000000000" pitchFamily="2" charset="2"/>
              </a:rPr>
              <a:t></a:t>
            </a:r>
            <a:endParaRPr lang="en-US" dirty="0"/>
          </a:p>
          <a:p>
            <a:pPr marL="685800" lvl="1" indent="-228600">
              <a:buAutoNum type="arabicPeriod"/>
            </a:pPr>
            <a:r>
              <a:rPr lang="en-US" dirty="0"/>
              <a:t>Environmental stochasticity </a:t>
            </a:r>
            <a:r>
              <a:rPr lang="en-US" dirty="0">
                <a:sym typeface="Wingdings" panose="05000000000000000000" pitchFamily="2" charset="2"/>
              </a:rPr>
              <a:t> </a:t>
            </a:r>
            <a:endParaRPr lang="en-US" dirty="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82DA012-DD3B-4807-9D86-43B614AAC180}" type="slidenum">
              <a:rPr lang="en-US" smtClean="0"/>
              <a:t>38</a:t>
            </a:fld>
            <a:endParaRPr lang="en-US"/>
          </a:p>
        </p:txBody>
      </p:sp>
    </p:spTree>
    <p:extLst>
      <p:ext uri="{BB962C8B-B14F-4D97-AF65-F5344CB8AC3E}">
        <p14:creationId xmlns:p14="http://schemas.microsoft.com/office/powerpoint/2010/main" val="4146321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 back to Anna’s presentation from Day 1 “Demographic Data”</a:t>
            </a:r>
          </a:p>
          <a:p>
            <a:r>
              <a:rPr lang="en-US" dirty="0"/>
              <a:t>* May conduct your own analyses or take values from literature or expert opinion</a:t>
            </a:r>
          </a:p>
        </p:txBody>
      </p:sp>
      <p:sp>
        <p:nvSpPr>
          <p:cNvPr id="4" name="Slide Number Placeholder 3"/>
          <p:cNvSpPr>
            <a:spLocks noGrp="1"/>
          </p:cNvSpPr>
          <p:nvPr>
            <p:ph type="sldNum" sz="quarter" idx="10"/>
          </p:nvPr>
        </p:nvSpPr>
        <p:spPr/>
        <p:txBody>
          <a:bodyPr/>
          <a:lstStyle/>
          <a:p>
            <a:fld id="{682DA012-DD3B-4807-9D86-43B614AAC180}" type="slidenum">
              <a:rPr lang="en-US" smtClean="0"/>
              <a:t>6</a:t>
            </a:fld>
            <a:endParaRPr lang="en-US"/>
          </a:p>
        </p:txBody>
      </p:sp>
    </p:spTree>
    <p:extLst>
      <p:ext uri="{BB962C8B-B14F-4D97-AF65-F5344CB8AC3E}">
        <p14:creationId xmlns:p14="http://schemas.microsoft.com/office/powerpoint/2010/main" val="431099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Note that</a:t>
            </a:r>
            <a:r>
              <a:rPr lang="en-US" baseline="0" dirty="0"/>
              <a:t> receiving demographic data may be unlikely, but published scientific literature can be a good source of estimated survival, fecundity, etc.</a:t>
            </a:r>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7</a:t>
            </a:fld>
            <a:endParaRPr lang="en-US"/>
          </a:p>
        </p:txBody>
      </p:sp>
    </p:spTree>
    <p:extLst>
      <p:ext uri="{BB962C8B-B14F-4D97-AF65-F5344CB8AC3E}">
        <p14:creationId xmlns:p14="http://schemas.microsoft.com/office/powerpoint/2010/main" val="647845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Frequently build a conceptual model or diagram of state variables to help keep organized and figure out the dimensions and placement of elements within a matrix. </a:t>
            </a:r>
          </a:p>
        </p:txBody>
      </p:sp>
      <p:sp>
        <p:nvSpPr>
          <p:cNvPr id="4" name="Slide Number Placeholder 3"/>
          <p:cNvSpPr>
            <a:spLocks noGrp="1"/>
          </p:cNvSpPr>
          <p:nvPr>
            <p:ph type="sldNum" sz="quarter" idx="10"/>
          </p:nvPr>
        </p:nvSpPr>
        <p:spPr/>
        <p:txBody>
          <a:bodyPr/>
          <a:lstStyle/>
          <a:p>
            <a:fld id="{682DA012-DD3B-4807-9D86-43B614AAC180}" type="slidenum">
              <a:rPr lang="en-US" smtClean="0"/>
              <a:t>10</a:t>
            </a:fld>
            <a:endParaRPr lang="en-US"/>
          </a:p>
        </p:txBody>
      </p:sp>
    </p:spTree>
    <p:extLst>
      <p:ext uri="{BB962C8B-B14F-4D97-AF65-F5344CB8AC3E}">
        <p14:creationId xmlns:p14="http://schemas.microsoft.com/office/powerpoint/2010/main" val="3002618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to visualize the vital rates associated with the arrows to keep track of everything!</a:t>
            </a:r>
          </a:p>
        </p:txBody>
      </p:sp>
      <p:sp>
        <p:nvSpPr>
          <p:cNvPr id="4" name="Slide Number Placeholder 3"/>
          <p:cNvSpPr>
            <a:spLocks noGrp="1"/>
          </p:cNvSpPr>
          <p:nvPr>
            <p:ph type="sldNum" sz="quarter" idx="10"/>
          </p:nvPr>
        </p:nvSpPr>
        <p:spPr/>
        <p:txBody>
          <a:bodyPr/>
          <a:lstStyle/>
          <a:p>
            <a:fld id="{682DA012-DD3B-4807-9D86-43B614AAC180}" type="slidenum">
              <a:rPr lang="en-US" smtClean="0"/>
              <a:t>11</a:t>
            </a:fld>
            <a:endParaRPr lang="en-US"/>
          </a:p>
        </p:txBody>
      </p:sp>
    </p:spTree>
    <p:extLst>
      <p:ext uri="{BB962C8B-B14F-4D97-AF65-F5344CB8AC3E}">
        <p14:creationId xmlns:p14="http://schemas.microsoft.com/office/powerpoint/2010/main" val="199125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create the matrix model, we build off of the conceptual model/diagram</a:t>
            </a:r>
          </a:p>
          <a:p>
            <a:r>
              <a:rPr lang="en-US" dirty="0"/>
              <a:t>Your matrix dimensions (number of rows and columns) will be equal to one another and will correspond to the number of nodes in your conceptual model (the black circles!).</a:t>
            </a:r>
          </a:p>
          <a:p>
            <a:r>
              <a:rPr lang="en-US" dirty="0"/>
              <a:t>The number of vital rates in the matrix (non-zero elements) will correspond to the number of arrows in your conceptual diagram. </a:t>
            </a:r>
          </a:p>
          <a:p>
            <a:endParaRPr lang="en-US" dirty="0"/>
          </a:p>
          <a:p>
            <a:r>
              <a:rPr lang="en-US" dirty="0"/>
              <a:t>Here, we have two nodes (YoY and adult stages) and three arrows (fecundity of adults (Fat), survival of YoY and transition to adults (</a:t>
            </a:r>
            <a:r>
              <a:rPr lang="en-US" dirty="0" err="1"/>
              <a:t>Syt</a:t>
            </a:r>
            <a:r>
              <a:rPr lang="en-US" dirty="0"/>
              <a:t>), survival of Adults (Sat))</a:t>
            </a:r>
          </a:p>
          <a:p>
            <a:endParaRPr lang="en-US" dirty="0"/>
          </a:p>
          <a:p>
            <a:r>
              <a:rPr lang="en-US" dirty="0"/>
              <a:t>The number of rows in the population vector (</a:t>
            </a:r>
            <a:r>
              <a:rPr lang="en-US" dirty="0" err="1"/>
              <a:t>Nt</a:t>
            </a:r>
            <a:r>
              <a:rPr lang="en-US" dirty="0"/>
              <a:t>) corresponds to the number of nodes in the conceptual diagram. It is the list of the number of individuals in each state. The sum of these elements equals the total population size. </a:t>
            </a:r>
          </a:p>
        </p:txBody>
      </p:sp>
      <p:sp>
        <p:nvSpPr>
          <p:cNvPr id="4" name="Slide Number Placeholder 3"/>
          <p:cNvSpPr>
            <a:spLocks noGrp="1"/>
          </p:cNvSpPr>
          <p:nvPr>
            <p:ph type="sldNum" sz="quarter" idx="10"/>
          </p:nvPr>
        </p:nvSpPr>
        <p:spPr/>
        <p:txBody>
          <a:bodyPr/>
          <a:lstStyle/>
          <a:p>
            <a:fld id="{682DA012-DD3B-4807-9D86-43B614AAC180}" type="slidenum">
              <a:rPr lang="en-US" smtClean="0"/>
              <a:t>12</a:t>
            </a:fld>
            <a:endParaRPr lang="en-US"/>
          </a:p>
        </p:txBody>
      </p:sp>
    </p:spTree>
    <p:extLst>
      <p:ext uri="{BB962C8B-B14F-4D97-AF65-F5344CB8AC3E}">
        <p14:creationId xmlns:p14="http://schemas.microsoft.com/office/powerpoint/2010/main" val="1398242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be used to estimate the demographic rates with and/or without data by combining multiple data sources. </a:t>
            </a:r>
          </a:p>
          <a:p>
            <a:r>
              <a:rPr lang="en-US" dirty="0"/>
              <a:t>Typically gets plugged into a matrix model and the “output” is used to project forward</a:t>
            </a:r>
          </a:p>
          <a:p>
            <a:pPr marL="171450" indent="-171450">
              <a:buFont typeface="Arial" panose="020B0604020202020204" pitchFamily="34" charset="0"/>
              <a:buChar char="•"/>
            </a:pPr>
            <a:r>
              <a:rPr lang="en-US" dirty="0"/>
              <a:t>Analyze all data sources in one analysis – OUTPUT is functionally boiled down to a population matrix </a:t>
            </a:r>
            <a:r>
              <a:rPr lang="en-US" dirty="0">
                <a:sym typeface="Wingdings" panose="05000000000000000000" pitchFamily="2" charset="2"/>
              </a:rPr>
              <a:t>model</a:t>
            </a:r>
          </a:p>
          <a:p>
            <a:pPr marL="171450" indent="-171450">
              <a:buFont typeface="Arial" panose="020B0604020202020204" pitchFamily="34" charset="0"/>
              <a:buChar char="•"/>
            </a:pPr>
            <a:endParaRPr lang="en-US" dirty="0">
              <a:sym typeface="Wingdings" panose="05000000000000000000" pitchFamily="2" charset="2"/>
            </a:endParaRPr>
          </a:p>
          <a:p>
            <a:pPr marL="171450" indent="-171450">
              <a:buFont typeface="Arial" panose="020B0604020202020204" pitchFamily="34" charset="0"/>
              <a:buChar char="•"/>
            </a:pPr>
            <a:r>
              <a:rPr lang="en-US" dirty="0">
                <a:sym typeface="Wingdings" panose="05000000000000000000" pitchFamily="2" charset="2"/>
              </a:rPr>
              <a:t>May produce more precise estimates than analyzing each of the data sets separately</a:t>
            </a:r>
          </a:p>
          <a:p>
            <a:pPr marL="171450" indent="-171450">
              <a:buFont typeface="Arial" panose="020B0604020202020204" pitchFamily="34" charset="0"/>
              <a:buChar char="•"/>
            </a:pPr>
            <a:r>
              <a:rPr lang="en-US" dirty="0">
                <a:sym typeface="Wingdings" panose="05000000000000000000" pitchFamily="2" charset="2"/>
              </a:rPr>
              <a:t>May be able to estimate vital rate values for states without any data</a:t>
            </a:r>
          </a:p>
          <a:p>
            <a:pPr marL="171450" indent="-171450">
              <a:buFont typeface="Arial" panose="020B0604020202020204" pitchFamily="34" charset="0"/>
              <a:buChar char="•"/>
            </a:pPr>
            <a:r>
              <a:rPr lang="en-US" dirty="0">
                <a:sym typeface="Wingdings" panose="05000000000000000000" pitchFamily="2" charset="2"/>
              </a:rPr>
              <a:t>This model gets projected forward in the same way as a typical matrix population model</a:t>
            </a:r>
            <a:endParaRPr lang="en-US" dirty="0"/>
          </a:p>
        </p:txBody>
      </p:sp>
      <p:sp>
        <p:nvSpPr>
          <p:cNvPr id="4" name="Slide Number Placeholder 3"/>
          <p:cNvSpPr>
            <a:spLocks noGrp="1"/>
          </p:cNvSpPr>
          <p:nvPr>
            <p:ph type="sldNum" sz="quarter" idx="10"/>
          </p:nvPr>
        </p:nvSpPr>
        <p:spPr/>
        <p:txBody>
          <a:bodyPr/>
          <a:lstStyle/>
          <a:p>
            <a:fld id="{682DA012-DD3B-4807-9D86-43B614AAC180}" type="slidenum">
              <a:rPr lang="en-US" smtClean="0"/>
              <a:t>13</a:t>
            </a:fld>
            <a:endParaRPr lang="en-US"/>
          </a:p>
        </p:txBody>
      </p:sp>
    </p:spTree>
    <p:extLst>
      <p:ext uri="{BB962C8B-B14F-4D97-AF65-F5344CB8AC3E}">
        <p14:creationId xmlns:p14="http://schemas.microsoft.com/office/powerpoint/2010/main" val="2843340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Population matrix containing the state specific vital rates can also be called “A” in the literature for simplicity.</a:t>
            </a:r>
          </a:p>
          <a:p>
            <a:r>
              <a:rPr lang="en-US" dirty="0"/>
              <a:t>The population matrix A can be devolved into the metric of population growth rate (lambda) through matrix algebra, it is called an eigenvalue.</a:t>
            </a:r>
          </a:p>
          <a:p>
            <a:r>
              <a:rPr lang="en-US" dirty="0"/>
              <a:t>This should be familiar from </a:t>
            </a:r>
            <a:r>
              <a:rPr lang="en-US" dirty="0" err="1"/>
              <a:t>Conors</a:t>
            </a:r>
            <a:r>
              <a:rPr lang="en-US" dirty="0"/>
              <a:t> presentation on count based projections</a:t>
            </a:r>
          </a:p>
          <a:p>
            <a:endParaRPr lang="en-US" dirty="0"/>
          </a:p>
          <a:p>
            <a:r>
              <a:rPr lang="en-US" dirty="0"/>
              <a:t>To make predictions about population resiliency just requires some multiplication!</a:t>
            </a:r>
          </a:p>
          <a:p>
            <a:endParaRPr lang="en-US" dirty="0"/>
          </a:p>
        </p:txBody>
      </p:sp>
      <p:sp>
        <p:nvSpPr>
          <p:cNvPr id="4" name="Slide Number Placeholder 3"/>
          <p:cNvSpPr>
            <a:spLocks noGrp="1"/>
          </p:cNvSpPr>
          <p:nvPr>
            <p:ph type="sldNum" sz="quarter" idx="10"/>
          </p:nvPr>
        </p:nvSpPr>
        <p:spPr/>
        <p:txBody>
          <a:bodyPr/>
          <a:lstStyle/>
          <a:p>
            <a:fld id="{682DA012-DD3B-4807-9D86-43B614AAC180}" type="slidenum">
              <a:rPr lang="en-US" smtClean="0"/>
              <a:t>14</a:t>
            </a:fld>
            <a:endParaRPr lang="en-US"/>
          </a:p>
        </p:txBody>
      </p:sp>
    </p:spTree>
    <p:extLst>
      <p:ext uri="{BB962C8B-B14F-4D97-AF65-F5344CB8AC3E}">
        <p14:creationId xmlns:p14="http://schemas.microsoft.com/office/powerpoint/2010/main" val="28694401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E4D0-2948-4D8B-A6B0-A27F98C526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1F3275-E82E-484B-AF27-5650288E8ED2}"/>
              </a:ext>
            </a:extLst>
          </p:cNvPr>
          <p:cNvSpPr>
            <a:spLocks noGrp="1"/>
          </p:cNvSpPr>
          <p:nvPr>
            <p:ph type="subTitle" idx="1" hasCustomPrompt="1"/>
          </p:nvPr>
        </p:nvSpPr>
        <p:spPr>
          <a:xfrm>
            <a:off x="1524000" y="3602038"/>
            <a:ext cx="9144000" cy="1655762"/>
          </a:xfrm>
        </p:spPr>
        <p:txBody>
          <a:bodyPr>
            <a:normAutofit/>
          </a:bodyPr>
          <a:lstStyle>
            <a:lvl1pPr marL="0" indent="0" algn="ctr">
              <a:buNone/>
              <a:defRPr sz="2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SSA - 200</a:t>
            </a:r>
          </a:p>
        </p:txBody>
      </p:sp>
      <p:grpSp>
        <p:nvGrpSpPr>
          <p:cNvPr id="9" name="Group 8">
            <a:extLst>
              <a:ext uri="{FF2B5EF4-FFF2-40B4-BE49-F238E27FC236}">
                <a16:creationId xmlns:a16="http://schemas.microsoft.com/office/drawing/2014/main" id="{D86187BD-A9A7-4B3D-8F2C-B91567B9C326}"/>
              </a:ext>
            </a:extLst>
          </p:cNvPr>
          <p:cNvGrpSpPr/>
          <p:nvPr userDrawn="1"/>
        </p:nvGrpSpPr>
        <p:grpSpPr>
          <a:xfrm>
            <a:off x="9460175" y="5892139"/>
            <a:ext cx="2606722" cy="928422"/>
            <a:chOff x="0" y="4684383"/>
            <a:chExt cx="1175626" cy="447549"/>
          </a:xfrm>
        </p:grpSpPr>
        <p:pic>
          <p:nvPicPr>
            <p:cNvPr id="7" name="Picture 6">
              <a:extLst>
                <a:ext uri="{FF2B5EF4-FFF2-40B4-BE49-F238E27FC236}">
                  <a16:creationId xmlns:a16="http://schemas.microsoft.com/office/drawing/2014/main" id="{0A3E5B43-8C12-4719-87CA-7E757457C2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8" name="Picture 7">
              <a:extLst>
                <a:ext uri="{FF2B5EF4-FFF2-40B4-BE49-F238E27FC236}">
                  <a16:creationId xmlns:a16="http://schemas.microsoft.com/office/drawing/2014/main" id="{D1FEADCA-1EA9-45D5-8DD0-F4B44D8E115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264685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22C5-0666-4DB7-83CE-5B6CB4D1CF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129D95-7B38-4744-A706-F3D434E89E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97E7D-72AD-48B7-ABA5-B20ABBFBD7C7}"/>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12/13/2018</a:t>
            </a:fld>
            <a:endParaRPr lang="en-US"/>
          </a:p>
        </p:txBody>
      </p:sp>
      <p:sp>
        <p:nvSpPr>
          <p:cNvPr id="5" name="Footer Placeholder 4">
            <a:extLst>
              <a:ext uri="{FF2B5EF4-FFF2-40B4-BE49-F238E27FC236}">
                <a16:creationId xmlns:a16="http://schemas.microsoft.com/office/drawing/2014/main" id="{796783C9-D241-4646-AA69-5AFF6519F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A8567-0C73-4EE1-85D6-11E997D3CA11}"/>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18440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4C754-EBB8-4F31-83B1-76F65241CF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C526F1-1446-4F44-BC5F-884564219E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B0D6A-501E-4400-90AE-40AD173EACB5}"/>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12/13/2018</a:t>
            </a:fld>
            <a:endParaRPr lang="en-US"/>
          </a:p>
        </p:txBody>
      </p:sp>
      <p:sp>
        <p:nvSpPr>
          <p:cNvPr id="5" name="Footer Placeholder 4">
            <a:extLst>
              <a:ext uri="{FF2B5EF4-FFF2-40B4-BE49-F238E27FC236}">
                <a16:creationId xmlns:a16="http://schemas.microsoft.com/office/drawing/2014/main" id="{76F1E445-1BC8-4794-9C96-36BEAF074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A5DE7-2691-4958-B071-BAF6637CA8BE}"/>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1649279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425C-18D3-491A-B44C-33310DF0036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90EA820-1375-49CA-A199-58675EA20385}"/>
              </a:ext>
            </a:extLst>
          </p:cNvPr>
          <p:cNvSpPr>
            <a:spLocks noGrp="1"/>
          </p:cNvSpPr>
          <p:nvPr>
            <p:ph idx="1"/>
          </p:nvPr>
        </p:nvSpPr>
        <p:spPr/>
        <p:txBody>
          <a:bodyPr/>
          <a:lstStyle>
            <a:lvl2pPr marL="685800" indent="-228600">
              <a:buFont typeface="Courier New" panose="02070309020205020404" pitchFamily="49" charset="0"/>
              <a:buChar char="o"/>
              <a:defRPr/>
            </a:lvl2pPr>
            <a:lvl3pPr marL="1143000" indent="-228600">
              <a:buFont typeface="Wingdings" panose="05000000000000000000" pitchFamily="2" charset="2"/>
              <a:buChar char="§"/>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2E02902E-6772-48E0-9C32-694AC3F38F05}"/>
              </a:ext>
            </a:extLst>
          </p:cNvPr>
          <p:cNvSpPr>
            <a:spLocks noGrp="1"/>
          </p:cNvSpPr>
          <p:nvPr>
            <p:ph type="ftr" sz="quarter" idx="11"/>
          </p:nvPr>
        </p:nvSpPr>
        <p:spPr/>
        <p:txBody>
          <a:bodyPr/>
          <a:lstStyle/>
          <a:p>
            <a:r>
              <a:rPr lang="en-US" dirty="0"/>
              <a:t>SSA - 200</a:t>
            </a:r>
          </a:p>
        </p:txBody>
      </p:sp>
      <p:grpSp>
        <p:nvGrpSpPr>
          <p:cNvPr id="7" name="Group 6">
            <a:extLst>
              <a:ext uri="{FF2B5EF4-FFF2-40B4-BE49-F238E27FC236}">
                <a16:creationId xmlns:a16="http://schemas.microsoft.com/office/drawing/2014/main" id="{298F834E-EBF3-46CA-A2EC-73D50440B60A}"/>
              </a:ext>
            </a:extLst>
          </p:cNvPr>
          <p:cNvGrpSpPr/>
          <p:nvPr userDrawn="1"/>
        </p:nvGrpSpPr>
        <p:grpSpPr>
          <a:xfrm>
            <a:off x="9460175" y="5892139"/>
            <a:ext cx="2606722" cy="928422"/>
            <a:chOff x="0" y="4684383"/>
            <a:chExt cx="1175626" cy="447549"/>
          </a:xfrm>
        </p:grpSpPr>
        <p:pic>
          <p:nvPicPr>
            <p:cNvPr id="8" name="Picture 7">
              <a:extLst>
                <a:ext uri="{FF2B5EF4-FFF2-40B4-BE49-F238E27FC236}">
                  <a16:creationId xmlns:a16="http://schemas.microsoft.com/office/drawing/2014/main" id="{EB3E9659-0155-4ABB-9E67-A5BD8C5D39F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9" name="Picture 8">
              <a:extLst>
                <a:ext uri="{FF2B5EF4-FFF2-40B4-BE49-F238E27FC236}">
                  <a16:creationId xmlns:a16="http://schemas.microsoft.com/office/drawing/2014/main" id="{1798BE8B-8B5E-4738-8DF7-8EF166351F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3030983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26EC-5590-4B3F-8B93-87BF6D6E26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2BC31A-AFD3-475B-8FD8-2A3385AB9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470BF-A87D-49C2-A87F-81CA950634A0}"/>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12/13/2018</a:t>
            </a:fld>
            <a:endParaRPr lang="en-US"/>
          </a:p>
        </p:txBody>
      </p:sp>
      <p:sp>
        <p:nvSpPr>
          <p:cNvPr id="5" name="Footer Placeholder 4">
            <a:extLst>
              <a:ext uri="{FF2B5EF4-FFF2-40B4-BE49-F238E27FC236}">
                <a16:creationId xmlns:a16="http://schemas.microsoft.com/office/drawing/2014/main" id="{FA92D832-4BA1-436E-9216-19CE6A5C0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B968E-A11B-4791-A225-DDAB8A994CFA}"/>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287501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9A23-3852-415D-8903-B7312F70C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D49E50-AD63-415E-99DA-84C92E64DE6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4420E8-85C5-4B63-9A9C-1CC0FA16D3A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D305D2-024D-47A9-A566-3657C84A3336}"/>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12/13/2018</a:t>
            </a:fld>
            <a:endParaRPr lang="en-US"/>
          </a:p>
        </p:txBody>
      </p:sp>
      <p:sp>
        <p:nvSpPr>
          <p:cNvPr id="6" name="Footer Placeholder 5">
            <a:extLst>
              <a:ext uri="{FF2B5EF4-FFF2-40B4-BE49-F238E27FC236}">
                <a16:creationId xmlns:a16="http://schemas.microsoft.com/office/drawing/2014/main" id="{73B305F1-7C3A-47AC-B3BA-9C8569C6B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B821BD-C529-4F76-B156-490A930D2AFF}"/>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169188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1881-86DC-4916-AE89-0AF94D9C29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168BAB-1836-4E96-BAD0-AAFF619D39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2FF6108-0262-4DA9-B7C1-67C14C5DD4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435E12-9692-4AB9-8792-8753CF5F33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54201C-5274-4011-A80E-FE3998BCD0B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6D68A9-CDBE-4250-BDC9-E32480670E89}"/>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12/13/2018</a:t>
            </a:fld>
            <a:endParaRPr lang="en-US"/>
          </a:p>
        </p:txBody>
      </p:sp>
      <p:sp>
        <p:nvSpPr>
          <p:cNvPr id="8" name="Footer Placeholder 7">
            <a:extLst>
              <a:ext uri="{FF2B5EF4-FFF2-40B4-BE49-F238E27FC236}">
                <a16:creationId xmlns:a16="http://schemas.microsoft.com/office/drawing/2014/main" id="{9C6A8D0A-7F29-45C6-82F2-06B303437B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B1795D-5472-415B-BA30-F548D00786DF}"/>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4195727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CEBF-9D6F-47EF-9EE3-62C97B869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E9C0A-FC09-4279-A12C-CF1FC4ACCE9B}"/>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12/13/2018</a:t>
            </a:fld>
            <a:endParaRPr lang="en-US"/>
          </a:p>
        </p:txBody>
      </p:sp>
      <p:sp>
        <p:nvSpPr>
          <p:cNvPr id="4" name="Footer Placeholder 3">
            <a:extLst>
              <a:ext uri="{FF2B5EF4-FFF2-40B4-BE49-F238E27FC236}">
                <a16:creationId xmlns:a16="http://schemas.microsoft.com/office/drawing/2014/main" id="{89A9F02E-BCCD-47A7-916C-5C304CA71A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CA5EE6-0D3B-4C18-8759-812A322530D2}"/>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21005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2CB08F-9B03-4D60-8EE4-511D62AE0DA2}"/>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12/13/2018</a:t>
            </a:fld>
            <a:endParaRPr lang="en-US"/>
          </a:p>
        </p:txBody>
      </p:sp>
      <p:sp>
        <p:nvSpPr>
          <p:cNvPr id="3" name="Footer Placeholder 2">
            <a:extLst>
              <a:ext uri="{FF2B5EF4-FFF2-40B4-BE49-F238E27FC236}">
                <a16:creationId xmlns:a16="http://schemas.microsoft.com/office/drawing/2014/main" id="{02D76FC5-22C7-4DB5-A361-705C02029D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E70A03-9867-43E1-A029-A3BE230783BC}"/>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984366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E7AC-CA20-4FC5-AA54-7B5F06D7E3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4311B7-6590-4631-B0EA-3CE414A88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F21C70-E3E7-4A52-B9E1-8B7E6EDF4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665185-E7E2-4539-B9D0-02A042196115}"/>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12/13/2018</a:t>
            </a:fld>
            <a:endParaRPr lang="en-US"/>
          </a:p>
        </p:txBody>
      </p:sp>
      <p:sp>
        <p:nvSpPr>
          <p:cNvPr id="6" name="Footer Placeholder 5">
            <a:extLst>
              <a:ext uri="{FF2B5EF4-FFF2-40B4-BE49-F238E27FC236}">
                <a16:creationId xmlns:a16="http://schemas.microsoft.com/office/drawing/2014/main" id="{95F35328-35F6-4E9F-ACEA-7F6EDCE13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30D7-713A-4142-865D-69F2CBB2ABC3}"/>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06382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AD64-1235-487E-9A09-750123051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D99B9C-611F-4220-8C96-BA83A97158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E0AA1A1-26F2-44A0-9322-3322B2666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20F382-0E56-432B-970C-3DABE5CA9ACE}"/>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12/13/2018</a:t>
            </a:fld>
            <a:endParaRPr lang="en-US"/>
          </a:p>
        </p:txBody>
      </p:sp>
      <p:sp>
        <p:nvSpPr>
          <p:cNvPr id="6" name="Footer Placeholder 5">
            <a:extLst>
              <a:ext uri="{FF2B5EF4-FFF2-40B4-BE49-F238E27FC236}">
                <a16:creationId xmlns:a16="http://schemas.microsoft.com/office/drawing/2014/main" id="{E62E010E-DD6F-43A1-82AC-4AAEF7E49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EA10F-0831-4A28-8DCF-F8218C7F6AF5}"/>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02341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7A4B4B-7891-46E8-8E2C-4A43CE28BE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11003D-388B-489E-B61B-028FD95166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FF24B16-6409-4A0B-A9E8-7BEDFCD374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SSA - 200</a:t>
            </a:r>
          </a:p>
        </p:txBody>
      </p:sp>
      <p:grpSp>
        <p:nvGrpSpPr>
          <p:cNvPr id="8" name="Group 7">
            <a:extLst>
              <a:ext uri="{FF2B5EF4-FFF2-40B4-BE49-F238E27FC236}">
                <a16:creationId xmlns:a16="http://schemas.microsoft.com/office/drawing/2014/main" id="{8C1E83E0-1C1D-47CB-853B-598DFFEE3018}"/>
              </a:ext>
            </a:extLst>
          </p:cNvPr>
          <p:cNvGrpSpPr/>
          <p:nvPr userDrawn="1"/>
        </p:nvGrpSpPr>
        <p:grpSpPr>
          <a:xfrm>
            <a:off x="9460175" y="5892139"/>
            <a:ext cx="2606722" cy="928422"/>
            <a:chOff x="0" y="4684383"/>
            <a:chExt cx="1175626" cy="447549"/>
          </a:xfrm>
        </p:grpSpPr>
        <p:pic>
          <p:nvPicPr>
            <p:cNvPr id="9" name="Picture 8">
              <a:extLst>
                <a:ext uri="{FF2B5EF4-FFF2-40B4-BE49-F238E27FC236}">
                  <a16:creationId xmlns:a16="http://schemas.microsoft.com/office/drawing/2014/main" id="{C247AE3A-171B-4E36-8770-E111D72C8D5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10" name="Picture 9">
              <a:extLst>
                <a:ext uri="{FF2B5EF4-FFF2-40B4-BE49-F238E27FC236}">
                  <a16:creationId xmlns:a16="http://schemas.microsoft.com/office/drawing/2014/main" id="{CB3072C0-B39B-4FDC-B4B6-E51875FEB3A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884656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7"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0.png"/><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7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5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Demographic Matrix Population Models</a:t>
            </a:r>
          </a:p>
        </p:txBody>
      </p:sp>
      <p:sp>
        <p:nvSpPr>
          <p:cNvPr id="7" name="Subtitle 6">
            <a:extLst>
              <a:ext uri="{FF2B5EF4-FFF2-40B4-BE49-F238E27FC236}">
                <a16:creationId xmlns:a16="http://schemas.microsoft.com/office/drawing/2014/main" id="{0B5E9848-B6E1-471E-A0C9-4B17F1F90A60}"/>
              </a:ext>
            </a:extLst>
          </p:cNvPr>
          <p:cNvSpPr>
            <a:spLocks noGrp="1"/>
          </p:cNvSpPr>
          <p:nvPr>
            <p:ph type="subTitle" idx="1"/>
          </p:nvPr>
        </p:nvSpPr>
        <p:spPr/>
        <p:txBody>
          <a:bodyPr/>
          <a:lstStyle/>
          <a:p>
            <a:r>
              <a:rPr lang="en-US" dirty="0"/>
              <a:t>SSA 200</a:t>
            </a:r>
          </a:p>
        </p:txBody>
      </p:sp>
    </p:spTree>
    <p:extLst>
      <p:ext uri="{BB962C8B-B14F-4D97-AF65-F5344CB8AC3E}">
        <p14:creationId xmlns:p14="http://schemas.microsoft.com/office/powerpoint/2010/main" val="1934281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Conceptual model	</a:t>
            </a:r>
            <a:br>
              <a:rPr lang="en-US" dirty="0"/>
            </a:br>
            <a:endParaRPr lang="en-US" dirty="0"/>
          </a:p>
        </p:txBody>
      </p:sp>
      <p:sp>
        <p:nvSpPr>
          <p:cNvPr id="5" name="Content Placeholder 4">
            <a:extLst>
              <a:ext uri="{FF2B5EF4-FFF2-40B4-BE49-F238E27FC236}">
                <a16:creationId xmlns:a16="http://schemas.microsoft.com/office/drawing/2014/main" id="{235EF8B1-F6DA-431F-8795-E9AC63F0EF93}"/>
              </a:ext>
            </a:extLst>
          </p:cNvPr>
          <p:cNvSpPr>
            <a:spLocks noGrp="1"/>
          </p:cNvSpPr>
          <p:nvPr>
            <p:ph idx="1"/>
          </p:nvPr>
        </p:nvSpPr>
        <p:spPr/>
        <p:txBody>
          <a:bodyPr/>
          <a:lstStyle/>
          <a:p>
            <a:r>
              <a:rPr lang="en-US" dirty="0"/>
              <a:t>Species with two stage classes</a:t>
            </a:r>
          </a:p>
          <a:p>
            <a:pPr lvl="1"/>
            <a:r>
              <a:rPr lang="en-US" dirty="0"/>
              <a:t>Survival </a:t>
            </a:r>
          </a:p>
          <a:p>
            <a:pPr lvl="2"/>
            <a:r>
              <a:rPr lang="en-US" dirty="0"/>
              <a:t>Adults – </a:t>
            </a:r>
            <a:r>
              <a:rPr lang="en-US" dirty="0">
                <a:solidFill>
                  <a:srgbClr val="9900CC"/>
                </a:solidFill>
              </a:rPr>
              <a:t>CMR data</a:t>
            </a:r>
          </a:p>
          <a:p>
            <a:pPr lvl="2"/>
            <a:r>
              <a:rPr lang="en-US" dirty="0"/>
              <a:t>Young of year – </a:t>
            </a:r>
            <a:r>
              <a:rPr lang="en-US" dirty="0">
                <a:solidFill>
                  <a:schemeClr val="accent2">
                    <a:lumMod val="75000"/>
                  </a:schemeClr>
                </a:solidFill>
              </a:rPr>
              <a:t>estimate in literature</a:t>
            </a:r>
          </a:p>
          <a:p>
            <a:pPr lvl="1"/>
            <a:r>
              <a:rPr lang="en-US" dirty="0"/>
              <a:t>Fecundity</a:t>
            </a:r>
          </a:p>
          <a:p>
            <a:pPr lvl="2"/>
            <a:r>
              <a:rPr lang="en-US" dirty="0">
                <a:solidFill>
                  <a:srgbClr val="00B0F0"/>
                </a:solidFill>
              </a:rPr>
              <a:t>Number of offspring/ adult female</a:t>
            </a:r>
          </a:p>
          <a:p>
            <a:pPr marL="457200" lvl="1" indent="0">
              <a:buNone/>
            </a:pPr>
            <a:endParaRPr lang="en-US" dirty="0"/>
          </a:p>
        </p:txBody>
      </p:sp>
      <p:sp>
        <p:nvSpPr>
          <p:cNvPr id="7" name="Oval 6">
            <a:extLst>
              <a:ext uri="{FF2B5EF4-FFF2-40B4-BE49-F238E27FC236}">
                <a16:creationId xmlns:a16="http://schemas.microsoft.com/office/drawing/2014/main" id="{E744106C-E1F1-4309-B3E6-8E43CDC8BD49}"/>
              </a:ext>
            </a:extLst>
          </p:cNvPr>
          <p:cNvSpPr/>
          <p:nvPr/>
        </p:nvSpPr>
        <p:spPr>
          <a:xfrm>
            <a:off x="6667500" y="2619664"/>
            <a:ext cx="1752600" cy="1600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t>Young of the year</a:t>
            </a:r>
          </a:p>
        </p:txBody>
      </p:sp>
      <p:sp>
        <p:nvSpPr>
          <p:cNvPr id="8" name="Oval 7">
            <a:extLst>
              <a:ext uri="{FF2B5EF4-FFF2-40B4-BE49-F238E27FC236}">
                <a16:creationId xmlns:a16="http://schemas.microsoft.com/office/drawing/2014/main" id="{BB007334-9BCD-42DB-B3FF-2D51A13AD412}"/>
              </a:ext>
            </a:extLst>
          </p:cNvPr>
          <p:cNvSpPr/>
          <p:nvPr/>
        </p:nvSpPr>
        <p:spPr>
          <a:xfrm>
            <a:off x="10020300" y="2619664"/>
            <a:ext cx="1752600" cy="1600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t>Adults</a:t>
            </a:r>
          </a:p>
        </p:txBody>
      </p:sp>
      <p:cxnSp>
        <p:nvCxnSpPr>
          <p:cNvPr id="9" name="Connector: Elbow 8">
            <a:extLst>
              <a:ext uri="{FF2B5EF4-FFF2-40B4-BE49-F238E27FC236}">
                <a16:creationId xmlns:a16="http://schemas.microsoft.com/office/drawing/2014/main" id="{F769E128-3671-4665-B18A-53034FC0B666}"/>
              </a:ext>
            </a:extLst>
          </p:cNvPr>
          <p:cNvCxnSpPr>
            <a:cxnSpLocks/>
            <a:stCxn id="8" idx="0"/>
            <a:endCxn id="7" idx="0"/>
          </p:cNvCxnSpPr>
          <p:nvPr/>
        </p:nvCxnSpPr>
        <p:spPr>
          <a:xfrm rot="16200000" flipV="1">
            <a:off x="9220200" y="943264"/>
            <a:ext cx="12700" cy="3352800"/>
          </a:xfrm>
          <a:prstGeom prst="bentConnector3">
            <a:avLst>
              <a:gd name="adj1" fmla="val 573962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64BE55F2-3FDD-4A31-A5DF-5889007912A0}"/>
              </a:ext>
            </a:extLst>
          </p:cNvPr>
          <p:cNvCxnSpPr>
            <a:cxnSpLocks/>
            <a:stCxn id="8" idx="4"/>
            <a:endCxn id="8" idx="5"/>
          </p:cNvCxnSpPr>
          <p:nvPr/>
        </p:nvCxnSpPr>
        <p:spPr>
          <a:xfrm rot="5400000" flipH="1" flipV="1">
            <a:off x="11089247" y="3792873"/>
            <a:ext cx="234344" cy="619638"/>
          </a:xfrm>
          <a:prstGeom prst="bentConnector3">
            <a:avLst>
              <a:gd name="adj1" fmla="val -14771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750026E-644F-4474-B71E-B12B08CEA927}"/>
              </a:ext>
            </a:extLst>
          </p:cNvPr>
          <p:cNvCxnSpPr>
            <a:stCxn id="7" idx="6"/>
            <a:endCxn id="8" idx="2"/>
          </p:cNvCxnSpPr>
          <p:nvPr/>
        </p:nvCxnSpPr>
        <p:spPr>
          <a:xfrm>
            <a:off x="8420100" y="3419764"/>
            <a:ext cx="16002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0403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Conceptual model	</a:t>
            </a:r>
            <a:br>
              <a:rPr lang="en-US" dirty="0"/>
            </a:br>
            <a:endParaRPr lang="en-US" dirty="0"/>
          </a:p>
        </p:txBody>
      </p:sp>
      <p:sp>
        <p:nvSpPr>
          <p:cNvPr id="5" name="Content Placeholder 4">
            <a:extLst>
              <a:ext uri="{FF2B5EF4-FFF2-40B4-BE49-F238E27FC236}">
                <a16:creationId xmlns:a16="http://schemas.microsoft.com/office/drawing/2014/main" id="{235EF8B1-F6DA-431F-8795-E9AC63F0EF93}"/>
              </a:ext>
            </a:extLst>
          </p:cNvPr>
          <p:cNvSpPr>
            <a:spLocks noGrp="1"/>
          </p:cNvSpPr>
          <p:nvPr>
            <p:ph idx="1"/>
          </p:nvPr>
        </p:nvSpPr>
        <p:spPr/>
        <p:txBody>
          <a:bodyPr/>
          <a:lstStyle/>
          <a:p>
            <a:r>
              <a:rPr lang="en-US" dirty="0"/>
              <a:t>Species with two stage classes</a:t>
            </a:r>
          </a:p>
          <a:p>
            <a:pPr lvl="1"/>
            <a:r>
              <a:rPr lang="en-US" dirty="0"/>
              <a:t>Survival </a:t>
            </a:r>
          </a:p>
          <a:p>
            <a:pPr lvl="2"/>
            <a:r>
              <a:rPr lang="en-US" dirty="0"/>
              <a:t>Adults – </a:t>
            </a:r>
            <a:r>
              <a:rPr lang="en-US" dirty="0">
                <a:solidFill>
                  <a:srgbClr val="9900CC"/>
                </a:solidFill>
              </a:rPr>
              <a:t>CMR data</a:t>
            </a:r>
          </a:p>
          <a:p>
            <a:pPr lvl="2"/>
            <a:r>
              <a:rPr lang="en-US" dirty="0"/>
              <a:t>Young of year – </a:t>
            </a:r>
            <a:r>
              <a:rPr lang="en-US" dirty="0">
                <a:solidFill>
                  <a:schemeClr val="accent2">
                    <a:lumMod val="75000"/>
                  </a:schemeClr>
                </a:solidFill>
              </a:rPr>
              <a:t>estimate in literature</a:t>
            </a:r>
          </a:p>
          <a:p>
            <a:pPr lvl="1"/>
            <a:r>
              <a:rPr lang="en-US" dirty="0"/>
              <a:t>Fecundity</a:t>
            </a:r>
          </a:p>
          <a:p>
            <a:pPr lvl="2"/>
            <a:r>
              <a:rPr lang="en-US" dirty="0">
                <a:solidFill>
                  <a:srgbClr val="00B0F0"/>
                </a:solidFill>
              </a:rPr>
              <a:t>Number of offspring/ adult female</a:t>
            </a:r>
          </a:p>
          <a:p>
            <a:pPr marL="457200" lvl="1" indent="0">
              <a:buNone/>
            </a:pPr>
            <a:endParaRPr lang="en-US" dirty="0"/>
          </a:p>
        </p:txBody>
      </p:sp>
      <p:sp>
        <p:nvSpPr>
          <p:cNvPr id="4" name="Oval 3">
            <a:extLst>
              <a:ext uri="{FF2B5EF4-FFF2-40B4-BE49-F238E27FC236}">
                <a16:creationId xmlns:a16="http://schemas.microsoft.com/office/drawing/2014/main" id="{C2F5AB0B-80B6-4AE0-B610-3C4E4B0EE81B}"/>
              </a:ext>
            </a:extLst>
          </p:cNvPr>
          <p:cNvSpPr/>
          <p:nvPr/>
        </p:nvSpPr>
        <p:spPr>
          <a:xfrm>
            <a:off x="6667500" y="2619664"/>
            <a:ext cx="1752600" cy="1600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t>Young of the year</a:t>
            </a:r>
          </a:p>
        </p:txBody>
      </p:sp>
      <p:sp>
        <p:nvSpPr>
          <p:cNvPr id="6" name="Oval 5">
            <a:extLst>
              <a:ext uri="{FF2B5EF4-FFF2-40B4-BE49-F238E27FC236}">
                <a16:creationId xmlns:a16="http://schemas.microsoft.com/office/drawing/2014/main" id="{94925254-E1BA-4100-8E6C-91CDACAA462D}"/>
              </a:ext>
            </a:extLst>
          </p:cNvPr>
          <p:cNvSpPr/>
          <p:nvPr/>
        </p:nvSpPr>
        <p:spPr>
          <a:xfrm>
            <a:off x="10020300" y="2619664"/>
            <a:ext cx="1752600" cy="1600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t>Adults</a:t>
            </a:r>
          </a:p>
        </p:txBody>
      </p:sp>
      <p:cxnSp>
        <p:nvCxnSpPr>
          <p:cNvPr id="7" name="Connector: Elbow 6">
            <a:extLst>
              <a:ext uri="{FF2B5EF4-FFF2-40B4-BE49-F238E27FC236}">
                <a16:creationId xmlns:a16="http://schemas.microsoft.com/office/drawing/2014/main" id="{38058A46-69A7-4ACF-B5AD-83D9942918EF}"/>
              </a:ext>
            </a:extLst>
          </p:cNvPr>
          <p:cNvCxnSpPr>
            <a:cxnSpLocks/>
            <a:stCxn id="6" idx="0"/>
            <a:endCxn id="4" idx="0"/>
          </p:cNvCxnSpPr>
          <p:nvPr/>
        </p:nvCxnSpPr>
        <p:spPr>
          <a:xfrm rot="16200000" flipV="1">
            <a:off x="9220200" y="943264"/>
            <a:ext cx="12700" cy="3352800"/>
          </a:xfrm>
          <a:prstGeom prst="bentConnector3">
            <a:avLst>
              <a:gd name="adj1" fmla="val 573962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A7553828-4D65-41DD-A2AF-53403710196D}"/>
              </a:ext>
            </a:extLst>
          </p:cNvPr>
          <p:cNvCxnSpPr>
            <a:cxnSpLocks/>
            <a:stCxn id="6" idx="4"/>
            <a:endCxn id="6" idx="5"/>
          </p:cNvCxnSpPr>
          <p:nvPr/>
        </p:nvCxnSpPr>
        <p:spPr>
          <a:xfrm rot="5400000" flipH="1" flipV="1">
            <a:off x="11089247" y="3792873"/>
            <a:ext cx="234344" cy="619638"/>
          </a:xfrm>
          <a:prstGeom prst="bentConnector3">
            <a:avLst>
              <a:gd name="adj1" fmla="val -14771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DA10338-B1D7-4FF6-8B2A-D2708534BE69}"/>
              </a:ext>
            </a:extLst>
          </p:cNvPr>
          <p:cNvCxnSpPr>
            <a:stCxn id="4" idx="6"/>
            <a:endCxn id="6" idx="2"/>
          </p:cNvCxnSpPr>
          <p:nvPr/>
        </p:nvCxnSpPr>
        <p:spPr>
          <a:xfrm>
            <a:off x="8420100" y="3419764"/>
            <a:ext cx="16002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14" name="Group 13">
            <a:extLst>
              <a:ext uri="{FF2B5EF4-FFF2-40B4-BE49-F238E27FC236}">
                <a16:creationId xmlns:a16="http://schemas.microsoft.com/office/drawing/2014/main" id="{27AE1603-B992-47D2-820F-269238E492A0}"/>
              </a:ext>
            </a:extLst>
          </p:cNvPr>
          <p:cNvGrpSpPr/>
          <p:nvPr/>
        </p:nvGrpSpPr>
        <p:grpSpPr>
          <a:xfrm>
            <a:off x="8860708" y="1309245"/>
            <a:ext cx="2631992" cy="3813574"/>
            <a:chOff x="11133645" y="639609"/>
            <a:chExt cx="2631992" cy="3813574"/>
          </a:xfrm>
        </p:grpSpPr>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356B9830-BC73-4176-AC31-3BF1EBD9ACAA}"/>
                    </a:ext>
                  </a:extLst>
                </p:cNvPr>
                <p:cNvSpPr/>
                <p:nvPr/>
              </p:nvSpPr>
              <p:spPr>
                <a:xfrm>
                  <a:off x="11133645" y="639609"/>
                  <a:ext cx="612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rgbClr val="00B0F0"/>
                                </a:solidFill>
                                <a:latin typeface="Cambria Math" panose="02040503050406030204" pitchFamily="18" charset="0"/>
                              </a:rPr>
                            </m:ctrlPr>
                          </m:sSubSupPr>
                          <m:e>
                            <m:r>
                              <a:rPr lang="en-US" sz="2400" i="1">
                                <a:solidFill>
                                  <a:srgbClr val="00B0F0"/>
                                </a:solidFill>
                                <a:latin typeface="Cambria Math"/>
                              </a:rPr>
                              <m:t>𝐹</m:t>
                            </m:r>
                          </m:e>
                          <m:sub>
                            <m:r>
                              <a:rPr lang="en-US" sz="2400" i="1">
                                <a:solidFill>
                                  <a:srgbClr val="00B0F0"/>
                                </a:solidFill>
                                <a:latin typeface="Cambria Math"/>
                              </a:rPr>
                              <m:t>𝑡</m:t>
                            </m:r>
                          </m:sub>
                          <m:sup>
                            <m:r>
                              <a:rPr lang="en-US" sz="2400" b="0" i="1" smtClean="0">
                                <a:solidFill>
                                  <a:srgbClr val="00B0F0"/>
                                </a:solidFill>
                                <a:latin typeface="Cambria Math" panose="02040503050406030204" pitchFamily="18" charset="0"/>
                              </a:rPr>
                              <m:t>𝑎</m:t>
                            </m:r>
                          </m:sup>
                        </m:sSubSup>
                      </m:oMath>
                    </m:oMathPara>
                  </a14:m>
                  <a:endParaRPr lang="en-US" dirty="0"/>
                </a:p>
              </p:txBody>
            </p:sp>
          </mc:Choice>
          <mc:Fallback xmlns="">
            <p:sp>
              <p:nvSpPr>
                <p:cNvPr id="20" name="Rectangle 19">
                  <a:extLst>
                    <a:ext uri="{FF2B5EF4-FFF2-40B4-BE49-F238E27FC236}">
                      <a16:creationId xmlns:a16="http://schemas.microsoft.com/office/drawing/2014/main" id="{356B9830-BC73-4176-AC31-3BF1EBD9ACAA}"/>
                    </a:ext>
                  </a:extLst>
                </p:cNvPr>
                <p:cNvSpPr>
                  <a:spLocks noRot="1" noChangeAspect="1" noMove="1" noResize="1" noEditPoints="1" noAdjustHandles="1" noChangeArrowheads="1" noChangeShapeType="1" noTextEdit="1"/>
                </p:cNvSpPr>
                <p:nvPr/>
              </p:nvSpPr>
              <p:spPr>
                <a:xfrm>
                  <a:off x="11133645" y="639609"/>
                  <a:ext cx="612475" cy="461665"/>
                </a:xfrm>
                <a:prstGeom prst="rect">
                  <a:avLst/>
                </a:prstGeom>
                <a:blipFill>
                  <a:blip r:embed="rId3"/>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544E4BE2-310D-415D-BFBC-6A195878423F}"/>
                    </a:ext>
                  </a:extLst>
                </p:cNvPr>
                <p:cNvSpPr/>
                <p:nvPr/>
              </p:nvSpPr>
              <p:spPr>
                <a:xfrm>
                  <a:off x="11211683" y="2195201"/>
                  <a:ext cx="575607" cy="464294"/>
                </a:xfrm>
                <a:prstGeom prst="rect">
                  <a:avLst/>
                </a:prstGeom>
              </p:spPr>
              <p:txBody>
                <a:bodyPr wrap="none">
                  <a:spAutoFit/>
                </a:bodyPr>
                <a:lstStyle/>
                <a:p>
                  <a14:m>
                    <m:oMath xmlns:m="http://schemas.openxmlformats.org/officeDocument/2006/math">
                      <m:sSubSup>
                        <m:sSubSupPr>
                          <m:ctrlPr>
                            <a:rPr lang="en-US" sz="2400" i="1" smtClean="0">
                              <a:solidFill>
                                <a:schemeClr val="accent2"/>
                              </a:solidFill>
                              <a:latin typeface="Cambria Math" panose="02040503050406030204" pitchFamily="18" charset="0"/>
                            </a:rPr>
                          </m:ctrlPr>
                        </m:sSubSupPr>
                        <m:e>
                          <m:r>
                            <a:rPr lang="en-US" sz="2400" i="1">
                              <a:solidFill>
                                <a:schemeClr val="accent2"/>
                              </a:solidFill>
                              <a:latin typeface="Cambria Math"/>
                            </a:rPr>
                            <m:t>𝑆</m:t>
                          </m:r>
                        </m:e>
                        <m:sub>
                          <m:r>
                            <a:rPr lang="en-US" sz="2400" i="1">
                              <a:solidFill>
                                <a:schemeClr val="accent2"/>
                              </a:solidFill>
                              <a:latin typeface="Cambria Math"/>
                            </a:rPr>
                            <m:t>𝑡</m:t>
                          </m:r>
                        </m:sub>
                        <m:sup>
                          <m:r>
                            <a:rPr lang="en-US" sz="2400" i="1">
                              <a:solidFill>
                                <a:schemeClr val="accent2"/>
                              </a:solidFill>
                              <a:latin typeface="Cambria Math"/>
                            </a:rPr>
                            <m:t>𝑌</m:t>
                          </m:r>
                        </m:sup>
                      </m:sSubSup>
                    </m:oMath>
                  </a14:m>
                  <a:r>
                    <a:rPr lang="en-US" dirty="0">
                      <a:solidFill>
                        <a:schemeClr val="accent2"/>
                      </a:solidFill>
                    </a:rPr>
                    <a:t> </a:t>
                  </a:r>
                  <a:endParaRPr lang="en-US" dirty="0"/>
                </a:p>
              </p:txBody>
            </p:sp>
          </mc:Choice>
          <mc:Fallback xmlns="">
            <p:sp>
              <p:nvSpPr>
                <p:cNvPr id="21" name="Rectangle 20">
                  <a:extLst>
                    <a:ext uri="{FF2B5EF4-FFF2-40B4-BE49-F238E27FC236}">
                      <a16:creationId xmlns:a16="http://schemas.microsoft.com/office/drawing/2014/main" id="{544E4BE2-310D-415D-BFBC-6A195878423F}"/>
                    </a:ext>
                  </a:extLst>
                </p:cNvPr>
                <p:cNvSpPr>
                  <a:spLocks noRot="1" noChangeAspect="1" noMove="1" noResize="1" noEditPoints="1" noAdjustHandles="1" noChangeArrowheads="1" noChangeShapeType="1" noTextEdit="1"/>
                </p:cNvSpPr>
                <p:nvPr/>
              </p:nvSpPr>
              <p:spPr>
                <a:xfrm>
                  <a:off x="11211683" y="2195201"/>
                  <a:ext cx="575607" cy="464294"/>
                </a:xfrm>
                <a:prstGeom prst="rect">
                  <a:avLst/>
                </a:prstGeom>
                <a:blipFill>
                  <a:blip r:embed="rId4"/>
                  <a:stretch>
                    <a:fillRect l="-2105"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CF89C0C6-625E-41B8-9523-96B05D335275}"/>
                    </a:ext>
                  </a:extLst>
                </p:cNvPr>
                <p:cNvSpPr/>
                <p:nvPr/>
              </p:nvSpPr>
              <p:spPr>
                <a:xfrm>
                  <a:off x="13173488" y="3991518"/>
                  <a:ext cx="5921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rgbClr val="7030A0"/>
                                </a:solidFill>
                                <a:latin typeface="Cambria Math" panose="02040503050406030204" pitchFamily="18" charset="0"/>
                              </a:rPr>
                            </m:ctrlPr>
                          </m:sSubSupPr>
                          <m:e>
                            <m:r>
                              <a:rPr lang="en-US" sz="2400" i="1">
                                <a:solidFill>
                                  <a:srgbClr val="7030A0"/>
                                </a:solidFill>
                                <a:latin typeface="Cambria Math"/>
                              </a:rPr>
                              <m:t>𝑆</m:t>
                            </m:r>
                          </m:e>
                          <m:sub>
                            <m:r>
                              <a:rPr lang="en-US" sz="2400" i="1">
                                <a:solidFill>
                                  <a:srgbClr val="7030A0"/>
                                </a:solidFill>
                                <a:latin typeface="Cambria Math"/>
                              </a:rPr>
                              <m:t>𝑡</m:t>
                            </m:r>
                          </m:sub>
                          <m:sup>
                            <m:r>
                              <a:rPr lang="en-US" sz="2400" b="0" i="1" smtClean="0">
                                <a:solidFill>
                                  <a:srgbClr val="7030A0"/>
                                </a:solidFill>
                                <a:latin typeface="Cambria Math" panose="02040503050406030204" pitchFamily="18" charset="0"/>
                              </a:rPr>
                              <m:t>𝑎</m:t>
                            </m:r>
                          </m:sup>
                        </m:sSubSup>
                      </m:oMath>
                    </m:oMathPara>
                  </a14:m>
                  <a:endParaRPr lang="en-US" dirty="0"/>
                </a:p>
              </p:txBody>
            </p:sp>
          </mc:Choice>
          <mc:Fallback xmlns="">
            <p:sp>
              <p:nvSpPr>
                <p:cNvPr id="22" name="Rectangle 21">
                  <a:extLst>
                    <a:ext uri="{FF2B5EF4-FFF2-40B4-BE49-F238E27FC236}">
                      <a16:creationId xmlns:a16="http://schemas.microsoft.com/office/drawing/2014/main" id="{CF89C0C6-625E-41B8-9523-96B05D335275}"/>
                    </a:ext>
                  </a:extLst>
                </p:cNvPr>
                <p:cNvSpPr>
                  <a:spLocks noRot="1" noChangeAspect="1" noMove="1" noResize="1" noEditPoints="1" noAdjustHandles="1" noChangeArrowheads="1" noChangeShapeType="1" noTextEdit="1"/>
                </p:cNvSpPr>
                <p:nvPr/>
              </p:nvSpPr>
              <p:spPr>
                <a:xfrm>
                  <a:off x="13173488" y="3991518"/>
                  <a:ext cx="592149" cy="461665"/>
                </a:xfrm>
                <a:prstGeom prst="rect">
                  <a:avLst/>
                </a:prstGeom>
                <a:blipFill>
                  <a:blip r:embed="rId5"/>
                  <a:stretch>
                    <a:fillRect b="-2667"/>
                  </a:stretch>
                </a:blipFill>
              </p:spPr>
              <p:txBody>
                <a:bodyPr/>
                <a:lstStyle/>
                <a:p>
                  <a:r>
                    <a:rPr lang="en-US">
                      <a:noFill/>
                    </a:rPr>
                    <a:t> </a:t>
                  </a:r>
                </a:p>
              </p:txBody>
            </p:sp>
          </mc:Fallback>
        </mc:AlternateContent>
      </p:grpSp>
    </p:spTree>
    <p:extLst>
      <p:ext uri="{BB962C8B-B14F-4D97-AF65-F5344CB8AC3E}">
        <p14:creationId xmlns:p14="http://schemas.microsoft.com/office/powerpoint/2010/main" val="4067234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Create matrix model	</a:t>
            </a:r>
            <a:br>
              <a:rPr lang="en-US" dirty="0"/>
            </a:br>
            <a:endParaRPr lang="en-US" dirty="0"/>
          </a:p>
        </p:txBody>
      </p:sp>
      <p:sp>
        <p:nvSpPr>
          <p:cNvPr id="5" name="Content Placeholder 4">
            <a:extLst>
              <a:ext uri="{FF2B5EF4-FFF2-40B4-BE49-F238E27FC236}">
                <a16:creationId xmlns:a16="http://schemas.microsoft.com/office/drawing/2014/main" id="{235EF8B1-F6DA-431F-8795-E9AC63F0EF93}"/>
              </a:ext>
            </a:extLst>
          </p:cNvPr>
          <p:cNvSpPr>
            <a:spLocks noGrp="1"/>
          </p:cNvSpPr>
          <p:nvPr>
            <p:ph idx="1"/>
          </p:nvPr>
        </p:nvSpPr>
        <p:spPr/>
        <p:txBody>
          <a:bodyPr/>
          <a:lstStyle/>
          <a:p>
            <a:r>
              <a:rPr lang="en-US" dirty="0"/>
              <a:t>Matrix models are used to present, analyze, and project population dynamics</a:t>
            </a:r>
          </a:p>
          <a:p>
            <a:pPr marL="0" indent="0">
              <a:buNone/>
            </a:pPr>
            <a:endParaRPr lang="en-US" dirty="0"/>
          </a:p>
        </p:txBody>
      </p:sp>
      <p:grpSp>
        <p:nvGrpSpPr>
          <p:cNvPr id="7" name="Group 6">
            <a:extLst>
              <a:ext uri="{FF2B5EF4-FFF2-40B4-BE49-F238E27FC236}">
                <a16:creationId xmlns:a16="http://schemas.microsoft.com/office/drawing/2014/main" id="{14FFCCCD-DEC8-4988-A51C-168D23BAD0B6}"/>
              </a:ext>
            </a:extLst>
          </p:cNvPr>
          <p:cNvGrpSpPr/>
          <p:nvPr/>
        </p:nvGrpSpPr>
        <p:grpSpPr>
          <a:xfrm>
            <a:off x="355600" y="2870200"/>
            <a:ext cx="5473700" cy="2543464"/>
            <a:chOff x="3352800" y="2809055"/>
            <a:chExt cx="6155150" cy="2833209"/>
          </a:xfrm>
        </p:grpSpPr>
        <p:sp>
          <p:nvSpPr>
            <p:cNvPr id="8" name="Oval 7">
              <a:extLst>
                <a:ext uri="{FF2B5EF4-FFF2-40B4-BE49-F238E27FC236}">
                  <a16:creationId xmlns:a16="http://schemas.microsoft.com/office/drawing/2014/main" id="{C39B47D5-44D2-44CF-B7A6-A892BF6208DE}"/>
                </a:ext>
              </a:extLst>
            </p:cNvPr>
            <p:cNvSpPr/>
            <p:nvPr/>
          </p:nvSpPr>
          <p:spPr>
            <a:xfrm>
              <a:off x="3352800" y="4042064"/>
              <a:ext cx="1752600" cy="1600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t>Young of the year</a:t>
              </a:r>
              <a:endParaRPr lang="en-US" b="1" dirty="0"/>
            </a:p>
          </p:txBody>
        </p:sp>
        <p:sp>
          <p:nvSpPr>
            <p:cNvPr id="9" name="Oval 8">
              <a:extLst>
                <a:ext uri="{FF2B5EF4-FFF2-40B4-BE49-F238E27FC236}">
                  <a16:creationId xmlns:a16="http://schemas.microsoft.com/office/drawing/2014/main" id="{804439BF-EC1B-4D70-A8BA-5D6DE4723102}"/>
                </a:ext>
              </a:extLst>
            </p:cNvPr>
            <p:cNvSpPr/>
            <p:nvPr/>
          </p:nvSpPr>
          <p:spPr>
            <a:xfrm>
              <a:off x="6705600" y="4042064"/>
              <a:ext cx="1752600" cy="1600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t>Adults</a:t>
              </a:r>
            </a:p>
          </p:txBody>
        </p:sp>
        <p:cxnSp>
          <p:nvCxnSpPr>
            <p:cNvPr id="10" name="Connector: Elbow 9">
              <a:extLst>
                <a:ext uri="{FF2B5EF4-FFF2-40B4-BE49-F238E27FC236}">
                  <a16:creationId xmlns:a16="http://schemas.microsoft.com/office/drawing/2014/main" id="{58FDD299-8FBC-4963-BA6E-DD0845D304DE}"/>
                </a:ext>
              </a:extLst>
            </p:cNvPr>
            <p:cNvCxnSpPr>
              <a:cxnSpLocks/>
              <a:stCxn id="9" idx="0"/>
              <a:endCxn id="8" idx="0"/>
            </p:cNvCxnSpPr>
            <p:nvPr/>
          </p:nvCxnSpPr>
          <p:spPr>
            <a:xfrm rot="16200000" flipV="1">
              <a:off x="5905500" y="2365664"/>
              <a:ext cx="12700" cy="3352800"/>
            </a:xfrm>
            <a:prstGeom prst="bentConnector3">
              <a:avLst>
                <a:gd name="adj1" fmla="val 573962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873BC26-BD42-4003-906A-69D5EC9B0B88}"/>
                </a:ext>
              </a:extLst>
            </p:cNvPr>
            <p:cNvCxnSpPr>
              <a:cxnSpLocks/>
              <a:stCxn id="8" idx="6"/>
              <a:endCxn id="9" idx="2"/>
            </p:cNvCxnSpPr>
            <p:nvPr/>
          </p:nvCxnSpPr>
          <p:spPr>
            <a:xfrm>
              <a:off x="5105400" y="4842164"/>
              <a:ext cx="16002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Elbow Connector 10">
              <a:extLst>
                <a:ext uri="{FF2B5EF4-FFF2-40B4-BE49-F238E27FC236}">
                  <a16:creationId xmlns:a16="http://schemas.microsoft.com/office/drawing/2014/main" id="{4136F86C-35AA-4DC2-9774-742F7389D1BC}"/>
                </a:ext>
              </a:extLst>
            </p:cNvPr>
            <p:cNvCxnSpPr>
              <a:cxnSpLocks/>
              <a:stCxn id="9" idx="7"/>
              <a:endCxn id="9" idx="5"/>
            </p:cNvCxnSpPr>
            <p:nvPr/>
          </p:nvCxnSpPr>
          <p:spPr>
            <a:xfrm rot="16200000" flipH="1">
              <a:off x="7635782" y="4842164"/>
              <a:ext cx="1131512" cy="12700"/>
            </a:xfrm>
            <a:prstGeom prst="bentConnector5">
              <a:avLst>
                <a:gd name="adj1" fmla="val -20203"/>
                <a:gd name="adj2" fmla="val 4884701"/>
                <a:gd name="adj3" fmla="val 120203"/>
              </a:avLst>
            </a:prstGeom>
            <a:ln w="28575">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0F519D58-9394-4606-BE27-87E831469E75}"/>
                    </a:ext>
                  </a:extLst>
                </p:cNvPr>
                <p:cNvSpPr/>
                <p:nvPr/>
              </p:nvSpPr>
              <p:spPr>
                <a:xfrm>
                  <a:off x="5586055" y="2809055"/>
                  <a:ext cx="612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rgbClr val="00B0F0"/>
                                </a:solidFill>
                                <a:latin typeface="Cambria Math" panose="02040503050406030204" pitchFamily="18" charset="0"/>
                              </a:rPr>
                            </m:ctrlPr>
                          </m:sSubSupPr>
                          <m:e>
                            <m:r>
                              <a:rPr lang="en-US" sz="2400" i="1">
                                <a:solidFill>
                                  <a:srgbClr val="00B0F0"/>
                                </a:solidFill>
                                <a:latin typeface="Cambria Math"/>
                              </a:rPr>
                              <m:t>𝐹</m:t>
                            </m:r>
                          </m:e>
                          <m:sub>
                            <m:r>
                              <a:rPr lang="en-US" sz="2400" i="1">
                                <a:solidFill>
                                  <a:srgbClr val="00B0F0"/>
                                </a:solidFill>
                                <a:latin typeface="Cambria Math"/>
                              </a:rPr>
                              <m:t>𝑡</m:t>
                            </m:r>
                          </m:sub>
                          <m:sup>
                            <m:r>
                              <a:rPr lang="en-US" sz="2400" b="0" i="1" smtClean="0">
                                <a:solidFill>
                                  <a:srgbClr val="00B0F0"/>
                                </a:solidFill>
                                <a:latin typeface="Cambria Math" panose="02040503050406030204" pitchFamily="18" charset="0"/>
                              </a:rPr>
                              <m:t>𝑎</m:t>
                            </m:r>
                          </m:sup>
                        </m:sSubSup>
                      </m:oMath>
                    </m:oMathPara>
                  </a14:m>
                  <a:endParaRPr lang="en-US" sz="2400" dirty="0"/>
                </a:p>
              </p:txBody>
            </p:sp>
          </mc:Choice>
          <mc:Fallback xmlns="">
            <p:sp>
              <p:nvSpPr>
                <p:cNvPr id="12" name="Rectangle 11">
                  <a:extLst>
                    <a:ext uri="{FF2B5EF4-FFF2-40B4-BE49-F238E27FC236}">
                      <a16:creationId xmlns:a16="http://schemas.microsoft.com/office/drawing/2014/main" id="{8AC7954F-CBBC-44A1-8769-25FAF40123A7}"/>
                    </a:ext>
                  </a:extLst>
                </p:cNvPr>
                <p:cNvSpPr>
                  <a:spLocks noRot="1" noChangeAspect="1" noMove="1" noResize="1" noEditPoints="1" noAdjustHandles="1" noChangeArrowheads="1" noChangeShapeType="1" noTextEdit="1"/>
                </p:cNvSpPr>
                <p:nvPr/>
              </p:nvSpPr>
              <p:spPr>
                <a:xfrm>
                  <a:off x="5586055" y="2809055"/>
                  <a:ext cx="612475" cy="461665"/>
                </a:xfrm>
                <a:prstGeom prst="rect">
                  <a:avLst/>
                </a:prstGeom>
                <a:blipFill>
                  <a:blip r:embed="rId4"/>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113F3D0-A2AA-4430-916F-348ECC5A7C11}"/>
                    </a:ext>
                  </a:extLst>
                </p:cNvPr>
                <p:cNvSpPr/>
                <p:nvPr/>
              </p:nvSpPr>
              <p:spPr>
                <a:xfrm>
                  <a:off x="5611190" y="4319041"/>
                  <a:ext cx="604461" cy="523220"/>
                </a:xfrm>
                <a:prstGeom prst="rect">
                  <a:avLst/>
                </a:prstGeom>
              </p:spPr>
              <p:txBody>
                <a:bodyPr wrap="none">
                  <a:spAutoFit/>
                </a:bodyPr>
                <a:lstStyle/>
                <a:p>
                  <a14:m>
                    <m:oMath xmlns:m="http://schemas.openxmlformats.org/officeDocument/2006/math">
                      <m:sSubSup>
                        <m:sSubSupPr>
                          <m:ctrlPr>
                            <a:rPr lang="en-US" sz="2400" i="1" smtClean="0">
                              <a:solidFill>
                                <a:schemeClr val="accent2"/>
                              </a:solidFill>
                              <a:latin typeface="Cambria Math" panose="02040503050406030204" pitchFamily="18" charset="0"/>
                            </a:rPr>
                          </m:ctrlPr>
                        </m:sSubSupPr>
                        <m:e>
                          <m:r>
                            <a:rPr lang="en-US" sz="2400" i="1">
                              <a:solidFill>
                                <a:schemeClr val="accent2"/>
                              </a:solidFill>
                              <a:latin typeface="Cambria Math"/>
                            </a:rPr>
                            <m:t>𝑆</m:t>
                          </m:r>
                        </m:e>
                        <m:sub>
                          <m:r>
                            <a:rPr lang="en-US" sz="2400" i="1">
                              <a:solidFill>
                                <a:schemeClr val="accent2"/>
                              </a:solidFill>
                              <a:latin typeface="Cambria Math"/>
                            </a:rPr>
                            <m:t>𝑡</m:t>
                          </m:r>
                        </m:sub>
                        <m:sup>
                          <m:r>
                            <a:rPr lang="en-US" sz="2400" i="1">
                              <a:solidFill>
                                <a:schemeClr val="accent2"/>
                              </a:solidFill>
                              <a:latin typeface="Cambria Math"/>
                            </a:rPr>
                            <m:t>𝑌</m:t>
                          </m:r>
                        </m:sup>
                      </m:sSubSup>
                    </m:oMath>
                  </a14:m>
                  <a:r>
                    <a:rPr lang="en-US" sz="2800" dirty="0">
                      <a:solidFill>
                        <a:schemeClr val="accent2"/>
                      </a:solidFill>
                    </a:rPr>
                    <a:t> </a:t>
                  </a:r>
                  <a:endParaRPr lang="en-US" sz="2800" dirty="0"/>
                </a:p>
              </p:txBody>
            </p:sp>
          </mc:Choice>
          <mc:Fallback xmlns="">
            <p:sp>
              <p:nvSpPr>
                <p:cNvPr id="13" name="Rectangle 12">
                  <a:extLst>
                    <a:ext uri="{FF2B5EF4-FFF2-40B4-BE49-F238E27FC236}">
                      <a16:creationId xmlns:a16="http://schemas.microsoft.com/office/drawing/2014/main" id="{794316AC-E852-4FB7-AD9C-9FCF23E4C9B4}"/>
                    </a:ext>
                  </a:extLst>
                </p:cNvPr>
                <p:cNvSpPr>
                  <a:spLocks noRot="1" noChangeAspect="1" noMove="1" noResize="1" noEditPoints="1" noAdjustHandles="1" noChangeArrowheads="1" noChangeShapeType="1" noTextEdit="1"/>
                </p:cNvSpPr>
                <p:nvPr/>
              </p:nvSpPr>
              <p:spPr>
                <a:xfrm>
                  <a:off x="5611190" y="4319041"/>
                  <a:ext cx="604461"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325025EE-75A9-488B-9935-799EAB34C69F}"/>
                    </a:ext>
                  </a:extLst>
                </p:cNvPr>
                <p:cNvSpPr/>
                <p:nvPr/>
              </p:nvSpPr>
              <p:spPr>
                <a:xfrm>
                  <a:off x="8915801" y="4607916"/>
                  <a:ext cx="5921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rgbClr val="7030A0"/>
                                </a:solidFill>
                                <a:latin typeface="Cambria Math" panose="02040503050406030204" pitchFamily="18" charset="0"/>
                              </a:rPr>
                            </m:ctrlPr>
                          </m:sSubSupPr>
                          <m:e>
                            <m:r>
                              <a:rPr lang="en-US" sz="2400" i="1">
                                <a:solidFill>
                                  <a:srgbClr val="7030A0"/>
                                </a:solidFill>
                                <a:latin typeface="Cambria Math"/>
                              </a:rPr>
                              <m:t>𝑆</m:t>
                            </m:r>
                          </m:e>
                          <m:sub>
                            <m:r>
                              <a:rPr lang="en-US" sz="2400" i="1" smtClean="0">
                                <a:solidFill>
                                  <a:srgbClr val="7030A0"/>
                                </a:solidFill>
                                <a:latin typeface="Cambria Math"/>
                              </a:rPr>
                              <m:t>𝑡</m:t>
                            </m:r>
                          </m:sub>
                          <m:sup>
                            <m:r>
                              <a:rPr lang="en-US" sz="2400" b="0" i="1" smtClean="0">
                                <a:solidFill>
                                  <a:srgbClr val="7030A0"/>
                                </a:solidFill>
                                <a:latin typeface="Cambria Math" panose="02040503050406030204" pitchFamily="18" charset="0"/>
                              </a:rPr>
                              <m:t>𝑎</m:t>
                            </m:r>
                          </m:sup>
                        </m:sSubSup>
                      </m:oMath>
                    </m:oMathPara>
                  </a14:m>
                  <a:endParaRPr lang="en-US" sz="2400" dirty="0"/>
                </a:p>
              </p:txBody>
            </p:sp>
          </mc:Choice>
          <mc:Fallback xmlns="">
            <p:sp>
              <p:nvSpPr>
                <p:cNvPr id="14" name="Rectangle 13">
                  <a:extLst>
                    <a:ext uri="{FF2B5EF4-FFF2-40B4-BE49-F238E27FC236}">
                      <a16:creationId xmlns:a16="http://schemas.microsoft.com/office/drawing/2014/main" id="{17773756-B98D-4E85-96A2-A8C76C3F9DD8}"/>
                    </a:ext>
                  </a:extLst>
                </p:cNvPr>
                <p:cNvSpPr>
                  <a:spLocks noRot="1" noChangeAspect="1" noMove="1" noResize="1" noEditPoints="1" noAdjustHandles="1" noChangeArrowheads="1" noChangeShapeType="1" noTextEdit="1"/>
                </p:cNvSpPr>
                <p:nvPr/>
              </p:nvSpPr>
              <p:spPr>
                <a:xfrm>
                  <a:off x="8915801" y="4607916"/>
                  <a:ext cx="592149" cy="461665"/>
                </a:xfrm>
                <a:prstGeom prst="rect">
                  <a:avLst/>
                </a:prstGeom>
                <a:blipFill>
                  <a:blip r:embed="rId6"/>
                  <a:stretch>
                    <a:fillRect b="-131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CA18ADD-960A-48B9-8F0D-5F15A1B34B5A}"/>
                  </a:ext>
                </a:extLst>
              </p:cNvPr>
              <p:cNvSpPr txBox="1"/>
              <p:nvPr/>
            </p:nvSpPr>
            <p:spPr>
              <a:xfrm>
                <a:off x="6814576" y="3789843"/>
                <a:ext cx="5622642" cy="11087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m>
                            <m:mPr>
                              <m:mcs>
                                <m:mc>
                                  <m:mcPr>
                                    <m:count m:val="1"/>
                                    <m:mcJc m:val="center"/>
                                  </m:mcPr>
                                </m:mc>
                              </m:mcs>
                              <m:ctrlPr>
                                <a:rPr lang="en-US" sz="3200" i="1" smtClean="0">
                                  <a:latin typeface="Cambria Math" panose="02040503050406030204" pitchFamily="18" charset="0"/>
                                </a:rPr>
                              </m:ctrlPr>
                            </m:mPr>
                            <m:mr>
                              <m:e>
                                <m:sSubSup>
                                  <m:sSubSupPr>
                                    <m:ctrlPr>
                                      <a:rPr lang="en-US" sz="3200" i="1" smtClean="0">
                                        <a:latin typeface="Cambria Math" panose="02040503050406030204" pitchFamily="18" charset="0"/>
                                      </a:rPr>
                                    </m:ctrlPr>
                                  </m:sSubSupPr>
                                  <m:e>
                                    <m:r>
                                      <a:rPr lang="en-US" sz="3200" b="0" i="1" smtClean="0">
                                        <a:latin typeface="Cambria Math" panose="02040503050406030204" pitchFamily="18" charset="0"/>
                                      </a:rPr>
                                      <m:t>𝑁</m:t>
                                    </m:r>
                                  </m:e>
                                  <m:sub>
                                    <m:r>
                                      <a:rPr lang="en-US" sz="3200" b="0" i="1" smtClean="0">
                                        <a:latin typeface="Cambria Math" panose="02040503050406030204" pitchFamily="18" charset="0"/>
                                      </a:rPr>
                                      <m:t>𝑡</m:t>
                                    </m:r>
                                    <m:r>
                                      <a:rPr lang="en-US" sz="3200" b="0" i="1" smtClean="0">
                                        <a:latin typeface="Cambria Math" panose="02040503050406030204" pitchFamily="18" charset="0"/>
                                      </a:rPr>
                                      <m:t>+1</m:t>
                                    </m:r>
                                  </m:sub>
                                  <m:sup>
                                    <m:r>
                                      <a:rPr lang="en-US" sz="3200" b="0" i="1" smtClean="0">
                                        <a:latin typeface="Cambria Math" panose="02040503050406030204" pitchFamily="18" charset="0"/>
                                      </a:rPr>
                                      <m:t>𝑌</m:t>
                                    </m:r>
                                  </m:sup>
                                </m:sSubSup>
                              </m:e>
                            </m:mr>
                            <m:mr>
                              <m:e>
                                <m:sSubSup>
                                  <m:sSubSupPr>
                                    <m:ctrlPr>
                                      <a:rPr lang="en-US" sz="3200" i="1" smtClean="0">
                                        <a:latin typeface="Cambria Math" panose="02040503050406030204" pitchFamily="18" charset="0"/>
                                      </a:rPr>
                                    </m:ctrlPr>
                                  </m:sSubSupPr>
                                  <m:e>
                                    <m:r>
                                      <a:rPr lang="en-US" sz="3200" b="0" i="1" smtClean="0">
                                        <a:latin typeface="Cambria Math" panose="02040503050406030204" pitchFamily="18" charset="0"/>
                                      </a:rPr>
                                      <m:t>𝑁</m:t>
                                    </m:r>
                                  </m:e>
                                  <m:sub>
                                    <m:r>
                                      <a:rPr lang="en-US" sz="3200" b="0" i="1" smtClean="0">
                                        <a:latin typeface="Cambria Math" panose="02040503050406030204" pitchFamily="18" charset="0"/>
                                      </a:rPr>
                                      <m:t>𝑡</m:t>
                                    </m:r>
                                    <m:r>
                                      <a:rPr lang="en-US" sz="3200" b="0" i="1" smtClean="0">
                                        <a:latin typeface="Cambria Math" panose="02040503050406030204" pitchFamily="18" charset="0"/>
                                      </a:rPr>
                                      <m:t>+1</m:t>
                                    </m:r>
                                  </m:sub>
                                  <m:sup>
                                    <m:r>
                                      <a:rPr lang="en-US" sz="3200" b="0" i="1" smtClean="0">
                                        <a:latin typeface="Cambria Math" panose="02040503050406030204" pitchFamily="18" charset="0"/>
                                      </a:rPr>
                                      <m:t>𝑎</m:t>
                                    </m:r>
                                  </m:sup>
                                </m:sSubSup>
                              </m:e>
                            </m:mr>
                          </m:m>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r>
                                  <m:rPr>
                                    <m:brk m:alnAt="7"/>
                                  </m:rPr>
                                  <a:rPr lang="en-US" sz="3200" b="0" i="1" smtClean="0">
                                    <a:latin typeface="Cambria Math" panose="02040503050406030204" pitchFamily="18" charset="0"/>
                                  </a:rPr>
                                  <m:t>0</m:t>
                                </m:r>
                              </m:e>
                              <m:e>
                                <m:sSubSup>
                                  <m:sSubSupPr>
                                    <m:ctrlPr>
                                      <a:rPr lang="en-US" sz="3200" b="0" i="1" smtClean="0">
                                        <a:solidFill>
                                          <a:srgbClr val="00B0F0"/>
                                        </a:solidFill>
                                        <a:latin typeface="Cambria Math" panose="02040503050406030204" pitchFamily="18" charset="0"/>
                                      </a:rPr>
                                    </m:ctrlPr>
                                  </m:sSubSupPr>
                                  <m:e>
                                    <m:r>
                                      <a:rPr lang="en-US" sz="3200" b="0" i="1" smtClean="0">
                                        <a:solidFill>
                                          <a:srgbClr val="00B0F0"/>
                                        </a:solidFill>
                                        <a:latin typeface="Cambria Math" panose="02040503050406030204" pitchFamily="18" charset="0"/>
                                      </a:rPr>
                                      <m:t>𝐹</m:t>
                                    </m:r>
                                  </m:e>
                                  <m:sub>
                                    <m:r>
                                      <a:rPr lang="en-US" sz="3200" b="0" i="1" smtClean="0">
                                        <a:solidFill>
                                          <a:srgbClr val="00B0F0"/>
                                        </a:solidFill>
                                        <a:latin typeface="Cambria Math" panose="02040503050406030204" pitchFamily="18" charset="0"/>
                                      </a:rPr>
                                      <m:t>𝑡</m:t>
                                    </m:r>
                                  </m:sub>
                                  <m:sup>
                                    <m:r>
                                      <a:rPr lang="en-US" sz="3200" b="0" i="1" smtClean="0">
                                        <a:solidFill>
                                          <a:srgbClr val="00B0F0"/>
                                        </a:solidFill>
                                        <a:latin typeface="Cambria Math" panose="02040503050406030204" pitchFamily="18" charset="0"/>
                                      </a:rPr>
                                      <m:t>𝑎</m:t>
                                    </m:r>
                                  </m:sup>
                                </m:sSubSup>
                              </m:e>
                            </m:mr>
                            <m:mr>
                              <m:e>
                                <m:sSubSup>
                                  <m:sSubSupPr>
                                    <m:ctrlPr>
                                      <a:rPr lang="en-US" sz="3200" b="0" i="1" smtClean="0">
                                        <a:solidFill>
                                          <a:schemeClr val="accent2"/>
                                        </a:solidFill>
                                        <a:latin typeface="Cambria Math" panose="02040503050406030204" pitchFamily="18" charset="0"/>
                                      </a:rPr>
                                    </m:ctrlPr>
                                  </m:sSubSupPr>
                                  <m:e>
                                    <m:r>
                                      <a:rPr lang="en-US" sz="3200" b="0" i="1" smtClean="0">
                                        <a:solidFill>
                                          <a:schemeClr val="accent2"/>
                                        </a:solidFill>
                                        <a:latin typeface="Cambria Math" panose="02040503050406030204" pitchFamily="18" charset="0"/>
                                      </a:rPr>
                                      <m:t>𝑆</m:t>
                                    </m:r>
                                  </m:e>
                                  <m:sub>
                                    <m:r>
                                      <a:rPr lang="en-US" sz="3200" b="0" i="1" smtClean="0">
                                        <a:solidFill>
                                          <a:schemeClr val="accent2"/>
                                        </a:solidFill>
                                        <a:latin typeface="Cambria Math" panose="02040503050406030204" pitchFamily="18" charset="0"/>
                                      </a:rPr>
                                      <m:t>𝑡</m:t>
                                    </m:r>
                                  </m:sub>
                                  <m:sup>
                                    <m:r>
                                      <a:rPr lang="en-US" sz="3200" b="0" i="1" smtClean="0">
                                        <a:solidFill>
                                          <a:schemeClr val="accent2"/>
                                        </a:solidFill>
                                        <a:latin typeface="Cambria Math" panose="02040503050406030204" pitchFamily="18" charset="0"/>
                                      </a:rPr>
                                      <m:t>𝑌</m:t>
                                    </m:r>
                                  </m:sup>
                                </m:sSubSup>
                              </m:e>
                              <m:e>
                                <m:sSubSup>
                                  <m:sSubSupPr>
                                    <m:ctrlPr>
                                      <a:rPr lang="en-US" sz="3200" b="0" i="1" smtClean="0">
                                        <a:solidFill>
                                          <a:srgbClr val="7030A0"/>
                                        </a:solidFill>
                                        <a:latin typeface="Cambria Math" panose="02040503050406030204" pitchFamily="18" charset="0"/>
                                      </a:rPr>
                                    </m:ctrlPr>
                                  </m:sSubSupPr>
                                  <m:e>
                                    <m:r>
                                      <a:rPr lang="en-US" sz="3200" b="0" i="1" smtClean="0">
                                        <a:solidFill>
                                          <a:srgbClr val="7030A0"/>
                                        </a:solidFill>
                                        <a:latin typeface="Cambria Math" panose="02040503050406030204" pitchFamily="18" charset="0"/>
                                      </a:rPr>
                                      <m:t>𝑆</m:t>
                                    </m:r>
                                  </m:e>
                                  <m:sub>
                                    <m:r>
                                      <a:rPr lang="en-US" sz="3200" b="0" i="1" smtClean="0">
                                        <a:solidFill>
                                          <a:srgbClr val="7030A0"/>
                                        </a:solidFill>
                                        <a:latin typeface="Cambria Math" panose="02040503050406030204" pitchFamily="18" charset="0"/>
                                      </a:rPr>
                                      <m:t>𝑡</m:t>
                                    </m:r>
                                  </m:sub>
                                  <m:sup>
                                    <m:r>
                                      <a:rPr lang="en-US" sz="3200" b="0" i="1" smtClean="0">
                                        <a:solidFill>
                                          <a:srgbClr val="7030A0"/>
                                        </a:solidFill>
                                        <a:latin typeface="Cambria Math" panose="02040503050406030204" pitchFamily="18" charset="0"/>
                                      </a:rPr>
                                      <m:t>𝑎</m:t>
                                    </m:r>
                                  </m:sup>
                                </m:sSubSup>
                              </m:e>
                            </m:mr>
                          </m:m>
                        </m:e>
                      </m:d>
                      <m:r>
                        <a:rPr lang="en-US" sz="3200" b="0" i="1" smtClean="0">
                          <a:latin typeface="Cambria Math" panose="02040503050406030204" pitchFamily="18" charset="0"/>
                          <a:ea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1"/>
                                    <m:mcJc m:val="center"/>
                                  </m:mcPr>
                                </m:mc>
                              </m:mcs>
                              <m:ctrlPr>
                                <a:rPr lang="en-US" sz="3200" i="1" smtClean="0">
                                  <a:latin typeface="Cambria Math" panose="02040503050406030204" pitchFamily="18" charset="0"/>
                                </a:rPr>
                              </m:ctrlPr>
                            </m:mPr>
                            <m:mr>
                              <m:e>
                                <m:sSubSup>
                                  <m:sSubSupPr>
                                    <m:ctrlPr>
                                      <a:rPr lang="en-US" sz="3200" i="1" smtClean="0">
                                        <a:latin typeface="Cambria Math" panose="02040503050406030204" pitchFamily="18" charset="0"/>
                                      </a:rPr>
                                    </m:ctrlPr>
                                  </m:sSubSupPr>
                                  <m:e>
                                    <m:r>
                                      <a:rPr lang="en-US" sz="3200" b="0" i="1" smtClean="0">
                                        <a:latin typeface="Cambria Math" panose="02040503050406030204" pitchFamily="18" charset="0"/>
                                      </a:rPr>
                                      <m:t>𝑁</m:t>
                                    </m:r>
                                  </m:e>
                                  <m:sub>
                                    <m:r>
                                      <a:rPr lang="en-US" sz="3200" b="0" i="1" smtClean="0">
                                        <a:latin typeface="Cambria Math" panose="02040503050406030204" pitchFamily="18" charset="0"/>
                                      </a:rPr>
                                      <m:t>𝑡</m:t>
                                    </m:r>
                                  </m:sub>
                                  <m:sup>
                                    <m:r>
                                      <a:rPr lang="en-US" sz="3200" b="0" i="1" smtClean="0">
                                        <a:latin typeface="Cambria Math" panose="02040503050406030204" pitchFamily="18" charset="0"/>
                                      </a:rPr>
                                      <m:t>𝑌</m:t>
                                    </m:r>
                                  </m:sup>
                                </m:sSubSup>
                              </m:e>
                            </m:mr>
                            <m:mr>
                              <m:e>
                                <m:sSubSup>
                                  <m:sSubSupPr>
                                    <m:ctrlPr>
                                      <a:rPr lang="en-US" sz="3200" i="1" smtClean="0">
                                        <a:latin typeface="Cambria Math" panose="02040503050406030204" pitchFamily="18" charset="0"/>
                                      </a:rPr>
                                    </m:ctrlPr>
                                  </m:sSubSupPr>
                                  <m:e>
                                    <m:r>
                                      <a:rPr lang="en-US" sz="3200" b="0" i="1" smtClean="0">
                                        <a:latin typeface="Cambria Math" panose="02040503050406030204" pitchFamily="18" charset="0"/>
                                      </a:rPr>
                                      <m:t>𝑁</m:t>
                                    </m:r>
                                  </m:e>
                                  <m:sub>
                                    <m:r>
                                      <a:rPr lang="en-US" sz="3200" b="0" i="1" smtClean="0">
                                        <a:latin typeface="Cambria Math" panose="02040503050406030204" pitchFamily="18" charset="0"/>
                                      </a:rPr>
                                      <m:t>𝑡</m:t>
                                    </m:r>
                                  </m:sub>
                                  <m:sup>
                                    <m:r>
                                      <a:rPr lang="en-US" sz="3200" b="0" i="1" smtClean="0">
                                        <a:latin typeface="Cambria Math" panose="02040503050406030204" pitchFamily="18" charset="0"/>
                                      </a:rPr>
                                      <m:t>𝑎</m:t>
                                    </m:r>
                                  </m:sup>
                                </m:sSubSup>
                              </m:e>
                            </m:mr>
                          </m:m>
                        </m:e>
                      </m:d>
                    </m:oMath>
                  </m:oMathPara>
                </a14:m>
                <a:endParaRPr lang="en-US" sz="3200" dirty="0"/>
              </a:p>
            </p:txBody>
          </p:sp>
        </mc:Choice>
        <mc:Fallback xmlns="">
          <p:sp>
            <p:nvSpPr>
              <p:cNvPr id="16" name="TextBox 15">
                <a:extLst>
                  <a:ext uri="{FF2B5EF4-FFF2-40B4-BE49-F238E27FC236}">
                    <a16:creationId xmlns:a16="http://schemas.microsoft.com/office/drawing/2014/main" id="{DCA18ADD-960A-48B9-8F0D-5F15A1B34B5A}"/>
                  </a:ext>
                </a:extLst>
              </p:cNvPr>
              <p:cNvSpPr txBox="1">
                <a:spLocks noRot="1" noChangeAspect="1" noMove="1" noResize="1" noEditPoints="1" noAdjustHandles="1" noChangeArrowheads="1" noChangeShapeType="1" noTextEdit="1"/>
              </p:cNvSpPr>
              <p:nvPr/>
            </p:nvSpPr>
            <p:spPr>
              <a:xfrm>
                <a:off x="6814576" y="3789843"/>
                <a:ext cx="5622642" cy="1108701"/>
              </a:xfrm>
              <a:prstGeom prst="rect">
                <a:avLst/>
              </a:prstGeom>
              <a:blipFill>
                <a:blip r:embed="rId7"/>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6E641D0C-D3FD-4492-80B7-BA34359CF55D}"/>
              </a:ext>
            </a:extLst>
          </p:cNvPr>
          <p:cNvCxnSpPr>
            <a:cxnSpLocks/>
          </p:cNvCxnSpPr>
          <p:nvPr/>
        </p:nvCxnSpPr>
        <p:spPr>
          <a:xfrm>
            <a:off x="5566004" y="4193191"/>
            <a:ext cx="1457096" cy="1"/>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727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22A2-E4F7-44E2-AEAC-26052061AA16}"/>
              </a:ext>
            </a:extLst>
          </p:cNvPr>
          <p:cNvSpPr>
            <a:spLocks noGrp="1"/>
          </p:cNvSpPr>
          <p:nvPr>
            <p:ph type="title"/>
          </p:nvPr>
        </p:nvSpPr>
        <p:spPr/>
        <p:txBody>
          <a:bodyPr/>
          <a:lstStyle/>
          <a:p>
            <a:r>
              <a:rPr lang="en-US" dirty="0"/>
              <a:t>Integrated population models</a:t>
            </a:r>
          </a:p>
        </p:txBody>
      </p:sp>
      <p:sp>
        <p:nvSpPr>
          <p:cNvPr id="3" name="Content Placeholder 2">
            <a:extLst>
              <a:ext uri="{FF2B5EF4-FFF2-40B4-BE49-F238E27FC236}">
                <a16:creationId xmlns:a16="http://schemas.microsoft.com/office/drawing/2014/main" id="{AB0861D1-7F32-4826-9C48-8968EB4E7ECD}"/>
              </a:ext>
            </a:extLst>
          </p:cNvPr>
          <p:cNvSpPr>
            <a:spLocks noGrp="1"/>
          </p:cNvSpPr>
          <p:nvPr>
            <p:ph idx="1"/>
          </p:nvPr>
        </p:nvSpPr>
        <p:spPr>
          <a:xfrm>
            <a:off x="8465578" y="1897659"/>
            <a:ext cx="3285813" cy="4351338"/>
          </a:xfrm>
        </p:spPr>
        <p:txBody>
          <a:bodyPr/>
          <a:lstStyle/>
          <a:p>
            <a:pPr marL="0" indent="0">
              <a:buNone/>
            </a:pPr>
            <a:endParaRPr lang="en-US" dirty="0"/>
          </a:p>
          <a:p>
            <a:r>
              <a:rPr lang="en-US" dirty="0"/>
              <a:t>Combine demographic data with counts</a:t>
            </a:r>
          </a:p>
          <a:p>
            <a:r>
              <a:rPr lang="en-US" dirty="0"/>
              <a:t>Use the model to make projections</a:t>
            </a:r>
          </a:p>
        </p:txBody>
      </p:sp>
      <p:grpSp>
        <p:nvGrpSpPr>
          <p:cNvPr id="22" name="Group 21">
            <a:extLst>
              <a:ext uri="{FF2B5EF4-FFF2-40B4-BE49-F238E27FC236}">
                <a16:creationId xmlns:a16="http://schemas.microsoft.com/office/drawing/2014/main" id="{FB60630E-0073-43D6-A7AC-89CC7128CECA}"/>
              </a:ext>
            </a:extLst>
          </p:cNvPr>
          <p:cNvGrpSpPr/>
          <p:nvPr/>
        </p:nvGrpSpPr>
        <p:grpSpPr>
          <a:xfrm>
            <a:off x="440609" y="1826111"/>
            <a:ext cx="7833236" cy="4053200"/>
            <a:chOff x="971550" y="885169"/>
            <a:chExt cx="7200900" cy="3439181"/>
          </a:xfrm>
        </p:grpSpPr>
        <p:sp>
          <p:nvSpPr>
            <p:cNvPr id="4" name="Rectangle 3">
              <a:extLst>
                <a:ext uri="{FF2B5EF4-FFF2-40B4-BE49-F238E27FC236}">
                  <a16:creationId xmlns:a16="http://schemas.microsoft.com/office/drawing/2014/main" id="{6ADDEE8C-AB8D-4505-BA9A-82A6751480AB}"/>
                </a:ext>
              </a:extLst>
            </p:cNvPr>
            <p:cNvSpPr/>
            <p:nvPr/>
          </p:nvSpPr>
          <p:spPr>
            <a:xfrm>
              <a:off x="971550" y="1276350"/>
              <a:ext cx="1752600" cy="609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Counts</a:t>
              </a:r>
            </a:p>
          </p:txBody>
        </p:sp>
        <p:sp>
          <p:nvSpPr>
            <p:cNvPr id="5" name="Rectangle 4">
              <a:extLst>
                <a:ext uri="{FF2B5EF4-FFF2-40B4-BE49-F238E27FC236}">
                  <a16:creationId xmlns:a16="http://schemas.microsoft.com/office/drawing/2014/main" id="{9BE615C1-6C67-46D7-8E1C-598E29F3E3A3}"/>
                </a:ext>
              </a:extLst>
            </p:cNvPr>
            <p:cNvSpPr/>
            <p:nvPr/>
          </p:nvSpPr>
          <p:spPr>
            <a:xfrm>
              <a:off x="971550" y="2347765"/>
              <a:ext cx="1752600" cy="609600"/>
            </a:xfrm>
            <a:prstGeom prst="rect">
              <a:avLst/>
            </a:prstGeom>
            <a:solidFill>
              <a:srgbClr val="7030A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Mark-recapture</a:t>
              </a:r>
            </a:p>
          </p:txBody>
        </p:sp>
        <p:sp>
          <p:nvSpPr>
            <p:cNvPr id="6" name="Rectangle 5">
              <a:extLst>
                <a:ext uri="{FF2B5EF4-FFF2-40B4-BE49-F238E27FC236}">
                  <a16:creationId xmlns:a16="http://schemas.microsoft.com/office/drawing/2014/main" id="{538B0203-8E96-459D-83D4-F11D5449977B}"/>
                </a:ext>
              </a:extLst>
            </p:cNvPr>
            <p:cNvSpPr/>
            <p:nvPr/>
          </p:nvSpPr>
          <p:spPr>
            <a:xfrm>
              <a:off x="971550" y="3486150"/>
              <a:ext cx="1752600" cy="838200"/>
            </a:xfrm>
            <a:prstGeom prst="rect">
              <a:avLst/>
            </a:prstGeom>
            <a:solidFill>
              <a:srgbClr val="0070C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Number of offspring/female</a:t>
              </a:r>
            </a:p>
          </p:txBody>
        </p:sp>
        <p:cxnSp>
          <p:nvCxnSpPr>
            <p:cNvPr id="7" name="Straight Arrow Connector 6">
              <a:extLst>
                <a:ext uri="{FF2B5EF4-FFF2-40B4-BE49-F238E27FC236}">
                  <a16:creationId xmlns:a16="http://schemas.microsoft.com/office/drawing/2014/main" id="{09054B0F-164A-4844-AF9A-785EF1DF0868}"/>
                </a:ext>
              </a:extLst>
            </p:cNvPr>
            <p:cNvCxnSpPr>
              <a:stCxn id="4" idx="3"/>
              <a:endCxn id="18" idx="1"/>
            </p:cNvCxnSpPr>
            <p:nvPr/>
          </p:nvCxnSpPr>
          <p:spPr>
            <a:xfrm>
              <a:off x="2724150" y="1581150"/>
              <a:ext cx="1085850" cy="10668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9243818-E90C-434B-9C27-28FF97186231}"/>
                </a:ext>
              </a:extLst>
            </p:cNvPr>
            <p:cNvCxnSpPr>
              <a:stCxn id="5" idx="3"/>
              <a:endCxn id="18" idx="1"/>
            </p:cNvCxnSpPr>
            <p:nvPr/>
          </p:nvCxnSpPr>
          <p:spPr>
            <a:xfrm flipV="1">
              <a:off x="2724150" y="2647950"/>
              <a:ext cx="1085850" cy="461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3B70DD2-7126-4163-A1B3-89637EF1E7C2}"/>
                </a:ext>
              </a:extLst>
            </p:cNvPr>
            <p:cNvCxnSpPr>
              <a:stCxn id="6" idx="3"/>
              <a:endCxn id="18" idx="1"/>
            </p:cNvCxnSpPr>
            <p:nvPr/>
          </p:nvCxnSpPr>
          <p:spPr>
            <a:xfrm flipV="1">
              <a:off x="2724150" y="2647950"/>
              <a:ext cx="1085850" cy="12573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78B78F9-536B-4718-A035-B656EE4CC6BB}"/>
                </a:ext>
              </a:extLst>
            </p:cNvPr>
            <p:cNvSpPr/>
            <p:nvPr/>
          </p:nvSpPr>
          <p:spPr>
            <a:xfrm>
              <a:off x="6419850" y="1276350"/>
              <a:ext cx="1752600" cy="609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Abundance estimate</a:t>
              </a:r>
            </a:p>
          </p:txBody>
        </p:sp>
        <p:sp>
          <p:nvSpPr>
            <p:cNvPr id="11" name="Rectangle 10">
              <a:extLst>
                <a:ext uri="{FF2B5EF4-FFF2-40B4-BE49-F238E27FC236}">
                  <a16:creationId xmlns:a16="http://schemas.microsoft.com/office/drawing/2014/main" id="{2BD33EEA-C695-4333-958B-9A659BCD1956}"/>
                </a:ext>
              </a:extLst>
            </p:cNvPr>
            <p:cNvSpPr/>
            <p:nvPr/>
          </p:nvSpPr>
          <p:spPr>
            <a:xfrm>
              <a:off x="6419850" y="2343150"/>
              <a:ext cx="1752600" cy="609600"/>
            </a:xfrm>
            <a:prstGeom prst="rect">
              <a:avLst/>
            </a:prstGeom>
            <a:solidFill>
              <a:srgbClr val="7030A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Survival probability</a:t>
              </a:r>
            </a:p>
          </p:txBody>
        </p:sp>
        <p:sp>
          <p:nvSpPr>
            <p:cNvPr id="12" name="Rectangle 11">
              <a:extLst>
                <a:ext uri="{FF2B5EF4-FFF2-40B4-BE49-F238E27FC236}">
                  <a16:creationId xmlns:a16="http://schemas.microsoft.com/office/drawing/2014/main" id="{C8BAC61A-ECBF-4275-9CA2-5944D9A04E4D}"/>
                </a:ext>
              </a:extLst>
            </p:cNvPr>
            <p:cNvSpPr/>
            <p:nvPr/>
          </p:nvSpPr>
          <p:spPr>
            <a:xfrm>
              <a:off x="6419850" y="3486150"/>
              <a:ext cx="1752600" cy="838200"/>
            </a:xfrm>
            <a:prstGeom prst="rect">
              <a:avLst/>
            </a:prstGeom>
            <a:solidFill>
              <a:srgbClr val="0070C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Average fecundity</a:t>
              </a:r>
            </a:p>
          </p:txBody>
        </p:sp>
        <p:cxnSp>
          <p:nvCxnSpPr>
            <p:cNvPr id="13" name="Straight Arrow Connector 12">
              <a:extLst>
                <a:ext uri="{FF2B5EF4-FFF2-40B4-BE49-F238E27FC236}">
                  <a16:creationId xmlns:a16="http://schemas.microsoft.com/office/drawing/2014/main" id="{0DE787DD-E204-4216-9586-0F28BD152429}"/>
                </a:ext>
              </a:extLst>
            </p:cNvPr>
            <p:cNvCxnSpPr>
              <a:stCxn id="18" idx="3"/>
              <a:endCxn id="10" idx="1"/>
            </p:cNvCxnSpPr>
            <p:nvPr/>
          </p:nvCxnSpPr>
          <p:spPr>
            <a:xfrm flipV="1">
              <a:off x="5562600" y="1581150"/>
              <a:ext cx="857250" cy="10668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0B06E0C-A053-4478-8AB6-761526034FEC}"/>
                </a:ext>
              </a:extLst>
            </p:cNvPr>
            <p:cNvCxnSpPr>
              <a:stCxn id="18" idx="3"/>
              <a:endCxn id="11" idx="1"/>
            </p:cNvCxnSpPr>
            <p:nvPr/>
          </p:nvCxnSpPr>
          <p:spPr>
            <a:xfrm>
              <a:off x="5562600" y="2647950"/>
              <a:ext cx="8572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01D6843-BE0E-4363-8035-630BFC8D9B78}"/>
                </a:ext>
              </a:extLst>
            </p:cNvPr>
            <p:cNvCxnSpPr>
              <a:stCxn id="18" idx="3"/>
              <a:endCxn id="12" idx="1"/>
            </p:cNvCxnSpPr>
            <p:nvPr/>
          </p:nvCxnSpPr>
          <p:spPr>
            <a:xfrm>
              <a:off x="5562600" y="2647950"/>
              <a:ext cx="857250" cy="12573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B6CCE30-6059-498E-A496-91E61FFD0213}"/>
                </a:ext>
              </a:extLst>
            </p:cNvPr>
            <p:cNvCxnSpPr>
              <a:stCxn id="10" idx="2"/>
              <a:endCxn id="11" idx="0"/>
            </p:cNvCxnSpPr>
            <p:nvPr/>
          </p:nvCxnSpPr>
          <p:spPr>
            <a:xfrm>
              <a:off x="7296150" y="1885950"/>
              <a:ext cx="0" cy="45720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753A0B0-5BE1-4BCE-9C93-D0DBC6D89176}"/>
                </a:ext>
              </a:extLst>
            </p:cNvPr>
            <p:cNvCxnSpPr>
              <a:stCxn id="11" idx="2"/>
              <a:endCxn id="12" idx="0"/>
            </p:cNvCxnSpPr>
            <p:nvPr/>
          </p:nvCxnSpPr>
          <p:spPr>
            <a:xfrm>
              <a:off x="7296150" y="2952750"/>
              <a:ext cx="0" cy="53340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54DF0DE-22BD-43DA-90EB-0B1D31E5E8C4}"/>
                </a:ext>
              </a:extLst>
            </p:cNvPr>
            <p:cNvSpPr/>
            <p:nvPr/>
          </p:nvSpPr>
          <p:spPr>
            <a:xfrm>
              <a:off x="3810000" y="1238250"/>
              <a:ext cx="1752600" cy="2819400"/>
            </a:xfrm>
            <a:prstGeom prst="rect">
              <a:avLst/>
            </a:prstGeom>
            <a:gradFill flip="none" rotWithShape="1">
              <a:gsLst>
                <a:gs pos="50000">
                  <a:srgbClr val="9900CC"/>
                </a:gs>
                <a:gs pos="0">
                  <a:schemeClr val="tx1"/>
                </a:gs>
                <a:gs pos="100000">
                  <a:srgbClr val="0070C0"/>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IPM</a:t>
              </a:r>
            </a:p>
            <a:p>
              <a:pPr algn="ctr"/>
              <a:r>
                <a:rPr lang="en-US" sz="2400" dirty="0">
                  <a:solidFill>
                    <a:schemeClr val="bg1"/>
                  </a:solidFill>
                </a:rPr>
                <a:t>Matrix Model</a:t>
              </a:r>
            </a:p>
          </p:txBody>
        </p:sp>
        <p:sp>
          <p:nvSpPr>
            <p:cNvPr id="19" name="TextBox 18">
              <a:extLst>
                <a:ext uri="{FF2B5EF4-FFF2-40B4-BE49-F238E27FC236}">
                  <a16:creationId xmlns:a16="http://schemas.microsoft.com/office/drawing/2014/main" id="{4088DBEB-70DB-4C5B-8AB6-B3D118A13C58}"/>
                </a:ext>
              </a:extLst>
            </p:cNvPr>
            <p:cNvSpPr txBox="1"/>
            <p:nvPr/>
          </p:nvSpPr>
          <p:spPr>
            <a:xfrm>
              <a:off x="971550" y="885169"/>
              <a:ext cx="1752600" cy="369332"/>
            </a:xfrm>
            <a:prstGeom prst="rect">
              <a:avLst/>
            </a:prstGeom>
            <a:noFill/>
          </p:spPr>
          <p:txBody>
            <a:bodyPr wrap="square" rtlCol="0">
              <a:spAutoFit/>
            </a:bodyPr>
            <a:lstStyle/>
            <a:p>
              <a:pPr algn="ctr"/>
              <a:r>
                <a:rPr lang="en-US" dirty="0"/>
                <a:t>Data input</a:t>
              </a:r>
            </a:p>
          </p:txBody>
        </p:sp>
        <p:sp>
          <p:nvSpPr>
            <p:cNvPr id="20" name="TextBox 19">
              <a:extLst>
                <a:ext uri="{FF2B5EF4-FFF2-40B4-BE49-F238E27FC236}">
                  <a16:creationId xmlns:a16="http://schemas.microsoft.com/office/drawing/2014/main" id="{A61F6B66-D785-45BD-B44C-7AC75B07A450}"/>
                </a:ext>
              </a:extLst>
            </p:cNvPr>
            <p:cNvSpPr txBox="1"/>
            <p:nvPr/>
          </p:nvSpPr>
          <p:spPr>
            <a:xfrm>
              <a:off x="3810000" y="925412"/>
              <a:ext cx="1752600" cy="369332"/>
            </a:xfrm>
            <a:prstGeom prst="rect">
              <a:avLst/>
            </a:prstGeom>
            <a:noFill/>
          </p:spPr>
          <p:txBody>
            <a:bodyPr wrap="square" rtlCol="0">
              <a:spAutoFit/>
            </a:bodyPr>
            <a:lstStyle/>
            <a:p>
              <a:pPr algn="ctr"/>
              <a:r>
                <a:rPr lang="en-US" dirty="0"/>
                <a:t>Analysis</a:t>
              </a:r>
            </a:p>
          </p:txBody>
        </p:sp>
        <p:sp>
          <p:nvSpPr>
            <p:cNvPr id="21" name="TextBox 20">
              <a:extLst>
                <a:ext uri="{FF2B5EF4-FFF2-40B4-BE49-F238E27FC236}">
                  <a16:creationId xmlns:a16="http://schemas.microsoft.com/office/drawing/2014/main" id="{0090FD9D-E6C4-4F31-9321-FC4FB5F4C82F}"/>
                </a:ext>
              </a:extLst>
            </p:cNvPr>
            <p:cNvSpPr txBox="1"/>
            <p:nvPr/>
          </p:nvSpPr>
          <p:spPr>
            <a:xfrm>
              <a:off x="6419850" y="907018"/>
              <a:ext cx="1752600" cy="369332"/>
            </a:xfrm>
            <a:prstGeom prst="rect">
              <a:avLst/>
            </a:prstGeom>
            <a:noFill/>
          </p:spPr>
          <p:txBody>
            <a:bodyPr wrap="square" rtlCol="0">
              <a:spAutoFit/>
            </a:bodyPr>
            <a:lstStyle/>
            <a:p>
              <a:pPr algn="ctr"/>
              <a:r>
                <a:rPr lang="en-US" dirty="0"/>
                <a:t>Output</a:t>
              </a:r>
            </a:p>
          </p:txBody>
        </p:sp>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4034364-6BD5-4C4A-B39D-EE1B7699B985}"/>
                  </a:ext>
                </a:extLst>
              </p:cNvPr>
              <p:cNvSpPr txBox="1"/>
              <p:nvPr/>
            </p:nvSpPr>
            <p:spPr>
              <a:xfrm>
                <a:off x="7136740" y="722479"/>
                <a:ext cx="5622642" cy="821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𝑌</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𝑎</m:t>
                                    </m:r>
                                  </m:sup>
                                </m:sSubSup>
                              </m:e>
                            </m:mr>
                          </m:m>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0</m:t>
                                </m:r>
                              </m:e>
                              <m:e>
                                <m:sSubSup>
                                  <m:sSubSupPr>
                                    <m:ctrlPr>
                                      <a:rPr lang="en-US" sz="2400" b="0" i="1" smtClean="0">
                                        <a:solidFill>
                                          <a:srgbClr val="00B0F0"/>
                                        </a:solidFill>
                                        <a:latin typeface="Cambria Math" panose="02040503050406030204" pitchFamily="18" charset="0"/>
                                      </a:rPr>
                                    </m:ctrlPr>
                                  </m:sSubSupPr>
                                  <m:e>
                                    <m:r>
                                      <a:rPr lang="en-US" sz="2400" b="0" i="1" smtClean="0">
                                        <a:solidFill>
                                          <a:srgbClr val="00B0F0"/>
                                        </a:solidFill>
                                        <a:latin typeface="Cambria Math" panose="02040503050406030204" pitchFamily="18" charset="0"/>
                                      </a:rPr>
                                      <m:t>𝐹</m:t>
                                    </m:r>
                                  </m:e>
                                  <m:sub>
                                    <m:r>
                                      <a:rPr lang="en-US" sz="2400" b="0" i="1" smtClean="0">
                                        <a:solidFill>
                                          <a:srgbClr val="00B0F0"/>
                                        </a:solidFill>
                                        <a:latin typeface="Cambria Math" panose="02040503050406030204" pitchFamily="18" charset="0"/>
                                      </a:rPr>
                                      <m:t>𝑡</m:t>
                                    </m:r>
                                  </m:sub>
                                  <m:sup>
                                    <m:r>
                                      <a:rPr lang="en-US" sz="2400" b="0" i="1" smtClean="0">
                                        <a:solidFill>
                                          <a:srgbClr val="00B0F0"/>
                                        </a:solidFill>
                                        <a:latin typeface="Cambria Math" panose="02040503050406030204" pitchFamily="18" charset="0"/>
                                      </a:rPr>
                                      <m:t>𝑎</m:t>
                                    </m:r>
                                  </m:sup>
                                </m:sSubSup>
                              </m:e>
                            </m:mr>
                            <m:mr>
                              <m:e>
                                <m:sSubSup>
                                  <m:sSubSupPr>
                                    <m:ctrlPr>
                                      <a:rPr lang="en-US" sz="2400" b="0" i="1" smtClean="0">
                                        <a:solidFill>
                                          <a:schemeClr val="accent2"/>
                                        </a:solidFill>
                                        <a:latin typeface="Cambria Math" panose="02040503050406030204" pitchFamily="18" charset="0"/>
                                      </a:rPr>
                                    </m:ctrlPr>
                                  </m:sSubSupPr>
                                  <m:e>
                                    <m:r>
                                      <a:rPr lang="en-US" sz="2400" b="0" i="1" smtClean="0">
                                        <a:solidFill>
                                          <a:schemeClr val="accent2"/>
                                        </a:solidFill>
                                        <a:latin typeface="Cambria Math" panose="02040503050406030204" pitchFamily="18" charset="0"/>
                                      </a:rPr>
                                      <m:t>𝑆</m:t>
                                    </m:r>
                                  </m:e>
                                  <m:sub>
                                    <m:r>
                                      <a:rPr lang="en-US" sz="2400" b="0" i="1" smtClean="0">
                                        <a:solidFill>
                                          <a:schemeClr val="accent2"/>
                                        </a:solidFill>
                                        <a:latin typeface="Cambria Math" panose="02040503050406030204" pitchFamily="18" charset="0"/>
                                      </a:rPr>
                                      <m:t>𝑡</m:t>
                                    </m:r>
                                  </m:sub>
                                  <m:sup>
                                    <m:r>
                                      <a:rPr lang="en-US" sz="2400" b="0" i="1" smtClean="0">
                                        <a:solidFill>
                                          <a:schemeClr val="accent2"/>
                                        </a:solidFill>
                                        <a:latin typeface="Cambria Math" panose="02040503050406030204" pitchFamily="18" charset="0"/>
                                      </a:rPr>
                                      <m:t>𝑌</m:t>
                                    </m:r>
                                  </m:sup>
                                </m:sSubSup>
                              </m:e>
                              <m:e>
                                <m:sSubSup>
                                  <m:sSubSupPr>
                                    <m:ctrlPr>
                                      <a:rPr lang="en-US" sz="2400" b="0" i="1" smtClean="0">
                                        <a:solidFill>
                                          <a:srgbClr val="7030A0"/>
                                        </a:solidFill>
                                        <a:latin typeface="Cambria Math" panose="02040503050406030204" pitchFamily="18" charset="0"/>
                                      </a:rPr>
                                    </m:ctrlPr>
                                  </m:sSubSupPr>
                                  <m:e>
                                    <m:r>
                                      <a:rPr lang="en-US" sz="2400" b="0" i="1" smtClean="0">
                                        <a:solidFill>
                                          <a:srgbClr val="7030A0"/>
                                        </a:solidFill>
                                        <a:latin typeface="Cambria Math" panose="02040503050406030204" pitchFamily="18" charset="0"/>
                                      </a:rPr>
                                      <m:t>𝑆</m:t>
                                    </m:r>
                                  </m:e>
                                  <m:sub>
                                    <m:r>
                                      <a:rPr lang="en-US" sz="2400" b="0" i="1" smtClean="0">
                                        <a:solidFill>
                                          <a:srgbClr val="7030A0"/>
                                        </a:solidFill>
                                        <a:latin typeface="Cambria Math" panose="02040503050406030204" pitchFamily="18" charset="0"/>
                                      </a:rPr>
                                      <m:t>𝑡</m:t>
                                    </m:r>
                                  </m:sub>
                                  <m:sup>
                                    <m:r>
                                      <a:rPr lang="en-US" sz="2400" b="0" i="1" smtClean="0">
                                        <a:solidFill>
                                          <a:srgbClr val="7030A0"/>
                                        </a:solidFill>
                                        <a:latin typeface="Cambria Math" panose="02040503050406030204" pitchFamily="18" charset="0"/>
                                      </a:rPr>
                                      <m:t>𝑎</m:t>
                                    </m:r>
                                  </m:sup>
                                </m:sSubSup>
                              </m:e>
                            </m:mr>
                          </m:m>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𝑌</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𝑎</m:t>
                                    </m:r>
                                  </m:sup>
                                </m:sSubSup>
                              </m:e>
                            </m:mr>
                          </m:m>
                        </m:e>
                      </m:d>
                    </m:oMath>
                  </m:oMathPara>
                </a14:m>
                <a:endParaRPr lang="en-US" sz="2400" dirty="0"/>
              </a:p>
            </p:txBody>
          </p:sp>
        </mc:Choice>
        <mc:Fallback xmlns="">
          <p:sp>
            <p:nvSpPr>
              <p:cNvPr id="24" name="TextBox 23">
                <a:extLst>
                  <a:ext uri="{FF2B5EF4-FFF2-40B4-BE49-F238E27FC236}">
                    <a16:creationId xmlns:a16="http://schemas.microsoft.com/office/drawing/2014/main" id="{54034364-6BD5-4C4A-B39D-EE1B7699B985}"/>
                  </a:ext>
                </a:extLst>
              </p:cNvPr>
              <p:cNvSpPr txBox="1">
                <a:spLocks noRot="1" noChangeAspect="1" noMove="1" noResize="1" noEditPoints="1" noAdjustHandles="1" noChangeArrowheads="1" noChangeShapeType="1" noTextEdit="1"/>
              </p:cNvSpPr>
              <p:nvPr/>
            </p:nvSpPr>
            <p:spPr>
              <a:xfrm>
                <a:off x="7136740" y="722479"/>
                <a:ext cx="5622642" cy="82189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9869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05E0E-D0D5-4B0D-B114-5277D0EFE0A4}"/>
              </a:ext>
            </a:extLst>
          </p:cNvPr>
          <p:cNvSpPr>
            <a:spLocks noGrp="1"/>
          </p:cNvSpPr>
          <p:nvPr>
            <p:ph type="title"/>
          </p:nvPr>
        </p:nvSpPr>
        <p:spPr/>
        <p:txBody>
          <a:bodyPr/>
          <a:lstStyle/>
          <a:p>
            <a:r>
              <a:rPr lang="en-US" dirty="0"/>
              <a:t>Matrix projections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46FBF5-6DF3-49FD-9565-40858E2DBC14}"/>
                  </a:ext>
                </a:extLst>
              </p:cNvPr>
              <p:cNvSpPr>
                <a:spLocks noGrp="1"/>
              </p:cNvSpPr>
              <p:nvPr>
                <p:ph idx="1"/>
              </p:nvPr>
            </p:nvSpPr>
            <p:spPr>
              <a:xfrm>
                <a:off x="1434371" y="3723884"/>
                <a:ext cx="3319616" cy="523220"/>
              </a:xfrm>
            </p:spPr>
            <p:txBody>
              <a:bodyPr/>
              <a:lstStyle/>
              <a:p>
                <a:pPr marL="400050" lvl="1" indent="0">
                  <a:buNone/>
                </a:pPr>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𝑁</m:t>
                        </m:r>
                      </m:e>
                      <m:sub>
                        <m:r>
                          <a:rPr lang="en-US" sz="2800" i="1">
                            <a:latin typeface="Cambria Math"/>
                          </a:rPr>
                          <m:t>𝑡</m:t>
                        </m:r>
                        <m:r>
                          <a:rPr lang="en-US" sz="2800" i="1">
                            <a:latin typeface="Cambria Math"/>
                          </a:rPr>
                          <m:t>+1</m:t>
                        </m:r>
                      </m:sub>
                    </m:sSub>
                    <m:r>
                      <a:rPr lang="en-US" sz="2800">
                        <a:latin typeface="Cambria Math"/>
                      </a:rPr>
                      <m:t>= </m:t>
                    </m:r>
                    <m:r>
                      <m:rPr>
                        <m:sty m:val="p"/>
                      </m:rPr>
                      <a:rPr lang="en-US" sz="2800">
                        <a:latin typeface="Cambria Math"/>
                      </a:rPr>
                      <m:t>A</m:t>
                    </m:r>
                    <m:r>
                      <a:rPr lang="en-US" sz="2800">
                        <a:latin typeface="Cambria Math"/>
                      </a:rPr>
                      <m:t>∗</m:t>
                    </m:r>
                    <m:sSub>
                      <m:sSubPr>
                        <m:ctrlPr>
                          <a:rPr lang="en-US" sz="2800" i="1">
                            <a:latin typeface="Cambria Math" panose="02040503050406030204" pitchFamily="18" charset="0"/>
                          </a:rPr>
                        </m:ctrlPr>
                      </m:sSubPr>
                      <m:e>
                        <m:r>
                          <a:rPr lang="en-US" sz="2800" i="1">
                            <a:latin typeface="Cambria Math"/>
                          </a:rPr>
                          <m:t>𝑁</m:t>
                        </m:r>
                      </m:e>
                      <m:sub>
                        <m:r>
                          <a:rPr lang="en-US" sz="2800" i="1">
                            <a:latin typeface="Cambria Math"/>
                          </a:rPr>
                          <m:t>𝑡</m:t>
                        </m:r>
                      </m:sub>
                    </m:sSub>
                  </m:oMath>
                </a14:m>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0B46FBF5-6DF3-49FD-9565-40858E2DBC14}"/>
                  </a:ext>
                </a:extLst>
              </p:cNvPr>
              <p:cNvSpPr>
                <a:spLocks noGrp="1" noRot="1" noChangeAspect="1" noMove="1" noResize="1" noEditPoints="1" noAdjustHandles="1" noChangeArrowheads="1" noChangeShapeType="1" noTextEdit="1"/>
              </p:cNvSpPr>
              <p:nvPr>
                <p:ph idx="1"/>
              </p:nvPr>
            </p:nvSpPr>
            <p:spPr>
              <a:xfrm>
                <a:off x="1434371" y="3723884"/>
                <a:ext cx="3319616" cy="523220"/>
              </a:xfr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68DBE59-8B46-4E4B-AE68-AF42DC26C1DA}"/>
                  </a:ext>
                </a:extLst>
              </p:cNvPr>
              <p:cNvSpPr txBox="1"/>
              <p:nvPr/>
            </p:nvSpPr>
            <p:spPr>
              <a:xfrm>
                <a:off x="3094179" y="1614487"/>
                <a:ext cx="5622642" cy="11087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m>
                            <m:mPr>
                              <m:mcs>
                                <m:mc>
                                  <m:mcPr>
                                    <m:count m:val="1"/>
                                    <m:mcJc m:val="center"/>
                                  </m:mcPr>
                                </m:mc>
                              </m:mcs>
                              <m:ctrlPr>
                                <a:rPr lang="en-US" sz="3200" i="1" smtClean="0">
                                  <a:latin typeface="Cambria Math" panose="02040503050406030204" pitchFamily="18" charset="0"/>
                                </a:rPr>
                              </m:ctrlPr>
                            </m:mPr>
                            <m:mr>
                              <m:e>
                                <m:sSubSup>
                                  <m:sSubSupPr>
                                    <m:ctrlPr>
                                      <a:rPr lang="en-US" sz="3200" i="1" smtClean="0">
                                        <a:latin typeface="Cambria Math" panose="02040503050406030204" pitchFamily="18" charset="0"/>
                                      </a:rPr>
                                    </m:ctrlPr>
                                  </m:sSubSupPr>
                                  <m:e>
                                    <m:r>
                                      <a:rPr lang="en-US" sz="3200" b="0" i="1" smtClean="0">
                                        <a:latin typeface="Cambria Math" panose="02040503050406030204" pitchFamily="18" charset="0"/>
                                      </a:rPr>
                                      <m:t>𝑁</m:t>
                                    </m:r>
                                  </m:e>
                                  <m:sub>
                                    <m:r>
                                      <a:rPr lang="en-US" sz="3200" b="0" i="1" smtClean="0">
                                        <a:latin typeface="Cambria Math" panose="02040503050406030204" pitchFamily="18" charset="0"/>
                                      </a:rPr>
                                      <m:t>𝑡</m:t>
                                    </m:r>
                                    <m:r>
                                      <a:rPr lang="en-US" sz="3200" b="0" i="1" smtClean="0">
                                        <a:latin typeface="Cambria Math" panose="02040503050406030204" pitchFamily="18" charset="0"/>
                                      </a:rPr>
                                      <m:t>+1</m:t>
                                    </m:r>
                                  </m:sub>
                                  <m:sup>
                                    <m:r>
                                      <a:rPr lang="en-US" sz="3200" b="0" i="1" smtClean="0">
                                        <a:latin typeface="Cambria Math" panose="02040503050406030204" pitchFamily="18" charset="0"/>
                                      </a:rPr>
                                      <m:t>𝑌</m:t>
                                    </m:r>
                                  </m:sup>
                                </m:sSubSup>
                              </m:e>
                            </m:mr>
                            <m:mr>
                              <m:e>
                                <m:sSubSup>
                                  <m:sSubSupPr>
                                    <m:ctrlPr>
                                      <a:rPr lang="en-US" sz="3200" i="1" smtClean="0">
                                        <a:latin typeface="Cambria Math" panose="02040503050406030204" pitchFamily="18" charset="0"/>
                                      </a:rPr>
                                    </m:ctrlPr>
                                  </m:sSubSupPr>
                                  <m:e>
                                    <m:r>
                                      <a:rPr lang="en-US" sz="3200" b="0" i="1" smtClean="0">
                                        <a:latin typeface="Cambria Math" panose="02040503050406030204" pitchFamily="18" charset="0"/>
                                      </a:rPr>
                                      <m:t>𝑁</m:t>
                                    </m:r>
                                  </m:e>
                                  <m:sub>
                                    <m:r>
                                      <a:rPr lang="en-US" sz="3200" b="0" i="1" smtClean="0">
                                        <a:latin typeface="Cambria Math" panose="02040503050406030204" pitchFamily="18" charset="0"/>
                                      </a:rPr>
                                      <m:t>𝑡</m:t>
                                    </m:r>
                                    <m:r>
                                      <a:rPr lang="en-US" sz="3200" b="0" i="1" smtClean="0">
                                        <a:latin typeface="Cambria Math" panose="02040503050406030204" pitchFamily="18" charset="0"/>
                                      </a:rPr>
                                      <m:t>+1</m:t>
                                    </m:r>
                                  </m:sub>
                                  <m:sup>
                                    <m:r>
                                      <a:rPr lang="en-US" sz="3200" b="0" i="1" smtClean="0">
                                        <a:latin typeface="Cambria Math" panose="02040503050406030204" pitchFamily="18" charset="0"/>
                                      </a:rPr>
                                      <m:t>𝑎</m:t>
                                    </m:r>
                                  </m:sup>
                                </m:sSubSup>
                              </m:e>
                            </m:mr>
                          </m:m>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r>
                                  <m:rPr>
                                    <m:brk m:alnAt="7"/>
                                  </m:rPr>
                                  <a:rPr lang="en-US" sz="3200" b="0" i="1" smtClean="0">
                                    <a:latin typeface="Cambria Math" panose="02040503050406030204" pitchFamily="18" charset="0"/>
                                  </a:rPr>
                                  <m:t>0</m:t>
                                </m:r>
                              </m:e>
                              <m:e>
                                <m:sSubSup>
                                  <m:sSubSupPr>
                                    <m:ctrlPr>
                                      <a:rPr lang="en-US" sz="3200" b="0" i="1" smtClean="0">
                                        <a:solidFill>
                                          <a:srgbClr val="00B0F0"/>
                                        </a:solidFill>
                                        <a:latin typeface="Cambria Math" panose="02040503050406030204" pitchFamily="18" charset="0"/>
                                      </a:rPr>
                                    </m:ctrlPr>
                                  </m:sSubSupPr>
                                  <m:e>
                                    <m:r>
                                      <a:rPr lang="en-US" sz="3200" b="0" i="1" smtClean="0">
                                        <a:solidFill>
                                          <a:srgbClr val="00B0F0"/>
                                        </a:solidFill>
                                        <a:latin typeface="Cambria Math" panose="02040503050406030204" pitchFamily="18" charset="0"/>
                                      </a:rPr>
                                      <m:t>𝐹</m:t>
                                    </m:r>
                                  </m:e>
                                  <m:sub>
                                    <m:r>
                                      <a:rPr lang="en-US" sz="3200" b="0" i="1" smtClean="0">
                                        <a:solidFill>
                                          <a:srgbClr val="00B0F0"/>
                                        </a:solidFill>
                                        <a:latin typeface="Cambria Math" panose="02040503050406030204" pitchFamily="18" charset="0"/>
                                      </a:rPr>
                                      <m:t>𝑡</m:t>
                                    </m:r>
                                  </m:sub>
                                  <m:sup>
                                    <m:r>
                                      <a:rPr lang="en-US" sz="3200" b="0" i="1" smtClean="0">
                                        <a:solidFill>
                                          <a:srgbClr val="00B0F0"/>
                                        </a:solidFill>
                                        <a:latin typeface="Cambria Math" panose="02040503050406030204" pitchFamily="18" charset="0"/>
                                      </a:rPr>
                                      <m:t>𝑎</m:t>
                                    </m:r>
                                  </m:sup>
                                </m:sSubSup>
                              </m:e>
                            </m:mr>
                            <m:mr>
                              <m:e>
                                <m:sSubSup>
                                  <m:sSubSupPr>
                                    <m:ctrlPr>
                                      <a:rPr lang="en-US" sz="3200" b="0" i="1" smtClean="0">
                                        <a:solidFill>
                                          <a:schemeClr val="accent2"/>
                                        </a:solidFill>
                                        <a:latin typeface="Cambria Math" panose="02040503050406030204" pitchFamily="18" charset="0"/>
                                      </a:rPr>
                                    </m:ctrlPr>
                                  </m:sSubSupPr>
                                  <m:e>
                                    <m:r>
                                      <a:rPr lang="en-US" sz="3200" b="0" i="1" smtClean="0">
                                        <a:solidFill>
                                          <a:schemeClr val="accent2"/>
                                        </a:solidFill>
                                        <a:latin typeface="Cambria Math" panose="02040503050406030204" pitchFamily="18" charset="0"/>
                                      </a:rPr>
                                      <m:t>𝑆</m:t>
                                    </m:r>
                                  </m:e>
                                  <m:sub>
                                    <m:r>
                                      <a:rPr lang="en-US" sz="3200" b="0" i="1" smtClean="0">
                                        <a:solidFill>
                                          <a:schemeClr val="accent2"/>
                                        </a:solidFill>
                                        <a:latin typeface="Cambria Math" panose="02040503050406030204" pitchFamily="18" charset="0"/>
                                      </a:rPr>
                                      <m:t>𝑡</m:t>
                                    </m:r>
                                  </m:sub>
                                  <m:sup>
                                    <m:r>
                                      <a:rPr lang="en-US" sz="3200" b="0" i="1" smtClean="0">
                                        <a:solidFill>
                                          <a:schemeClr val="accent2"/>
                                        </a:solidFill>
                                        <a:latin typeface="Cambria Math" panose="02040503050406030204" pitchFamily="18" charset="0"/>
                                      </a:rPr>
                                      <m:t>𝑌</m:t>
                                    </m:r>
                                  </m:sup>
                                </m:sSubSup>
                              </m:e>
                              <m:e>
                                <m:sSubSup>
                                  <m:sSubSupPr>
                                    <m:ctrlPr>
                                      <a:rPr lang="en-US" sz="3200" b="0" i="1" smtClean="0">
                                        <a:solidFill>
                                          <a:srgbClr val="7030A0"/>
                                        </a:solidFill>
                                        <a:latin typeface="Cambria Math" panose="02040503050406030204" pitchFamily="18" charset="0"/>
                                      </a:rPr>
                                    </m:ctrlPr>
                                  </m:sSubSupPr>
                                  <m:e>
                                    <m:r>
                                      <a:rPr lang="en-US" sz="3200" b="0" i="1" smtClean="0">
                                        <a:solidFill>
                                          <a:srgbClr val="7030A0"/>
                                        </a:solidFill>
                                        <a:latin typeface="Cambria Math" panose="02040503050406030204" pitchFamily="18" charset="0"/>
                                      </a:rPr>
                                      <m:t>𝑆</m:t>
                                    </m:r>
                                  </m:e>
                                  <m:sub>
                                    <m:r>
                                      <a:rPr lang="en-US" sz="3200" b="0" i="1" smtClean="0">
                                        <a:solidFill>
                                          <a:srgbClr val="7030A0"/>
                                        </a:solidFill>
                                        <a:latin typeface="Cambria Math" panose="02040503050406030204" pitchFamily="18" charset="0"/>
                                      </a:rPr>
                                      <m:t>𝑡</m:t>
                                    </m:r>
                                  </m:sub>
                                  <m:sup>
                                    <m:r>
                                      <a:rPr lang="en-US" sz="3200" b="0" i="1" smtClean="0">
                                        <a:solidFill>
                                          <a:srgbClr val="7030A0"/>
                                        </a:solidFill>
                                        <a:latin typeface="Cambria Math" panose="02040503050406030204" pitchFamily="18" charset="0"/>
                                      </a:rPr>
                                      <m:t>𝑎</m:t>
                                    </m:r>
                                  </m:sup>
                                </m:sSubSup>
                              </m:e>
                            </m:mr>
                          </m:m>
                        </m:e>
                      </m:d>
                      <m:r>
                        <a:rPr lang="en-US" sz="3200" b="0" i="1" smtClean="0">
                          <a:latin typeface="Cambria Math" panose="02040503050406030204" pitchFamily="18" charset="0"/>
                          <a:ea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1"/>
                                    <m:mcJc m:val="center"/>
                                  </m:mcPr>
                                </m:mc>
                              </m:mcs>
                              <m:ctrlPr>
                                <a:rPr lang="en-US" sz="3200" i="1" smtClean="0">
                                  <a:latin typeface="Cambria Math" panose="02040503050406030204" pitchFamily="18" charset="0"/>
                                </a:rPr>
                              </m:ctrlPr>
                            </m:mPr>
                            <m:mr>
                              <m:e>
                                <m:sSubSup>
                                  <m:sSubSupPr>
                                    <m:ctrlPr>
                                      <a:rPr lang="en-US" sz="3200" i="1" smtClean="0">
                                        <a:latin typeface="Cambria Math" panose="02040503050406030204" pitchFamily="18" charset="0"/>
                                      </a:rPr>
                                    </m:ctrlPr>
                                  </m:sSubSupPr>
                                  <m:e>
                                    <m:r>
                                      <a:rPr lang="en-US" sz="3200" b="0" i="1" smtClean="0">
                                        <a:latin typeface="Cambria Math" panose="02040503050406030204" pitchFamily="18" charset="0"/>
                                      </a:rPr>
                                      <m:t>𝑁</m:t>
                                    </m:r>
                                  </m:e>
                                  <m:sub>
                                    <m:r>
                                      <a:rPr lang="en-US" sz="3200" b="0" i="1" smtClean="0">
                                        <a:latin typeface="Cambria Math" panose="02040503050406030204" pitchFamily="18" charset="0"/>
                                      </a:rPr>
                                      <m:t>𝑡</m:t>
                                    </m:r>
                                  </m:sub>
                                  <m:sup>
                                    <m:r>
                                      <a:rPr lang="en-US" sz="3200" b="0" i="1" smtClean="0">
                                        <a:latin typeface="Cambria Math" panose="02040503050406030204" pitchFamily="18" charset="0"/>
                                      </a:rPr>
                                      <m:t>𝑌</m:t>
                                    </m:r>
                                  </m:sup>
                                </m:sSubSup>
                              </m:e>
                            </m:mr>
                            <m:mr>
                              <m:e>
                                <m:sSubSup>
                                  <m:sSubSupPr>
                                    <m:ctrlPr>
                                      <a:rPr lang="en-US" sz="3200" i="1" smtClean="0">
                                        <a:latin typeface="Cambria Math" panose="02040503050406030204" pitchFamily="18" charset="0"/>
                                      </a:rPr>
                                    </m:ctrlPr>
                                  </m:sSubSupPr>
                                  <m:e>
                                    <m:r>
                                      <a:rPr lang="en-US" sz="3200" b="0" i="1" smtClean="0">
                                        <a:latin typeface="Cambria Math" panose="02040503050406030204" pitchFamily="18" charset="0"/>
                                      </a:rPr>
                                      <m:t>𝑁</m:t>
                                    </m:r>
                                  </m:e>
                                  <m:sub>
                                    <m:r>
                                      <a:rPr lang="en-US" sz="3200" b="0" i="1" smtClean="0">
                                        <a:latin typeface="Cambria Math" panose="02040503050406030204" pitchFamily="18" charset="0"/>
                                      </a:rPr>
                                      <m:t>𝑡</m:t>
                                    </m:r>
                                  </m:sub>
                                  <m:sup>
                                    <m:r>
                                      <a:rPr lang="en-US" sz="3200" b="0" i="1" smtClean="0">
                                        <a:latin typeface="Cambria Math" panose="02040503050406030204" pitchFamily="18" charset="0"/>
                                      </a:rPr>
                                      <m:t>𝑎</m:t>
                                    </m:r>
                                  </m:sup>
                                </m:sSubSup>
                              </m:e>
                            </m:mr>
                          </m:m>
                        </m:e>
                      </m:d>
                    </m:oMath>
                  </m:oMathPara>
                </a14:m>
                <a:endParaRPr lang="en-US" sz="3200" dirty="0"/>
              </a:p>
            </p:txBody>
          </p:sp>
        </mc:Choice>
        <mc:Fallback xmlns="">
          <p:sp>
            <p:nvSpPr>
              <p:cNvPr id="4" name="TextBox 3">
                <a:extLst>
                  <a:ext uri="{FF2B5EF4-FFF2-40B4-BE49-F238E27FC236}">
                    <a16:creationId xmlns:a16="http://schemas.microsoft.com/office/drawing/2014/main" id="{868DBE59-8B46-4E4B-AE68-AF42DC26C1DA}"/>
                  </a:ext>
                </a:extLst>
              </p:cNvPr>
              <p:cNvSpPr txBox="1">
                <a:spLocks noRot="1" noChangeAspect="1" noMove="1" noResize="1" noEditPoints="1" noAdjustHandles="1" noChangeArrowheads="1" noChangeShapeType="1" noTextEdit="1"/>
              </p:cNvSpPr>
              <p:nvPr/>
            </p:nvSpPr>
            <p:spPr>
              <a:xfrm>
                <a:off x="3094179" y="1614487"/>
                <a:ext cx="5622642" cy="1108701"/>
              </a:xfrm>
              <a:prstGeom prst="rect">
                <a:avLst/>
              </a:prstGeom>
              <a:blipFill>
                <a:blip r:embed="rId4"/>
                <a:stretch>
                  <a:fillRect/>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E6437B42-F5CF-4BBE-A73B-8171A3CF4CB7}"/>
              </a:ext>
            </a:extLst>
          </p:cNvPr>
          <p:cNvGrpSpPr/>
          <p:nvPr/>
        </p:nvGrpSpPr>
        <p:grpSpPr>
          <a:xfrm>
            <a:off x="4881716" y="3687324"/>
            <a:ext cx="4581326" cy="523220"/>
            <a:chOff x="4011561" y="3078684"/>
            <a:chExt cx="4581326" cy="523220"/>
          </a:xfrm>
        </p:grpSpPr>
        <p:cxnSp>
          <p:nvCxnSpPr>
            <p:cNvPr id="6" name="Straight Arrow Connector 5">
              <a:extLst>
                <a:ext uri="{FF2B5EF4-FFF2-40B4-BE49-F238E27FC236}">
                  <a16:creationId xmlns:a16="http://schemas.microsoft.com/office/drawing/2014/main" id="{23F0384B-3B24-47B2-858C-74E17F3FC0A4}"/>
                </a:ext>
              </a:extLst>
            </p:cNvPr>
            <p:cNvCxnSpPr/>
            <p:nvPr/>
          </p:nvCxnSpPr>
          <p:spPr>
            <a:xfrm>
              <a:off x="4011561" y="3340294"/>
              <a:ext cx="1681316"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DC24A3B-DB0C-4E80-A33F-2EB278BC8825}"/>
                    </a:ext>
                  </a:extLst>
                </p:cNvPr>
                <p:cNvSpPr/>
                <p:nvPr/>
              </p:nvSpPr>
              <p:spPr>
                <a:xfrm>
                  <a:off x="6189409" y="3078684"/>
                  <a:ext cx="240347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a:rPr>
                              <m:t>𝑁</m:t>
                            </m:r>
                          </m:e>
                          <m:sub>
                            <m:r>
                              <a:rPr lang="en-US" sz="2800" i="1">
                                <a:latin typeface="Cambria Math"/>
                              </a:rPr>
                              <m:t>𝑡</m:t>
                            </m:r>
                            <m:r>
                              <a:rPr lang="en-US" sz="2800" i="1">
                                <a:latin typeface="Cambria Math"/>
                              </a:rPr>
                              <m:t>+1</m:t>
                            </m:r>
                          </m:sub>
                        </m:sSub>
                        <m:r>
                          <a:rPr lang="en-US" sz="2800">
                            <a:latin typeface="Cambria Math"/>
                          </a:rPr>
                          <m:t>= </m:t>
                        </m:r>
                        <m:r>
                          <m:rPr>
                            <m:sty m:val="p"/>
                          </m:rPr>
                          <a:rPr lang="en-US" sz="2800" i="1">
                            <a:latin typeface="Cambria Math"/>
                            <a:ea typeface="Cambria Math"/>
                          </a:rPr>
                          <m:t>λ</m:t>
                        </m:r>
                        <m:r>
                          <a:rPr lang="en-US" sz="2800">
                            <a:latin typeface="Cambria Math"/>
                          </a:rPr>
                          <m:t>∗</m:t>
                        </m:r>
                        <m:sSub>
                          <m:sSubPr>
                            <m:ctrlPr>
                              <a:rPr lang="en-US" sz="2800" i="1">
                                <a:latin typeface="Cambria Math" panose="02040503050406030204" pitchFamily="18" charset="0"/>
                              </a:rPr>
                            </m:ctrlPr>
                          </m:sSubPr>
                          <m:e>
                            <m:r>
                              <a:rPr lang="en-US" sz="2800" i="1">
                                <a:latin typeface="Cambria Math"/>
                              </a:rPr>
                              <m:t>𝑁</m:t>
                            </m:r>
                          </m:e>
                          <m:sub>
                            <m:r>
                              <a:rPr lang="en-US" sz="2800" i="1">
                                <a:latin typeface="Cambria Math"/>
                              </a:rPr>
                              <m:t>𝑡</m:t>
                            </m:r>
                          </m:sub>
                        </m:sSub>
                      </m:oMath>
                    </m:oMathPara>
                  </a14:m>
                  <a:endParaRPr lang="en-US" dirty="0"/>
                </a:p>
              </p:txBody>
            </p:sp>
          </mc:Choice>
          <mc:Fallback xmlns="">
            <p:sp>
              <p:nvSpPr>
                <p:cNvPr id="7" name="Rectangle 6">
                  <a:extLst>
                    <a:ext uri="{FF2B5EF4-FFF2-40B4-BE49-F238E27FC236}">
                      <a16:creationId xmlns:a16="http://schemas.microsoft.com/office/drawing/2014/main" id="{4DC24A3B-DB0C-4E80-A33F-2EB278BC8825}"/>
                    </a:ext>
                  </a:extLst>
                </p:cNvPr>
                <p:cNvSpPr>
                  <a:spLocks noRot="1" noChangeAspect="1" noMove="1" noResize="1" noEditPoints="1" noAdjustHandles="1" noChangeArrowheads="1" noChangeShapeType="1" noTextEdit="1"/>
                </p:cNvSpPr>
                <p:nvPr/>
              </p:nvSpPr>
              <p:spPr>
                <a:xfrm>
                  <a:off x="6189409" y="3078684"/>
                  <a:ext cx="2403478" cy="523220"/>
                </a:xfrm>
                <a:prstGeom prst="rect">
                  <a:avLst/>
                </a:prstGeom>
                <a:blipFill>
                  <a:blip r:embed="rId5"/>
                  <a:stretch>
                    <a:fillRect/>
                  </a:stretch>
                </a:blipFill>
              </p:spPr>
              <p:txBody>
                <a:bodyPr/>
                <a:lstStyle/>
                <a:p>
                  <a:r>
                    <a:rPr lang="en-US">
                      <a:noFill/>
                    </a:rPr>
                    <a:t> </a:t>
                  </a:r>
                </a:p>
              </p:txBody>
            </p:sp>
          </mc:Fallback>
        </mc:AlternateContent>
      </p:grpSp>
      <p:sp>
        <p:nvSpPr>
          <p:cNvPr id="9" name="Oval 8">
            <a:extLst>
              <a:ext uri="{FF2B5EF4-FFF2-40B4-BE49-F238E27FC236}">
                <a16:creationId xmlns:a16="http://schemas.microsoft.com/office/drawing/2014/main" id="{FB176E0C-112E-4EB5-81FC-F16D26615F6A}"/>
              </a:ext>
            </a:extLst>
          </p:cNvPr>
          <p:cNvSpPr/>
          <p:nvPr/>
        </p:nvSpPr>
        <p:spPr>
          <a:xfrm>
            <a:off x="5007076" y="1304417"/>
            <a:ext cx="2177848" cy="205738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C1BBF94-6E70-4715-9579-3D2645716D4F}"/>
              </a:ext>
            </a:extLst>
          </p:cNvPr>
          <p:cNvSpPr/>
          <p:nvPr/>
        </p:nvSpPr>
        <p:spPr>
          <a:xfrm>
            <a:off x="3006256" y="3697727"/>
            <a:ext cx="722671" cy="62311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06FB052-06E5-45B7-9348-73EB5F53DBCB}"/>
              </a:ext>
            </a:extLst>
          </p:cNvPr>
          <p:cNvSpPr/>
          <p:nvPr/>
        </p:nvSpPr>
        <p:spPr>
          <a:xfrm>
            <a:off x="8143523" y="3673937"/>
            <a:ext cx="722671" cy="62311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320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8B19-B40D-47AA-B187-D31CDBCB11B2}"/>
              </a:ext>
            </a:extLst>
          </p:cNvPr>
          <p:cNvSpPr>
            <a:spLocks noGrp="1"/>
          </p:cNvSpPr>
          <p:nvPr>
            <p:ph type="title"/>
          </p:nvPr>
        </p:nvSpPr>
        <p:spPr/>
        <p:txBody>
          <a:bodyPr/>
          <a:lstStyle/>
          <a:p>
            <a:r>
              <a:rPr lang="en-US" dirty="0"/>
              <a:t>Matrix projection outputs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B8ED63-13D4-444E-A689-2996F99E6035}"/>
                  </a:ext>
                </a:extLst>
              </p:cNvPr>
              <p:cNvSpPr>
                <a:spLocks noGrp="1"/>
              </p:cNvSpPr>
              <p:nvPr>
                <p:ph idx="1"/>
              </p:nvPr>
            </p:nvSpPr>
            <p:spPr/>
            <p:txBody>
              <a:bodyPr>
                <a:normAutofit/>
              </a:bodyPr>
              <a:lstStyle/>
              <a:p>
                <a:r>
                  <a:rPr lang="en-US" dirty="0"/>
                  <a:t>Abundance over time</a:t>
                </a:r>
              </a:p>
              <a:p>
                <a:r>
                  <a:rPr lang="en-US" dirty="0"/>
                  <a:t>Population growth rate</a:t>
                </a:r>
              </a:p>
              <a:p>
                <a:pPr lvl="1"/>
                <a:r>
                  <a:rPr lang="en-US" dirty="0"/>
                  <a:t>Lambda (</a:t>
                </a:r>
                <a14:m>
                  <m:oMath xmlns:m="http://schemas.openxmlformats.org/officeDocument/2006/math">
                    <m:r>
                      <a:rPr lang="en-US" b="0" i="1">
                        <a:latin typeface="Cambria Math" panose="02040503050406030204" pitchFamily="18" charset="0"/>
                        <a:ea typeface="Cambria Math" panose="02040503050406030204" pitchFamily="18" charset="0"/>
                      </a:rPr>
                      <m:t>𝜆</m:t>
                    </m:r>
                  </m:oMath>
                </a14:m>
                <a:r>
                  <a:rPr lang="en-US" dirty="0"/>
                  <a:t>)</a:t>
                </a:r>
              </a:p>
              <a:p>
                <a:pPr lvl="2"/>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US" dirty="0"/>
                  <a:t> = 1.0 stationary</a:t>
                </a:r>
              </a:p>
              <a:p>
                <a:pPr lvl="2"/>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US" dirty="0"/>
                  <a:t> = 1.10 increasing 10% per year</a:t>
                </a:r>
              </a:p>
              <a:p>
                <a:pPr lvl="2"/>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US" dirty="0"/>
                  <a:t> = 0.90 decreasing 10% per year</a:t>
                </a:r>
              </a:p>
              <a:p>
                <a:r>
                  <a:rPr lang="en-US" dirty="0"/>
                  <a:t>Extinction and/or quasi-extinction risk</a:t>
                </a:r>
              </a:p>
              <a:p>
                <a:r>
                  <a:rPr lang="en-US" dirty="0"/>
                  <a:t>Sensitivity and elasticity</a:t>
                </a:r>
              </a:p>
            </p:txBody>
          </p:sp>
        </mc:Choice>
        <mc:Fallback xmlns="">
          <p:sp>
            <p:nvSpPr>
              <p:cNvPr id="3" name="Content Placeholder 2">
                <a:extLst>
                  <a:ext uri="{FF2B5EF4-FFF2-40B4-BE49-F238E27FC236}">
                    <a16:creationId xmlns:a16="http://schemas.microsoft.com/office/drawing/2014/main" id="{05B8ED63-13D4-444E-A689-2996F99E6035}"/>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AF7FE84-16D9-4AC1-912A-106D91FE405A}"/>
              </a:ext>
            </a:extLst>
          </p:cNvPr>
          <p:cNvSpPr txBox="1"/>
          <p:nvPr/>
        </p:nvSpPr>
        <p:spPr>
          <a:xfrm>
            <a:off x="7209692" y="2330281"/>
            <a:ext cx="3956539" cy="1938992"/>
          </a:xfrm>
          <a:prstGeom prst="rect">
            <a:avLst/>
          </a:prstGeom>
          <a:noFill/>
        </p:spPr>
        <p:txBody>
          <a:bodyPr wrap="square" rtlCol="0">
            <a:spAutoFit/>
          </a:bodyPr>
          <a:lstStyle/>
          <a:p>
            <a:r>
              <a:rPr lang="en-US" sz="6000" b="1" dirty="0">
                <a:solidFill>
                  <a:srgbClr val="FF0000"/>
                </a:solidFill>
              </a:rPr>
              <a:t>Population Resiliency</a:t>
            </a:r>
            <a:endParaRPr lang="en-US" b="1" dirty="0">
              <a:solidFill>
                <a:srgbClr val="FF0000"/>
              </a:solidFill>
            </a:endParaRPr>
          </a:p>
        </p:txBody>
      </p:sp>
    </p:spTree>
    <p:extLst>
      <p:ext uri="{BB962C8B-B14F-4D97-AF65-F5344CB8AC3E}">
        <p14:creationId xmlns:p14="http://schemas.microsoft.com/office/powerpoint/2010/main" val="294494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t>Sensitivity and elasticity</a:t>
            </a:r>
          </a:p>
        </p:txBody>
      </p:sp>
      <mc:AlternateContent xmlns:mc="http://schemas.openxmlformats.org/markup-compatibility/2006" xmlns:a14="http://schemas.microsoft.com/office/drawing/2010/main">
        <mc:Choice Requires="a14">
          <p:sp>
            <p:nvSpPr>
              <p:cNvPr id="6" name="TextBox 5"/>
              <p:cNvSpPr txBox="1"/>
              <p:nvPr/>
            </p:nvSpPr>
            <p:spPr>
              <a:xfrm>
                <a:off x="1176788" y="3429000"/>
                <a:ext cx="3760972" cy="11494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a:ea typeface="Cambria Math"/>
                        </a:rPr>
                        <m:t>𝑆𝑒𝑛𝑠𝑖𝑡𝑖𝑣𝑖𝑡𝑦</m:t>
                      </m:r>
                      <m:r>
                        <a:rPr lang="en-US" sz="3200" i="1" smtClean="0">
                          <a:latin typeface="Cambria Math"/>
                          <a:ea typeface="Cambria Math"/>
                        </a:rPr>
                        <m:t>=</m:t>
                      </m:r>
                      <m:f>
                        <m:fPr>
                          <m:ctrlPr>
                            <a:rPr lang="en-US" sz="3200" i="1">
                              <a:latin typeface="Cambria Math" panose="02040503050406030204" pitchFamily="18" charset="0"/>
                              <a:ea typeface="Cambria Math"/>
                            </a:rPr>
                          </m:ctrlPr>
                        </m:fPr>
                        <m:num>
                          <m:r>
                            <a:rPr lang="en-US" sz="3200" i="1">
                              <a:latin typeface="Cambria Math"/>
                              <a:ea typeface="Cambria Math"/>
                            </a:rPr>
                            <m:t>𝛿</m:t>
                          </m:r>
                          <m:r>
                            <m:rPr>
                              <m:sty m:val="p"/>
                            </m:rPr>
                            <a:rPr lang="el-GR" sz="3200" i="1">
                              <a:latin typeface="Cambria Math"/>
                              <a:ea typeface="Cambria Math"/>
                            </a:rPr>
                            <m:t>λ</m:t>
                          </m:r>
                          <m:r>
                            <m:rPr>
                              <m:nor/>
                            </m:rPr>
                            <a:rPr lang="en-US" sz="3200" dirty="0"/>
                            <m:t> </m:t>
                          </m:r>
                        </m:num>
                        <m:den>
                          <m:r>
                            <a:rPr lang="en-US" sz="3200" i="1">
                              <a:latin typeface="Cambria Math"/>
                              <a:ea typeface="Cambria Math"/>
                            </a:rPr>
                            <m:t>𝛿</m:t>
                          </m:r>
                          <m:sSub>
                            <m:sSubPr>
                              <m:ctrlPr>
                                <a:rPr lang="en-US" sz="3200" i="1" smtClean="0">
                                  <a:solidFill>
                                    <a:srgbClr val="7030A0"/>
                                  </a:solidFill>
                                  <a:latin typeface="Cambria Math" panose="02040503050406030204" pitchFamily="18" charset="0"/>
                                  <a:ea typeface="Cambria Math"/>
                                </a:rPr>
                              </m:ctrlPr>
                            </m:sSubPr>
                            <m:e>
                              <m:r>
                                <a:rPr lang="en-US" sz="3200" b="0" i="1" smtClean="0">
                                  <a:solidFill>
                                    <a:srgbClr val="7030A0"/>
                                  </a:solidFill>
                                  <a:latin typeface="Cambria Math" panose="02040503050406030204" pitchFamily="18" charset="0"/>
                                  <a:ea typeface="Cambria Math"/>
                                </a:rPr>
                                <m:t>𝑎</m:t>
                              </m:r>
                            </m:e>
                            <m:sub>
                              <m:r>
                                <a:rPr lang="en-US" sz="3200" b="0" i="1" smtClean="0">
                                  <a:solidFill>
                                    <a:srgbClr val="7030A0"/>
                                  </a:solidFill>
                                  <a:latin typeface="Cambria Math" panose="02040503050406030204" pitchFamily="18" charset="0"/>
                                  <a:ea typeface="Cambria Math"/>
                                </a:rPr>
                                <m:t>2</m:t>
                              </m:r>
                              <m:r>
                                <a:rPr lang="en-US" sz="3200" i="1">
                                  <a:solidFill>
                                    <a:srgbClr val="7030A0"/>
                                  </a:solidFill>
                                  <a:latin typeface="Cambria Math"/>
                                  <a:ea typeface="Cambria Math"/>
                                </a:rPr>
                                <m:t>,</m:t>
                              </m:r>
                              <m:r>
                                <a:rPr lang="en-US" sz="3200" b="0" i="1" smtClean="0">
                                  <a:solidFill>
                                    <a:srgbClr val="7030A0"/>
                                  </a:solidFill>
                                  <a:latin typeface="Cambria Math" panose="02040503050406030204" pitchFamily="18" charset="0"/>
                                  <a:ea typeface="Cambria Math"/>
                                </a:rPr>
                                <m:t>2</m:t>
                              </m:r>
                            </m:sub>
                          </m:sSub>
                        </m:den>
                      </m:f>
                    </m:oMath>
                  </m:oMathPara>
                </a14:m>
                <a:endParaRPr lang="en-US" sz="3200" dirty="0"/>
              </a:p>
            </p:txBody>
          </p:sp>
        </mc:Choice>
        <mc:Fallback xmlns="">
          <p:sp>
            <p:nvSpPr>
              <p:cNvPr id="6" name="TextBox 5"/>
              <p:cNvSpPr txBox="1">
                <a:spLocks noRot="1" noChangeAspect="1" noMove="1" noResize="1" noEditPoints="1" noAdjustHandles="1" noChangeArrowheads="1" noChangeShapeType="1" noTextEdit="1"/>
              </p:cNvSpPr>
              <p:nvPr/>
            </p:nvSpPr>
            <p:spPr>
              <a:xfrm>
                <a:off x="1176788" y="3429000"/>
                <a:ext cx="3760972" cy="1149482"/>
              </a:xfrm>
              <a:prstGeom prst="rect">
                <a:avLst/>
              </a:prstGeom>
              <a:blipFill>
                <a:blip r:embed="rId3"/>
                <a:stretch>
                  <a:fillRect/>
                </a:stretch>
              </a:blipFill>
            </p:spPr>
            <p:txBody>
              <a:bodyPr/>
              <a:lstStyle/>
              <a:p>
                <a:r>
                  <a:rPr lang="en-US">
                    <a:noFill/>
                  </a:rPr>
                  <a:t> </a:t>
                </a:r>
              </a:p>
            </p:txBody>
          </p:sp>
        </mc:Fallback>
      </mc:AlternateContent>
      <p:sp>
        <p:nvSpPr>
          <p:cNvPr id="7" name="Oval 6"/>
          <p:cNvSpPr/>
          <p:nvPr/>
        </p:nvSpPr>
        <p:spPr>
          <a:xfrm>
            <a:off x="5862368" y="2189390"/>
            <a:ext cx="866236" cy="534837"/>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06001C3-A761-4128-94F5-174EDE85B686}"/>
                  </a:ext>
                </a:extLst>
              </p:cNvPr>
              <p:cNvSpPr txBox="1"/>
              <p:nvPr/>
            </p:nvSpPr>
            <p:spPr>
              <a:xfrm>
                <a:off x="2863971" y="1643202"/>
                <a:ext cx="5622642" cy="10958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m>
                            <m:mPr>
                              <m:mcs>
                                <m:mc>
                                  <m:mcPr>
                                    <m:count m:val="1"/>
                                    <m:mcJc m:val="center"/>
                                  </m:mcPr>
                                </m:mc>
                              </m:mcs>
                              <m:ctrlPr>
                                <a:rPr lang="en-US" sz="3200" i="1" smtClean="0">
                                  <a:latin typeface="Cambria Math" panose="02040503050406030204" pitchFamily="18" charset="0"/>
                                </a:rPr>
                              </m:ctrlPr>
                            </m:mPr>
                            <m:mr>
                              <m:e>
                                <m:sSubSup>
                                  <m:sSubSupPr>
                                    <m:ctrlPr>
                                      <a:rPr lang="en-US" sz="3200" i="1" smtClean="0">
                                        <a:latin typeface="Cambria Math" panose="02040503050406030204" pitchFamily="18" charset="0"/>
                                      </a:rPr>
                                    </m:ctrlPr>
                                  </m:sSubSupPr>
                                  <m:e>
                                    <m:r>
                                      <a:rPr lang="en-US" sz="3200" b="0" i="1" smtClean="0">
                                        <a:latin typeface="Cambria Math" panose="02040503050406030204" pitchFamily="18" charset="0"/>
                                      </a:rPr>
                                      <m:t>𝑁</m:t>
                                    </m:r>
                                  </m:e>
                                  <m:sub>
                                    <m:r>
                                      <a:rPr lang="en-US" sz="3200" b="0" i="1" smtClean="0">
                                        <a:latin typeface="Cambria Math" panose="02040503050406030204" pitchFamily="18" charset="0"/>
                                      </a:rPr>
                                      <m:t>𝑡</m:t>
                                    </m:r>
                                    <m:r>
                                      <a:rPr lang="en-US" sz="3200" b="0" i="1" smtClean="0">
                                        <a:latin typeface="Cambria Math" panose="02040503050406030204" pitchFamily="18" charset="0"/>
                                      </a:rPr>
                                      <m:t>+1</m:t>
                                    </m:r>
                                  </m:sub>
                                  <m:sup>
                                    <m:r>
                                      <a:rPr lang="en-US" sz="3200" b="0" i="1" smtClean="0">
                                        <a:latin typeface="Cambria Math" panose="02040503050406030204" pitchFamily="18" charset="0"/>
                                      </a:rPr>
                                      <m:t>𝑌</m:t>
                                    </m:r>
                                  </m:sup>
                                </m:sSubSup>
                              </m:e>
                            </m:mr>
                            <m:mr>
                              <m:e>
                                <m:sSubSup>
                                  <m:sSubSupPr>
                                    <m:ctrlPr>
                                      <a:rPr lang="en-US" sz="3200" i="1" smtClean="0">
                                        <a:latin typeface="Cambria Math" panose="02040503050406030204" pitchFamily="18" charset="0"/>
                                      </a:rPr>
                                    </m:ctrlPr>
                                  </m:sSubSupPr>
                                  <m:e>
                                    <m:r>
                                      <a:rPr lang="en-US" sz="3200" b="0" i="1" smtClean="0">
                                        <a:latin typeface="Cambria Math" panose="02040503050406030204" pitchFamily="18" charset="0"/>
                                      </a:rPr>
                                      <m:t>𝑁</m:t>
                                    </m:r>
                                  </m:e>
                                  <m:sub>
                                    <m:r>
                                      <a:rPr lang="en-US" sz="3200" b="0" i="1" smtClean="0">
                                        <a:latin typeface="Cambria Math" panose="02040503050406030204" pitchFamily="18" charset="0"/>
                                      </a:rPr>
                                      <m:t>𝑡</m:t>
                                    </m:r>
                                    <m:r>
                                      <a:rPr lang="en-US" sz="3200" b="0" i="1" smtClean="0">
                                        <a:latin typeface="Cambria Math" panose="02040503050406030204" pitchFamily="18" charset="0"/>
                                      </a:rPr>
                                      <m:t>+1</m:t>
                                    </m:r>
                                  </m:sub>
                                  <m:sup>
                                    <m:r>
                                      <a:rPr lang="en-US" sz="3200" b="0" i="1" smtClean="0">
                                        <a:latin typeface="Cambria Math" panose="02040503050406030204" pitchFamily="18" charset="0"/>
                                      </a:rPr>
                                      <m:t>𝐴</m:t>
                                    </m:r>
                                  </m:sup>
                                </m:sSubSup>
                              </m:e>
                            </m:mr>
                          </m:m>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
                                  <m:sSubPr>
                                    <m:ctrlPr>
                                      <a:rPr lang="en-US" sz="3200" i="1">
                                        <a:latin typeface="Cambria Math" panose="02040503050406030204" pitchFamily="18" charset="0"/>
                                      </a:rPr>
                                    </m:ctrlPr>
                                  </m:sSubPr>
                                  <m:e>
                                    <m:r>
                                      <a:rPr lang="en-US" sz="3200" b="0" i="1" smtClean="0">
                                        <a:latin typeface="Cambria Math" panose="02040503050406030204" pitchFamily="18" charset="0"/>
                                      </a:rPr>
                                      <m:t>𝑎</m:t>
                                    </m:r>
                                  </m:e>
                                  <m:sub>
                                    <m:r>
                                      <a:rPr lang="en-US" sz="3200">
                                        <a:latin typeface="Cambria Math" panose="02040503050406030204" pitchFamily="18" charset="0"/>
                                      </a:rPr>
                                      <m:t>1,1</m:t>
                                    </m:r>
                                  </m:sub>
                                </m:sSub>
                              </m:e>
                              <m:e>
                                <m:sSub>
                                  <m:sSubPr>
                                    <m:ctrlPr>
                                      <a:rPr lang="en-US" sz="3200" i="1" smtClean="0">
                                        <a:solidFill>
                                          <a:srgbClr val="00B0F0"/>
                                        </a:solidFill>
                                        <a:latin typeface="Cambria Math" panose="02040503050406030204" pitchFamily="18" charset="0"/>
                                      </a:rPr>
                                    </m:ctrlPr>
                                  </m:sSubPr>
                                  <m:e>
                                    <m:r>
                                      <a:rPr lang="en-US" sz="3200" b="0" i="1" smtClean="0">
                                        <a:solidFill>
                                          <a:srgbClr val="00B0F0"/>
                                        </a:solidFill>
                                        <a:latin typeface="Cambria Math" panose="02040503050406030204" pitchFamily="18" charset="0"/>
                                      </a:rPr>
                                      <m:t>𝑎</m:t>
                                    </m:r>
                                  </m:e>
                                  <m:sub>
                                    <m:r>
                                      <a:rPr lang="en-US" sz="3200">
                                        <a:solidFill>
                                          <a:srgbClr val="00B0F0"/>
                                        </a:solidFill>
                                        <a:latin typeface="Cambria Math" panose="02040503050406030204" pitchFamily="18" charset="0"/>
                                      </a:rPr>
                                      <m:t>1,2</m:t>
                                    </m:r>
                                  </m:sub>
                                </m:sSub>
                              </m:e>
                            </m:mr>
                            <m:mr>
                              <m:e>
                                <m:sSub>
                                  <m:sSubPr>
                                    <m:ctrlPr>
                                      <a:rPr lang="en-US" sz="3200" i="1" smtClean="0">
                                        <a:solidFill>
                                          <a:schemeClr val="accent2"/>
                                        </a:solidFill>
                                        <a:latin typeface="Cambria Math" panose="02040503050406030204" pitchFamily="18" charset="0"/>
                                      </a:rPr>
                                    </m:ctrlPr>
                                  </m:sSubPr>
                                  <m:e>
                                    <m:r>
                                      <a:rPr lang="en-US" sz="3200" b="0" i="1" smtClean="0">
                                        <a:solidFill>
                                          <a:schemeClr val="accent2"/>
                                        </a:solidFill>
                                        <a:latin typeface="Cambria Math" panose="02040503050406030204" pitchFamily="18" charset="0"/>
                                      </a:rPr>
                                      <m:t>𝑎</m:t>
                                    </m:r>
                                  </m:e>
                                  <m:sub>
                                    <m:r>
                                      <a:rPr lang="en-US" sz="3200">
                                        <a:solidFill>
                                          <a:schemeClr val="accent2"/>
                                        </a:solidFill>
                                        <a:latin typeface="Cambria Math" panose="02040503050406030204" pitchFamily="18" charset="0"/>
                                      </a:rPr>
                                      <m:t>2,1</m:t>
                                    </m:r>
                                  </m:sub>
                                </m:sSub>
                              </m:e>
                              <m:e>
                                <m:sSub>
                                  <m:sSubPr>
                                    <m:ctrlPr>
                                      <a:rPr lang="en-US" sz="3200" i="1" smtClean="0">
                                        <a:solidFill>
                                          <a:srgbClr val="7030A0"/>
                                        </a:solidFill>
                                        <a:latin typeface="Cambria Math" panose="02040503050406030204" pitchFamily="18" charset="0"/>
                                      </a:rPr>
                                    </m:ctrlPr>
                                  </m:sSubPr>
                                  <m:e>
                                    <m:r>
                                      <a:rPr lang="en-US" sz="3200" b="0" i="1" smtClean="0">
                                        <a:solidFill>
                                          <a:srgbClr val="7030A0"/>
                                        </a:solidFill>
                                        <a:latin typeface="Cambria Math" panose="02040503050406030204" pitchFamily="18" charset="0"/>
                                      </a:rPr>
                                      <m:t>𝑎</m:t>
                                    </m:r>
                                  </m:e>
                                  <m:sub>
                                    <m:r>
                                      <a:rPr lang="en-US" sz="3200">
                                        <a:solidFill>
                                          <a:srgbClr val="7030A0"/>
                                        </a:solidFill>
                                        <a:latin typeface="Cambria Math" panose="02040503050406030204" pitchFamily="18" charset="0"/>
                                      </a:rPr>
                                      <m:t>2,2</m:t>
                                    </m:r>
                                  </m:sub>
                                </m:sSub>
                              </m:e>
                            </m:mr>
                          </m:m>
                        </m:e>
                      </m:d>
                      <m:r>
                        <a:rPr lang="en-US" sz="3200" b="0" i="1" smtClean="0">
                          <a:latin typeface="Cambria Math" panose="02040503050406030204" pitchFamily="18" charset="0"/>
                          <a:ea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1"/>
                                    <m:mcJc m:val="center"/>
                                  </m:mcPr>
                                </m:mc>
                              </m:mcs>
                              <m:ctrlPr>
                                <a:rPr lang="en-US" sz="3200" i="1" smtClean="0">
                                  <a:latin typeface="Cambria Math" panose="02040503050406030204" pitchFamily="18" charset="0"/>
                                </a:rPr>
                              </m:ctrlPr>
                            </m:mPr>
                            <m:mr>
                              <m:e>
                                <m:sSubSup>
                                  <m:sSubSupPr>
                                    <m:ctrlPr>
                                      <a:rPr lang="en-US" sz="3200" i="1" smtClean="0">
                                        <a:latin typeface="Cambria Math" panose="02040503050406030204" pitchFamily="18" charset="0"/>
                                      </a:rPr>
                                    </m:ctrlPr>
                                  </m:sSubSupPr>
                                  <m:e>
                                    <m:r>
                                      <a:rPr lang="en-US" sz="3200" b="0" i="1" smtClean="0">
                                        <a:latin typeface="Cambria Math" panose="02040503050406030204" pitchFamily="18" charset="0"/>
                                      </a:rPr>
                                      <m:t>𝑁</m:t>
                                    </m:r>
                                  </m:e>
                                  <m:sub>
                                    <m:r>
                                      <a:rPr lang="en-US" sz="3200" b="0" i="1" smtClean="0">
                                        <a:latin typeface="Cambria Math" panose="02040503050406030204" pitchFamily="18" charset="0"/>
                                      </a:rPr>
                                      <m:t>𝑡</m:t>
                                    </m:r>
                                  </m:sub>
                                  <m:sup>
                                    <m:r>
                                      <a:rPr lang="en-US" sz="3200" b="0" i="1" smtClean="0">
                                        <a:latin typeface="Cambria Math" panose="02040503050406030204" pitchFamily="18" charset="0"/>
                                      </a:rPr>
                                      <m:t>𝑌</m:t>
                                    </m:r>
                                  </m:sup>
                                </m:sSubSup>
                              </m:e>
                            </m:mr>
                            <m:mr>
                              <m:e>
                                <m:sSubSup>
                                  <m:sSubSupPr>
                                    <m:ctrlPr>
                                      <a:rPr lang="en-US" sz="3200" i="1" smtClean="0">
                                        <a:latin typeface="Cambria Math" panose="02040503050406030204" pitchFamily="18" charset="0"/>
                                      </a:rPr>
                                    </m:ctrlPr>
                                  </m:sSubSupPr>
                                  <m:e>
                                    <m:r>
                                      <a:rPr lang="en-US" sz="3200" b="0" i="1" smtClean="0">
                                        <a:latin typeface="Cambria Math" panose="02040503050406030204" pitchFamily="18" charset="0"/>
                                      </a:rPr>
                                      <m:t>𝑁</m:t>
                                    </m:r>
                                  </m:e>
                                  <m:sub>
                                    <m:r>
                                      <a:rPr lang="en-US" sz="3200" b="0" i="1" smtClean="0">
                                        <a:latin typeface="Cambria Math" panose="02040503050406030204" pitchFamily="18" charset="0"/>
                                      </a:rPr>
                                      <m:t>𝑡</m:t>
                                    </m:r>
                                  </m:sub>
                                  <m:sup>
                                    <m:r>
                                      <a:rPr lang="en-US" sz="3200" b="0" i="1" smtClean="0">
                                        <a:latin typeface="Cambria Math" panose="02040503050406030204" pitchFamily="18" charset="0"/>
                                      </a:rPr>
                                      <m:t>𝐴</m:t>
                                    </m:r>
                                  </m:sup>
                                </m:sSubSup>
                              </m:e>
                            </m:mr>
                          </m:m>
                        </m:e>
                      </m:d>
                    </m:oMath>
                  </m:oMathPara>
                </a14:m>
                <a:endParaRPr lang="en-US" sz="3200" dirty="0"/>
              </a:p>
            </p:txBody>
          </p:sp>
        </mc:Choice>
        <mc:Fallback xmlns="">
          <p:sp>
            <p:nvSpPr>
              <p:cNvPr id="10" name="TextBox 9">
                <a:extLst>
                  <a:ext uri="{FF2B5EF4-FFF2-40B4-BE49-F238E27FC236}">
                    <a16:creationId xmlns:a16="http://schemas.microsoft.com/office/drawing/2014/main" id="{D06001C3-A761-4128-94F5-174EDE85B686}"/>
                  </a:ext>
                </a:extLst>
              </p:cNvPr>
              <p:cNvSpPr txBox="1">
                <a:spLocks noRot="1" noChangeAspect="1" noMove="1" noResize="1" noEditPoints="1" noAdjustHandles="1" noChangeArrowheads="1" noChangeShapeType="1" noTextEdit="1"/>
              </p:cNvSpPr>
              <p:nvPr/>
            </p:nvSpPr>
            <p:spPr>
              <a:xfrm>
                <a:off x="2863971" y="1643202"/>
                <a:ext cx="5622642" cy="10958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1A642CC-71BD-4385-BDD3-F3B178BF05E1}"/>
                  </a:ext>
                </a:extLst>
              </p:cNvPr>
              <p:cNvSpPr txBox="1"/>
              <p:nvPr/>
            </p:nvSpPr>
            <p:spPr>
              <a:xfrm>
                <a:off x="6149742" y="3563121"/>
                <a:ext cx="4309955" cy="908069"/>
              </a:xfrm>
              <a:prstGeom prst="rect">
                <a:avLst/>
              </a:prstGeom>
              <a:noFill/>
            </p:spPr>
            <p:txBody>
              <a:bodyPr wrap="square" rtlCol="0">
                <a:spAutoFit/>
              </a:bodyPr>
              <a:lstStyle/>
              <a:p>
                <a14:m>
                  <m:oMath xmlns:m="http://schemas.openxmlformats.org/officeDocument/2006/math">
                    <m:r>
                      <a:rPr lang="en-US" sz="3200" b="0" i="1" smtClean="0">
                        <a:latin typeface="Cambria Math" panose="02040503050406030204" pitchFamily="18" charset="0"/>
                        <a:ea typeface="Cambria Math"/>
                      </a:rPr>
                      <m:t>𝐸𝑙𝑎𝑠𝑡𝑖𝑐𝑖𝑡𝑦</m:t>
                    </m:r>
                    <m:r>
                      <a:rPr lang="en-US" sz="3200" i="1" smtClean="0">
                        <a:latin typeface="Cambria Math"/>
                        <a:ea typeface="Cambria Math"/>
                      </a:rPr>
                      <m:t>=</m:t>
                    </m:r>
                    <m:f>
                      <m:fPr>
                        <m:ctrlPr>
                          <a:rPr lang="en-US" sz="3200" i="1">
                            <a:latin typeface="Cambria Math" panose="02040503050406030204" pitchFamily="18" charset="0"/>
                            <a:ea typeface="Cambria Math"/>
                          </a:rPr>
                        </m:ctrlPr>
                      </m:fPr>
                      <m:num>
                        <m:sSub>
                          <m:sSubPr>
                            <m:ctrlPr>
                              <a:rPr lang="en-US" sz="3200" i="1">
                                <a:solidFill>
                                  <a:srgbClr val="7030A0"/>
                                </a:solidFill>
                                <a:latin typeface="Cambria Math" panose="02040503050406030204" pitchFamily="18" charset="0"/>
                                <a:ea typeface="Cambria Math"/>
                              </a:rPr>
                            </m:ctrlPr>
                          </m:sSubPr>
                          <m:e>
                            <m:r>
                              <a:rPr lang="en-US" sz="3200" b="0" i="1" smtClean="0">
                                <a:solidFill>
                                  <a:srgbClr val="7030A0"/>
                                </a:solidFill>
                                <a:latin typeface="Cambria Math" panose="02040503050406030204" pitchFamily="18" charset="0"/>
                                <a:ea typeface="Cambria Math"/>
                              </a:rPr>
                              <m:t>𝑎</m:t>
                            </m:r>
                          </m:e>
                          <m:sub>
                            <m:r>
                              <a:rPr lang="en-US" sz="3200" i="1">
                                <a:solidFill>
                                  <a:srgbClr val="7030A0"/>
                                </a:solidFill>
                                <a:latin typeface="Cambria Math" panose="02040503050406030204" pitchFamily="18" charset="0"/>
                                <a:ea typeface="Cambria Math"/>
                              </a:rPr>
                              <m:t>2</m:t>
                            </m:r>
                            <m:r>
                              <a:rPr lang="en-US" sz="3200" i="1">
                                <a:solidFill>
                                  <a:srgbClr val="7030A0"/>
                                </a:solidFill>
                                <a:latin typeface="Cambria Math"/>
                                <a:ea typeface="Cambria Math"/>
                              </a:rPr>
                              <m:t>,</m:t>
                            </m:r>
                            <m:r>
                              <a:rPr lang="en-US" sz="3200" i="1">
                                <a:solidFill>
                                  <a:srgbClr val="7030A0"/>
                                </a:solidFill>
                                <a:latin typeface="Cambria Math" panose="02040503050406030204" pitchFamily="18" charset="0"/>
                                <a:ea typeface="Cambria Math"/>
                              </a:rPr>
                              <m:t>2</m:t>
                            </m:r>
                          </m:sub>
                        </m:sSub>
                      </m:num>
                      <m:den>
                        <m:r>
                          <m:rPr>
                            <m:sty m:val="p"/>
                          </m:rPr>
                          <a:rPr lang="el-GR" sz="3200" i="1">
                            <a:latin typeface="Cambria Math"/>
                            <a:ea typeface="Cambria Math"/>
                          </a:rPr>
                          <m:t>λ</m:t>
                        </m:r>
                      </m:den>
                    </m:f>
                  </m:oMath>
                </a14:m>
                <a:r>
                  <a:rPr lang="en-US" sz="3200" dirty="0">
                    <a:ea typeface="Cambria Math"/>
                  </a:rPr>
                  <a:t> </a:t>
                </a:r>
                <a14:m>
                  <m:oMath xmlns:m="http://schemas.openxmlformats.org/officeDocument/2006/math">
                    <m:f>
                      <m:fPr>
                        <m:ctrlPr>
                          <a:rPr lang="en-US" sz="3200" i="1">
                            <a:latin typeface="Cambria Math" panose="02040503050406030204" pitchFamily="18" charset="0"/>
                            <a:ea typeface="Cambria Math"/>
                          </a:rPr>
                        </m:ctrlPr>
                      </m:fPr>
                      <m:num>
                        <m:r>
                          <a:rPr lang="en-US" sz="3200" i="1">
                            <a:latin typeface="Cambria Math"/>
                            <a:ea typeface="Cambria Math"/>
                          </a:rPr>
                          <m:t>𝛿</m:t>
                        </m:r>
                        <m:r>
                          <m:rPr>
                            <m:sty m:val="p"/>
                          </m:rPr>
                          <a:rPr lang="el-GR" sz="3200" i="1">
                            <a:latin typeface="Cambria Math"/>
                            <a:ea typeface="Cambria Math"/>
                          </a:rPr>
                          <m:t>λ</m:t>
                        </m:r>
                        <m:r>
                          <m:rPr>
                            <m:nor/>
                          </m:rPr>
                          <a:rPr lang="en-US" sz="3200" dirty="0"/>
                          <m:t> </m:t>
                        </m:r>
                      </m:num>
                      <m:den>
                        <m:r>
                          <a:rPr lang="en-US" sz="3200" i="1">
                            <a:latin typeface="Cambria Math"/>
                            <a:ea typeface="Cambria Math"/>
                          </a:rPr>
                          <m:t>𝛿</m:t>
                        </m:r>
                        <m:sSub>
                          <m:sSubPr>
                            <m:ctrlPr>
                              <a:rPr lang="en-US" sz="3200" i="1">
                                <a:solidFill>
                                  <a:srgbClr val="7030A0"/>
                                </a:solidFill>
                                <a:latin typeface="Cambria Math" panose="02040503050406030204" pitchFamily="18" charset="0"/>
                                <a:ea typeface="Cambria Math"/>
                              </a:rPr>
                            </m:ctrlPr>
                          </m:sSubPr>
                          <m:e>
                            <m:r>
                              <a:rPr lang="en-US" sz="3200" b="0" i="1" smtClean="0">
                                <a:solidFill>
                                  <a:srgbClr val="7030A0"/>
                                </a:solidFill>
                                <a:latin typeface="Cambria Math" panose="02040503050406030204" pitchFamily="18" charset="0"/>
                                <a:ea typeface="Cambria Math"/>
                              </a:rPr>
                              <m:t>𝑎</m:t>
                            </m:r>
                          </m:e>
                          <m:sub>
                            <m:r>
                              <a:rPr lang="en-US" sz="3200" i="1">
                                <a:solidFill>
                                  <a:srgbClr val="7030A0"/>
                                </a:solidFill>
                                <a:latin typeface="Cambria Math" panose="02040503050406030204" pitchFamily="18" charset="0"/>
                                <a:ea typeface="Cambria Math"/>
                              </a:rPr>
                              <m:t>2</m:t>
                            </m:r>
                            <m:r>
                              <a:rPr lang="en-US" sz="3200" i="1">
                                <a:solidFill>
                                  <a:srgbClr val="7030A0"/>
                                </a:solidFill>
                                <a:latin typeface="Cambria Math"/>
                                <a:ea typeface="Cambria Math"/>
                              </a:rPr>
                              <m:t>,</m:t>
                            </m:r>
                            <m:r>
                              <a:rPr lang="en-US" sz="3200" i="1">
                                <a:solidFill>
                                  <a:srgbClr val="7030A0"/>
                                </a:solidFill>
                                <a:latin typeface="Cambria Math" panose="02040503050406030204" pitchFamily="18" charset="0"/>
                                <a:ea typeface="Cambria Math"/>
                              </a:rPr>
                              <m:t>2</m:t>
                            </m:r>
                          </m:sub>
                        </m:sSub>
                      </m:den>
                    </m:f>
                  </m:oMath>
                </a14:m>
                <a:endParaRPr lang="en-US" sz="3200" dirty="0"/>
              </a:p>
            </p:txBody>
          </p:sp>
        </mc:Choice>
        <mc:Fallback xmlns="">
          <p:sp>
            <p:nvSpPr>
              <p:cNvPr id="11" name="TextBox 10">
                <a:extLst>
                  <a:ext uri="{FF2B5EF4-FFF2-40B4-BE49-F238E27FC236}">
                    <a16:creationId xmlns:a16="http://schemas.microsoft.com/office/drawing/2014/main" id="{91A642CC-71BD-4385-BDD3-F3B178BF05E1}"/>
                  </a:ext>
                </a:extLst>
              </p:cNvPr>
              <p:cNvSpPr txBox="1">
                <a:spLocks noRot="1" noChangeAspect="1" noMove="1" noResize="1" noEditPoints="1" noAdjustHandles="1" noChangeArrowheads="1" noChangeShapeType="1" noTextEdit="1"/>
              </p:cNvSpPr>
              <p:nvPr/>
            </p:nvSpPr>
            <p:spPr>
              <a:xfrm>
                <a:off x="6149742" y="3563121"/>
                <a:ext cx="4309955" cy="90806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1F024FA-91FC-401E-87B9-44B6FAFBC207}"/>
                  </a:ext>
                </a:extLst>
              </p:cNvPr>
              <p:cNvSpPr txBox="1"/>
              <p:nvPr/>
            </p:nvSpPr>
            <p:spPr>
              <a:xfrm>
                <a:off x="6162513" y="4891631"/>
                <a:ext cx="4215064" cy="923330"/>
              </a:xfrm>
              <a:prstGeom prst="rect">
                <a:avLst/>
              </a:prstGeom>
              <a:noFill/>
            </p:spPr>
            <p:txBody>
              <a:bodyPr wrap="square" rtlCol="0">
                <a:spAutoFit/>
              </a:bodyPr>
              <a:lstStyle/>
              <a:p>
                <a:r>
                  <a:rPr lang="en-US" dirty="0"/>
                  <a:t>Elasticity analysis estimates the effect of a </a:t>
                </a:r>
                <a:r>
                  <a:rPr lang="en-US" b="1" dirty="0"/>
                  <a:t>proportional</a:t>
                </a:r>
                <a:r>
                  <a:rPr lang="en-US" dirty="0"/>
                  <a:t> change in the demographic rates on population growth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a:t>
                </a:r>
              </a:p>
            </p:txBody>
          </p:sp>
        </mc:Choice>
        <mc:Fallback xmlns="">
          <p:sp>
            <p:nvSpPr>
              <p:cNvPr id="2" name="TextBox 1">
                <a:extLst>
                  <a:ext uri="{FF2B5EF4-FFF2-40B4-BE49-F238E27FC236}">
                    <a16:creationId xmlns:a16="http://schemas.microsoft.com/office/drawing/2014/main" id="{11F024FA-91FC-401E-87B9-44B6FAFBC207}"/>
                  </a:ext>
                </a:extLst>
              </p:cNvPr>
              <p:cNvSpPr txBox="1">
                <a:spLocks noRot="1" noChangeAspect="1" noMove="1" noResize="1" noEditPoints="1" noAdjustHandles="1" noChangeArrowheads="1" noChangeShapeType="1" noTextEdit="1"/>
              </p:cNvSpPr>
              <p:nvPr/>
            </p:nvSpPr>
            <p:spPr>
              <a:xfrm>
                <a:off x="6162513" y="4891631"/>
                <a:ext cx="4215064" cy="923330"/>
              </a:xfrm>
              <a:prstGeom prst="rect">
                <a:avLst/>
              </a:prstGeom>
              <a:blipFill>
                <a:blip r:embed="rId6"/>
                <a:stretch>
                  <a:fillRect l="-1302"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60DB3FD-3A20-4098-B53E-52D32379F64E}"/>
                  </a:ext>
                </a:extLst>
              </p:cNvPr>
              <p:cNvSpPr txBox="1"/>
              <p:nvPr/>
            </p:nvSpPr>
            <p:spPr>
              <a:xfrm>
                <a:off x="1073271" y="4891631"/>
                <a:ext cx="4024941" cy="923330"/>
              </a:xfrm>
              <a:prstGeom prst="rect">
                <a:avLst/>
              </a:prstGeom>
              <a:noFill/>
            </p:spPr>
            <p:txBody>
              <a:bodyPr wrap="square" rtlCol="0">
                <a:spAutoFit/>
              </a:bodyPr>
              <a:lstStyle/>
              <a:p>
                <a:r>
                  <a:rPr lang="en-US" dirty="0"/>
                  <a:t>Sensitivity is the rate of change in population growth (</a:t>
                </a:r>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US" dirty="0"/>
                  <a:t>) with respect to a change in any element of the matrix.</a:t>
                </a:r>
              </a:p>
            </p:txBody>
          </p:sp>
        </mc:Choice>
        <mc:Fallback xmlns="">
          <p:sp>
            <p:nvSpPr>
              <p:cNvPr id="13" name="TextBox 12">
                <a:extLst>
                  <a:ext uri="{FF2B5EF4-FFF2-40B4-BE49-F238E27FC236}">
                    <a16:creationId xmlns:a16="http://schemas.microsoft.com/office/drawing/2014/main" id="{C60DB3FD-3A20-4098-B53E-52D32379F64E}"/>
                  </a:ext>
                </a:extLst>
              </p:cNvPr>
              <p:cNvSpPr txBox="1">
                <a:spLocks noRot="1" noChangeAspect="1" noMove="1" noResize="1" noEditPoints="1" noAdjustHandles="1" noChangeArrowheads="1" noChangeShapeType="1" noTextEdit="1"/>
              </p:cNvSpPr>
              <p:nvPr/>
            </p:nvSpPr>
            <p:spPr>
              <a:xfrm>
                <a:off x="1073271" y="4891631"/>
                <a:ext cx="4024941" cy="923330"/>
              </a:xfrm>
              <a:prstGeom prst="rect">
                <a:avLst/>
              </a:prstGeom>
              <a:blipFill>
                <a:blip r:embed="rId7"/>
                <a:stretch>
                  <a:fillRect l="-1212"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26784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1" grpId="0"/>
      <p:bldP spid="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estimate sensitivity and elasticity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b="1" dirty="0"/>
                  <a:t>Program R – Package ‘</a:t>
                </a:r>
                <a:r>
                  <a:rPr lang="en-US" b="1" dirty="0" err="1"/>
                  <a:t>PopBio</a:t>
                </a:r>
                <a:r>
                  <a:rPr lang="en-US" b="1" dirty="0"/>
                  <a:t>’</a:t>
                </a:r>
              </a:p>
              <a:p>
                <a:pPr marL="0" indent="0">
                  <a:buNone/>
                </a:pPr>
                <a:endParaRPr lang="en-US" i="1" dirty="0">
                  <a:latin typeface="Cambria Math" panose="02040503050406030204" pitchFamily="18" charset="0"/>
                </a:endParaRPr>
              </a:p>
              <a:p>
                <a:pPr marL="0" indent="0">
                  <a:buNone/>
                </a:pPr>
                <a:r>
                  <a:rPr lang="en-US" dirty="0"/>
                  <a:t>Population matrix </a:t>
                </a:r>
                <a:r>
                  <a:rPr lang="en-US" dirty="0">
                    <a:sym typeface="Wingdings" panose="05000000000000000000" pitchFamily="2" charset="2"/>
                  </a:rPr>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e>
                              <m:sSubSup>
                                <m:sSubSupPr>
                                  <m:ctrlPr>
                                    <a:rPr lang="en-US" i="1">
                                      <a:solidFill>
                                        <a:srgbClr val="00B0F0"/>
                                      </a:solidFill>
                                      <a:latin typeface="Cambria Math" panose="02040503050406030204" pitchFamily="18" charset="0"/>
                                    </a:rPr>
                                  </m:ctrlPr>
                                </m:sSubSupPr>
                                <m:e>
                                  <m:r>
                                    <a:rPr lang="en-US" i="1">
                                      <a:solidFill>
                                        <a:srgbClr val="00B0F0"/>
                                      </a:solidFill>
                                      <a:latin typeface="Cambria Math" panose="02040503050406030204" pitchFamily="18" charset="0"/>
                                    </a:rPr>
                                    <m:t>𝐹</m:t>
                                  </m:r>
                                </m:e>
                                <m:sub>
                                  <m:r>
                                    <a:rPr lang="en-US" i="1">
                                      <a:solidFill>
                                        <a:srgbClr val="00B0F0"/>
                                      </a:solidFill>
                                      <a:latin typeface="Cambria Math" panose="02040503050406030204" pitchFamily="18" charset="0"/>
                                    </a:rPr>
                                    <m:t>𝑡</m:t>
                                  </m:r>
                                </m:sub>
                                <m:sup>
                                  <m:r>
                                    <a:rPr lang="en-US" i="1">
                                      <a:solidFill>
                                        <a:srgbClr val="00B0F0"/>
                                      </a:solidFill>
                                      <a:latin typeface="Cambria Math" panose="02040503050406030204" pitchFamily="18" charset="0"/>
                                    </a:rPr>
                                    <m:t>𝐴</m:t>
                                  </m:r>
                                </m:sup>
                              </m:sSubSup>
                            </m:e>
                          </m:mr>
                          <m:mr>
                            <m:e>
                              <m:sSubSup>
                                <m:sSubSupPr>
                                  <m:ctrlPr>
                                    <a:rPr lang="en-US" i="1">
                                      <a:solidFill>
                                        <a:schemeClr val="accent2"/>
                                      </a:solidFill>
                                      <a:latin typeface="Cambria Math" panose="02040503050406030204" pitchFamily="18" charset="0"/>
                                    </a:rPr>
                                  </m:ctrlPr>
                                </m:sSubSupPr>
                                <m:e>
                                  <m:r>
                                    <a:rPr lang="en-US" i="1">
                                      <a:solidFill>
                                        <a:schemeClr val="accent2"/>
                                      </a:solidFill>
                                      <a:latin typeface="Cambria Math" panose="02040503050406030204" pitchFamily="18" charset="0"/>
                                    </a:rPr>
                                    <m:t>𝑆</m:t>
                                  </m:r>
                                </m:e>
                                <m:sub>
                                  <m:r>
                                    <a:rPr lang="en-US" i="1">
                                      <a:solidFill>
                                        <a:schemeClr val="accent2"/>
                                      </a:solidFill>
                                      <a:latin typeface="Cambria Math" panose="02040503050406030204" pitchFamily="18" charset="0"/>
                                    </a:rPr>
                                    <m:t>𝑡</m:t>
                                  </m:r>
                                </m:sub>
                                <m:sup>
                                  <m:r>
                                    <a:rPr lang="en-US" i="1">
                                      <a:solidFill>
                                        <a:schemeClr val="accent2"/>
                                      </a:solidFill>
                                      <a:latin typeface="Cambria Math" panose="02040503050406030204" pitchFamily="18" charset="0"/>
                                    </a:rPr>
                                    <m:t>𝑌</m:t>
                                  </m:r>
                                </m:sup>
                              </m:sSubSup>
                            </m:e>
                            <m:e>
                              <m:sSubSup>
                                <m:sSubSupPr>
                                  <m:ctrlPr>
                                    <a:rPr lang="en-US" i="1">
                                      <a:solidFill>
                                        <a:srgbClr val="7030A0"/>
                                      </a:solidFill>
                                      <a:latin typeface="Cambria Math" panose="02040503050406030204" pitchFamily="18" charset="0"/>
                                    </a:rPr>
                                  </m:ctrlPr>
                                </m:sSubSupPr>
                                <m:e>
                                  <m:r>
                                    <a:rPr lang="en-US" i="1">
                                      <a:solidFill>
                                        <a:srgbClr val="7030A0"/>
                                      </a:solidFill>
                                      <a:latin typeface="Cambria Math" panose="02040503050406030204" pitchFamily="18" charset="0"/>
                                    </a:rPr>
                                    <m:t>𝑆</m:t>
                                  </m:r>
                                </m:e>
                                <m:sub>
                                  <m:r>
                                    <a:rPr lang="en-US" i="1">
                                      <a:solidFill>
                                        <a:srgbClr val="7030A0"/>
                                      </a:solidFill>
                                      <a:latin typeface="Cambria Math" panose="02040503050406030204" pitchFamily="18" charset="0"/>
                                    </a:rPr>
                                    <m:t>𝑡</m:t>
                                  </m:r>
                                </m:sub>
                                <m:sup>
                                  <m:r>
                                    <a:rPr lang="en-US" i="1">
                                      <a:solidFill>
                                        <a:srgbClr val="7030A0"/>
                                      </a:solidFill>
                                      <a:latin typeface="Cambria Math" panose="02040503050406030204" pitchFamily="18" charset="0"/>
                                    </a:rPr>
                                    <m:t>𝐴</m:t>
                                  </m:r>
                                </m:sup>
                              </m:sSubSup>
                            </m:e>
                          </m:mr>
                        </m:m>
                      </m:e>
                    </m:d>
                  </m:oMath>
                </a14:m>
                <a:r>
                  <a:rPr lang="en-US" dirty="0"/>
                  <a:t> </a:t>
                </a:r>
                <a:r>
                  <a:rPr lang="en-US" dirty="0">
                    <a:sym typeface="Wingdings" panose="05000000000000000000" pitchFamily="2" charset="2"/>
                  </a:rPr>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smtClean="0">
                                <a:solidFill>
                                  <a:schemeClr val="accent2"/>
                                </a:solidFill>
                                <a:latin typeface="Cambria Math" panose="02040503050406030204" pitchFamily="18" charset="0"/>
                              </a:rPr>
                            </m:ctrlPr>
                          </m:mPr>
                          <m:mr>
                            <m:e>
                              <m:r>
                                <m:rPr>
                                  <m:brk m:alnAt="7"/>
                                </m:rPr>
                                <a:rPr lang="en-US" i="1" smtClean="0">
                                  <a:solidFill>
                                    <a:schemeClr val="tx1"/>
                                  </a:solidFill>
                                  <a:latin typeface="Cambria Math" panose="02040503050406030204" pitchFamily="18" charset="0"/>
                                </a:rPr>
                                <m:t>0</m:t>
                              </m:r>
                            </m:e>
                            <m:e>
                              <m:r>
                                <a:rPr lang="en-US" b="0" i="1" smtClean="0">
                                  <a:solidFill>
                                    <a:srgbClr val="00B0F0"/>
                                  </a:solidFill>
                                  <a:latin typeface="Cambria Math" panose="02040503050406030204" pitchFamily="18" charset="0"/>
                                </a:rPr>
                                <m:t>1.2</m:t>
                              </m:r>
                            </m:e>
                          </m:mr>
                          <m:mr>
                            <m:e>
                              <m:r>
                                <a:rPr lang="en-US" b="0" i="1" smtClean="0">
                                  <a:solidFill>
                                    <a:schemeClr val="accent2"/>
                                  </a:solidFill>
                                  <a:latin typeface="Cambria Math" panose="02040503050406030204" pitchFamily="18" charset="0"/>
                                </a:rPr>
                                <m:t>0.3</m:t>
                              </m:r>
                            </m:e>
                            <m:e>
                              <m:r>
                                <a:rPr lang="en-US" b="0" i="1" smtClean="0">
                                  <a:solidFill>
                                    <a:srgbClr val="7030A0"/>
                                  </a:solidFill>
                                  <a:latin typeface="Cambria Math" panose="02040503050406030204" pitchFamily="18" charset="0"/>
                                </a:rPr>
                                <m:t>0.8</m:t>
                              </m:r>
                            </m:e>
                          </m:mr>
                        </m:m>
                      </m:e>
                    </m:d>
                  </m:oMath>
                </a14:m>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Elasticity matrix   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e>
                              <m:r>
                                <a:rPr lang="en-US" b="0" i="1" smtClean="0">
                                  <a:solidFill>
                                    <a:srgbClr val="00B0F0"/>
                                  </a:solidFill>
                                  <a:latin typeface="Cambria Math" panose="02040503050406030204" pitchFamily="18" charset="0"/>
                                </a:rPr>
                                <m:t>0.222</m:t>
                              </m:r>
                            </m:e>
                          </m:mr>
                          <m:mr>
                            <m:e>
                              <m:r>
                                <a:rPr lang="en-US" b="0" i="1" smtClean="0">
                                  <a:solidFill>
                                    <a:schemeClr val="accent2"/>
                                  </a:solidFill>
                                  <a:latin typeface="Cambria Math" panose="02040503050406030204" pitchFamily="18" charset="0"/>
                                </a:rPr>
                                <m:t>0.222</m:t>
                              </m:r>
                            </m:e>
                            <m:e>
                              <m:r>
                                <a:rPr lang="en-US" b="0" i="1" smtClean="0">
                                  <a:solidFill>
                                    <a:srgbClr val="7030A0"/>
                                  </a:solidFill>
                                  <a:latin typeface="Cambria Math" panose="02040503050406030204" pitchFamily="18" charset="0"/>
                                </a:rPr>
                                <m:t>0.554</m:t>
                              </m:r>
                            </m:e>
                          </m:mr>
                        </m:m>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C4589F14-8F58-48A6-BE75-A68E0EB373F5}"/>
              </a:ext>
            </a:extLst>
          </p:cNvPr>
          <p:cNvSpPr/>
          <p:nvPr/>
        </p:nvSpPr>
        <p:spPr>
          <a:xfrm>
            <a:off x="5081953" y="4660965"/>
            <a:ext cx="1301262" cy="651699"/>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799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future condition assessments</a:t>
            </a:r>
          </a:p>
        </p:txBody>
      </p:sp>
      <p:sp>
        <p:nvSpPr>
          <p:cNvPr id="3" name="Content Placeholder 2"/>
          <p:cNvSpPr>
            <a:spLocks noGrp="1"/>
          </p:cNvSpPr>
          <p:nvPr>
            <p:ph idx="1"/>
          </p:nvPr>
        </p:nvSpPr>
        <p:spPr/>
        <p:txBody>
          <a:bodyPr/>
          <a:lstStyle/>
          <a:p>
            <a:r>
              <a:rPr lang="en-US" dirty="0"/>
              <a:t>Using sensitivity and/or elasticity output</a:t>
            </a:r>
          </a:p>
          <a:p>
            <a:pPr lvl="1"/>
            <a:r>
              <a:rPr lang="en-US" dirty="0"/>
              <a:t>Results indicate population growth is most sensitive to </a:t>
            </a:r>
            <a:r>
              <a:rPr lang="en-US" b="1" dirty="0">
                <a:solidFill>
                  <a:srgbClr val="7030A0"/>
                </a:solidFill>
              </a:rPr>
              <a:t>adult survival</a:t>
            </a:r>
          </a:p>
          <a:p>
            <a:pPr lvl="2"/>
            <a:r>
              <a:rPr lang="en-US" dirty="0"/>
              <a:t>Conceptual modeling and lit review suggest that adult survival is negatively affected by drought frequency</a:t>
            </a:r>
          </a:p>
          <a:p>
            <a:pPr lvl="2"/>
            <a:r>
              <a:rPr lang="en-US" dirty="0"/>
              <a:t>Drought frequency will increase over next 50 years </a:t>
            </a:r>
          </a:p>
          <a:p>
            <a:pPr lvl="2"/>
            <a:endParaRPr lang="en-US" dirty="0"/>
          </a:p>
          <a:p>
            <a:pPr lvl="1"/>
            <a:r>
              <a:rPr lang="en-US" dirty="0"/>
              <a:t>What can we expect given this information?</a:t>
            </a:r>
          </a:p>
          <a:p>
            <a:pPr lvl="2"/>
            <a:r>
              <a:rPr lang="en-US" dirty="0"/>
              <a:t>Adult survival will likely decrease</a:t>
            </a:r>
          </a:p>
          <a:p>
            <a:pPr lvl="2"/>
            <a:r>
              <a:rPr lang="en-US" dirty="0"/>
              <a:t>Population growth will likely decrease</a:t>
            </a:r>
          </a:p>
          <a:p>
            <a:pPr lvl="2"/>
            <a:r>
              <a:rPr lang="en-US" dirty="0"/>
              <a:t>If climate predictions are accurate, future resiliency will decrease</a:t>
            </a:r>
          </a:p>
        </p:txBody>
      </p:sp>
    </p:spTree>
    <p:extLst>
      <p:ext uri="{BB962C8B-B14F-4D97-AF65-F5344CB8AC3E}">
        <p14:creationId xmlns:p14="http://schemas.microsoft.com/office/powerpoint/2010/main" val="3443187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of uncertainty</a:t>
            </a:r>
          </a:p>
        </p:txBody>
      </p:sp>
      <p:sp>
        <p:nvSpPr>
          <p:cNvPr id="3" name="Content Placeholder 2"/>
          <p:cNvSpPr>
            <a:spLocks noGrp="1"/>
          </p:cNvSpPr>
          <p:nvPr>
            <p:ph idx="1"/>
          </p:nvPr>
        </p:nvSpPr>
        <p:spPr/>
        <p:txBody>
          <a:bodyPr>
            <a:normAutofit lnSpcReduction="10000"/>
          </a:bodyPr>
          <a:lstStyle/>
          <a:p>
            <a:r>
              <a:rPr lang="en-US" dirty="0"/>
              <a:t>Partial controllability</a:t>
            </a:r>
          </a:p>
          <a:p>
            <a:endParaRPr lang="en-US" dirty="0"/>
          </a:p>
          <a:p>
            <a:r>
              <a:rPr lang="en-US" dirty="0"/>
              <a:t>Observational uncertainty</a:t>
            </a:r>
          </a:p>
          <a:p>
            <a:endParaRPr lang="en-US" dirty="0"/>
          </a:p>
          <a:p>
            <a:r>
              <a:rPr lang="en-US" dirty="0"/>
              <a:t>Environmental variation</a:t>
            </a:r>
          </a:p>
          <a:p>
            <a:endParaRPr lang="en-US" dirty="0"/>
          </a:p>
          <a:p>
            <a:r>
              <a:rPr lang="en-US" dirty="0"/>
              <a:t>Ecological uncertainty</a:t>
            </a:r>
          </a:p>
          <a:p>
            <a:endParaRPr lang="en-US" dirty="0"/>
          </a:p>
          <a:p>
            <a:r>
              <a:rPr lang="en-US" dirty="0"/>
              <a:t>Demographic stochasticity</a:t>
            </a:r>
          </a:p>
          <a:p>
            <a:endParaRPr lang="en-US" dirty="0"/>
          </a:p>
          <a:p>
            <a:endParaRPr lang="en-US" dirty="0"/>
          </a:p>
        </p:txBody>
      </p:sp>
    </p:spTree>
    <p:extLst>
      <p:ext uri="{BB962C8B-B14F-4D97-AF65-F5344CB8AC3E}">
        <p14:creationId xmlns:p14="http://schemas.microsoft.com/office/powerpoint/2010/main" val="2741202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to SSAs</a:t>
            </a:r>
          </a:p>
        </p:txBody>
      </p:sp>
      <p:sp>
        <p:nvSpPr>
          <p:cNvPr id="3" name="Content Placeholder 2"/>
          <p:cNvSpPr>
            <a:spLocks noGrp="1"/>
          </p:cNvSpPr>
          <p:nvPr>
            <p:ph idx="1"/>
          </p:nvPr>
        </p:nvSpPr>
        <p:spPr/>
        <p:txBody>
          <a:bodyPr/>
          <a:lstStyle/>
          <a:p>
            <a:r>
              <a:rPr lang="en-US" dirty="0"/>
              <a:t>Models are designed to output useful metrics on future resiliency and redundancy</a:t>
            </a:r>
          </a:p>
          <a:p>
            <a:pPr lvl="1"/>
            <a:r>
              <a:rPr lang="en-US" dirty="0"/>
              <a:t>Future abundance, extinction probability, population growth rate</a:t>
            </a:r>
          </a:p>
          <a:p>
            <a:r>
              <a:rPr lang="en-US" dirty="0"/>
              <a:t>Models allow us to predict future condition of the populations and characterize uncertainties</a:t>
            </a:r>
          </a:p>
        </p:txBody>
      </p:sp>
    </p:spTree>
    <p:extLst>
      <p:ext uri="{BB962C8B-B14F-4D97-AF65-F5344CB8AC3E}">
        <p14:creationId xmlns:p14="http://schemas.microsoft.com/office/powerpoint/2010/main" val="2147686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1ED2C-0337-4A1E-A9AC-2CF541102E00}"/>
              </a:ext>
            </a:extLst>
          </p:cNvPr>
          <p:cNvSpPr>
            <a:spLocks noGrp="1"/>
          </p:cNvSpPr>
          <p:nvPr>
            <p:ph type="title"/>
          </p:nvPr>
        </p:nvSpPr>
        <p:spPr/>
        <p:txBody>
          <a:bodyPr/>
          <a:lstStyle/>
          <a:p>
            <a:r>
              <a:rPr lang="en-US" dirty="0"/>
              <a:t>Incorporating uncertainty</a:t>
            </a:r>
          </a:p>
        </p:txBody>
      </p:sp>
      <p:sp>
        <p:nvSpPr>
          <p:cNvPr id="3" name="Content Placeholder 2">
            <a:extLst>
              <a:ext uri="{FF2B5EF4-FFF2-40B4-BE49-F238E27FC236}">
                <a16:creationId xmlns:a16="http://schemas.microsoft.com/office/drawing/2014/main" id="{460CA307-D7E8-4EA2-8874-A099A7A02BBA}"/>
              </a:ext>
            </a:extLst>
          </p:cNvPr>
          <p:cNvSpPr>
            <a:spLocks noGrp="1"/>
          </p:cNvSpPr>
          <p:nvPr>
            <p:ph idx="1"/>
          </p:nvPr>
        </p:nvSpPr>
        <p:spPr/>
        <p:txBody>
          <a:bodyPr/>
          <a:lstStyle/>
          <a:p>
            <a:r>
              <a:rPr lang="en-US" dirty="0"/>
              <a:t>Use statistical distributions and functional relationships</a:t>
            </a:r>
          </a:p>
          <a:p>
            <a:pPr lvl="1"/>
            <a:r>
              <a:rPr lang="en-US" dirty="0"/>
              <a:t>Environmental variation/stochasticity</a:t>
            </a:r>
          </a:p>
          <a:p>
            <a:pPr lvl="1"/>
            <a:r>
              <a:rPr lang="en-US" dirty="0"/>
              <a:t>Demographic stochasticity</a:t>
            </a:r>
          </a:p>
          <a:p>
            <a:pPr lvl="1"/>
            <a:r>
              <a:rPr lang="en-US" dirty="0"/>
              <a:t>Ecological/structural uncertainty</a:t>
            </a:r>
          </a:p>
          <a:p>
            <a:pPr lvl="2"/>
            <a:r>
              <a:rPr lang="en-US" dirty="0"/>
              <a:t>Density dependence</a:t>
            </a:r>
          </a:p>
          <a:p>
            <a:pPr lvl="1"/>
            <a:r>
              <a:rPr lang="en-US" dirty="0"/>
              <a:t>Parametric uncertainty</a:t>
            </a:r>
          </a:p>
        </p:txBody>
      </p:sp>
    </p:spTree>
    <p:extLst>
      <p:ext uri="{BB962C8B-B14F-4D97-AF65-F5344CB8AC3E}">
        <p14:creationId xmlns:p14="http://schemas.microsoft.com/office/powerpoint/2010/main" val="2832065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Environmental stochasticity</a:t>
            </a:r>
          </a:p>
        </p:txBody>
      </p:sp>
      <p:sp>
        <p:nvSpPr>
          <p:cNvPr id="3" name="Content Placeholder 2"/>
          <p:cNvSpPr>
            <a:spLocks noGrp="1"/>
          </p:cNvSpPr>
          <p:nvPr>
            <p:ph idx="1"/>
          </p:nvPr>
        </p:nvSpPr>
        <p:spPr/>
        <p:txBody>
          <a:bodyPr/>
          <a:lstStyle/>
          <a:p>
            <a:r>
              <a:rPr lang="en-US" dirty="0"/>
              <a:t>Survival parameters typically drawn from a beta distribution</a:t>
            </a:r>
          </a:p>
          <a:p>
            <a:pPr lvl="1"/>
            <a:r>
              <a:rPr lang="en-US" dirty="0"/>
              <a:t>Continuous but restricted between 0 and 1</a:t>
            </a:r>
          </a:p>
          <a:p>
            <a:pPr lvl="1"/>
            <a:r>
              <a:rPr lang="en-US" dirty="0"/>
              <a:t>Very flexible</a:t>
            </a:r>
          </a:p>
          <a:p>
            <a:pPr lvl="2"/>
            <a:endParaRPr lang="en-US" dirty="0"/>
          </a:p>
          <a:p>
            <a:r>
              <a:rPr lang="en-US" dirty="0"/>
              <a:t>Fecundity parameters have two typical methods</a:t>
            </a:r>
          </a:p>
          <a:p>
            <a:pPr lvl="1"/>
            <a:r>
              <a:rPr lang="en-US" dirty="0"/>
              <a:t>Log-normal, bounded by 0 and infinity</a:t>
            </a:r>
          </a:p>
          <a:p>
            <a:pPr lvl="1"/>
            <a:r>
              <a:rPr lang="en-US" dirty="0"/>
              <a:t>Poisson distribution summed over all the individuals in the population</a:t>
            </a:r>
          </a:p>
        </p:txBody>
      </p:sp>
    </p:spTree>
    <p:extLst>
      <p:ext uri="{BB962C8B-B14F-4D97-AF65-F5344CB8AC3E}">
        <p14:creationId xmlns:p14="http://schemas.microsoft.com/office/powerpoint/2010/main" val="3955284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rate distribution</a:t>
            </a:r>
          </a:p>
        </p:txBody>
      </p:sp>
      <p:sp>
        <p:nvSpPr>
          <p:cNvPr id="3" name="Content Placeholder 2"/>
          <p:cNvSpPr>
            <a:spLocks noGrp="1"/>
          </p:cNvSpPr>
          <p:nvPr>
            <p:ph idx="1"/>
          </p:nvPr>
        </p:nvSpPr>
        <p:spPr/>
        <p:txBody>
          <a:bodyPr/>
          <a:lstStyle/>
          <a:p>
            <a:r>
              <a:rPr lang="en-US" dirty="0"/>
              <a:t>S = 0.71, S.D. = 0.15 </a:t>
            </a:r>
            <a:r>
              <a:rPr lang="en-US" dirty="0">
                <a:sym typeface="Wingdings" panose="05000000000000000000" pitchFamily="2" charset="2"/>
              </a:rPr>
              <a:t> </a:t>
            </a:r>
          </a:p>
          <a:p>
            <a:pPr lvl="1"/>
            <a:r>
              <a:rPr lang="en-US" dirty="0">
                <a:sym typeface="Wingdings" panose="05000000000000000000" pitchFamily="2" charset="2"/>
              </a:rPr>
              <a:t>Beta1 =5.787 Beta2 =2.363 </a:t>
            </a:r>
          </a:p>
          <a:p>
            <a:endParaRPr lang="en-US" dirty="0">
              <a:sym typeface="Wingdings" panose="05000000000000000000" pitchFamily="2" charset="2"/>
            </a:endParaRPr>
          </a:p>
          <a:p>
            <a:endParaRPr lang="en-US" dirty="0">
              <a:sym typeface="Wingdings" panose="05000000000000000000" pitchFamily="2" charset="2"/>
            </a:endParaRPr>
          </a:p>
          <a:p>
            <a:pPr marL="0" indent="0">
              <a:buNone/>
            </a:pPr>
            <a:endParaRPr lang="en-US" dirty="0"/>
          </a:p>
          <a:p>
            <a:r>
              <a:rPr lang="en-US" dirty="0"/>
              <a:t>S = 0.23, S.D. = 0.1 </a:t>
            </a:r>
            <a:r>
              <a:rPr lang="en-US" dirty="0">
                <a:sym typeface="Wingdings" panose="05000000000000000000" pitchFamily="2" charset="2"/>
              </a:rPr>
              <a:t> </a:t>
            </a:r>
          </a:p>
          <a:p>
            <a:pPr lvl="1"/>
            <a:r>
              <a:rPr lang="en-US" dirty="0">
                <a:sym typeface="Wingdings" panose="05000000000000000000" pitchFamily="2" charset="2"/>
              </a:rPr>
              <a:t>Beta1 =3.843 Beta2 =12.866 </a:t>
            </a:r>
            <a:endParaRPr lang="en-US" dirty="0"/>
          </a:p>
          <a:p>
            <a:endParaRPr lang="en-US" dirty="0"/>
          </a:p>
        </p:txBody>
      </p:sp>
      <p:pic>
        <p:nvPicPr>
          <p:cNvPr id="4" name="Picture 3"/>
          <p:cNvPicPr>
            <a:picLocks noChangeAspect="1"/>
          </p:cNvPicPr>
          <p:nvPr/>
        </p:nvPicPr>
        <p:blipFill>
          <a:blip r:embed="rId2"/>
          <a:stretch>
            <a:fillRect/>
          </a:stretch>
        </p:blipFill>
        <p:spPr>
          <a:xfrm>
            <a:off x="5638457" y="1264024"/>
            <a:ext cx="3391074" cy="2540911"/>
          </a:xfrm>
          <a:prstGeom prst="rect">
            <a:avLst/>
          </a:prstGeom>
        </p:spPr>
      </p:pic>
      <p:pic>
        <p:nvPicPr>
          <p:cNvPr id="5" name="Picture 4"/>
          <p:cNvPicPr>
            <a:picLocks noChangeAspect="1"/>
          </p:cNvPicPr>
          <p:nvPr/>
        </p:nvPicPr>
        <p:blipFill>
          <a:blip r:embed="rId3"/>
          <a:stretch>
            <a:fillRect/>
          </a:stretch>
        </p:blipFill>
        <p:spPr>
          <a:xfrm>
            <a:off x="5723618" y="3928834"/>
            <a:ext cx="3391074" cy="2463002"/>
          </a:xfrm>
          <a:prstGeom prst="rect">
            <a:avLst/>
          </a:prstGeom>
        </p:spPr>
      </p:pic>
    </p:spTree>
    <p:extLst>
      <p:ext uri="{BB962C8B-B14F-4D97-AF65-F5344CB8AC3E}">
        <p14:creationId xmlns:p14="http://schemas.microsoft.com/office/powerpoint/2010/main" val="3540789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Fecundity distribution</a:t>
            </a:r>
          </a:p>
        </p:txBody>
      </p:sp>
      <p:sp>
        <p:nvSpPr>
          <p:cNvPr id="3" name="Content Placeholder 2"/>
          <p:cNvSpPr>
            <a:spLocks noGrp="1"/>
          </p:cNvSpPr>
          <p:nvPr>
            <p:ph idx="1"/>
          </p:nvPr>
        </p:nvSpPr>
        <p:spPr/>
        <p:txBody>
          <a:bodyPr/>
          <a:lstStyle/>
          <a:p>
            <a:r>
              <a:rPr lang="en-US" dirty="0"/>
              <a:t>F = 2.3, S.D. = 0.3 </a:t>
            </a:r>
            <a:r>
              <a:rPr lang="en-US" dirty="0">
                <a:sym typeface="Wingdings" panose="05000000000000000000" pitchFamily="2" charset="2"/>
              </a:rPr>
              <a:t> </a:t>
            </a:r>
          </a:p>
          <a:p>
            <a:pPr lvl="1"/>
            <a:r>
              <a:rPr lang="en-US" dirty="0">
                <a:sym typeface="Wingdings" panose="05000000000000000000" pitchFamily="2" charset="2"/>
              </a:rPr>
              <a:t>s1= 0.824, s2 = 0.016 </a:t>
            </a: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r>
              <a:rPr lang="en-US" dirty="0"/>
              <a:t>F = 0.3, S.D. = 0.1 </a:t>
            </a:r>
            <a:r>
              <a:rPr lang="en-US" dirty="0">
                <a:sym typeface="Wingdings" panose="05000000000000000000" pitchFamily="2" charset="2"/>
              </a:rPr>
              <a:t> </a:t>
            </a:r>
          </a:p>
          <a:p>
            <a:pPr lvl="1"/>
            <a:r>
              <a:rPr lang="en-US" dirty="0">
                <a:sym typeface="Wingdings" panose="05000000000000000000" pitchFamily="2" charset="2"/>
              </a:rPr>
              <a:t>s1= -1.256, s2 = 0.105 </a:t>
            </a:r>
          </a:p>
          <a:p>
            <a:endParaRPr lang="en-US" dirty="0">
              <a:sym typeface="Wingdings" panose="05000000000000000000" pitchFamily="2" charset="2"/>
            </a:endParaRPr>
          </a:p>
          <a:p>
            <a:endParaRPr lang="en-US" dirty="0"/>
          </a:p>
        </p:txBody>
      </p:sp>
      <p:pic>
        <p:nvPicPr>
          <p:cNvPr id="4" name="Picture 3"/>
          <p:cNvPicPr>
            <a:picLocks noChangeAspect="1"/>
          </p:cNvPicPr>
          <p:nvPr/>
        </p:nvPicPr>
        <p:blipFill>
          <a:blip r:embed="rId2"/>
          <a:stretch>
            <a:fillRect/>
          </a:stretch>
        </p:blipFill>
        <p:spPr>
          <a:xfrm>
            <a:off x="5123136" y="1224248"/>
            <a:ext cx="3391074" cy="2743341"/>
          </a:xfrm>
          <a:prstGeom prst="rect">
            <a:avLst/>
          </a:prstGeom>
        </p:spPr>
      </p:pic>
      <p:pic>
        <p:nvPicPr>
          <p:cNvPr id="5" name="Picture 4"/>
          <p:cNvPicPr>
            <a:picLocks noChangeAspect="1"/>
          </p:cNvPicPr>
          <p:nvPr/>
        </p:nvPicPr>
        <p:blipFill>
          <a:blip r:embed="rId3"/>
          <a:stretch>
            <a:fillRect/>
          </a:stretch>
        </p:blipFill>
        <p:spPr>
          <a:xfrm>
            <a:off x="5123136" y="4001294"/>
            <a:ext cx="3391074" cy="2743341"/>
          </a:xfrm>
          <a:prstGeom prst="rect">
            <a:avLst/>
          </a:prstGeom>
        </p:spPr>
      </p:pic>
    </p:spTree>
    <p:extLst>
      <p:ext uri="{BB962C8B-B14F-4D97-AF65-F5344CB8AC3E}">
        <p14:creationId xmlns:p14="http://schemas.microsoft.com/office/powerpoint/2010/main" val="2470380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D4DC1-84FE-40CF-BA14-C69AD81C2052}"/>
              </a:ext>
            </a:extLst>
          </p:cNvPr>
          <p:cNvSpPr>
            <a:spLocks noGrp="1"/>
          </p:cNvSpPr>
          <p:nvPr>
            <p:ph type="title"/>
          </p:nvPr>
        </p:nvSpPr>
        <p:spPr/>
        <p:txBody>
          <a:bodyPr/>
          <a:lstStyle/>
          <a:p>
            <a:r>
              <a:rPr lang="en-US" dirty="0"/>
              <a:t>Demographic stochasticity</a:t>
            </a:r>
          </a:p>
        </p:txBody>
      </p:sp>
      <p:sp>
        <p:nvSpPr>
          <p:cNvPr id="3" name="Content Placeholder 2">
            <a:extLst>
              <a:ext uri="{FF2B5EF4-FFF2-40B4-BE49-F238E27FC236}">
                <a16:creationId xmlns:a16="http://schemas.microsoft.com/office/drawing/2014/main" id="{0D02112A-7302-4184-85C9-61A22FF79718}"/>
              </a:ext>
            </a:extLst>
          </p:cNvPr>
          <p:cNvSpPr>
            <a:spLocks noGrp="1"/>
          </p:cNvSpPr>
          <p:nvPr>
            <p:ph idx="1"/>
          </p:nvPr>
        </p:nvSpPr>
        <p:spPr/>
        <p:txBody>
          <a:bodyPr/>
          <a:lstStyle/>
          <a:p>
            <a:r>
              <a:rPr lang="en-US" dirty="0">
                <a:cs typeface="Times New Roman" panose="02020603050405020304" pitchFamily="18" charset="0"/>
              </a:rPr>
              <a:t>Animals live or die as whole animals - not as fractions</a:t>
            </a:r>
          </a:p>
          <a:p>
            <a:pPr lvl="1"/>
            <a:r>
              <a:rPr lang="en-US" dirty="0">
                <a:cs typeface="Times New Roman" panose="02020603050405020304" pitchFamily="18" charset="0"/>
              </a:rPr>
              <a:t>Without demographic stochasticity mean survival probability = 0.8</a:t>
            </a:r>
          </a:p>
          <a:p>
            <a:pPr lvl="2"/>
            <a:r>
              <a:rPr lang="en-US" dirty="0">
                <a:cs typeface="Times New Roman" panose="02020603050405020304" pitchFamily="18" charset="0"/>
              </a:rPr>
              <a:t>6 individuals * 0.8 = 4.8 individuals at the next time step</a:t>
            </a:r>
          </a:p>
          <a:p>
            <a:pPr lvl="1"/>
            <a:endParaRPr lang="en-US" dirty="0">
              <a:cs typeface="Times New Roman" panose="02020603050405020304" pitchFamily="18" charset="0"/>
            </a:endParaRPr>
          </a:p>
          <a:p>
            <a:pPr lvl="1"/>
            <a:r>
              <a:rPr lang="en-US" dirty="0">
                <a:cs typeface="Times New Roman" panose="02020603050405020304" pitchFamily="18" charset="0"/>
              </a:rPr>
              <a:t>With demographic stochasticity</a:t>
            </a:r>
          </a:p>
          <a:p>
            <a:pPr lvl="2"/>
            <a:r>
              <a:rPr lang="en-US" dirty="0">
                <a:cs typeface="Times New Roman" panose="02020603050405020304" pitchFamily="18" charset="0"/>
              </a:rPr>
              <a:t>Model survival using a Binomial distribution</a:t>
            </a:r>
          </a:p>
          <a:p>
            <a:pPr lvl="3"/>
            <a:r>
              <a:rPr lang="en-US" dirty="0">
                <a:cs typeface="Times New Roman" panose="02020603050405020304" pitchFamily="18" charset="0"/>
              </a:rPr>
              <a:t>Computer picks 6 random numbers: </a:t>
            </a:r>
            <a:r>
              <a:rPr lang="en-US" dirty="0">
                <a:solidFill>
                  <a:srgbClr val="CC0000"/>
                </a:solidFill>
                <a:cs typeface="Times New Roman" panose="02020603050405020304" pitchFamily="18" charset="0"/>
              </a:rPr>
              <a:t>0.32</a:t>
            </a:r>
            <a:r>
              <a:rPr lang="en-US" dirty="0">
                <a:cs typeface="Times New Roman" panose="02020603050405020304" pitchFamily="18" charset="0"/>
              </a:rPr>
              <a:t>, 0.89, 0.81, </a:t>
            </a:r>
            <a:r>
              <a:rPr lang="en-US" dirty="0">
                <a:solidFill>
                  <a:srgbClr val="CC0000"/>
                </a:solidFill>
                <a:cs typeface="Times New Roman" panose="02020603050405020304" pitchFamily="18" charset="0"/>
              </a:rPr>
              <a:t>0.11</a:t>
            </a:r>
            <a:r>
              <a:rPr lang="en-US" dirty="0">
                <a:cs typeface="Times New Roman" panose="02020603050405020304" pitchFamily="18" charset="0"/>
              </a:rPr>
              <a:t>, 0.94, </a:t>
            </a:r>
            <a:r>
              <a:rPr lang="en-US" dirty="0">
                <a:solidFill>
                  <a:srgbClr val="CC0000"/>
                </a:solidFill>
                <a:cs typeface="Times New Roman" panose="02020603050405020304" pitchFamily="18" charset="0"/>
              </a:rPr>
              <a:t>0.70</a:t>
            </a:r>
          </a:p>
          <a:p>
            <a:pPr lvl="3"/>
            <a:r>
              <a:rPr lang="en-US" dirty="0">
                <a:solidFill>
                  <a:srgbClr val="CC0000"/>
                </a:solidFill>
                <a:cs typeface="Times New Roman" panose="02020603050405020304" pitchFamily="18" charset="0"/>
              </a:rPr>
              <a:t>3 out of the 6 individuals die </a:t>
            </a:r>
            <a:r>
              <a:rPr lang="en-US" dirty="0">
                <a:cs typeface="Times New Roman" panose="02020603050405020304" pitchFamily="18" charset="0"/>
              </a:rPr>
              <a:t>because their random picks were less than the mean of 0.8</a:t>
            </a:r>
            <a:endParaRPr lang="en-US" sz="2200" dirty="0"/>
          </a:p>
          <a:p>
            <a:pPr marL="0" indent="0">
              <a:buNone/>
            </a:pPr>
            <a:endParaRPr lang="en-US" dirty="0"/>
          </a:p>
        </p:txBody>
      </p:sp>
    </p:spTree>
    <p:extLst>
      <p:ext uri="{BB962C8B-B14F-4D97-AF65-F5344CB8AC3E}">
        <p14:creationId xmlns:p14="http://schemas.microsoft.com/office/powerpoint/2010/main" val="1207672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Ecological or structural uncertainty</a:t>
            </a:r>
          </a:p>
        </p:txBody>
      </p:sp>
      <p:sp>
        <p:nvSpPr>
          <p:cNvPr id="3" name="Content Placeholder 2"/>
          <p:cNvSpPr>
            <a:spLocks noGrp="1"/>
          </p:cNvSpPr>
          <p:nvPr>
            <p:ph idx="1"/>
          </p:nvPr>
        </p:nvSpPr>
        <p:spPr/>
        <p:txBody>
          <a:bodyPr/>
          <a:lstStyle/>
          <a:p>
            <a:r>
              <a:rPr lang="en-US" dirty="0"/>
              <a:t>Density dependence</a:t>
            </a:r>
          </a:p>
          <a:p>
            <a:pPr lvl="1"/>
            <a:r>
              <a:rPr lang="en-US" dirty="0"/>
              <a:t>Model parameters are a function of population density</a:t>
            </a:r>
          </a:p>
        </p:txBody>
      </p:sp>
      <p:graphicFrame>
        <p:nvGraphicFramePr>
          <p:cNvPr id="4" name="Chart 3"/>
          <p:cNvGraphicFramePr>
            <a:graphicFrameLocks/>
          </p:cNvGraphicFramePr>
          <p:nvPr>
            <p:extLst>
              <p:ext uri="{D42A27DB-BD31-4B8C-83A1-F6EECF244321}">
                <p14:modId xmlns:p14="http://schemas.microsoft.com/office/powerpoint/2010/main" val="745338386"/>
              </p:ext>
            </p:extLst>
          </p:nvPr>
        </p:nvGraphicFramePr>
        <p:xfrm>
          <a:off x="1986042" y="2716791"/>
          <a:ext cx="7209693" cy="41626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8129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density dependence</a:t>
            </a:r>
          </a:p>
        </p:txBody>
      </p:sp>
      <p:sp>
        <p:nvSpPr>
          <p:cNvPr id="3" name="Content Placeholder 2"/>
          <p:cNvSpPr>
            <a:spLocks noGrp="1"/>
          </p:cNvSpPr>
          <p:nvPr>
            <p:ph idx="1"/>
          </p:nvPr>
        </p:nvSpPr>
        <p:spPr/>
        <p:txBody>
          <a:bodyPr>
            <a:normAutofit/>
          </a:bodyPr>
          <a:lstStyle/>
          <a:p>
            <a:pPr marL="0" indent="0">
              <a:buNone/>
            </a:pPr>
            <a:r>
              <a:rPr lang="en-US" dirty="0"/>
              <a:t>Threshold Density dependence</a:t>
            </a:r>
          </a:p>
          <a:p>
            <a:pPr lvl="1"/>
            <a:r>
              <a:rPr lang="en-US" dirty="0"/>
              <a:t>If the population exceeds a ceiling threshold, fecundity is equal to zero</a:t>
            </a:r>
          </a:p>
          <a:p>
            <a:pPr lvl="2"/>
            <a:r>
              <a:rPr lang="en-US" dirty="0"/>
              <a:t>if (n[</a:t>
            </a:r>
            <a:r>
              <a:rPr lang="en-US" dirty="0" err="1"/>
              <a:t>i,j</a:t>
            </a:r>
            <a:r>
              <a:rPr lang="en-US" dirty="0"/>
              <a:t>] &gt; </a:t>
            </a:r>
            <a:r>
              <a:rPr lang="en-US" dirty="0" err="1"/>
              <a:t>ncrit</a:t>
            </a:r>
            <a:r>
              <a:rPr lang="en-US" dirty="0"/>
              <a:t>) F[</a:t>
            </a:r>
            <a:r>
              <a:rPr lang="en-US" dirty="0" err="1"/>
              <a:t>i,j</a:t>
            </a:r>
            <a:r>
              <a:rPr lang="en-US" dirty="0"/>
              <a:t>] = 0</a:t>
            </a:r>
          </a:p>
          <a:p>
            <a:endParaRPr lang="en-US" dirty="0"/>
          </a:p>
          <a:p>
            <a:pPr lvl="1"/>
            <a:r>
              <a:rPr lang="en-US" dirty="0"/>
              <a:t>As the population approaches some ceiling threshold, fecundity gets smaller and smaller</a:t>
            </a:r>
          </a:p>
          <a:p>
            <a:pPr lvl="2"/>
            <a:r>
              <a:rPr lang="en-US" dirty="0"/>
              <a:t>F[</a:t>
            </a:r>
            <a:r>
              <a:rPr lang="en-US" dirty="0" err="1"/>
              <a:t>i,j</a:t>
            </a:r>
            <a:r>
              <a:rPr lang="en-US" dirty="0"/>
              <a:t>]= F[</a:t>
            </a:r>
            <a:r>
              <a:rPr lang="en-US" dirty="0" err="1"/>
              <a:t>i,j</a:t>
            </a:r>
            <a:r>
              <a:rPr lang="en-US" dirty="0"/>
              <a:t>]*(1-n[</a:t>
            </a:r>
            <a:r>
              <a:rPr lang="en-US" dirty="0" err="1"/>
              <a:t>i,j</a:t>
            </a:r>
            <a:r>
              <a:rPr lang="en-US" dirty="0"/>
              <a:t>]/</a:t>
            </a:r>
            <a:r>
              <a:rPr lang="en-US" dirty="0" err="1"/>
              <a:t>ncrit</a:t>
            </a:r>
            <a:r>
              <a:rPr lang="en-US" dirty="0"/>
              <a:t>) </a:t>
            </a:r>
          </a:p>
        </p:txBody>
      </p:sp>
    </p:spTree>
    <p:extLst>
      <p:ext uri="{BB962C8B-B14F-4D97-AF65-F5344CB8AC3E}">
        <p14:creationId xmlns:p14="http://schemas.microsoft.com/office/powerpoint/2010/main" val="3386260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Parametric uncertainty</a:t>
            </a:r>
            <a:endParaRPr lang="en-US" dirty="0"/>
          </a:p>
        </p:txBody>
      </p:sp>
      <p:sp>
        <p:nvSpPr>
          <p:cNvPr id="3" name="Content Placeholder 2"/>
          <p:cNvSpPr>
            <a:spLocks noGrp="1"/>
          </p:cNvSpPr>
          <p:nvPr>
            <p:ph idx="1"/>
          </p:nvPr>
        </p:nvSpPr>
        <p:spPr/>
        <p:txBody>
          <a:bodyPr/>
          <a:lstStyle/>
          <a:p>
            <a:r>
              <a:rPr lang="en-US" dirty="0"/>
              <a:t>Parameters values are not precisely known</a:t>
            </a:r>
          </a:p>
          <a:p>
            <a:pPr lvl="1"/>
            <a:r>
              <a:rPr lang="en-US" dirty="0"/>
              <a:t>Variance or standard deviation estimates for parameters estimated over years conflate environmental variation with sampling variance</a:t>
            </a:r>
          </a:p>
          <a:p>
            <a:pPr lvl="2"/>
            <a:r>
              <a:rPr lang="en-US" dirty="0"/>
              <a:t>Sampling variance is the result of only using a specific number of individuals or locations to study a phenomenon</a:t>
            </a:r>
          </a:p>
          <a:p>
            <a:pPr lvl="2"/>
            <a:r>
              <a:rPr lang="en-US" dirty="0"/>
              <a:t>Happens with every wildlife study because we can’t study every individual in every location</a:t>
            </a:r>
          </a:p>
        </p:txBody>
      </p:sp>
    </p:spTree>
    <p:extLst>
      <p:ext uri="{BB962C8B-B14F-4D97-AF65-F5344CB8AC3E}">
        <p14:creationId xmlns:p14="http://schemas.microsoft.com/office/powerpoint/2010/main" val="1508965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3817" y="1533828"/>
            <a:ext cx="7459509" cy="46777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a:t>Projection without sampling variance</a:t>
            </a:r>
            <a:endParaRPr lang="en-US" dirty="0"/>
          </a:p>
        </p:txBody>
      </p:sp>
    </p:spTree>
    <p:extLst>
      <p:ext uri="{BB962C8B-B14F-4D97-AF65-F5344CB8AC3E}">
        <p14:creationId xmlns:p14="http://schemas.microsoft.com/office/powerpoint/2010/main" val="1857283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Great, so what do we do about it?</a:t>
            </a:r>
            <a:endParaRPr lang="en-US" dirty="0"/>
          </a:p>
        </p:txBody>
      </p:sp>
      <p:sp>
        <p:nvSpPr>
          <p:cNvPr id="3" name="Content Placeholder 2"/>
          <p:cNvSpPr>
            <a:spLocks noGrp="1"/>
          </p:cNvSpPr>
          <p:nvPr>
            <p:ph idx="1"/>
          </p:nvPr>
        </p:nvSpPr>
        <p:spPr/>
        <p:txBody>
          <a:bodyPr/>
          <a:lstStyle/>
          <a:p>
            <a:r>
              <a:rPr lang="en-US" dirty="0"/>
              <a:t>Modeled by selecting a random value for the mean and variance from a distribution that represents potential parameter values</a:t>
            </a:r>
          </a:p>
          <a:p>
            <a:r>
              <a:rPr lang="en-US" dirty="0"/>
              <a:t>The sampled mean and variance are used to generate a new distribution for the parameter</a:t>
            </a:r>
          </a:p>
          <a:p>
            <a:r>
              <a:rPr lang="en-US" dirty="0"/>
              <a:t>The vital rate or population growth rate is then randomly selected from the new distribution</a:t>
            </a:r>
          </a:p>
        </p:txBody>
      </p:sp>
    </p:spTree>
    <p:extLst>
      <p:ext uri="{BB962C8B-B14F-4D97-AF65-F5344CB8AC3E}">
        <p14:creationId xmlns:p14="http://schemas.microsoft.com/office/powerpoint/2010/main" val="3159896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outline</a:t>
            </a:r>
          </a:p>
        </p:txBody>
      </p:sp>
      <p:sp>
        <p:nvSpPr>
          <p:cNvPr id="3" name="Content Placeholder 2"/>
          <p:cNvSpPr>
            <a:spLocks noGrp="1"/>
          </p:cNvSpPr>
          <p:nvPr>
            <p:ph idx="1"/>
          </p:nvPr>
        </p:nvSpPr>
        <p:spPr/>
        <p:txBody>
          <a:bodyPr/>
          <a:lstStyle/>
          <a:p>
            <a:r>
              <a:rPr lang="en-US" dirty="0"/>
              <a:t>Simple model construction</a:t>
            </a:r>
          </a:p>
          <a:p>
            <a:pPr lvl="1"/>
            <a:r>
              <a:rPr lang="en-US" dirty="0"/>
              <a:t>Review of data types/analysis</a:t>
            </a:r>
          </a:p>
          <a:p>
            <a:pPr lvl="1"/>
            <a:r>
              <a:rPr lang="en-US" dirty="0"/>
              <a:t>From conceptual to quantitative</a:t>
            </a:r>
          </a:p>
          <a:p>
            <a:r>
              <a:rPr lang="en-US" dirty="0"/>
              <a:t>Incorporate environmental covariates and density dependence</a:t>
            </a:r>
          </a:p>
          <a:p>
            <a:r>
              <a:rPr lang="en-US" dirty="0"/>
              <a:t>Model environmental stochasticity, demographic stochasticity, and parametric uncertainty</a:t>
            </a:r>
          </a:p>
        </p:txBody>
      </p:sp>
    </p:spTree>
    <p:extLst>
      <p:ext uri="{BB962C8B-B14F-4D97-AF65-F5344CB8AC3E}">
        <p14:creationId xmlns:p14="http://schemas.microsoft.com/office/powerpoint/2010/main" val="913711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Projection with sampling variance</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2" y="1600200"/>
            <a:ext cx="7253072" cy="4706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0229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environmental effects</a:t>
            </a:r>
          </a:p>
        </p:txBody>
      </p:sp>
      <p:sp>
        <p:nvSpPr>
          <p:cNvPr id="7" name="Oval 6"/>
          <p:cNvSpPr/>
          <p:nvPr/>
        </p:nvSpPr>
        <p:spPr>
          <a:xfrm>
            <a:off x="9110332" y="2480978"/>
            <a:ext cx="1490133" cy="1439333"/>
          </a:xfrm>
          <a:prstGeom prst="ellipse">
            <a:avLst/>
          </a:prstGeom>
          <a:solidFill>
            <a:srgbClr val="0070C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Stream length</a:t>
            </a:r>
          </a:p>
        </p:txBody>
      </p:sp>
      <p:cxnSp>
        <p:nvCxnSpPr>
          <p:cNvPr id="10" name="Straight Arrow Connector 9"/>
          <p:cNvCxnSpPr>
            <a:stCxn id="7" idx="4"/>
          </p:cNvCxnSpPr>
          <p:nvPr/>
        </p:nvCxnSpPr>
        <p:spPr>
          <a:xfrm flipH="1">
            <a:off x="8392205" y="3920311"/>
            <a:ext cx="1463194" cy="11930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5375195" y="1690688"/>
            <a:ext cx="2377558" cy="1193800"/>
          </a:xfrm>
          <a:prstGeom prst="ellipse">
            <a:avLst/>
          </a:prstGeom>
          <a:solidFill>
            <a:srgbClr val="CC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Drought year</a:t>
            </a:r>
          </a:p>
        </p:txBody>
      </p:sp>
      <p:cxnSp>
        <p:nvCxnSpPr>
          <p:cNvPr id="18" name="Straight Arrow Connector 17"/>
          <p:cNvCxnSpPr>
            <a:stCxn id="16" idx="4"/>
          </p:cNvCxnSpPr>
          <p:nvPr/>
        </p:nvCxnSpPr>
        <p:spPr>
          <a:xfrm flipH="1">
            <a:off x="5616075" y="2884488"/>
            <a:ext cx="947899" cy="775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2B4EEB6C-54DD-4362-9F7F-77C0F9AD5C96}"/>
              </a:ext>
            </a:extLst>
          </p:cNvPr>
          <p:cNvGrpSpPr/>
          <p:nvPr/>
        </p:nvGrpSpPr>
        <p:grpSpPr>
          <a:xfrm>
            <a:off x="2897664" y="3151808"/>
            <a:ext cx="6168680" cy="2847789"/>
            <a:chOff x="3352800" y="2794475"/>
            <a:chExt cx="6168680" cy="2847789"/>
          </a:xfrm>
        </p:grpSpPr>
        <p:sp>
          <p:nvSpPr>
            <p:cNvPr id="19" name="Oval 18">
              <a:extLst>
                <a:ext uri="{FF2B5EF4-FFF2-40B4-BE49-F238E27FC236}">
                  <a16:creationId xmlns:a16="http://schemas.microsoft.com/office/drawing/2014/main" id="{7D29CD05-CC74-46E8-BA24-6E50CD6518BF}"/>
                </a:ext>
              </a:extLst>
            </p:cNvPr>
            <p:cNvSpPr/>
            <p:nvPr/>
          </p:nvSpPr>
          <p:spPr>
            <a:xfrm>
              <a:off x="3352800" y="4042064"/>
              <a:ext cx="1752600" cy="1600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Young of the year</a:t>
              </a:r>
            </a:p>
          </p:txBody>
        </p:sp>
        <p:sp>
          <p:nvSpPr>
            <p:cNvPr id="20" name="Oval 19">
              <a:extLst>
                <a:ext uri="{FF2B5EF4-FFF2-40B4-BE49-F238E27FC236}">
                  <a16:creationId xmlns:a16="http://schemas.microsoft.com/office/drawing/2014/main" id="{E52658BF-BC77-42F2-9D65-3763F0813E1F}"/>
                </a:ext>
              </a:extLst>
            </p:cNvPr>
            <p:cNvSpPr/>
            <p:nvPr/>
          </p:nvSpPr>
          <p:spPr>
            <a:xfrm>
              <a:off x="6705600" y="4042064"/>
              <a:ext cx="1752600" cy="1600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Adults</a:t>
              </a:r>
            </a:p>
          </p:txBody>
        </p:sp>
        <p:cxnSp>
          <p:nvCxnSpPr>
            <p:cNvPr id="21" name="Connector: Elbow 20">
              <a:extLst>
                <a:ext uri="{FF2B5EF4-FFF2-40B4-BE49-F238E27FC236}">
                  <a16:creationId xmlns:a16="http://schemas.microsoft.com/office/drawing/2014/main" id="{536D3E34-9B85-4635-9C02-3737F2A33A9D}"/>
                </a:ext>
              </a:extLst>
            </p:cNvPr>
            <p:cNvCxnSpPr>
              <a:cxnSpLocks/>
              <a:stCxn id="20" idx="0"/>
              <a:endCxn id="19" idx="0"/>
            </p:cNvCxnSpPr>
            <p:nvPr/>
          </p:nvCxnSpPr>
          <p:spPr>
            <a:xfrm rot="16200000" flipV="1">
              <a:off x="5905500" y="2365664"/>
              <a:ext cx="12700" cy="3352800"/>
            </a:xfrm>
            <a:prstGeom prst="bentConnector3">
              <a:avLst>
                <a:gd name="adj1" fmla="val 573962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F784A5D-2627-4A78-9D3E-28B9D55C6B53}"/>
                </a:ext>
              </a:extLst>
            </p:cNvPr>
            <p:cNvCxnSpPr>
              <a:cxnSpLocks/>
              <a:stCxn id="19" idx="6"/>
              <a:endCxn id="20" idx="2"/>
            </p:cNvCxnSpPr>
            <p:nvPr/>
          </p:nvCxnSpPr>
          <p:spPr>
            <a:xfrm>
              <a:off x="5105400" y="4842164"/>
              <a:ext cx="16002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Elbow Connector 10">
              <a:extLst>
                <a:ext uri="{FF2B5EF4-FFF2-40B4-BE49-F238E27FC236}">
                  <a16:creationId xmlns:a16="http://schemas.microsoft.com/office/drawing/2014/main" id="{C12D6331-5BE0-47B3-A097-AD5663A61567}"/>
                </a:ext>
              </a:extLst>
            </p:cNvPr>
            <p:cNvCxnSpPr>
              <a:cxnSpLocks/>
              <a:stCxn id="20" idx="7"/>
              <a:endCxn id="20" idx="5"/>
            </p:cNvCxnSpPr>
            <p:nvPr/>
          </p:nvCxnSpPr>
          <p:spPr>
            <a:xfrm rot="16200000" flipH="1">
              <a:off x="7635782" y="4842164"/>
              <a:ext cx="1131512" cy="12700"/>
            </a:xfrm>
            <a:prstGeom prst="bentConnector5">
              <a:avLst>
                <a:gd name="adj1" fmla="val -20203"/>
                <a:gd name="adj2" fmla="val 4884701"/>
                <a:gd name="adj3" fmla="val 120203"/>
              </a:avLst>
            </a:prstGeom>
            <a:ln w="28575">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D0E8101E-5A24-4FCF-BE1F-C8C908E05611}"/>
                    </a:ext>
                  </a:extLst>
                </p:cNvPr>
                <p:cNvSpPr/>
                <p:nvPr/>
              </p:nvSpPr>
              <p:spPr>
                <a:xfrm>
                  <a:off x="5530976" y="2794475"/>
                  <a:ext cx="626005" cy="4661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rgbClr val="00B0F0"/>
                                </a:solidFill>
                                <a:latin typeface="Cambria Math" panose="02040503050406030204" pitchFamily="18" charset="0"/>
                              </a:rPr>
                            </m:ctrlPr>
                          </m:sSubSupPr>
                          <m:e>
                            <m:r>
                              <a:rPr lang="en-US" sz="2400" i="1">
                                <a:solidFill>
                                  <a:srgbClr val="00B0F0"/>
                                </a:solidFill>
                                <a:latin typeface="Cambria Math"/>
                              </a:rPr>
                              <m:t>𝐹</m:t>
                            </m:r>
                          </m:e>
                          <m:sub>
                            <m:r>
                              <a:rPr lang="en-US" sz="2400" i="1">
                                <a:solidFill>
                                  <a:srgbClr val="00B0F0"/>
                                </a:solidFill>
                                <a:latin typeface="Cambria Math"/>
                              </a:rPr>
                              <m:t>𝑡</m:t>
                            </m:r>
                          </m:sub>
                          <m:sup>
                            <m:r>
                              <a:rPr lang="en-US" sz="2400" i="1">
                                <a:solidFill>
                                  <a:srgbClr val="00B0F0"/>
                                </a:solidFill>
                                <a:latin typeface="Cambria Math"/>
                              </a:rPr>
                              <m:t>𝐴</m:t>
                            </m:r>
                          </m:sup>
                        </m:sSubSup>
                      </m:oMath>
                    </m:oMathPara>
                  </a14:m>
                  <a:endParaRPr lang="en-US" dirty="0"/>
                </a:p>
              </p:txBody>
            </p:sp>
          </mc:Choice>
          <mc:Fallback xmlns="">
            <p:sp>
              <p:nvSpPr>
                <p:cNvPr id="24" name="Rectangle 23">
                  <a:extLst>
                    <a:ext uri="{FF2B5EF4-FFF2-40B4-BE49-F238E27FC236}">
                      <a16:creationId xmlns:a16="http://schemas.microsoft.com/office/drawing/2014/main" id="{D0E8101E-5A24-4FCF-BE1F-C8C908E05611}"/>
                    </a:ext>
                  </a:extLst>
                </p:cNvPr>
                <p:cNvSpPr>
                  <a:spLocks noRot="1" noChangeAspect="1" noMove="1" noResize="1" noEditPoints="1" noAdjustHandles="1" noChangeArrowheads="1" noChangeShapeType="1" noTextEdit="1"/>
                </p:cNvSpPr>
                <p:nvPr/>
              </p:nvSpPr>
              <p:spPr>
                <a:xfrm>
                  <a:off x="5530976" y="2794475"/>
                  <a:ext cx="626005" cy="466153"/>
                </a:xfrm>
                <a:prstGeom prst="rect">
                  <a:avLst/>
                </a:prstGeom>
                <a:blipFill>
                  <a:blip r:embed="rId2"/>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64DB5422-57AE-4ED8-9395-EF370EAB4F20}"/>
                    </a:ext>
                  </a:extLst>
                </p:cNvPr>
                <p:cNvSpPr/>
                <p:nvPr/>
              </p:nvSpPr>
              <p:spPr>
                <a:xfrm>
                  <a:off x="5563001" y="4282757"/>
                  <a:ext cx="591637" cy="464294"/>
                </a:xfrm>
                <a:prstGeom prst="rect">
                  <a:avLst/>
                </a:prstGeom>
              </p:spPr>
              <p:txBody>
                <a:bodyPr wrap="none">
                  <a:spAutoFit/>
                </a:bodyPr>
                <a:lstStyle/>
                <a:p>
                  <a14:m>
                    <m:oMath xmlns:m="http://schemas.openxmlformats.org/officeDocument/2006/math">
                      <m:sSubSup>
                        <m:sSubSupPr>
                          <m:ctrlPr>
                            <a:rPr lang="en-US" sz="2400" i="1" smtClean="0">
                              <a:solidFill>
                                <a:schemeClr val="accent2"/>
                              </a:solidFill>
                              <a:latin typeface="Cambria Math" panose="02040503050406030204" pitchFamily="18" charset="0"/>
                            </a:rPr>
                          </m:ctrlPr>
                        </m:sSubSupPr>
                        <m:e>
                          <m:r>
                            <a:rPr lang="en-US" sz="2400" i="1">
                              <a:solidFill>
                                <a:schemeClr val="accent2"/>
                              </a:solidFill>
                              <a:latin typeface="Cambria Math"/>
                            </a:rPr>
                            <m:t>𝑆</m:t>
                          </m:r>
                        </m:e>
                        <m:sub>
                          <m:r>
                            <a:rPr lang="en-US" sz="2400" i="1">
                              <a:solidFill>
                                <a:schemeClr val="accent2"/>
                              </a:solidFill>
                              <a:latin typeface="Cambria Math"/>
                            </a:rPr>
                            <m:t>𝑡</m:t>
                          </m:r>
                        </m:sub>
                        <m:sup>
                          <m:r>
                            <a:rPr lang="en-US" sz="2400" i="1">
                              <a:solidFill>
                                <a:schemeClr val="accent2"/>
                              </a:solidFill>
                              <a:latin typeface="Cambria Math"/>
                            </a:rPr>
                            <m:t>𝑌</m:t>
                          </m:r>
                        </m:sup>
                      </m:sSubSup>
                    </m:oMath>
                  </a14:m>
                  <a:r>
                    <a:rPr lang="en-US" sz="2400" dirty="0">
                      <a:solidFill>
                        <a:schemeClr val="accent2"/>
                      </a:solidFill>
                    </a:rPr>
                    <a:t> </a:t>
                  </a:r>
                  <a:endParaRPr lang="en-US" sz="2400" dirty="0"/>
                </a:p>
              </p:txBody>
            </p:sp>
          </mc:Choice>
          <mc:Fallback xmlns="">
            <p:sp>
              <p:nvSpPr>
                <p:cNvPr id="25" name="Rectangle 24">
                  <a:extLst>
                    <a:ext uri="{FF2B5EF4-FFF2-40B4-BE49-F238E27FC236}">
                      <a16:creationId xmlns:a16="http://schemas.microsoft.com/office/drawing/2014/main" id="{64DB5422-57AE-4ED8-9395-EF370EAB4F20}"/>
                    </a:ext>
                  </a:extLst>
                </p:cNvPr>
                <p:cNvSpPr>
                  <a:spLocks noRot="1" noChangeAspect="1" noMove="1" noResize="1" noEditPoints="1" noAdjustHandles="1" noChangeArrowheads="1" noChangeShapeType="1" noTextEdit="1"/>
                </p:cNvSpPr>
                <p:nvPr/>
              </p:nvSpPr>
              <p:spPr>
                <a:xfrm>
                  <a:off x="5563001" y="4282757"/>
                  <a:ext cx="591637" cy="464294"/>
                </a:xfrm>
                <a:prstGeom prst="rect">
                  <a:avLst/>
                </a:prstGeom>
                <a:blipFill>
                  <a:blip r:embed="rId3"/>
                  <a:stretch>
                    <a:fillRect l="-3093"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3CC907F0-31A5-4AA4-ADCB-E83E493DF5A3}"/>
                    </a:ext>
                  </a:extLst>
                </p:cNvPr>
                <p:cNvSpPr/>
                <p:nvPr/>
              </p:nvSpPr>
              <p:spPr>
                <a:xfrm>
                  <a:off x="8915801" y="4607916"/>
                  <a:ext cx="605679" cy="4661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rgbClr val="7030A0"/>
                                </a:solidFill>
                                <a:latin typeface="Cambria Math" panose="02040503050406030204" pitchFamily="18" charset="0"/>
                              </a:rPr>
                            </m:ctrlPr>
                          </m:sSubSupPr>
                          <m:e>
                            <m:r>
                              <a:rPr lang="en-US" sz="2400" i="1">
                                <a:solidFill>
                                  <a:srgbClr val="7030A0"/>
                                </a:solidFill>
                                <a:latin typeface="Cambria Math"/>
                              </a:rPr>
                              <m:t>𝑆</m:t>
                            </m:r>
                          </m:e>
                          <m:sub>
                            <m:r>
                              <a:rPr lang="en-US" sz="2400" i="1">
                                <a:solidFill>
                                  <a:srgbClr val="7030A0"/>
                                </a:solidFill>
                                <a:latin typeface="Cambria Math"/>
                              </a:rPr>
                              <m:t>𝑡</m:t>
                            </m:r>
                          </m:sub>
                          <m:sup>
                            <m:r>
                              <a:rPr lang="en-US" sz="2400" i="1">
                                <a:solidFill>
                                  <a:srgbClr val="7030A0"/>
                                </a:solidFill>
                                <a:latin typeface="Cambria Math"/>
                              </a:rPr>
                              <m:t>𝐴</m:t>
                            </m:r>
                          </m:sup>
                        </m:sSubSup>
                      </m:oMath>
                    </m:oMathPara>
                  </a14:m>
                  <a:endParaRPr lang="en-US" sz="2400" dirty="0"/>
                </a:p>
              </p:txBody>
            </p:sp>
          </mc:Choice>
          <mc:Fallback xmlns="">
            <p:sp>
              <p:nvSpPr>
                <p:cNvPr id="26" name="Rectangle 25">
                  <a:extLst>
                    <a:ext uri="{FF2B5EF4-FFF2-40B4-BE49-F238E27FC236}">
                      <a16:creationId xmlns:a16="http://schemas.microsoft.com/office/drawing/2014/main" id="{3CC907F0-31A5-4AA4-ADCB-E83E493DF5A3}"/>
                    </a:ext>
                  </a:extLst>
                </p:cNvPr>
                <p:cNvSpPr>
                  <a:spLocks noRot="1" noChangeAspect="1" noMove="1" noResize="1" noEditPoints="1" noAdjustHandles="1" noChangeArrowheads="1" noChangeShapeType="1" noTextEdit="1"/>
                </p:cNvSpPr>
                <p:nvPr/>
              </p:nvSpPr>
              <p:spPr>
                <a:xfrm>
                  <a:off x="8915801" y="4607916"/>
                  <a:ext cx="605679" cy="466153"/>
                </a:xfrm>
                <a:prstGeom prst="rect">
                  <a:avLst/>
                </a:prstGeom>
                <a:blipFill>
                  <a:blip r:embed="rId4"/>
                  <a:stretch>
                    <a:fillRect b="-2632"/>
                  </a:stretch>
                </a:blipFill>
              </p:spPr>
              <p:txBody>
                <a:bodyPr/>
                <a:lstStyle/>
                <a:p>
                  <a:r>
                    <a:rPr lang="en-US">
                      <a:noFill/>
                    </a:rPr>
                    <a:t> </a:t>
                  </a:r>
                </a:p>
              </p:txBody>
            </p:sp>
          </mc:Fallback>
        </mc:AlternateContent>
      </p:grpSp>
      <p:sp>
        <p:nvSpPr>
          <p:cNvPr id="27" name="Content Placeholder 2">
            <a:extLst>
              <a:ext uri="{FF2B5EF4-FFF2-40B4-BE49-F238E27FC236}">
                <a16:creationId xmlns:a16="http://schemas.microsoft.com/office/drawing/2014/main" id="{440C324C-F7FB-4768-8D2D-643374001CC5}"/>
              </a:ext>
            </a:extLst>
          </p:cNvPr>
          <p:cNvSpPr>
            <a:spLocks noGrp="1"/>
          </p:cNvSpPr>
          <p:nvPr>
            <p:ph idx="1"/>
          </p:nvPr>
        </p:nvSpPr>
        <p:spPr>
          <a:xfrm>
            <a:off x="838200" y="1825625"/>
            <a:ext cx="10515600" cy="4351338"/>
          </a:xfrm>
        </p:spPr>
        <p:txBody>
          <a:bodyPr/>
          <a:lstStyle/>
          <a:p>
            <a:r>
              <a:rPr lang="en-US" dirty="0"/>
              <a:t>Back to conceptual models!</a:t>
            </a:r>
          </a:p>
        </p:txBody>
      </p:sp>
    </p:spTree>
    <p:extLst>
      <p:ext uri="{BB962C8B-B14F-4D97-AF65-F5344CB8AC3E}">
        <p14:creationId xmlns:p14="http://schemas.microsoft.com/office/powerpoint/2010/main" val="3332903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Incorporating environmental covariates</a:t>
            </a:r>
          </a:p>
        </p:txBody>
      </p:sp>
      <p:sp>
        <p:nvSpPr>
          <p:cNvPr id="3" name="Content Placeholder 2"/>
          <p:cNvSpPr>
            <a:spLocks noGrp="1"/>
          </p:cNvSpPr>
          <p:nvPr>
            <p:ph idx="1"/>
          </p:nvPr>
        </p:nvSpPr>
        <p:spPr/>
        <p:txBody>
          <a:bodyPr/>
          <a:lstStyle/>
          <a:p>
            <a:r>
              <a:rPr lang="en-US" dirty="0"/>
              <a:t>Conditionally linked events</a:t>
            </a:r>
          </a:p>
          <a:p>
            <a:pPr lvl="1"/>
            <a:r>
              <a:rPr lang="en-US" dirty="0"/>
              <a:t>Use  </a:t>
            </a:r>
            <a:r>
              <a:rPr lang="en-US" b="1" dirty="0"/>
              <a:t>IF</a:t>
            </a:r>
            <a:r>
              <a:rPr lang="en-US" b="1" dirty="0">
                <a:sym typeface="Wingdings" panose="05000000000000000000" pitchFamily="2" charset="2"/>
              </a:rPr>
              <a:t>THEN</a:t>
            </a:r>
            <a:r>
              <a:rPr lang="en-US" dirty="0">
                <a:sym typeface="Wingdings" panose="05000000000000000000" pitchFamily="2" charset="2"/>
              </a:rPr>
              <a:t>  statements to link a demographic parameter to some other randomized event</a:t>
            </a:r>
          </a:p>
          <a:p>
            <a:pPr lvl="2"/>
            <a:r>
              <a:rPr lang="en-US" dirty="0">
                <a:sym typeface="Wingdings" panose="05000000000000000000" pitchFamily="2" charset="2"/>
              </a:rPr>
              <a:t>E.g., if a Bernoulli trial for drought returns a 1, then mean fecundity is 1.1 offspring per female, but if it returns a 0 then mean fecundity is 2.3 offspring per female</a:t>
            </a:r>
            <a:endParaRPr lang="en-US" dirty="0"/>
          </a:p>
        </p:txBody>
      </p:sp>
      <p:grpSp>
        <p:nvGrpSpPr>
          <p:cNvPr id="22" name="Group 21">
            <a:extLst>
              <a:ext uri="{FF2B5EF4-FFF2-40B4-BE49-F238E27FC236}">
                <a16:creationId xmlns:a16="http://schemas.microsoft.com/office/drawing/2014/main" id="{C62395B7-38E6-4B78-A703-A473002D7CF2}"/>
              </a:ext>
            </a:extLst>
          </p:cNvPr>
          <p:cNvGrpSpPr/>
          <p:nvPr/>
        </p:nvGrpSpPr>
        <p:grpSpPr>
          <a:xfrm>
            <a:off x="3403724" y="3877732"/>
            <a:ext cx="4571879" cy="2807370"/>
            <a:chOff x="3810000" y="1337733"/>
            <a:chExt cx="7560733" cy="4307417"/>
          </a:xfrm>
          <a:solidFill>
            <a:schemeClr val="tx1"/>
          </a:solidFill>
        </p:grpSpPr>
        <p:cxnSp>
          <p:nvCxnSpPr>
            <p:cNvPr id="23" name="Straight Arrow Connector 22">
              <a:extLst>
                <a:ext uri="{FF2B5EF4-FFF2-40B4-BE49-F238E27FC236}">
                  <a16:creationId xmlns:a16="http://schemas.microsoft.com/office/drawing/2014/main" id="{29C55A6A-89B6-4AD1-8CE6-E9CB50CCCECA}"/>
                </a:ext>
              </a:extLst>
            </p:cNvPr>
            <p:cNvCxnSpPr/>
            <p:nvPr/>
          </p:nvCxnSpPr>
          <p:spPr>
            <a:xfrm>
              <a:off x="4038600" y="4838700"/>
              <a:ext cx="990600" cy="0"/>
            </a:xfrm>
            <a:prstGeom prst="straightConnector1">
              <a:avLst/>
            </a:prstGeom>
            <a:grp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4">
              <a:extLst>
                <a:ext uri="{FF2B5EF4-FFF2-40B4-BE49-F238E27FC236}">
                  <a16:creationId xmlns:a16="http://schemas.microsoft.com/office/drawing/2014/main" id="{A90851DA-EA98-4787-919D-49743FAE50E4}"/>
                </a:ext>
              </a:extLst>
            </p:cNvPr>
            <p:cNvCxnSpPr/>
            <p:nvPr/>
          </p:nvCxnSpPr>
          <p:spPr>
            <a:xfrm rot="16200000" flipH="1">
              <a:off x="7898794" y="4838700"/>
              <a:ext cx="1131512" cy="12700"/>
            </a:xfrm>
            <a:prstGeom prst="bentConnector5">
              <a:avLst>
                <a:gd name="adj1" fmla="val -20203"/>
                <a:gd name="adj2" fmla="val 5233583"/>
                <a:gd name="adj3" fmla="val 120203"/>
              </a:avLst>
            </a:prstGeom>
            <a:grp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EA53B4B3-6C48-410E-83BF-C86B7A832E38}"/>
                </a:ext>
              </a:extLst>
            </p:cNvPr>
            <p:cNvSpPr/>
            <p:nvPr/>
          </p:nvSpPr>
          <p:spPr>
            <a:xfrm>
              <a:off x="3810000" y="4044950"/>
              <a:ext cx="1752600" cy="16002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Young of the year</a:t>
              </a:r>
            </a:p>
          </p:txBody>
        </p:sp>
        <p:sp>
          <p:nvSpPr>
            <p:cNvPr id="26" name="Oval 25">
              <a:extLst>
                <a:ext uri="{FF2B5EF4-FFF2-40B4-BE49-F238E27FC236}">
                  <a16:creationId xmlns:a16="http://schemas.microsoft.com/office/drawing/2014/main" id="{F7271211-E460-4950-AFEC-A63C41D23A56}"/>
                </a:ext>
              </a:extLst>
            </p:cNvPr>
            <p:cNvSpPr/>
            <p:nvPr/>
          </p:nvSpPr>
          <p:spPr>
            <a:xfrm>
              <a:off x="7010400" y="4016664"/>
              <a:ext cx="1831206" cy="16001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adults</a:t>
              </a:r>
            </a:p>
          </p:txBody>
        </p:sp>
        <p:cxnSp>
          <p:nvCxnSpPr>
            <p:cNvPr id="27" name="Elbow Connector 7">
              <a:extLst>
                <a:ext uri="{FF2B5EF4-FFF2-40B4-BE49-F238E27FC236}">
                  <a16:creationId xmlns:a16="http://schemas.microsoft.com/office/drawing/2014/main" id="{A1F42A4F-9322-417F-8320-8E5B3E0F92F5}"/>
                </a:ext>
              </a:extLst>
            </p:cNvPr>
            <p:cNvCxnSpPr>
              <a:cxnSpLocks/>
              <a:stCxn id="26" idx="0"/>
              <a:endCxn id="25" idx="0"/>
            </p:cNvCxnSpPr>
            <p:nvPr/>
          </p:nvCxnSpPr>
          <p:spPr>
            <a:xfrm rot="16200000" flipH="1" flipV="1">
              <a:off x="6292010" y="2410955"/>
              <a:ext cx="28287" cy="3239703"/>
            </a:xfrm>
            <a:prstGeom prst="bentConnector3">
              <a:avLst>
                <a:gd name="adj1" fmla="val -1239965"/>
              </a:avLst>
            </a:prstGeom>
            <a:grp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0310ED9-8BAC-4A63-8635-274E9C6B15B5}"/>
                </a:ext>
              </a:extLst>
            </p:cNvPr>
            <p:cNvCxnSpPr/>
            <p:nvPr/>
          </p:nvCxnSpPr>
          <p:spPr>
            <a:xfrm flipV="1">
              <a:off x="5562600" y="4816764"/>
              <a:ext cx="1447800" cy="28286"/>
            </a:xfrm>
            <a:prstGeom prst="straightConnector1">
              <a:avLst/>
            </a:prstGeom>
            <a:grp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3CBF7303-96EB-4711-8E5F-ABBCEF9A8CF1}"/>
                    </a:ext>
                  </a:extLst>
                </p:cNvPr>
                <p:cNvSpPr/>
                <p:nvPr/>
              </p:nvSpPr>
              <p:spPr>
                <a:xfrm>
                  <a:off x="5526828" y="2909233"/>
                  <a:ext cx="944586" cy="664429"/>
                </a:xfrm>
                <a:prstGeom prst="rect">
                  <a:avLst/>
                </a:prstGeom>
                <a:noFill/>
                <a:ln>
                  <a:noFill/>
                </a:ln>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rgbClr val="00B0F0"/>
                                </a:solidFill>
                                <a:latin typeface="Cambria Math" panose="02040503050406030204" pitchFamily="18" charset="0"/>
                              </a:rPr>
                            </m:ctrlPr>
                          </m:sSubSupPr>
                          <m:e>
                            <m:r>
                              <a:rPr lang="en-US" sz="2400" i="1">
                                <a:solidFill>
                                  <a:srgbClr val="00B0F0"/>
                                </a:solidFill>
                                <a:latin typeface="Cambria Math"/>
                              </a:rPr>
                              <m:t>𝐹</m:t>
                            </m:r>
                          </m:e>
                          <m:sub>
                            <m:r>
                              <a:rPr lang="en-US" sz="2400" i="1">
                                <a:solidFill>
                                  <a:srgbClr val="00B0F0"/>
                                </a:solidFill>
                                <a:latin typeface="Cambria Math"/>
                              </a:rPr>
                              <m:t>𝑡</m:t>
                            </m:r>
                          </m:sub>
                          <m:sup>
                            <m:r>
                              <a:rPr lang="en-US" sz="2400" i="1">
                                <a:solidFill>
                                  <a:srgbClr val="00B0F0"/>
                                </a:solidFill>
                                <a:latin typeface="Cambria Math"/>
                              </a:rPr>
                              <m:t>𝐴</m:t>
                            </m:r>
                          </m:sup>
                        </m:sSubSup>
                      </m:oMath>
                    </m:oMathPara>
                  </a14:m>
                  <a:endParaRPr lang="en-US" sz="2400" dirty="0"/>
                </a:p>
              </p:txBody>
            </p:sp>
          </mc:Choice>
          <mc:Fallback xmlns="">
            <p:sp>
              <p:nvSpPr>
                <p:cNvPr id="29" name="Rectangle 28">
                  <a:extLst>
                    <a:ext uri="{FF2B5EF4-FFF2-40B4-BE49-F238E27FC236}">
                      <a16:creationId xmlns:a16="http://schemas.microsoft.com/office/drawing/2014/main" id="{3CBF7303-96EB-4711-8E5F-ABBCEF9A8CF1}"/>
                    </a:ext>
                  </a:extLst>
                </p:cNvPr>
                <p:cNvSpPr>
                  <a:spLocks noRot="1" noChangeAspect="1" noMove="1" noResize="1" noEditPoints="1" noAdjustHandles="1" noChangeArrowheads="1" noChangeShapeType="1" noTextEdit="1"/>
                </p:cNvSpPr>
                <p:nvPr/>
              </p:nvSpPr>
              <p:spPr>
                <a:xfrm>
                  <a:off x="5526828" y="2909233"/>
                  <a:ext cx="944586" cy="664429"/>
                </a:xfrm>
                <a:prstGeom prst="rect">
                  <a:avLst/>
                </a:prstGeom>
                <a:blipFill>
                  <a:blip r:embed="rId2"/>
                  <a:stretch>
                    <a:fillRect l="-1075" b="-11268"/>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6E713AA6-64F4-4AF3-9C99-FE4A4DE2E62D}"/>
                    </a:ext>
                  </a:extLst>
                </p:cNvPr>
                <p:cNvSpPr/>
                <p:nvPr/>
              </p:nvSpPr>
              <p:spPr>
                <a:xfrm>
                  <a:off x="5857717" y="4107703"/>
                  <a:ext cx="892727" cy="661778"/>
                </a:xfrm>
                <a:prstGeom prst="rect">
                  <a:avLst/>
                </a:prstGeom>
                <a:noFill/>
                <a:ln>
                  <a:noFill/>
                </a:ln>
              </p:spPr>
              <p:txBody>
                <a:bodyPr wrap="none">
                  <a:spAutoFit/>
                </a:bodyPr>
                <a:lstStyle/>
                <a:p>
                  <a14:m>
                    <m:oMath xmlns:m="http://schemas.openxmlformats.org/officeDocument/2006/math">
                      <m:sSubSup>
                        <m:sSubSupPr>
                          <m:ctrlPr>
                            <a:rPr lang="en-US" sz="2400" i="1" smtClean="0">
                              <a:solidFill>
                                <a:schemeClr val="accent2"/>
                              </a:solidFill>
                              <a:latin typeface="Cambria Math" panose="02040503050406030204" pitchFamily="18" charset="0"/>
                            </a:rPr>
                          </m:ctrlPr>
                        </m:sSubSupPr>
                        <m:e>
                          <m:r>
                            <a:rPr lang="en-US" sz="2400" i="1">
                              <a:solidFill>
                                <a:schemeClr val="accent2"/>
                              </a:solidFill>
                              <a:latin typeface="Cambria Math"/>
                            </a:rPr>
                            <m:t>𝑆</m:t>
                          </m:r>
                        </m:e>
                        <m:sub>
                          <m:r>
                            <a:rPr lang="en-US" sz="2400" i="1">
                              <a:solidFill>
                                <a:schemeClr val="accent2"/>
                              </a:solidFill>
                              <a:latin typeface="Cambria Math"/>
                            </a:rPr>
                            <m:t>𝑡</m:t>
                          </m:r>
                        </m:sub>
                        <m:sup>
                          <m:r>
                            <a:rPr lang="en-US" sz="2400" i="1">
                              <a:solidFill>
                                <a:schemeClr val="accent2"/>
                              </a:solidFill>
                              <a:latin typeface="Cambria Math"/>
                            </a:rPr>
                            <m:t>𝑌</m:t>
                          </m:r>
                        </m:sup>
                      </m:sSubSup>
                    </m:oMath>
                  </a14:m>
                  <a:r>
                    <a:rPr lang="en-US" sz="2400" dirty="0">
                      <a:solidFill>
                        <a:schemeClr val="accent2"/>
                      </a:solidFill>
                    </a:rPr>
                    <a:t> </a:t>
                  </a:r>
                </a:p>
              </p:txBody>
            </p:sp>
          </mc:Choice>
          <mc:Fallback xmlns="">
            <p:sp>
              <p:nvSpPr>
                <p:cNvPr id="11" name="Rectangle 10"/>
                <p:cNvSpPr>
                  <a:spLocks noRot="1" noChangeAspect="1" noMove="1" noResize="1" noEditPoints="1" noAdjustHandles="1" noChangeArrowheads="1" noChangeShapeType="1" noTextEdit="1"/>
                </p:cNvSpPr>
                <p:nvPr/>
              </p:nvSpPr>
              <p:spPr>
                <a:xfrm>
                  <a:off x="5857717" y="4107703"/>
                  <a:ext cx="892727" cy="661778"/>
                </a:xfrm>
                <a:prstGeom prst="rect">
                  <a:avLst/>
                </a:prstGeom>
                <a:blipFill>
                  <a:blip r:embed="rId4"/>
                  <a:stretch>
                    <a:fillRect l="-3093" b="-394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8DB8B561-DD68-4FCE-8277-5854468D302C}"/>
                    </a:ext>
                  </a:extLst>
                </p:cNvPr>
                <p:cNvSpPr/>
                <p:nvPr/>
              </p:nvSpPr>
              <p:spPr>
                <a:xfrm>
                  <a:off x="9144001" y="4630430"/>
                  <a:ext cx="913915" cy="664428"/>
                </a:xfrm>
                <a:prstGeom prst="rect">
                  <a:avLst/>
                </a:prstGeom>
                <a:noFill/>
                <a:ln>
                  <a:noFill/>
                </a:ln>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rgbClr val="7030A0"/>
                                </a:solidFill>
                                <a:latin typeface="Cambria Math" panose="02040503050406030204" pitchFamily="18" charset="0"/>
                              </a:rPr>
                            </m:ctrlPr>
                          </m:sSubSupPr>
                          <m:e>
                            <m:r>
                              <a:rPr lang="en-US" sz="2400" i="1">
                                <a:solidFill>
                                  <a:srgbClr val="7030A0"/>
                                </a:solidFill>
                                <a:latin typeface="Cambria Math"/>
                              </a:rPr>
                              <m:t>𝑆</m:t>
                            </m:r>
                          </m:e>
                          <m:sub>
                            <m:r>
                              <a:rPr lang="en-US" sz="2400" i="1">
                                <a:solidFill>
                                  <a:srgbClr val="7030A0"/>
                                </a:solidFill>
                                <a:latin typeface="Cambria Math"/>
                              </a:rPr>
                              <m:t>𝑡</m:t>
                            </m:r>
                          </m:sub>
                          <m:sup>
                            <m:r>
                              <a:rPr lang="en-US" sz="2400" i="1">
                                <a:solidFill>
                                  <a:srgbClr val="7030A0"/>
                                </a:solidFill>
                                <a:latin typeface="Cambria Math"/>
                              </a:rPr>
                              <m:t>𝐴</m:t>
                            </m:r>
                          </m:sup>
                        </m:sSubSup>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9144001" y="4630430"/>
                  <a:ext cx="913915" cy="664428"/>
                </a:xfrm>
                <a:prstGeom prst="rect">
                  <a:avLst/>
                </a:prstGeom>
                <a:blipFill>
                  <a:blip r:embed="rId5"/>
                  <a:stretch>
                    <a:fillRect b="-2597"/>
                  </a:stretch>
                </a:blipFill>
                <a:ln>
                  <a:noFill/>
                </a:ln>
              </p:spPr>
              <p:txBody>
                <a:bodyPr/>
                <a:lstStyle/>
                <a:p>
                  <a:r>
                    <a:rPr lang="en-US">
                      <a:noFill/>
                    </a:rPr>
                    <a:t> </a:t>
                  </a:r>
                </a:p>
              </p:txBody>
            </p:sp>
          </mc:Fallback>
        </mc:AlternateContent>
        <p:sp>
          <p:nvSpPr>
            <p:cNvPr id="32" name="Oval 31">
              <a:extLst>
                <a:ext uri="{FF2B5EF4-FFF2-40B4-BE49-F238E27FC236}">
                  <a16:creationId xmlns:a16="http://schemas.microsoft.com/office/drawing/2014/main" id="{EA3CFC65-0C6D-4DCE-830A-DDCA65783FB3}"/>
                </a:ext>
              </a:extLst>
            </p:cNvPr>
            <p:cNvSpPr/>
            <p:nvPr/>
          </p:nvSpPr>
          <p:spPr>
            <a:xfrm>
              <a:off x="9349891" y="2184401"/>
              <a:ext cx="2020842" cy="143933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Stream length</a:t>
              </a:r>
            </a:p>
          </p:txBody>
        </p:sp>
        <p:cxnSp>
          <p:nvCxnSpPr>
            <p:cNvPr id="33" name="Straight Arrow Connector 32">
              <a:extLst>
                <a:ext uri="{FF2B5EF4-FFF2-40B4-BE49-F238E27FC236}">
                  <a16:creationId xmlns:a16="http://schemas.microsoft.com/office/drawing/2014/main" id="{7D44AB1C-A411-4A93-BDE6-88C4D3DEE35F}"/>
                </a:ext>
              </a:extLst>
            </p:cNvPr>
            <p:cNvCxnSpPr>
              <a:stCxn id="32" idx="4"/>
              <a:endCxn id="31" idx="0"/>
            </p:cNvCxnSpPr>
            <p:nvPr/>
          </p:nvCxnSpPr>
          <p:spPr>
            <a:xfrm flipH="1">
              <a:off x="9600959" y="3623734"/>
              <a:ext cx="759354" cy="1006696"/>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377C7CA2-CC79-4417-917F-A7A51F1A1A60}"/>
                </a:ext>
              </a:extLst>
            </p:cNvPr>
            <p:cNvSpPr/>
            <p:nvPr/>
          </p:nvSpPr>
          <p:spPr>
            <a:xfrm>
              <a:off x="6021375" y="1337733"/>
              <a:ext cx="2377558" cy="1193800"/>
            </a:xfrm>
            <a:prstGeom prst="ellipse">
              <a:avLst/>
            </a:prstGeom>
            <a:solidFill>
              <a:srgbClr val="CC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Drought year</a:t>
              </a:r>
            </a:p>
          </p:txBody>
        </p:sp>
        <p:cxnSp>
          <p:nvCxnSpPr>
            <p:cNvPr id="35" name="Straight Arrow Connector 34">
              <a:extLst>
                <a:ext uri="{FF2B5EF4-FFF2-40B4-BE49-F238E27FC236}">
                  <a16:creationId xmlns:a16="http://schemas.microsoft.com/office/drawing/2014/main" id="{1EB62495-815A-42C8-AF12-F93C182E4410}"/>
                </a:ext>
              </a:extLst>
            </p:cNvPr>
            <p:cNvCxnSpPr>
              <a:stCxn id="34" idx="4"/>
            </p:cNvCxnSpPr>
            <p:nvPr/>
          </p:nvCxnSpPr>
          <p:spPr>
            <a:xfrm flipH="1">
              <a:off x="6290733" y="2531533"/>
              <a:ext cx="919421" cy="499534"/>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02906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Environmental covariates</a:t>
            </a:r>
          </a:p>
        </p:txBody>
      </p:sp>
      <p:sp>
        <p:nvSpPr>
          <p:cNvPr id="4" name="Content Placeholder 3">
            <a:extLst>
              <a:ext uri="{FF2B5EF4-FFF2-40B4-BE49-F238E27FC236}">
                <a16:creationId xmlns:a16="http://schemas.microsoft.com/office/drawing/2014/main" id="{DEC85639-EF48-4874-A0FB-9566CC378B10}"/>
              </a:ext>
            </a:extLst>
          </p:cNvPr>
          <p:cNvSpPr>
            <a:spLocks noGrp="1"/>
          </p:cNvSpPr>
          <p:nvPr>
            <p:ph idx="1"/>
          </p:nvPr>
        </p:nvSpPr>
        <p:spPr>
          <a:xfrm>
            <a:off x="838200" y="1825625"/>
            <a:ext cx="4240162" cy="4351338"/>
          </a:xfrm>
        </p:spPr>
        <p:txBody>
          <a:bodyPr/>
          <a:lstStyle/>
          <a:p>
            <a:r>
              <a:rPr lang="en-US" dirty="0"/>
              <a:t>Adult survival (Sa) can be a function of some other environmental parameter/variable </a:t>
            </a:r>
          </a:p>
          <a:p>
            <a:pPr lvl="1"/>
            <a:r>
              <a:rPr lang="en-US" dirty="0"/>
              <a:t>(“op” for other parameter, e.g., stream length)</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8362" y="681037"/>
            <a:ext cx="6062663" cy="605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2229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Environmental covariates</a:t>
            </a:r>
          </a:p>
        </p:txBody>
      </p:sp>
      <p:sp>
        <p:nvSpPr>
          <p:cNvPr id="5" name="Content Placeholder 4">
            <a:extLst>
              <a:ext uri="{FF2B5EF4-FFF2-40B4-BE49-F238E27FC236}">
                <a16:creationId xmlns:a16="http://schemas.microsoft.com/office/drawing/2014/main" id="{0F6EC7DD-5822-4BF0-8BC2-CC9522906315}"/>
              </a:ext>
            </a:extLst>
          </p:cNvPr>
          <p:cNvSpPr>
            <a:spLocks noGrp="1"/>
          </p:cNvSpPr>
          <p:nvPr>
            <p:ph idx="1"/>
          </p:nvPr>
        </p:nvSpPr>
        <p:spPr>
          <a:xfrm>
            <a:off x="838200" y="1825625"/>
            <a:ext cx="4102510" cy="4351338"/>
          </a:xfrm>
        </p:spPr>
        <p:txBody>
          <a:bodyPr/>
          <a:lstStyle/>
          <a:p>
            <a:r>
              <a:rPr lang="en-US" dirty="0"/>
              <a:t>Adult survival (Sa) can be a function of “op” but it has variability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198" y="649966"/>
            <a:ext cx="6034864" cy="6023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050299" y="6176963"/>
            <a:ext cx="5147733" cy="338554"/>
          </a:xfrm>
          <a:prstGeom prst="rect">
            <a:avLst/>
          </a:prstGeom>
          <a:noFill/>
        </p:spPr>
        <p:txBody>
          <a:bodyPr wrap="square" rtlCol="0">
            <a:spAutoFit/>
          </a:bodyPr>
          <a:lstStyle/>
          <a:p>
            <a:r>
              <a:rPr lang="en-US" sz="1600" dirty="0"/>
              <a:t>Sa=matrix(</a:t>
            </a:r>
            <a:r>
              <a:rPr lang="en-US" sz="1600" dirty="0" err="1"/>
              <a:t>plogis</a:t>
            </a:r>
            <a:r>
              <a:rPr lang="en-US" sz="1600" dirty="0"/>
              <a:t>(-</a:t>
            </a:r>
            <a:r>
              <a:rPr lang="fr-FR" sz="1600" dirty="0" err="1"/>
              <a:t>rnorm</a:t>
            </a:r>
            <a:r>
              <a:rPr lang="fr-FR" sz="1600" dirty="0"/>
              <a:t>(1,1.4,.1)</a:t>
            </a:r>
            <a:r>
              <a:rPr lang="en-US" sz="1600" dirty="0"/>
              <a:t>+(</a:t>
            </a:r>
            <a:r>
              <a:rPr lang="en-US" sz="1600" dirty="0" err="1"/>
              <a:t>rbeta</a:t>
            </a:r>
            <a:r>
              <a:rPr lang="en-US" sz="1600" dirty="0"/>
              <a:t>(1,18,1)*op)),</a:t>
            </a:r>
            <a:r>
              <a:rPr lang="en-US" sz="1600" dirty="0" err="1"/>
              <a:t>r,t</a:t>
            </a:r>
            <a:r>
              <a:rPr lang="en-US" sz="1600" dirty="0"/>
              <a:t>)</a:t>
            </a:r>
          </a:p>
        </p:txBody>
      </p:sp>
    </p:spTree>
    <p:extLst>
      <p:ext uri="{BB962C8B-B14F-4D97-AF65-F5344CB8AC3E}">
        <p14:creationId xmlns:p14="http://schemas.microsoft.com/office/powerpoint/2010/main" val="2666712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Inputting scenarios</a:t>
            </a:r>
          </a:p>
        </p:txBody>
      </p:sp>
      <p:sp>
        <p:nvSpPr>
          <p:cNvPr id="3" name="Content Placeholder 2"/>
          <p:cNvSpPr>
            <a:spLocks noGrp="1"/>
          </p:cNvSpPr>
          <p:nvPr>
            <p:ph idx="1"/>
          </p:nvPr>
        </p:nvSpPr>
        <p:spPr/>
        <p:txBody>
          <a:bodyPr/>
          <a:lstStyle/>
          <a:p>
            <a:r>
              <a:rPr lang="en-US" dirty="0"/>
              <a:t>Use the conceptual model and sensitivity analysis to guide scenarios</a:t>
            </a:r>
          </a:p>
          <a:p>
            <a:pPr lvl="1"/>
            <a:r>
              <a:rPr lang="en-US" dirty="0"/>
              <a:t>i.e., what ecological factors affect the most sensitive parameters?</a:t>
            </a:r>
          </a:p>
          <a:p>
            <a:r>
              <a:rPr lang="en-US" dirty="0"/>
              <a:t>Design scenarios to explore the expected range of future variation in important covariates</a:t>
            </a:r>
          </a:p>
        </p:txBody>
      </p:sp>
      <p:grpSp>
        <p:nvGrpSpPr>
          <p:cNvPr id="17" name="Group 16"/>
          <p:cNvGrpSpPr/>
          <p:nvPr/>
        </p:nvGrpSpPr>
        <p:grpSpPr>
          <a:xfrm>
            <a:off x="4158747" y="3429000"/>
            <a:ext cx="5010727" cy="3022023"/>
            <a:chOff x="3810000" y="1337733"/>
            <a:chExt cx="7560733" cy="4307417"/>
          </a:xfrm>
          <a:solidFill>
            <a:schemeClr val="tx1"/>
          </a:solidFill>
        </p:grpSpPr>
        <p:cxnSp>
          <p:nvCxnSpPr>
            <p:cNvPr id="4" name="Straight Arrow Connector 3"/>
            <p:cNvCxnSpPr/>
            <p:nvPr/>
          </p:nvCxnSpPr>
          <p:spPr>
            <a:xfrm>
              <a:off x="4038600" y="4838700"/>
              <a:ext cx="990600" cy="0"/>
            </a:xfrm>
            <a:prstGeom prst="straightConnector1">
              <a:avLst/>
            </a:prstGeom>
            <a:grp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Elbow Connector 4"/>
            <p:cNvCxnSpPr/>
            <p:nvPr/>
          </p:nvCxnSpPr>
          <p:spPr>
            <a:xfrm rot="16200000" flipH="1">
              <a:off x="7898794" y="4838700"/>
              <a:ext cx="1131512" cy="12700"/>
            </a:xfrm>
            <a:prstGeom prst="bentConnector5">
              <a:avLst>
                <a:gd name="adj1" fmla="val -20203"/>
                <a:gd name="adj2" fmla="val 5233583"/>
                <a:gd name="adj3" fmla="val 120203"/>
              </a:avLst>
            </a:prstGeom>
            <a:grp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810000" y="4044950"/>
              <a:ext cx="1752600" cy="16002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Young of the year</a:t>
              </a:r>
            </a:p>
          </p:txBody>
        </p:sp>
        <p:sp>
          <p:nvSpPr>
            <p:cNvPr id="7" name="Oval 6"/>
            <p:cNvSpPr/>
            <p:nvPr/>
          </p:nvSpPr>
          <p:spPr>
            <a:xfrm>
              <a:off x="7010400" y="4016664"/>
              <a:ext cx="1752600" cy="16002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adults</a:t>
              </a:r>
            </a:p>
          </p:txBody>
        </p:sp>
        <p:cxnSp>
          <p:nvCxnSpPr>
            <p:cNvPr id="8" name="Elbow Connector 7"/>
            <p:cNvCxnSpPr>
              <a:stCxn id="7" idx="0"/>
              <a:endCxn id="6" idx="0"/>
            </p:cNvCxnSpPr>
            <p:nvPr/>
          </p:nvCxnSpPr>
          <p:spPr>
            <a:xfrm rot="16200000" flipH="1" flipV="1">
              <a:off x="6272357" y="2430607"/>
              <a:ext cx="28286" cy="3200400"/>
            </a:xfrm>
            <a:prstGeom prst="bentConnector3">
              <a:avLst>
                <a:gd name="adj1" fmla="val -2387785"/>
              </a:avLst>
            </a:prstGeom>
            <a:grp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562600" y="4816764"/>
              <a:ext cx="1447800" cy="28286"/>
            </a:xfrm>
            <a:prstGeom prst="straightConnector1">
              <a:avLst/>
            </a:prstGeom>
            <a:grp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Rectangle 9"/>
                <p:cNvSpPr/>
                <p:nvPr/>
              </p:nvSpPr>
              <p:spPr>
                <a:xfrm>
                  <a:off x="5526828" y="2662402"/>
                  <a:ext cx="944585" cy="664428"/>
                </a:xfrm>
                <a:prstGeom prst="rect">
                  <a:avLst/>
                </a:prstGeom>
                <a:noFill/>
                <a:ln>
                  <a:noFill/>
                </a:ln>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rgbClr val="00B0F0"/>
                                </a:solidFill>
                                <a:latin typeface="Cambria Math" panose="02040503050406030204" pitchFamily="18" charset="0"/>
                              </a:rPr>
                            </m:ctrlPr>
                          </m:sSubSupPr>
                          <m:e>
                            <m:r>
                              <a:rPr lang="en-US" sz="2400" i="1">
                                <a:solidFill>
                                  <a:srgbClr val="00B0F0"/>
                                </a:solidFill>
                                <a:latin typeface="Cambria Math"/>
                              </a:rPr>
                              <m:t>𝐹</m:t>
                            </m:r>
                          </m:e>
                          <m:sub>
                            <m:r>
                              <a:rPr lang="en-US" sz="2400" i="1">
                                <a:solidFill>
                                  <a:srgbClr val="00B0F0"/>
                                </a:solidFill>
                                <a:latin typeface="Cambria Math"/>
                              </a:rPr>
                              <m:t>𝑡</m:t>
                            </m:r>
                          </m:sub>
                          <m:sup>
                            <m:r>
                              <a:rPr lang="en-US" sz="2400" i="1">
                                <a:solidFill>
                                  <a:srgbClr val="00B0F0"/>
                                </a:solidFill>
                                <a:latin typeface="Cambria Math"/>
                              </a:rPr>
                              <m:t>𝐴</m:t>
                            </m:r>
                          </m:sup>
                        </m:sSubSup>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5526828" y="2662402"/>
                  <a:ext cx="944585" cy="664428"/>
                </a:xfrm>
                <a:prstGeom prst="rect">
                  <a:avLst/>
                </a:prstGeom>
                <a:blipFill>
                  <a:blip r:embed="rId3"/>
                  <a:stretch>
                    <a:fillRect b="-263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857717" y="4107703"/>
                  <a:ext cx="892727" cy="661778"/>
                </a:xfrm>
                <a:prstGeom prst="rect">
                  <a:avLst/>
                </a:prstGeom>
                <a:noFill/>
                <a:ln>
                  <a:noFill/>
                </a:ln>
              </p:spPr>
              <p:txBody>
                <a:bodyPr wrap="none">
                  <a:spAutoFit/>
                </a:bodyPr>
                <a:lstStyle/>
                <a:p>
                  <a14:m>
                    <m:oMath xmlns:m="http://schemas.openxmlformats.org/officeDocument/2006/math">
                      <m:sSubSup>
                        <m:sSubSupPr>
                          <m:ctrlPr>
                            <a:rPr lang="en-US" sz="2400" i="1" smtClean="0">
                              <a:solidFill>
                                <a:schemeClr val="accent2"/>
                              </a:solidFill>
                              <a:latin typeface="Cambria Math" panose="02040503050406030204" pitchFamily="18" charset="0"/>
                            </a:rPr>
                          </m:ctrlPr>
                        </m:sSubSupPr>
                        <m:e>
                          <m:r>
                            <a:rPr lang="en-US" sz="2400" i="1">
                              <a:solidFill>
                                <a:schemeClr val="accent2"/>
                              </a:solidFill>
                              <a:latin typeface="Cambria Math"/>
                            </a:rPr>
                            <m:t>𝑆</m:t>
                          </m:r>
                        </m:e>
                        <m:sub>
                          <m:r>
                            <a:rPr lang="en-US" sz="2400" i="1">
                              <a:solidFill>
                                <a:schemeClr val="accent2"/>
                              </a:solidFill>
                              <a:latin typeface="Cambria Math"/>
                            </a:rPr>
                            <m:t>𝑡</m:t>
                          </m:r>
                        </m:sub>
                        <m:sup>
                          <m:r>
                            <a:rPr lang="en-US" sz="2400" i="1">
                              <a:solidFill>
                                <a:schemeClr val="accent2"/>
                              </a:solidFill>
                              <a:latin typeface="Cambria Math"/>
                            </a:rPr>
                            <m:t>𝑌</m:t>
                          </m:r>
                        </m:sup>
                      </m:sSubSup>
                    </m:oMath>
                  </a14:m>
                  <a:r>
                    <a:rPr lang="en-US" sz="2400" dirty="0">
                      <a:solidFill>
                        <a:schemeClr val="accent2"/>
                      </a:solidFill>
                    </a:rPr>
                    <a:t> </a:t>
                  </a:r>
                </a:p>
              </p:txBody>
            </p:sp>
          </mc:Choice>
          <mc:Fallback xmlns="">
            <p:sp>
              <p:nvSpPr>
                <p:cNvPr id="11" name="Rectangle 10"/>
                <p:cNvSpPr>
                  <a:spLocks noRot="1" noChangeAspect="1" noMove="1" noResize="1" noEditPoints="1" noAdjustHandles="1" noChangeArrowheads="1" noChangeShapeType="1" noTextEdit="1"/>
                </p:cNvSpPr>
                <p:nvPr/>
              </p:nvSpPr>
              <p:spPr>
                <a:xfrm>
                  <a:off x="5857717" y="4107703"/>
                  <a:ext cx="892727" cy="661778"/>
                </a:xfrm>
                <a:prstGeom prst="rect">
                  <a:avLst/>
                </a:prstGeom>
                <a:blipFill>
                  <a:blip r:embed="rId4"/>
                  <a:stretch>
                    <a:fillRect l="-3093" b="-394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9144001" y="4630430"/>
                  <a:ext cx="913915" cy="664428"/>
                </a:xfrm>
                <a:prstGeom prst="rect">
                  <a:avLst/>
                </a:prstGeom>
                <a:noFill/>
                <a:ln>
                  <a:noFill/>
                </a:ln>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rgbClr val="7030A0"/>
                                </a:solidFill>
                                <a:latin typeface="Cambria Math" panose="02040503050406030204" pitchFamily="18" charset="0"/>
                              </a:rPr>
                            </m:ctrlPr>
                          </m:sSubSupPr>
                          <m:e>
                            <m:r>
                              <a:rPr lang="en-US" sz="2400" i="1">
                                <a:solidFill>
                                  <a:srgbClr val="7030A0"/>
                                </a:solidFill>
                                <a:latin typeface="Cambria Math"/>
                              </a:rPr>
                              <m:t>𝑆</m:t>
                            </m:r>
                          </m:e>
                          <m:sub>
                            <m:r>
                              <a:rPr lang="en-US" sz="2400" i="1">
                                <a:solidFill>
                                  <a:srgbClr val="7030A0"/>
                                </a:solidFill>
                                <a:latin typeface="Cambria Math"/>
                              </a:rPr>
                              <m:t>𝑡</m:t>
                            </m:r>
                          </m:sub>
                          <m:sup>
                            <m:r>
                              <a:rPr lang="en-US" sz="2400" i="1">
                                <a:solidFill>
                                  <a:srgbClr val="7030A0"/>
                                </a:solidFill>
                                <a:latin typeface="Cambria Math"/>
                              </a:rPr>
                              <m:t>𝐴</m:t>
                            </m:r>
                          </m:sup>
                        </m:sSubSup>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9144001" y="4630430"/>
                  <a:ext cx="913915" cy="664428"/>
                </a:xfrm>
                <a:prstGeom prst="rect">
                  <a:avLst/>
                </a:prstGeom>
                <a:blipFill>
                  <a:blip r:embed="rId5"/>
                  <a:stretch>
                    <a:fillRect b="-2597"/>
                  </a:stretch>
                </a:blipFill>
                <a:ln>
                  <a:noFill/>
                </a:ln>
              </p:spPr>
              <p:txBody>
                <a:bodyPr/>
                <a:lstStyle/>
                <a:p>
                  <a:r>
                    <a:rPr lang="en-US">
                      <a:noFill/>
                    </a:rPr>
                    <a:t> </a:t>
                  </a:r>
                </a:p>
              </p:txBody>
            </p:sp>
          </mc:Fallback>
        </mc:AlternateContent>
        <p:sp>
          <p:nvSpPr>
            <p:cNvPr id="13" name="Oval 12"/>
            <p:cNvSpPr/>
            <p:nvPr/>
          </p:nvSpPr>
          <p:spPr>
            <a:xfrm>
              <a:off x="9349891" y="2184401"/>
              <a:ext cx="2020842" cy="143933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Stream length</a:t>
              </a:r>
            </a:p>
          </p:txBody>
        </p:sp>
        <p:cxnSp>
          <p:nvCxnSpPr>
            <p:cNvPr id="14" name="Straight Arrow Connector 13"/>
            <p:cNvCxnSpPr>
              <a:stCxn id="13" idx="4"/>
              <a:endCxn id="12" idx="0"/>
            </p:cNvCxnSpPr>
            <p:nvPr/>
          </p:nvCxnSpPr>
          <p:spPr>
            <a:xfrm flipH="1">
              <a:off x="9600959" y="3623734"/>
              <a:ext cx="759354" cy="1006696"/>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021375" y="1337733"/>
              <a:ext cx="2377558" cy="1193800"/>
            </a:xfrm>
            <a:prstGeom prst="ellipse">
              <a:avLst/>
            </a:prstGeom>
            <a:solidFill>
              <a:srgbClr val="CC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Drought year</a:t>
              </a:r>
            </a:p>
          </p:txBody>
        </p:sp>
        <p:cxnSp>
          <p:nvCxnSpPr>
            <p:cNvPr id="16" name="Straight Arrow Connector 15"/>
            <p:cNvCxnSpPr>
              <a:stCxn id="15" idx="4"/>
            </p:cNvCxnSpPr>
            <p:nvPr/>
          </p:nvCxnSpPr>
          <p:spPr>
            <a:xfrm flipH="1">
              <a:off x="6290733" y="2531533"/>
              <a:ext cx="919421" cy="499534"/>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4418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this structure to build GLMs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Generate lots of output values (abundance, P(extinction), etc.) with lots of corresponding input values</a:t>
                </a:r>
              </a:p>
              <a:p>
                <a:r>
                  <a:rPr lang="en-US" dirty="0"/>
                  <a:t>Use a multi-variate GLM to assess the importance of each variable of interest:</a:t>
                </a:r>
              </a:p>
              <a:p>
                <a:pPr lvl="1"/>
                <a:r>
                  <a:rPr lang="en-US" dirty="0"/>
                  <a:t>P</a:t>
                </a:r>
                <a14:m>
                  <m:oMath xmlns:m="http://schemas.openxmlformats.org/officeDocument/2006/math">
                    <m:d>
                      <m:dPr>
                        <m:ctrlPr>
                          <a:rPr lang="en-US" i="1" smtClean="0">
                            <a:latin typeface="Cambria Math" panose="02040503050406030204" pitchFamily="18" charset="0"/>
                          </a:rPr>
                        </m:ctrlPr>
                      </m:dPr>
                      <m:e>
                        <m:r>
                          <a:rPr lang="en-US" smtClean="0">
                            <a:latin typeface="Cambria Math" panose="02040503050406030204" pitchFamily="18" charset="0"/>
                          </a:rPr>
                          <m:t>𝑒𝑥𝑡𝑖𝑛𝑐𝑡𝑖𝑜𝑛</m:t>
                        </m:r>
                      </m:e>
                    </m:d>
                    <m:r>
                      <a:rPr lang="en-US">
                        <a:latin typeface="Cambria Math" panose="02040503050406030204" pitchFamily="18" charset="0"/>
                      </a:rPr>
                      <m:t>~</m:t>
                    </m:r>
                    <m:sSub>
                      <m:sSubPr>
                        <m:ctrlPr>
                          <a:rPr lang="en-US" i="1" smtClean="0">
                            <a:latin typeface="Cambria Math" panose="02040503050406030204" pitchFamily="18" charset="0"/>
                          </a:rPr>
                        </m:ctrlPr>
                      </m:sSubPr>
                      <m:e>
                        <m:r>
                          <a:rPr lang="en-US" smtClean="0">
                            <a:latin typeface="Cambria Math" panose="02040503050406030204" pitchFamily="18" charset="0"/>
                          </a:rPr>
                          <m:t>𝑏</m:t>
                        </m:r>
                      </m:e>
                      <m:sub>
                        <m:r>
                          <a:rPr lang="en-US" smtClean="0">
                            <a:latin typeface="Cambria Math" panose="02040503050406030204" pitchFamily="18" charset="0"/>
                          </a:rPr>
                          <m:t>1</m:t>
                        </m:r>
                      </m:sub>
                    </m:sSub>
                    <m:d>
                      <m:dPr>
                        <m:ctrlPr>
                          <a:rPr lang="en-US" i="1" smtClean="0">
                            <a:latin typeface="Cambria Math" panose="02040503050406030204" pitchFamily="18" charset="0"/>
                          </a:rPr>
                        </m:ctrlPr>
                      </m:dPr>
                      <m:e>
                        <m:r>
                          <a:rPr lang="en-US" smtClean="0">
                            <a:latin typeface="Cambria Math" panose="02040503050406030204" pitchFamily="18" charset="0"/>
                          </a:rPr>
                          <m:t>𝐼𝑛𝑖𝑡𝑖𝑎𝑙</m:t>
                        </m:r>
                        <m:r>
                          <a:rPr lang="en-US" smtClean="0">
                            <a:latin typeface="Cambria Math" panose="02040503050406030204" pitchFamily="18" charset="0"/>
                          </a:rPr>
                          <m:t> </m:t>
                        </m:r>
                        <m:r>
                          <a:rPr lang="en-US" smtClean="0">
                            <a:latin typeface="Cambria Math" panose="02040503050406030204" pitchFamily="18" charset="0"/>
                          </a:rPr>
                          <m:t>𝑁</m:t>
                        </m:r>
                      </m:e>
                    </m:d>
                    <m:r>
                      <a:rPr lang="en-US" smtClean="0">
                        <a:latin typeface="Cambria Math" panose="02040503050406030204" pitchFamily="18" charset="0"/>
                      </a:rPr>
                      <m:t>+</m:t>
                    </m:r>
                    <m:sSub>
                      <m:sSubPr>
                        <m:ctrlPr>
                          <a:rPr lang="en-US" i="1" smtClean="0">
                            <a:latin typeface="Cambria Math" panose="02040503050406030204" pitchFamily="18" charset="0"/>
                          </a:rPr>
                        </m:ctrlPr>
                      </m:sSubPr>
                      <m:e>
                        <m:r>
                          <a:rPr lang="en-US" smtClean="0">
                            <a:latin typeface="Cambria Math" panose="02040503050406030204" pitchFamily="18" charset="0"/>
                          </a:rPr>
                          <m:t>𝑏</m:t>
                        </m:r>
                      </m:e>
                      <m:sub>
                        <m:r>
                          <a:rPr lang="en-US" smtClean="0">
                            <a:latin typeface="Cambria Math" panose="02040503050406030204" pitchFamily="18" charset="0"/>
                          </a:rPr>
                          <m:t>2</m:t>
                        </m:r>
                      </m:sub>
                    </m:sSub>
                    <m:d>
                      <m:dPr>
                        <m:ctrlPr>
                          <a:rPr lang="en-US" i="1" smtClean="0">
                            <a:latin typeface="Cambria Math" panose="02040503050406030204" pitchFamily="18" charset="0"/>
                          </a:rPr>
                        </m:ctrlPr>
                      </m:dPr>
                      <m:e>
                        <m:r>
                          <a:rPr lang="en-US" smtClean="0">
                            <a:latin typeface="Cambria Math" panose="02040503050406030204" pitchFamily="18" charset="0"/>
                          </a:rPr>
                          <m:t>𝑑𝑟𝑜𝑢𝑔h𝑡</m:t>
                        </m:r>
                        <m:r>
                          <a:rPr lang="en-US" smtClean="0">
                            <a:latin typeface="Cambria Math" panose="02040503050406030204" pitchFamily="18" charset="0"/>
                          </a:rPr>
                          <m:t> </m:t>
                        </m:r>
                        <m:r>
                          <a:rPr lang="en-US" smtClean="0">
                            <a:latin typeface="Cambria Math" panose="02040503050406030204" pitchFamily="18" charset="0"/>
                          </a:rPr>
                          <m:t>𝑓𝑟𝑒𝑞</m:t>
                        </m:r>
                      </m:e>
                    </m:d>
                    <m:r>
                      <a:rPr lang="en-US" smtClean="0">
                        <a:latin typeface="Cambria Math" panose="02040503050406030204" pitchFamily="18" charset="0"/>
                      </a:rPr>
                      <m:t>+</m:t>
                    </m:r>
                    <m:sSub>
                      <m:sSubPr>
                        <m:ctrlPr>
                          <a:rPr lang="en-US" i="1" smtClean="0">
                            <a:latin typeface="Cambria Math" panose="02040503050406030204" pitchFamily="18" charset="0"/>
                          </a:rPr>
                        </m:ctrlPr>
                      </m:sSubPr>
                      <m:e>
                        <m:r>
                          <a:rPr lang="en-US" smtClean="0">
                            <a:latin typeface="Cambria Math" panose="02040503050406030204" pitchFamily="18" charset="0"/>
                          </a:rPr>
                          <m:t>𝑏</m:t>
                        </m:r>
                      </m:e>
                      <m:sub>
                        <m:r>
                          <a:rPr lang="en-US" smtClean="0">
                            <a:latin typeface="Cambria Math" panose="02040503050406030204" pitchFamily="18" charset="0"/>
                          </a:rPr>
                          <m:t>3</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𝑀𝑎𝑥𝑃𝑜𝑝</m:t>
                        </m:r>
                      </m:e>
                    </m:d>
                    <m:r>
                      <a:rPr lang="en-US" smtClean="0">
                        <a:latin typeface="Cambria Math" panose="02040503050406030204" pitchFamily="18" charset="0"/>
                      </a:rPr>
                      <m:t>…</m:t>
                    </m:r>
                  </m:oMath>
                </a14:m>
                <a:endParaRPr lang="en-US" dirty="0"/>
              </a:p>
              <a:p>
                <a:pPr lvl="2"/>
                <a:r>
                  <a:rPr lang="en-US" dirty="0"/>
                  <a:t>This is a binomial GLM</a:t>
                </a:r>
              </a:p>
              <a:p>
                <a:endParaRPr lang="en-US" dirty="0"/>
              </a:p>
              <a:p>
                <a:r>
                  <a:rPr lang="en-US" dirty="0"/>
                  <a:t>Determine which factors most effect the output metric of interest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58"/>
                </a:stretch>
              </a:blipFill>
            </p:spPr>
            <p:txBody>
              <a:bodyPr/>
              <a:lstStyle/>
              <a:p>
                <a:r>
                  <a:rPr lang="en-US">
                    <a:noFill/>
                  </a:rPr>
                  <a:t> </a:t>
                </a:r>
              </a:p>
            </p:txBody>
          </p:sp>
        </mc:Fallback>
      </mc:AlternateContent>
    </p:spTree>
    <p:extLst>
      <p:ext uri="{BB962C8B-B14F-4D97-AF65-F5344CB8AC3E}">
        <p14:creationId xmlns:p14="http://schemas.microsoft.com/office/powerpoint/2010/main" val="629694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Sonoran desert tortoise example</a:t>
            </a:r>
          </a:p>
        </p:txBody>
      </p:sp>
      <p:sp>
        <p:nvSpPr>
          <p:cNvPr id="3" name="Content Placeholder 2"/>
          <p:cNvSpPr>
            <a:spLocks noGrp="1"/>
          </p:cNvSpPr>
          <p:nvPr>
            <p:ph idx="1"/>
          </p:nvPr>
        </p:nvSpPr>
        <p:spPr/>
        <p:txBody>
          <a:bodyPr/>
          <a:lstStyle/>
          <a:p>
            <a:r>
              <a:rPr lang="en-US" dirty="0"/>
              <a:t>MDR = mean drought rate</a:t>
            </a:r>
          </a:p>
          <a:p>
            <a:r>
              <a:rPr lang="en-US" dirty="0"/>
              <a:t>NAI = Initial Number of adults</a:t>
            </a:r>
          </a:p>
          <a:p>
            <a:r>
              <a:rPr lang="en-US" dirty="0" err="1"/>
              <a:t>MaxPop</a:t>
            </a:r>
            <a:r>
              <a:rPr lang="en-US" dirty="0"/>
              <a:t> = habitat based maximum population size</a:t>
            </a:r>
          </a:p>
          <a:p>
            <a:pPr lvl="1"/>
            <a:r>
              <a:rPr lang="en-US" dirty="0"/>
              <a:t>You could input different values of MDR, NAI or </a:t>
            </a:r>
            <a:r>
              <a:rPr lang="en-US" dirty="0" err="1"/>
              <a:t>MaxPop</a:t>
            </a:r>
            <a:r>
              <a:rPr lang="en-US" dirty="0"/>
              <a:t> to predict the corresponding P(Qe100), i.e., input alternative future scenarios</a:t>
            </a:r>
          </a:p>
          <a:p>
            <a:pPr lvl="1"/>
            <a:endParaRPr lang="en-US" dirty="0"/>
          </a:p>
          <a:p>
            <a:r>
              <a:rPr lang="en-US" sz="2400" dirty="0"/>
              <a:t>𝑃(𝑄𝑒100) =‒ 5.602 + (18.42 𝑥 𝑀𝐷𝑅) ‒ (5.363𝑒 ‒ 6𝑥 𝑁𝐴𝐼) ‒ (1.797𝑒 ‒ 6𝑥 𝑀𝑎𝑥𝑃𝑜𝑝)</a:t>
            </a:r>
          </a:p>
          <a:p>
            <a:pPr marL="457200" lvl="1" indent="0">
              <a:buNone/>
            </a:pPr>
            <a:endParaRPr lang="en-US" dirty="0"/>
          </a:p>
        </p:txBody>
      </p:sp>
      <p:pic>
        <p:nvPicPr>
          <p:cNvPr id="4" name="Picture 3">
            <a:extLst>
              <a:ext uri="{FF2B5EF4-FFF2-40B4-BE49-F238E27FC236}">
                <a16:creationId xmlns:a16="http://schemas.microsoft.com/office/drawing/2014/main" id="{D7E8519F-588C-4C83-843F-8D3971FAEBFC}"/>
              </a:ext>
            </a:extLst>
          </p:cNvPr>
          <p:cNvPicPr>
            <a:picLocks noChangeAspect="1"/>
          </p:cNvPicPr>
          <p:nvPr/>
        </p:nvPicPr>
        <p:blipFill>
          <a:blip r:embed="rId3"/>
          <a:stretch>
            <a:fillRect/>
          </a:stretch>
        </p:blipFill>
        <p:spPr>
          <a:xfrm>
            <a:off x="9390184" y="1"/>
            <a:ext cx="2801815" cy="2994440"/>
          </a:xfrm>
          <a:prstGeom prst="rect">
            <a:avLst/>
          </a:prstGeom>
        </p:spPr>
      </p:pic>
    </p:spTree>
    <p:extLst>
      <p:ext uri="{BB962C8B-B14F-4D97-AF65-F5344CB8AC3E}">
        <p14:creationId xmlns:p14="http://schemas.microsoft.com/office/powerpoint/2010/main" val="4441652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68FB-C7D6-466A-8EAC-26329C60BFDD}"/>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2B775989-35D7-47E8-800F-12326B0FF8D6}"/>
              </a:ext>
            </a:extLst>
          </p:cNvPr>
          <p:cNvSpPr>
            <a:spLocks noGrp="1"/>
          </p:cNvSpPr>
          <p:nvPr>
            <p:ph idx="1"/>
          </p:nvPr>
        </p:nvSpPr>
        <p:spPr/>
        <p:txBody>
          <a:bodyPr/>
          <a:lstStyle/>
          <a:p>
            <a:r>
              <a:rPr lang="en-US" dirty="0"/>
              <a:t>What metrics are available for assessing population resiliency using a demographic matrix model?</a:t>
            </a:r>
          </a:p>
          <a:p>
            <a:endParaRPr lang="en-US" dirty="0"/>
          </a:p>
          <a:p>
            <a:r>
              <a:rPr lang="en-US" dirty="0"/>
              <a:t>What sources of uncertainty may make it difficult to predict population dynamics?</a:t>
            </a:r>
          </a:p>
          <a:p>
            <a:endParaRPr lang="en-US" dirty="0"/>
          </a:p>
          <a:p>
            <a:r>
              <a:rPr lang="en-US" dirty="0"/>
              <a:t>How can we incorporate uncertainty in our population projections?</a:t>
            </a:r>
          </a:p>
        </p:txBody>
      </p:sp>
    </p:spTree>
    <p:extLst>
      <p:ext uri="{BB962C8B-B14F-4D97-AF65-F5344CB8AC3E}">
        <p14:creationId xmlns:p14="http://schemas.microsoft.com/office/powerpoint/2010/main" val="5047453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Questions?</a:t>
            </a:r>
            <a:endParaRPr lang="en-US" dirty="0"/>
          </a:p>
        </p:txBody>
      </p:sp>
      <p:sp>
        <p:nvSpPr>
          <p:cNvPr id="5" name="Content Placeholder 4">
            <a:extLst>
              <a:ext uri="{FF2B5EF4-FFF2-40B4-BE49-F238E27FC236}">
                <a16:creationId xmlns:a16="http://schemas.microsoft.com/office/drawing/2014/main" id="{9C22FB58-6C8F-49E1-90B0-9DBE88F89CD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9112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269B-23D8-4511-8552-2E29C54E7CAE}"/>
              </a:ext>
            </a:extLst>
          </p:cNvPr>
          <p:cNvSpPr>
            <a:spLocks noGrp="1"/>
          </p:cNvSpPr>
          <p:nvPr>
            <p:ph type="title"/>
          </p:nvPr>
        </p:nvSpPr>
        <p:spPr/>
        <p:txBody>
          <a:bodyPr/>
          <a:lstStyle/>
          <a:p>
            <a:r>
              <a:rPr lang="en-US" dirty="0"/>
              <a:t>Constructing the model</a:t>
            </a:r>
          </a:p>
        </p:txBody>
      </p:sp>
      <p:sp>
        <p:nvSpPr>
          <p:cNvPr id="3" name="Content Placeholder 2">
            <a:extLst>
              <a:ext uri="{FF2B5EF4-FFF2-40B4-BE49-F238E27FC236}">
                <a16:creationId xmlns:a16="http://schemas.microsoft.com/office/drawing/2014/main" id="{7C5A3E15-BD03-4639-BD15-9A3021270DC9}"/>
              </a:ext>
            </a:extLst>
          </p:cNvPr>
          <p:cNvSpPr>
            <a:spLocks noGrp="1"/>
          </p:cNvSpPr>
          <p:nvPr>
            <p:ph idx="1"/>
          </p:nvPr>
        </p:nvSpPr>
        <p:spPr/>
        <p:txBody>
          <a:bodyPr/>
          <a:lstStyle/>
          <a:p>
            <a:pPr marL="0" indent="0">
              <a:buNone/>
            </a:pPr>
            <a:r>
              <a:rPr lang="en-US" dirty="0"/>
              <a:t>1. Choose state variables (age, stage)</a:t>
            </a:r>
          </a:p>
          <a:p>
            <a:pPr lvl="1"/>
            <a:r>
              <a:rPr lang="en-US" dirty="0"/>
              <a:t>Dependent on data and species</a:t>
            </a:r>
          </a:p>
          <a:p>
            <a:pPr marL="0" indent="0">
              <a:buNone/>
            </a:pPr>
            <a:r>
              <a:rPr lang="en-US" dirty="0"/>
              <a:t>2. Use demographic data to estimate vital rates for each state</a:t>
            </a:r>
          </a:p>
          <a:p>
            <a:pPr lvl="1"/>
            <a:r>
              <a:rPr lang="en-US" dirty="0"/>
              <a:t>Fecundity, survival probability, recruitment probability</a:t>
            </a:r>
          </a:p>
          <a:p>
            <a:pPr marL="0" indent="0">
              <a:buNone/>
            </a:pPr>
            <a:r>
              <a:rPr lang="en-US" dirty="0"/>
              <a:t>3. Use state-specific vital rate estimates to create matrix model</a:t>
            </a:r>
          </a:p>
        </p:txBody>
      </p:sp>
    </p:spTree>
    <p:extLst>
      <p:ext uri="{BB962C8B-B14F-4D97-AF65-F5344CB8AC3E}">
        <p14:creationId xmlns:p14="http://schemas.microsoft.com/office/powerpoint/2010/main" val="306282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State variables</a:t>
            </a:r>
            <a:br>
              <a:rPr lang="en-US" dirty="0"/>
            </a:br>
            <a:endParaRPr lang="en-US" dirty="0"/>
          </a:p>
        </p:txBody>
      </p:sp>
      <p:sp>
        <p:nvSpPr>
          <p:cNvPr id="5" name="Content Placeholder 4">
            <a:extLst>
              <a:ext uri="{FF2B5EF4-FFF2-40B4-BE49-F238E27FC236}">
                <a16:creationId xmlns:a16="http://schemas.microsoft.com/office/drawing/2014/main" id="{235EF8B1-F6DA-431F-8795-E9AC63F0EF93}"/>
              </a:ext>
            </a:extLst>
          </p:cNvPr>
          <p:cNvSpPr>
            <a:spLocks noGrp="1"/>
          </p:cNvSpPr>
          <p:nvPr>
            <p:ph idx="1"/>
          </p:nvPr>
        </p:nvSpPr>
        <p:spPr/>
        <p:txBody>
          <a:bodyPr>
            <a:normAutofit/>
          </a:bodyPr>
          <a:lstStyle/>
          <a:p>
            <a:r>
              <a:rPr lang="en-US" dirty="0"/>
              <a:t>Age classes (Leslie Matrix)</a:t>
            </a:r>
          </a:p>
          <a:p>
            <a:pPr lvl="1"/>
            <a:r>
              <a:rPr lang="en-US" dirty="0"/>
              <a:t>Equal time intervals &amp; all individuals advance at next time</a:t>
            </a:r>
          </a:p>
          <a:p>
            <a:pPr lvl="2"/>
            <a:r>
              <a:rPr lang="en-US" dirty="0"/>
              <a:t>Short lived species with age-specific data</a:t>
            </a:r>
          </a:p>
          <a:p>
            <a:r>
              <a:rPr lang="en-US" dirty="0"/>
              <a:t>Stage classes (</a:t>
            </a:r>
            <a:r>
              <a:rPr lang="en-US" dirty="0" err="1"/>
              <a:t>Lefkovitch</a:t>
            </a:r>
            <a:r>
              <a:rPr lang="en-US" dirty="0"/>
              <a:t> Matrix)</a:t>
            </a:r>
          </a:p>
          <a:p>
            <a:pPr lvl="1"/>
            <a:r>
              <a:rPr lang="en-US" dirty="0"/>
              <a:t>Unequal time intervals</a:t>
            </a:r>
          </a:p>
          <a:p>
            <a:pPr lvl="1"/>
            <a:r>
              <a:rPr lang="en-US" dirty="0"/>
              <a:t>Population divided by developmental stage or size</a:t>
            </a:r>
          </a:p>
          <a:p>
            <a:pPr lvl="2"/>
            <a:r>
              <a:rPr lang="en-US" dirty="0"/>
              <a:t>Difficult to age individuals but can get length, height, etc.</a:t>
            </a:r>
          </a:p>
          <a:p>
            <a:pPr lvl="2"/>
            <a:r>
              <a:rPr lang="en-US" dirty="0"/>
              <a:t>Juvenile, subadult</a:t>
            </a:r>
          </a:p>
          <a:p>
            <a:pPr lvl="2"/>
            <a:r>
              <a:rPr lang="en-US" dirty="0"/>
              <a:t>Seeds, dormancy, small plants, large plants</a:t>
            </a:r>
          </a:p>
        </p:txBody>
      </p:sp>
      <p:pic>
        <p:nvPicPr>
          <p:cNvPr id="4" name="Picture 3">
            <a:extLst>
              <a:ext uri="{FF2B5EF4-FFF2-40B4-BE49-F238E27FC236}">
                <a16:creationId xmlns:a16="http://schemas.microsoft.com/office/drawing/2014/main" id="{0DD98842-12E8-4920-9BF4-37A87B0A38F8}"/>
              </a:ext>
            </a:extLst>
          </p:cNvPr>
          <p:cNvPicPr>
            <a:picLocks noChangeAspect="1"/>
          </p:cNvPicPr>
          <p:nvPr/>
        </p:nvPicPr>
        <p:blipFill rotWithShape="1">
          <a:blip r:embed="rId3"/>
          <a:srcRect t="6827" b="10126"/>
          <a:stretch/>
        </p:blipFill>
        <p:spPr>
          <a:xfrm>
            <a:off x="9331232" y="675465"/>
            <a:ext cx="2400300" cy="1771901"/>
          </a:xfrm>
          <a:prstGeom prst="rect">
            <a:avLst/>
          </a:prstGeom>
        </p:spPr>
      </p:pic>
      <p:pic>
        <p:nvPicPr>
          <p:cNvPr id="6" name="Picture 5">
            <a:extLst>
              <a:ext uri="{FF2B5EF4-FFF2-40B4-BE49-F238E27FC236}">
                <a16:creationId xmlns:a16="http://schemas.microsoft.com/office/drawing/2014/main" id="{B1F1EF0A-2614-49FF-AC96-F5E176514280}"/>
              </a:ext>
            </a:extLst>
          </p:cNvPr>
          <p:cNvPicPr>
            <a:picLocks noChangeAspect="1"/>
          </p:cNvPicPr>
          <p:nvPr/>
        </p:nvPicPr>
        <p:blipFill>
          <a:blip r:embed="rId4"/>
          <a:stretch>
            <a:fillRect/>
          </a:stretch>
        </p:blipFill>
        <p:spPr>
          <a:xfrm>
            <a:off x="9331232" y="4001294"/>
            <a:ext cx="2294780" cy="1771902"/>
          </a:xfrm>
          <a:prstGeom prst="rect">
            <a:avLst/>
          </a:prstGeom>
        </p:spPr>
      </p:pic>
      <p:pic>
        <p:nvPicPr>
          <p:cNvPr id="8" name="Picture 7">
            <a:extLst>
              <a:ext uri="{FF2B5EF4-FFF2-40B4-BE49-F238E27FC236}">
                <a16:creationId xmlns:a16="http://schemas.microsoft.com/office/drawing/2014/main" id="{D73942C3-112E-4134-A992-0C10EBFE5BAF}"/>
              </a:ext>
            </a:extLst>
          </p:cNvPr>
          <p:cNvPicPr>
            <a:picLocks noChangeAspect="1"/>
          </p:cNvPicPr>
          <p:nvPr/>
        </p:nvPicPr>
        <p:blipFill>
          <a:blip r:embed="rId5"/>
          <a:stretch>
            <a:fillRect/>
          </a:stretch>
        </p:blipFill>
        <p:spPr>
          <a:xfrm>
            <a:off x="9018495" y="2447366"/>
            <a:ext cx="2929468" cy="1936196"/>
          </a:xfrm>
          <a:prstGeom prst="rect">
            <a:avLst/>
          </a:prstGeom>
        </p:spPr>
      </p:pic>
    </p:spTree>
    <p:extLst>
      <p:ext uri="{BB962C8B-B14F-4D97-AF65-F5344CB8AC3E}">
        <p14:creationId xmlns:p14="http://schemas.microsoft.com/office/powerpoint/2010/main" val="4020914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269B-23D8-4511-8552-2E29C54E7CAE}"/>
              </a:ext>
            </a:extLst>
          </p:cNvPr>
          <p:cNvSpPr>
            <a:spLocks noGrp="1"/>
          </p:cNvSpPr>
          <p:nvPr>
            <p:ph type="title"/>
          </p:nvPr>
        </p:nvSpPr>
        <p:spPr/>
        <p:txBody>
          <a:bodyPr/>
          <a:lstStyle/>
          <a:p>
            <a:r>
              <a:rPr lang="en-US" dirty="0"/>
              <a:t>Constructing the model</a:t>
            </a:r>
          </a:p>
        </p:txBody>
      </p:sp>
      <p:sp>
        <p:nvSpPr>
          <p:cNvPr id="3" name="Content Placeholder 2">
            <a:extLst>
              <a:ext uri="{FF2B5EF4-FFF2-40B4-BE49-F238E27FC236}">
                <a16:creationId xmlns:a16="http://schemas.microsoft.com/office/drawing/2014/main" id="{7C5A3E15-BD03-4639-BD15-9A3021270DC9}"/>
              </a:ext>
            </a:extLst>
          </p:cNvPr>
          <p:cNvSpPr>
            <a:spLocks noGrp="1"/>
          </p:cNvSpPr>
          <p:nvPr>
            <p:ph idx="1"/>
          </p:nvPr>
        </p:nvSpPr>
        <p:spPr/>
        <p:txBody>
          <a:bodyPr/>
          <a:lstStyle/>
          <a:p>
            <a:pPr marL="0" indent="0">
              <a:buNone/>
            </a:pPr>
            <a:r>
              <a:rPr lang="en-US" dirty="0">
                <a:solidFill>
                  <a:schemeClr val="bg1">
                    <a:lumMod val="65000"/>
                  </a:schemeClr>
                </a:solidFill>
              </a:rPr>
              <a:t>1. Choose state variables (age, size, stage)</a:t>
            </a:r>
          </a:p>
          <a:p>
            <a:pPr lvl="1"/>
            <a:r>
              <a:rPr lang="en-US" dirty="0">
                <a:solidFill>
                  <a:schemeClr val="bg1">
                    <a:lumMod val="65000"/>
                  </a:schemeClr>
                </a:solidFill>
              </a:rPr>
              <a:t>Dependent on data and species</a:t>
            </a:r>
          </a:p>
          <a:p>
            <a:pPr marL="0" indent="0">
              <a:buNone/>
            </a:pPr>
            <a:r>
              <a:rPr lang="en-US" dirty="0"/>
              <a:t>2. Use demographic data to estimate vital rates for each state</a:t>
            </a:r>
          </a:p>
          <a:p>
            <a:pPr lvl="1"/>
            <a:r>
              <a:rPr lang="en-US" dirty="0"/>
              <a:t>Fecundity, survival probability, recruitment probability</a:t>
            </a:r>
          </a:p>
          <a:p>
            <a:pPr marL="0" indent="0">
              <a:buNone/>
            </a:pPr>
            <a:r>
              <a:rPr lang="en-US" dirty="0"/>
              <a:t>3. Use state-specific vital rate estimates to create matrix model</a:t>
            </a:r>
          </a:p>
        </p:txBody>
      </p:sp>
    </p:spTree>
    <p:extLst>
      <p:ext uri="{BB962C8B-B14F-4D97-AF65-F5344CB8AC3E}">
        <p14:creationId xmlns:p14="http://schemas.microsoft.com/office/powerpoint/2010/main" val="1624341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67" dirty="0"/>
              <a:t>Demographic data</a:t>
            </a:r>
          </a:p>
        </p:txBody>
      </p:sp>
      <p:sp>
        <p:nvSpPr>
          <p:cNvPr id="3" name="Content Placeholder 2"/>
          <p:cNvSpPr>
            <a:spLocks noGrp="1"/>
          </p:cNvSpPr>
          <p:nvPr>
            <p:ph idx="1"/>
          </p:nvPr>
        </p:nvSpPr>
        <p:spPr>
          <a:xfrm>
            <a:off x="609600" y="1498600"/>
            <a:ext cx="10972800" cy="1828800"/>
          </a:xfrm>
        </p:spPr>
        <p:txBody>
          <a:bodyPr>
            <a:normAutofit/>
          </a:bodyPr>
          <a:lstStyle/>
          <a:p>
            <a:r>
              <a:rPr lang="en-US" sz="3200" dirty="0"/>
              <a:t>Depends on ecology/life history of species</a:t>
            </a:r>
            <a:endParaRPr lang="en-US" sz="2667" dirty="0"/>
          </a:p>
          <a:p>
            <a:pPr lvl="1"/>
            <a:endParaRPr lang="en-US" sz="2667" dirty="0"/>
          </a:p>
          <a:p>
            <a:endParaRPr lang="en-US" sz="3200" dirty="0"/>
          </a:p>
        </p:txBody>
      </p:sp>
      <p:graphicFrame>
        <p:nvGraphicFramePr>
          <p:cNvPr id="5" name="Table 4"/>
          <p:cNvGraphicFramePr>
            <a:graphicFrameLocks noGrp="1"/>
          </p:cNvGraphicFramePr>
          <p:nvPr>
            <p:extLst>
              <p:ext uri="{D42A27DB-BD31-4B8C-83A1-F6EECF244321}">
                <p14:modId xmlns:p14="http://schemas.microsoft.com/office/powerpoint/2010/main" val="4225612591"/>
              </p:ext>
            </p:extLst>
          </p:nvPr>
        </p:nvGraphicFramePr>
        <p:xfrm>
          <a:off x="463030" y="2748796"/>
          <a:ext cx="5235701" cy="3048000"/>
        </p:xfrm>
        <a:graphic>
          <a:graphicData uri="http://schemas.openxmlformats.org/drawingml/2006/table">
            <a:tbl>
              <a:tblPr firstRow="1" bandRow="1">
                <a:tableStyleId>{5940675A-B579-460E-94D1-54222C63F5DA}</a:tableStyleId>
              </a:tblPr>
              <a:tblGrid>
                <a:gridCol w="5235701">
                  <a:extLst>
                    <a:ext uri="{9D8B030D-6E8A-4147-A177-3AD203B41FA5}">
                      <a16:colId xmlns:a16="http://schemas.microsoft.com/office/drawing/2014/main" val="20000"/>
                    </a:ext>
                  </a:extLst>
                </a:gridCol>
              </a:tblGrid>
              <a:tr h="375920">
                <a:tc>
                  <a:txBody>
                    <a:bodyPr/>
                    <a:lstStyle/>
                    <a:p>
                      <a:pPr algn="ctr"/>
                      <a:r>
                        <a:rPr lang="en-US" sz="1900" b="1" dirty="0"/>
                        <a:t>Data types</a:t>
                      </a:r>
                    </a:p>
                  </a:txBody>
                  <a:tcPr marL="121920" marR="121920" anchor="ctr"/>
                </a:tc>
                <a:extLst>
                  <a:ext uri="{0D108BD9-81ED-4DB2-BD59-A6C34878D82A}">
                    <a16:rowId xmlns:a16="http://schemas.microsoft.com/office/drawing/2014/main" val="10000"/>
                  </a:ext>
                </a:extLst>
              </a:tr>
              <a:tr h="375920">
                <a:tc>
                  <a:txBody>
                    <a:bodyPr/>
                    <a:lstStyle/>
                    <a:p>
                      <a:pPr algn="ctr"/>
                      <a:r>
                        <a:rPr lang="en-US" sz="1900" dirty="0"/>
                        <a:t>Number of offspring per female</a:t>
                      </a:r>
                    </a:p>
                  </a:txBody>
                  <a:tcPr marL="121920" marR="121920" anchor="ctr"/>
                </a:tc>
                <a:extLst>
                  <a:ext uri="{0D108BD9-81ED-4DB2-BD59-A6C34878D82A}">
                    <a16:rowId xmlns:a16="http://schemas.microsoft.com/office/drawing/2014/main" val="10001"/>
                  </a:ext>
                </a:extLst>
              </a:tr>
              <a:tr h="375920">
                <a:tc>
                  <a:txBody>
                    <a:bodyPr/>
                    <a:lstStyle/>
                    <a:p>
                      <a:pPr algn="ctr"/>
                      <a:r>
                        <a:rPr lang="en-US" sz="1900" dirty="0"/>
                        <a:t>Nest/den</a:t>
                      </a:r>
                      <a:r>
                        <a:rPr lang="en-US" sz="1900" baseline="0" dirty="0"/>
                        <a:t> success or failure</a:t>
                      </a:r>
                      <a:endParaRPr lang="en-US" sz="1900" dirty="0"/>
                    </a:p>
                  </a:txBody>
                  <a:tcPr marL="121920" marR="121920" anchor="ctr"/>
                </a:tc>
                <a:extLst>
                  <a:ext uri="{0D108BD9-81ED-4DB2-BD59-A6C34878D82A}">
                    <a16:rowId xmlns:a16="http://schemas.microsoft.com/office/drawing/2014/main" val="10002"/>
                  </a:ext>
                </a:extLst>
              </a:tr>
              <a:tr h="375920">
                <a:tc>
                  <a:txBody>
                    <a:bodyPr/>
                    <a:lstStyle/>
                    <a:p>
                      <a:pPr algn="ctr"/>
                      <a:r>
                        <a:rPr lang="en-US" sz="1900" dirty="0"/>
                        <a:t>Number of young returning next</a:t>
                      </a:r>
                      <a:r>
                        <a:rPr lang="en-US" sz="1900" baseline="0" dirty="0"/>
                        <a:t> year</a:t>
                      </a:r>
                      <a:endParaRPr lang="en-US" sz="1900" dirty="0"/>
                    </a:p>
                  </a:txBody>
                  <a:tcPr marL="121920" marR="121920" anchor="ctr"/>
                </a:tc>
                <a:extLst>
                  <a:ext uri="{0D108BD9-81ED-4DB2-BD59-A6C34878D82A}">
                    <a16:rowId xmlns:a16="http://schemas.microsoft.com/office/drawing/2014/main" val="10003"/>
                  </a:ext>
                </a:extLst>
              </a:tr>
              <a:tr h="375920">
                <a:tc>
                  <a:txBody>
                    <a:bodyPr/>
                    <a:lstStyle/>
                    <a:p>
                      <a:pPr algn="ctr"/>
                      <a:r>
                        <a:rPr lang="en-US" sz="1900" dirty="0"/>
                        <a:t>Radio telemetry</a:t>
                      </a:r>
                    </a:p>
                  </a:txBody>
                  <a:tcPr marL="121920" marR="121920" anchor="ctr"/>
                </a:tc>
                <a:extLst>
                  <a:ext uri="{0D108BD9-81ED-4DB2-BD59-A6C34878D82A}">
                    <a16:rowId xmlns:a16="http://schemas.microsoft.com/office/drawing/2014/main" val="10004"/>
                  </a:ext>
                </a:extLst>
              </a:tr>
              <a:tr h="375920">
                <a:tc>
                  <a:txBody>
                    <a:bodyPr/>
                    <a:lstStyle/>
                    <a:p>
                      <a:pPr algn="ctr"/>
                      <a:r>
                        <a:rPr lang="en-US" sz="1900" dirty="0"/>
                        <a:t>Individual</a:t>
                      </a:r>
                      <a:r>
                        <a:rPr lang="en-US" sz="1900" baseline="0" dirty="0"/>
                        <a:t> mark-recapture/</a:t>
                      </a:r>
                      <a:r>
                        <a:rPr lang="en-US" sz="1900" baseline="0" dirty="0" err="1"/>
                        <a:t>resight</a:t>
                      </a:r>
                      <a:endParaRPr lang="en-US" sz="1900" dirty="0"/>
                    </a:p>
                  </a:txBody>
                  <a:tcPr marL="121920" marR="121920" anchor="ctr"/>
                </a:tc>
                <a:extLst>
                  <a:ext uri="{0D108BD9-81ED-4DB2-BD59-A6C34878D82A}">
                    <a16:rowId xmlns:a16="http://schemas.microsoft.com/office/drawing/2014/main" val="10005"/>
                  </a:ext>
                </a:extLst>
              </a:tr>
              <a:tr h="375920">
                <a:tc>
                  <a:txBody>
                    <a:bodyPr/>
                    <a:lstStyle/>
                    <a:p>
                      <a:pPr algn="ctr"/>
                      <a:r>
                        <a:rPr lang="en-US" sz="1900" b="0" dirty="0"/>
                        <a:t>Annual plot census (plants)</a:t>
                      </a:r>
                      <a:endParaRPr lang="en-US" sz="1900" dirty="0"/>
                    </a:p>
                  </a:txBody>
                  <a:tcPr marL="121920" marR="121920" anchor="ctr"/>
                </a:tc>
                <a:extLst>
                  <a:ext uri="{0D108BD9-81ED-4DB2-BD59-A6C34878D82A}">
                    <a16:rowId xmlns:a16="http://schemas.microsoft.com/office/drawing/2014/main" val="10006"/>
                  </a:ext>
                </a:extLst>
              </a:tr>
              <a:tr h="375920">
                <a:tc>
                  <a:txBody>
                    <a:bodyPr/>
                    <a:lstStyle/>
                    <a:p>
                      <a:pPr algn="ctr"/>
                      <a:r>
                        <a:rPr lang="en-US" sz="1900" dirty="0"/>
                        <a:t>Growth rate</a:t>
                      </a:r>
                    </a:p>
                  </a:txBody>
                  <a:tcPr marL="121920" marR="121920" anchor="ctr"/>
                </a:tc>
                <a:extLst>
                  <a:ext uri="{0D108BD9-81ED-4DB2-BD59-A6C34878D82A}">
                    <a16:rowId xmlns:a16="http://schemas.microsoft.com/office/drawing/2014/main" val="6646698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56346684"/>
              </p:ext>
            </p:extLst>
          </p:nvPr>
        </p:nvGraphicFramePr>
        <p:xfrm>
          <a:off x="7253350" y="2748796"/>
          <a:ext cx="3843813" cy="2773164"/>
        </p:xfrm>
        <a:graphic>
          <a:graphicData uri="http://schemas.openxmlformats.org/drawingml/2006/table">
            <a:tbl>
              <a:tblPr firstRow="1" bandRow="1">
                <a:tableStyleId>{5940675A-B579-460E-94D1-54222C63F5DA}</a:tableStyleId>
              </a:tblPr>
              <a:tblGrid>
                <a:gridCol w="3843813">
                  <a:extLst>
                    <a:ext uri="{9D8B030D-6E8A-4147-A177-3AD203B41FA5}">
                      <a16:colId xmlns:a16="http://schemas.microsoft.com/office/drawing/2014/main" val="20000"/>
                    </a:ext>
                  </a:extLst>
                </a:gridCol>
              </a:tblGrid>
              <a:tr h="375920">
                <a:tc>
                  <a:txBody>
                    <a:bodyPr/>
                    <a:lstStyle/>
                    <a:p>
                      <a:pPr algn="ctr"/>
                      <a:r>
                        <a:rPr lang="en-US" sz="1900" b="1" dirty="0"/>
                        <a:t>Demographic vital rate</a:t>
                      </a:r>
                    </a:p>
                  </a:txBody>
                  <a:tcPr marL="121920" marR="121920" anchor="ctr"/>
                </a:tc>
                <a:extLst>
                  <a:ext uri="{0D108BD9-81ED-4DB2-BD59-A6C34878D82A}">
                    <a16:rowId xmlns:a16="http://schemas.microsoft.com/office/drawing/2014/main" val="10000"/>
                  </a:ext>
                </a:extLst>
              </a:tr>
              <a:tr h="375920">
                <a:tc>
                  <a:txBody>
                    <a:bodyPr/>
                    <a:lstStyle/>
                    <a:p>
                      <a:pPr algn="ctr"/>
                      <a:r>
                        <a:rPr lang="en-US" sz="1900" dirty="0"/>
                        <a:t>Fecundity</a:t>
                      </a:r>
                    </a:p>
                  </a:txBody>
                  <a:tcPr marL="121920" marR="121920" anchor="ctr"/>
                </a:tc>
                <a:extLst>
                  <a:ext uri="{0D108BD9-81ED-4DB2-BD59-A6C34878D82A}">
                    <a16:rowId xmlns:a16="http://schemas.microsoft.com/office/drawing/2014/main" val="10001"/>
                  </a:ext>
                </a:extLst>
              </a:tr>
              <a:tr h="375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t>Breeding success probability</a:t>
                      </a:r>
                    </a:p>
                  </a:txBody>
                  <a:tcPr marL="121920" marR="121920" anchor="ctr"/>
                </a:tc>
                <a:extLst>
                  <a:ext uri="{0D108BD9-81ED-4DB2-BD59-A6C34878D82A}">
                    <a16:rowId xmlns:a16="http://schemas.microsoft.com/office/drawing/2014/main" val="10002"/>
                  </a:ext>
                </a:extLst>
              </a:tr>
              <a:tr h="5786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t>Recruitment probability</a:t>
                      </a:r>
                    </a:p>
                  </a:txBody>
                  <a:tcPr marL="121920" marR="121920" anchor="ctr"/>
                </a:tc>
                <a:extLst>
                  <a:ext uri="{0D108BD9-81ED-4DB2-BD59-A6C34878D82A}">
                    <a16:rowId xmlns:a16="http://schemas.microsoft.com/office/drawing/2014/main" val="10003"/>
                  </a:ext>
                </a:extLst>
              </a:tr>
              <a:tr h="375920">
                <a:tc>
                  <a:txBody>
                    <a:bodyPr/>
                    <a:lstStyle/>
                    <a:p>
                      <a:pPr algn="ctr"/>
                      <a:r>
                        <a:rPr lang="en-US" sz="1900" baseline="0" dirty="0"/>
                        <a:t>Survival probability (seasonal or annual)</a:t>
                      </a:r>
                      <a:endParaRPr lang="en-US" sz="1900" dirty="0"/>
                    </a:p>
                  </a:txBody>
                  <a:tcPr marL="121920" marR="121920" anchor="ctr"/>
                </a:tc>
                <a:extLst>
                  <a:ext uri="{0D108BD9-81ED-4DB2-BD59-A6C34878D82A}">
                    <a16:rowId xmlns:a16="http://schemas.microsoft.com/office/drawing/2014/main" val="10004"/>
                  </a:ext>
                </a:extLst>
              </a:tr>
              <a:tr h="375920">
                <a:tc>
                  <a:txBody>
                    <a:bodyPr/>
                    <a:lstStyle/>
                    <a:p>
                      <a:pPr algn="ctr"/>
                      <a:r>
                        <a:rPr lang="en-US" sz="1900" dirty="0"/>
                        <a:t>Transition probability (annual)</a:t>
                      </a:r>
                    </a:p>
                  </a:txBody>
                  <a:tcPr marL="121920" marR="121920" anchor="ctr"/>
                </a:tc>
                <a:extLst>
                  <a:ext uri="{0D108BD9-81ED-4DB2-BD59-A6C34878D82A}">
                    <a16:rowId xmlns:a16="http://schemas.microsoft.com/office/drawing/2014/main" val="2168304391"/>
                  </a:ext>
                </a:extLst>
              </a:tr>
            </a:tbl>
          </a:graphicData>
        </a:graphic>
      </p:graphicFrame>
      <p:cxnSp>
        <p:nvCxnSpPr>
          <p:cNvPr id="8" name="Straight Arrow Connector 7"/>
          <p:cNvCxnSpPr>
            <a:cxnSpLocks/>
          </p:cNvCxnSpPr>
          <p:nvPr/>
        </p:nvCxnSpPr>
        <p:spPr>
          <a:xfrm flipV="1">
            <a:off x="5733288" y="3327400"/>
            <a:ext cx="1536942" cy="6559"/>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a:off x="5698731" y="3333959"/>
            <a:ext cx="1571499" cy="310941"/>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5698731" y="4457700"/>
            <a:ext cx="1546099" cy="33086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p:cNvCxnSpPr>
          <p:nvPr/>
        </p:nvCxnSpPr>
        <p:spPr>
          <a:xfrm>
            <a:off x="5690211" y="4120046"/>
            <a:ext cx="1580019" cy="28221"/>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a:off x="5690211" y="4148267"/>
            <a:ext cx="1554619" cy="436433"/>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a:off x="5698731" y="3770392"/>
            <a:ext cx="1571499" cy="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AD3DD49-44B1-4E53-9832-D428DBAF9A26}"/>
              </a:ext>
            </a:extLst>
          </p:cNvPr>
          <p:cNvCxnSpPr>
            <a:cxnSpLocks/>
          </p:cNvCxnSpPr>
          <p:nvPr/>
        </p:nvCxnSpPr>
        <p:spPr>
          <a:xfrm>
            <a:off x="5707251" y="4788560"/>
            <a:ext cx="1537579" cy="21524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0351A51-B395-4427-87FD-EE11F7957BB2}"/>
              </a:ext>
            </a:extLst>
          </p:cNvPr>
          <p:cNvCxnSpPr>
            <a:cxnSpLocks/>
          </p:cNvCxnSpPr>
          <p:nvPr/>
        </p:nvCxnSpPr>
        <p:spPr>
          <a:xfrm flipV="1">
            <a:off x="5698731" y="5003800"/>
            <a:ext cx="1546099" cy="222624"/>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2890F3B-3CE8-4CF8-851F-B116A7F1EACA}"/>
              </a:ext>
            </a:extLst>
          </p:cNvPr>
          <p:cNvCxnSpPr>
            <a:cxnSpLocks/>
          </p:cNvCxnSpPr>
          <p:nvPr/>
        </p:nvCxnSpPr>
        <p:spPr>
          <a:xfrm flipV="1">
            <a:off x="5707251" y="5374864"/>
            <a:ext cx="1550278" cy="195752"/>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80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Estimate vital rates</a:t>
            </a:r>
            <a:br>
              <a:rPr lang="en-US" dirty="0"/>
            </a:br>
            <a:endParaRPr lang="en-US" dirty="0"/>
          </a:p>
        </p:txBody>
      </p:sp>
      <p:sp>
        <p:nvSpPr>
          <p:cNvPr id="5" name="Content Placeholder 4">
            <a:extLst>
              <a:ext uri="{FF2B5EF4-FFF2-40B4-BE49-F238E27FC236}">
                <a16:creationId xmlns:a16="http://schemas.microsoft.com/office/drawing/2014/main" id="{235EF8B1-F6DA-431F-8795-E9AC63F0EF93}"/>
              </a:ext>
            </a:extLst>
          </p:cNvPr>
          <p:cNvSpPr>
            <a:spLocks noGrp="1"/>
          </p:cNvSpPr>
          <p:nvPr>
            <p:ph idx="1"/>
          </p:nvPr>
        </p:nvSpPr>
        <p:spPr/>
        <p:txBody>
          <a:bodyPr/>
          <a:lstStyle/>
          <a:p>
            <a:r>
              <a:rPr lang="en-US" dirty="0"/>
              <a:t>Fecundity</a:t>
            </a:r>
          </a:p>
          <a:p>
            <a:pPr lvl="1"/>
            <a:r>
              <a:rPr lang="en-US" dirty="0"/>
              <a:t>Number of offspring/female -&gt; Poisson GLM</a:t>
            </a:r>
          </a:p>
          <a:p>
            <a:pPr lvl="1"/>
            <a:r>
              <a:rPr lang="en-US" dirty="0"/>
              <a:t>Successful breeding (yes/no) -&gt; Binomial GLM</a:t>
            </a:r>
          </a:p>
          <a:p>
            <a:r>
              <a:rPr lang="en-US" dirty="0"/>
              <a:t>Annual survival/mortality</a:t>
            </a:r>
          </a:p>
          <a:p>
            <a:pPr lvl="1"/>
            <a:r>
              <a:rPr lang="en-US" dirty="0"/>
              <a:t>Radio telemetry -&gt; known-fate models</a:t>
            </a:r>
          </a:p>
          <a:p>
            <a:pPr lvl="1"/>
            <a:r>
              <a:rPr lang="en-US" dirty="0"/>
              <a:t>Individual CMR -&gt; Cormack-Jolly-</a:t>
            </a:r>
            <a:r>
              <a:rPr lang="en-US" dirty="0" err="1"/>
              <a:t>Seber</a:t>
            </a:r>
            <a:r>
              <a:rPr lang="en-US" dirty="0"/>
              <a:t> (CJS) models</a:t>
            </a:r>
          </a:p>
          <a:p>
            <a:pPr lvl="1"/>
            <a:r>
              <a:rPr lang="en-US" dirty="0"/>
              <a:t>Proportion of marked plants alive next year</a:t>
            </a:r>
          </a:p>
          <a:p>
            <a:pPr lvl="1"/>
            <a:endParaRPr lang="en-US" dirty="0"/>
          </a:p>
          <a:p>
            <a:r>
              <a:rPr lang="en-US" dirty="0"/>
              <a:t>OR – use values reported in literature/expert opinion</a:t>
            </a:r>
          </a:p>
        </p:txBody>
      </p:sp>
    </p:spTree>
    <p:extLst>
      <p:ext uri="{BB962C8B-B14F-4D97-AF65-F5344CB8AC3E}">
        <p14:creationId xmlns:p14="http://schemas.microsoft.com/office/powerpoint/2010/main" val="4254169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269B-23D8-4511-8552-2E29C54E7CAE}"/>
              </a:ext>
            </a:extLst>
          </p:cNvPr>
          <p:cNvSpPr>
            <a:spLocks noGrp="1"/>
          </p:cNvSpPr>
          <p:nvPr>
            <p:ph type="title"/>
          </p:nvPr>
        </p:nvSpPr>
        <p:spPr/>
        <p:txBody>
          <a:bodyPr/>
          <a:lstStyle/>
          <a:p>
            <a:r>
              <a:rPr lang="en-US" dirty="0"/>
              <a:t>Constructing the model</a:t>
            </a:r>
          </a:p>
        </p:txBody>
      </p:sp>
      <p:sp>
        <p:nvSpPr>
          <p:cNvPr id="3" name="Content Placeholder 2">
            <a:extLst>
              <a:ext uri="{FF2B5EF4-FFF2-40B4-BE49-F238E27FC236}">
                <a16:creationId xmlns:a16="http://schemas.microsoft.com/office/drawing/2014/main" id="{7C5A3E15-BD03-4639-BD15-9A3021270DC9}"/>
              </a:ext>
            </a:extLst>
          </p:cNvPr>
          <p:cNvSpPr>
            <a:spLocks noGrp="1"/>
          </p:cNvSpPr>
          <p:nvPr>
            <p:ph idx="1"/>
          </p:nvPr>
        </p:nvSpPr>
        <p:spPr/>
        <p:txBody>
          <a:bodyPr/>
          <a:lstStyle/>
          <a:p>
            <a:pPr marL="0" indent="0">
              <a:buNone/>
            </a:pPr>
            <a:r>
              <a:rPr lang="en-US" dirty="0">
                <a:solidFill>
                  <a:schemeClr val="bg1">
                    <a:lumMod val="65000"/>
                  </a:schemeClr>
                </a:solidFill>
              </a:rPr>
              <a:t>1. Choose state variables (age, size, stage)</a:t>
            </a:r>
          </a:p>
          <a:p>
            <a:pPr lvl="1"/>
            <a:r>
              <a:rPr lang="en-US" dirty="0">
                <a:solidFill>
                  <a:schemeClr val="bg1">
                    <a:lumMod val="65000"/>
                  </a:schemeClr>
                </a:solidFill>
              </a:rPr>
              <a:t>Dependent on data and species</a:t>
            </a:r>
          </a:p>
          <a:p>
            <a:pPr marL="0" indent="0">
              <a:buNone/>
            </a:pPr>
            <a:r>
              <a:rPr lang="en-US" dirty="0">
                <a:solidFill>
                  <a:schemeClr val="bg1">
                    <a:lumMod val="65000"/>
                  </a:schemeClr>
                </a:solidFill>
              </a:rPr>
              <a:t>2. Use demographic data to estimate vital rates for each state</a:t>
            </a:r>
          </a:p>
          <a:p>
            <a:pPr lvl="1"/>
            <a:r>
              <a:rPr lang="en-US" dirty="0">
                <a:solidFill>
                  <a:schemeClr val="bg1">
                    <a:lumMod val="65000"/>
                  </a:schemeClr>
                </a:solidFill>
              </a:rPr>
              <a:t>Fecundity, survival probability, recruitment probability</a:t>
            </a:r>
          </a:p>
          <a:p>
            <a:pPr marL="0" indent="0">
              <a:buNone/>
            </a:pPr>
            <a:r>
              <a:rPr lang="en-US" dirty="0"/>
              <a:t>3. Use state variables and state-specific vital rate estimates to create a conceptual model and matrix model</a:t>
            </a:r>
          </a:p>
        </p:txBody>
      </p:sp>
    </p:spTree>
    <p:extLst>
      <p:ext uri="{BB962C8B-B14F-4D97-AF65-F5344CB8AC3E}">
        <p14:creationId xmlns:p14="http://schemas.microsoft.com/office/powerpoint/2010/main" val="455238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FF3DF72-315E-4FC3-9077-311525FEE137}" vid="{DCD4DACB-4949-4CF5-99B4-BD1D306B97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0</TotalTime>
  <Words>3353</Words>
  <Application>Microsoft Office PowerPoint</Application>
  <PresentationFormat>Widescreen</PresentationFormat>
  <Paragraphs>425</Paragraphs>
  <Slides>39</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Calibri Light</vt:lpstr>
      <vt:lpstr>Cambria Math</vt:lpstr>
      <vt:lpstr>Courier New</vt:lpstr>
      <vt:lpstr>Times New Roman</vt:lpstr>
      <vt:lpstr>Wingdings</vt:lpstr>
      <vt:lpstr>Office Theme</vt:lpstr>
      <vt:lpstr>Demographic Matrix Population Models</vt:lpstr>
      <vt:lpstr>Applications to SSAs</vt:lpstr>
      <vt:lpstr>Lecture outline</vt:lpstr>
      <vt:lpstr>Constructing the model</vt:lpstr>
      <vt:lpstr> State variables </vt:lpstr>
      <vt:lpstr>Constructing the model</vt:lpstr>
      <vt:lpstr>Demographic data</vt:lpstr>
      <vt:lpstr> Estimate vital rates </vt:lpstr>
      <vt:lpstr>Constructing the model</vt:lpstr>
      <vt:lpstr> Conceptual model  </vt:lpstr>
      <vt:lpstr> Conceptual model  </vt:lpstr>
      <vt:lpstr> Create matrix model  </vt:lpstr>
      <vt:lpstr>Integrated population models</vt:lpstr>
      <vt:lpstr>Matrix projections</vt:lpstr>
      <vt:lpstr>Matrix projection outputs</vt:lpstr>
      <vt:lpstr>Sensitivity and elasticity</vt:lpstr>
      <vt:lpstr>How to estimate sensitivity and elasticity</vt:lpstr>
      <vt:lpstr>Simple future condition assessments</vt:lpstr>
      <vt:lpstr>Forms of uncertainty</vt:lpstr>
      <vt:lpstr>Incorporating uncertainty</vt:lpstr>
      <vt:lpstr>Environmental stochasticity</vt:lpstr>
      <vt:lpstr>Survival rate distribution</vt:lpstr>
      <vt:lpstr>Fecundity distribution</vt:lpstr>
      <vt:lpstr>Demographic stochasticity</vt:lpstr>
      <vt:lpstr>Ecological or structural uncertainty</vt:lpstr>
      <vt:lpstr>Modeling density dependence</vt:lpstr>
      <vt:lpstr>Parametric uncertainty</vt:lpstr>
      <vt:lpstr>Projection without sampling variance</vt:lpstr>
      <vt:lpstr>Great, so what do we do about it?</vt:lpstr>
      <vt:lpstr>Projection with sampling variance</vt:lpstr>
      <vt:lpstr>Modeling environmental effects</vt:lpstr>
      <vt:lpstr>Incorporating environmental covariates</vt:lpstr>
      <vt:lpstr>Environmental covariates</vt:lpstr>
      <vt:lpstr>Environmental covariates</vt:lpstr>
      <vt:lpstr>Inputting scenarios</vt:lpstr>
      <vt:lpstr>Using this structure to build GLMs</vt:lpstr>
      <vt:lpstr>Sonoran desert tortoise example</vt:lpstr>
      <vt:lpstr>Review</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Demographic models</dc:title>
  <dc:creator>Kylee Dunham</dc:creator>
  <cp:lastModifiedBy>Kylee Dunham</cp:lastModifiedBy>
  <cp:revision>87</cp:revision>
  <dcterms:created xsi:type="dcterms:W3CDTF">2018-10-17T01:58:34Z</dcterms:created>
  <dcterms:modified xsi:type="dcterms:W3CDTF">2018-12-13T16:09:08Z</dcterms:modified>
</cp:coreProperties>
</file>