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79" r:id="rId11"/>
    <p:sldId id="267" r:id="rId12"/>
    <p:sldId id="268" r:id="rId13"/>
    <p:sldId id="269" r:id="rId14"/>
    <p:sldId id="270" r:id="rId15"/>
    <p:sldId id="275" r:id="rId16"/>
    <p:sldId id="273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Stream length and persistence probability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866056145155768"/>
          <c:y val="0.14537160561936127"/>
          <c:w val="0.86703393054129108"/>
          <c:h val="0.653986659310898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Sheet1!$E$1:$K$1</c:f>
              <c:strCache>
                <c:ptCount val="1"/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072200349956255"/>
                  <c:y val="-0.43399679206765823"/>
                </c:manualLayout>
              </c:layout>
              <c:numFmt formatCode="General" sourceLinked="0"/>
            </c:trendlineLbl>
          </c:trendline>
          <c:xVal>
            <c:numRef>
              <c:f>Sheet1!$C$10:$C$17</c:f>
              <c:numCache>
                <c:formatCode>General</c:formatCode>
                <c:ptCount val="8"/>
                <c:pt idx="0">
                  <c:v>50</c:v>
                </c:pt>
                <c:pt idx="1">
                  <c:v>25</c:v>
                </c:pt>
                <c:pt idx="2">
                  <c:v>0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  <c:pt idx="6">
                  <c:v>2</c:v>
                </c:pt>
                <c:pt idx="7">
                  <c:v>0.05</c:v>
                </c:pt>
              </c:numCache>
            </c:numRef>
          </c:xVal>
          <c:yVal>
            <c:numRef>
              <c:f>Sheet1!$E$10:$E$17</c:f>
              <c:numCache>
                <c:formatCode>General</c:formatCode>
                <c:ptCount val="8"/>
                <c:pt idx="0">
                  <c:v>0.20000000000001061</c:v>
                </c:pt>
                <c:pt idx="1">
                  <c:v>0.20000035762770874</c:v>
                </c:pt>
                <c:pt idx="2">
                  <c:v>0.95</c:v>
                </c:pt>
                <c:pt idx="3">
                  <c:v>0.20036604337614006</c:v>
                </c:pt>
                <c:pt idx="4">
                  <c:v>0.21154956689124149</c:v>
                </c:pt>
                <c:pt idx="5">
                  <c:v>0.4553191489361702</c:v>
                </c:pt>
                <c:pt idx="6">
                  <c:v>0.83157894736842108</c:v>
                </c:pt>
                <c:pt idx="7">
                  <c:v>0.94835059208521655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0-4380-A8B9-4D118721D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94144"/>
        <c:axId val="143095680"/>
      </c:scatterChart>
      <c:valAx>
        <c:axId val="14309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 (km)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3095680"/>
        <c:crosses val="autoZero"/>
        <c:crossBetween val="midCat"/>
      </c:valAx>
      <c:valAx>
        <c:axId val="143095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Persistence Probability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30941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0C17E-5DE9-43BD-B7D3-AE1A028382C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FD0D-4B79-4212-9E4B-416E2F3A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AMT – edit to give more specific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3FD0D-4B79-4212-9E4B-416E2F3AA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Occupancy and multi-state occupancy projection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 – Day 2 – Lecture 7</a:t>
            </a:r>
          </a:p>
        </p:txBody>
      </p:sp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5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3" y="2867150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578999-2007-4612-B5E3-49B7487484AB}"/>
              </a:ext>
            </a:extLst>
          </p:cNvPr>
          <p:cNvCxnSpPr>
            <a:cxnSpLocks/>
            <a:stCxn id="18" idx="6"/>
            <a:endCxn id="12" idx="1"/>
          </p:cNvCxnSpPr>
          <p:nvPr/>
        </p:nvCxnSpPr>
        <p:spPr>
          <a:xfrm>
            <a:off x="5312227" y="2583914"/>
            <a:ext cx="1910294" cy="530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5DA3DF-E577-4494-879B-157E3F9A696C}"/>
              </a:ext>
            </a:extLst>
          </p:cNvPr>
          <p:cNvCxnSpPr>
            <a:cxnSpLocks/>
          </p:cNvCxnSpPr>
          <p:nvPr/>
        </p:nvCxnSpPr>
        <p:spPr>
          <a:xfrm flipH="1">
            <a:off x="4022268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841ED-6CBC-4CEA-95A5-DCD85887725E}"/>
              </a:ext>
            </a:extLst>
          </p:cNvPr>
          <p:cNvCxnSpPr>
            <a:cxnSpLocks/>
            <a:stCxn id="33" idx="6"/>
            <a:endCxn id="12" idx="3"/>
          </p:cNvCxnSpPr>
          <p:nvPr/>
        </p:nvCxnSpPr>
        <p:spPr>
          <a:xfrm flipV="1">
            <a:off x="5312226" y="4309447"/>
            <a:ext cx="1910295" cy="858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BEB5B-F6D3-4357-9D00-629A65CF2E23}"/>
              </a:ext>
            </a:extLst>
          </p:cNvPr>
          <p:cNvCxnSpPr>
            <a:cxnSpLocks/>
            <a:stCxn id="12" idx="2"/>
            <a:endCxn id="18" idx="6"/>
          </p:cNvCxnSpPr>
          <p:nvPr/>
        </p:nvCxnSpPr>
        <p:spPr>
          <a:xfrm flipH="1" flipV="1">
            <a:off x="5312227" y="2583914"/>
            <a:ext cx="1567546" cy="1128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431638-FC0A-4D21-A0F7-1D610D46AA47}"/>
              </a:ext>
            </a:extLst>
          </p:cNvPr>
          <p:cNvCxnSpPr>
            <a:cxnSpLocks/>
            <a:stCxn id="12" idx="2"/>
            <a:endCxn id="33" idx="6"/>
          </p:cNvCxnSpPr>
          <p:nvPr/>
        </p:nvCxnSpPr>
        <p:spPr>
          <a:xfrm flipH="1">
            <a:off x="5312226" y="3712028"/>
            <a:ext cx="1567547" cy="14562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C06FA-4D7D-495B-B03C-D8A701BD5A7B}"/>
              </a:ext>
            </a:extLst>
          </p:cNvPr>
          <p:cNvCxnSpPr>
            <a:cxnSpLocks/>
          </p:cNvCxnSpPr>
          <p:nvPr/>
        </p:nvCxnSpPr>
        <p:spPr>
          <a:xfrm flipV="1">
            <a:off x="4272641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6FD7A-9694-4C1F-9AC8-F49671237DB5}"/>
                  </a:ext>
                </a:extLst>
              </p:cNvPr>
              <p:cNvSpPr txBox="1"/>
              <p:nvPr/>
            </p:nvSpPr>
            <p:spPr>
              <a:xfrm>
                <a:off x="6095999" y="2372694"/>
                <a:ext cx="554639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6FD7A-9694-4C1F-9AC8-F4967123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372694"/>
                <a:ext cx="554639" cy="371961"/>
              </a:xfrm>
              <a:prstGeom prst="rect">
                <a:avLst/>
              </a:prstGeom>
              <a:blipFill>
                <a:blip r:embed="rId2"/>
                <a:stretch>
                  <a:fillRect l="-12088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28118B-A795-4177-B0F2-1E46BB757C9E}"/>
                  </a:ext>
                </a:extLst>
              </p:cNvPr>
              <p:cNvSpPr txBox="1"/>
              <p:nvPr/>
            </p:nvSpPr>
            <p:spPr>
              <a:xfrm>
                <a:off x="4283358" y="3739220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28118B-A795-4177-B0F2-1E46BB75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58" y="3739220"/>
                <a:ext cx="578685" cy="371961"/>
              </a:xfrm>
              <a:prstGeom prst="rect">
                <a:avLst/>
              </a:prstGeom>
              <a:blipFill>
                <a:blip r:embed="rId3"/>
                <a:stretch>
                  <a:fillRect l="-12632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F5172-59A7-4471-9A8E-97A921CF074D}"/>
                  </a:ext>
                </a:extLst>
              </p:cNvPr>
              <p:cNvSpPr txBox="1"/>
              <p:nvPr/>
            </p:nvSpPr>
            <p:spPr>
              <a:xfrm>
                <a:off x="3463232" y="3706785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F5172-59A7-4471-9A8E-97A921CF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232" y="3706785"/>
                <a:ext cx="578685" cy="371961"/>
              </a:xfrm>
              <a:prstGeom prst="rect">
                <a:avLst/>
              </a:prstGeom>
              <a:blipFill>
                <a:blip r:embed="rId4"/>
                <a:stretch>
                  <a:fillRect l="-11579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9ACCC-774C-4390-BD32-A771310DB6B2}"/>
                  </a:ext>
                </a:extLst>
              </p:cNvPr>
              <p:cNvSpPr txBox="1"/>
              <p:nvPr/>
            </p:nvSpPr>
            <p:spPr>
              <a:xfrm>
                <a:off x="5520317" y="3139848"/>
                <a:ext cx="557397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9ACCC-774C-4390-BD32-A771310D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17" y="3139848"/>
                <a:ext cx="557397" cy="371961"/>
              </a:xfrm>
              <a:prstGeom prst="rect">
                <a:avLst/>
              </a:prstGeom>
              <a:blipFill>
                <a:blip r:embed="rId5"/>
                <a:stretch>
                  <a:fillRect l="-13187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C86CE-8220-4566-8529-A1E86B5DACEF}"/>
                  </a:ext>
                </a:extLst>
              </p:cNvPr>
              <p:cNvSpPr txBox="1"/>
              <p:nvPr/>
            </p:nvSpPr>
            <p:spPr>
              <a:xfrm>
                <a:off x="5493718" y="4086584"/>
                <a:ext cx="602281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C86CE-8220-4566-8529-A1E86B5D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18" y="4086584"/>
                <a:ext cx="602281" cy="371961"/>
              </a:xfrm>
              <a:prstGeom prst="rect">
                <a:avLst/>
              </a:prstGeom>
              <a:blipFill>
                <a:blip r:embed="rId6"/>
                <a:stretch>
                  <a:fillRect l="-11111" r="-303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ADF724-1B0C-47CB-B0EF-E73ECA86A7C6}"/>
                  </a:ext>
                </a:extLst>
              </p:cNvPr>
              <p:cNvSpPr txBox="1"/>
              <p:nvPr/>
            </p:nvSpPr>
            <p:spPr>
              <a:xfrm>
                <a:off x="6224512" y="4833166"/>
                <a:ext cx="599523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ADF724-1B0C-47CB-B0EF-E73ECA86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12" y="4833166"/>
                <a:ext cx="599523" cy="371961"/>
              </a:xfrm>
              <a:prstGeom prst="rect">
                <a:avLst/>
              </a:prstGeom>
              <a:blipFill>
                <a:blip r:embed="rId7"/>
                <a:stretch>
                  <a:fillRect l="-11224" r="-408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79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2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62116"/>
            <a:ext cx="10515600" cy="1325563"/>
          </a:xfrm>
        </p:spPr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  <a:blipFill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  <a:blipFill>
                <a:blip r:embed="rId4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𝐻𝑒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  <a:blipFill>
                <a:blip r:embed="rId5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292437" y="3362245"/>
            <a:ext cx="600364" cy="840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0" y="1690688"/>
            <a:ext cx="11566159" cy="41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effects on probabilities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77490" y="1690688"/>
            <a:ext cx="4160982" cy="4481947"/>
            <a:chOff x="1981200" y="1018309"/>
            <a:chExt cx="4876800" cy="5611091"/>
          </a:xfrm>
        </p:grpSpPr>
        <p:sp>
          <p:nvSpPr>
            <p:cNvPr id="5" name="Oval 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/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7750" y="103216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81200" y="3685309"/>
              <a:ext cx="1650860" cy="1877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806630" y="2275609"/>
              <a:ext cx="1155770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39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/>
          <a:stretch/>
        </p:blipFill>
        <p:spPr>
          <a:xfrm>
            <a:off x="1074940" y="304800"/>
            <a:ext cx="10357900" cy="6311830"/>
          </a:xfrm>
          <a:prstGeom prst="rect">
            <a:avLst/>
          </a:prstGeom>
          <a:ln w="57150">
            <a:noFill/>
          </a:ln>
        </p:spPr>
      </p:pic>
      <p:sp>
        <p:nvSpPr>
          <p:cNvPr id="5" name="Oval 4"/>
          <p:cNvSpPr/>
          <p:nvPr/>
        </p:nvSpPr>
        <p:spPr>
          <a:xfrm>
            <a:off x="6253890" y="2044629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8711" y="38208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6781" y="5174788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83254" y="2397807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125" y="304800"/>
            <a:ext cx="320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Chub Model Parameters</a:t>
            </a:r>
          </a:p>
        </p:txBody>
      </p:sp>
      <p:sp>
        <p:nvSpPr>
          <p:cNvPr id="16" name="Oval 15"/>
          <p:cNvSpPr/>
          <p:nvPr/>
        </p:nvSpPr>
        <p:spPr>
          <a:xfrm>
            <a:off x="9068332" y="489466"/>
            <a:ext cx="2340476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inputs</a:t>
            </a:r>
          </a:p>
        </p:txBody>
      </p:sp>
      <p:sp>
        <p:nvSpPr>
          <p:cNvPr id="21" name="Oval 20"/>
          <p:cNvSpPr/>
          <p:nvPr/>
        </p:nvSpPr>
        <p:spPr>
          <a:xfrm>
            <a:off x="9908840" y="42780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6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population parameters to environmental conditions by discrete logic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If</a:t>
            </a:r>
            <a:r>
              <a:rPr lang="en-US" dirty="0"/>
              <a:t> average rainfall is less than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occupancy probability is </a:t>
            </a:r>
            <a:r>
              <a:rPr lang="en-US" i="1" dirty="0"/>
              <a:t>y</a:t>
            </a:r>
            <a:r>
              <a:rPr lang="en-US" dirty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711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54311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68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data assume perfect knowledge of the system</a:t>
            </a:r>
          </a:p>
          <a:p>
            <a:pPr lvl="1"/>
            <a:r>
              <a:rPr lang="en-US" dirty="0"/>
              <a:t>i.e., no partial observability/observation error in monitoring data</a:t>
            </a:r>
          </a:p>
          <a:p>
            <a:r>
              <a:rPr lang="en-US" dirty="0"/>
              <a:t>May be important to add observation error to output from the models</a:t>
            </a:r>
          </a:p>
          <a:p>
            <a:pPr lvl="1"/>
            <a:r>
              <a:rPr lang="en-US" dirty="0"/>
              <a:t>Recovery planning</a:t>
            </a:r>
          </a:p>
          <a:p>
            <a:pPr lvl="1"/>
            <a:r>
              <a:rPr lang="en-US" dirty="0"/>
              <a:t>Section 7 planning</a:t>
            </a:r>
          </a:p>
          <a:p>
            <a:pPr lvl="1"/>
            <a:r>
              <a:rPr lang="en-US" dirty="0"/>
              <a:t>Delisting decisions</a:t>
            </a:r>
          </a:p>
          <a:p>
            <a:r>
              <a:rPr lang="en-US" dirty="0"/>
              <a:t>Observed system response will not match predictions</a:t>
            </a:r>
          </a:p>
          <a:p>
            <a:pPr lvl="1"/>
            <a:r>
              <a:rPr lang="en-US" dirty="0"/>
              <a:t>This is the case no matter, but account for all uncertainties might be important</a:t>
            </a:r>
          </a:p>
        </p:txBody>
      </p:sp>
    </p:spTree>
    <p:extLst>
      <p:ext uri="{BB962C8B-B14F-4D97-AF65-F5344CB8AC3E}">
        <p14:creationId xmlns:p14="http://schemas.microsoft.com/office/powerpoint/2010/main" val="309839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model outputs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adjustments to model output data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Spread sheet example</a:t>
            </a:r>
          </a:p>
        </p:txBody>
      </p:sp>
    </p:spTree>
    <p:extLst>
      <p:ext uri="{BB962C8B-B14F-4D97-AF65-F5344CB8AC3E}">
        <p14:creationId xmlns:p14="http://schemas.microsoft.com/office/powerpoint/2010/main" val="34352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occupancy projection</a:t>
            </a:r>
          </a:p>
        </p:txBody>
      </p:sp>
      <p:sp>
        <p:nvSpPr>
          <p:cNvPr id="4" name="Oval 3"/>
          <p:cNvSpPr/>
          <p:nvPr/>
        </p:nvSpPr>
        <p:spPr>
          <a:xfrm>
            <a:off x="2721429" y="3059547"/>
            <a:ext cx="2520207" cy="1719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Site Occupied</a:t>
            </a:r>
          </a:p>
        </p:txBody>
      </p:sp>
      <p:sp>
        <p:nvSpPr>
          <p:cNvPr id="5" name="Oval 4"/>
          <p:cNvSpPr/>
          <p:nvPr/>
        </p:nvSpPr>
        <p:spPr>
          <a:xfrm>
            <a:off x="6950364" y="3057293"/>
            <a:ext cx="2520207" cy="17192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" name="Straight Arrow Connector 5"/>
          <p:cNvCxnSpPr>
            <a:cxnSpLocks/>
            <a:stCxn id="4" idx="6"/>
            <a:endCxn id="5" idx="2"/>
          </p:cNvCxnSpPr>
          <p:nvPr/>
        </p:nvCxnSpPr>
        <p:spPr>
          <a:xfrm flipV="1">
            <a:off x="5241636" y="3916934"/>
            <a:ext cx="1708728" cy="22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62464" y="2534073"/>
            <a:ext cx="163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6892" y="2542201"/>
            <a:ext cx="182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 +1</a:t>
            </a:r>
          </a:p>
        </p:txBody>
      </p:sp>
    </p:spTree>
    <p:extLst>
      <p:ext uri="{BB962C8B-B14F-4D97-AF65-F5344CB8AC3E}">
        <p14:creationId xmlns:p14="http://schemas.microsoft.com/office/powerpoint/2010/main" val="5809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 a weighted coin flip</a:t>
            </a:r>
          </a:p>
        </p:txBody>
      </p:sp>
      <p:pic>
        <p:nvPicPr>
          <p:cNvPr id="1026" name="Picture 2" descr="C:\Users\cpm0014\AppData\Local\Microsoft\Windows\Temporary Internet Files\Content.IE5\YX2VUTIW\coin_flip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034381"/>
            <a:ext cx="3111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087672"/>
            <a:ext cx="3086805" cy="30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133601"/>
            <a:ext cx="316300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9493" y="5375564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3087" y="5375564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E54F-06E3-4362-ACC9-2EFD37C8FAFD}"/>
              </a:ext>
            </a:extLst>
          </p:cNvPr>
          <p:cNvSpPr txBox="1"/>
          <p:nvPr/>
        </p:nvSpPr>
        <p:spPr>
          <a:xfrm>
            <a:off x="512618" y="380918"/>
            <a:ext cx="10808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Probability of heads (1) = occupancy probability (</a:t>
            </a:r>
            <a:r>
              <a:rPr lang="en-US" sz="3600" i="1" dirty="0"/>
              <a:t>P</a:t>
            </a:r>
            <a:r>
              <a:rPr lang="en-US" sz="3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Estimated from analysis of presence/absence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Borrowed from the literature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Expert elicitation</a:t>
            </a:r>
          </a:p>
        </p:txBody>
      </p:sp>
    </p:spTree>
    <p:extLst>
      <p:ext uri="{BB962C8B-B14F-4D97-AF65-F5344CB8AC3E}">
        <p14:creationId xmlns:p14="http://schemas.microsoft.com/office/powerpoint/2010/main" val="15822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3771" y="1143001"/>
            <a:ext cx="7598229" cy="5611091"/>
            <a:chOff x="1981200" y="1018309"/>
            <a:chExt cx="4876800" cy="5611091"/>
          </a:xfrm>
        </p:grpSpPr>
        <p:sp>
          <p:nvSpPr>
            <p:cNvPr id="5" name="Oval 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1018309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7750" y="1032164"/>
              <a:ext cx="1104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 +1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81200" y="3710371"/>
              <a:ext cx="2071879" cy="1041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Natural persistence probability (</a:t>
              </a:r>
              <a:r>
                <a:rPr lang="en-US" sz="2400" i="1" dirty="0"/>
                <a:t>P</a:t>
              </a:r>
              <a:r>
                <a:rPr lang="en-US" sz="2400" dirty="0"/>
                <a:t>, near 1)</a:t>
              </a:r>
            </a:p>
          </p:txBody>
        </p:sp>
        <p:cxnSp>
          <p:nvCxnSpPr>
            <p:cNvPr id="18" name="Straight Arrow Connector 17"/>
            <p:cNvCxnSpPr>
              <a:cxnSpLocks/>
              <a:stCxn id="16" idx="0"/>
            </p:cNvCxnSpPr>
            <p:nvPr/>
          </p:nvCxnSpPr>
          <p:spPr>
            <a:xfrm flipV="1">
              <a:off x="3017140" y="2275609"/>
              <a:ext cx="945261" cy="143476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Stream Length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Invasive fish community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Hydrology/flood frequency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31" name="Straight Arrow Connector 30"/>
            <p:cNvCxnSpPr>
              <a:cxnSpLocks/>
              <a:stCxn id="27" idx="1"/>
            </p:cNvCxnSpPr>
            <p:nvPr/>
          </p:nvCxnSpPr>
          <p:spPr>
            <a:xfrm flipH="1" flipV="1">
              <a:off x="4014364" y="2335479"/>
              <a:ext cx="633835" cy="376052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0372" y="5690192"/>
            <a:ext cx="420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Round tail and Headwater Chub site occupancy model</a:t>
            </a:r>
          </a:p>
        </p:txBody>
      </p:sp>
      <p:cxnSp>
        <p:nvCxnSpPr>
          <p:cNvPr id="15" name="Straight Arrow Connector 14"/>
          <p:cNvCxnSpPr>
            <a:endCxn id="6" idx="7"/>
          </p:cNvCxnSpPr>
          <p:nvPr/>
        </p:nvCxnSpPr>
        <p:spPr>
          <a:xfrm flipH="1">
            <a:off x="6965769" y="1600200"/>
            <a:ext cx="1568633" cy="2343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534400" y="1200330"/>
            <a:ext cx="1915886" cy="1031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Recolonize?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38" y="147782"/>
            <a:ext cx="1085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 </a:t>
            </a:r>
            <a:r>
              <a:rPr lang="en-US" sz="3600" dirty="0"/>
              <a:t>can be a function of environmental factors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538636" y="3536692"/>
            <a:ext cx="2359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effects and relationships are estimated from data (i.e., the needs analysis) or elicited from experts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534400" y="3455469"/>
            <a:ext cx="1004236" cy="62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720488" y="5753964"/>
            <a:ext cx="818148" cy="829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26" y="226170"/>
            <a:ext cx="8229600" cy="1143000"/>
          </a:xfrm>
        </p:spPr>
        <p:txBody>
          <a:bodyPr/>
          <a:lstStyle/>
          <a:p>
            <a:r>
              <a:rPr lang="en-US" dirty="0"/>
              <a:t>Multiple replicates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041" y="315281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6438" y="319475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288" y="603576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601980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07028" y="601459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47775" y="1039775"/>
            <a:ext cx="2400300" cy="2824595"/>
            <a:chOff x="1981200" y="1018309"/>
            <a:chExt cx="4876800" cy="5611091"/>
          </a:xfrm>
        </p:grpSpPr>
        <p:sp>
          <p:nvSpPr>
            <p:cNvPr id="17" name="Oval 1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9" name="Straight Arrow Connector 18"/>
            <p:cNvCxnSpPr>
              <a:stCxn id="17" idx="6"/>
              <a:endCxn id="1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23" name="Straight Arrow Connector 22"/>
            <p:cNvCxnSpPr>
              <a:stCxn id="2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95850" y="1039775"/>
            <a:ext cx="2400300" cy="2824595"/>
            <a:chOff x="1981200" y="1018309"/>
            <a:chExt cx="4876800" cy="5611091"/>
          </a:xfrm>
        </p:grpSpPr>
        <p:sp>
          <p:nvSpPr>
            <p:cNvPr id="31" name="Oval 30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0" name="Straight Arrow Connector 39"/>
            <p:cNvCxnSpPr>
              <a:stCxn id="39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543925" y="1075791"/>
            <a:ext cx="2400300" cy="2824595"/>
            <a:chOff x="1981200" y="1018309"/>
            <a:chExt cx="4876800" cy="5611091"/>
          </a:xfrm>
        </p:grpSpPr>
        <p:sp>
          <p:nvSpPr>
            <p:cNvPr id="45" name="Oval 4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47" name="Straight Arrow Connector 46"/>
            <p:cNvCxnSpPr>
              <a:stCxn id="45" idx="6"/>
              <a:endCxn id="4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4" name="Straight Arrow Connector 53"/>
            <p:cNvCxnSpPr>
              <a:stCxn id="5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7" name="Straight Arrow Connector 56"/>
            <p:cNvCxnSpPr>
              <a:stCxn id="5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247775" y="3898938"/>
            <a:ext cx="2400300" cy="2824595"/>
            <a:chOff x="1981200" y="1018309"/>
            <a:chExt cx="4876800" cy="5611091"/>
          </a:xfrm>
        </p:grpSpPr>
        <p:sp>
          <p:nvSpPr>
            <p:cNvPr id="59" name="Oval 58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61" name="Straight Arrow Connector 60"/>
            <p:cNvCxnSpPr>
              <a:stCxn id="59" idx="6"/>
              <a:endCxn id="60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68" name="Straight Arrow Connector 67"/>
            <p:cNvCxnSpPr>
              <a:stCxn id="67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6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71" name="Straight Arrow Connector 70"/>
            <p:cNvCxnSpPr>
              <a:stCxn id="70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895850" y="3905913"/>
            <a:ext cx="2400300" cy="2824595"/>
            <a:chOff x="1981200" y="1018309"/>
            <a:chExt cx="4876800" cy="5611091"/>
          </a:xfrm>
        </p:grpSpPr>
        <p:sp>
          <p:nvSpPr>
            <p:cNvPr id="73" name="Oval 72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5" name="Straight Arrow Connector 74"/>
            <p:cNvCxnSpPr>
              <a:stCxn id="73" idx="6"/>
              <a:endCxn id="74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0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5" name="Straight Arrow Connector 84"/>
            <p:cNvCxnSpPr>
              <a:stCxn id="84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543925" y="3906715"/>
            <a:ext cx="2400300" cy="2824595"/>
            <a:chOff x="1981200" y="1018309"/>
            <a:chExt cx="4876800" cy="5611091"/>
          </a:xfrm>
        </p:grpSpPr>
        <p:sp>
          <p:nvSpPr>
            <p:cNvPr id="87" name="Oval 8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6" name="Straight Arrow Connector 95"/>
            <p:cNvCxnSpPr>
              <a:stCxn id="9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9" name="Straight Arrow Connector 98"/>
            <p:cNvCxnSpPr>
              <a:stCxn id="9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8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80" y="134292"/>
            <a:ext cx="10515600" cy="1325563"/>
          </a:xfrm>
        </p:spPr>
        <p:txBody>
          <a:bodyPr/>
          <a:lstStyle/>
          <a:p>
            <a:r>
              <a:rPr lang="en-US" dirty="0"/>
              <a:t>Spread sheet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46419"/>
            <a:ext cx="10573080" cy="4231108"/>
          </a:xfrm>
        </p:spPr>
      </p:pic>
      <p:sp>
        <p:nvSpPr>
          <p:cNvPr id="3" name="TextBox 2"/>
          <p:cNvSpPr txBox="1"/>
          <p:nvPr/>
        </p:nvSpPr>
        <p:spPr>
          <a:xfrm>
            <a:off x="5476774" y="1114881"/>
            <a:ext cx="236781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Persistence, near 1.0 – stream conditions (e.g., predators, length, etc.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646948" y="1576546"/>
            <a:ext cx="2829826" cy="26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1785" y="2512194"/>
            <a:ext cx="2483318" cy="12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 of replicates that are occupied at year 10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45769" y="2424776"/>
            <a:ext cx="616016" cy="68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32" y="285180"/>
            <a:ext cx="10515600" cy="1325563"/>
          </a:xfrm>
        </p:spPr>
        <p:txBody>
          <a:bodyPr/>
          <a:lstStyle/>
          <a:p>
            <a:r>
              <a:rPr lang="en-US" dirty="0"/>
              <a:t>Multistate projection models</a:t>
            </a:r>
          </a:p>
        </p:txBody>
      </p:sp>
      <p:sp>
        <p:nvSpPr>
          <p:cNvPr id="10" name="Oval 9"/>
          <p:cNvSpPr/>
          <p:nvPr/>
        </p:nvSpPr>
        <p:spPr>
          <a:xfrm>
            <a:off x="1692781" y="3058322"/>
            <a:ext cx="2051458" cy="162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Site in state 1</a:t>
            </a:r>
          </a:p>
        </p:txBody>
      </p:sp>
      <p:sp>
        <p:nvSpPr>
          <p:cNvPr id="11" name="Oval 10"/>
          <p:cNvSpPr/>
          <p:nvPr/>
        </p:nvSpPr>
        <p:spPr>
          <a:xfrm>
            <a:off x="6186225" y="163467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1?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86" y="2517919"/>
            <a:ext cx="1333448" cy="4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0826" y="1257079"/>
            <a:ext cx="148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 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Probability of transitioning to a new state at a site over time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blipFill>
                <a:blip r:embed="rId2"/>
                <a:stretch>
                  <a:fillRect l="-19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220987" y="3330989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2?</a:t>
            </a:r>
          </a:p>
        </p:txBody>
      </p:sp>
      <p:sp>
        <p:nvSpPr>
          <p:cNvPr id="19" name="Oval 18"/>
          <p:cNvSpPr/>
          <p:nvPr/>
        </p:nvSpPr>
        <p:spPr>
          <a:xfrm>
            <a:off x="6258750" y="502456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Extinct?</a:t>
            </a:r>
          </a:p>
        </p:txBody>
      </p:sp>
      <p:cxnSp>
        <p:nvCxnSpPr>
          <p:cNvPr id="4" name="Straight Arrow Connector 3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6"/>
            <a:endCxn id="19" idx="2"/>
          </p:cNvCxnSpPr>
          <p:nvPr/>
        </p:nvCxnSpPr>
        <p:spPr>
          <a:xfrm>
            <a:off x="3744239" y="3868848"/>
            <a:ext cx="2514511" cy="1966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E3AC26-23A5-4C23-A017-51DEDA290C2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744239" y="3868848"/>
            <a:ext cx="2476748" cy="272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1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5" y="2888922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</p:spTree>
    <p:extLst>
      <p:ext uri="{BB962C8B-B14F-4D97-AF65-F5344CB8AC3E}">
        <p14:creationId xmlns:p14="http://schemas.microsoft.com/office/powerpoint/2010/main" val="61402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ssa-template</Template>
  <TotalTime>1617</TotalTime>
  <Words>669</Words>
  <Application>Microsoft Office PowerPoint</Application>
  <PresentationFormat>Widescreen</PresentationFormat>
  <Paragraphs>153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Occupancy and multi-state occupancy projection models</vt:lpstr>
      <vt:lpstr>Site occupancy projection</vt:lpstr>
      <vt:lpstr>Essentially a weighted coin flip</vt:lpstr>
      <vt:lpstr>PowerPoint Presentation</vt:lpstr>
      <vt:lpstr>PowerPoint Presentation</vt:lpstr>
      <vt:lpstr>Multiple replicates</vt:lpstr>
      <vt:lpstr>Spread sheet example</vt:lpstr>
      <vt:lpstr>Multistate projection models</vt:lpstr>
      <vt:lpstr>Multiple population states</vt:lpstr>
      <vt:lpstr>Multiple population states</vt:lpstr>
      <vt:lpstr>Matrix formulation</vt:lpstr>
      <vt:lpstr>Matrix formulation</vt:lpstr>
      <vt:lpstr>Example output</vt:lpstr>
      <vt:lpstr>Environmental effects on probabilities</vt:lpstr>
      <vt:lpstr>PowerPoint Presentation</vt:lpstr>
      <vt:lpstr>Conditional Logical functions</vt:lpstr>
      <vt:lpstr>Continuous functions</vt:lpstr>
      <vt:lpstr>Measurement error</vt:lpstr>
      <vt:lpstr>Modify model outputs </vt:lpstr>
      <vt:lpstr>Questions?</vt:lpstr>
    </vt:vector>
  </TitlesOfParts>
  <Company>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and multi-state occupancy projection models</dc:title>
  <dc:creator>Conor McGowan</dc:creator>
  <cp:lastModifiedBy>Anna Tucker</cp:lastModifiedBy>
  <cp:revision>22</cp:revision>
  <dcterms:created xsi:type="dcterms:W3CDTF">2017-09-12T02:41:31Z</dcterms:created>
  <dcterms:modified xsi:type="dcterms:W3CDTF">2018-09-17T18:07:24Z</dcterms:modified>
</cp:coreProperties>
</file>