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Stream length and persistence probability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866056145155768"/>
          <c:y val="0.14537160561936127"/>
          <c:w val="0.86703393054129108"/>
          <c:h val="0.653986659310898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Sheet1!$E$1:$K$1</c:f>
              <c:strCache>
                <c:ptCount val="1"/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0.12072200349956255"/>
                  <c:y val="-0.43399679206765823"/>
                </c:manualLayout>
              </c:layout>
              <c:numFmt formatCode="General" sourceLinked="0"/>
            </c:trendlineLbl>
          </c:trendline>
          <c:xVal>
            <c:numRef>
              <c:f>Sheet1!$C$10:$C$17</c:f>
              <c:numCache>
                <c:formatCode>General</c:formatCode>
                <c:ptCount val="8"/>
                <c:pt idx="0">
                  <c:v>50</c:v>
                </c:pt>
                <c:pt idx="1">
                  <c:v>25</c:v>
                </c:pt>
                <c:pt idx="2">
                  <c:v>0</c:v>
                </c:pt>
                <c:pt idx="3">
                  <c:v>15</c:v>
                </c:pt>
                <c:pt idx="4">
                  <c:v>10</c:v>
                </c:pt>
                <c:pt idx="5">
                  <c:v>5</c:v>
                </c:pt>
                <c:pt idx="6">
                  <c:v>2</c:v>
                </c:pt>
                <c:pt idx="7">
                  <c:v>0.05</c:v>
                </c:pt>
              </c:numCache>
            </c:numRef>
          </c:xVal>
          <c:yVal>
            <c:numRef>
              <c:f>Sheet1!$E$10:$E$17</c:f>
              <c:numCache>
                <c:formatCode>General</c:formatCode>
                <c:ptCount val="8"/>
                <c:pt idx="0">
                  <c:v>0.20000000000001061</c:v>
                </c:pt>
                <c:pt idx="1">
                  <c:v>0.20000035762770874</c:v>
                </c:pt>
                <c:pt idx="2">
                  <c:v>0.95</c:v>
                </c:pt>
                <c:pt idx="3">
                  <c:v>0.20036604337614006</c:v>
                </c:pt>
                <c:pt idx="4">
                  <c:v>0.21154956689124149</c:v>
                </c:pt>
                <c:pt idx="5">
                  <c:v>0.4553191489361702</c:v>
                </c:pt>
                <c:pt idx="6">
                  <c:v>0.83157894736842108</c:v>
                </c:pt>
                <c:pt idx="7">
                  <c:v>0.94835059208521655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30-4380-A8B9-4D118721D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094144"/>
        <c:axId val="143095680"/>
      </c:scatterChart>
      <c:valAx>
        <c:axId val="143094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Stream length (km)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3095680"/>
        <c:crosses val="autoZero"/>
        <c:crossBetween val="midCat"/>
      </c:valAx>
      <c:valAx>
        <c:axId val="1430956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Persistence Probability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30941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40C2-4B67-4C2B-A677-1E0CED48D36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Occupancy and multi-state occupancy projection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 – Day 2 – Lecture 7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rgbClr val="4F622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Quantitative Tools for SSA</a:t>
            </a:r>
          </a:p>
        </p:txBody>
      </p:sp>
      <p:pic>
        <p:nvPicPr>
          <p:cNvPr id="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5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430825" y="27800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Extinct</a:t>
            </a:r>
          </a:p>
        </p:txBody>
      </p:sp>
      <p:sp>
        <p:nvSpPr>
          <p:cNvPr id="18" name="Oval 17"/>
          <p:cNvSpPr/>
          <p:nvPr/>
        </p:nvSpPr>
        <p:spPr>
          <a:xfrm>
            <a:off x="3657600" y="19799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3657600" y="411233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abundance</a:t>
            </a:r>
          </a:p>
        </p:txBody>
      </p:sp>
      <p:cxnSp>
        <p:nvCxnSpPr>
          <p:cNvPr id="4" name="Straight Arrow Connector 3"/>
          <p:cNvCxnSpPr>
            <a:stCxn id="18" idx="6"/>
            <a:endCxn id="12" idx="2"/>
          </p:cNvCxnSpPr>
          <p:nvPr/>
        </p:nvCxnSpPr>
        <p:spPr>
          <a:xfrm>
            <a:off x="5410200" y="2780065"/>
            <a:ext cx="1020625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3" idx="6"/>
            <a:endCxn id="12" idx="2"/>
          </p:cNvCxnSpPr>
          <p:nvPr/>
        </p:nvCxnSpPr>
        <p:spPr>
          <a:xfrm flipV="1">
            <a:off x="5410200" y="3580165"/>
            <a:ext cx="1020625" cy="133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4"/>
            <a:endCxn id="33" idx="0"/>
          </p:cNvCxnSpPr>
          <p:nvPr/>
        </p:nvCxnSpPr>
        <p:spPr>
          <a:xfrm>
            <a:off x="4533900" y="3580165"/>
            <a:ext cx="0" cy="532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  <a:endCxn id="33" idx="6"/>
          </p:cNvCxnSpPr>
          <p:nvPr/>
        </p:nvCxnSpPr>
        <p:spPr>
          <a:xfrm flipH="1">
            <a:off x="5410200" y="4145921"/>
            <a:ext cx="1277287" cy="7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  <a:endCxn id="18" idx="6"/>
          </p:cNvCxnSpPr>
          <p:nvPr/>
        </p:nvCxnSpPr>
        <p:spPr>
          <a:xfrm flipH="1" flipV="1">
            <a:off x="5410200" y="2780065"/>
            <a:ext cx="1277287" cy="2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4" name="Rectangle 13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15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26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430825" y="27800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Extinct</a:t>
            </a:r>
          </a:p>
        </p:txBody>
      </p:sp>
      <p:sp>
        <p:nvSpPr>
          <p:cNvPr id="18" name="Oval 17"/>
          <p:cNvSpPr/>
          <p:nvPr/>
        </p:nvSpPr>
        <p:spPr>
          <a:xfrm>
            <a:off x="3657600" y="19799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3657600" y="411233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abundance</a:t>
            </a:r>
          </a:p>
        </p:txBody>
      </p:sp>
      <p:cxnSp>
        <p:nvCxnSpPr>
          <p:cNvPr id="4" name="Straight Arrow Connector 3"/>
          <p:cNvCxnSpPr>
            <a:stCxn id="18" idx="6"/>
            <a:endCxn id="12" idx="2"/>
          </p:cNvCxnSpPr>
          <p:nvPr/>
        </p:nvCxnSpPr>
        <p:spPr>
          <a:xfrm>
            <a:off x="5410200" y="2780065"/>
            <a:ext cx="1020625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3" idx="6"/>
            <a:endCxn id="12" idx="2"/>
          </p:cNvCxnSpPr>
          <p:nvPr/>
        </p:nvCxnSpPr>
        <p:spPr>
          <a:xfrm flipV="1">
            <a:off x="5410200" y="3580165"/>
            <a:ext cx="1020625" cy="133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4"/>
            <a:endCxn id="33" idx="0"/>
          </p:cNvCxnSpPr>
          <p:nvPr/>
        </p:nvCxnSpPr>
        <p:spPr>
          <a:xfrm>
            <a:off x="4533900" y="3580165"/>
            <a:ext cx="0" cy="532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  <a:endCxn id="33" idx="6"/>
          </p:cNvCxnSpPr>
          <p:nvPr/>
        </p:nvCxnSpPr>
        <p:spPr>
          <a:xfrm flipH="1">
            <a:off x="5410200" y="4145921"/>
            <a:ext cx="1277287" cy="7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  <a:endCxn id="18" idx="6"/>
          </p:cNvCxnSpPr>
          <p:nvPr/>
        </p:nvCxnSpPr>
        <p:spPr>
          <a:xfrm flipH="1" flipV="1">
            <a:off x="5410200" y="2780065"/>
            <a:ext cx="1277287" cy="2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4" name="Rectangle 13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15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581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449830" y="27800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Extinct</a:t>
            </a:r>
          </a:p>
        </p:txBody>
      </p:sp>
      <p:sp>
        <p:nvSpPr>
          <p:cNvPr id="18" name="Oval 17"/>
          <p:cNvSpPr/>
          <p:nvPr/>
        </p:nvSpPr>
        <p:spPr>
          <a:xfrm>
            <a:off x="3657600" y="19799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3657600" y="411233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abundance</a:t>
            </a:r>
          </a:p>
        </p:txBody>
      </p:sp>
      <p:cxnSp>
        <p:nvCxnSpPr>
          <p:cNvPr id="4" name="Straight Arrow Connector 3"/>
          <p:cNvCxnSpPr>
            <a:stCxn id="18" idx="6"/>
            <a:endCxn id="12" idx="2"/>
          </p:cNvCxnSpPr>
          <p:nvPr/>
        </p:nvCxnSpPr>
        <p:spPr>
          <a:xfrm>
            <a:off x="5410200" y="2780065"/>
            <a:ext cx="1020625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3" idx="6"/>
            <a:endCxn id="12" idx="2"/>
          </p:cNvCxnSpPr>
          <p:nvPr/>
        </p:nvCxnSpPr>
        <p:spPr>
          <a:xfrm flipV="1">
            <a:off x="5410200" y="3580165"/>
            <a:ext cx="1020625" cy="133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4"/>
            <a:endCxn id="33" idx="0"/>
          </p:cNvCxnSpPr>
          <p:nvPr/>
        </p:nvCxnSpPr>
        <p:spPr>
          <a:xfrm>
            <a:off x="4533900" y="3580165"/>
            <a:ext cx="0" cy="532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  <a:endCxn id="33" idx="6"/>
          </p:cNvCxnSpPr>
          <p:nvPr/>
        </p:nvCxnSpPr>
        <p:spPr>
          <a:xfrm flipH="1">
            <a:off x="5410200" y="4145921"/>
            <a:ext cx="1277287" cy="7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  <a:endCxn id="18" idx="6"/>
          </p:cNvCxnSpPr>
          <p:nvPr/>
        </p:nvCxnSpPr>
        <p:spPr>
          <a:xfrm flipH="1" flipV="1">
            <a:off x="5410200" y="2780065"/>
            <a:ext cx="1277287" cy="2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48843" y="2579312"/>
                <a:ext cx="415948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43" y="2579312"/>
                <a:ext cx="415948" cy="278923"/>
              </a:xfrm>
              <a:prstGeom prst="rect">
                <a:avLst/>
              </a:prstGeom>
              <a:blipFill>
                <a:blip r:embed="rId2"/>
                <a:stretch>
                  <a:fillRect l="-11765" t="-2174" r="-588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76935" y="3705871"/>
                <a:ext cx="435184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935" y="3705871"/>
                <a:ext cx="435184" cy="278923"/>
              </a:xfrm>
              <a:prstGeom prst="rect">
                <a:avLst/>
              </a:prstGeom>
              <a:blipFill>
                <a:blip r:embed="rId3"/>
                <a:stretch>
                  <a:fillRect l="-11111" t="-2174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87776" y="3706785"/>
                <a:ext cx="435184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776" y="3706785"/>
                <a:ext cx="435184" cy="278923"/>
              </a:xfrm>
              <a:prstGeom prst="rect">
                <a:avLst/>
              </a:prstGeom>
              <a:blipFill>
                <a:blip r:embed="rId4"/>
                <a:stretch>
                  <a:fillRect l="-12676" t="-2174" r="-422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99546" y="3154327"/>
                <a:ext cx="418000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46" y="3154327"/>
                <a:ext cx="418000" cy="278923"/>
              </a:xfrm>
              <a:prstGeom prst="rect">
                <a:avLst/>
              </a:prstGeom>
              <a:blipFill>
                <a:blip r:embed="rId5"/>
                <a:stretch>
                  <a:fillRect l="-11594" t="-2174" r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70602" y="3942500"/>
                <a:ext cx="453266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02" y="3942500"/>
                <a:ext cx="453266" cy="278923"/>
              </a:xfrm>
              <a:prstGeom prst="rect">
                <a:avLst/>
              </a:prstGeom>
              <a:blipFill>
                <a:blip r:embed="rId6"/>
                <a:stretch>
                  <a:fillRect l="-12162" t="-2222" r="-40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78576" y="4697466"/>
                <a:ext cx="451213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76" y="4697466"/>
                <a:ext cx="451213" cy="278923"/>
              </a:xfrm>
              <a:prstGeom prst="rect">
                <a:avLst/>
              </a:prstGeom>
              <a:blipFill>
                <a:blip r:embed="rId7"/>
                <a:stretch>
                  <a:fillRect l="-12162" t="-2222" r="-40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21" name="Rectangle 20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22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849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6" name="Rectangle 5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7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12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62116"/>
            <a:ext cx="10515600" cy="1325563"/>
          </a:xfrm>
        </p:spPr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  <a:blipFill>
                <a:blip r:embed="rId3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𝐿𝑒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  <a:blipFill>
                <a:blip r:embed="rId4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𝐻𝑒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  <a:blipFill>
                <a:blip r:embed="rId5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5292437" y="3362245"/>
            <a:ext cx="600364" cy="840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0" name="Rectangle 9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11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29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0" y="1690688"/>
            <a:ext cx="11566159" cy="415966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7" name="Rectangle 6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8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934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effects on probabilities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77490" y="1690688"/>
            <a:ext cx="4160982" cy="4481947"/>
            <a:chOff x="1981200" y="1018309"/>
            <a:chExt cx="4876800" cy="5611091"/>
          </a:xfrm>
        </p:grpSpPr>
        <p:sp>
          <p:nvSpPr>
            <p:cNvPr id="5" name="Oval 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" name="Straight Arrow Connector 6"/>
            <p:cNvCxnSpPr>
              <a:stCxn id="5" idx="6"/>
              <a:endCxn id="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09800" y="1018309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7750" y="1032164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 +1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81200" y="3685309"/>
              <a:ext cx="1650860" cy="1877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Natural persistence probability (</a:t>
              </a:r>
              <a:r>
                <a:rPr lang="en-US" i="1" dirty="0"/>
                <a:t>P</a:t>
              </a:r>
              <a:r>
                <a:rPr lang="en-US" dirty="0"/>
                <a:t>, near 1.0)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2806630" y="2275609"/>
              <a:ext cx="1155770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Invasive fish community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Hydrology/flood frequency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9" name="Rectangle 18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20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039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/>
          <a:stretch/>
        </p:blipFill>
        <p:spPr>
          <a:xfrm>
            <a:off x="2057400" y="1022867"/>
            <a:ext cx="8013940" cy="48834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38205" y="2286000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83217" y="3657600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3981" y="4648200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38226" y="2550207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0601" y="838201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Occupancy Model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6125" y="304800"/>
            <a:ext cx="245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Chub Model Parameters</a:t>
            </a:r>
          </a:p>
        </p:txBody>
      </p:sp>
      <p:sp>
        <p:nvSpPr>
          <p:cNvPr id="16" name="Oval 15"/>
          <p:cNvSpPr/>
          <p:nvPr/>
        </p:nvSpPr>
        <p:spPr>
          <a:xfrm>
            <a:off x="4572000" y="685800"/>
            <a:ext cx="2340476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38226" y="5181600"/>
            <a:ext cx="15240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3" name="Rectangle 12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15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7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4" grpId="0"/>
      <p:bldP spid="16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Link population parameters to environmental conditions by discrete logic function</a:t>
                </a:r>
              </a:p>
              <a:p>
                <a:pPr lvl="1"/>
                <a:r>
                  <a:rPr lang="en-US" dirty="0"/>
                  <a:t>“</a:t>
                </a:r>
                <a:r>
                  <a:rPr lang="en-US" i="1" dirty="0"/>
                  <a:t>If environmental variable </a:t>
                </a:r>
                <a:r>
                  <a:rPr lang="en-US" i="1" dirty="0" err="1"/>
                  <a:t>i</a:t>
                </a:r>
                <a:r>
                  <a:rPr lang="en-US" i="1" dirty="0"/>
                  <a:t> ≥ x1  and </a:t>
                </a:r>
                <a:r>
                  <a:rPr lang="en-US" i="1" dirty="0" err="1"/>
                  <a:t>i</a:t>
                </a:r>
                <a:r>
                  <a:rPr lang="en-US" i="1" dirty="0"/>
                  <a:t> &lt; x2,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i="1" dirty="0"/>
                  <a:t> = 0.79, else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i="1" dirty="0"/>
                  <a:t> = 0.92”</a:t>
                </a:r>
              </a:p>
              <a:p>
                <a:pPr lvl="2"/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decreases when the value of I falls between x1 and x2.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11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454311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6" name="Rectangle 5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7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36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occupancy projection</a:t>
            </a:r>
          </a:p>
        </p:txBody>
      </p:sp>
      <p:sp>
        <p:nvSpPr>
          <p:cNvPr id="4" name="Oval 3"/>
          <p:cNvSpPr/>
          <p:nvPr/>
        </p:nvSpPr>
        <p:spPr>
          <a:xfrm>
            <a:off x="3717636" y="3059547"/>
            <a:ext cx="1524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Occupied</a:t>
            </a:r>
          </a:p>
        </p:txBody>
      </p:sp>
      <p:sp>
        <p:nvSpPr>
          <p:cNvPr id="5" name="Oval 4"/>
          <p:cNvSpPr/>
          <p:nvPr/>
        </p:nvSpPr>
        <p:spPr>
          <a:xfrm>
            <a:off x="6384636" y="3059547"/>
            <a:ext cx="15240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5241636" y="3859647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6236" y="260234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4186" y="261620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t +1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0" name="Rectangle 9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11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09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data assume perfect knowledge of the system</a:t>
            </a:r>
          </a:p>
          <a:p>
            <a:pPr lvl="1"/>
            <a:r>
              <a:rPr lang="en-US" dirty="0"/>
              <a:t>I.e., no partial observability/observation error in monitoring data</a:t>
            </a:r>
          </a:p>
          <a:p>
            <a:r>
              <a:rPr lang="en-US" dirty="0"/>
              <a:t>May be important to add observation error to output from the models</a:t>
            </a:r>
          </a:p>
          <a:p>
            <a:pPr lvl="1"/>
            <a:r>
              <a:rPr lang="en-US" dirty="0"/>
              <a:t>Recovery planning</a:t>
            </a:r>
          </a:p>
          <a:p>
            <a:pPr lvl="1"/>
            <a:r>
              <a:rPr lang="en-US" dirty="0"/>
              <a:t>Section 7 planning</a:t>
            </a:r>
          </a:p>
          <a:p>
            <a:pPr lvl="1"/>
            <a:r>
              <a:rPr lang="en-US" dirty="0"/>
              <a:t>Delisting decisions</a:t>
            </a:r>
          </a:p>
          <a:p>
            <a:r>
              <a:rPr lang="en-US" dirty="0"/>
              <a:t>Observed system response will not match predictions</a:t>
            </a:r>
          </a:p>
          <a:p>
            <a:pPr lvl="1"/>
            <a:r>
              <a:rPr lang="en-US" dirty="0"/>
              <a:t>This is the case no matter, but account for all uncertainties might be important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8397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model outputs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adjustments to model output data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Spread sheet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527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12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Essentially a weighted coin flip</a:t>
            </a:r>
          </a:p>
        </p:txBody>
      </p:sp>
      <p:pic>
        <p:nvPicPr>
          <p:cNvPr id="1026" name="Picture 2" descr="C:\Users\cpm0014\AppData\Local\Microsoft\Windows\Temporary Internet Files\Content.IE5\YX2VUTIW\coin_flip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034381"/>
            <a:ext cx="3111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5" name="Rectangle 4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6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04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087672"/>
            <a:ext cx="3086805" cy="30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133601"/>
            <a:ext cx="316300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9493" y="5375564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3087" y="5375564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93909" y="5929746"/>
                <a:ext cx="2049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09" y="5929746"/>
                <a:ext cx="2049985" cy="276999"/>
              </a:xfrm>
              <a:prstGeom prst="rect">
                <a:avLst/>
              </a:prstGeom>
              <a:blipFill>
                <a:blip r:embed="rId4"/>
                <a:stretch>
                  <a:fillRect l="-2374" t="-4444" r="-385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8" name="Rectangle 7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9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22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29" name="Rectangle 28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30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505200" y="1143001"/>
            <a:ext cx="4876800" cy="5611091"/>
            <a:chOff x="1981200" y="1018309"/>
            <a:chExt cx="4876800" cy="5611091"/>
          </a:xfrm>
        </p:grpSpPr>
        <p:sp>
          <p:nvSpPr>
            <p:cNvPr id="5" name="Oval 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1018309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7750" y="1032164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 +1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81200" y="3685309"/>
              <a:ext cx="16764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Natural persistence probability (</a:t>
              </a:r>
              <a:r>
                <a:rPr lang="en-US" i="1" dirty="0"/>
                <a:t>P</a:t>
              </a:r>
              <a:r>
                <a:rPr lang="en-US" dirty="0"/>
                <a:t>, near 1.0)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V="1">
              <a:off x="2819400" y="2275609"/>
              <a:ext cx="1143000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Invasive fish community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2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Hydrology/flood frequency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7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05738" y="5364126"/>
            <a:ext cx="322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tail and Headwater Chub site occupancy model</a:t>
            </a:r>
          </a:p>
        </p:txBody>
      </p:sp>
      <p:cxnSp>
        <p:nvCxnSpPr>
          <p:cNvPr id="15" name="Straight Arrow Connector 14"/>
          <p:cNvCxnSpPr>
            <a:endCxn id="6" idx="7"/>
          </p:cNvCxnSpPr>
          <p:nvPr/>
        </p:nvCxnSpPr>
        <p:spPr>
          <a:xfrm flipH="1">
            <a:off x="7473016" y="1600200"/>
            <a:ext cx="1061385" cy="23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534400" y="1200330"/>
            <a:ext cx="1524000" cy="857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Recolonize?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1564" y="147782"/>
            <a:ext cx="7222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 </a:t>
            </a:r>
            <a:r>
              <a:rPr lang="en-US" sz="3600" dirty="0"/>
              <a:t>can be a function of environmental factors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538636" y="3999638"/>
            <a:ext cx="2300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effects and relationships are estimated from data (i.e., the needs analysis) or elicited from experts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534400" y="3455469"/>
            <a:ext cx="1004236" cy="6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720488" y="5753964"/>
            <a:ext cx="818148" cy="82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01" name="Rectangle 100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102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73" y="149970"/>
            <a:ext cx="8229600" cy="1143000"/>
          </a:xfrm>
        </p:spPr>
        <p:txBody>
          <a:bodyPr/>
          <a:lstStyle/>
          <a:p>
            <a:r>
              <a:rPr lang="en-US" dirty="0"/>
              <a:t>Multiple replicates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59830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601980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0" y="59830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19300" y="1039775"/>
            <a:ext cx="2400300" cy="2824595"/>
            <a:chOff x="1981200" y="1018309"/>
            <a:chExt cx="4876800" cy="5611091"/>
          </a:xfrm>
        </p:grpSpPr>
        <p:sp>
          <p:nvSpPr>
            <p:cNvPr id="17" name="Oval 1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9" name="Straight Arrow Connector 18"/>
            <p:cNvCxnSpPr>
              <a:stCxn id="17" idx="6"/>
              <a:endCxn id="1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23" name="Straight Arrow Connector 22"/>
            <p:cNvCxnSpPr>
              <a:stCxn id="2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930036" y="1039775"/>
            <a:ext cx="2400300" cy="2824595"/>
            <a:chOff x="1981200" y="1018309"/>
            <a:chExt cx="4876800" cy="5611091"/>
          </a:xfrm>
        </p:grpSpPr>
        <p:sp>
          <p:nvSpPr>
            <p:cNvPr id="31" name="Oval 30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33" name="Straight Arrow Connector 32"/>
            <p:cNvCxnSpPr>
              <a:stCxn id="31" idx="6"/>
              <a:endCxn id="32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40" name="Straight Arrow Connector 39"/>
            <p:cNvCxnSpPr>
              <a:stCxn id="39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832963" y="1075791"/>
            <a:ext cx="2400300" cy="2824595"/>
            <a:chOff x="1981200" y="1018309"/>
            <a:chExt cx="4876800" cy="5611091"/>
          </a:xfrm>
        </p:grpSpPr>
        <p:sp>
          <p:nvSpPr>
            <p:cNvPr id="45" name="Oval 4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47" name="Straight Arrow Connector 46"/>
            <p:cNvCxnSpPr>
              <a:stCxn id="45" idx="6"/>
              <a:endCxn id="4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54" name="Straight Arrow Connector 53"/>
            <p:cNvCxnSpPr>
              <a:stCxn id="5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57" name="Straight Arrow Connector 56"/>
            <p:cNvCxnSpPr>
              <a:stCxn id="5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963043" y="3898938"/>
            <a:ext cx="2400300" cy="2824595"/>
            <a:chOff x="1981200" y="1018309"/>
            <a:chExt cx="4876800" cy="5611091"/>
          </a:xfrm>
        </p:grpSpPr>
        <p:sp>
          <p:nvSpPr>
            <p:cNvPr id="59" name="Oval 58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61" name="Straight Arrow Connector 60"/>
            <p:cNvCxnSpPr>
              <a:stCxn id="59" idx="6"/>
              <a:endCxn id="60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65" name="Straight Arrow Connector 64"/>
            <p:cNvCxnSpPr>
              <a:stCxn id="64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68" name="Straight Arrow Connector 67"/>
            <p:cNvCxnSpPr>
              <a:stCxn id="67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6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71" name="Straight Arrow Connector 70"/>
            <p:cNvCxnSpPr>
              <a:stCxn id="70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873779" y="3905913"/>
            <a:ext cx="2400300" cy="2824595"/>
            <a:chOff x="1981200" y="1018309"/>
            <a:chExt cx="4876800" cy="5611091"/>
          </a:xfrm>
        </p:grpSpPr>
        <p:sp>
          <p:nvSpPr>
            <p:cNvPr id="73" name="Oval 72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5" name="Straight Arrow Connector 74"/>
            <p:cNvCxnSpPr>
              <a:stCxn id="73" idx="6"/>
              <a:endCxn id="74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82" name="Straight Arrow Connector 81"/>
            <p:cNvCxnSpPr>
              <a:stCxn id="81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0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85" name="Straight Arrow Connector 84"/>
            <p:cNvCxnSpPr>
              <a:stCxn id="84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7776706" y="3906715"/>
            <a:ext cx="2400300" cy="2824595"/>
            <a:chOff x="1981200" y="1018309"/>
            <a:chExt cx="4876800" cy="5611091"/>
          </a:xfrm>
        </p:grpSpPr>
        <p:sp>
          <p:nvSpPr>
            <p:cNvPr id="87" name="Oval 8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89" name="Straight Arrow Connector 88"/>
            <p:cNvCxnSpPr>
              <a:stCxn id="87" idx="6"/>
              <a:endCxn id="8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96" name="Straight Arrow Connector 95"/>
            <p:cNvCxnSpPr>
              <a:stCxn id="9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99" name="Straight Arrow Connector 98"/>
            <p:cNvCxnSpPr>
              <a:stCxn id="9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8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80" y="134292"/>
            <a:ext cx="10515600" cy="1325563"/>
          </a:xfrm>
        </p:spPr>
        <p:txBody>
          <a:bodyPr/>
          <a:lstStyle/>
          <a:p>
            <a:r>
              <a:rPr lang="en-US" dirty="0"/>
              <a:t>Spread sheet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46419"/>
            <a:ext cx="10573080" cy="4231108"/>
          </a:xfrm>
        </p:spPr>
      </p:pic>
      <p:sp>
        <p:nvSpPr>
          <p:cNvPr id="3" name="TextBox 2"/>
          <p:cNvSpPr txBox="1"/>
          <p:nvPr/>
        </p:nvSpPr>
        <p:spPr>
          <a:xfrm>
            <a:off x="5476774" y="1114881"/>
            <a:ext cx="236781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Persistence, near 1.0 – stream conditions (e.g., predators, length, etc.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2646948" y="1576546"/>
            <a:ext cx="2829826" cy="26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1785" y="2512194"/>
            <a:ext cx="2483318" cy="1203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 of replicates that are occupied at year 10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245769" y="2424776"/>
            <a:ext cx="616016" cy="68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14" name="Rectangle 13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15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08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22" name="Rectangle 21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23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projection models</a:t>
            </a:r>
          </a:p>
        </p:txBody>
      </p:sp>
      <p:sp>
        <p:nvSpPr>
          <p:cNvPr id="10" name="Oval 9"/>
          <p:cNvSpPr/>
          <p:nvPr/>
        </p:nvSpPr>
        <p:spPr>
          <a:xfrm>
            <a:off x="3858487" y="3375492"/>
            <a:ext cx="1524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in state 1</a:t>
            </a:r>
          </a:p>
        </p:txBody>
      </p:sp>
      <p:sp>
        <p:nvSpPr>
          <p:cNvPr id="11" name="Oval 10"/>
          <p:cNvSpPr/>
          <p:nvPr/>
        </p:nvSpPr>
        <p:spPr>
          <a:xfrm>
            <a:off x="6713683" y="1634671"/>
            <a:ext cx="15240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1?</a:t>
            </a: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>
            <a:off x="5382487" y="417559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7087" y="29182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3233" y="125707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t 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387" y="5087759"/>
            <a:ext cx="220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transitioning to a new state at a site over time</a:t>
            </a:r>
          </a:p>
        </p:txBody>
      </p:sp>
      <p:sp>
        <p:nvSpPr>
          <p:cNvPr id="17" name="Oval 16"/>
          <p:cNvSpPr/>
          <p:nvPr/>
        </p:nvSpPr>
        <p:spPr>
          <a:xfrm>
            <a:off x="6713683" y="3287624"/>
            <a:ext cx="15240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2?</a:t>
            </a:r>
          </a:p>
        </p:txBody>
      </p:sp>
      <p:sp>
        <p:nvSpPr>
          <p:cNvPr id="19" name="Oval 18"/>
          <p:cNvSpPr/>
          <p:nvPr/>
        </p:nvSpPr>
        <p:spPr>
          <a:xfrm>
            <a:off x="6713683" y="5024561"/>
            <a:ext cx="15240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Extinct?</a:t>
            </a:r>
          </a:p>
        </p:txBody>
      </p:sp>
      <p:cxnSp>
        <p:nvCxnSpPr>
          <p:cNvPr id="4" name="Straight Arrow Connector 3"/>
          <p:cNvCxnSpPr>
            <a:stCxn id="10" idx="6"/>
            <a:endCxn id="11" idx="2"/>
          </p:cNvCxnSpPr>
          <p:nvPr/>
        </p:nvCxnSpPr>
        <p:spPr>
          <a:xfrm flipV="1">
            <a:off x="5382487" y="2434771"/>
            <a:ext cx="1331196" cy="174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6"/>
            <a:endCxn id="19" idx="2"/>
          </p:cNvCxnSpPr>
          <p:nvPr/>
        </p:nvCxnSpPr>
        <p:spPr>
          <a:xfrm>
            <a:off x="5382487" y="4175592"/>
            <a:ext cx="1331196" cy="164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2971800"/>
                <a:ext cx="438582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38582" cy="311367"/>
              </a:xfrm>
              <a:prstGeom prst="rect">
                <a:avLst/>
              </a:prstGeom>
              <a:blipFill>
                <a:blip r:embed="rId3"/>
                <a:stretch>
                  <a:fillRect l="-11111" t="-1961" r="-555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49624" y="3808191"/>
                <a:ext cx="438582" cy="311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624" y="3808191"/>
                <a:ext cx="438582" cy="311945"/>
              </a:xfrm>
              <a:prstGeom prst="rect">
                <a:avLst/>
              </a:prstGeom>
              <a:blipFill>
                <a:blip r:embed="rId4"/>
                <a:stretch>
                  <a:fillRect l="-12500" r="-555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68915" y="4710251"/>
                <a:ext cx="454740" cy="312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15" y="4710251"/>
                <a:ext cx="454740" cy="312073"/>
              </a:xfrm>
              <a:prstGeom prst="rect">
                <a:avLst/>
              </a:prstGeom>
              <a:blipFill>
                <a:blip r:embed="rId5"/>
                <a:stretch>
                  <a:fillRect l="-12162" r="-4054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57733" y="2439322"/>
                <a:ext cx="1171411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733" y="2439322"/>
                <a:ext cx="1171411" cy="670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1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430825" y="27800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Extinct</a:t>
            </a:r>
          </a:p>
        </p:txBody>
      </p:sp>
      <p:sp>
        <p:nvSpPr>
          <p:cNvPr id="18" name="Oval 17"/>
          <p:cNvSpPr/>
          <p:nvPr/>
        </p:nvSpPr>
        <p:spPr>
          <a:xfrm>
            <a:off x="3657600" y="1979965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3657600" y="411233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abundance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225309"/>
            <a:ext cx="12192000" cy="632691"/>
            <a:chOff x="0" y="6225309"/>
            <a:chExt cx="12192000" cy="632691"/>
          </a:xfrm>
        </p:grpSpPr>
        <p:sp>
          <p:nvSpPr>
            <p:cNvPr id="7" name="Rectangle 6"/>
            <p:cNvSpPr/>
            <p:nvPr/>
          </p:nvSpPr>
          <p:spPr>
            <a:xfrm>
              <a:off x="0" y="6225309"/>
              <a:ext cx="12192000" cy="632691"/>
            </a:xfrm>
            <a:prstGeom prst="rect">
              <a:avLst/>
            </a:prstGeom>
            <a:solidFill>
              <a:srgbClr val="4F6228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Quantitative Tools for SSA</a:t>
              </a:r>
            </a:p>
          </p:txBody>
        </p:sp>
        <p:pic>
          <p:nvPicPr>
            <p:cNvPr id="8" name="Picture 2" descr="C:\Users\amt0046\Documents\Pictures and figures\ADCN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768" y="6225310"/>
              <a:ext cx="1643232" cy="63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402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766</Words>
  <Application>Microsoft Office PowerPoint</Application>
  <PresentationFormat>Widescreen</PresentationFormat>
  <Paragraphs>179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Cambria Math</vt:lpstr>
      <vt:lpstr>Office Theme</vt:lpstr>
      <vt:lpstr>Occupancy and multi-state occupancy projection models</vt:lpstr>
      <vt:lpstr>Site occupancy projection</vt:lpstr>
      <vt:lpstr>Essentially a weighted coin flip</vt:lpstr>
      <vt:lpstr>PowerPoint Presentation</vt:lpstr>
      <vt:lpstr>PowerPoint Presentation</vt:lpstr>
      <vt:lpstr>Multiple replicates</vt:lpstr>
      <vt:lpstr>Spread sheet example</vt:lpstr>
      <vt:lpstr>Occupancy projection models</vt:lpstr>
      <vt:lpstr>Multiple population states</vt:lpstr>
      <vt:lpstr>Multiple population states</vt:lpstr>
      <vt:lpstr>Multiple population states</vt:lpstr>
      <vt:lpstr>Multiple population states</vt:lpstr>
      <vt:lpstr>Matrix formulation</vt:lpstr>
      <vt:lpstr>Matrix formulation</vt:lpstr>
      <vt:lpstr>Example output</vt:lpstr>
      <vt:lpstr>Environmental effects on probabilities</vt:lpstr>
      <vt:lpstr>PowerPoint Presentation</vt:lpstr>
      <vt:lpstr>Conditional Logical functions</vt:lpstr>
      <vt:lpstr>Continuous functions</vt:lpstr>
      <vt:lpstr>Measurement error</vt:lpstr>
      <vt:lpstr>Modify model outputs </vt:lpstr>
      <vt:lpstr>Questions?</vt:lpstr>
    </vt:vector>
  </TitlesOfParts>
  <Company>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and multi-state occupancy projection models</dc:title>
  <dc:creator>Conor McGowan</dc:creator>
  <cp:lastModifiedBy>Anna Tucker</cp:lastModifiedBy>
  <cp:revision>15</cp:revision>
  <dcterms:created xsi:type="dcterms:W3CDTF">2017-09-12T02:41:31Z</dcterms:created>
  <dcterms:modified xsi:type="dcterms:W3CDTF">2018-09-17T17:43:40Z</dcterms:modified>
</cp:coreProperties>
</file>