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0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9E7B967-6F29-4DFB-BBAB-F97AA54F28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2"/>
            <p14:sldId id="268"/>
            <p14:sldId id="270"/>
            <p14:sldId id="271"/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7725E-107A-4232-A573-BA9C2379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500" y="1503485"/>
            <a:ext cx="7986229" cy="135331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matemática da febre Zika e soluções numéricas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9CE57-304F-4693-B7C7-570665D1E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92276"/>
            <a:ext cx="7315200" cy="914400"/>
          </a:xfrm>
        </p:spPr>
        <p:txBody>
          <a:bodyPr>
            <a:normAutofit fontScale="77500" lnSpcReduction="20000"/>
          </a:bodyPr>
          <a:lstStyle/>
          <a:p>
            <a:r>
              <a:rPr lang="pt-BR" sz="2000" dirty="0"/>
              <a:t>Bruno Scaramuzza dos Reis</a:t>
            </a:r>
          </a:p>
          <a:p>
            <a:endParaRPr lang="pt-BR" sz="2000" dirty="0"/>
          </a:p>
          <a:p>
            <a:r>
              <a:rPr lang="pt-BR" sz="2000" dirty="0"/>
              <a:t>Disciplina: Análise Numérica de Equações Diferenciais Ordinárias</a:t>
            </a:r>
          </a:p>
        </p:txBody>
      </p:sp>
    </p:spTree>
    <p:extLst>
      <p:ext uri="{BB962C8B-B14F-4D97-AF65-F5344CB8AC3E}">
        <p14:creationId xmlns:p14="http://schemas.microsoft.com/office/powerpoint/2010/main" val="421074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1E1C4C-CA8B-4310-A597-B9B7C045C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430" y="880033"/>
            <a:ext cx="7605346" cy="5088789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A237A57-C545-4D18-80FF-78685C39BF3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170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>
                <a:solidFill>
                  <a:schemeClr val="tx1"/>
                </a:solidFill>
              </a:rPr>
              <a:t>Dormand</a:t>
            </a:r>
            <a:r>
              <a:rPr lang="pt-BR" sz="2800" dirty="0">
                <a:solidFill>
                  <a:schemeClr val="tx1"/>
                </a:solidFill>
              </a:rPr>
              <a:t>-Prince (ODE45)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Continuação...</a:t>
            </a:r>
          </a:p>
          <a:p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9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E55-C810-4B20-965A-C0EAA2D755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45523" y="288681"/>
            <a:ext cx="4732338" cy="600075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Mudanças nas condições iniciais: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69BD98-D7B0-4E44-AD51-BBAC3BA6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663"/>
            <a:ext cx="6134813" cy="45773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56995B-0C55-41A1-9319-BE4F7F56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61" y="1241209"/>
            <a:ext cx="6080308" cy="46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CE83CE-B170-4EC4-97AE-B1D3BA28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" y="1193527"/>
            <a:ext cx="6222261" cy="45716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E6EECD-5813-4AA5-8FFA-71B80BD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48" y="1193527"/>
            <a:ext cx="6245352" cy="45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BF1A-F0EB-4757-9A24-3D20B990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" y="1123837"/>
            <a:ext cx="3314700" cy="3237148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Ações para diminuição do número de infectados</a:t>
            </a:r>
            <a:br>
              <a:rPr lang="pt-BR" sz="2800" dirty="0">
                <a:solidFill>
                  <a:schemeClr val="tx1"/>
                </a:solidFill>
              </a:rPr>
            </a:b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O que fazer?</a:t>
            </a:r>
            <a:endParaRPr lang="pt-BR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15570C-106A-4B7A-BA42-8094ECA65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Alguns exemplos de ações são:</a:t>
                </a:r>
              </a:p>
              <a:p>
                <a:pPr marL="0" indent="0" algn="ctr">
                  <a:buNone/>
                </a:pPr>
                <a:r>
                  <a:rPr lang="pt-BR" u="sng" dirty="0"/>
                  <a:t>Políticas Públicas</a:t>
                </a:r>
              </a:p>
              <a:p>
                <a:r>
                  <a:rPr lang="pt-BR" dirty="0"/>
                  <a:t>Espalhar inseticida pelas ruas das cidades (“fumacê”) -&gt; </a:t>
                </a:r>
                <a:r>
                  <a:rPr lang="pt-BR" dirty="0">
                    <a:solidFill>
                      <a:schemeClr val="accent4"/>
                    </a:solidFill>
                  </a:rPr>
                  <a:t>Morte de mosquitos = Aumento da taxa de remoção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4"/>
                    </a:solidFill>
                  </a:rPr>
                  <a:t> de mosquitos</a:t>
                </a:r>
              </a:p>
              <a:p>
                <a:r>
                  <a:rPr lang="pt-BR" dirty="0"/>
                  <a:t>Acabar com os focos do mosquito -&gt; </a:t>
                </a:r>
                <a:r>
                  <a:rPr lang="pt-BR" dirty="0">
                    <a:solidFill>
                      <a:schemeClr val="accent4"/>
                    </a:solidFill>
                  </a:rPr>
                  <a:t>Diminuição da população total de mosquitos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accent4"/>
                    </a:solidFill>
                  </a:rPr>
                  <a:t> </a:t>
                </a:r>
                <a:endParaRPr lang="pt-BR" dirty="0"/>
              </a:p>
              <a:p>
                <a:pPr marL="0" indent="0" algn="ctr">
                  <a:buNone/>
                </a:pPr>
                <a:r>
                  <a:rPr lang="pt-BR" u="sng" dirty="0"/>
                  <a:t>Ações Individuais</a:t>
                </a:r>
              </a:p>
              <a:p>
                <a:r>
                  <a:rPr lang="pt-BR" dirty="0"/>
                  <a:t>Uso de repelentes pelas pessoas-&gt; </a:t>
                </a:r>
                <a:r>
                  <a:rPr lang="pt-BR" dirty="0">
                    <a:solidFill>
                      <a:schemeClr val="accent4"/>
                    </a:solidFill>
                  </a:rPr>
                  <a:t>Diminuição do número de picadas por dia de mosquitos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4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accent4"/>
                    </a:solidFill>
                  </a:rPr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15570C-106A-4B7A-BA42-8094ECA65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29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CB4335-BBFC-45CB-A300-220C03B40F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07069" cy="198913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Diminuição do tempo de vida médio de mosquitos </a:t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(aumento na taxa de remoção)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1CD7F87-47F5-4BB4-9693-42133412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04201"/>
            <a:ext cx="4607169" cy="341370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B9711C5-63BA-41F8-A5FA-C9377846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85" y="136373"/>
            <a:ext cx="4442738" cy="33581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D586A5B-5AD0-4712-B503-BFB9ACD81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19" y="3404201"/>
            <a:ext cx="4656582" cy="34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CB4335-BBFC-45CB-A300-220C03B40F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07069" cy="198913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Diminuição da população total de mosquitos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FCDFB0-93FB-4F96-BDCA-A25AC47C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2385"/>
            <a:ext cx="4545172" cy="34356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8AD7C5-171C-4BA6-AAE0-965F4573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73" y="0"/>
            <a:ext cx="4600044" cy="34719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59E8D6-25D1-4218-BD3B-C40385A45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46" y="3384285"/>
            <a:ext cx="4586654" cy="34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CB4335-BBFC-45CB-A300-220C03B40F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646185" cy="198913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Diminuição do número de picadas por dia de mosquitos</a:t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(utilização de repelentes)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53BA82-D4D1-461E-A72E-95217F42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67" y="3390826"/>
            <a:ext cx="4542733" cy="34671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3A720A-4076-46E4-98C1-9BA10124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86" y="0"/>
            <a:ext cx="4633064" cy="35361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8AFC0A-2988-48A8-81D5-B59C858F8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08442"/>
            <a:ext cx="4431322" cy="33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3BD9C-8F4D-442D-8827-4B0FBDE8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65" y="974368"/>
            <a:ext cx="1866027" cy="634625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17AA9-ADAA-420B-A704-E0E63B82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o método de </a:t>
            </a:r>
            <a:r>
              <a:rPr lang="pt-BR" dirty="0" err="1"/>
              <a:t>Dormand</a:t>
            </a:r>
            <a:r>
              <a:rPr lang="pt-BR" dirty="0"/>
              <a:t>-Prince é melhor que o RK de 4ª ordem? Como o método faz para diminuir o número de cálculos?</a:t>
            </a:r>
          </a:p>
          <a:p>
            <a:endParaRPr lang="pt-BR" dirty="0"/>
          </a:p>
          <a:p>
            <a:r>
              <a:rPr lang="pt-BR" dirty="0"/>
              <a:t>Qual a diferença entre começar com pessoas infectadas e começar com mosquitos infectados?</a:t>
            </a:r>
          </a:p>
          <a:p>
            <a:endParaRPr lang="pt-BR" dirty="0"/>
          </a:p>
          <a:p>
            <a:r>
              <a:rPr lang="pt-BR" dirty="0"/>
              <a:t>Qual das três ações para diminuir a transmissão da doença é melhor?</a:t>
            </a:r>
          </a:p>
        </p:txBody>
      </p:sp>
    </p:spTree>
    <p:extLst>
      <p:ext uri="{BB962C8B-B14F-4D97-AF65-F5344CB8AC3E}">
        <p14:creationId xmlns:p14="http://schemas.microsoft.com/office/powerpoint/2010/main" val="329664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CB3C66-B844-4950-BEFF-40780946E817}"/>
              </a:ext>
            </a:extLst>
          </p:cNvPr>
          <p:cNvSpPr txBox="1"/>
          <p:nvPr/>
        </p:nvSpPr>
        <p:spPr>
          <a:xfrm>
            <a:off x="4784252" y="435141"/>
            <a:ext cx="3156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Referências: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A3A32-48B2-45FD-9EF2-3C5A343E5B8E}"/>
              </a:ext>
            </a:extLst>
          </p:cNvPr>
          <p:cNvSpPr txBox="1"/>
          <p:nvPr/>
        </p:nvSpPr>
        <p:spPr>
          <a:xfrm>
            <a:off x="624253" y="826476"/>
            <a:ext cx="10911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https://portugues.cdc.gov/zika/transmission/index.html </a:t>
            </a:r>
            <a:r>
              <a:rPr lang="pt-BR" dirty="0">
                <a:solidFill>
                  <a:schemeClr val="accent4"/>
                </a:solidFill>
              </a:rPr>
              <a:t>(acessado em 04/07/2017)</a:t>
            </a:r>
          </a:p>
          <a:p>
            <a:endParaRPr lang="pt-BR" dirty="0">
              <a:solidFill>
                <a:schemeClr val="accent4"/>
              </a:solidFill>
            </a:endParaRPr>
          </a:p>
          <a:p>
            <a:r>
              <a:rPr lang="pt-BR" dirty="0"/>
              <a:t>http://www.sanofi.com.br/l/br/pt/layout.jsp?scat=9FCE2927-0080-414C-AC8E-D3C95165CCDB </a:t>
            </a:r>
            <a:r>
              <a:rPr lang="pt-BR" dirty="0">
                <a:solidFill>
                  <a:schemeClr val="accent4"/>
                </a:solidFill>
              </a:rPr>
              <a:t>(acessado em 04/07/2017)</a:t>
            </a:r>
          </a:p>
          <a:p>
            <a:endParaRPr lang="pt-BR" dirty="0"/>
          </a:p>
          <a:p>
            <a:r>
              <a:rPr lang="pt-BR" dirty="0"/>
              <a:t>"A </a:t>
            </a:r>
            <a:r>
              <a:rPr lang="pt-BR" dirty="0" err="1"/>
              <a:t>Survey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Mathematical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Dengue </a:t>
            </a:r>
            <a:r>
              <a:rPr lang="pt-BR" dirty="0" err="1"/>
              <a:t>fever</a:t>
            </a:r>
            <a:r>
              <a:rPr lang="pt-BR" dirty="0"/>
              <a:t>", </a:t>
            </a:r>
            <a:r>
              <a:rPr lang="pt-BR" dirty="0" err="1"/>
              <a:t>Iurii</a:t>
            </a:r>
            <a:r>
              <a:rPr lang="pt-BR" dirty="0"/>
              <a:t> </a:t>
            </a:r>
            <a:r>
              <a:rPr lang="pt-BR" dirty="0" err="1"/>
              <a:t>Bakach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James </a:t>
            </a:r>
            <a:r>
              <a:rPr lang="pt-BR" dirty="0" err="1"/>
              <a:t>Braselton</a:t>
            </a:r>
            <a:endParaRPr lang="pt-BR" dirty="0"/>
          </a:p>
          <a:p>
            <a:endParaRPr lang="pt-BR" dirty="0"/>
          </a:p>
          <a:p>
            <a:r>
              <a:rPr lang="pt-BR" dirty="0"/>
              <a:t>"A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Dengue </a:t>
            </a:r>
            <a:r>
              <a:rPr lang="pt-BR" dirty="0" err="1"/>
              <a:t>Fever</a:t>
            </a:r>
            <a:r>
              <a:rPr lang="pt-BR" dirty="0"/>
              <a:t>", M </a:t>
            </a:r>
            <a:r>
              <a:rPr lang="pt-BR" dirty="0" err="1"/>
              <a:t>Derouich</a:t>
            </a:r>
            <a:r>
              <a:rPr lang="pt-BR" dirty="0"/>
              <a:t>, A </a:t>
            </a:r>
            <a:r>
              <a:rPr lang="pt-BR" dirty="0" err="1"/>
              <a:t>Boutayeb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EH </a:t>
            </a:r>
            <a:r>
              <a:rPr lang="pt-BR" dirty="0" err="1"/>
              <a:t>Twizell</a:t>
            </a:r>
            <a:endParaRPr lang="pt-BR" dirty="0"/>
          </a:p>
          <a:p>
            <a:endParaRPr lang="pt-BR" dirty="0"/>
          </a:p>
          <a:p>
            <a:r>
              <a:rPr lang="pt-BR" dirty="0"/>
              <a:t>Notas de aula disciplina A.N.E.D.O</a:t>
            </a:r>
          </a:p>
          <a:p>
            <a:endParaRPr lang="pt-BR" dirty="0"/>
          </a:p>
          <a:p>
            <a:r>
              <a:rPr lang="pt-BR" dirty="0"/>
              <a:t>"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Dormand</a:t>
            </a:r>
            <a:r>
              <a:rPr lang="pt-BR" dirty="0"/>
              <a:t>-Prince </a:t>
            </a:r>
            <a:r>
              <a:rPr lang="pt-BR" dirty="0" err="1"/>
              <a:t>Method</a:t>
            </a:r>
            <a:r>
              <a:rPr lang="pt-BR" dirty="0"/>
              <a:t>", </a:t>
            </a:r>
            <a:r>
              <a:rPr lang="pt-BR" dirty="0" err="1"/>
              <a:t>Toshinori</a:t>
            </a:r>
            <a:r>
              <a:rPr lang="pt-BR" dirty="0"/>
              <a:t> Kimura</a:t>
            </a:r>
          </a:p>
          <a:p>
            <a:endParaRPr lang="pt-BR" dirty="0"/>
          </a:p>
          <a:p>
            <a:r>
              <a:rPr lang="pt-BR" dirty="0"/>
              <a:t>https://ece.uwaterloo.ca/~dwharder/NumericalAnalysis/ </a:t>
            </a:r>
            <a:r>
              <a:rPr lang="pt-BR" dirty="0">
                <a:solidFill>
                  <a:schemeClr val="accent4"/>
                </a:solidFill>
              </a:rPr>
              <a:t>(acessado em 04/07/2017)</a:t>
            </a:r>
          </a:p>
          <a:p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950F3C-0E07-410D-939F-691E43A156DD}"/>
              </a:ext>
            </a:extLst>
          </p:cNvPr>
          <p:cNvSpPr txBox="1"/>
          <p:nvPr/>
        </p:nvSpPr>
        <p:spPr>
          <a:xfrm>
            <a:off x="4784252" y="5760460"/>
            <a:ext cx="262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303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8B97-C5CC-42E1-AFB5-F38CF605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2" y="1019907"/>
            <a:ext cx="2569412" cy="106544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Mecanismo de Transmissão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F07D49-0D00-4CE7-AEA7-A32A765EF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724" y="0"/>
            <a:ext cx="8748346" cy="673971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23BBD6-62E9-4C22-ADCF-922E0E0FFCFD}"/>
              </a:ext>
            </a:extLst>
          </p:cNvPr>
          <p:cNvSpPr txBox="1"/>
          <p:nvPr/>
        </p:nvSpPr>
        <p:spPr>
          <a:xfrm>
            <a:off x="112242" y="2631192"/>
            <a:ext cx="2847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muito pequena</a:t>
            </a:r>
          </a:p>
          <a:p>
            <a:r>
              <a:rPr lang="pt-BR" dirty="0"/>
              <a:t>de casos de transmissão por</a:t>
            </a:r>
          </a:p>
          <a:p>
            <a:r>
              <a:rPr lang="pt-BR" dirty="0"/>
              <a:t>outras vias diferentes da</a:t>
            </a:r>
          </a:p>
          <a:p>
            <a:r>
              <a:rPr lang="pt-BR" dirty="0"/>
              <a:t>picada do mosquito Aedes</a:t>
            </a:r>
          </a:p>
          <a:p>
            <a:r>
              <a:rPr lang="pt-BR" dirty="0"/>
              <a:t>aegypti. </a:t>
            </a:r>
          </a:p>
        </p:txBody>
      </p:sp>
    </p:spTree>
    <p:extLst>
      <p:ext uri="{BB962C8B-B14F-4D97-AF65-F5344CB8AC3E}">
        <p14:creationId xmlns:p14="http://schemas.microsoft.com/office/powerpoint/2010/main" val="2107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55D76-8F2C-4BDB-B3A2-D054D71F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55549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Modelo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F43DFC-BC3A-44F7-B0DC-73200D3C2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846" y="2213636"/>
            <a:ext cx="5829300" cy="310038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DDC1E5-571B-46EB-A715-B2A9F7F91B98}"/>
              </a:ext>
            </a:extLst>
          </p:cNvPr>
          <p:cNvSpPr txBox="1"/>
          <p:nvPr/>
        </p:nvSpPr>
        <p:spPr>
          <a:xfrm>
            <a:off x="3754316" y="1310000"/>
            <a:ext cx="49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Adaptação do modelo de </a:t>
            </a:r>
            <a:r>
              <a:rPr lang="pt-BR" dirty="0" err="1"/>
              <a:t>Derouich</a:t>
            </a:r>
            <a:r>
              <a:rPr lang="pt-BR" dirty="0"/>
              <a:t> para a dengue:</a:t>
            </a:r>
          </a:p>
        </p:txBody>
      </p:sp>
    </p:spTree>
    <p:extLst>
      <p:ext uri="{BB962C8B-B14F-4D97-AF65-F5344CB8AC3E}">
        <p14:creationId xmlns:p14="http://schemas.microsoft.com/office/powerpoint/2010/main" val="423052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2770-5191-42BB-AE5C-FBDC47A9C0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561" y="722923"/>
            <a:ext cx="2946400" cy="47625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Parâmetros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4EA59F-2B0C-411E-97CD-F268ACF299B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4729" y="1494692"/>
            <a:ext cx="10509517" cy="4663343"/>
          </a:xfrm>
        </p:spPr>
      </p:pic>
    </p:spTree>
    <p:extLst>
      <p:ext uri="{BB962C8B-B14F-4D97-AF65-F5344CB8AC3E}">
        <p14:creationId xmlns:p14="http://schemas.microsoft.com/office/powerpoint/2010/main" val="21030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B6AC2-6513-4C47-89BD-1563A174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65" y="864108"/>
            <a:ext cx="3044196" cy="55549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Métodos Numéricos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AFEA0-928A-486C-B3B1-8D5C8408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Foram utilizados os seguintes métodos:</a:t>
            </a:r>
          </a:p>
          <a:p>
            <a:r>
              <a:rPr lang="pt-BR" dirty="0"/>
              <a:t>Euler</a:t>
            </a:r>
          </a:p>
          <a:p>
            <a:r>
              <a:rPr lang="pt-BR" dirty="0" err="1"/>
              <a:t>Runge-Kutta</a:t>
            </a:r>
            <a:r>
              <a:rPr lang="pt-BR" dirty="0"/>
              <a:t> 2ª ordem</a:t>
            </a:r>
          </a:p>
          <a:p>
            <a:r>
              <a:rPr lang="pt-BR" dirty="0" err="1"/>
              <a:t>Runge-Kutta</a:t>
            </a:r>
            <a:r>
              <a:rPr lang="pt-BR" dirty="0"/>
              <a:t> 4ª ordem</a:t>
            </a:r>
          </a:p>
          <a:p>
            <a:r>
              <a:rPr lang="pt-BR" dirty="0" err="1"/>
              <a:t>Dormand</a:t>
            </a:r>
            <a:r>
              <a:rPr lang="pt-BR" dirty="0"/>
              <a:t>-Prince (ODE45)</a:t>
            </a:r>
          </a:p>
        </p:txBody>
      </p:sp>
    </p:spTree>
    <p:extLst>
      <p:ext uri="{BB962C8B-B14F-4D97-AF65-F5344CB8AC3E}">
        <p14:creationId xmlns:p14="http://schemas.microsoft.com/office/powerpoint/2010/main" val="37265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16AAE-07BF-4550-B2F1-44B950BF70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9883" y="2355368"/>
            <a:ext cx="1120898" cy="60294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Euler: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ABE842-031E-404B-9A26-98C818180F7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29082" y="394475"/>
            <a:ext cx="1679575" cy="9175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3453CB-A7C6-4B25-A45F-31409367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023" y="1890345"/>
            <a:ext cx="2346647" cy="153298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54AA072-3CDE-4B9B-AEA3-C5A45F9CF389}"/>
              </a:ext>
            </a:extLst>
          </p:cNvPr>
          <p:cNvSpPr txBox="1">
            <a:spLocks/>
          </p:cNvSpPr>
          <p:nvPr/>
        </p:nvSpPr>
        <p:spPr>
          <a:xfrm>
            <a:off x="729883" y="547397"/>
            <a:ext cx="2646485" cy="61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tx1"/>
                </a:solidFill>
              </a:rPr>
              <a:t>Considerando o seguinte: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A304DF4-885E-44B2-8A9E-84F0E2A17938}"/>
              </a:ext>
            </a:extLst>
          </p:cNvPr>
          <p:cNvSpPr txBox="1">
            <a:spLocks/>
          </p:cNvSpPr>
          <p:nvPr/>
        </p:nvSpPr>
        <p:spPr>
          <a:xfrm>
            <a:off x="729883" y="4370903"/>
            <a:ext cx="3467545" cy="1276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>
                <a:solidFill>
                  <a:schemeClr val="tx1"/>
                </a:solidFill>
              </a:rPr>
              <a:t>Runge-Kutta</a:t>
            </a:r>
            <a:r>
              <a:rPr lang="pt-BR" sz="2800" dirty="0">
                <a:solidFill>
                  <a:schemeClr val="tx1"/>
                </a:solidFill>
              </a:rPr>
              <a:t> 2ª ordem: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032204D-31BF-45DF-A9F3-AEF70B4FD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70" y="3751646"/>
            <a:ext cx="3575637" cy="25148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2FA88B-B737-41BA-8313-A889598732A2}"/>
              </a:ext>
            </a:extLst>
          </p:cNvPr>
          <p:cNvSpPr txBox="1"/>
          <p:nvPr/>
        </p:nvSpPr>
        <p:spPr>
          <a:xfrm>
            <a:off x="8608334" y="4685912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se K1 e K2 tivessem </a:t>
            </a: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pesos diferente?</a:t>
            </a:r>
          </a:p>
        </p:txBody>
      </p:sp>
    </p:spTree>
    <p:extLst>
      <p:ext uri="{BB962C8B-B14F-4D97-AF65-F5344CB8AC3E}">
        <p14:creationId xmlns:p14="http://schemas.microsoft.com/office/powerpoint/2010/main" val="15315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088F07-FAA6-4270-B088-C087AD2F02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1856" y="975945"/>
            <a:ext cx="12140144" cy="4953367"/>
          </a:xfrm>
        </p:spPr>
      </p:pic>
    </p:spTree>
    <p:extLst>
      <p:ext uri="{BB962C8B-B14F-4D97-AF65-F5344CB8AC3E}">
        <p14:creationId xmlns:p14="http://schemas.microsoft.com/office/powerpoint/2010/main" val="45845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C0CB5-3EE1-41F3-8980-B9A5AEDB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995109"/>
          </a:xfrm>
        </p:spPr>
        <p:txBody>
          <a:bodyPr>
            <a:normAutofit/>
          </a:bodyPr>
          <a:lstStyle/>
          <a:p>
            <a:r>
              <a:rPr lang="pt-BR" sz="2800" dirty="0" err="1">
                <a:solidFill>
                  <a:schemeClr val="tx1"/>
                </a:solidFill>
              </a:rPr>
              <a:t>Runge-Kutta</a:t>
            </a:r>
            <a:r>
              <a:rPr lang="pt-BR" sz="2800" dirty="0">
                <a:solidFill>
                  <a:schemeClr val="tx1"/>
                </a:solidFill>
              </a:rPr>
              <a:t> de 4ª ordem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994FB4-857B-4C13-8DB8-4AC37727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915" y="1505745"/>
            <a:ext cx="5081954" cy="3672275"/>
          </a:xfrm>
        </p:spPr>
      </p:pic>
    </p:spTree>
    <p:extLst>
      <p:ext uri="{BB962C8B-B14F-4D97-AF65-F5344CB8AC3E}">
        <p14:creationId xmlns:p14="http://schemas.microsoft.com/office/powerpoint/2010/main" val="304306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0B0E8-0AEC-4BBE-B319-5A64772C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995109"/>
          </a:xfrm>
        </p:spPr>
        <p:txBody>
          <a:bodyPr>
            <a:normAutofit/>
          </a:bodyPr>
          <a:lstStyle/>
          <a:p>
            <a:r>
              <a:rPr lang="pt-BR" sz="2800" dirty="0" err="1">
                <a:solidFill>
                  <a:schemeClr val="tx1"/>
                </a:solidFill>
              </a:rPr>
              <a:t>Dormand</a:t>
            </a:r>
            <a:r>
              <a:rPr lang="pt-BR" sz="2800" dirty="0">
                <a:solidFill>
                  <a:schemeClr val="tx1"/>
                </a:solidFill>
              </a:rPr>
              <a:t>-Prince (ODE45)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BC2709-EDD2-46FF-8516-71C4D7C08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300" y="860514"/>
            <a:ext cx="7148146" cy="5096564"/>
          </a:xfrm>
        </p:spPr>
      </p:pic>
    </p:spTree>
    <p:extLst>
      <p:ext uri="{BB962C8B-B14F-4D97-AF65-F5344CB8AC3E}">
        <p14:creationId xmlns:p14="http://schemas.microsoft.com/office/powerpoint/2010/main" val="4140563137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51</TotalTime>
  <Words>381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Corbel</vt:lpstr>
      <vt:lpstr>Wingdings 2</vt:lpstr>
      <vt:lpstr>Quadro</vt:lpstr>
      <vt:lpstr>Modelagem matemática da febre Zika e soluções numéricas</vt:lpstr>
      <vt:lpstr>Mecanismo de Transmissão</vt:lpstr>
      <vt:lpstr>Modelo</vt:lpstr>
      <vt:lpstr>Parâmetros</vt:lpstr>
      <vt:lpstr>Métodos Numéricos</vt:lpstr>
      <vt:lpstr>Euler:</vt:lpstr>
      <vt:lpstr>Apresentação do PowerPoint</vt:lpstr>
      <vt:lpstr>Runge-Kutta de 4ª ordem</vt:lpstr>
      <vt:lpstr>Dormand-Prince (ODE45)</vt:lpstr>
      <vt:lpstr>Apresentação do PowerPoint</vt:lpstr>
      <vt:lpstr>Mudanças nas condições iniciais:</vt:lpstr>
      <vt:lpstr>Apresentação do PowerPoint</vt:lpstr>
      <vt:lpstr>Ações para diminuição do número de infectados  O que fazer?</vt:lpstr>
      <vt:lpstr>Diminuição do tempo de vida médio de mosquitos  (aumento na taxa de remoção)</vt:lpstr>
      <vt:lpstr>Diminuição da população total de mosquitos </vt:lpstr>
      <vt:lpstr>Diminuição do número de picadas por dia de mosquitos (utilização de repelentes)</vt:lpstr>
      <vt:lpstr>Perguntas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matemática da febre Zika e soluções numéricas</dc:title>
  <dc:creator>bruno Scaramuzza dos reis</dc:creator>
  <cp:lastModifiedBy>bruno Scaramuzza dos reis</cp:lastModifiedBy>
  <cp:revision>11</cp:revision>
  <dcterms:created xsi:type="dcterms:W3CDTF">2017-07-05T15:16:19Z</dcterms:created>
  <dcterms:modified xsi:type="dcterms:W3CDTF">2017-07-05T16:08:04Z</dcterms:modified>
</cp:coreProperties>
</file>