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A626A1-57F1-4BCC-BBCC-397AD46C5CB5}">
  <a:tblStyle styleId="{ABA626A1-57F1-4BCC-BBCC-397AD46C5CB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8f05151b4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8f05151b4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8f05151b4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8f05151b4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8f05151b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8f05151b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928d024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928d024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92a9ab35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92a9ab35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928d024b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928d024b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928d024b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928d024b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928d024b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928d024b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928d024b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928d024b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928d024b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928d024b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f05151b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8f05151b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8f05151b4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8f05151b4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8f05151b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8f05151b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8f05151b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8f05151b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8f05151b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8f05151b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8f05151b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8f05151b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8f05151b4_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8f05151b4_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8f05151b4_3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8f05151b4_3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8f05151b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8f05151b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PROJECT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KELOMPOK BETA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Filter semua data yang memiliki </a:t>
            </a:r>
            <a:r>
              <a:rPr i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reservation_status_date 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 &gt; 2017.</a:t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1994425"/>
            <a:ext cx="2514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Visualisasikan </a:t>
            </a:r>
            <a:r>
              <a:rPr i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arrival_date_month 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untuk melihat bulan dimana pengunjung terbanyak.</a:t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501" y="1806076"/>
            <a:ext cx="4652999" cy="28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LAMPIRAN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827975" y="1762625"/>
            <a:ext cx="20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Import module 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75" y="2162825"/>
            <a:ext cx="28194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827975" y="3264275"/>
            <a:ext cx="17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Baca data .csv 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975" y="3641975"/>
            <a:ext cx="2324100" cy="79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4"/>
          <p:cNvCxnSpPr/>
          <p:nvPr/>
        </p:nvCxnSpPr>
        <p:spPr>
          <a:xfrm>
            <a:off x="3973200" y="1691675"/>
            <a:ext cx="0" cy="31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4"/>
          <p:cNvSpPr txBox="1"/>
          <p:nvPr/>
        </p:nvSpPr>
        <p:spPr>
          <a:xfrm>
            <a:off x="4243850" y="1620725"/>
            <a:ext cx="20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Properties dari data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9375" y="1971950"/>
            <a:ext cx="2538050" cy="306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/>
        </p:nvSpPr>
        <p:spPr>
          <a:xfrm>
            <a:off x="804025" y="1395250"/>
            <a:ext cx="36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Gambaran besar dari data ‘hotel.csv’</a:t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650" y="2195650"/>
            <a:ext cx="4108476" cy="62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920650" y="1795450"/>
            <a:ext cx="39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Pengunjung Terbanyak bulan dan tahun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 :</a:t>
            </a:r>
            <a:endParaRPr sz="1200"/>
          </a:p>
        </p:txBody>
      </p:sp>
      <p:sp>
        <p:nvSpPr>
          <p:cNvPr id="190" name="Google Shape;190;p25"/>
          <p:cNvSpPr txBox="1"/>
          <p:nvPr/>
        </p:nvSpPr>
        <p:spPr>
          <a:xfrm>
            <a:off x="949425" y="3066750"/>
            <a:ext cx="39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Pengunjung Terbanyak tahunan  :</a:t>
            </a:r>
            <a:endParaRPr sz="1200"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24" y="3436050"/>
            <a:ext cx="4108475" cy="94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6850" y="2195650"/>
            <a:ext cx="3397276" cy="10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/>
        </p:nvSpPr>
        <p:spPr>
          <a:xfrm>
            <a:off x="5265163" y="1744725"/>
            <a:ext cx="39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Hotel pengunjung terbanyak by Negara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 :</a:t>
            </a:r>
            <a:endParaRPr sz="1200"/>
          </a:p>
        </p:txBody>
      </p:sp>
      <p:cxnSp>
        <p:nvCxnSpPr>
          <p:cNvPr id="194" name="Google Shape;194;p25"/>
          <p:cNvCxnSpPr/>
          <p:nvPr/>
        </p:nvCxnSpPr>
        <p:spPr>
          <a:xfrm>
            <a:off x="5183550" y="1514300"/>
            <a:ext cx="0" cy="3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5"/>
          <p:cNvSpPr txBox="1"/>
          <p:nvPr/>
        </p:nvSpPr>
        <p:spPr>
          <a:xfrm>
            <a:off x="5265163" y="3353650"/>
            <a:ext cx="39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Reservation Status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by All Year :</a:t>
            </a:r>
            <a:endParaRPr sz="1200"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6850" y="3722950"/>
            <a:ext cx="3397274" cy="78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803975" y="139525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count, mean, standar deviasi, dan median :</a:t>
            </a:r>
            <a:endParaRPr/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25" y="2135363"/>
            <a:ext cx="3642150" cy="8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804025" y="3108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max dan min  :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025" y="3608950"/>
            <a:ext cx="1800225" cy="65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6"/>
          <p:cNvCxnSpPr/>
          <p:nvPr/>
        </p:nvCxnSpPr>
        <p:spPr>
          <a:xfrm>
            <a:off x="4635375" y="1514300"/>
            <a:ext cx="0" cy="3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6"/>
          <p:cNvSpPr txBox="1"/>
          <p:nvPr/>
        </p:nvSpPr>
        <p:spPr>
          <a:xfrm>
            <a:off x="4917825" y="1395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Drop </a:t>
            </a: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missing value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≥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50% :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825" y="1786925"/>
            <a:ext cx="3745538" cy="30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729225" y="1347975"/>
            <a:ext cx="3196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Isi </a:t>
            </a: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missing value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kolom</a:t>
            </a: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GB">
                <a:latin typeface="Montserrat"/>
                <a:ea typeface="Montserrat"/>
                <a:cs typeface="Montserrat"/>
                <a:sym typeface="Montserrat"/>
              </a:rPr>
              <a:t>country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GB">
                <a:latin typeface="Montserrat"/>
                <a:ea typeface="Montserrat"/>
                <a:cs typeface="Montserrat"/>
                <a:sym typeface="Montserrat"/>
              </a:rPr>
              <a:t>children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dengan modus :</a:t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25" y="2071275"/>
            <a:ext cx="3842775" cy="26709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7"/>
          <p:cNvCxnSpPr/>
          <p:nvPr/>
        </p:nvCxnSpPr>
        <p:spPr>
          <a:xfrm>
            <a:off x="4777250" y="1951800"/>
            <a:ext cx="0" cy="30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500" y="2218262"/>
            <a:ext cx="3913325" cy="24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729450" y="1318650"/>
            <a:ext cx="54075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Isi </a:t>
            </a:r>
            <a:r>
              <a:rPr b="0" i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missing value 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pada kolom</a:t>
            </a:r>
            <a:r>
              <a:rPr b="0" i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agent 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dengan mean :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85" y="1862550"/>
            <a:ext cx="3864516" cy="229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8"/>
          <p:cNvCxnSpPr/>
          <p:nvPr/>
        </p:nvCxnSpPr>
        <p:spPr>
          <a:xfrm>
            <a:off x="4941475" y="1816475"/>
            <a:ext cx="0" cy="29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3" name="Google Shape;2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025" y="2137350"/>
            <a:ext cx="3608075" cy="21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/>
        </p:nvSpPr>
        <p:spPr>
          <a:xfrm>
            <a:off x="804025" y="1324300"/>
            <a:ext cx="59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ategori berdasarkan </a:t>
            </a: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lead time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Short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Medium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, dan </a:t>
            </a: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Long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) :</a:t>
            </a: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900" y="1782300"/>
            <a:ext cx="3313025" cy="30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/>
        </p:nvSpPr>
        <p:spPr>
          <a:xfrm>
            <a:off x="733100" y="1359775"/>
            <a:ext cx="69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Filter semua data yang memiliki </a:t>
            </a:r>
            <a:r>
              <a:rPr b="1" i="1" lang="en-GB">
                <a:latin typeface="Montserrat"/>
                <a:ea typeface="Montserrat"/>
                <a:cs typeface="Montserrat"/>
                <a:sym typeface="Montserrat"/>
              </a:rPr>
              <a:t>reservation_status_date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di &gt; 2017 :</a:t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48" y="1836175"/>
            <a:ext cx="7956627" cy="58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50" y="2495200"/>
            <a:ext cx="4766022" cy="24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/>
        </p:nvSpPr>
        <p:spPr>
          <a:xfrm>
            <a:off x="744925" y="1288825"/>
            <a:ext cx="53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Visualisasikan </a:t>
            </a:r>
            <a:r>
              <a:rPr b="1" i="1" lang="en-GB">
                <a:latin typeface="Montserrat"/>
                <a:ea typeface="Montserrat"/>
                <a:cs typeface="Montserrat"/>
                <a:sym typeface="Montserrat"/>
              </a:rPr>
              <a:t>arrival_date_month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00" y="1748600"/>
            <a:ext cx="44577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 Gambaran besar dari data ‘hotel.csv’</a:t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50" y="1788175"/>
            <a:ext cx="3449975" cy="29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550" y="1696875"/>
            <a:ext cx="2034000" cy="17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629525" y="3326125"/>
            <a:ext cx="11316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Lato"/>
                <a:ea typeface="Lato"/>
                <a:cs typeface="Lato"/>
                <a:sym typeface="Lato"/>
              </a:rPr>
              <a:t>Keterangan:</a:t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Lato"/>
                <a:ea typeface="Lato"/>
                <a:cs typeface="Lato"/>
                <a:sym typeface="Lato"/>
              </a:rPr>
              <a:t>PRT = Portugal</a:t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Lato"/>
                <a:ea typeface="Lato"/>
                <a:cs typeface="Lato"/>
                <a:sym typeface="Lato"/>
              </a:rPr>
              <a:t>DEU = Germany</a:t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Lato"/>
                <a:ea typeface="Lato"/>
                <a:cs typeface="Lato"/>
                <a:sym typeface="Lato"/>
              </a:rPr>
              <a:t>ESP = Spanyol</a:t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Lato"/>
                <a:ea typeface="Lato"/>
                <a:cs typeface="Lato"/>
                <a:sym typeface="Lato"/>
              </a:rPr>
              <a:t>FRA = France</a:t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Lato"/>
                <a:ea typeface="Lato"/>
                <a:cs typeface="Lato"/>
                <a:sym typeface="Lato"/>
              </a:rPr>
              <a:t>GBR = United Kingdom</a:t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446625"/>
            <a:ext cx="2494601" cy="16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506725"/>
            <a:ext cx="1861600" cy="1816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0" i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Properties 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dari data ‘hotel.csv’.</a:t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50" y="2436625"/>
            <a:ext cx="2541075" cy="23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93938" y="1945125"/>
            <a:ext cx="13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Data Types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8075" y="2502913"/>
            <a:ext cx="3101150" cy="21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3684688" y="1978288"/>
            <a:ext cx="13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Missing Values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302575" y="2365650"/>
            <a:ext cx="19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Total Columns : 32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302575" y="2765850"/>
            <a:ext cx="19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Total Rows : 119.390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302575" y="3166050"/>
            <a:ext cx="26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Total Missing Values : 129.425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6302575" y="3566250"/>
            <a:ext cx="28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Total Data with Values :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3.691.055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302575" y="3966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Total Data :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3.820.480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J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umlah data, mean, standar deviasi, dan median setiap kolom data numerik.</a:t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50" y="1901150"/>
            <a:ext cx="4457700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50" y="1901150"/>
            <a:ext cx="4419601" cy="2320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N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ilai minimal dan maksimal untuk setiap kolom data numerik.</a:t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25" y="1853850"/>
            <a:ext cx="3126682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200" y="1853850"/>
            <a:ext cx="2825975" cy="24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9450" y="1318650"/>
            <a:ext cx="8414700" cy="22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5a.	Drop kolom-kolom yang mengandung </a:t>
            </a:r>
            <a:r>
              <a:rPr b="0" i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missing value 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lebih dari 50% keseluruhan data.</a:t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207013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297525" y="2992325"/>
            <a:ext cx="473100" cy="46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089725" y="3022775"/>
            <a:ext cx="29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Kolom</a:t>
            </a:r>
            <a:r>
              <a:rPr i="1" lang="en-GB">
                <a:latin typeface="Lato"/>
                <a:ea typeface="Lato"/>
                <a:cs typeface="Lato"/>
                <a:sym typeface="Lato"/>
              </a:rPr>
              <a:t> ‘company’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dihapus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825" y="1889375"/>
            <a:ext cx="40386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6089725" y="2518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Threshold : </a:t>
            </a:r>
            <a:r>
              <a:rPr b="1" lang="en-GB"/>
              <a:t>59.696</a:t>
            </a:r>
            <a:r>
              <a:rPr lang="en-GB"/>
              <a:t> dari 119.390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729225" y="1300650"/>
            <a:ext cx="8198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r>
              <a:rPr lang="en-GB"/>
              <a:t>b.	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Isi </a:t>
            </a: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missing value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pada kolom</a:t>
            </a: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GB">
                <a:latin typeface="Montserrat"/>
                <a:ea typeface="Montserrat"/>
                <a:cs typeface="Montserrat"/>
                <a:sym typeface="Montserrat"/>
              </a:rPr>
              <a:t>country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GB">
                <a:latin typeface="Montserrat"/>
                <a:ea typeface="Montserrat"/>
                <a:cs typeface="Montserrat"/>
                <a:sym typeface="Montserrat"/>
              </a:rPr>
              <a:t>children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dengan data yang paling banyak muncul.</a:t>
            </a:r>
            <a:endParaRPr/>
          </a:p>
        </p:txBody>
      </p:sp>
      <p:graphicFrame>
        <p:nvGraphicFramePr>
          <p:cNvPr id="140" name="Google Shape;140;p19"/>
          <p:cNvGraphicFramePr/>
          <p:nvPr/>
        </p:nvGraphicFramePr>
        <p:xfrm>
          <a:off x="1970775" y="1940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{ABA626A1-57F1-4BCC-BBCC-397AD46C5CB5}</a:tableStyleId>
              </a:tblPr>
              <a:tblGrid>
                <a:gridCol w="1367800"/>
                <a:gridCol w="1367800"/>
              </a:tblGrid>
              <a:tr h="33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Modus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country</a:t>
                      </a:r>
                      <a:endParaRPr i="1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PRT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children</a:t>
                      </a:r>
                      <a:endParaRPr i="1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0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00" y="3109575"/>
            <a:ext cx="3052525" cy="20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400" y="2476500"/>
            <a:ext cx="4038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	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Isi </a:t>
            </a:r>
            <a:r>
              <a:rPr b="0" i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missing value 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pada kolom</a:t>
            </a:r>
            <a:r>
              <a:rPr b="0" i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agent 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dengan mean.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024975" y="1853850"/>
            <a:ext cx="29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Mean</a:t>
            </a:r>
            <a:r>
              <a:rPr lang="en-GB"/>
              <a:t> pada kolom </a:t>
            </a:r>
            <a:r>
              <a:rPr b="1" i="1" lang="en-GB"/>
              <a:t>agent</a:t>
            </a:r>
            <a:r>
              <a:rPr lang="en-GB"/>
              <a:t> : </a:t>
            </a:r>
            <a:r>
              <a:rPr lang="en-GB"/>
              <a:t>86,6934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38" y="2406450"/>
            <a:ext cx="3276967" cy="25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229" y="2406450"/>
            <a:ext cx="3913898" cy="25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Buat kategori berdasarkan </a:t>
            </a:r>
            <a:r>
              <a:rPr b="0" i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lead time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Short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0" i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Medium</a:t>
            </a:r>
            <a:r>
              <a:rPr b="0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dan </a:t>
            </a:r>
            <a:r>
              <a:rPr b="0" i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Long</a:t>
            </a:r>
            <a:endParaRPr b="0" i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225" y="1853850"/>
            <a:ext cx="25146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1807775" y="2661250"/>
            <a:ext cx="251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Short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: </a:t>
            </a:r>
            <a:r>
              <a:rPr i="1" lang="en-GB">
                <a:latin typeface="Lato"/>
                <a:ea typeface="Lato"/>
                <a:cs typeface="Lato"/>
                <a:sym typeface="Lato"/>
              </a:rPr>
              <a:t>lead_time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&lt; 30 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Medium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:  30 ≤ </a:t>
            </a:r>
            <a:r>
              <a:rPr i="1" lang="en-GB">
                <a:latin typeface="Lato"/>
                <a:ea typeface="Lato"/>
                <a:cs typeface="Lato"/>
                <a:sym typeface="Lato"/>
              </a:rPr>
              <a:t>lead_time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≤ 80,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Long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: </a:t>
            </a:r>
            <a:r>
              <a:rPr i="1" lang="en-GB">
                <a:latin typeface="Lato"/>
                <a:ea typeface="Lato"/>
                <a:cs typeface="Lato"/>
                <a:sym typeface="Lato"/>
              </a:rPr>
              <a:t>lead_time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&gt; 80.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213125" y="4612225"/>
            <a:ext cx="42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NB : nilai kondisi merupakan asumsi pembuat </a:t>
            </a:r>
            <a:r>
              <a:rPr i="1" lang="en-GB">
                <a:latin typeface="Lato"/>
                <a:ea typeface="Lato"/>
                <a:cs typeface="Lato"/>
                <a:sym typeface="Lato"/>
              </a:rPr>
              <a:t>coding.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