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theme/themeOverride3.xml" ContentType="application/vnd.openxmlformats-officedocument.themeOverr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2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3"/>
  </p:notesMasterIdLst>
  <p:sldIdLst>
    <p:sldId id="256" r:id="rId2"/>
    <p:sldId id="277" r:id="rId3"/>
    <p:sldId id="257" r:id="rId4"/>
    <p:sldId id="258" r:id="rId5"/>
    <p:sldId id="259" r:id="rId6"/>
    <p:sldId id="267" r:id="rId7"/>
    <p:sldId id="276" r:id="rId8"/>
    <p:sldId id="260" r:id="rId9"/>
    <p:sldId id="261" r:id="rId10"/>
    <p:sldId id="262" r:id="rId11"/>
    <p:sldId id="263" r:id="rId12"/>
    <p:sldId id="265" r:id="rId13"/>
    <p:sldId id="264" r:id="rId14"/>
    <p:sldId id="266"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547" r:id="rId45"/>
    <p:sldId id="548" r:id="rId46"/>
    <p:sldId id="549" r:id="rId47"/>
    <p:sldId id="550" r:id="rId48"/>
    <p:sldId id="551" r:id="rId49"/>
    <p:sldId id="552"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8" r:id="rId69"/>
    <p:sldId id="319" r:id="rId70"/>
    <p:sldId id="320" r:id="rId71"/>
    <p:sldId id="321" r:id="rId72"/>
    <p:sldId id="322" r:id="rId73"/>
    <p:sldId id="324" r:id="rId74"/>
    <p:sldId id="325" r:id="rId75"/>
    <p:sldId id="326" r:id="rId76"/>
    <p:sldId id="327"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3" r:id="rId90"/>
    <p:sldId id="344" r:id="rId91"/>
    <p:sldId id="345" r:id="rId92"/>
    <p:sldId id="346" r:id="rId93"/>
    <p:sldId id="347" r:id="rId94"/>
    <p:sldId id="348" r:id="rId95"/>
    <p:sldId id="349" r:id="rId96"/>
    <p:sldId id="553" r:id="rId97"/>
    <p:sldId id="350" r:id="rId98"/>
    <p:sldId id="351" r:id="rId99"/>
    <p:sldId id="352" r:id="rId100"/>
    <p:sldId id="353" r:id="rId101"/>
    <p:sldId id="354" r:id="rId102"/>
    <p:sldId id="355" r:id="rId103"/>
    <p:sldId id="356" r:id="rId104"/>
    <p:sldId id="357" r:id="rId105"/>
    <p:sldId id="358" r:id="rId106"/>
    <p:sldId id="360" r:id="rId107"/>
    <p:sldId id="586" r:id="rId108"/>
    <p:sldId id="587" r:id="rId109"/>
    <p:sldId id="588" r:id="rId110"/>
    <p:sldId id="589" r:id="rId111"/>
    <p:sldId id="590" r:id="rId112"/>
    <p:sldId id="591" r:id="rId113"/>
    <p:sldId id="592" r:id="rId114"/>
    <p:sldId id="593" r:id="rId115"/>
    <p:sldId id="594" r:id="rId116"/>
    <p:sldId id="595" r:id="rId117"/>
    <p:sldId id="596" r:id="rId118"/>
    <p:sldId id="597" r:id="rId119"/>
    <p:sldId id="598" r:id="rId120"/>
    <p:sldId id="599" r:id="rId121"/>
    <p:sldId id="600" r:id="rId122"/>
    <p:sldId id="601" r:id="rId123"/>
    <p:sldId id="602" r:id="rId124"/>
    <p:sldId id="603" r:id="rId125"/>
    <p:sldId id="604" r:id="rId126"/>
    <p:sldId id="605" r:id="rId127"/>
    <p:sldId id="554" r:id="rId128"/>
    <p:sldId id="555" r:id="rId129"/>
    <p:sldId id="556" r:id="rId130"/>
    <p:sldId id="557" r:id="rId131"/>
    <p:sldId id="558" r:id="rId132"/>
    <p:sldId id="559" r:id="rId133"/>
    <p:sldId id="560" r:id="rId134"/>
    <p:sldId id="561" r:id="rId135"/>
    <p:sldId id="562" r:id="rId136"/>
    <p:sldId id="563" r:id="rId137"/>
    <p:sldId id="564" r:id="rId138"/>
    <p:sldId id="565" r:id="rId139"/>
    <p:sldId id="566" r:id="rId140"/>
    <p:sldId id="567" r:id="rId141"/>
    <p:sldId id="568" r:id="rId142"/>
    <p:sldId id="569" r:id="rId143"/>
    <p:sldId id="570" r:id="rId144"/>
    <p:sldId id="571" r:id="rId145"/>
    <p:sldId id="572" r:id="rId146"/>
    <p:sldId id="573" r:id="rId147"/>
    <p:sldId id="574" r:id="rId148"/>
    <p:sldId id="575" r:id="rId149"/>
    <p:sldId id="576" r:id="rId150"/>
    <p:sldId id="577" r:id="rId151"/>
    <p:sldId id="578" r:id="rId152"/>
    <p:sldId id="579" r:id="rId153"/>
    <p:sldId id="580" r:id="rId154"/>
    <p:sldId id="581" r:id="rId155"/>
    <p:sldId id="582" r:id="rId156"/>
    <p:sldId id="583" r:id="rId157"/>
    <p:sldId id="584" r:id="rId158"/>
    <p:sldId id="585" r:id="rId159"/>
    <p:sldId id="361" r:id="rId160"/>
    <p:sldId id="362" r:id="rId161"/>
    <p:sldId id="363" r:id="rId162"/>
    <p:sldId id="364" r:id="rId163"/>
    <p:sldId id="365" r:id="rId164"/>
    <p:sldId id="366" r:id="rId165"/>
    <p:sldId id="367" r:id="rId166"/>
    <p:sldId id="368" r:id="rId167"/>
    <p:sldId id="369" r:id="rId168"/>
    <p:sldId id="370" r:id="rId169"/>
    <p:sldId id="371" r:id="rId170"/>
    <p:sldId id="372"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2A937E62-F8E5-4874-AD76-95CD939FDCFA}" type="datetimeFigureOut">
              <a:rPr lang="en-US"/>
              <a:pPr>
                <a:defRPr/>
              </a:pPr>
              <a:t>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defRPr>
            </a:lvl1pPr>
          </a:lstStyle>
          <a:p>
            <a:pPr>
              <a:defRPr/>
            </a:pPr>
            <a:fld id="{78430B2F-6062-438D-80D3-6F391A4F3E9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A9E546-43CC-47F6-A6AB-AB84D24471EA}" type="slidenum">
              <a:rPr lang="en-US">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5EEE809-F082-4A40-B0C6-EDFB7B69B891}" type="slidenum">
              <a:rPr lang="en-US" sz="1200"/>
              <a:pPr algn="r"/>
              <a:t>244</a:t>
            </a:fld>
            <a:endParaRPr lang="en-US" sz="1200"/>
          </a:p>
        </p:txBody>
      </p:sp>
      <p:sp>
        <p:nvSpPr>
          <p:cNvPr id="301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10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7E254E0-5670-4B2E-9AD2-7F00F5C15F3B}" type="slidenum">
              <a:rPr lang="en-US" sz="1200"/>
              <a:pPr algn="r"/>
              <a:t>245</a:t>
            </a:fld>
            <a:endParaRPr lang="en-US" sz="1200"/>
          </a:p>
        </p:txBody>
      </p:sp>
      <p:sp>
        <p:nvSpPr>
          <p:cNvPr id="303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310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1758E06-4818-4DB7-B842-A32608547879}" type="slidenum">
              <a:rPr lang="en-US" sz="1200"/>
              <a:pPr algn="r"/>
              <a:t>246</a:t>
            </a:fld>
            <a:endParaRPr lang="en-US" sz="1200"/>
          </a:p>
        </p:txBody>
      </p:sp>
      <p:sp>
        <p:nvSpPr>
          <p:cNvPr id="305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51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3A5953-42B2-40B9-ABFA-0CA80FF6FE3D}" type="slidenum">
              <a:rPr lang="en-US" sz="1200"/>
              <a:pPr algn="r"/>
              <a:t>247</a:t>
            </a:fld>
            <a:endParaRPr lang="en-US" sz="1200"/>
          </a:p>
        </p:txBody>
      </p:sp>
      <p:sp>
        <p:nvSpPr>
          <p:cNvPr id="307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3242436-600A-4F88-B613-89C0E949722C}" type="slidenum">
              <a:rPr lang="en-US" sz="1200"/>
              <a:pPr algn="r"/>
              <a:t>248</a:t>
            </a:fld>
            <a:endParaRPr lang="en-US" sz="1200"/>
          </a:p>
        </p:txBody>
      </p:sp>
      <p:sp>
        <p:nvSpPr>
          <p:cNvPr id="309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92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  </a:t>
            </a:r>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5D66AA-39D1-4EE5-AF7F-339F5ACFDFD9}" type="slidenum">
              <a:rPr lang="en-US">
                <a:latin typeface="Arial" pitchFamily="34" charset="0"/>
              </a:rPr>
              <a:pPr/>
              <a:t>6</a:t>
            </a:fld>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xfrm>
            <a:off x="1146175" y="687388"/>
            <a:ext cx="4567238" cy="3425825"/>
          </a:xfrm>
          <a:solidFill>
            <a:srgbClr val="FFFFFF"/>
          </a:solidFill>
          <a:ln cap="flat">
            <a:solidFill>
              <a:srgbClr val="000000"/>
            </a:solidFill>
            <a:miter lim="800000"/>
            <a:headEnd/>
            <a:tailEnd/>
          </a:ln>
        </p:spPr>
      </p:sp>
      <p:sp>
        <p:nvSpPr>
          <p:cNvPr id="65539" name="Rectangle 3"/>
          <p:cNvSpPr>
            <a:spLocks noGrp="1"/>
          </p:cNvSpPr>
          <p:nvPr>
            <p:ph type="body" idx="1"/>
          </p:nvPr>
        </p:nvSpPr>
        <p:spPr bwMode="auto">
          <a:xfrm>
            <a:off x="914400" y="4343400"/>
            <a:ext cx="5029200" cy="4114800"/>
          </a:xfrm>
          <a:noFill/>
        </p:spPr>
        <p:txBody>
          <a:bodyPr wrap="square" lIns="92075" tIns="46038" rIns="92075" bIns="46038" numCol="1" anchor="t" anchorCtr="0" compatLnSpc="1">
            <a:prstTxWarp prst="textNoShape">
              <a:avLst/>
            </a:prstTxWarp>
          </a:bodyPr>
          <a:lstStyle/>
          <a:p>
            <a:pPr>
              <a:spcBef>
                <a:spcPct val="0"/>
              </a:spcBef>
            </a:pPr>
            <a:endParaRPr 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1146175" y="687388"/>
            <a:ext cx="4567238" cy="3425825"/>
          </a:xfrm>
          <a:solidFill>
            <a:srgbClr val="FFFFFF"/>
          </a:solidFill>
          <a:ln cap="flat">
            <a:solidFill>
              <a:srgbClr val="000000"/>
            </a:solidFill>
            <a:miter lim="800000"/>
            <a:headEnd/>
            <a:tailEnd/>
          </a:ln>
        </p:spPr>
      </p:sp>
      <p:sp>
        <p:nvSpPr>
          <p:cNvPr id="67587" name="Rectangle 3"/>
          <p:cNvSpPr>
            <a:spLocks noGrp="1"/>
          </p:cNvSpPr>
          <p:nvPr>
            <p:ph type="body" idx="1"/>
          </p:nvPr>
        </p:nvSpPr>
        <p:spPr bwMode="auto">
          <a:xfrm>
            <a:off x="914400" y="4343400"/>
            <a:ext cx="5029200" cy="4114800"/>
          </a:xfrm>
          <a:noFill/>
        </p:spPr>
        <p:txBody>
          <a:bodyPr wrap="square" lIns="92075" tIns="46038" rIns="92075" bIns="46038" numCol="1" anchor="t" anchorCtr="0" compatLnSpc="1">
            <a:prstTxWarp prst="textNoShape">
              <a:avLst/>
            </a:prstTxWarp>
          </a:bodyPr>
          <a:lstStyle/>
          <a:p>
            <a:pPr>
              <a:spcBef>
                <a:spcPct val="0"/>
              </a:spcBef>
            </a:pPr>
            <a:endParaRPr 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F63827-A504-4835-855B-1BA8BF1A60D1}" type="slidenum">
              <a:rPr lang="en-US" sz="1200"/>
              <a:pPr algn="r"/>
              <a:t>50</a:t>
            </a:fld>
            <a:endParaRPr lang="en-US" sz="120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xfrm>
            <a:off x="1143000" y="687388"/>
            <a:ext cx="4572000" cy="3429000"/>
          </a:xfrm>
          <a:noFill/>
          <a:ln>
            <a:solidFill>
              <a:srgbClr val="000000"/>
            </a:solidFill>
            <a:miter lim="800000"/>
            <a:headEnd/>
            <a:tailEnd/>
          </a:ln>
        </p:spPr>
      </p:sp>
      <p:sp>
        <p:nvSpPr>
          <p:cNvPr id="131075" name="Rectangle 3"/>
          <p:cNvSpPr>
            <a:spLocks noGrp="1"/>
          </p:cNvSpPr>
          <p:nvPr>
            <p:ph type="body" idx="1"/>
          </p:nvPr>
        </p:nvSpPr>
        <p:spPr bwMode="auto">
          <a:xfrm>
            <a:off x="685800" y="4343400"/>
            <a:ext cx="5486400" cy="4113213"/>
          </a:xfrm>
          <a:noFill/>
        </p:spPr>
        <p:txBody>
          <a:bodyPr wrap="square" numCol="1" anchor="t" anchorCtr="0" compatLnSpc="1">
            <a:prstTxWarp prst="textNoShape">
              <a:avLst/>
            </a:prstTxWarp>
          </a:bodyPr>
          <a:lstStyle/>
          <a:p>
            <a:r>
              <a:rPr lang="en-US" smtClean="0"/>
              <a:t>Each instance variable is defined without specifying an initial value. Therefore, whenever a new ColoredRectangle object is to be constructed, Java first initializes the new instance variables to default values. By default, numeric instance variables are initialized to 0, </a:t>
            </a:r>
            <a:r>
              <a:rPr lang="en-US" b="1" smtClean="0"/>
              <a:t>boolean</a:t>
            </a:r>
            <a:r>
              <a:rPr lang="en-US" smtClean="0"/>
              <a:t> instance variables are initialized to </a:t>
            </a:r>
            <a:r>
              <a:rPr lang="en-US" b="1" smtClean="0"/>
              <a:t>false</a:t>
            </a:r>
            <a:r>
              <a:rPr lang="en-US" smtClean="0"/>
              <a:t>, and reference-type instance variables are initialized to </a:t>
            </a:r>
            <a:r>
              <a:rPr lang="en-US" b="1" smtClean="0"/>
              <a:t>null</a:t>
            </a:r>
            <a:r>
              <a:rPr lang="en-US" smtClean="0"/>
              <a:t>. </a:t>
            </a:r>
          </a:p>
          <a:p>
            <a:r>
              <a:rPr lang="en-US" smtClean="0"/>
              <a:t>Thus, </a:t>
            </a:r>
            <a:r>
              <a:rPr lang="en-US" i="1" smtClean="0"/>
              <a:t>every</a:t>
            </a:r>
            <a:r>
              <a:rPr lang="en-US" smtClean="0"/>
              <a:t> time a new ColoredRectangle object is to undergo construction, </a:t>
            </a:r>
            <a:r>
              <a:rPr lang="en-US" i="1" smtClean="0"/>
              <a:t>new</a:t>
            </a:r>
            <a:r>
              <a:rPr lang="en-US" smtClean="0"/>
              <a:t> width, height, x, y, window, and color instance variables are created and default initialized for the new object. The numeric attributes width, height, x, and y are initialized to zero and the class-type attributes window and color are initialized to </a:t>
            </a:r>
            <a:r>
              <a:rPr lang="en-US" b="1" smtClean="0"/>
              <a:t>null</a:t>
            </a:r>
            <a:r>
              <a:rPr lang="en-US" smtClean="0"/>
              <a:t>.</a:t>
            </a:r>
          </a:p>
          <a:p>
            <a:r>
              <a:rPr lang="en-US" smtClean="0"/>
              <a:t>The instance variable definitions specify each of the variable to be </a:t>
            </a:r>
            <a:r>
              <a:rPr lang="en-US" b="1" smtClean="0"/>
              <a:t>private</a:t>
            </a:r>
            <a:r>
              <a:rPr lang="en-US" smtClean="0"/>
              <a:t>. This modifier indicates that direct access to the instance variables is limited to the class itself. Thus, class ColoredRectangle practices </a:t>
            </a:r>
            <a:r>
              <a:rPr lang="en-US" i="1" smtClean="0"/>
              <a:t>information hiding</a:t>
            </a:r>
            <a:r>
              <a:rPr lang="en-US" smtClean="0"/>
              <a:t> by </a:t>
            </a:r>
            <a:r>
              <a:rPr lang="en-US" i="1" smtClean="0"/>
              <a:t>encapsulating</a:t>
            </a:r>
            <a:r>
              <a:rPr lang="en-US" smtClean="0"/>
              <a:t> its attributes.</a:t>
            </a:r>
          </a:p>
          <a:p>
            <a:endParaRPr lang="en-US" smtClean="0"/>
          </a:p>
          <a:p>
            <a:pPr algn="just"/>
            <a:r>
              <a:rPr lang="en-US" smtClean="0"/>
              <a:t>Defining instance variables to be </a:t>
            </a:r>
            <a:r>
              <a:rPr lang="en-US" b="1" smtClean="0"/>
              <a:t>private</a:t>
            </a:r>
            <a:r>
              <a:rPr lang="en-US" smtClean="0"/>
              <a:t> is a standard practice. When attributes are </a:t>
            </a:r>
            <a:r>
              <a:rPr lang="en-US" b="1" smtClean="0"/>
              <a:t>private</a:t>
            </a:r>
            <a:r>
              <a:rPr lang="en-US" smtClean="0"/>
              <a:t>, other classes are forced to use the class’s interface methods to manipulate its attributes. Those interface methods normally are programmed to ensure that the requested manipulations are valid. Because the initial definition of class ColoredRectangle does not provide any methods to give access to the attributes, once a ColoredRectangle is constructed it is immutable. In Section , we introduce several ColoredRectangle methods for accessing and modifying the attributes of a ColoredRectangle object. </a:t>
            </a:r>
          </a:p>
          <a:p>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xfrm>
            <a:off x="1144588" y="685800"/>
            <a:ext cx="4572000" cy="3429000"/>
          </a:xfrm>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 can only reference char arrays</a:t>
            </a:r>
          </a:p>
          <a:p>
            <a:r>
              <a:rPr lang="en-US" smtClean="0"/>
              <a:t>v can only reference int arrays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856A982-E8AD-41CE-854F-DA1BC0E046F0}" type="slidenum">
              <a:rPr lang="en-US" sz="1200"/>
              <a:pPr algn="r"/>
              <a:t>174</a:t>
            </a:fld>
            <a:endParaRPr lang="en-US" sz="1200"/>
          </a:p>
        </p:txBody>
      </p:sp>
      <p:sp>
        <p:nvSpPr>
          <p:cNvPr id="225283"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225284" name="Rectangle 3"/>
          <p:cNvSpPr>
            <a:spLocks noGrp="1" noChangeArrowheads="1"/>
          </p:cNvSpPr>
          <p:nvPr>
            <p:ph type="body" idx="1"/>
          </p:nvPr>
        </p:nvSpPr>
        <p:spPr bwMode="auto">
          <a:xfrm>
            <a:off x="685800" y="4343400"/>
            <a:ext cx="5486400" cy="4113213"/>
          </a:xfrm>
          <a:noFill/>
        </p:spPr>
        <p:txBody>
          <a:bodyPr wrap="square" numCol="1" anchor="t" anchorCtr="0" compatLnSpc="1">
            <a:prstTxWarp prst="textNoShape">
              <a:avLst/>
            </a:prstTxWarp>
          </a:bodyPr>
          <a:lstStyle/>
          <a:p>
            <a:r>
              <a:rPr lang="en-US" smtClean="0"/>
              <a:t>Each instance variable is defined without specifying an initial value. Therefore, whenever a new ColoredRectangle object is to be constructed, Java first initializes the new instance variables to default values. By default, numeric instance variables are initialized to 0, </a:t>
            </a:r>
            <a:r>
              <a:rPr lang="en-US" b="1" smtClean="0"/>
              <a:t>boolean</a:t>
            </a:r>
            <a:r>
              <a:rPr lang="en-US" smtClean="0"/>
              <a:t> instance variables are initialized to </a:t>
            </a:r>
            <a:r>
              <a:rPr lang="en-US" b="1" smtClean="0"/>
              <a:t>false</a:t>
            </a:r>
            <a:r>
              <a:rPr lang="en-US" smtClean="0"/>
              <a:t>, and reference-type instance variables are initialized to </a:t>
            </a:r>
            <a:r>
              <a:rPr lang="en-US" b="1" smtClean="0"/>
              <a:t>null</a:t>
            </a:r>
            <a:r>
              <a:rPr lang="en-US" smtClean="0"/>
              <a:t>. </a:t>
            </a:r>
          </a:p>
          <a:p>
            <a:r>
              <a:rPr lang="en-US" smtClean="0"/>
              <a:t>Thus, </a:t>
            </a:r>
            <a:r>
              <a:rPr lang="en-US" i="1" smtClean="0"/>
              <a:t>every</a:t>
            </a:r>
            <a:r>
              <a:rPr lang="en-US" smtClean="0"/>
              <a:t> time a new ColoredRectangle object is to undergo construction, </a:t>
            </a:r>
            <a:r>
              <a:rPr lang="en-US" i="1" smtClean="0"/>
              <a:t>new</a:t>
            </a:r>
            <a:r>
              <a:rPr lang="en-US" smtClean="0"/>
              <a:t> width, height, x, y, window, and color instance variables are created and default initialized for the new object. The numeric attributes width, height, x, and y are initialized to zero and the class-type attributes window and color are initialized to </a:t>
            </a:r>
            <a:r>
              <a:rPr lang="en-US" b="1" smtClean="0"/>
              <a:t>null</a:t>
            </a:r>
            <a:r>
              <a:rPr lang="en-US" smtClean="0"/>
              <a:t>.</a:t>
            </a:r>
          </a:p>
          <a:p>
            <a:r>
              <a:rPr lang="en-US" smtClean="0"/>
              <a:t>The instance variable definitions specify each of the variable to be </a:t>
            </a:r>
            <a:r>
              <a:rPr lang="en-US" b="1" smtClean="0"/>
              <a:t>private</a:t>
            </a:r>
            <a:r>
              <a:rPr lang="en-US" smtClean="0"/>
              <a:t>. This modifier indicates that direct access to the instance variables is limited to the class itself. Thus, class ColoredRectangle practices </a:t>
            </a:r>
            <a:r>
              <a:rPr lang="en-US" i="1" smtClean="0"/>
              <a:t>information hiding</a:t>
            </a:r>
            <a:r>
              <a:rPr lang="en-US" smtClean="0"/>
              <a:t> by </a:t>
            </a:r>
            <a:r>
              <a:rPr lang="en-US" i="1" smtClean="0"/>
              <a:t>encapsulating</a:t>
            </a:r>
            <a:r>
              <a:rPr lang="en-US" smtClean="0"/>
              <a:t> its attributes.</a:t>
            </a:r>
          </a:p>
          <a:p>
            <a:endParaRPr lang="en-US" smtClean="0"/>
          </a:p>
          <a:p>
            <a:pPr algn="just"/>
            <a:r>
              <a:rPr lang="en-US" smtClean="0"/>
              <a:t>Defining instance variables to be </a:t>
            </a:r>
            <a:r>
              <a:rPr lang="en-US" b="1" smtClean="0"/>
              <a:t>private</a:t>
            </a:r>
            <a:r>
              <a:rPr lang="en-US" smtClean="0"/>
              <a:t> is a standard practice. When attributes are </a:t>
            </a:r>
            <a:r>
              <a:rPr lang="en-US" b="1" smtClean="0"/>
              <a:t>private</a:t>
            </a:r>
            <a:r>
              <a:rPr lang="en-US" smtClean="0"/>
              <a:t>, other classes are forced to use the class’s interface methods to manipulate its attributes. Those interface methods normally are programmed to ensure that the requested manipulations are valid. Because the initial definition of class ColoredRectangle does not provide any methods to give access to the attributes, once a ColoredRectangle is constructed it is immutable. In Section , we introduce several ColoredRectangle methods for accessing and modifying the attributes of a ColoredRectangle object. </a:t>
            </a:r>
          </a:p>
          <a:p>
            <a:endParaRPr lang="en-US" smtClean="0"/>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BF3E04E-0FA2-4660-B3AA-398D2607172D}" type="slidenum">
              <a:rPr lang="en-US" sz="1200"/>
              <a:pPr algn="r"/>
              <a:t>243</a:t>
            </a:fld>
            <a:endParaRPr lang="en-US" sz="1200"/>
          </a:p>
        </p:txBody>
      </p:sp>
      <p:sp>
        <p:nvSpPr>
          <p:cNvPr id="299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901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fld id="{2F2788E3-E509-4579-8365-1E7ED06E7D06}" type="datetime1">
              <a:rPr lang="en-US"/>
              <a:pPr/>
              <a:t>2/26/2019</a:t>
            </a:fld>
            <a:endParaRPr lang="en-US"/>
          </a:p>
        </p:txBody>
      </p:sp>
      <p:sp>
        <p:nvSpPr>
          <p:cNvPr id="12" name="Footer Placeholder 18"/>
          <p:cNvSpPr>
            <a:spLocks noGrp="1"/>
          </p:cNvSpPr>
          <p:nvPr>
            <p:ph type="ftr" sz="quarter" idx="11"/>
          </p:nvPr>
        </p:nvSpPr>
        <p:spPr/>
        <p:txBody>
          <a:bodyPr/>
          <a:lstStyle>
            <a:lvl1pPr>
              <a:defRPr>
                <a:solidFill>
                  <a:srgbClr val="E8F0F4"/>
                </a:solidFill>
              </a:defRPr>
            </a:lvl1pPr>
          </a:lstStyle>
          <a:p>
            <a:r>
              <a:rPr lang="en-US" dirty="0" smtClean="0"/>
              <a:t>M K </a:t>
            </a:r>
            <a:r>
              <a:rPr lang="en-US" dirty="0" err="1" smtClean="0"/>
              <a:t>Pachariya</a:t>
            </a:r>
            <a:endParaRPr lang="en-US" dirty="0"/>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4E455648-1045-4836-A656-9048D56AC46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68635EA5-9CEF-46AE-97D2-08F9CE924D8F}" type="datetime1">
              <a:rPr lang="en-US"/>
              <a:pPr/>
              <a:t>2/26/2019</a:t>
            </a:fld>
            <a:endParaRPr lang="en-US"/>
          </a:p>
        </p:txBody>
      </p:sp>
      <p:sp>
        <p:nvSpPr>
          <p:cNvPr id="5" name="Footer Placeholder 21"/>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C262D9-3805-4459-9467-39A75DDFAE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1DA73D19-02DD-47CE-9FE5-F35A18F71405}" type="datetime1">
              <a:rPr lang="en-US"/>
              <a:pPr/>
              <a:t>2/26/2019</a:t>
            </a:fld>
            <a:endParaRPr lang="en-US"/>
          </a:p>
        </p:txBody>
      </p:sp>
      <p:sp>
        <p:nvSpPr>
          <p:cNvPr id="5" name="Footer Placeholder 21"/>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96D258-0FFC-412F-85E7-A589C733A03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727825" y="6408738"/>
            <a:ext cx="1919288" cy="365125"/>
          </a:xfrm>
        </p:spPr>
        <p:txBody>
          <a:bodyPr/>
          <a:lstStyle>
            <a:lvl1pPr>
              <a:defRPr/>
            </a:lvl1pPr>
          </a:lstStyle>
          <a:p>
            <a:fld id="{72470A23-9919-494B-8BAA-535BE466E8F6}" type="datetime1">
              <a:rPr lang="en-US"/>
              <a:pPr/>
              <a:t>2/26/2019</a:t>
            </a:fld>
            <a:endParaRPr lang="en-US"/>
          </a:p>
        </p:txBody>
      </p:sp>
      <p:sp>
        <p:nvSpPr>
          <p:cNvPr id="5" name="Footer Placeholder 4"/>
          <p:cNvSpPr>
            <a:spLocks noGrp="1"/>
          </p:cNvSpPr>
          <p:nvPr>
            <p:ph type="ftr" sz="quarter" idx="11"/>
          </p:nvPr>
        </p:nvSpPr>
        <p:spPr>
          <a:xfrm>
            <a:off x="4379913" y="6408738"/>
            <a:ext cx="2351087" cy="365125"/>
          </a:xfrm>
        </p:spPr>
        <p:txBody>
          <a:bodyPr/>
          <a:lstStyle>
            <a:lvl1pPr>
              <a:defRPr/>
            </a:lvl1pPr>
          </a:lstStyle>
          <a:p>
            <a:r>
              <a:rPr lang="en-US" dirty="0" smtClean="0"/>
              <a:t>M K </a:t>
            </a:r>
            <a:r>
              <a:rPr lang="en-US" dirty="0" err="1" smtClean="0"/>
              <a:t>Pachariya</a:t>
            </a:r>
            <a:endParaRPr lang="en-US" dirty="0"/>
          </a:p>
        </p:txBody>
      </p:sp>
      <p:sp>
        <p:nvSpPr>
          <p:cNvPr id="6" name="Slide Number Placeholder 5"/>
          <p:cNvSpPr>
            <a:spLocks noGrp="1"/>
          </p:cNvSpPr>
          <p:nvPr>
            <p:ph type="sldNum" sz="quarter" idx="12"/>
          </p:nvPr>
        </p:nvSpPr>
        <p:spPr>
          <a:xfrm>
            <a:off x="8647113" y="6408738"/>
            <a:ext cx="366712" cy="365125"/>
          </a:xfrm>
        </p:spPr>
        <p:txBody>
          <a:bodyPr/>
          <a:lstStyle>
            <a:lvl1pPr>
              <a:defRPr/>
            </a:lvl1pPr>
          </a:lstStyle>
          <a:p>
            <a:pPr>
              <a:defRPr/>
            </a:pPr>
            <a:fld id="{CB8967AA-E280-474B-B942-79929E69EED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p:spPr>
        <p:txBody>
          <a:bodyPr/>
          <a:lstStyle>
            <a:lvl1pPr>
              <a:defRPr/>
            </a:lvl1pPr>
          </a:lstStyle>
          <a:p>
            <a:fld id="{047368E9-3CD7-470D-B154-DB149D857021}" type="datetime1">
              <a:rPr lang="en-US"/>
              <a:pPr/>
              <a:t>2/26/2019</a:t>
            </a:fld>
            <a:endParaRPr lang="en-US"/>
          </a:p>
        </p:txBody>
      </p:sp>
      <p:sp>
        <p:nvSpPr>
          <p:cNvPr id="6" name="Footer Placeholder 5"/>
          <p:cNvSpPr>
            <a:spLocks noGrp="1"/>
          </p:cNvSpPr>
          <p:nvPr>
            <p:ph type="ftr" sz="quarter" idx="11"/>
          </p:nvPr>
        </p:nvSpPr>
        <p:spPr>
          <a:xfrm>
            <a:off x="4379913" y="6408738"/>
            <a:ext cx="2351087" cy="365125"/>
          </a:xfrm>
        </p:spPr>
        <p:txBody>
          <a:bodyPr/>
          <a:lstStyle>
            <a:lvl1pPr>
              <a:defRPr/>
            </a:lvl1pPr>
          </a:lstStyle>
          <a:p>
            <a:r>
              <a:rPr lang="en-US" dirty="0" smtClean="0"/>
              <a:t>M K </a:t>
            </a:r>
            <a:r>
              <a:rPr lang="en-US" dirty="0" err="1" smtClean="0"/>
              <a:t>Pachariya</a:t>
            </a:r>
            <a:endParaRPr lang="en-US" dirty="0"/>
          </a:p>
        </p:txBody>
      </p:sp>
      <p:sp>
        <p:nvSpPr>
          <p:cNvPr id="7" name="Slide Number Placeholder 6"/>
          <p:cNvSpPr>
            <a:spLocks noGrp="1"/>
          </p:cNvSpPr>
          <p:nvPr>
            <p:ph type="sldNum" sz="quarter" idx="12"/>
          </p:nvPr>
        </p:nvSpPr>
        <p:spPr>
          <a:xfrm>
            <a:off x="8647113" y="6408738"/>
            <a:ext cx="366712" cy="365125"/>
          </a:xfrm>
        </p:spPr>
        <p:txBody>
          <a:bodyPr/>
          <a:lstStyle>
            <a:lvl1pPr>
              <a:defRPr/>
            </a:lvl1pPr>
          </a:lstStyle>
          <a:p>
            <a:pPr>
              <a:defRPr/>
            </a:pPr>
            <a:fld id="{1F4310B2-A76A-4705-B2B1-1A2BEBD3200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811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1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p:spPr>
        <p:txBody>
          <a:bodyPr/>
          <a:lstStyle>
            <a:lvl1pPr>
              <a:defRPr/>
            </a:lvl1pPr>
          </a:lstStyle>
          <a:p>
            <a:fld id="{34C739C3-B9CE-4310-B95D-5997EC0B30B3}" type="datetime1">
              <a:rPr lang="en-US"/>
              <a:pPr/>
              <a:t>2/26/2019</a:t>
            </a:fld>
            <a:endParaRPr lang="en-US"/>
          </a:p>
        </p:txBody>
      </p:sp>
      <p:sp>
        <p:nvSpPr>
          <p:cNvPr id="6" name="Footer Placeholder 5"/>
          <p:cNvSpPr>
            <a:spLocks noGrp="1"/>
          </p:cNvSpPr>
          <p:nvPr>
            <p:ph type="ftr" sz="quarter" idx="11"/>
          </p:nvPr>
        </p:nvSpPr>
        <p:spPr>
          <a:xfrm>
            <a:off x="4379913" y="6408738"/>
            <a:ext cx="2351087" cy="365125"/>
          </a:xfrm>
        </p:spPr>
        <p:txBody>
          <a:bodyPr/>
          <a:lstStyle>
            <a:lvl1pPr>
              <a:defRPr/>
            </a:lvl1pPr>
          </a:lstStyle>
          <a:p>
            <a:r>
              <a:rPr lang="en-US" dirty="0" smtClean="0"/>
              <a:t>M K </a:t>
            </a:r>
            <a:r>
              <a:rPr lang="en-US" dirty="0" err="1" smtClean="0"/>
              <a:t>Pachariya</a:t>
            </a:r>
            <a:endParaRPr lang="en-US" dirty="0"/>
          </a:p>
        </p:txBody>
      </p:sp>
      <p:sp>
        <p:nvSpPr>
          <p:cNvPr id="7" name="Slide Number Placeholder 6"/>
          <p:cNvSpPr>
            <a:spLocks noGrp="1"/>
          </p:cNvSpPr>
          <p:nvPr>
            <p:ph type="sldNum" sz="quarter" idx="12"/>
          </p:nvPr>
        </p:nvSpPr>
        <p:spPr>
          <a:xfrm>
            <a:off x="8647113" y="6408738"/>
            <a:ext cx="366712" cy="365125"/>
          </a:xfrm>
        </p:spPr>
        <p:txBody>
          <a:bodyPr/>
          <a:lstStyle>
            <a:lvl1pPr>
              <a:defRPr/>
            </a:lvl1pPr>
          </a:lstStyle>
          <a:p>
            <a:pPr>
              <a:defRPr/>
            </a:pPr>
            <a:fld id="{E1468D6D-9E5B-4F30-B659-61BACF09F51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fld id="{384EE315-8216-4F04-B246-2411206277F9}" type="datetime1">
              <a:rPr lang="en-US"/>
              <a:pPr/>
              <a:t>2/26/2019</a:t>
            </a:fld>
            <a:endParaRPr lang="en-US"/>
          </a:p>
        </p:txBody>
      </p:sp>
      <p:sp>
        <p:nvSpPr>
          <p:cNvPr id="5" name="Footer Placeholder 21"/>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73A7D38-C3A7-4E77-930D-EDCD4DB6DE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75E89ECA-1466-4128-AE30-1F827E98E62D}" type="datetime1">
              <a:rPr lang="en-US"/>
              <a:pPr/>
              <a:t>2/26/2019</a:t>
            </a:fld>
            <a:endParaRPr lang="en-US"/>
          </a:p>
        </p:txBody>
      </p:sp>
      <p:sp>
        <p:nvSpPr>
          <p:cNvPr id="7" name="Footer Placeholder 4"/>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AAD6201-03ED-4C8E-8912-2A6E23A57C7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fld id="{C03E9BE7-C00D-48D0-B44D-EEDC18E6CB8B}" type="datetime1">
              <a:rPr lang="en-US"/>
              <a:pPr/>
              <a:t>2/26/2019</a:t>
            </a:fld>
            <a:endParaRPr lang="en-US"/>
          </a:p>
        </p:txBody>
      </p:sp>
      <p:sp>
        <p:nvSpPr>
          <p:cNvPr id="6" name="Footer Placeholder 5"/>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6CDFC44B-60BE-484A-B409-E70B4F84665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B76B8A0-BA41-4451-98E8-273A47501BEF}" type="datetime1">
              <a:rPr lang="en-US"/>
              <a:pPr/>
              <a:t>2/26/2019</a:t>
            </a:fld>
            <a:endParaRPr lang="en-US"/>
          </a:p>
        </p:txBody>
      </p:sp>
      <p:sp>
        <p:nvSpPr>
          <p:cNvPr id="8" name="Footer Placeholder 7"/>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3AAFF420-0179-417D-9DBD-27FD57F7D2F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B382523-C0B8-4AFB-8CB4-49E85E060D92}" type="datetime1">
              <a:rPr lang="en-US"/>
              <a:pPr/>
              <a:t>2/26/2019</a:t>
            </a:fld>
            <a:endParaRPr lang="en-US"/>
          </a:p>
        </p:txBody>
      </p:sp>
      <p:sp>
        <p:nvSpPr>
          <p:cNvPr id="4" name="Footer Placeholder 3"/>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6E97BBE1-4F36-474E-8A8B-14DE0E20330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1887ED7-65F4-4690-AE48-42D3D0B31357}" type="datetime1">
              <a:rPr lang="en-US"/>
              <a:pPr/>
              <a:t>2/26/2019</a:t>
            </a:fld>
            <a:endParaRPr lang="en-US"/>
          </a:p>
        </p:txBody>
      </p:sp>
      <p:sp>
        <p:nvSpPr>
          <p:cNvPr id="3" name="Footer Placeholder 21"/>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A60DD91-5F97-4830-9779-238E16F560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2126E7A-8258-468E-A4DD-8CE767F187A2}" type="datetime1">
              <a:rPr lang="en-US"/>
              <a:pPr/>
              <a:t>2/26/2019</a:t>
            </a:fld>
            <a:endParaRPr lang="en-US"/>
          </a:p>
        </p:txBody>
      </p:sp>
      <p:sp>
        <p:nvSpPr>
          <p:cNvPr id="6" name="Footer Placeholder 5"/>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FEBACCB-6F54-42C1-9B29-AAC2BEC0F60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fld id="{67FB55A2-1922-4D40-84AE-0ED38457EDAA}" type="datetime1">
              <a:rPr lang="en-US"/>
              <a:pPr/>
              <a:t>2/26/2019</a:t>
            </a:fld>
            <a:endParaRPr lang="en-US"/>
          </a:p>
        </p:txBody>
      </p:sp>
      <p:sp>
        <p:nvSpPr>
          <p:cNvPr id="12" name="Footer Placeholder 5"/>
          <p:cNvSpPr>
            <a:spLocks noGrp="1"/>
          </p:cNvSpPr>
          <p:nvPr>
            <p:ph type="ftr" sz="quarter" idx="11"/>
          </p:nvPr>
        </p:nvSpPr>
        <p:spPr/>
        <p:txBody>
          <a:bodyPr/>
          <a:lstStyle>
            <a:lvl1pPr>
              <a:defRPr/>
            </a:lvl1pPr>
          </a:lstStyle>
          <a:p>
            <a:r>
              <a:rPr lang="en-US" dirty="0" smtClean="0"/>
              <a:t>M K </a:t>
            </a:r>
            <a:r>
              <a:rPr lang="en-US" dirty="0" err="1" smtClean="0"/>
              <a:t>Pachariya</a:t>
            </a:r>
            <a:endParaRPr lang="en-US" dirty="0"/>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D4E72C53-5E48-4AF9-B1ED-B7AAA4D5FA8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charset="0"/>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71D19663-A2C4-4F3D-BDC7-555B0805419B}" type="datetime1">
              <a:rPr lang="en-US"/>
              <a:pPr/>
              <a:t>2/26/2019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latin typeface="Arial" charset="0"/>
              </a:defRPr>
            </a:lvl1pPr>
            <a:extLst/>
          </a:lstStyle>
          <a:p>
            <a:pPr>
              <a:defRPr/>
            </a:pPr>
            <a:fld id="{15DEBAEE-4A79-4D3B-9445-45B88EF424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699" r:id="rId2"/>
    <p:sldLayoutId id="2147483704" r:id="rId3"/>
    <p:sldLayoutId id="2147483705" r:id="rId4"/>
    <p:sldLayoutId id="2147483706" r:id="rId5"/>
    <p:sldLayoutId id="2147483707" r:id="rId6"/>
    <p:sldLayoutId id="2147483698" r:id="rId7"/>
    <p:sldLayoutId id="2147483708" r:id="rId8"/>
    <p:sldLayoutId id="2147483709" r:id="rId9"/>
    <p:sldLayoutId id="2147483697" r:id="rId10"/>
    <p:sldLayoutId id="2147483696" r:id="rId11"/>
    <p:sldLayoutId id="2147483700" r:id="rId12"/>
    <p:sldLayoutId id="2147483701" r:id="rId13"/>
    <p:sldLayoutId id="2147483702" r:id="rId14"/>
  </p:sldLayoutIdLst>
  <p:hf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2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java.sun.com/javase/6/docs" TargetMode="External"/><Relationship Id="rId2" Type="http://schemas.openxmlformats.org/officeDocument/2006/relationships/hyperlink" Target="http://java.sun.com/docs/books/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8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8"/>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26"/>
          <p:cNvSpPr>
            <a:spLocks noGrp="1"/>
          </p:cNvSpPr>
          <p:nvPr>
            <p:ph type="sldNum" sz="quarter" idx="12"/>
          </p:nvPr>
        </p:nvSpPr>
        <p:spPr/>
        <p:txBody>
          <a:bodyPr/>
          <a:lstStyle/>
          <a:p>
            <a:pPr>
              <a:defRPr/>
            </a:pPr>
            <a:fld id="{BF25E77C-9087-4A21-A7C8-F2C315A75E47}" type="slidenum">
              <a:rPr lang="en-US"/>
              <a:pPr>
                <a:defRPr/>
              </a:pPr>
              <a:t>1</a:t>
            </a:fld>
            <a:endParaRPr lang="en-US"/>
          </a:p>
        </p:txBody>
      </p:sp>
      <p:sp>
        <p:nvSpPr>
          <p:cNvPr id="4098" name="Rectangle 2"/>
          <p:cNvSpPr>
            <a:spLocks noGrp="1" noChangeArrowheads="1"/>
          </p:cNvSpPr>
          <p:nvPr>
            <p:ph type="ctrTitle"/>
          </p:nvPr>
        </p:nvSpPr>
        <p:spPr/>
        <p:txBody>
          <a:bodyPr/>
          <a:lstStyle/>
          <a:p>
            <a:pPr fontAlgn="auto">
              <a:spcAft>
                <a:spcPts val="0"/>
              </a:spcAft>
              <a:defRPr/>
            </a:pPr>
            <a:r>
              <a:rPr lang="en-US"/>
              <a:t>Lecture One</a:t>
            </a:r>
          </a:p>
        </p:txBody>
      </p:sp>
      <p:sp>
        <p:nvSpPr>
          <p:cNvPr id="9219" name="Rectangle 3"/>
          <p:cNvSpPr>
            <a:spLocks noGrp="1" noChangeArrowheads="1"/>
          </p:cNvSpPr>
          <p:nvPr>
            <p:ph type="subTitle" idx="1"/>
          </p:nvPr>
        </p:nvSpPr>
        <p:spPr>
          <a:xfrm>
            <a:off x="685800" y="3611563"/>
            <a:ext cx="7772400" cy="1200150"/>
          </a:xfrm>
        </p:spPr>
        <p:txBody>
          <a:bodyPr/>
          <a:lstStyle/>
          <a:p>
            <a:pPr marR="0"/>
            <a:r>
              <a:rPr lang="en-US" sz="6000" smtClean="0">
                <a:latin typeface="Times New Roman" pitchFamily="18" charset="0"/>
              </a:rPr>
              <a:t>Introduction to Java</a:t>
            </a:r>
          </a:p>
        </p:txBody>
      </p:sp>
      <p:sp>
        <p:nvSpPr>
          <p:cNvPr id="9220"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DBCBA49A-E70E-4617-A960-EC2F17A53FFF}" type="slidenum">
              <a:rPr lang="en-US" sz="1000">
                <a:solidFill>
                  <a:srgbClr val="FFFFFF"/>
                </a:solidFill>
              </a:rPr>
              <a:pPr algn="r"/>
              <a:t>1</a:t>
            </a:fld>
            <a:endParaRPr lang="en-US" sz="10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57C82699-BD5D-4CC4-A9E3-F8521ADE2CDF}" type="slidenum">
              <a:rPr lang="en-US"/>
              <a:pPr>
                <a:defRPr/>
              </a:pPr>
              <a:t>10</a:t>
            </a:fld>
            <a:endParaRPr lang="en-US"/>
          </a:p>
        </p:txBody>
      </p:sp>
      <p:sp>
        <p:nvSpPr>
          <p:cNvPr id="18434" name="Rectangle 3"/>
          <p:cNvSpPr>
            <a:spLocks noGrp="1" noChangeArrowheads="1"/>
          </p:cNvSpPr>
          <p:nvPr>
            <p:ph idx="1"/>
          </p:nvPr>
        </p:nvSpPr>
        <p:spPr/>
        <p:txBody>
          <a:bodyPr/>
          <a:lstStyle/>
          <a:p>
            <a:pPr>
              <a:buSzTx/>
              <a:buFont typeface="Wingdings" pitchFamily="2" charset="2"/>
              <a:buBlip>
                <a:blip r:embed="rId2"/>
              </a:buBlip>
            </a:pPr>
            <a:r>
              <a:rPr lang="en-US" smtClean="0">
                <a:latin typeface="Times New Roman" pitchFamily="18" charset="0"/>
              </a:rPr>
              <a:t>Designed with the intention of being secure</a:t>
            </a:r>
          </a:p>
          <a:p>
            <a:pPr lvl="1">
              <a:buFont typeface="Wingdings" pitchFamily="2" charset="2"/>
              <a:buBlip>
                <a:blip r:embed="rId2"/>
              </a:buBlip>
            </a:pPr>
            <a:r>
              <a:rPr lang="en-US" smtClean="0">
                <a:latin typeface="Times New Roman" pitchFamily="18" charset="0"/>
              </a:rPr>
              <a:t>No pointer arithmetic or memory management!</a:t>
            </a:r>
          </a:p>
          <a:p>
            <a:pPr lvl="1">
              <a:buFont typeface="Wingdings" pitchFamily="2" charset="2"/>
              <a:buBlip>
                <a:blip r:embed="rId2"/>
              </a:buBlip>
            </a:pPr>
            <a:r>
              <a:rPr lang="en-US" smtClean="0">
                <a:latin typeface="Times New Roman" pitchFamily="18" charset="0"/>
              </a:rPr>
              <a:t>Strict compile time and run time checking of data type.</a:t>
            </a:r>
          </a:p>
          <a:p>
            <a:pPr lvl="1">
              <a:buFont typeface="Wingdings" pitchFamily="2" charset="2"/>
              <a:buBlip>
                <a:blip r:embed="rId2"/>
              </a:buBlip>
            </a:pPr>
            <a:r>
              <a:rPr lang="en-US" smtClean="0">
                <a:latin typeface="Times New Roman" pitchFamily="18" charset="0"/>
              </a:rPr>
              <a:t>Exception handling</a:t>
            </a:r>
          </a:p>
          <a:p>
            <a:pPr lvl="1">
              <a:buFont typeface="Wingdings" pitchFamily="2" charset="2"/>
              <a:buBlip>
                <a:blip r:embed="rId2"/>
              </a:buBlip>
            </a:pPr>
            <a:r>
              <a:rPr lang="en-US" smtClean="0">
                <a:latin typeface="Times New Roman" pitchFamily="18" charset="0"/>
              </a:rPr>
              <a:t>It verify all memory access</a:t>
            </a:r>
          </a:p>
          <a:p>
            <a:pPr lvl="1">
              <a:buFont typeface="Wingdings" pitchFamily="2" charset="2"/>
              <a:buBlip>
                <a:blip r:embed="rId2"/>
              </a:buBlip>
            </a:pPr>
            <a:r>
              <a:rPr lang="en-US" smtClean="0">
                <a:latin typeface="Times New Roman" pitchFamily="18" charset="0"/>
              </a:rPr>
              <a:t>Ensure that no viruses are communicated with an applet.</a:t>
            </a:r>
          </a:p>
        </p:txBody>
      </p:sp>
      <p:sp>
        <p:nvSpPr>
          <p:cNvPr id="30722" name="Rectangle 2"/>
          <p:cNvSpPr>
            <a:spLocks noGrp="1" noChangeArrowheads="1"/>
          </p:cNvSpPr>
          <p:nvPr>
            <p:ph type="title"/>
          </p:nvPr>
        </p:nvSpPr>
        <p:spPr/>
        <p:txBody>
          <a:bodyPr/>
          <a:lstStyle/>
          <a:p>
            <a:pPr fontAlgn="auto">
              <a:spcAft>
                <a:spcPts val="0"/>
              </a:spcAft>
              <a:defRPr/>
            </a:pPr>
            <a:r>
              <a:rPr lang="en-US"/>
              <a:t>Robust and Secure</a:t>
            </a:r>
          </a:p>
        </p:txBody>
      </p:sp>
      <p:sp>
        <p:nvSpPr>
          <p:cNvPr id="18436"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9A9B6792-15A8-40AC-8E09-530F4EB06B80}" type="slidenum">
              <a:rPr lang="en-US" sz="1000"/>
              <a:pPr algn="r"/>
              <a:t>10</a:t>
            </a:fld>
            <a:endParaRPr lang="en-US" sz="1000"/>
          </a:p>
        </p:txBody>
      </p:sp>
      <p:sp>
        <p:nvSpPr>
          <p:cNvPr id="18437"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CAA1F99-5E99-4539-A9BF-83185222FCB6}" type="slidenum">
              <a:rPr lang="en-US"/>
              <a:pPr>
                <a:defRPr/>
              </a:pPr>
              <a:t>100</a:t>
            </a:fld>
            <a:endParaRPr lang="en-US"/>
          </a:p>
        </p:txBody>
      </p:sp>
      <p:sp>
        <p:nvSpPr>
          <p:cNvPr id="143362" name="Rectangle 2"/>
          <p:cNvSpPr>
            <a:spLocks noGrp="1"/>
          </p:cNvSpPr>
          <p:nvPr>
            <p:ph type="title"/>
          </p:nvPr>
        </p:nvSpPr>
        <p:spPr bwMode="auto">
          <a:xfrm>
            <a:off x="914400" y="277813"/>
            <a:ext cx="7924800" cy="560387"/>
          </a:xfrm>
          <a:noFill/>
        </p:spPr>
        <p:txBody>
          <a:bodyPr wrap="square" lIns="91440" tIns="45720" rIns="91440" bIns="45720" numCol="1" anchorCtr="0" compatLnSpc="1">
            <a:prstTxWarp prst="textNoShape">
              <a:avLst/>
            </a:prstTxWarp>
            <a:normAutofit fontScale="90000"/>
          </a:bodyPr>
          <a:lstStyle/>
          <a:p>
            <a:r>
              <a:rPr lang="en-US" sz="3300" b="0" smtClean="0">
                <a:effectLst/>
                <a:latin typeface="Times New Roman" pitchFamily="18" charset="0"/>
              </a:rPr>
              <a:t>Important Methods of Scanner Class</a:t>
            </a:r>
          </a:p>
        </p:txBody>
      </p:sp>
      <p:sp>
        <p:nvSpPr>
          <p:cNvPr id="143363" name="Rectangle 3"/>
          <p:cNvSpPr>
            <a:spLocks noGrp="1"/>
          </p:cNvSpPr>
          <p:nvPr>
            <p:ph type="body" idx="1"/>
          </p:nvPr>
        </p:nvSpPr>
        <p:spPr>
          <a:xfrm>
            <a:off x="152400" y="1143000"/>
            <a:ext cx="8839200" cy="5105400"/>
          </a:xfrm>
        </p:spPr>
        <p:txBody>
          <a:bodyPr/>
          <a:lstStyle/>
          <a:p>
            <a:pPr>
              <a:buFont typeface="Wingdings 3" pitchFamily="18" charset="2"/>
              <a:buNone/>
            </a:pPr>
            <a:r>
              <a:rPr lang="en-US" sz="1400" smtClean="0">
                <a:latin typeface="Times New Roman" pitchFamily="18" charset="0"/>
              </a:rPr>
              <a:t>public Scanner(InputStream in)	// Scanner(): convenience constructor for an InputStream object</a:t>
            </a:r>
          </a:p>
          <a:p>
            <a:pPr>
              <a:buFont typeface="Wingdings 3" pitchFamily="18" charset="2"/>
              <a:buNone/>
            </a:pPr>
            <a:r>
              <a:rPr lang="en-US" sz="1400" smtClean="0">
                <a:latin typeface="Times New Roman" pitchFamily="18" charset="0"/>
              </a:rPr>
              <a:t>					 </a:t>
            </a:r>
          </a:p>
          <a:p>
            <a:pPr>
              <a:buFont typeface="Wingdings 3" pitchFamily="18" charset="2"/>
              <a:buNone/>
            </a:pPr>
            <a:r>
              <a:rPr lang="en-US" sz="1400" smtClean="0">
                <a:latin typeface="Times New Roman" pitchFamily="18" charset="0"/>
              </a:rPr>
              <a:t>boolean hasNext()        //Return true if another token of any type is available to be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hasNextBoolean()   //Return true if a boolean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hasNextByte()        //Return true if a byte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hasNextShort()     //Return true if a byte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hasNextInt()        //Return true if a int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hasNextLong()     //Return true if a long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hasNextFloat()     //Return true if a float value is available to read.</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boolean hasNextDouble()     //Return true if a double value is available to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linds(horizontal)">
                                      <p:cBhvr>
                                        <p:cTn id="7" dur="500"/>
                                        <p:tgtEl>
                                          <p:spTgt spid="143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blinds(horizontal)">
                                      <p:cBhvr>
                                        <p:cTn id="10" dur="500"/>
                                        <p:tgtEl>
                                          <p:spTgt spid="143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blinds(horizontal)">
                                      <p:cBhvr>
                                        <p:cTn id="15" dur="500"/>
                                        <p:tgtEl>
                                          <p:spTgt spid="1433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363">
                                            <p:txEl>
                                              <p:pRg st="4" end="4"/>
                                            </p:txEl>
                                          </p:spTgt>
                                        </p:tgtEl>
                                        <p:attrNameLst>
                                          <p:attrName>style.visibility</p:attrName>
                                        </p:attrNameLst>
                                      </p:cBhvr>
                                      <p:to>
                                        <p:strVal val="visible"/>
                                      </p:to>
                                    </p:set>
                                    <p:animEffect transition="in" filter="blinds(horizontal)">
                                      <p:cBhvr>
                                        <p:cTn id="20" dur="500"/>
                                        <p:tgtEl>
                                          <p:spTgt spid="14336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3363">
                                            <p:txEl>
                                              <p:pRg st="6" end="6"/>
                                            </p:txEl>
                                          </p:spTgt>
                                        </p:tgtEl>
                                        <p:attrNameLst>
                                          <p:attrName>style.visibility</p:attrName>
                                        </p:attrNameLst>
                                      </p:cBhvr>
                                      <p:to>
                                        <p:strVal val="visible"/>
                                      </p:to>
                                    </p:set>
                                    <p:animEffect transition="in" filter="blinds(horizontal)">
                                      <p:cBhvr>
                                        <p:cTn id="25" dur="500"/>
                                        <p:tgtEl>
                                          <p:spTgt spid="14336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3363">
                                            <p:txEl>
                                              <p:pRg st="8" end="8"/>
                                            </p:txEl>
                                          </p:spTgt>
                                        </p:tgtEl>
                                        <p:attrNameLst>
                                          <p:attrName>style.visibility</p:attrName>
                                        </p:attrNameLst>
                                      </p:cBhvr>
                                      <p:to>
                                        <p:strVal val="visible"/>
                                      </p:to>
                                    </p:set>
                                    <p:animEffect transition="in" filter="blinds(horizontal)">
                                      <p:cBhvr>
                                        <p:cTn id="30" dur="500"/>
                                        <p:tgtEl>
                                          <p:spTgt spid="14336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3363">
                                            <p:txEl>
                                              <p:pRg st="10" end="10"/>
                                            </p:txEl>
                                          </p:spTgt>
                                        </p:tgtEl>
                                        <p:attrNameLst>
                                          <p:attrName>style.visibility</p:attrName>
                                        </p:attrNameLst>
                                      </p:cBhvr>
                                      <p:to>
                                        <p:strVal val="visible"/>
                                      </p:to>
                                    </p:set>
                                    <p:animEffect transition="in" filter="blinds(horizontal)">
                                      <p:cBhvr>
                                        <p:cTn id="35" dur="500"/>
                                        <p:tgtEl>
                                          <p:spTgt spid="14336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3363">
                                            <p:txEl>
                                              <p:pRg st="12" end="12"/>
                                            </p:txEl>
                                          </p:spTgt>
                                        </p:tgtEl>
                                        <p:attrNameLst>
                                          <p:attrName>style.visibility</p:attrName>
                                        </p:attrNameLst>
                                      </p:cBhvr>
                                      <p:to>
                                        <p:strVal val="visible"/>
                                      </p:to>
                                    </p:set>
                                    <p:animEffect transition="in" filter="blinds(horizontal)">
                                      <p:cBhvr>
                                        <p:cTn id="40" dur="500"/>
                                        <p:tgtEl>
                                          <p:spTgt spid="14336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3363">
                                            <p:txEl>
                                              <p:pRg st="14" end="14"/>
                                            </p:txEl>
                                          </p:spTgt>
                                        </p:tgtEl>
                                        <p:attrNameLst>
                                          <p:attrName>style.visibility</p:attrName>
                                        </p:attrNameLst>
                                      </p:cBhvr>
                                      <p:to>
                                        <p:strVal val="visible"/>
                                      </p:to>
                                    </p:set>
                                    <p:animEffect transition="in" filter="blinds(horizontal)">
                                      <p:cBhvr>
                                        <p:cTn id="45" dur="500"/>
                                        <p:tgtEl>
                                          <p:spTgt spid="143363">
                                            <p:txEl>
                                              <p:pRg st="14" end="1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3363">
                                            <p:txEl>
                                              <p:pRg st="16" end="16"/>
                                            </p:txEl>
                                          </p:spTgt>
                                        </p:tgtEl>
                                        <p:attrNameLst>
                                          <p:attrName>style.visibility</p:attrName>
                                        </p:attrNameLst>
                                      </p:cBhvr>
                                      <p:to>
                                        <p:strVal val="visible"/>
                                      </p:to>
                                    </p:set>
                                    <p:animEffect transition="in" filter="blinds(horizontal)">
                                      <p:cBhvr>
                                        <p:cTn id="50" dur="500"/>
                                        <p:tgtEl>
                                          <p:spTgt spid="14336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2894FE37-8712-4EAD-AC89-0F09292F914D}" type="slidenum">
              <a:rPr lang="en-US"/>
              <a:pPr>
                <a:defRPr/>
              </a:pPr>
              <a:t>101</a:t>
            </a:fld>
            <a:endParaRPr lang="en-US"/>
          </a:p>
        </p:txBody>
      </p:sp>
      <p:sp>
        <p:nvSpPr>
          <p:cNvPr id="1443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Important Methods of Scanner Class</a:t>
            </a:r>
          </a:p>
        </p:txBody>
      </p:sp>
      <p:sp>
        <p:nvSpPr>
          <p:cNvPr id="144387" name="Rectangle 3"/>
          <p:cNvSpPr>
            <a:spLocks noGrp="1"/>
          </p:cNvSpPr>
          <p:nvPr>
            <p:ph type="body" idx="1"/>
          </p:nvPr>
        </p:nvSpPr>
        <p:spPr/>
        <p:txBody>
          <a:bodyPr/>
          <a:lstStyle/>
          <a:p>
            <a:pPr>
              <a:lnSpc>
                <a:spcPct val="80000"/>
              </a:lnSpc>
              <a:buFont typeface="Wingdings 3" pitchFamily="18" charset="2"/>
              <a:buNone/>
            </a:pPr>
            <a:r>
              <a:rPr lang="en-US" sz="1800" smtClean="0">
                <a:latin typeface="Times New Roman" pitchFamily="18" charset="0"/>
              </a:rPr>
              <a:t>int nextInt() 	                   // return next token as int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short nextShort()   	    // return next token as short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byte nextByte()                     // return next token as byte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long nextLong()	                // return next token as long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double nextDouble()          // return next token as double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float nextFloat()	              // return next token as float value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String next()	             //return next token of any type from the input source</a:t>
            </a:r>
          </a:p>
          <a:p>
            <a:pPr>
              <a:lnSpc>
                <a:spcPct val="80000"/>
              </a:lnSpc>
              <a:buFont typeface="Wingdings 3" pitchFamily="18" charset="2"/>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String nextLine()             // return the next line of input as a string</a:t>
            </a:r>
            <a:endParaRPr 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linds(horizontal)">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7">
                                            <p:txEl>
                                              <p:pRg st="2" end="2"/>
                                            </p:txEl>
                                          </p:spTgt>
                                        </p:tgtEl>
                                        <p:attrNameLst>
                                          <p:attrName>style.visibility</p:attrName>
                                        </p:attrNameLst>
                                      </p:cBhvr>
                                      <p:to>
                                        <p:strVal val="visible"/>
                                      </p:to>
                                    </p:set>
                                    <p:animEffect transition="in" filter="blinds(horizontal)">
                                      <p:cBhvr>
                                        <p:cTn id="12" dur="500"/>
                                        <p:tgtEl>
                                          <p:spTgt spid="144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387">
                                            <p:txEl>
                                              <p:pRg st="4" end="4"/>
                                            </p:txEl>
                                          </p:spTgt>
                                        </p:tgtEl>
                                        <p:attrNameLst>
                                          <p:attrName>style.visibility</p:attrName>
                                        </p:attrNameLst>
                                      </p:cBhvr>
                                      <p:to>
                                        <p:strVal val="visible"/>
                                      </p:to>
                                    </p:set>
                                    <p:animEffect transition="in" filter="blinds(horizontal)">
                                      <p:cBhvr>
                                        <p:cTn id="17" dur="500"/>
                                        <p:tgtEl>
                                          <p:spTgt spid="144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4387">
                                            <p:txEl>
                                              <p:pRg st="6" end="6"/>
                                            </p:txEl>
                                          </p:spTgt>
                                        </p:tgtEl>
                                        <p:attrNameLst>
                                          <p:attrName>style.visibility</p:attrName>
                                        </p:attrNameLst>
                                      </p:cBhvr>
                                      <p:to>
                                        <p:strVal val="visible"/>
                                      </p:to>
                                    </p:set>
                                    <p:animEffect transition="in" filter="blinds(horizontal)">
                                      <p:cBhvr>
                                        <p:cTn id="22" dur="500"/>
                                        <p:tgtEl>
                                          <p:spTgt spid="1443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4387">
                                            <p:txEl>
                                              <p:pRg st="8" end="8"/>
                                            </p:txEl>
                                          </p:spTgt>
                                        </p:tgtEl>
                                        <p:attrNameLst>
                                          <p:attrName>style.visibility</p:attrName>
                                        </p:attrNameLst>
                                      </p:cBhvr>
                                      <p:to>
                                        <p:strVal val="visible"/>
                                      </p:to>
                                    </p:set>
                                    <p:animEffect transition="in" filter="blinds(horizontal)">
                                      <p:cBhvr>
                                        <p:cTn id="27" dur="500"/>
                                        <p:tgtEl>
                                          <p:spTgt spid="14438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4387">
                                            <p:txEl>
                                              <p:pRg st="10" end="10"/>
                                            </p:txEl>
                                          </p:spTgt>
                                        </p:tgtEl>
                                        <p:attrNameLst>
                                          <p:attrName>style.visibility</p:attrName>
                                        </p:attrNameLst>
                                      </p:cBhvr>
                                      <p:to>
                                        <p:strVal val="visible"/>
                                      </p:to>
                                    </p:set>
                                    <p:animEffect transition="in" filter="blinds(horizontal)">
                                      <p:cBhvr>
                                        <p:cTn id="32" dur="500"/>
                                        <p:tgtEl>
                                          <p:spTgt spid="14438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4387">
                                            <p:txEl>
                                              <p:pRg st="12" end="12"/>
                                            </p:txEl>
                                          </p:spTgt>
                                        </p:tgtEl>
                                        <p:attrNameLst>
                                          <p:attrName>style.visibility</p:attrName>
                                        </p:attrNameLst>
                                      </p:cBhvr>
                                      <p:to>
                                        <p:strVal val="visible"/>
                                      </p:to>
                                    </p:set>
                                    <p:animEffect transition="in" filter="blinds(horizontal)">
                                      <p:cBhvr>
                                        <p:cTn id="37" dur="500"/>
                                        <p:tgtEl>
                                          <p:spTgt spid="144387">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4387">
                                            <p:txEl>
                                              <p:pRg st="14" end="14"/>
                                            </p:txEl>
                                          </p:spTgt>
                                        </p:tgtEl>
                                        <p:attrNameLst>
                                          <p:attrName>style.visibility</p:attrName>
                                        </p:attrNameLst>
                                      </p:cBhvr>
                                      <p:to>
                                        <p:strVal val="visible"/>
                                      </p:to>
                                    </p:set>
                                    <p:animEffect transition="in" filter="blinds(horizontal)">
                                      <p:cBhvr>
                                        <p:cTn id="42" dur="500"/>
                                        <p:tgtEl>
                                          <p:spTgt spid="14438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EC483BE6-30AD-47E0-ACE3-66553C568538}" type="slidenum">
              <a:rPr lang="en-US"/>
              <a:pPr>
                <a:defRPr/>
              </a:pPr>
              <a:t>102</a:t>
            </a:fld>
            <a:endParaRPr lang="en-US"/>
          </a:p>
        </p:txBody>
      </p:sp>
      <p:sp>
        <p:nvSpPr>
          <p:cNvPr id="14541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Taking Input from the File</a:t>
            </a:r>
          </a:p>
        </p:txBody>
      </p:sp>
      <p:sp>
        <p:nvSpPr>
          <p:cNvPr id="145411" name="Rectangle 3"/>
          <p:cNvSpPr>
            <a:spLocks noGrp="1"/>
          </p:cNvSpPr>
          <p:nvPr>
            <p:ph type="body" idx="1"/>
          </p:nvPr>
        </p:nvSpPr>
        <p:spPr/>
        <p:txBody>
          <a:bodyPr/>
          <a:lstStyle/>
          <a:p>
            <a:pPr>
              <a:buFont typeface="Wingdings" pitchFamily="2" charset="2"/>
              <a:buChar char="ü"/>
            </a:pPr>
            <a:r>
              <a:rPr lang="en-US" sz="2000" dirty="0" smtClean="0">
                <a:solidFill>
                  <a:srgbClr val="FF0000"/>
                </a:solidFill>
                <a:latin typeface="Times New Roman" pitchFamily="18" charset="0"/>
              </a:rPr>
              <a:t>The following lines read data from a file:</a:t>
            </a:r>
          </a:p>
          <a:p>
            <a:pPr>
              <a:buFont typeface="Wingdings" pitchFamily="2" charset="2"/>
              <a:buNone/>
            </a:pPr>
            <a:r>
              <a:rPr lang="en-US" sz="2000" dirty="0" smtClean="0">
                <a:solidFill>
                  <a:srgbClr val="FF0000"/>
                </a:solidFill>
                <a:latin typeface="Times New Roman" pitchFamily="18" charset="0"/>
              </a:rPr>
              <a:t>	</a:t>
            </a:r>
            <a:r>
              <a:rPr lang="en-US" sz="2000" dirty="0" err="1" smtClean="0">
                <a:solidFill>
                  <a:srgbClr val="FF0000"/>
                </a:solidFill>
                <a:latin typeface="Times New Roman" pitchFamily="18" charset="0"/>
              </a:rPr>
              <a:t>FileReader</a:t>
            </a:r>
            <a:r>
              <a:rPr lang="en-US" sz="2000" dirty="0" smtClean="0">
                <a:solidFill>
                  <a:srgbClr val="FF0000"/>
                </a:solidFill>
                <a:latin typeface="Times New Roman" pitchFamily="18" charset="0"/>
              </a:rPr>
              <a:t> fin = new </a:t>
            </a:r>
            <a:r>
              <a:rPr lang="en-US" sz="2000" dirty="0" err="1" smtClean="0">
                <a:solidFill>
                  <a:srgbClr val="FF0000"/>
                </a:solidFill>
                <a:latin typeface="Times New Roman" pitchFamily="18" charset="0"/>
              </a:rPr>
              <a:t>FileReader</a:t>
            </a:r>
            <a:r>
              <a:rPr lang="en-US" sz="2000" dirty="0" smtClean="0">
                <a:solidFill>
                  <a:srgbClr val="FF0000"/>
                </a:solidFill>
                <a:latin typeface="Times New Roman" pitchFamily="18" charset="0"/>
              </a:rPr>
              <a:t>(</a:t>
            </a:r>
            <a:r>
              <a:rPr lang="en-US" sz="2000" dirty="0" smtClean="0">
                <a:solidFill>
                  <a:srgbClr val="FF0000"/>
                </a:solidFill>
              </a:rPr>
              <a:t>“</a:t>
            </a:r>
            <a:r>
              <a:rPr lang="en-US" sz="2000" dirty="0" smtClean="0">
                <a:solidFill>
                  <a:srgbClr val="FF0000"/>
                </a:solidFill>
                <a:latin typeface="Times New Roman" pitchFamily="18" charset="0"/>
              </a:rPr>
              <a:t>c:\\f_input.txt</a:t>
            </a:r>
            <a:r>
              <a:rPr lang="en-US" sz="2000" dirty="0" smtClean="0">
                <a:solidFill>
                  <a:srgbClr val="FF0000"/>
                </a:solidFill>
              </a:rPr>
              <a:t>”</a:t>
            </a:r>
            <a:r>
              <a:rPr lang="en-US" sz="2000" dirty="0" smtClean="0">
                <a:solidFill>
                  <a:srgbClr val="FF0000"/>
                </a:solidFill>
                <a:latin typeface="Times New Roman" pitchFamily="18" charset="0"/>
              </a:rPr>
              <a:t>);</a:t>
            </a:r>
          </a:p>
          <a:p>
            <a:pPr>
              <a:buFont typeface="Wingdings" pitchFamily="2" charset="2"/>
              <a:buNone/>
            </a:pPr>
            <a:r>
              <a:rPr lang="en-US" sz="2000" dirty="0" smtClean="0">
                <a:solidFill>
                  <a:srgbClr val="FF0000"/>
                </a:solidFill>
                <a:latin typeface="Times New Roman" pitchFamily="18" charset="0"/>
              </a:rPr>
              <a:t>    Scanner test = new Scanner(fin);</a:t>
            </a: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Char char="ü"/>
            </a:pPr>
            <a:r>
              <a:rPr lang="en-US" sz="2000" b="1" u="sng" dirty="0" err="1" smtClean="0">
                <a:latin typeface="Times New Roman" pitchFamily="18" charset="0"/>
              </a:rPr>
              <a:t>FileReader</a:t>
            </a:r>
            <a:r>
              <a:rPr lang="en-US" sz="2000" b="1" u="sng" dirty="0" smtClean="0">
                <a:latin typeface="Times New Roman" pitchFamily="18" charset="0"/>
              </a:rPr>
              <a:t>:</a:t>
            </a:r>
          </a:p>
          <a:p>
            <a:pPr>
              <a:buFont typeface="Wingdings" pitchFamily="2" charset="2"/>
              <a:buNone/>
            </a:pPr>
            <a:r>
              <a:rPr lang="en-US" sz="2000" b="1" u="sng" dirty="0" smtClean="0">
                <a:latin typeface="Times New Roman" pitchFamily="18" charset="0"/>
              </a:rPr>
              <a:t>   </a:t>
            </a:r>
            <a:r>
              <a:rPr lang="en-US" sz="2000" dirty="0" smtClean="0">
                <a:latin typeface="Times New Roman" pitchFamily="18" charset="0"/>
              </a:rPr>
              <a:t>- belongs to java.io package.</a:t>
            </a:r>
          </a:p>
          <a:p>
            <a:pPr>
              <a:buFont typeface="Wingdings" pitchFamily="2" charset="2"/>
              <a:buNone/>
            </a:pPr>
            <a:r>
              <a:rPr lang="en-US" sz="2000" dirty="0" smtClean="0">
                <a:latin typeface="Times New Roman" pitchFamily="18" charset="0"/>
              </a:rPr>
              <a:t>   -It creates an object that can read the content of a file.</a:t>
            </a:r>
          </a:p>
        </p:txBody>
      </p:sp>
      <p:sp>
        <p:nvSpPr>
          <p:cNvPr id="145412" name="Line 4"/>
          <p:cNvSpPr>
            <a:spLocks noChangeShapeType="1"/>
          </p:cNvSpPr>
          <p:nvPr/>
        </p:nvSpPr>
        <p:spPr bwMode="auto">
          <a:xfrm flipV="1">
            <a:off x="3581400" y="2819400"/>
            <a:ext cx="0" cy="685800"/>
          </a:xfrm>
          <a:prstGeom prst="line">
            <a:avLst/>
          </a:prstGeom>
          <a:noFill/>
          <a:ln w="9525">
            <a:solidFill>
              <a:schemeClr val="tx1"/>
            </a:solidFill>
            <a:round/>
            <a:headEnd/>
            <a:tailEnd type="triangle" w="med" len="med"/>
          </a:ln>
          <a:effectLst/>
        </p:spPr>
        <p:txBody>
          <a:bodyPr/>
          <a:lstStyle/>
          <a:p>
            <a:endParaRPr lang="en-US"/>
          </a:p>
        </p:txBody>
      </p:sp>
      <p:sp>
        <p:nvSpPr>
          <p:cNvPr id="145413" name="Text Box 5"/>
          <p:cNvSpPr txBox="1">
            <a:spLocks noChangeArrowheads="1"/>
          </p:cNvSpPr>
          <p:nvPr/>
        </p:nvSpPr>
        <p:spPr bwMode="auto">
          <a:xfrm>
            <a:off x="2286000" y="3733800"/>
            <a:ext cx="5257800" cy="77946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Calls the constructor Scanner (Readable from)</a:t>
            </a:r>
          </a:p>
          <a:p>
            <a:pPr>
              <a:spcBef>
                <a:spcPct val="50000"/>
              </a:spcBef>
            </a:pPr>
            <a:r>
              <a:rPr lang="en-US">
                <a:latin typeface="Times New Roman" pitchFamily="18" charset="0"/>
              </a:rPr>
              <a:t>-Creates a Scanner that uses the Readable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117C6B50-DBAB-4655-A965-1B6A402F7A6A}" type="slidenum">
              <a:rPr lang="en-US"/>
              <a:pPr>
                <a:defRPr/>
              </a:pPr>
              <a:t>103</a:t>
            </a:fld>
            <a:endParaRPr lang="en-US"/>
          </a:p>
        </p:txBody>
      </p:sp>
      <p:sp>
        <p:nvSpPr>
          <p:cNvPr id="146434" name="Rectangle 2"/>
          <p:cNvSpPr>
            <a:spLocks noGrp="1"/>
          </p:cNvSpPr>
          <p:nvPr>
            <p:ph type="title"/>
          </p:nvPr>
        </p:nvSpPr>
        <p:spPr bwMode="auto">
          <a:xfrm>
            <a:off x="457200" y="76200"/>
            <a:ext cx="8229600" cy="484187"/>
          </a:xfrm>
          <a:noFill/>
        </p:spPr>
        <p:txBody>
          <a:bodyPr wrap="square" lIns="91440" tIns="45720" rIns="91440" bIns="45720" numCol="1" anchorCtr="0" compatLnSpc="1">
            <a:prstTxWarp prst="textNoShape">
              <a:avLst/>
            </a:prstTxWarp>
            <a:normAutofit fontScale="90000"/>
          </a:bodyPr>
          <a:lstStyle/>
          <a:p>
            <a:r>
              <a:rPr lang="en-US" sz="3700" b="0" dirty="0" smtClean="0">
                <a:effectLst/>
                <a:latin typeface="Times New Roman" pitchFamily="18" charset="0"/>
              </a:rPr>
              <a:t>Taking Input from the File</a:t>
            </a:r>
          </a:p>
        </p:txBody>
      </p:sp>
      <p:sp>
        <p:nvSpPr>
          <p:cNvPr id="146435" name="Rectangle 3"/>
          <p:cNvSpPr>
            <a:spLocks noGrp="1"/>
          </p:cNvSpPr>
          <p:nvPr>
            <p:ph type="body" idx="1"/>
          </p:nvPr>
        </p:nvSpPr>
        <p:spPr>
          <a:xfrm>
            <a:off x="228600" y="685800"/>
            <a:ext cx="8458200" cy="6172200"/>
          </a:xfrm>
        </p:spPr>
        <p:txBody>
          <a:bodyPr/>
          <a:lstStyle/>
          <a:p>
            <a:pPr>
              <a:lnSpc>
                <a:spcPct val="80000"/>
              </a:lnSpc>
              <a:buFont typeface="Wingdings 3" pitchFamily="18" charset="2"/>
              <a:buNone/>
            </a:pPr>
            <a:r>
              <a:rPr lang="en-US" sz="1400" b="1" dirty="0" smtClean="0">
                <a:solidFill>
                  <a:srgbClr val="990000"/>
                </a:solidFill>
                <a:latin typeface="Times New Roman" pitchFamily="18" charset="0"/>
              </a:rPr>
              <a:t>import java.io.*;</a:t>
            </a:r>
          </a:p>
          <a:p>
            <a:pPr>
              <a:lnSpc>
                <a:spcPct val="80000"/>
              </a:lnSpc>
              <a:buFont typeface="Wingdings 3" pitchFamily="18" charset="2"/>
              <a:buNone/>
            </a:pPr>
            <a:r>
              <a:rPr lang="en-US" sz="1400" b="1" dirty="0" smtClean="0">
                <a:solidFill>
                  <a:srgbClr val="990000"/>
                </a:solidFill>
                <a:latin typeface="Times New Roman" pitchFamily="18" charset="0"/>
              </a:rPr>
              <a:t>import </a:t>
            </a:r>
            <a:r>
              <a:rPr lang="en-US" sz="1400" b="1" dirty="0" err="1" smtClean="0">
                <a:solidFill>
                  <a:srgbClr val="990000"/>
                </a:solidFill>
                <a:latin typeface="Times New Roman" pitchFamily="18" charset="0"/>
              </a:rPr>
              <a:t>java.util</a:t>
            </a:r>
            <a:r>
              <a:rPr lang="en-US" sz="1400" b="1" dirty="0" smtClean="0">
                <a:solidFill>
                  <a:srgbClr val="990000"/>
                </a:solidFill>
                <a:latin typeface="Times New Roman" pitchFamily="18" charset="0"/>
              </a:rPr>
              <a:t>.*;</a:t>
            </a:r>
          </a:p>
          <a:p>
            <a:pPr>
              <a:lnSpc>
                <a:spcPct val="80000"/>
              </a:lnSpc>
            </a:pPr>
            <a:endParaRPr lang="en-US" sz="1400" b="1" dirty="0" smtClean="0">
              <a:solidFill>
                <a:srgbClr val="990000"/>
              </a:solidFill>
              <a:latin typeface="Times New Roman" pitchFamily="18" charset="0"/>
            </a:endParaRPr>
          </a:p>
          <a:p>
            <a:pPr>
              <a:lnSpc>
                <a:spcPct val="80000"/>
              </a:lnSpc>
              <a:buFont typeface="Wingdings 3" pitchFamily="18" charset="2"/>
              <a:buNone/>
            </a:pPr>
            <a:r>
              <a:rPr lang="en-US" sz="1400" b="1" dirty="0" smtClean="0">
                <a:latin typeface="Times New Roman" pitchFamily="18" charset="0"/>
              </a:rPr>
              <a:t>class </a:t>
            </a:r>
            <a:r>
              <a:rPr lang="en-US" sz="1400" b="1" dirty="0" err="1" smtClean="0">
                <a:latin typeface="Times New Roman" pitchFamily="18" charset="0"/>
              </a:rPr>
              <a:t>file_input</a:t>
            </a:r>
            <a:endParaRPr lang="en-US" sz="1400" b="1" dirty="0" smtClean="0">
              <a:latin typeface="Times New Roman" pitchFamily="18" charset="0"/>
            </a:endParaRPr>
          </a:p>
          <a:p>
            <a:pPr>
              <a:lnSpc>
                <a:spcPct val="80000"/>
              </a:lnSpc>
              <a:buFont typeface="Wingdings 3" pitchFamily="18" charset="2"/>
              <a:buNone/>
            </a:pPr>
            <a:r>
              <a:rPr lang="en-US" sz="1400" b="1" dirty="0" smtClean="0">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public static void main(String </a:t>
            </a:r>
            <a:r>
              <a:rPr lang="en-US" sz="1400" b="1" dirty="0" err="1" smtClean="0">
                <a:latin typeface="Times New Roman" pitchFamily="18" charset="0"/>
              </a:rPr>
              <a:t>args</a:t>
            </a:r>
            <a:r>
              <a:rPr lang="en-US" sz="1400" b="1" dirty="0" smtClean="0">
                <a:latin typeface="Times New Roman" pitchFamily="18" charset="0"/>
              </a:rPr>
              <a:t>[]) throws </a:t>
            </a:r>
            <a:r>
              <a:rPr lang="en-US" sz="1400" b="1" dirty="0" err="1" smtClean="0">
                <a:latin typeface="Times New Roman" pitchFamily="18" charset="0"/>
              </a:rPr>
              <a:t>IOException</a:t>
            </a:r>
            <a:endParaRPr lang="en-US" sz="1400" b="1" dirty="0" smtClean="0">
              <a:latin typeface="Times New Roman" pitchFamily="18" charset="0"/>
            </a:endParaRP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double </a:t>
            </a:r>
            <a:r>
              <a:rPr lang="en-US" sz="1400" b="1" dirty="0" err="1" smtClean="0">
                <a:latin typeface="Times New Roman" pitchFamily="18" charset="0"/>
              </a:rPr>
              <a:t>i</a:t>
            </a:r>
            <a:r>
              <a:rPr lang="en-US" sz="1400" b="1" dirty="0" smtClean="0">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String </a:t>
            </a:r>
            <a:r>
              <a:rPr lang="en-US" sz="1400" b="1" dirty="0" err="1" smtClean="0">
                <a:latin typeface="Times New Roman" pitchFamily="18" charset="0"/>
              </a:rPr>
              <a:t>str</a:t>
            </a:r>
            <a:r>
              <a:rPr lang="en-US" sz="1400" b="1" dirty="0" smtClean="0">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r>
              <a:rPr lang="en-US" sz="1400" b="1" dirty="0" err="1" smtClean="0">
                <a:solidFill>
                  <a:srgbClr val="990000"/>
                </a:solidFill>
                <a:latin typeface="Times New Roman" pitchFamily="18" charset="0"/>
              </a:rPr>
              <a:t>FileReader</a:t>
            </a:r>
            <a:r>
              <a:rPr lang="en-US" sz="1400" b="1" dirty="0" smtClean="0">
                <a:solidFill>
                  <a:srgbClr val="990000"/>
                </a:solidFill>
                <a:latin typeface="Times New Roman" pitchFamily="18" charset="0"/>
              </a:rPr>
              <a:t> </a:t>
            </a:r>
            <a:r>
              <a:rPr lang="en-US" sz="1400" b="1" dirty="0" smtClean="0">
                <a:solidFill>
                  <a:srgbClr val="990000"/>
                </a:solidFill>
                <a:latin typeface="Times New Roman" pitchFamily="18" charset="0"/>
              </a:rPr>
              <a:t>fin = new </a:t>
            </a:r>
            <a:r>
              <a:rPr lang="en-US" sz="1400" b="1" dirty="0" err="1" smtClean="0">
                <a:solidFill>
                  <a:srgbClr val="990000"/>
                </a:solidFill>
                <a:latin typeface="Times New Roman" pitchFamily="18" charset="0"/>
              </a:rPr>
              <a:t>FileReader</a:t>
            </a:r>
            <a:r>
              <a:rPr lang="en-US" sz="1400" b="1" dirty="0" smtClean="0">
                <a:solidFill>
                  <a:srgbClr val="990000"/>
                </a:solidFill>
                <a:latin typeface="Times New Roman" pitchFamily="18" charset="0"/>
              </a:rPr>
              <a:t>("c:\\f_input.txt");</a:t>
            </a:r>
          </a:p>
          <a:p>
            <a:pPr>
              <a:lnSpc>
                <a:spcPct val="80000"/>
              </a:lnSpc>
              <a:buFont typeface="Wingdings 3" pitchFamily="18" charset="2"/>
              <a:buNone/>
            </a:pPr>
            <a:r>
              <a:rPr lang="en-US" sz="1400" b="1" dirty="0" smtClean="0">
                <a:solidFill>
                  <a:srgbClr val="990000"/>
                </a:solidFill>
                <a:latin typeface="Times New Roman" pitchFamily="18" charset="0"/>
              </a:rPr>
              <a:t>		</a:t>
            </a:r>
            <a:r>
              <a:rPr lang="en-US" sz="1400" b="1" dirty="0" smtClean="0">
                <a:solidFill>
                  <a:srgbClr val="990000"/>
                </a:solidFill>
                <a:latin typeface="Times New Roman" pitchFamily="18" charset="0"/>
              </a:rPr>
              <a:t>Scanner </a:t>
            </a:r>
            <a:r>
              <a:rPr lang="en-US" sz="1400" b="1" dirty="0" smtClean="0">
                <a:solidFill>
                  <a:srgbClr val="990000"/>
                </a:solidFill>
                <a:latin typeface="Times New Roman" pitchFamily="18" charset="0"/>
              </a:rPr>
              <a:t>test = new Scanner(fin);</a:t>
            </a:r>
          </a:p>
          <a:p>
            <a:pPr>
              <a:lnSpc>
                <a:spcPct val="80000"/>
              </a:lnSpc>
              <a:buFont typeface="Wingdings 3" pitchFamily="18" charset="2"/>
              <a:buNone/>
            </a:pPr>
            <a:r>
              <a:rPr lang="en-US" sz="1400" b="1" dirty="0" smtClean="0">
                <a:solidFill>
                  <a:srgbClr val="990000"/>
                </a:solidFill>
                <a:latin typeface="Times New Roman" pitchFamily="18" charset="0"/>
              </a:rPr>
              <a:t>		</a:t>
            </a:r>
            <a:r>
              <a:rPr lang="en-US" sz="1400" b="1" dirty="0" smtClean="0">
                <a:solidFill>
                  <a:srgbClr val="990000"/>
                </a:solidFill>
                <a:latin typeface="Times New Roman" pitchFamily="18" charset="0"/>
              </a:rPr>
              <a:t>while(</a:t>
            </a:r>
            <a:r>
              <a:rPr lang="en-US" sz="1400" b="1" dirty="0" err="1" smtClean="0">
                <a:solidFill>
                  <a:srgbClr val="990000"/>
                </a:solidFill>
                <a:latin typeface="Times New Roman" pitchFamily="18" charset="0"/>
              </a:rPr>
              <a:t>test.hasNext</a:t>
            </a:r>
            <a:r>
              <a:rPr lang="en-US" sz="1400" b="1" dirty="0" smtClean="0">
                <a:solidFill>
                  <a:srgbClr val="990000"/>
                </a:solidFill>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r>
              <a:rPr lang="en-US" sz="1400" b="1" dirty="0" smtClean="0">
                <a:solidFill>
                  <a:srgbClr val="990000"/>
                </a:solidFill>
                <a:latin typeface="Times New Roman" pitchFamily="18" charset="0"/>
              </a:rPr>
              <a:t>if(</a:t>
            </a:r>
            <a:r>
              <a:rPr lang="en-US" sz="1400" b="1" dirty="0" err="1" smtClean="0">
                <a:solidFill>
                  <a:srgbClr val="990000"/>
                </a:solidFill>
                <a:latin typeface="Times New Roman" pitchFamily="18" charset="0"/>
              </a:rPr>
              <a:t>test.hasNextDouble</a:t>
            </a:r>
            <a:r>
              <a:rPr lang="en-US" sz="1400" b="1" dirty="0" smtClean="0">
                <a:solidFill>
                  <a:srgbClr val="990000"/>
                </a:solidFill>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r>
              <a:rPr lang="en-US" sz="1400" b="1" dirty="0" err="1" smtClean="0">
                <a:solidFill>
                  <a:srgbClr val="990000"/>
                </a:solidFill>
                <a:latin typeface="Times New Roman" pitchFamily="18" charset="0"/>
              </a:rPr>
              <a:t>i</a:t>
            </a:r>
            <a:r>
              <a:rPr lang="en-US" sz="1400" b="1" dirty="0" smtClean="0">
                <a:solidFill>
                  <a:srgbClr val="990000"/>
                </a:solidFill>
                <a:latin typeface="Times New Roman" pitchFamily="18" charset="0"/>
              </a:rPr>
              <a:t>=</a:t>
            </a:r>
            <a:r>
              <a:rPr lang="en-US" sz="1400" b="1" dirty="0" err="1" smtClean="0">
                <a:solidFill>
                  <a:srgbClr val="990000"/>
                </a:solidFill>
                <a:latin typeface="Times New Roman" pitchFamily="18" charset="0"/>
              </a:rPr>
              <a:t>test.nextDouble</a:t>
            </a:r>
            <a:r>
              <a:rPr lang="en-US" sz="1400" b="1" dirty="0" smtClean="0">
                <a:solidFill>
                  <a:srgbClr val="990000"/>
                </a:solidFill>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r>
              <a:rPr lang="en-US" sz="1400" b="1" dirty="0" err="1" smtClean="0">
                <a:latin typeface="Times New Roman" pitchFamily="18" charset="0"/>
              </a:rPr>
              <a:t>System.out.println</a:t>
            </a:r>
            <a:r>
              <a:rPr lang="en-US" sz="1400" b="1" dirty="0" smtClean="0">
                <a:latin typeface="Times New Roman" pitchFamily="18" charset="0"/>
              </a:rPr>
              <a:t>("The number is:" + </a:t>
            </a:r>
            <a:r>
              <a:rPr lang="en-US" sz="1400" b="1" dirty="0" err="1" smtClean="0">
                <a:latin typeface="Times New Roman" pitchFamily="18" charset="0"/>
              </a:rPr>
              <a:t>i</a:t>
            </a: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else</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r>
              <a:rPr lang="en-US" sz="1400" b="1" dirty="0" err="1" smtClean="0">
                <a:solidFill>
                  <a:srgbClr val="990000"/>
                </a:solidFill>
                <a:latin typeface="Times New Roman" pitchFamily="18" charset="0"/>
              </a:rPr>
              <a:t>str</a:t>
            </a:r>
            <a:r>
              <a:rPr lang="en-US" sz="1400" b="1" dirty="0" smtClean="0">
                <a:solidFill>
                  <a:srgbClr val="990000"/>
                </a:solidFill>
                <a:latin typeface="Times New Roman" pitchFamily="18" charset="0"/>
              </a:rPr>
              <a:t> = </a:t>
            </a:r>
            <a:r>
              <a:rPr lang="en-US" sz="1400" b="1" dirty="0" err="1" smtClean="0">
                <a:solidFill>
                  <a:srgbClr val="990000"/>
                </a:solidFill>
                <a:latin typeface="Times New Roman" pitchFamily="18" charset="0"/>
              </a:rPr>
              <a:t>test.next</a:t>
            </a:r>
            <a:r>
              <a:rPr lang="en-US" sz="1400" b="1" dirty="0" smtClean="0">
                <a:solidFill>
                  <a:srgbClr val="990000"/>
                </a:solidFill>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r>
              <a:rPr lang="en-US" sz="1400" b="1" dirty="0" err="1" smtClean="0">
                <a:latin typeface="Times New Roman" pitchFamily="18" charset="0"/>
              </a:rPr>
              <a:t>System.out.println</a:t>
            </a:r>
            <a:r>
              <a:rPr lang="en-US" sz="1400" b="1" dirty="0" smtClean="0">
                <a:latin typeface="Times New Roman" pitchFamily="18" charset="0"/>
              </a:rPr>
              <a:t>(</a:t>
            </a:r>
            <a:r>
              <a:rPr lang="en-US" sz="1400" b="1" dirty="0" err="1" smtClean="0">
                <a:latin typeface="Times New Roman" pitchFamily="18" charset="0"/>
              </a:rPr>
              <a:t>str</a:t>
            </a:r>
            <a:r>
              <a:rPr lang="en-US" sz="1400" b="1" dirty="0" smtClean="0">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                </a:t>
            </a:r>
            <a:r>
              <a:rPr lang="en-US" sz="1400" b="1" dirty="0" err="1" smtClean="0">
                <a:latin typeface="Times New Roman" pitchFamily="18" charset="0"/>
              </a:rPr>
              <a:t>fin.close</a:t>
            </a:r>
            <a:r>
              <a:rPr lang="en-US" sz="1400" b="1" dirty="0" smtClean="0">
                <a:latin typeface="Times New Roman" pitchFamily="18" charset="0"/>
              </a:rPr>
              <a:t>();</a:t>
            </a:r>
          </a:p>
          <a:p>
            <a:pPr>
              <a:lnSpc>
                <a:spcPct val="80000"/>
              </a:lnSpc>
              <a:buFont typeface="Wingdings 3" pitchFamily="18" charset="2"/>
              <a:buNone/>
            </a:pPr>
            <a:r>
              <a:rPr lang="en-US" sz="1400" b="1" dirty="0" smtClean="0">
                <a:latin typeface="Times New Roman" pitchFamily="18" charset="0"/>
              </a:rPr>
              <a:t>	}</a:t>
            </a:r>
          </a:p>
          <a:p>
            <a:pPr>
              <a:lnSpc>
                <a:spcPct val="80000"/>
              </a:lnSpc>
              <a:buFont typeface="Wingdings 3" pitchFamily="18" charset="2"/>
              <a:buNone/>
            </a:pPr>
            <a:r>
              <a:rPr lang="en-US" sz="1400" b="1" dirty="0" smtClean="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linds(horizontal)">
                                      <p:cBhvr>
                                        <p:cTn id="7" dur="500"/>
                                        <p:tgtEl>
                                          <p:spTgt spid="146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pRg st="1" end="1"/>
                                            </p:txEl>
                                          </p:spTgt>
                                        </p:tgtEl>
                                        <p:attrNameLst>
                                          <p:attrName>style.visibility</p:attrName>
                                        </p:attrNameLst>
                                      </p:cBhvr>
                                      <p:to>
                                        <p:strVal val="visible"/>
                                      </p:to>
                                    </p:set>
                                    <p:animEffect transition="in" filter="blinds(horizontal)">
                                      <p:cBhvr>
                                        <p:cTn id="10" dur="500"/>
                                        <p:tgtEl>
                                          <p:spTgt spid="146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6435">
                                            <p:txEl>
                                              <p:pRg st="13" end="13"/>
                                            </p:txEl>
                                          </p:spTgt>
                                        </p:tgtEl>
                                        <p:attrNameLst>
                                          <p:attrName>style.visibility</p:attrName>
                                        </p:attrNameLst>
                                      </p:cBhvr>
                                      <p:to>
                                        <p:strVal val="visible"/>
                                      </p:to>
                                    </p:set>
                                    <p:animEffect transition="in" filter="blinds(horizontal)">
                                      <p:cBhvr>
                                        <p:cTn id="15" dur="500"/>
                                        <p:tgtEl>
                                          <p:spTgt spid="146435">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6435">
                                            <p:txEl>
                                              <p:pRg st="15" end="15"/>
                                            </p:txEl>
                                          </p:spTgt>
                                        </p:tgtEl>
                                        <p:attrNameLst>
                                          <p:attrName>style.visibility</p:attrName>
                                        </p:attrNameLst>
                                      </p:cBhvr>
                                      <p:to>
                                        <p:strVal val="visible"/>
                                      </p:to>
                                    </p:set>
                                    <p:animEffect transition="in" filter="blinds(horizontal)">
                                      <p:cBhvr>
                                        <p:cTn id="20" dur="500"/>
                                        <p:tgtEl>
                                          <p:spTgt spid="146435">
                                            <p:txEl>
                                              <p:pRg st="15" end="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6435">
                                            <p:txEl>
                                              <p:pRg st="20" end="20"/>
                                            </p:txEl>
                                          </p:spTgt>
                                        </p:tgtEl>
                                        <p:attrNameLst>
                                          <p:attrName>style.visibility</p:attrName>
                                        </p:attrNameLst>
                                      </p:cBhvr>
                                      <p:to>
                                        <p:strVal val="visible"/>
                                      </p:to>
                                    </p:set>
                                    <p:animEffect transition="in" filter="blinds(horizontal)">
                                      <p:cBhvr>
                                        <p:cTn id="25" dur="500"/>
                                        <p:tgtEl>
                                          <p:spTgt spid="14643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7C4EB4CC-7CEE-40CF-81C1-01A6FB626377}" type="slidenum">
              <a:rPr lang="en-US"/>
              <a:pPr>
                <a:defRPr/>
              </a:pPr>
              <a:t>104</a:t>
            </a:fld>
            <a:endParaRPr lang="en-US"/>
          </a:p>
        </p:txBody>
      </p:sp>
      <p:sp>
        <p:nvSpPr>
          <p:cNvPr id="1474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Taking Input from a File</a:t>
            </a:r>
          </a:p>
        </p:txBody>
      </p:sp>
      <p:sp>
        <p:nvSpPr>
          <p:cNvPr id="147459" name="Rectangle 3"/>
          <p:cNvSpPr>
            <a:spLocks noGrp="1"/>
          </p:cNvSpPr>
          <p:nvPr>
            <p:ph type="body" idx="1"/>
          </p:nvPr>
        </p:nvSpPr>
        <p:spPr/>
        <p:txBody>
          <a:bodyPr/>
          <a:lstStyle/>
          <a:p>
            <a:pPr>
              <a:buFont typeface="Wingdings 3" pitchFamily="18" charset="2"/>
              <a:buNone/>
            </a:pPr>
            <a:r>
              <a:rPr lang="en-US" sz="2000" smtClean="0">
                <a:latin typeface="Times New Roman" pitchFamily="18" charset="0"/>
              </a:rPr>
              <a:t>Suppose the file contains the following data:</a:t>
            </a:r>
          </a:p>
          <a:p>
            <a:pPr>
              <a:buFont typeface="Wingdings 3" pitchFamily="18" charset="2"/>
              <a:buNone/>
            </a:pPr>
            <a:r>
              <a:rPr lang="en-US" sz="2000" smtClean="0">
                <a:latin typeface="Times New Roman" pitchFamily="18" charset="0"/>
              </a:rPr>
              <a:t>2 3.4 5 6 7.4 9.1 10.5 done</a:t>
            </a:r>
          </a:p>
          <a:p>
            <a:pPr>
              <a:buFont typeface="Wingdings 3" pitchFamily="18" charset="2"/>
              <a:buNone/>
            </a:pPr>
            <a:r>
              <a:rPr lang="en-US" sz="2000" smtClean="0">
                <a:latin typeface="Times New Roman" pitchFamily="18" charset="0"/>
              </a:rPr>
              <a:t>Output:</a:t>
            </a:r>
          </a:p>
          <a:p>
            <a:pPr>
              <a:buFont typeface="Wingdings 3" pitchFamily="18" charset="2"/>
              <a:buNone/>
            </a:pPr>
            <a:r>
              <a:rPr lang="en-US" sz="2000" smtClean="0">
                <a:latin typeface="Times New Roman" pitchFamily="18" charset="0"/>
              </a:rPr>
              <a:t>The number is: 2.0</a:t>
            </a:r>
          </a:p>
          <a:p>
            <a:pPr>
              <a:buFont typeface="Wingdings 3" pitchFamily="18" charset="2"/>
              <a:buNone/>
            </a:pPr>
            <a:r>
              <a:rPr lang="en-US" sz="2000" smtClean="0">
                <a:latin typeface="Times New Roman" pitchFamily="18" charset="0"/>
              </a:rPr>
              <a:t>The number is: 3.4</a:t>
            </a:r>
          </a:p>
          <a:p>
            <a:pPr>
              <a:buFont typeface="Wingdings 3" pitchFamily="18" charset="2"/>
              <a:buNone/>
            </a:pPr>
            <a:r>
              <a:rPr lang="en-US" sz="2000" smtClean="0">
                <a:latin typeface="Times New Roman" pitchFamily="18" charset="0"/>
              </a:rPr>
              <a:t>The number is: 5.0</a:t>
            </a:r>
          </a:p>
          <a:p>
            <a:pPr>
              <a:buFont typeface="Wingdings 3" pitchFamily="18" charset="2"/>
              <a:buNone/>
            </a:pPr>
            <a:r>
              <a:rPr lang="en-US" sz="2000" smtClean="0">
                <a:latin typeface="Times New Roman" pitchFamily="18" charset="0"/>
              </a:rPr>
              <a:t>The number is: 6.0</a:t>
            </a:r>
          </a:p>
          <a:p>
            <a:pPr>
              <a:buFont typeface="Wingdings 3" pitchFamily="18" charset="2"/>
              <a:buNone/>
            </a:pPr>
            <a:r>
              <a:rPr lang="en-US" sz="2000" smtClean="0">
                <a:latin typeface="Times New Roman" pitchFamily="18" charset="0"/>
              </a:rPr>
              <a:t>The number is: 7.4</a:t>
            </a:r>
          </a:p>
          <a:p>
            <a:pPr>
              <a:buFont typeface="Wingdings 3" pitchFamily="18" charset="2"/>
              <a:buNone/>
            </a:pPr>
            <a:r>
              <a:rPr lang="en-US" sz="2000" smtClean="0">
                <a:latin typeface="Times New Roman" pitchFamily="18" charset="0"/>
              </a:rPr>
              <a:t>The number is: 9.1</a:t>
            </a:r>
          </a:p>
          <a:p>
            <a:pPr>
              <a:buFont typeface="Wingdings 3" pitchFamily="18" charset="2"/>
              <a:buNone/>
            </a:pPr>
            <a:r>
              <a:rPr lang="en-US" sz="2000" smtClean="0">
                <a:latin typeface="Times New Roman" pitchFamily="18" charset="0"/>
              </a:rPr>
              <a:t>The number is: 10.5</a:t>
            </a:r>
          </a:p>
          <a:p>
            <a:pPr>
              <a:buFont typeface="Wingdings 3" pitchFamily="18" charset="2"/>
              <a:buNone/>
            </a:pPr>
            <a:r>
              <a:rPr lang="en-US" sz="2000" smtClean="0">
                <a:latin typeface="Times New Roman" pitchFamily="18" charset="0"/>
              </a:rPr>
              <a:t>done</a:t>
            </a:r>
          </a:p>
          <a:p>
            <a:pPr>
              <a:buFont typeface="Wingdings 3" pitchFamily="18" charset="2"/>
              <a:buNone/>
            </a:pPr>
            <a:r>
              <a:rPr lang="en-US" sz="2000" smtClean="0">
                <a:latin typeface="Times New Roman" pitchFamily="18" charset="0"/>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B7426E4D-BFEB-4EEE-B8B4-ED3DEFEC7A87}" type="slidenum">
              <a:rPr lang="en-US"/>
              <a:pPr>
                <a:defRPr/>
              </a:pPr>
              <a:t>105</a:t>
            </a:fld>
            <a:endParaRPr lang="en-US"/>
          </a:p>
        </p:txBody>
      </p:sp>
      <p:sp>
        <p:nvSpPr>
          <p:cNvPr id="1484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Writing Data into a File</a:t>
            </a:r>
          </a:p>
        </p:txBody>
      </p:sp>
      <p:sp>
        <p:nvSpPr>
          <p:cNvPr id="148483" name="Rectangle 3"/>
          <p:cNvSpPr>
            <a:spLocks noGrp="1"/>
          </p:cNvSpPr>
          <p:nvPr>
            <p:ph type="body" idx="1"/>
          </p:nvPr>
        </p:nvSpPr>
        <p:spPr/>
        <p:txBody>
          <a:bodyPr/>
          <a:lstStyle/>
          <a:p>
            <a:pPr>
              <a:lnSpc>
                <a:spcPct val="90000"/>
              </a:lnSpc>
              <a:buFont typeface="Wingdings 3" pitchFamily="18" charset="2"/>
              <a:buNone/>
            </a:pPr>
            <a:r>
              <a:rPr lang="en-US" sz="2000" b="1" dirty="0" smtClean="0">
                <a:latin typeface="Times New Roman" pitchFamily="18" charset="0"/>
              </a:rPr>
              <a:t>import java.io.*;</a:t>
            </a:r>
          </a:p>
          <a:p>
            <a:pPr>
              <a:lnSpc>
                <a:spcPct val="90000"/>
              </a:lnSpc>
              <a:buFont typeface="Wingdings 3" pitchFamily="18" charset="2"/>
              <a:buNone/>
            </a:pPr>
            <a:endParaRPr lang="en-US" sz="2000" b="1" dirty="0" smtClean="0">
              <a:latin typeface="Times New Roman" pitchFamily="18" charset="0"/>
            </a:endParaRPr>
          </a:p>
          <a:p>
            <a:pPr>
              <a:lnSpc>
                <a:spcPct val="90000"/>
              </a:lnSpc>
              <a:buFont typeface="Wingdings 3" pitchFamily="18" charset="2"/>
              <a:buNone/>
            </a:pPr>
            <a:r>
              <a:rPr lang="en-US" sz="2000" b="1" dirty="0" smtClean="0">
                <a:latin typeface="Times New Roman" pitchFamily="18" charset="0"/>
              </a:rPr>
              <a:t>class test</a:t>
            </a:r>
          </a:p>
          <a:p>
            <a:pPr>
              <a:lnSpc>
                <a:spcPct val="90000"/>
              </a:lnSpc>
              <a:buFont typeface="Wingdings 3" pitchFamily="18" charset="2"/>
              <a:buNone/>
            </a:pPr>
            <a:r>
              <a:rPr lang="en-US" sz="2000" b="1" dirty="0" smtClean="0">
                <a:latin typeface="Times New Roman" pitchFamily="18" charset="0"/>
              </a:rPr>
              <a:t>{</a:t>
            </a:r>
          </a:p>
          <a:p>
            <a:pPr>
              <a:lnSpc>
                <a:spcPct val="90000"/>
              </a:lnSpc>
              <a:buFont typeface="Wingdings 3" pitchFamily="18" charset="2"/>
              <a:buNone/>
            </a:pPr>
            <a:r>
              <a:rPr lang="en-US" sz="2000" b="1" dirty="0" smtClean="0">
                <a:latin typeface="Times New Roman" pitchFamily="18" charset="0"/>
              </a:rPr>
              <a:t>	public static void main (String </a:t>
            </a:r>
            <a:r>
              <a:rPr lang="en-US" sz="2000" b="1" dirty="0" err="1" smtClean="0">
                <a:latin typeface="Times New Roman" pitchFamily="18" charset="0"/>
              </a:rPr>
              <a:t>args</a:t>
            </a:r>
            <a:r>
              <a:rPr lang="en-US" sz="2000" b="1" dirty="0" smtClean="0">
                <a:latin typeface="Times New Roman" pitchFamily="18" charset="0"/>
              </a:rPr>
              <a:t>[])</a:t>
            </a:r>
          </a:p>
          <a:p>
            <a:pPr>
              <a:lnSpc>
                <a:spcPct val="90000"/>
              </a:lnSpc>
              <a:buFont typeface="Wingdings 3" pitchFamily="18" charset="2"/>
              <a:buNone/>
            </a:pPr>
            <a:r>
              <a:rPr lang="en-US" sz="2000" b="1" dirty="0" smtClean="0">
                <a:latin typeface="Times New Roman" pitchFamily="18" charset="0"/>
              </a:rPr>
              <a:t>	{</a:t>
            </a:r>
          </a:p>
          <a:p>
            <a:pPr>
              <a:lnSpc>
                <a:spcPct val="90000"/>
              </a:lnSpc>
              <a:buFont typeface="Wingdings 3" pitchFamily="18" charset="2"/>
              <a:buNone/>
            </a:pPr>
            <a:r>
              <a:rPr lang="en-US" sz="2000" b="1" dirty="0" smtClean="0">
                <a:latin typeface="Times New Roman" pitchFamily="18" charset="0"/>
              </a:rPr>
              <a:t>		</a:t>
            </a:r>
            <a:r>
              <a:rPr lang="en-US" sz="2000" b="1" dirty="0" err="1" smtClean="0">
                <a:latin typeface="Times New Roman" pitchFamily="18" charset="0"/>
              </a:rPr>
              <a:t>FileWriter</a:t>
            </a:r>
            <a:r>
              <a:rPr lang="en-US" sz="2000" b="1" dirty="0" smtClean="0">
                <a:latin typeface="Times New Roman" pitchFamily="18" charset="0"/>
              </a:rPr>
              <a:t> </a:t>
            </a:r>
            <a:r>
              <a:rPr lang="en-US" sz="2000" b="1" dirty="0" err="1" smtClean="0">
                <a:latin typeface="Times New Roman" pitchFamily="18" charset="0"/>
              </a:rPr>
              <a:t>fout</a:t>
            </a:r>
            <a:r>
              <a:rPr lang="en-US" sz="2000" b="1" dirty="0" smtClean="0">
                <a:latin typeface="Times New Roman" pitchFamily="18" charset="0"/>
              </a:rPr>
              <a:t> = new </a:t>
            </a:r>
            <a:r>
              <a:rPr lang="en-US" sz="2000" b="1" dirty="0" err="1" smtClean="0">
                <a:latin typeface="Times New Roman" pitchFamily="18" charset="0"/>
              </a:rPr>
              <a:t>FileWriter</a:t>
            </a:r>
            <a:r>
              <a:rPr lang="en-US" sz="2000" b="1" dirty="0" smtClean="0">
                <a:latin typeface="Times New Roman" pitchFamily="18" charset="0"/>
              </a:rPr>
              <a:t>(</a:t>
            </a:r>
            <a:r>
              <a:rPr lang="en-US" sz="2000" b="1" dirty="0" smtClean="0"/>
              <a:t>“</a:t>
            </a:r>
            <a:r>
              <a:rPr lang="en-US" sz="2000" b="1" dirty="0" smtClean="0">
                <a:latin typeface="Times New Roman" pitchFamily="18" charset="0"/>
              </a:rPr>
              <a:t>c:\\test1.txt</a:t>
            </a:r>
            <a:r>
              <a:rPr lang="en-US" sz="2000" b="1" dirty="0" smtClean="0"/>
              <a:t>”</a:t>
            </a:r>
            <a:r>
              <a:rPr lang="en-US" sz="2000" b="1" dirty="0" smtClean="0">
                <a:latin typeface="Times New Roman" pitchFamily="18" charset="0"/>
              </a:rPr>
              <a:t>);</a:t>
            </a:r>
          </a:p>
          <a:p>
            <a:pPr>
              <a:lnSpc>
                <a:spcPct val="90000"/>
              </a:lnSpc>
              <a:buFont typeface="Wingdings 3" pitchFamily="18" charset="2"/>
              <a:buNone/>
            </a:pPr>
            <a:r>
              <a:rPr lang="en-US" sz="2000" b="1" dirty="0" smtClean="0">
                <a:latin typeface="Times New Roman" pitchFamily="18" charset="0"/>
              </a:rPr>
              <a:t>		</a:t>
            </a:r>
            <a:r>
              <a:rPr lang="en-US" sz="2000" b="1" dirty="0" err="1" smtClean="0">
                <a:latin typeface="Times New Roman" pitchFamily="18" charset="0"/>
              </a:rPr>
              <a:t>fout.write</a:t>
            </a:r>
            <a:r>
              <a:rPr lang="en-US" sz="2000" b="1" dirty="0" smtClean="0">
                <a:latin typeface="Times New Roman" pitchFamily="18" charset="0"/>
              </a:rPr>
              <a:t>(</a:t>
            </a:r>
            <a:r>
              <a:rPr lang="en-US" sz="2000" b="1" dirty="0" smtClean="0"/>
              <a:t>“</a:t>
            </a:r>
            <a:r>
              <a:rPr lang="en-US" sz="2000" b="1" dirty="0" smtClean="0">
                <a:latin typeface="Times New Roman" pitchFamily="18" charset="0"/>
              </a:rPr>
              <a:t>2 3.4 5 6 7.4 9.1 10.5 done</a:t>
            </a:r>
            <a:r>
              <a:rPr lang="en-US" sz="2000" b="1" dirty="0" smtClean="0"/>
              <a:t>”</a:t>
            </a:r>
            <a:r>
              <a:rPr lang="en-US" sz="2000" b="1" dirty="0" smtClean="0">
                <a:latin typeface="Times New Roman" pitchFamily="18" charset="0"/>
              </a:rPr>
              <a:t>);</a:t>
            </a:r>
          </a:p>
          <a:p>
            <a:pPr>
              <a:lnSpc>
                <a:spcPct val="90000"/>
              </a:lnSpc>
              <a:buFont typeface="Wingdings 3" pitchFamily="18" charset="2"/>
              <a:buNone/>
            </a:pPr>
            <a:r>
              <a:rPr lang="en-US" sz="2000" b="1" dirty="0" smtClean="0">
                <a:latin typeface="Times New Roman" pitchFamily="18" charset="0"/>
              </a:rPr>
              <a:t>		</a:t>
            </a:r>
            <a:r>
              <a:rPr lang="en-US" sz="2000" b="1" dirty="0" err="1" smtClean="0">
                <a:latin typeface="Times New Roman" pitchFamily="18" charset="0"/>
              </a:rPr>
              <a:t>fout.close</a:t>
            </a:r>
            <a:r>
              <a:rPr lang="en-US" sz="2000" b="1" dirty="0" smtClean="0">
                <a:latin typeface="Times New Roman" pitchFamily="18" charset="0"/>
              </a:rPr>
              <a:t>();</a:t>
            </a:r>
          </a:p>
          <a:p>
            <a:pPr>
              <a:lnSpc>
                <a:spcPct val="90000"/>
              </a:lnSpc>
              <a:buFont typeface="Wingdings 3" pitchFamily="18" charset="2"/>
              <a:buNone/>
            </a:pPr>
            <a:r>
              <a:rPr lang="en-US" sz="2000" b="1" dirty="0" smtClean="0">
                <a:latin typeface="Times New Roman" pitchFamily="18" charset="0"/>
              </a:rPr>
              <a:t>     }</a:t>
            </a:r>
          </a:p>
          <a:p>
            <a:pPr>
              <a:lnSpc>
                <a:spcPct val="90000"/>
              </a:lnSpc>
              <a:buFont typeface="Wingdings 3" pitchFamily="18" charset="2"/>
              <a:buNone/>
            </a:pPr>
            <a:r>
              <a:rPr lang="en-US" sz="2000" b="1" dirty="0" smtClean="0">
                <a:latin typeface="Times New Roman" pitchFamily="18"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p>
            <a:pPr>
              <a:defRPr/>
            </a:pPr>
            <a:fld id="{EDD1E446-738F-47DC-A995-2ED091B4021B}" type="slidenum">
              <a:rPr lang="en-US"/>
              <a:pPr>
                <a:defRPr/>
              </a:pPr>
              <a:t>106</a:t>
            </a:fld>
            <a:endParaRPr lang="en-US"/>
          </a:p>
        </p:txBody>
      </p:sp>
      <p:sp>
        <p:nvSpPr>
          <p:cNvPr id="1505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Homework (Math Library)</a:t>
            </a:r>
          </a:p>
        </p:txBody>
      </p:sp>
      <p:sp>
        <p:nvSpPr>
          <p:cNvPr id="150531" name="Rectangle 3"/>
          <p:cNvSpPr>
            <a:spLocks noGrp="1"/>
          </p:cNvSpPr>
          <p:nvPr>
            <p:ph type="body" idx="1"/>
          </p:nvPr>
        </p:nvSpPr>
        <p:spPr/>
        <p:txBody>
          <a:bodyPr/>
          <a:lstStyle/>
          <a:p>
            <a:pPr>
              <a:lnSpc>
                <a:spcPct val="90000"/>
              </a:lnSpc>
              <a:buFont typeface="Wingdings" pitchFamily="2" charset="2"/>
              <a:buChar char="ü"/>
            </a:pPr>
            <a:r>
              <a:rPr lang="en-US" sz="2000" smtClean="0">
                <a:latin typeface="Times New Roman" pitchFamily="18" charset="0"/>
              </a:rPr>
              <a:t>Suppose you are given the following</a:t>
            </a:r>
          </a:p>
          <a:p>
            <a:pPr lvl="1">
              <a:lnSpc>
                <a:spcPct val="90000"/>
              </a:lnSpc>
              <a:buFont typeface="Wingdings" pitchFamily="2" charset="2"/>
              <a:buChar char="ü"/>
            </a:pPr>
            <a:r>
              <a:rPr lang="en-US" sz="2000" smtClean="0">
                <a:solidFill>
                  <a:srgbClr val="990000"/>
                </a:solidFill>
                <a:latin typeface="Times New Roman" pitchFamily="18" charset="0"/>
              </a:rPr>
              <a:t>double a=56.34, b=6.58334, c=-34.4265;</a:t>
            </a:r>
          </a:p>
          <a:p>
            <a:pPr>
              <a:lnSpc>
                <a:spcPct val="90000"/>
              </a:lnSpc>
              <a:buFont typeface="Wingdings" pitchFamily="2" charset="2"/>
              <a:buChar char="ü"/>
            </a:pPr>
            <a:r>
              <a:rPr lang="en-US" sz="2000" smtClean="0">
                <a:latin typeface="Times New Roman" pitchFamily="18" charset="0"/>
              </a:rPr>
              <a:t>Calculate the following value:</a:t>
            </a:r>
            <a:endParaRPr lang="en-US" sz="2200" smtClean="0">
              <a:latin typeface="Times New Roman" pitchFamily="18" charset="0"/>
            </a:endParaRPr>
          </a:p>
          <a:p>
            <a:pPr lvl="1">
              <a:lnSpc>
                <a:spcPct val="90000"/>
              </a:lnSpc>
              <a:buFont typeface="Wingdings" pitchFamily="2" charset="2"/>
              <a:buChar char="ü"/>
            </a:pPr>
            <a:r>
              <a:rPr lang="en-US" sz="2000" smtClean="0">
                <a:latin typeface="Times New Roman" pitchFamily="18" charset="0"/>
              </a:rPr>
              <a:t>Print a </a:t>
            </a:r>
            <a:r>
              <a:rPr lang="en-US" sz="2000" smtClean="0">
                <a:solidFill>
                  <a:srgbClr val="FF9900"/>
                </a:solidFill>
                <a:latin typeface="Times New Roman" pitchFamily="18" charset="0"/>
              </a:rPr>
              <a:t>random number</a:t>
            </a:r>
            <a:r>
              <a:rPr lang="en-US" sz="2000" smtClean="0">
                <a:latin typeface="Times New Roman" pitchFamily="18" charset="0"/>
              </a:rPr>
              <a:t>.</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absolute value</a:t>
            </a:r>
            <a:r>
              <a:rPr lang="en-US" sz="2000" smtClean="0">
                <a:latin typeface="Times New Roman" pitchFamily="18" charset="0"/>
              </a:rPr>
              <a:t> of the variable </a:t>
            </a:r>
            <a:r>
              <a:rPr lang="en-US" sz="2000" smtClean="0">
                <a:solidFill>
                  <a:schemeClr val="accent1"/>
                </a:solidFill>
                <a:latin typeface="Times New Roman" pitchFamily="18" charset="0"/>
              </a:rPr>
              <a:t>c</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square root</a:t>
            </a:r>
            <a:r>
              <a:rPr lang="en-US" sz="2000" smtClean="0">
                <a:latin typeface="Times New Roman" pitchFamily="18" charset="0"/>
              </a:rPr>
              <a:t> of </a:t>
            </a:r>
            <a:r>
              <a:rPr lang="en-US" sz="2000" smtClean="0">
                <a:solidFill>
                  <a:srgbClr val="990000"/>
                </a:solidFill>
                <a:latin typeface="Times New Roman" pitchFamily="18" charset="0"/>
              </a:rPr>
              <a:t>a</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maximum value</a:t>
            </a:r>
            <a:r>
              <a:rPr lang="en-US" sz="2000" smtClean="0">
                <a:latin typeface="Times New Roman" pitchFamily="18" charset="0"/>
              </a:rPr>
              <a:t> between </a:t>
            </a:r>
            <a:r>
              <a:rPr lang="en-US" sz="2000" smtClean="0">
                <a:solidFill>
                  <a:schemeClr val="accent1"/>
                </a:solidFill>
                <a:latin typeface="Times New Roman" pitchFamily="18" charset="0"/>
              </a:rPr>
              <a:t>a</a:t>
            </a:r>
            <a:r>
              <a:rPr lang="en-US" sz="2000" smtClean="0">
                <a:latin typeface="Times New Roman" pitchFamily="18" charset="0"/>
              </a:rPr>
              <a:t> and </a:t>
            </a:r>
            <a:r>
              <a:rPr lang="en-US" sz="2000" smtClean="0">
                <a:solidFill>
                  <a:schemeClr val="accent1"/>
                </a:solidFill>
                <a:latin typeface="Times New Roman" pitchFamily="18" charset="0"/>
              </a:rPr>
              <a:t>b</a:t>
            </a:r>
          </a:p>
          <a:p>
            <a:pPr lvl="1">
              <a:lnSpc>
                <a:spcPct val="90000"/>
              </a:lnSpc>
              <a:buFont typeface="Wingdings" pitchFamily="2" charset="2"/>
              <a:buChar char="ü"/>
            </a:pPr>
            <a:r>
              <a:rPr lang="en-US" sz="2000" smtClean="0">
                <a:latin typeface="Times New Roman" pitchFamily="18" charset="0"/>
              </a:rPr>
              <a:t>Calculate the value </a:t>
            </a:r>
            <a:r>
              <a:rPr lang="en-US" sz="2000" smtClean="0">
                <a:solidFill>
                  <a:srgbClr val="990000"/>
                </a:solidFill>
                <a:latin typeface="Times New Roman" pitchFamily="18" charset="0"/>
              </a:rPr>
              <a:t>a</a:t>
            </a:r>
            <a:r>
              <a:rPr lang="en-US" sz="2000" baseline="30000" smtClean="0">
                <a:solidFill>
                  <a:srgbClr val="990000"/>
                </a:solidFill>
                <a:latin typeface="Times New Roman" pitchFamily="18" charset="0"/>
              </a:rPr>
              <a:t>b</a:t>
            </a:r>
          </a:p>
          <a:p>
            <a:pPr lvl="1">
              <a:lnSpc>
                <a:spcPct val="90000"/>
              </a:lnSpc>
              <a:buFont typeface="Wingdings" pitchFamily="2" charset="2"/>
              <a:buChar char="ü"/>
            </a:pPr>
            <a:r>
              <a:rPr lang="en-US" sz="2000" smtClean="0">
                <a:solidFill>
                  <a:srgbClr val="FF9900"/>
                </a:solidFill>
                <a:latin typeface="Times New Roman" pitchFamily="18" charset="0"/>
              </a:rPr>
              <a:t>Round</a:t>
            </a:r>
            <a:r>
              <a:rPr lang="en-US" sz="2000" smtClean="0">
                <a:latin typeface="Times New Roman" pitchFamily="18" charset="0"/>
              </a:rPr>
              <a:t> the number </a:t>
            </a:r>
            <a:r>
              <a:rPr lang="en-US" sz="2000" smtClean="0">
                <a:solidFill>
                  <a:srgbClr val="990000"/>
                </a:solidFill>
                <a:latin typeface="Times New Roman" pitchFamily="18" charset="0"/>
              </a:rPr>
              <a:t>a</a:t>
            </a:r>
          </a:p>
          <a:p>
            <a:pPr lvl="1">
              <a:lnSpc>
                <a:spcPct val="90000"/>
              </a:lnSpc>
              <a:buFont typeface="Wingdings" pitchFamily="2" charset="2"/>
              <a:buChar char="ü"/>
            </a:pPr>
            <a:r>
              <a:rPr lang="en-US" sz="2000" smtClean="0">
                <a:latin typeface="Times New Roman" pitchFamily="18" charset="0"/>
              </a:rPr>
              <a:t>Calculate the value of </a:t>
            </a:r>
            <a:r>
              <a:rPr lang="en-US" sz="2000" smtClean="0">
                <a:solidFill>
                  <a:srgbClr val="990000"/>
                </a:solidFill>
                <a:latin typeface="Times New Roman" pitchFamily="18" charset="0"/>
              </a:rPr>
              <a:t>√(a</a:t>
            </a:r>
            <a:r>
              <a:rPr lang="en-US" sz="2000" baseline="30000" smtClean="0">
                <a:solidFill>
                  <a:srgbClr val="990000"/>
                </a:solidFill>
                <a:latin typeface="Times New Roman" pitchFamily="18" charset="0"/>
              </a:rPr>
              <a:t>2</a:t>
            </a:r>
            <a:r>
              <a:rPr lang="en-US" sz="2000" smtClean="0">
                <a:solidFill>
                  <a:srgbClr val="990000"/>
                </a:solidFill>
                <a:latin typeface="Times New Roman" pitchFamily="18" charset="0"/>
              </a:rPr>
              <a:t>+b</a:t>
            </a:r>
            <a:r>
              <a:rPr lang="en-US" sz="2000" baseline="30000" smtClean="0">
                <a:solidFill>
                  <a:srgbClr val="990000"/>
                </a:solidFill>
                <a:latin typeface="Times New Roman" pitchFamily="18" charset="0"/>
              </a:rPr>
              <a:t>2</a:t>
            </a:r>
            <a:r>
              <a:rPr lang="en-US" sz="2000" smtClean="0">
                <a:solidFill>
                  <a:srgbClr val="990000"/>
                </a:solidFill>
                <a:latin typeface="Times New Roman" pitchFamily="18" charset="0"/>
              </a:rPr>
              <a:t>)</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floor</a:t>
            </a:r>
            <a:r>
              <a:rPr lang="en-US" sz="2000" smtClean="0">
                <a:latin typeface="Times New Roman" pitchFamily="18" charset="0"/>
              </a:rPr>
              <a:t>, </a:t>
            </a:r>
            <a:r>
              <a:rPr lang="en-US" sz="2000" smtClean="0">
                <a:solidFill>
                  <a:srgbClr val="FF9900"/>
                </a:solidFill>
                <a:latin typeface="Times New Roman" pitchFamily="18" charset="0"/>
              </a:rPr>
              <a:t>ceil</a:t>
            </a:r>
            <a:r>
              <a:rPr lang="en-US" sz="2000" smtClean="0">
                <a:latin typeface="Times New Roman" pitchFamily="18" charset="0"/>
              </a:rPr>
              <a:t> and </a:t>
            </a:r>
            <a:r>
              <a:rPr lang="en-US" sz="2000" smtClean="0">
                <a:solidFill>
                  <a:srgbClr val="FF9900"/>
                </a:solidFill>
                <a:latin typeface="Times New Roman" pitchFamily="18" charset="0"/>
              </a:rPr>
              <a:t>round</a:t>
            </a:r>
            <a:r>
              <a:rPr lang="en-US" sz="2000" smtClean="0">
                <a:latin typeface="Times New Roman" pitchFamily="18" charset="0"/>
              </a:rPr>
              <a:t> value of </a:t>
            </a:r>
            <a:r>
              <a:rPr lang="en-US" sz="2000" smtClean="0">
                <a:solidFill>
                  <a:schemeClr val="accent1"/>
                </a:solidFill>
                <a:latin typeface="Times New Roman" pitchFamily="18" charset="0"/>
              </a:rPr>
              <a:t>b</a:t>
            </a:r>
            <a:r>
              <a:rPr lang="en-US" sz="2000" smtClean="0">
                <a:latin typeface="Times New Roman" pitchFamily="18" charset="0"/>
              </a:rPr>
              <a:t> and </a:t>
            </a:r>
            <a:r>
              <a:rPr lang="en-US" sz="2000" smtClean="0">
                <a:solidFill>
                  <a:schemeClr val="accent1"/>
                </a:solidFill>
                <a:latin typeface="Times New Roman" pitchFamily="18" charset="0"/>
              </a:rPr>
              <a:t>c</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radian value</a:t>
            </a:r>
            <a:r>
              <a:rPr lang="en-US" sz="2000" smtClean="0">
                <a:latin typeface="Times New Roman" pitchFamily="18" charset="0"/>
              </a:rPr>
              <a:t> of </a:t>
            </a:r>
            <a:r>
              <a:rPr lang="en-US" sz="2000" smtClean="0">
                <a:solidFill>
                  <a:srgbClr val="990000"/>
                </a:solidFill>
                <a:latin typeface="Times New Roman" pitchFamily="18" charset="0"/>
              </a:rPr>
              <a:t>a</a:t>
            </a:r>
            <a:r>
              <a:rPr lang="en-US" sz="2000" smtClean="0">
                <a:latin typeface="Times New Roman" pitchFamily="18" charset="0"/>
              </a:rPr>
              <a:t>.</a:t>
            </a:r>
          </a:p>
          <a:p>
            <a:pPr lvl="1">
              <a:lnSpc>
                <a:spcPct val="90000"/>
              </a:lnSpc>
              <a:buFont typeface="Wingdings" pitchFamily="2" charset="2"/>
              <a:buChar char="ü"/>
            </a:pPr>
            <a:r>
              <a:rPr lang="en-US" sz="2000" smtClean="0">
                <a:latin typeface="Times New Roman" pitchFamily="18" charset="0"/>
              </a:rPr>
              <a:t>Find the </a:t>
            </a:r>
            <a:r>
              <a:rPr lang="en-US" sz="2000" smtClean="0">
                <a:solidFill>
                  <a:srgbClr val="FF9900"/>
                </a:solidFill>
                <a:latin typeface="Times New Roman" pitchFamily="18" charset="0"/>
              </a:rPr>
              <a:t>sin</a:t>
            </a:r>
            <a:r>
              <a:rPr lang="en-US" sz="2000" smtClean="0">
                <a:latin typeface="Times New Roman" pitchFamily="18" charset="0"/>
              </a:rPr>
              <a:t> value of </a:t>
            </a:r>
            <a:r>
              <a:rPr lang="en-US" sz="2000" smtClean="0">
                <a:solidFill>
                  <a:srgbClr val="990000"/>
                </a:solidFill>
                <a:latin typeface="Times New Roman" pitchFamily="18" charset="0"/>
              </a:rPr>
              <a:t>a</a:t>
            </a:r>
            <a:r>
              <a:rPr lang="en-US" sz="2000" smtClean="0">
                <a:latin typeface="Times New Roman" pitchFamily="18" charset="0"/>
              </a:rPr>
              <a:t> where </a:t>
            </a:r>
            <a:r>
              <a:rPr lang="en-US" sz="2000" smtClean="0">
                <a:solidFill>
                  <a:srgbClr val="990000"/>
                </a:solidFill>
                <a:latin typeface="Times New Roman" pitchFamily="18" charset="0"/>
              </a:rPr>
              <a:t>a</a:t>
            </a:r>
            <a:r>
              <a:rPr lang="en-US" sz="2000" smtClean="0">
                <a:latin typeface="Times New Roman" pitchFamily="18" charset="0"/>
              </a:rPr>
              <a:t> represents the degree</a:t>
            </a:r>
          </a:p>
          <a:p>
            <a:pPr lvl="1">
              <a:lnSpc>
                <a:spcPct val="90000"/>
              </a:lnSpc>
            </a:pPr>
            <a:endParaRPr lang="en-US" sz="2000" smtClean="0">
              <a:latin typeface="Times New Roman" pitchFamily="18" charset="0"/>
            </a:endParaRPr>
          </a:p>
        </p:txBody>
      </p:sp>
      <p:sp>
        <p:nvSpPr>
          <p:cNvPr id="150532" name="Rectangle 4">
            <a:hlinkClick r:id="rId2" action="ppaction://hlinksldjump"/>
          </p:cNvPr>
          <p:cNvSpPr>
            <a:spLocks noChangeArrowheads="1"/>
          </p:cNvSpPr>
          <p:nvPr/>
        </p:nvSpPr>
        <p:spPr bwMode="auto">
          <a:xfrm>
            <a:off x="8534400" y="914400"/>
            <a:ext cx="457200" cy="457200"/>
          </a:xfrm>
          <a:prstGeom prst="rect">
            <a:avLst/>
          </a:prstGeom>
          <a:solidFill>
            <a:schemeClr val="bg1"/>
          </a:solidFill>
          <a:ln w="9525">
            <a:solidFill>
              <a:schemeClr val="bg2"/>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65F38AE7-E860-402B-A076-5D3A71ED8115}" type="slidenum">
              <a:rPr lang="en-US"/>
              <a:pPr>
                <a:defRPr/>
              </a:pPr>
              <a:t>107</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AAC1FA7C-2088-467A-ABA6-1ADBB5369585}" type="datetime1">
              <a:rPr lang="en-US" sz="1400">
                <a:latin typeface="+mn-lt"/>
              </a:rPr>
              <a:pPr>
                <a:defRPr/>
              </a:pPr>
              <a:t>2/26/2019</a:t>
            </a:fld>
            <a:endParaRPr lang="en-US" sz="140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3BD96320-933F-4776-AE3F-D20442542F02}" type="slidenum">
              <a:rPr lang="en-US" sz="1400">
                <a:latin typeface="+mn-lt"/>
              </a:rPr>
              <a:pPr algn="r">
                <a:defRPr/>
              </a:pPr>
              <a:t>107</a:t>
            </a:fld>
            <a:endParaRPr lang="en-US" sz="1400">
              <a:latin typeface="+mn-lt"/>
            </a:endParaRPr>
          </a:p>
        </p:txBody>
      </p:sp>
      <p:sp>
        <p:nvSpPr>
          <p:cNvPr id="199685"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sz="5500" b="0" smtClean="0">
                <a:effectLst/>
                <a:latin typeface="Times New Roman" pitchFamily="18" charset="0"/>
              </a:rPr>
              <a:t>Lecture Eight</a:t>
            </a:r>
          </a:p>
        </p:txBody>
      </p:sp>
      <p:sp>
        <p:nvSpPr>
          <p:cNvPr id="199686"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4500" b="1" smtClean="0">
                <a:latin typeface="Times New Roman" pitchFamily="18" charset="0"/>
              </a:rPr>
              <a:t>Java Operators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D88047C-E189-4B18-998D-EA1365A54B61}" type="slidenum">
              <a:rPr lang="en-US"/>
              <a:pPr>
                <a:defRPr/>
              </a:pPr>
              <a:t>108</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171EDC4F-80D8-408D-A910-BF7A81D7641E}"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F840947-8D23-4A2F-8967-4D56B402B1B8}" type="slidenum">
              <a:rPr lang="en-US" sz="1400">
                <a:latin typeface="+mn-lt"/>
              </a:rPr>
              <a:pPr algn="r">
                <a:defRPr/>
              </a:pPr>
              <a:t>108</a:t>
            </a:fld>
            <a:endParaRPr lang="en-US" sz="1400">
              <a:latin typeface="+mn-lt"/>
            </a:endParaRPr>
          </a:p>
        </p:txBody>
      </p:sp>
      <p:sp>
        <p:nvSpPr>
          <p:cNvPr id="20070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Operators in Java</a:t>
            </a:r>
          </a:p>
        </p:txBody>
      </p:sp>
      <p:sp>
        <p:nvSpPr>
          <p:cNvPr id="200710" name="Rectangle 3"/>
          <p:cNvSpPr>
            <a:spLocks noGrp="1" noChangeArrowheads="1"/>
          </p:cNvSpPr>
          <p:nvPr>
            <p:ph type="body" idx="4294967295"/>
          </p:nvPr>
        </p:nvSpPr>
        <p:spPr/>
        <p:txBody>
          <a:bodyPr/>
          <a:lstStyle/>
          <a:p>
            <a:pPr marL="533400" indent="-533400">
              <a:buFont typeface="Wingdings 3" pitchFamily="18" charset="2"/>
              <a:buNone/>
            </a:pPr>
            <a:r>
              <a:rPr lang="en-US" sz="2300" smtClean="0">
                <a:latin typeface="Times New Roman" pitchFamily="18" charset="0"/>
              </a:rPr>
              <a:t>Classified into four groups:</a:t>
            </a:r>
          </a:p>
          <a:p>
            <a:pPr marL="533400" indent="-533400">
              <a:buFont typeface="Wingdings" pitchFamily="2" charset="2"/>
              <a:buAutoNum type="arabicPeriod"/>
            </a:pPr>
            <a:r>
              <a:rPr lang="en-US" sz="2300" smtClean="0">
                <a:latin typeface="Times New Roman" pitchFamily="18" charset="0"/>
              </a:rPr>
              <a:t>Arithmetic Operator</a:t>
            </a:r>
          </a:p>
          <a:p>
            <a:pPr marL="533400" indent="-533400">
              <a:buFont typeface="Wingdings" pitchFamily="2" charset="2"/>
              <a:buAutoNum type="arabicPeriod"/>
            </a:pPr>
            <a:r>
              <a:rPr lang="en-US" sz="2300" smtClean="0">
                <a:latin typeface="Times New Roman" pitchFamily="18" charset="0"/>
              </a:rPr>
              <a:t>Bitwise Operator</a:t>
            </a:r>
          </a:p>
          <a:p>
            <a:pPr marL="533400" indent="-533400">
              <a:buFont typeface="Wingdings" pitchFamily="2" charset="2"/>
              <a:buAutoNum type="arabicPeriod"/>
            </a:pPr>
            <a:r>
              <a:rPr lang="en-US" sz="2300" smtClean="0">
                <a:latin typeface="Times New Roman" pitchFamily="18" charset="0"/>
              </a:rPr>
              <a:t>Relational Operator</a:t>
            </a:r>
          </a:p>
          <a:p>
            <a:pPr marL="533400" indent="-533400">
              <a:buFont typeface="Wingdings" pitchFamily="2" charset="2"/>
              <a:buAutoNum type="arabicPeriod"/>
            </a:pPr>
            <a:r>
              <a:rPr lang="en-US" sz="2300" smtClean="0">
                <a:latin typeface="Times New Roman" pitchFamily="18" charset="0"/>
              </a:rPr>
              <a:t>Logical Operator</a:t>
            </a:r>
          </a:p>
          <a:p>
            <a:pPr marL="533400" indent="-533400">
              <a:buFont typeface="Wingdings" pitchFamily="2" charset="2"/>
              <a:buAutoNum type="arabicPeriod"/>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256C91F9-61FA-4E86-8975-88B343FE609C}" type="slidenum">
              <a:rPr lang="en-US"/>
              <a:pPr>
                <a:defRPr/>
              </a:pPr>
              <a:t>109</a:t>
            </a:fld>
            <a:endParaRPr lang="en-US"/>
          </a:p>
        </p:txBody>
      </p:sp>
      <p:sp>
        <p:nvSpPr>
          <p:cNvPr id="5"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422577D-5B3F-48AA-A638-303FB0C82C55}" type="datetime1">
              <a:rPr lang="en-US" sz="1400">
                <a:latin typeface="+mn-lt"/>
              </a:rPr>
              <a:pPr>
                <a:defRPr/>
              </a:pPr>
              <a:t>2/26/2019</a:t>
            </a:fld>
            <a:endParaRPr lang="en-US" sz="1400">
              <a:latin typeface="+mn-lt"/>
            </a:endParaRPr>
          </a:p>
        </p:txBody>
      </p:sp>
      <p:sp>
        <p:nvSpPr>
          <p:cNvPr id="7"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F2BC7F2-527B-4216-8C8A-4DA4F823202D}" type="slidenum">
              <a:rPr lang="en-US" sz="1400">
                <a:latin typeface="+mn-lt"/>
              </a:rPr>
              <a:pPr algn="r">
                <a:defRPr/>
              </a:pPr>
              <a:t>109</a:t>
            </a:fld>
            <a:endParaRPr lang="en-US" sz="1400">
              <a:latin typeface="+mn-lt"/>
            </a:endParaRPr>
          </a:p>
        </p:txBody>
      </p:sp>
      <p:sp>
        <p:nvSpPr>
          <p:cNvPr id="20173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Arithmetic Operators</a:t>
            </a:r>
          </a:p>
        </p:txBody>
      </p:sp>
      <p:sp>
        <p:nvSpPr>
          <p:cNvPr id="201734" name="Text Box 3"/>
          <p:cNvSpPr txBox="1">
            <a:spLocks noChangeArrowheads="1"/>
          </p:cNvSpPr>
          <p:nvPr/>
        </p:nvSpPr>
        <p:spPr bwMode="auto">
          <a:xfrm>
            <a:off x="1128713" y="1831975"/>
            <a:ext cx="5576887" cy="4054475"/>
          </a:xfrm>
          <a:prstGeom prst="rect">
            <a:avLst/>
          </a:prstGeom>
          <a:noFill/>
          <a:ln w="12700">
            <a:noFill/>
            <a:miter lim="800000"/>
            <a:headEnd type="none" w="sm" len="sm"/>
            <a:tailEnd type="none" w="sm" len="sm"/>
          </a:ln>
        </p:spPr>
        <p:txBody>
          <a:bodyPr anchorCtr="1">
            <a:spAutoFit/>
          </a:bodyPr>
          <a:lstStyle/>
          <a:p>
            <a:pPr eaLnBrk="0" hangingPunct="0"/>
            <a:r>
              <a:rPr lang="en-US" sz="2000" b="1" dirty="0">
                <a:solidFill>
                  <a:schemeClr val="hlink"/>
                </a:solidFill>
                <a:latin typeface="Times New Roman" pitchFamily="18" charset="0"/>
              </a:rPr>
              <a:t>Addition		             +</a:t>
            </a:r>
          </a:p>
          <a:p>
            <a:pPr eaLnBrk="0" hangingPunct="0"/>
            <a:r>
              <a:rPr lang="en-US" sz="2000" b="1" dirty="0">
                <a:solidFill>
                  <a:schemeClr val="hlink"/>
                </a:solidFill>
                <a:latin typeface="Times New Roman" pitchFamily="18" charset="0"/>
              </a:rPr>
              <a:t>Subtraction		             -</a:t>
            </a:r>
          </a:p>
          <a:p>
            <a:pPr eaLnBrk="0" hangingPunct="0"/>
            <a:r>
              <a:rPr lang="en-US" sz="2000" b="1" dirty="0">
                <a:solidFill>
                  <a:schemeClr val="hlink"/>
                </a:solidFill>
                <a:latin typeface="Times New Roman" pitchFamily="18" charset="0"/>
              </a:rPr>
              <a:t>Multiplication		             *</a:t>
            </a:r>
          </a:p>
          <a:p>
            <a:pPr eaLnBrk="0" hangingPunct="0"/>
            <a:r>
              <a:rPr lang="en-US" sz="2000" b="1" dirty="0">
                <a:solidFill>
                  <a:schemeClr val="hlink"/>
                </a:solidFill>
                <a:latin typeface="Times New Roman" pitchFamily="18" charset="0"/>
              </a:rPr>
              <a:t>Division		                           /</a:t>
            </a:r>
          </a:p>
          <a:p>
            <a:pPr eaLnBrk="0" hangingPunct="0"/>
            <a:r>
              <a:rPr lang="en-US" sz="2000" b="1" dirty="0">
                <a:solidFill>
                  <a:schemeClr val="hlink"/>
                </a:solidFill>
                <a:latin typeface="Times New Roman" pitchFamily="18" charset="0"/>
              </a:rPr>
              <a:t>Remainder		            %</a:t>
            </a:r>
          </a:p>
          <a:p>
            <a:pPr eaLnBrk="0" hangingPunct="0"/>
            <a:r>
              <a:rPr lang="en-US" sz="2000" b="1" dirty="0">
                <a:solidFill>
                  <a:schemeClr val="hlink"/>
                </a:solidFill>
                <a:latin typeface="Times New Roman" pitchFamily="18" charset="0"/>
              </a:rPr>
              <a:t>Increment		            ++</a:t>
            </a:r>
          </a:p>
          <a:p>
            <a:pPr eaLnBrk="0" hangingPunct="0"/>
            <a:r>
              <a:rPr lang="en-US" sz="2000" b="1" dirty="0">
                <a:solidFill>
                  <a:schemeClr val="hlink"/>
                </a:solidFill>
                <a:latin typeface="Times New Roman" pitchFamily="18" charset="0"/>
              </a:rPr>
              <a:t>Addition Assignment	            +=</a:t>
            </a:r>
          </a:p>
          <a:p>
            <a:pPr eaLnBrk="0" hangingPunct="0"/>
            <a:r>
              <a:rPr lang="en-US" sz="2000" b="1" dirty="0">
                <a:solidFill>
                  <a:schemeClr val="hlink"/>
                </a:solidFill>
                <a:latin typeface="Times New Roman" pitchFamily="18" charset="0"/>
              </a:rPr>
              <a:t>Subtraction Assignment               -=</a:t>
            </a:r>
          </a:p>
          <a:p>
            <a:pPr eaLnBrk="0" hangingPunct="0"/>
            <a:r>
              <a:rPr lang="en-US" sz="2000" b="1" dirty="0">
                <a:solidFill>
                  <a:schemeClr val="hlink"/>
                </a:solidFill>
                <a:latin typeface="Times New Roman" pitchFamily="18" charset="0"/>
              </a:rPr>
              <a:t>Multiplication Assignment          *=</a:t>
            </a:r>
          </a:p>
          <a:p>
            <a:pPr eaLnBrk="0" hangingPunct="0"/>
            <a:r>
              <a:rPr lang="en-US" sz="2000" b="1" dirty="0">
                <a:solidFill>
                  <a:schemeClr val="hlink"/>
                </a:solidFill>
                <a:latin typeface="Times New Roman" pitchFamily="18" charset="0"/>
              </a:rPr>
              <a:t>Division Assignment	             /=</a:t>
            </a:r>
          </a:p>
          <a:p>
            <a:pPr eaLnBrk="0" hangingPunct="0"/>
            <a:r>
              <a:rPr lang="en-US" sz="2000" b="1" dirty="0">
                <a:solidFill>
                  <a:schemeClr val="hlink"/>
                </a:solidFill>
                <a:latin typeface="Times New Roman" pitchFamily="18" charset="0"/>
              </a:rPr>
              <a:t>Modulus Assignment	            %=     </a:t>
            </a:r>
          </a:p>
          <a:p>
            <a:pPr eaLnBrk="0" hangingPunct="0"/>
            <a:r>
              <a:rPr lang="en-US" sz="2000" b="1" dirty="0">
                <a:solidFill>
                  <a:schemeClr val="hlink"/>
                </a:solidFill>
                <a:latin typeface="Times New Roman" pitchFamily="18" charset="0"/>
              </a:rPr>
              <a:t>Decrement		             --</a:t>
            </a:r>
          </a:p>
          <a:p>
            <a:pPr eaLnBrk="0" hangingPunct="0"/>
            <a:endParaRPr lang="en-US" sz="2000" b="1" dirty="0">
              <a:solidFill>
                <a:schemeClr val="hlink"/>
              </a:solidFill>
              <a:latin typeface="Times New Roman" pitchFamily="18" charset="0"/>
            </a:endParaRPr>
          </a:p>
        </p:txBody>
      </p:sp>
      <p:sp>
        <p:nvSpPr>
          <p:cNvPr id="201735" name="Rectangle 4"/>
          <p:cNvSpPr>
            <a:spLocks noChangeArrowheads="1"/>
          </p:cNvSpPr>
          <p:nvPr/>
        </p:nvSpPr>
        <p:spPr bwMode="auto">
          <a:xfrm>
            <a:off x="457200" y="5715000"/>
            <a:ext cx="8305800" cy="914400"/>
          </a:xfrm>
          <a:prstGeom prst="rect">
            <a:avLst/>
          </a:prstGeom>
          <a:noFill/>
          <a:ln w="9525">
            <a:noFill/>
            <a:miter lim="800000"/>
            <a:headEnd/>
            <a:tailEnd/>
          </a:ln>
        </p:spPr>
        <p:txBody>
          <a:bodyPr/>
          <a:lstStyle/>
          <a:p>
            <a:pPr eaLnBrk="0" hangingPunct="0"/>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52C4A52C-F280-48CF-A923-B7CA3A3BBFC3}" type="slidenum">
              <a:rPr lang="en-US"/>
              <a:pPr>
                <a:defRPr/>
              </a:pPr>
              <a:t>11</a:t>
            </a:fld>
            <a:endParaRPr lang="en-US"/>
          </a:p>
        </p:txBody>
      </p:sp>
      <p:sp>
        <p:nvSpPr>
          <p:cNvPr id="19458" name="Rectangle 3"/>
          <p:cNvSpPr>
            <a:spLocks noGrp="1" noChangeArrowheads="1"/>
          </p:cNvSpPr>
          <p:nvPr>
            <p:ph idx="1"/>
          </p:nvPr>
        </p:nvSpPr>
        <p:spPr/>
        <p:txBody>
          <a:bodyPr/>
          <a:lstStyle/>
          <a:p>
            <a:r>
              <a:rPr lang="en-US" smtClean="0">
                <a:latin typeface="Times New Roman" pitchFamily="18" charset="0"/>
              </a:rPr>
              <a:t>Java grew up in the days of the Internet</a:t>
            </a:r>
          </a:p>
          <a:p>
            <a:pPr lvl="1"/>
            <a:r>
              <a:rPr lang="en-US" smtClean="0">
                <a:latin typeface="Times New Roman" pitchFamily="18" charset="0"/>
              </a:rPr>
              <a:t>Inherently network friendly</a:t>
            </a:r>
          </a:p>
          <a:p>
            <a:pPr lvl="1"/>
            <a:r>
              <a:rPr lang="en-US" smtClean="0">
                <a:latin typeface="Times New Roman" pitchFamily="18" charset="0"/>
              </a:rPr>
              <a:t>Original release of Java came with Networking libraries</a:t>
            </a:r>
          </a:p>
          <a:p>
            <a:pPr lvl="1"/>
            <a:r>
              <a:rPr lang="en-US" smtClean="0">
                <a:latin typeface="Times New Roman" pitchFamily="18" charset="0"/>
              </a:rPr>
              <a:t>Newer releases contain even more for handling distributed applications</a:t>
            </a:r>
          </a:p>
          <a:p>
            <a:pPr lvl="2"/>
            <a:r>
              <a:rPr lang="en-US" smtClean="0">
                <a:latin typeface="Times New Roman" pitchFamily="18" charset="0"/>
              </a:rPr>
              <a:t>RMI, Transactions</a:t>
            </a:r>
          </a:p>
          <a:p>
            <a:endParaRPr lang="en-US" smtClean="0">
              <a:latin typeface="Times New Roman" pitchFamily="18" charset="0"/>
            </a:endParaRPr>
          </a:p>
        </p:txBody>
      </p:sp>
      <p:sp>
        <p:nvSpPr>
          <p:cNvPr id="31746" name="Rectangle 2"/>
          <p:cNvSpPr>
            <a:spLocks noGrp="1" noChangeArrowheads="1"/>
          </p:cNvSpPr>
          <p:nvPr>
            <p:ph type="title"/>
          </p:nvPr>
        </p:nvSpPr>
        <p:spPr/>
        <p:txBody>
          <a:bodyPr>
            <a:normAutofit fontScale="90000"/>
          </a:bodyPr>
          <a:lstStyle/>
          <a:p>
            <a:pPr fontAlgn="auto">
              <a:spcAft>
                <a:spcPts val="0"/>
              </a:spcAft>
              <a:defRPr/>
            </a:pPr>
            <a:r>
              <a:rPr lang="en-US"/>
              <a:t>Distributed and Network Oriented</a:t>
            </a:r>
          </a:p>
        </p:txBody>
      </p:sp>
      <p:sp>
        <p:nvSpPr>
          <p:cNvPr id="19460"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DD93CA22-9DA3-42CA-90DB-DBB2055A9344}" type="slidenum">
              <a:rPr lang="en-US" sz="1000"/>
              <a:pPr algn="r"/>
              <a:t>11</a:t>
            </a:fld>
            <a:endParaRPr lang="en-US" sz="1000"/>
          </a:p>
        </p:txBody>
      </p:sp>
      <p:sp>
        <p:nvSpPr>
          <p:cNvPr id="19461"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11C4B55-4C9A-4292-A2A6-4538B351B357}" type="slidenum">
              <a:rPr lang="en-US"/>
              <a:pPr>
                <a:defRPr/>
              </a:pPr>
              <a:t>110</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11FB1421-1369-4B62-8A82-A2588359CEC5}" type="datetime1">
              <a:rPr lang="en-US" sz="1400">
                <a:latin typeface="+mn-lt"/>
              </a:rPr>
              <a:pPr>
                <a:defRPr/>
              </a:pPr>
              <a:t>2/26/2019</a:t>
            </a:fld>
            <a:endParaRPr lang="en-US" sz="140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03805D6-4630-41F6-BF0C-295537DAC6AA}" type="slidenum">
              <a:rPr lang="en-US" sz="1400">
                <a:latin typeface="+mn-lt"/>
              </a:rPr>
              <a:pPr algn="r">
                <a:defRPr/>
              </a:pPr>
              <a:t>110</a:t>
            </a:fld>
            <a:endParaRPr lang="en-US" sz="1400">
              <a:latin typeface="+mn-lt"/>
            </a:endParaRPr>
          </a:p>
        </p:txBody>
      </p:sp>
      <p:sp>
        <p:nvSpPr>
          <p:cNvPr id="202757"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Arithmetic Operators</a:t>
            </a:r>
          </a:p>
        </p:txBody>
      </p:sp>
      <p:sp>
        <p:nvSpPr>
          <p:cNvPr id="202758" name="Rectangle 3"/>
          <p:cNvSpPr>
            <a:spLocks noGrp="1" noChangeArrowheads="1"/>
          </p:cNvSpPr>
          <p:nvPr>
            <p:ph type="body" idx="4294967295"/>
          </p:nvPr>
        </p:nvSpPr>
        <p:spPr>
          <a:xfrm>
            <a:off x="914400" y="1295400"/>
            <a:ext cx="8001000" cy="4724400"/>
          </a:xfrm>
        </p:spPr>
        <p:txBody>
          <a:bodyPr/>
          <a:lstStyle/>
          <a:p>
            <a:pPr>
              <a:lnSpc>
                <a:spcPct val="90000"/>
              </a:lnSpc>
              <a:spcBef>
                <a:spcPct val="0"/>
              </a:spcBef>
              <a:buFont typeface="Wingdings" pitchFamily="2" charset="2"/>
              <a:buChar char="ü"/>
            </a:pPr>
            <a:r>
              <a:rPr lang="en-US" sz="1800" smtClean="0">
                <a:latin typeface="Times New Roman" pitchFamily="18" charset="0"/>
              </a:rPr>
              <a:t>If either or both operands associated with an arithmetic operator are floating point, the result is a floating point.</a:t>
            </a:r>
          </a:p>
          <a:p>
            <a:pPr>
              <a:lnSpc>
                <a:spcPct val="90000"/>
              </a:lnSpc>
              <a:spcBef>
                <a:spcPct val="0"/>
              </a:spcBef>
              <a:buFont typeface="Wingdings" pitchFamily="2" charset="2"/>
              <a:buChar char="ü"/>
            </a:pPr>
            <a:r>
              <a:rPr lang="en-US" sz="1800" smtClean="0">
                <a:latin typeface="Times New Roman" pitchFamily="18" charset="0"/>
              </a:rPr>
              <a:t>% operator applies both to floating-point type and integer types.</a:t>
            </a:r>
          </a:p>
          <a:p>
            <a:pPr>
              <a:lnSpc>
                <a:spcPct val="90000"/>
              </a:lnSpc>
              <a:spcBef>
                <a:spcPct val="0"/>
              </a:spcBef>
              <a:buFont typeface="Wingdings" pitchFamily="2" charset="2"/>
              <a:buChar char="ü"/>
            </a:pPr>
            <a:r>
              <a:rPr lang="en-US" sz="1800" smtClean="0">
                <a:latin typeface="Times New Roman" pitchFamily="18" charset="0"/>
              </a:rPr>
              <a:t>Example:</a:t>
            </a:r>
          </a:p>
          <a:p>
            <a:pPr>
              <a:lnSpc>
                <a:spcPct val="90000"/>
              </a:lnSpc>
              <a:spcBef>
                <a:spcPct val="0"/>
              </a:spcBef>
              <a:buFont typeface="Wingdings" pitchFamily="2" charset="2"/>
              <a:buNone/>
            </a:pPr>
            <a:r>
              <a:rPr lang="en-US" sz="1800" smtClean="0">
                <a:latin typeface="Times New Roman" pitchFamily="18" charset="0"/>
              </a:rPr>
              <a:t>	</a:t>
            </a:r>
          </a:p>
          <a:p>
            <a:pPr>
              <a:lnSpc>
                <a:spcPct val="90000"/>
              </a:lnSpc>
              <a:spcBef>
                <a:spcPct val="0"/>
              </a:spcBef>
              <a:buFont typeface="Wingdings" pitchFamily="2" charset="2"/>
              <a:buNone/>
            </a:pPr>
            <a:r>
              <a:rPr lang="en-US" sz="1800" smtClean="0">
                <a:latin typeface="Times New Roman" pitchFamily="18" charset="0"/>
              </a:rPr>
              <a:t>class modulus</a:t>
            </a:r>
          </a:p>
          <a:p>
            <a:pPr>
              <a:lnSpc>
                <a:spcPct val="90000"/>
              </a:lnSpc>
              <a:spcBef>
                <a:spcPct val="0"/>
              </a:spcBef>
              <a:buFont typeface="Wingdings" pitchFamily="2" charset="2"/>
              <a:buNone/>
            </a:pPr>
            <a:r>
              <a:rPr lang="en-US" sz="1800" smtClean="0">
                <a:latin typeface="Times New Roman" pitchFamily="18" charset="0"/>
              </a:rPr>
              <a:t>{</a:t>
            </a:r>
          </a:p>
          <a:p>
            <a:pPr>
              <a:lnSpc>
                <a:spcPct val="90000"/>
              </a:lnSpc>
              <a:spcBef>
                <a:spcPct val="0"/>
              </a:spcBef>
              <a:buFont typeface="Wingdings" pitchFamily="2" charset="2"/>
              <a:buNone/>
            </a:pPr>
            <a:r>
              <a:rPr lang="en-US" sz="1800" smtClean="0">
                <a:latin typeface="Times New Roman" pitchFamily="18" charset="0"/>
              </a:rPr>
              <a:t>	public static void main (String args [])</a:t>
            </a:r>
          </a:p>
          <a:p>
            <a:pPr>
              <a:lnSpc>
                <a:spcPct val="90000"/>
              </a:lnSpc>
              <a:spcBef>
                <a:spcPct val="0"/>
              </a:spcBef>
              <a:buFont typeface="Wingdings" pitchFamily="2" charset="2"/>
              <a:buNone/>
            </a:pPr>
            <a:r>
              <a:rPr lang="en-US" sz="1800" smtClean="0">
                <a:latin typeface="Times New Roman" pitchFamily="18" charset="0"/>
              </a:rPr>
              <a:t>	{</a:t>
            </a:r>
          </a:p>
          <a:p>
            <a:pPr>
              <a:lnSpc>
                <a:spcPct val="90000"/>
              </a:lnSpc>
              <a:spcBef>
                <a:spcPct val="0"/>
              </a:spcBef>
              <a:buFont typeface="Wingdings" pitchFamily="2" charset="2"/>
              <a:buNone/>
            </a:pPr>
            <a:r>
              <a:rPr lang="en-US" sz="1800" smtClean="0">
                <a:latin typeface="Times New Roman" pitchFamily="18" charset="0"/>
              </a:rPr>
              <a:t>		int x = 42;</a:t>
            </a:r>
          </a:p>
          <a:p>
            <a:pPr>
              <a:lnSpc>
                <a:spcPct val="90000"/>
              </a:lnSpc>
              <a:spcBef>
                <a:spcPct val="0"/>
              </a:spcBef>
              <a:buFont typeface="Wingdings" pitchFamily="2" charset="2"/>
              <a:buNone/>
            </a:pPr>
            <a:r>
              <a:rPr lang="en-US" sz="1800" smtClean="0">
                <a:latin typeface="Times New Roman" pitchFamily="18" charset="0"/>
              </a:rPr>
              <a:t>		double y = 42.3;</a:t>
            </a:r>
          </a:p>
          <a:p>
            <a:pPr>
              <a:lnSpc>
                <a:spcPct val="90000"/>
              </a:lnSpc>
              <a:spcBef>
                <a:spcPct val="0"/>
              </a:spcBef>
              <a:buFont typeface="Wingdings" pitchFamily="2" charset="2"/>
              <a:buNone/>
            </a:pPr>
            <a:r>
              <a:rPr lang="en-US" sz="1800" smtClean="0">
                <a:latin typeface="Times New Roman" pitchFamily="18" charset="0"/>
              </a:rPr>
              <a:t>		System.out.println(“x mod 10 =“ + x%10);</a:t>
            </a:r>
          </a:p>
          <a:p>
            <a:pPr>
              <a:lnSpc>
                <a:spcPct val="90000"/>
              </a:lnSpc>
              <a:spcBef>
                <a:spcPct val="0"/>
              </a:spcBef>
              <a:buFont typeface="Wingdings" pitchFamily="2" charset="2"/>
              <a:buNone/>
            </a:pPr>
            <a:r>
              <a:rPr lang="en-US" sz="1800" smtClean="0">
                <a:latin typeface="Times New Roman" pitchFamily="18" charset="0"/>
              </a:rPr>
              <a:t>		System.out.println(“y mod 10 = “ + y%10);</a:t>
            </a:r>
          </a:p>
          <a:p>
            <a:pPr>
              <a:lnSpc>
                <a:spcPct val="90000"/>
              </a:lnSpc>
              <a:spcBef>
                <a:spcPct val="0"/>
              </a:spcBef>
              <a:buFont typeface="Wingdings" pitchFamily="2" charset="2"/>
              <a:buNone/>
            </a:pPr>
            <a:r>
              <a:rPr lang="en-US" sz="1800" smtClean="0">
                <a:latin typeface="Times New Roman" pitchFamily="18" charset="0"/>
              </a:rPr>
              <a:t>	} </a:t>
            </a:r>
          </a:p>
          <a:p>
            <a:pPr>
              <a:lnSpc>
                <a:spcPct val="90000"/>
              </a:lnSpc>
              <a:spcBef>
                <a:spcPct val="0"/>
              </a:spcBef>
              <a:buFont typeface="Wingdings" pitchFamily="2" charset="2"/>
              <a:buNone/>
            </a:pPr>
            <a:r>
              <a:rPr lang="en-US" sz="1800" smtClean="0">
                <a:latin typeface="Times New Roman" pitchFamily="18" charset="0"/>
              </a:rPr>
              <a:t>}</a:t>
            </a:r>
          </a:p>
          <a:p>
            <a:pPr>
              <a:lnSpc>
                <a:spcPct val="90000"/>
              </a:lnSpc>
              <a:spcBef>
                <a:spcPct val="0"/>
              </a:spcBef>
              <a:buFont typeface="Wingdings" pitchFamily="2" charset="2"/>
              <a:buNone/>
            </a:pPr>
            <a:r>
              <a:rPr lang="en-US" sz="1800" b="1" u="sng" smtClean="0">
                <a:latin typeface="Times New Roman" pitchFamily="18" charset="0"/>
              </a:rPr>
              <a:t>Output:</a:t>
            </a:r>
          </a:p>
          <a:p>
            <a:pPr>
              <a:lnSpc>
                <a:spcPct val="90000"/>
              </a:lnSpc>
              <a:spcBef>
                <a:spcPct val="0"/>
              </a:spcBef>
              <a:buFont typeface="Wingdings" pitchFamily="2" charset="2"/>
              <a:buNone/>
            </a:pPr>
            <a:r>
              <a:rPr lang="en-US" sz="1800" smtClean="0">
                <a:latin typeface="Times New Roman" pitchFamily="18" charset="0"/>
              </a:rPr>
              <a:t>x mod 10 =2</a:t>
            </a:r>
          </a:p>
          <a:p>
            <a:pPr>
              <a:lnSpc>
                <a:spcPct val="90000"/>
              </a:lnSpc>
              <a:spcBef>
                <a:spcPct val="0"/>
              </a:spcBef>
              <a:buFont typeface="Wingdings" pitchFamily="2" charset="2"/>
              <a:buNone/>
            </a:pPr>
            <a:r>
              <a:rPr lang="en-US" sz="1800" smtClean="0">
                <a:latin typeface="Times New Roman" pitchFamily="18" charset="0"/>
              </a:rPr>
              <a:t>y mod 10 = 2.3</a:t>
            </a:r>
          </a:p>
          <a:p>
            <a:pPr>
              <a:lnSpc>
                <a:spcPct val="90000"/>
              </a:lnSpc>
              <a:buFont typeface="Wingdings 3" pitchFamily="18" charset="2"/>
              <a:buNone/>
            </a:pPr>
            <a:endParaRPr lang="en-US" sz="1800" smtClean="0">
              <a:latin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46F09C4A-16B5-4640-A825-6EE2B8C67C39}" type="slidenum">
              <a:rPr lang="en-US"/>
              <a:pPr>
                <a:defRPr/>
              </a:pPr>
              <a:t>111</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C473B37A-D6B5-4FC1-997A-B64A8C4A6848}" type="datetime1">
              <a:rPr lang="en-US" sz="1400">
                <a:latin typeface="+mn-lt"/>
              </a:rPr>
              <a:pPr>
                <a:defRPr/>
              </a:pPr>
              <a:t>2/26/2019</a:t>
            </a:fld>
            <a:endParaRPr lang="en-US" sz="140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B7C8D94-BA75-49C2-9608-F8A08F32BAE7}" type="slidenum">
              <a:rPr lang="en-US" sz="1400">
                <a:latin typeface="+mn-lt"/>
              </a:rPr>
              <a:pPr algn="r">
                <a:defRPr/>
              </a:pPr>
              <a:t>111</a:t>
            </a:fld>
            <a:endParaRPr lang="en-US" sz="1400">
              <a:latin typeface="+mn-lt"/>
            </a:endParaRPr>
          </a:p>
        </p:txBody>
      </p:sp>
      <p:sp>
        <p:nvSpPr>
          <p:cNvPr id="203781" name="Rectangle 2"/>
          <p:cNvSpPr>
            <a:spLocks noGrp="1" noChangeArrowheads="1"/>
          </p:cNvSpPr>
          <p:nvPr>
            <p:ph type="title" idx="4294967295"/>
          </p:nvPr>
        </p:nvSpPr>
        <p:spPr bwMode="auto">
          <a:xfrm>
            <a:off x="457200" y="76200"/>
            <a:ext cx="8229600" cy="1143000"/>
          </a:xfrm>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Increment and Decrement</a:t>
            </a:r>
          </a:p>
        </p:txBody>
      </p:sp>
      <p:sp>
        <p:nvSpPr>
          <p:cNvPr id="203782" name="Rectangle 3"/>
          <p:cNvSpPr>
            <a:spLocks noGrp="1" noChangeArrowheads="1"/>
          </p:cNvSpPr>
          <p:nvPr>
            <p:ph type="body" idx="4294967295"/>
          </p:nvPr>
        </p:nvSpPr>
        <p:spPr>
          <a:xfrm>
            <a:off x="457200" y="1371600"/>
            <a:ext cx="8229600" cy="4525963"/>
          </a:xfrm>
          <a:noFill/>
        </p:spPr>
        <p:txBody>
          <a:bodyPr lIns="92075" tIns="46038" rIns="92075" bIns="46038"/>
          <a:lstStyle/>
          <a:p>
            <a:pPr>
              <a:spcBef>
                <a:spcPct val="75000"/>
              </a:spcBef>
              <a:buFont typeface="Wingdings" pitchFamily="2" charset="2"/>
              <a:buChar char="ü"/>
            </a:pPr>
            <a:r>
              <a:rPr lang="en-US" sz="2300" smtClean="0">
                <a:latin typeface="Times New Roman" pitchFamily="18" charset="0"/>
              </a:rPr>
              <a:t>The increment and decrement operators are arithmetic and operate on one operand</a:t>
            </a:r>
          </a:p>
          <a:p>
            <a:pPr>
              <a:spcBef>
                <a:spcPct val="75000"/>
              </a:spcBef>
              <a:buFont typeface="Wingdings" pitchFamily="2" charset="2"/>
              <a:buChar char="ü"/>
            </a:pPr>
            <a:r>
              <a:rPr lang="en-US" sz="2300" smtClean="0">
                <a:latin typeface="Times New Roman" pitchFamily="18" charset="0"/>
              </a:rPr>
              <a:t>The </a:t>
            </a:r>
            <a:r>
              <a:rPr lang="en-US" sz="2300" i="1" smtClean="0">
                <a:latin typeface="Times New Roman" pitchFamily="18" charset="0"/>
              </a:rPr>
              <a:t>increment operator</a:t>
            </a:r>
            <a:r>
              <a:rPr lang="en-US" sz="2300" smtClean="0">
                <a:latin typeface="Times New Roman" pitchFamily="18" charset="0"/>
              </a:rPr>
              <a:t> (++) adds one to its operand</a:t>
            </a:r>
          </a:p>
          <a:p>
            <a:pPr>
              <a:spcBef>
                <a:spcPct val="75000"/>
              </a:spcBef>
              <a:buFont typeface="Wingdings" pitchFamily="2" charset="2"/>
              <a:buChar char="ü"/>
            </a:pPr>
            <a:r>
              <a:rPr lang="en-US" sz="2300" smtClean="0">
                <a:latin typeface="Times New Roman" pitchFamily="18" charset="0"/>
              </a:rPr>
              <a:t>The </a:t>
            </a:r>
            <a:r>
              <a:rPr lang="en-US" sz="2300" i="1" smtClean="0">
                <a:latin typeface="Times New Roman" pitchFamily="18" charset="0"/>
              </a:rPr>
              <a:t>decrement operator</a:t>
            </a:r>
            <a:r>
              <a:rPr lang="en-US" sz="2300" smtClean="0">
                <a:latin typeface="Times New Roman" pitchFamily="18" charset="0"/>
              </a:rPr>
              <a:t> (--) subtracts one from its operand</a:t>
            </a:r>
          </a:p>
          <a:p>
            <a:pPr>
              <a:spcBef>
                <a:spcPct val="75000"/>
              </a:spcBef>
              <a:buFont typeface="Wingdings" pitchFamily="2" charset="2"/>
              <a:buChar char="ü"/>
            </a:pPr>
            <a:r>
              <a:rPr lang="en-US" sz="2300" smtClean="0">
                <a:latin typeface="Times New Roman" pitchFamily="18" charset="0"/>
              </a:rPr>
              <a:t>The statement  count++;</a:t>
            </a:r>
          </a:p>
          <a:p>
            <a:pPr>
              <a:spcBef>
                <a:spcPct val="75000"/>
              </a:spcBef>
              <a:buFont typeface="Wingdings" pitchFamily="2" charset="2"/>
              <a:buNone/>
            </a:pPr>
            <a:r>
              <a:rPr lang="en-US" sz="2300" smtClean="0">
                <a:latin typeface="Times New Roman" pitchFamily="18" charset="0"/>
              </a:rPr>
              <a:t>is functionally equivalent to   count = count + 1;</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653C254-1B0F-4E53-866C-CBFD935DC1A8}" type="slidenum">
              <a:rPr lang="en-US"/>
              <a:pPr>
                <a:defRPr/>
              </a:pPr>
              <a:t>112</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334ECEB2-9B30-4E96-8A53-F8B0583CC209}"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E914D9E-2C2C-4AA4-9684-E22B8E454B6E}" type="slidenum">
              <a:rPr lang="en-US" sz="1400">
                <a:latin typeface="+mn-lt"/>
              </a:rPr>
              <a:pPr algn="r">
                <a:defRPr/>
              </a:pPr>
              <a:t>112</a:t>
            </a:fld>
            <a:endParaRPr lang="en-US" sz="1400">
              <a:latin typeface="+mn-lt"/>
            </a:endParaRPr>
          </a:p>
        </p:txBody>
      </p:sp>
      <p:sp>
        <p:nvSpPr>
          <p:cNvPr id="204805"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Increment and Decrement</a:t>
            </a:r>
          </a:p>
        </p:txBody>
      </p:sp>
      <p:sp>
        <p:nvSpPr>
          <p:cNvPr id="204806" name="Rectangle 3"/>
          <p:cNvSpPr>
            <a:spLocks noGrp="1" noChangeArrowheads="1"/>
          </p:cNvSpPr>
          <p:nvPr>
            <p:ph type="body" idx="4294967295"/>
          </p:nvPr>
        </p:nvSpPr>
        <p:spPr>
          <a:noFill/>
        </p:spPr>
        <p:txBody>
          <a:bodyPr lIns="92075" tIns="46038" rIns="92075" bIns="46038"/>
          <a:lstStyle/>
          <a:p>
            <a:pPr>
              <a:spcBef>
                <a:spcPct val="75000"/>
              </a:spcBef>
              <a:buFont typeface="Wingdings" pitchFamily="2" charset="2"/>
              <a:buChar char="ü"/>
            </a:pPr>
            <a:r>
              <a:rPr lang="en-US" sz="2300" smtClean="0">
                <a:latin typeface="Times New Roman" pitchFamily="18" charset="0"/>
              </a:rPr>
              <a:t>The increment and decrement operators can be applied in </a:t>
            </a:r>
            <a:r>
              <a:rPr lang="en-US" sz="2300" i="1" smtClean="0">
                <a:latin typeface="Times New Roman" pitchFamily="18" charset="0"/>
              </a:rPr>
              <a:t>prefix form</a:t>
            </a:r>
            <a:r>
              <a:rPr lang="en-US" sz="2300" smtClean="0">
                <a:latin typeface="Times New Roman" pitchFamily="18" charset="0"/>
              </a:rPr>
              <a:t> (before the operand) or </a:t>
            </a:r>
            <a:r>
              <a:rPr lang="en-US" sz="2300" i="1" smtClean="0">
                <a:latin typeface="Times New Roman" pitchFamily="18" charset="0"/>
              </a:rPr>
              <a:t>postfix form</a:t>
            </a:r>
            <a:r>
              <a:rPr lang="en-US" sz="2300" smtClean="0">
                <a:latin typeface="Times New Roman" pitchFamily="18" charset="0"/>
              </a:rPr>
              <a:t> (after the operand)</a:t>
            </a:r>
          </a:p>
          <a:p>
            <a:pPr>
              <a:spcBef>
                <a:spcPct val="75000"/>
              </a:spcBef>
              <a:buFont typeface="Wingdings" pitchFamily="2" charset="2"/>
              <a:buChar char="ü"/>
            </a:pPr>
            <a:r>
              <a:rPr lang="en-US" sz="2300" smtClean="0">
                <a:latin typeface="Times New Roman" pitchFamily="18" charset="0"/>
              </a:rPr>
              <a:t>When used alone in a statement, the prefix and postfix forms are functionally equivalent.  That is,</a:t>
            </a:r>
          </a:p>
          <a:p>
            <a:pPr>
              <a:spcBef>
                <a:spcPct val="75000"/>
              </a:spcBef>
              <a:buFont typeface="Wingdings" pitchFamily="2" charset="2"/>
              <a:buNone/>
            </a:pPr>
            <a:r>
              <a:rPr lang="en-US" sz="2300" smtClean="0">
                <a:latin typeface="Times New Roman" pitchFamily="18" charset="0"/>
              </a:rPr>
              <a:t>			count++;</a:t>
            </a:r>
          </a:p>
          <a:p>
            <a:pPr>
              <a:spcBef>
                <a:spcPct val="75000"/>
              </a:spcBef>
              <a:buFont typeface="Wingdings" pitchFamily="2" charset="2"/>
              <a:buNone/>
            </a:pPr>
            <a:r>
              <a:rPr lang="en-US" sz="2300" smtClean="0">
                <a:latin typeface="Times New Roman" pitchFamily="18" charset="0"/>
              </a:rPr>
              <a:t>	is equivalent to ++count;</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434BA77-5DC5-432A-AC27-370A1C4F87EE}" type="slidenum">
              <a:rPr lang="en-US"/>
              <a:pPr>
                <a:defRPr/>
              </a:pPr>
              <a:t>113</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82B3D3A0-DACF-490F-9392-B3016D608687}"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0D5DB7A-3FC1-49C5-AD16-9C386D9498F2}" type="slidenum">
              <a:rPr lang="en-US" sz="1400">
                <a:latin typeface="+mn-lt"/>
              </a:rPr>
              <a:pPr algn="r">
                <a:defRPr/>
              </a:pPr>
              <a:t>113</a:t>
            </a:fld>
            <a:endParaRPr lang="en-US" sz="1400">
              <a:latin typeface="+mn-lt"/>
            </a:endParaRPr>
          </a:p>
        </p:txBody>
      </p:sp>
      <p:sp>
        <p:nvSpPr>
          <p:cNvPr id="205829" name="Rectangle 2"/>
          <p:cNvSpPr>
            <a:spLocks noGrp="1" noChangeArrowheads="1"/>
          </p:cNvSpPr>
          <p:nvPr>
            <p:ph type="title" idx="4294967295"/>
          </p:nvPr>
        </p:nvSpPr>
        <p:spPr bwMode="auto">
          <a:xfrm>
            <a:off x="457200" y="-76200"/>
            <a:ext cx="8229600" cy="1143000"/>
          </a:xfrm>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Increment and Decrement</a:t>
            </a:r>
          </a:p>
        </p:txBody>
      </p:sp>
      <p:sp>
        <p:nvSpPr>
          <p:cNvPr id="205830" name="Rectangle 3"/>
          <p:cNvSpPr>
            <a:spLocks noGrp="1" noChangeArrowheads="1"/>
          </p:cNvSpPr>
          <p:nvPr>
            <p:ph type="body" idx="4294967295"/>
          </p:nvPr>
        </p:nvSpPr>
        <p:spPr>
          <a:xfrm>
            <a:off x="914400" y="1219200"/>
            <a:ext cx="7772400" cy="5029200"/>
          </a:xfrm>
          <a:noFill/>
        </p:spPr>
        <p:txBody>
          <a:bodyPr lIns="92075" tIns="46038" rIns="92075" bIns="46038"/>
          <a:lstStyle/>
          <a:p>
            <a:pPr>
              <a:lnSpc>
                <a:spcPct val="80000"/>
              </a:lnSpc>
              <a:spcBef>
                <a:spcPct val="50000"/>
              </a:spcBef>
              <a:buFont typeface="Wingdings" pitchFamily="2" charset="2"/>
              <a:buChar char="ü"/>
            </a:pPr>
            <a:r>
              <a:rPr lang="en-US" sz="2000" smtClean="0">
                <a:latin typeface="Times New Roman" pitchFamily="18" charset="0"/>
              </a:rPr>
              <a:t>When used in a larger expression, the prefix and postfix forms have different effects</a:t>
            </a:r>
          </a:p>
          <a:p>
            <a:pPr>
              <a:lnSpc>
                <a:spcPct val="80000"/>
              </a:lnSpc>
              <a:spcBef>
                <a:spcPct val="50000"/>
              </a:spcBef>
              <a:buFont typeface="Wingdings" pitchFamily="2" charset="2"/>
              <a:buChar char="ü"/>
            </a:pPr>
            <a:r>
              <a:rPr lang="en-US" sz="2000" smtClean="0">
                <a:latin typeface="Times New Roman" pitchFamily="18" charset="0"/>
              </a:rPr>
              <a:t>In both cases the variable is incremented (decremented)</a:t>
            </a:r>
          </a:p>
          <a:p>
            <a:pPr>
              <a:lnSpc>
                <a:spcPct val="80000"/>
              </a:lnSpc>
              <a:spcBef>
                <a:spcPct val="50000"/>
              </a:spcBef>
              <a:buFont typeface="Wingdings" pitchFamily="2" charset="2"/>
              <a:buChar char="ü"/>
            </a:pPr>
            <a:r>
              <a:rPr lang="en-US" sz="2000" smtClean="0">
                <a:latin typeface="Times New Roman" pitchFamily="18" charset="0"/>
              </a:rPr>
              <a:t>But the value used in the larger expression depends on the form used.</a:t>
            </a:r>
          </a:p>
          <a:p>
            <a:pPr>
              <a:lnSpc>
                <a:spcPct val="80000"/>
              </a:lnSpc>
              <a:spcBef>
                <a:spcPct val="75000"/>
              </a:spcBef>
              <a:buFont typeface="Wingdings" pitchFamily="2" charset="2"/>
              <a:buChar char="ü"/>
            </a:pPr>
            <a:r>
              <a:rPr lang="en-US" sz="2000" smtClean="0">
                <a:latin typeface="Times New Roman" pitchFamily="18" charset="0"/>
              </a:rPr>
              <a:t>If count currently contains 45, then the statement		total = count++;</a:t>
            </a:r>
          </a:p>
          <a:p>
            <a:pPr>
              <a:lnSpc>
                <a:spcPct val="80000"/>
              </a:lnSpc>
              <a:spcBef>
                <a:spcPct val="75000"/>
              </a:spcBef>
              <a:buFont typeface="Wingdings" pitchFamily="2" charset="2"/>
              <a:buNone/>
            </a:pPr>
            <a:r>
              <a:rPr lang="en-US" sz="2000" smtClean="0">
                <a:latin typeface="Times New Roman" pitchFamily="18" charset="0"/>
              </a:rPr>
              <a:t>    assigns 45 to total and 46 to count</a:t>
            </a:r>
          </a:p>
          <a:p>
            <a:pPr>
              <a:lnSpc>
                <a:spcPct val="80000"/>
              </a:lnSpc>
              <a:spcBef>
                <a:spcPct val="95000"/>
              </a:spcBef>
              <a:buFont typeface="Wingdings" pitchFamily="2" charset="2"/>
              <a:buChar char="ü"/>
            </a:pPr>
            <a:r>
              <a:rPr lang="en-US" sz="2000" smtClean="0">
                <a:latin typeface="Times New Roman" pitchFamily="18" charset="0"/>
              </a:rPr>
              <a:t>If count currently contains 45, then the statement			total = ++count;</a:t>
            </a:r>
          </a:p>
          <a:p>
            <a:pPr>
              <a:lnSpc>
                <a:spcPct val="80000"/>
              </a:lnSpc>
              <a:spcBef>
                <a:spcPct val="75000"/>
              </a:spcBef>
              <a:buFont typeface="Wingdings" pitchFamily="2" charset="2"/>
              <a:buNone/>
            </a:pPr>
            <a:r>
              <a:rPr lang="en-US" sz="2000" smtClean="0">
                <a:latin typeface="Times New Roman" pitchFamily="18" charset="0"/>
              </a:rPr>
              <a:t>	assigns the value 46 to both total and count</a:t>
            </a:r>
          </a:p>
          <a:p>
            <a:pPr>
              <a:lnSpc>
                <a:spcPct val="80000"/>
              </a:lnSpc>
              <a:spcBef>
                <a:spcPct val="50000"/>
              </a:spcBef>
              <a:buFont typeface="Wingdings" pitchFamily="2" charset="2"/>
              <a:buChar char="ü"/>
            </a:pPr>
            <a:endParaRPr lang="en-US" sz="2300" smtClean="0">
              <a:latin typeface="Times New Roman" pitchFamily="18" charset="0"/>
            </a:endParaRPr>
          </a:p>
          <a:p>
            <a:pPr>
              <a:lnSpc>
                <a:spcPct val="80000"/>
              </a:lnSpc>
              <a:spcBef>
                <a:spcPct val="50000"/>
              </a:spcBef>
              <a:buFont typeface="Wingdings" pitchFamily="2" charset="2"/>
              <a:buChar char="ü"/>
            </a:pPr>
            <a:endParaRPr lang="en-US" sz="18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071BCBF-9B32-4FC1-A59F-5E90509227EE}" type="slidenum">
              <a:rPr lang="en-US"/>
              <a:pPr>
                <a:defRPr/>
              </a:pPr>
              <a:t>114</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6B8F884F-3243-4B60-993F-CE6CC67C7380}" type="datetime1">
              <a:rPr lang="en-US" sz="1400">
                <a:latin typeface="+mn-lt"/>
              </a:rPr>
              <a:pPr>
                <a:defRPr/>
              </a:pPr>
              <a:t>2/26/2019</a:t>
            </a:fld>
            <a:endParaRPr lang="en-US" sz="140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19F06FF-A43C-484B-94D4-49F566C14F06}" type="slidenum">
              <a:rPr lang="en-US" sz="1400">
                <a:latin typeface="+mn-lt"/>
              </a:rPr>
              <a:pPr algn="r">
                <a:defRPr/>
              </a:pPr>
              <a:t>114</a:t>
            </a:fld>
            <a:endParaRPr lang="en-US" sz="1400">
              <a:latin typeface="+mn-lt"/>
            </a:endParaRPr>
          </a:p>
        </p:txBody>
      </p:sp>
      <p:sp>
        <p:nvSpPr>
          <p:cNvPr id="206853"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Assignment Operators</a:t>
            </a:r>
          </a:p>
        </p:txBody>
      </p:sp>
      <p:sp>
        <p:nvSpPr>
          <p:cNvPr id="206854" name="Rectangle 3"/>
          <p:cNvSpPr>
            <a:spLocks noGrp="1" noChangeArrowheads="1"/>
          </p:cNvSpPr>
          <p:nvPr>
            <p:ph type="body" idx="4294967295"/>
          </p:nvPr>
        </p:nvSpPr>
        <p:spPr>
          <a:noFill/>
        </p:spPr>
        <p:txBody>
          <a:bodyPr lIns="92075" tIns="46038" rIns="92075" bIns="46038"/>
          <a:lstStyle/>
          <a:p>
            <a:pPr>
              <a:spcBef>
                <a:spcPct val="75000"/>
              </a:spcBef>
              <a:buFont typeface="Wingdings" pitchFamily="2" charset="2"/>
              <a:buChar char="ü"/>
            </a:pPr>
            <a:r>
              <a:rPr lang="en-US" sz="2300" smtClean="0">
                <a:latin typeface="Times New Roman" pitchFamily="18" charset="0"/>
              </a:rPr>
              <a:t>The right hand side of an assignment operator can be a complex expression</a:t>
            </a:r>
          </a:p>
          <a:p>
            <a:pPr>
              <a:spcBef>
                <a:spcPct val="75000"/>
              </a:spcBef>
              <a:buFont typeface="Wingdings" pitchFamily="2" charset="2"/>
              <a:buChar char="ü"/>
            </a:pPr>
            <a:r>
              <a:rPr lang="en-US" sz="2300" smtClean="0">
                <a:latin typeface="Times New Roman" pitchFamily="18" charset="0"/>
              </a:rPr>
              <a:t>The entire right-hand expression is evaluated first, then the result is combined with the original variable</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2" name="Slide Number Placeholder 17"/>
          <p:cNvSpPr>
            <a:spLocks noGrp="1"/>
          </p:cNvSpPr>
          <p:nvPr>
            <p:ph type="sldNum" sz="quarter" idx="12"/>
          </p:nvPr>
        </p:nvSpPr>
        <p:spPr/>
        <p:txBody>
          <a:bodyPr/>
          <a:lstStyle/>
          <a:p>
            <a:pPr>
              <a:defRPr/>
            </a:pPr>
            <a:fld id="{8E0A32DB-0AC0-4543-A273-3CA57D486A83}" type="slidenum">
              <a:rPr lang="en-US"/>
              <a:pPr>
                <a:defRPr/>
              </a:pPr>
              <a:t>115</a:t>
            </a:fld>
            <a:endParaRPr lang="en-US"/>
          </a:p>
        </p:txBody>
      </p:sp>
      <p:sp>
        <p:nvSpPr>
          <p:cNvPr id="8"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A5ED73B0-0722-4084-94C7-F81842CC0567}" type="datetime1">
              <a:rPr lang="en-US" sz="1400">
                <a:latin typeface="+mn-lt"/>
              </a:rPr>
              <a:pPr>
                <a:defRPr/>
              </a:pPr>
              <a:t>2/26/2019</a:t>
            </a:fld>
            <a:endParaRPr lang="en-US" sz="1400">
              <a:latin typeface="+mn-lt"/>
            </a:endParaRPr>
          </a:p>
        </p:txBody>
      </p:sp>
      <p:sp>
        <p:nvSpPr>
          <p:cNvPr id="10"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9848DC5-D421-4D27-91C8-D870E8B6780E}" type="slidenum">
              <a:rPr lang="en-US" sz="1400">
                <a:latin typeface="+mn-lt"/>
              </a:rPr>
              <a:pPr algn="r">
                <a:defRPr/>
              </a:pPr>
              <a:t>115</a:t>
            </a:fld>
            <a:endParaRPr lang="en-US" sz="1400">
              <a:latin typeface="+mn-lt"/>
            </a:endParaRPr>
          </a:p>
        </p:txBody>
      </p:sp>
      <p:sp>
        <p:nvSpPr>
          <p:cNvPr id="207877" name="Rectangle 2"/>
          <p:cNvSpPr>
            <a:spLocks noGrp="1" noChangeArrowheads="1"/>
          </p:cNvSpPr>
          <p:nvPr>
            <p:ph type="title" idx="4294967295"/>
          </p:nvPr>
        </p:nvSpPr>
        <p:spPr bwMode="auto">
          <a:xfrm>
            <a:off x="457200" y="76200"/>
            <a:ext cx="8229600" cy="1143000"/>
          </a:xfrm>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Assignment Operators</a:t>
            </a:r>
          </a:p>
        </p:txBody>
      </p:sp>
      <p:sp>
        <p:nvSpPr>
          <p:cNvPr id="207878" name="Rectangle 3"/>
          <p:cNvSpPr>
            <a:spLocks noGrp="1" noChangeArrowheads="1"/>
          </p:cNvSpPr>
          <p:nvPr>
            <p:ph type="body" idx="4294967295"/>
          </p:nvPr>
        </p:nvSpPr>
        <p:spPr>
          <a:noFill/>
        </p:spPr>
        <p:txBody>
          <a:bodyPr lIns="92075" tIns="46038" rIns="92075" bIns="46038"/>
          <a:lstStyle/>
          <a:p>
            <a:pPr>
              <a:buFont typeface="Wingdings" pitchFamily="2" charset="2"/>
              <a:buChar char="ü"/>
            </a:pPr>
            <a:r>
              <a:rPr lang="en-US" smtClean="0">
                <a:latin typeface="Times New Roman" pitchFamily="18" charset="0"/>
              </a:rPr>
              <a:t>There are many assignment operators, including the following:</a:t>
            </a:r>
          </a:p>
        </p:txBody>
      </p:sp>
      <p:grpSp>
        <p:nvGrpSpPr>
          <p:cNvPr id="2" name="Group 4"/>
          <p:cNvGrpSpPr>
            <a:grpSpLocks/>
          </p:cNvGrpSpPr>
          <p:nvPr/>
        </p:nvGrpSpPr>
        <p:grpSpPr bwMode="auto">
          <a:xfrm>
            <a:off x="1219200" y="2932113"/>
            <a:ext cx="6235700" cy="3011487"/>
            <a:chOff x="820" y="1572"/>
            <a:chExt cx="3928" cy="1897"/>
          </a:xfrm>
        </p:grpSpPr>
        <p:sp>
          <p:nvSpPr>
            <p:cNvPr id="207880" name="Rectangle 5"/>
            <p:cNvSpPr>
              <a:spLocks noChangeArrowheads="1"/>
            </p:cNvSpPr>
            <p:nvPr/>
          </p:nvSpPr>
          <p:spPr bwMode="auto">
            <a:xfrm>
              <a:off x="820" y="1572"/>
              <a:ext cx="1064" cy="1897"/>
            </a:xfrm>
            <a:prstGeom prst="rect">
              <a:avLst/>
            </a:prstGeom>
            <a:noFill/>
            <a:ln w="9525">
              <a:noFill/>
              <a:miter lim="800000"/>
              <a:headEnd/>
              <a:tailEnd/>
            </a:ln>
          </p:spPr>
          <p:txBody>
            <a:bodyPr wrap="none" lIns="92075" tIns="46038" rIns="92075" bIns="46038" anchor="ctr"/>
            <a:lstStyle/>
            <a:p>
              <a:pPr algn="ctr" eaLnBrk="0" hangingPunct="0"/>
              <a:r>
                <a:rPr lang="en-US" sz="2400" b="1" u="sng">
                  <a:solidFill>
                    <a:schemeClr val="hlink"/>
                  </a:solidFill>
                  <a:latin typeface="Times New Roman" pitchFamily="18" charset="0"/>
                </a:rPr>
                <a:t>Operator</a:t>
              </a:r>
              <a:endParaRPr lang="en-US" sz="2400">
                <a:solidFill>
                  <a:schemeClr val="hlink"/>
                </a:solidFill>
                <a:latin typeface="Times New Roman" pitchFamily="18" charset="0"/>
              </a:endParaRPr>
            </a:p>
            <a:p>
              <a:pPr algn="ctr" eaLnBrk="0" hangingPunct="0"/>
              <a:endParaRPr lang="en-US" sz="2400">
                <a:latin typeface="Times New Roman" pitchFamily="18" charset="0"/>
              </a:endParaRPr>
            </a:p>
            <a:p>
              <a:pPr algn="ctr" eaLnBrk="0" hangingPunct="0"/>
              <a:r>
                <a:rPr lang="en-US" sz="2400" b="1">
                  <a:latin typeface="Times New Roman" pitchFamily="18" charset="0"/>
                </a:rPr>
                <a:t>+=</a:t>
              </a:r>
            </a:p>
            <a:p>
              <a:pPr algn="ctr" eaLnBrk="0" hangingPunct="0"/>
              <a:r>
                <a:rPr lang="en-US" sz="2400" b="1">
                  <a:latin typeface="Times New Roman" pitchFamily="18" charset="0"/>
                </a:rPr>
                <a:t>-=</a:t>
              </a:r>
            </a:p>
            <a:p>
              <a:pPr algn="ctr" eaLnBrk="0" hangingPunct="0"/>
              <a:r>
                <a:rPr lang="en-US" sz="2400" b="1">
                  <a:latin typeface="Times New Roman" pitchFamily="18" charset="0"/>
                </a:rPr>
                <a:t>*=</a:t>
              </a:r>
            </a:p>
            <a:p>
              <a:pPr algn="ctr" eaLnBrk="0" hangingPunct="0"/>
              <a:r>
                <a:rPr lang="en-US" sz="2400" b="1">
                  <a:latin typeface="Times New Roman" pitchFamily="18" charset="0"/>
                </a:rPr>
                <a:t>/=</a:t>
              </a:r>
            </a:p>
            <a:p>
              <a:pPr algn="ctr" eaLnBrk="0" hangingPunct="0"/>
              <a:r>
                <a:rPr lang="en-US" sz="2400" b="1">
                  <a:latin typeface="Times New Roman" pitchFamily="18" charset="0"/>
                </a:rPr>
                <a:t>%=</a:t>
              </a:r>
              <a:endParaRPr lang="en-US" sz="2400">
                <a:latin typeface="Times New Roman" pitchFamily="18" charset="0"/>
              </a:endParaRPr>
            </a:p>
          </p:txBody>
        </p:sp>
        <p:sp>
          <p:nvSpPr>
            <p:cNvPr id="207881" name="Rectangle 6"/>
            <p:cNvSpPr>
              <a:spLocks noChangeArrowheads="1"/>
            </p:cNvSpPr>
            <p:nvPr/>
          </p:nvSpPr>
          <p:spPr bwMode="auto">
            <a:xfrm>
              <a:off x="2021" y="1572"/>
              <a:ext cx="1064" cy="1897"/>
            </a:xfrm>
            <a:prstGeom prst="rect">
              <a:avLst/>
            </a:prstGeom>
            <a:noFill/>
            <a:ln w="9525">
              <a:noFill/>
              <a:miter lim="800000"/>
              <a:headEnd/>
              <a:tailEnd/>
            </a:ln>
          </p:spPr>
          <p:txBody>
            <a:bodyPr wrap="none" lIns="92075" tIns="46038" rIns="92075" bIns="46038" anchor="ctr"/>
            <a:lstStyle/>
            <a:p>
              <a:pPr algn="ctr" eaLnBrk="0" hangingPunct="0"/>
              <a:r>
                <a:rPr lang="en-US" sz="2400" b="1" u="sng">
                  <a:solidFill>
                    <a:schemeClr val="hlink"/>
                  </a:solidFill>
                  <a:latin typeface="Times New Roman" pitchFamily="18" charset="0"/>
                </a:rPr>
                <a:t>Example</a:t>
              </a:r>
              <a:endParaRPr lang="en-US" sz="2400">
                <a:solidFill>
                  <a:schemeClr val="hlink"/>
                </a:solidFill>
                <a:latin typeface="Times New Roman" pitchFamily="18" charset="0"/>
              </a:endParaRPr>
            </a:p>
            <a:p>
              <a:pPr algn="ctr" eaLnBrk="0" hangingPunct="0"/>
              <a:endParaRPr lang="en-US" sz="2400">
                <a:latin typeface="Times New Roman" pitchFamily="18" charset="0"/>
              </a:endParaRPr>
            </a:p>
            <a:p>
              <a:pPr algn="ctr" eaLnBrk="0" hangingPunct="0"/>
              <a:r>
                <a:rPr lang="en-US" sz="2400" b="1">
                  <a:latin typeface="Times New Roman" pitchFamily="18" charset="0"/>
                </a:rPr>
                <a:t>x += y</a:t>
              </a:r>
            </a:p>
            <a:p>
              <a:pPr algn="ctr" eaLnBrk="0" hangingPunct="0"/>
              <a:r>
                <a:rPr lang="en-US" sz="2400" b="1">
                  <a:latin typeface="Times New Roman" pitchFamily="18" charset="0"/>
                </a:rPr>
                <a:t>x -= y</a:t>
              </a:r>
            </a:p>
            <a:p>
              <a:pPr algn="ctr" eaLnBrk="0" hangingPunct="0"/>
              <a:r>
                <a:rPr lang="en-US" sz="2400" b="1">
                  <a:latin typeface="Times New Roman" pitchFamily="18" charset="0"/>
                </a:rPr>
                <a:t>x *= y</a:t>
              </a:r>
            </a:p>
            <a:p>
              <a:pPr algn="ctr" eaLnBrk="0" hangingPunct="0"/>
              <a:r>
                <a:rPr lang="en-US" sz="2400" b="1">
                  <a:latin typeface="Times New Roman" pitchFamily="18" charset="0"/>
                </a:rPr>
                <a:t>x /= y</a:t>
              </a:r>
            </a:p>
            <a:p>
              <a:pPr algn="ctr" eaLnBrk="0" hangingPunct="0"/>
              <a:r>
                <a:rPr lang="en-US" sz="2400" b="1">
                  <a:latin typeface="Times New Roman" pitchFamily="18" charset="0"/>
                </a:rPr>
                <a:t>x %= y</a:t>
              </a:r>
              <a:endParaRPr lang="en-US" sz="2400">
                <a:latin typeface="Times New Roman" pitchFamily="18" charset="0"/>
              </a:endParaRPr>
            </a:p>
          </p:txBody>
        </p:sp>
        <p:sp>
          <p:nvSpPr>
            <p:cNvPr id="207882" name="Rectangle 7"/>
            <p:cNvSpPr>
              <a:spLocks noChangeArrowheads="1"/>
            </p:cNvSpPr>
            <p:nvPr/>
          </p:nvSpPr>
          <p:spPr bwMode="auto">
            <a:xfrm>
              <a:off x="3330" y="1572"/>
              <a:ext cx="1418" cy="1897"/>
            </a:xfrm>
            <a:prstGeom prst="rect">
              <a:avLst/>
            </a:prstGeom>
            <a:noFill/>
            <a:ln w="9525">
              <a:noFill/>
              <a:miter lim="800000"/>
              <a:headEnd/>
              <a:tailEnd/>
            </a:ln>
          </p:spPr>
          <p:txBody>
            <a:bodyPr wrap="none" lIns="92075" tIns="46038" rIns="92075" bIns="46038" anchor="ctr"/>
            <a:lstStyle/>
            <a:p>
              <a:pPr algn="ctr" eaLnBrk="0" hangingPunct="0"/>
              <a:r>
                <a:rPr lang="en-US" sz="2400" b="1" u="sng">
                  <a:solidFill>
                    <a:schemeClr val="hlink"/>
                  </a:solidFill>
                  <a:latin typeface="Times New Roman" pitchFamily="18" charset="0"/>
                </a:rPr>
                <a:t>Equivalent To</a:t>
              </a:r>
              <a:endParaRPr lang="en-US" sz="2400">
                <a:solidFill>
                  <a:schemeClr val="hlink"/>
                </a:solidFill>
                <a:latin typeface="Times New Roman" pitchFamily="18" charset="0"/>
              </a:endParaRPr>
            </a:p>
            <a:p>
              <a:pPr algn="ctr" eaLnBrk="0" hangingPunct="0"/>
              <a:endParaRPr lang="en-US" sz="2400">
                <a:latin typeface="Times New Roman" pitchFamily="18" charset="0"/>
              </a:endParaRPr>
            </a:p>
            <a:p>
              <a:pPr algn="ctr" eaLnBrk="0" hangingPunct="0"/>
              <a:r>
                <a:rPr lang="en-US" sz="2400" b="1">
                  <a:latin typeface="Times New Roman" pitchFamily="18" charset="0"/>
                </a:rPr>
                <a:t>x = x + y</a:t>
              </a:r>
            </a:p>
            <a:p>
              <a:pPr algn="ctr" eaLnBrk="0" hangingPunct="0"/>
              <a:r>
                <a:rPr lang="en-US" sz="2400" b="1">
                  <a:latin typeface="Times New Roman" pitchFamily="18" charset="0"/>
                </a:rPr>
                <a:t>x = x - y</a:t>
              </a:r>
            </a:p>
            <a:p>
              <a:pPr algn="ctr" eaLnBrk="0" hangingPunct="0"/>
              <a:r>
                <a:rPr lang="en-US" sz="2400" b="1">
                  <a:latin typeface="Times New Roman" pitchFamily="18" charset="0"/>
                </a:rPr>
                <a:t>x = x * y</a:t>
              </a:r>
            </a:p>
            <a:p>
              <a:pPr algn="ctr" eaLnBrk="0" hangingPunct="0"/>
              <a:r>
                <a:rPr lang="en-US" sz="2400" b="1">
                  <a:latin typeface="Times New Roman" pitchFamily="18" charset="0"/>
                </a:rPr>
                <a:t>x = x / y</a:t>
              </a:r>
            </a:p>
            <a:p>
              <a:pPr algn="ctr" eaLnBrk="0" hangingPunct="0"/>
              <a:r>
                <a:rPr lang="en-US" sz="2400" b="1">
                  <a:latin typeface="Times New Roman" pitchFamily="18" charset="0"/>
                </a:rPr>
                <a:t>x = x % y</a:t>
              </a:r>
            </a:p>
          </p:txBody>
        </p:sp>
      </p:gr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539CEA1-921C-4AF2-8157-A134D1610B6D}" type="slidenum">
              <a:rPr lang="en-US"/>
              <a:pPr>
                <a:defRPr/>
              </a:pPr>
              <a:t>116</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CC719CAA-B89D-4467-8780-0F98AFD9369E}"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smtClean="0">
                <a:latin typeface="+mn-lt"/>
              </a:rPr>
              <a:t> </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913B60C-B2EC-4426-B7DB-311CA63E6D3F}" type="slidenum">
              <a:rPr lang="en-US" sz="1400">
                <a:latin typeface="+mn-lt"/>
              </a:rPr>
              <a:pPr algn="r">
                <a:defRPr/>
              </a:pPr>
              <a:t>116</a:t>
            </a:fld>
            <a:endParaRPr lang="en-US" sz="1400">
              <a:latin typeface="+mn-lt"/>
            </a:endParaRPr>
          </a:p>
        </p:txBody>
      </p:sp>
      <p:sp>
        <p:nvSpPr>
          <p:cNvPr id="208901" name="Rectangle 2"/>
          <p:cNvSpPr>
            <a:spLocks noGrp="1" noChangeArrowheads="1"/>
          </p:cNvSpPr>
          <p:nvPr>
            <p:ph type="title" idx="4294967295"/>
          </p:nvPr>
        </p:nvSpPr>
        <p:spPr bwMode="auto">
          <a:xfrm>
            <a:off x="457200" y="0"/>
            <a:ext cx="8229600" cy="9144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Bitwise Operator</a:t>
            </a:r>
          </a:p>
        </p:txBody>
      </p:sp>
      <p:sp>
        <p:nvSpPr>
          <p:cNvPr id="208902" name="Rectangle 3"/>
          <p:cNvSpPr>
            <a:spLocks noGrp="1" noChangeArrowheads="1"/>
          </p:cNvSpPr>
          <p:nvPr>
            <p:ph type="body" idx="4294967295"/>
          </p:nvPr>
        </p:nvSpPr>
        <p:spPr>
          <a:xfrm>
            <a:off x="457200" y="1066800"/>
            <a:ext cx="8305800" cy="5181600"/>
          </a:xfrm>
        </p:spPr>
        <p:txBody>
          <a:bodyPr/>
          <a:lstStyle/>
          <a:p>
            <a:pPr>
              <a:lnSpc>
                <a:spcPct val="90000"/>
              </a:lnSpc>
              <a:buFont typeface="Wingdings 3" pitchFamily="18" charset="2"/>
              <a:buNone/>
            </a:pPr>
            <a:r>
              <a:rPr lang="en-US" sz="2000" smtClean="0">
                <a:latin typeface="Times New Roman" pitchFamily="18" charset="0"/>
              </a:rPr>
              <a:t>~                       Bitwise unary NOT</a:t>
            </a:r>
          </a:p>
          <a:p>
            <a:pPr>
              <a:lnSpc>
                <a:spcPct val="90000"/>
              </a:lnSpc>
              <a:buFont typeface="Wingdings 3" pitchFamily="18" charset="2"/>
              <a:buNone/>
            </a:pPr>
            <a:r>
              <a:rPr lang="en-US" sz="2000" smtClean="0">
                <a:latin typeface="Times New Roman" pitchFamily="18" charset="0"/>
              </a:rPr>
              <a:t>&amp;		             Bitwise AND</a:t>
            </a:r>
          </a:p>
          <a:p>
            <a:pPr>
              <a:lnSpc>
                <a:spcPct val="90000"/>
              </a:lnSpc>
              <a:buFont typeface="Wingdings 3" pitchFamily="18" charset="2"/>
              <a:buNone/>
            </a:pPr>
            <a:r>
              <a:rPr lang="en-US" sz="2000" smtClean="0">
                <a:latin typeface="Times New Roman" pitchFamily="18" charset="0"/>
              </a:rPr>
              <a:t>|                        Bitwise OR</a:t>
            </a:r>
          </a:p>
          <a:p>
            <a:pPr>
              <a:lnSpc>
                <a:spcPct val="90000"/>
              </a:lnSpc>
              <a:buFont typeface="Wingdings 3" pitchFamily="18" charset="2"/>
              <a:buNone/>
            </a:pPr>
            <a:r>
              <a:rPr lang="en-US" sz="2000" smtClean="0">
                <a:latin typeface="Times New Roman" pitchFamily="18" charset="0"/>
              </a:rPr>
              <a:t>^			 Bitwise XOR</a:t>
            </a:r>
          </a:p>
          <a:p>
            <a:pPr>
              <a:lnSpc>
                <a:spcPct val="90000"/>
              </a:lnSpc>
              <a:buFont typeface="Wingdings 3" pitchFamily="18" charset="2"/>
              <a:buNone/>
            </a:pPr>
            <a:r>
              <a:rPr lang="en-US" sz="2000" smtClean="0">
                <a:latin typeface="Times New Roman" pitchFamily="18" charset="0"/>
              </a:rPr>
              <a:t>&gt;&gt;		 Shift Right</a:t>
            </a:r>
          </a:p>
          <a:p>
            <a:pPr>
              <a:lnSpc>
                <a:spcPct val="90000"/>
              </a:lnSpc>
              <a:buFont typeface="Wingdings 3" pitchFamily="18" charset="2"/>
              <a:buNone/>
            </a:pPr>
            <a:r>
              <a:rPr lang="en-US" sz="2000" smtClean="0">
                <a:latin typeface="Times New Roman" pitchFamily="18" charset="0"/>
              </a:rPr>
              <a:t>&gt;&gt;&gt;	             Shift Right zero fill</a:t>
            </a:r>
          </a:p>
          <a:p>
            <a:pPr>
              <a:lnSpc>
                <a:spcPct val="90000"/>
              </a:lnSpc>
              <a:buFont typeface="Wingdings 3" pitchFamily="18" charset="2"/>
              <a:buNone/>
            </a:pPr>
            <a:r>
              <a:rPr lang="en-US" sz="2000" smtClean="0">
                <a:latin typeface="Times New Roman" pitchFamily="18" charset="0"/>
              </a:rPr>
              <a:t>&lt;&lt;	             Shift left</a:t>
            </a:r>
          </a:p>
          <a:p>
            <a:pPr>
              <a:lnSpc>
                <a:spcPct val="90000"/>
              </a:lnSpc>
              <a:buFont typeface="Wingdings 3" pitchFamily="18" charset="2"/>
              <a:buNone/>
            </a:pPr>
            <a:r>
              <a:rPr lang="en-US" sz="2000" smtClean="0">
                <a:latin typeface="Times New Roman" pitchFamily="18" charset="0"/>
              </a:rPr>
              <a:t>&amp; =	             Bitwise AND Assignment</a:t>
            </a:r>
          </a:p>
          <a:p>
            <a:pPr>
              <a:lnSpc>
                <a:spcPct val="90000"/>
              </a:lnSpc>
              <a:buFont typeface="Wingdings 3" pitchFamily="18" charset="2"/>
              <a:buNone/>
            </a:pPr>
            <a:r>
              <a:rPr lang="en-US" sz="2000" smtClean="0">
                <a:latin typeface="Times New Roman" pitchFamily="18" charset="0"/>
              </a:rPr>
              <a:t>|=			 Bitwise OR Assignment</a:t>
            </a:r>
          </a:p>
          <a:p>
            <a:pPr>
              <a:lnSpc>
                <a:spcPct val="90000"/>
              </a:lnSpc>
              <a:buFont typeface="Wingdings 3" pitchFamily="18" charset="2"/>
              <a:buNone/>
            </a:pPr>
            <a:r>
              <a:rPr lang="en-US" sz="2000" smtClean="0">
                <a:latin typeface="Times New Roman" pitchFamily="18" charset="0"/>
              </a:rPr>
              <a:t>^=			 Bitwise XOR Assignment</a:t>
            </a:r>
          </a:p>
          <a:p>
            <a:pPr>
              <a:lnSpc>
                <a:spcPct val="90000"/>
              </a:lnSpc>
              <a:buFont typeface="Wingdings 3" pitchFamily="18" charset="2"/>
              <a:buNone/>
            </a:pPr>
            <a:r>
              <a:rPr lang="en-US" sz="2000" smtClean="0">
                <a:latin typeface="Times New Roman" pitchFamily="18" charset="0"/>
              </a:rPr>
              <a:t>&gt;&gt;=		 Shift Right Assignment</a:t>
            </a:r>
          </a:p>
          <a:p>
            <a:pPr>
              <a:lnSpc>
                <a:spcPct val="90000"/>
              </a:lnSpc>
              <a:buFont typeface="Wingdings 3" pitchFamily="18" charset="2"/>
              <a:buNone/>
            </a:pPr>
            <a:r>
              <a:rPr lang="en-US" sz="2000" smtClean="0">
                <a:latin typeface="Times New Roman" pitchFamily="18" charset="0"/>
              </a:rPr>
              <a:t>&gt;&gt;&gt;=		 Shift Right zero fill Assignment</a:t>
            </a:r>
          </a:p>
          <a:p>
            <a:pPr>
              <a:lnSpc>
                <a:spcPct val="90000"/>
              </a:lnSpc>
              <a:buFont typeface="Wingdings 3" pitchFamily="18" charset="2"/>
              <a:buNone/>
            </a:pPr>
            <a:r>
              <a:rPr lang="en-US" sz="2000" smtClean="0">
                <a:latin typeface="Times New Roman" pitchFamily="18" charset="0"/>
              </a:rPr>
              <a:t>&lt;&lt;=		 Shift Left Assignment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609F29C1-BB9F-4D49-9E69-5BDBE1AB0D18}" type="slidenum">
              <a:rPr lang="en-US"/>
              <a:pPr>
                <a:defRPr/>
              </a:pPr>
              <a:t>117</a:t>
            </a:fld>
            <a:endParaRPr lang="en-US"/>
          </a:p>
        </p:txBody>
      </p:sp>
      <p:sp>
        <p:nvSpPr>
          <p:cNvPr id="48"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3A939104-F7F5-4DCF-A83A-5BDB58EA8185}" type="datetime1">
              <a:rPr lang="en-US" sz="1400">
                <a:latin typeface="+mn-lt"/>
              </a:rPr>
              <a:pPr>
                <a:defRPr/>
              </a:pPr>
              <a:t>2/26/2019</a:t>
            </a:fld>
            <a:endParaRPr lang="en-US" sz="1400">
              <a:latin typeface="+mn-lt"/>
            </a:endParaRPr>
          </a:p>
        </p:txBody>
      </p:sp>
      <p:sp>
        <p:nvSpPr>
          <p:cNvPr id="50"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EABCAC1C-2741-441B-A6EF-743FE189471E}" type="slidenum">
              <a:rPr lang="en-US" sz="1400">
                <a:latin typeface="+mn-lt"/>
              </a:rPr>
              <a:pPr algn="r">
                <a:defRPr/>
              </a:pPr>
              <a:t>117</a:t>
            </a:fld>
            <a:endParaRPr lang="en-US" sz="1400">
              <a:latin typeface="+mn-lt"/>
            </a:endParaRPr>
          </a:p>
        </p:txBody>
      </p:sp>
      <p:sp>
        <p:nvSpPr>
          <p:cNvPr id="2099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Bitwise Operator</a:t>
            </a:r>
          </a:p>
        </p:txBody>
      </p:sp>
      <p:sp>
        <p:nvSpPr>
          <p:cNvPr id="209926" name="Rectangle 3"/>
          <p:cNvSpPr>
            <a:spLocks noGrp="1" noChangeArrowheads="1"/>
          </p:cNvSpPr>
          <p:nvPr>
            <p:ph type="body" sz="half" idx="4294967295"/>
          </p:nvPr>
        </p:nvSpPr>
        <p:spPr>
          <a:xfrm>
            <a:off x="457200" y="1481138"/>
            <a:ext cx="8067675" cy="914400"/>
          </a:xfrm>
        </p:spPr>
        <p:txBody>
          <a:bodyPr/>
          <a:lstStyle/>
          <a:p>
            <a:pPr>
              <a:buFont typeface="Wingdings" pitchFamily="2" charset="2"/>
              <a:buChar char="ü"/>
            </a:pPr>
            <a:r>
              <a:rPr lang="en-US" sz="2100" smtClean="0">
                <a:latin typeface="Times New Roman" pitchFamily="18" charset="0"/>
              </a:rPr>
              <a:t>Applied to integer type – long, int, short, byte and char.</a:t>
            </a:r>
          </a:p>
        </p:txBody>
      </p:sp>
      <p:graphicFrame>
        <p:nvGraphicFramePr>
          <p:cNvPr id="113723" name="Group 59"/>
          <p:cNvGraphicFramePr>
            <a:graphicFrameLocks noGrp="1"/>
          </p:cNvGraphicFramePr>
          <p:nvPr>
            <p:ph sz="half" idx="4294967295"/>
          </p:nvPr>
        </p:nvGraphicFramePr>
        <p:xfrm>
          <a:off x="619125" y="2547938"/>
          <a:ext cx="8067675" cy="3155951"/>
        </p:xfrm>
        <a:graphic>
          <a:graphicData uri="http://schemas.openxmlformats.org/drawingml/2006/table">
            <a:tbl>
              <a:tblPr/>
              <a:tblGrid>
                <a:gridCol w="1344613"/>
                <a:gridCol w="1344612"/>
                <a:gridCol w="1344613"/>
                <a:gridCol w="1344612"/>
                <a:gridCol w="1344613"/>
                <a:gridCol w="1344612"/>
              </a:tblGrid>
              <a:tr h="631825">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A |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A &amp;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1D2DA9BA-9C22-4724-9FBC-AB266D70F9E4}" type="slidenum">
              <a:rPr lang="en-US"/>
              <a:pPr>
                <a:defRPr/>
              </a:pPr>
              <a:t>118</a:t>
            </a:fld>
            <a:endParaRPr lang="en-US"/>
          </a:p>
        </p:txBody>
      </p:sp>
      <p:sp>
        <p:nvSpPr>
          <p:cNvPr id="7"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32EA12EB-BF1A-4AD4-80E3-D50CA9BD56EE}" type="datetime1">
              <a:rPr lang="en-US" sz="1400">
                <a:latin typeface="+mn-lt"/>
              </a:rPr>
              <a:pPr>
                <a:defRPr/>
              </a:pPr>
              <a:t>2/26/2019</a:t>
            </a:fld>
            <a:endParaRPr lang="en-US" sz="1400">
              <a:latin typeface="+mn-lt"/>
            </a:endParaRPr>
          </a:p>
        </p:txBody>
      </p:sp>
      <p:sp>
        <p:nvSpPr>
          <p:cNvPr id="9"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BA9FFAC-78C5-4853-B275-DD090CAF53D4}" type="slidenum">
              <a:rPr lang="en-US" sz="1400">
                <a:latin typeface="+mn-lt"/>
              </a:rPr>
              <a:pPr algn="r">
                <a:defRPr/>
              </a:pPr>
              <a:t>118</a:t>
            </a:fld>
            <a:endParaRPr lang="en-US" sz="1400">
              <a:latin typeface="+mn-lt"/>
            </a:endParaRPr>
          </a:p>
        </p:txBody>
      </p:sp>
      <p:sp>
        <p:nvSpPr>
          <p:cNvPr id="210949"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Left Shift</a:t>
            </a:r>
          </a:p>
        </p:txBody>
      </p:sp>
      <p:sp>
        <p:nvSpPr>
          <p:cNvPr id="210950" name="Rectangle 3"/>
          <p:cNvSpPr>
            <a:spLocks noGrp="1" noChangeArrowheads="1"/>
          </p:cNvSpPr>
          <p:nvPr>
            <p:ph type="body" idx="4294967295"/>
          </p:nvPr>
        </p:nvSpPr>
        <p:spPr>
          <a:xfrm>
            <a:off x="914400" y="990600"/>
            <a:ext cx="7772400" cy="5257800"/>
          </a:xfrm>
        </p:spPr>
        <p:txBody>
          <a:bodyPr/>
          <a:lstStyle/>
          <a:p>
            <a:pPr>
              <a:lnSpc>
                <a:spcPct val="80000"/>
              </a:lnSpc>
              <a:buFont typeface="Wingdings" pitchFamily="2" charset="2"/>
              <a:buChar char="ü"/>
            </a:pPr>
            <a:r>
              <a:rPr lang="en-US" sz="2000" smtClean="0">
                <a:latin typeface="Times New Roman" pitchFamily="18" charset="0"/>
              </a:rPr>
              <a:t>byte a=8, b=24;</a:t>
            </a:r>
          </a:p>
          <a:p>
            <a:pPr>
              <a:lnSpc>
                <a:spcPct val="80000"/>
              </a:lnSpc>
              <a:buFont typeface="Wingdings" pitchFamily="2" charset="2"/>
              <a:buNone/>
            </a:pPr>
            <a:r>
              <a:rPr lang="en-US" sz="2000" smtClean="0">
                <a:latin typeface="Times New Roman" pitchFamily="18" charset="0"/>
              </a:rPr>
              <a:t>	int c; </a:t>
            </a:r>
          </a:p>
          <a:p>
            <a:pPr>
              <a:lnSpc>
                <a:spcPct val="80000"/>
              </a:lnSpc>
              <a:buFont typeface="Wingdings" pitchFamily="2" charset="2"/>
              <a:buNone/>
            </a:pPr>
            <a:r>
              <a:rPr lang="en-US" sz="2000" smtClean="0">
                <a:latin typeface="Times New Roman" pitchFamily="18" charset="0"/>
              </a:rPr>
              <a:t>	 c=a&lt;&lt;2;                          000</a:t>
            </a:r>
            <a:r>
              <a:rPr lang="en-US" sz="2000" smtClean="0">
                <a:solidFill>
                  <a:srgbClr val="0000FF"/>
                </a:solidFill>
                <a:latin typeface="Times New Roman" pitchFamily="18" charset="0"/>
              </a:rPr>
              <a:t>01</a:t>
            </a:r>
            <a:r>
              <a:rPr lang="en-US" sz="2000" smtClean="0">
                <a:latin typeface="Times New Roman" pitchFamily="18" charset="0"/>
              </a:rPr>
              <a:t>000</a:t>
            </a:r>
            <a:r>
              <a:rPr lang="en-US" sz="2000" smtClean="0">
                <a:solidFill>
                  <a:schemeClr val="accent1"/>
                </a:solidFill>
                <a:latin typeface="Times New Roman" pitchFamily="18" charset="0"/>
              </a:rPr>
              <a:t> </a:t>
            </a:r>
            <a:r>
              <a:rPr lang="en-US" sz="2000" smtClean="0">
                <a:solidFill>
                  <a:srgbClr val="0000FF"/>
                </a:solidFill>
                <a:latin typeface="Times New Roman" pitchFamily="18" charset="0"/>
              </a:rPr>
              <a:t>&lt;&lt;</a:t>
            </a:r>
            <a:r>
              <a:rPr lang="en-US" sz="2000" smtClean="0">
                <a:solidFill>
                  <a:schemeClr val="accent1"/>
                </a:solidFill>
                <a:latin typeface="Times New Roman" pitchFamily="18" charset="0"/>
              </a:rPr>
              <a:t> 2 </a:t>
            </a:r>
            <a:r>
              <a:rPr lang="en-US" sz="2000" smtClean="0">
                <a:latin typeface="Times New Roman" pitchFamily="18" charset="0"/>
              </a:rPr>
              <a:t>= 00100000=32</a:t>
            </a:r>
          </a:p>
          <a:p>
            <a:pPr>
              <a:lnSpc>
                <a:spcPct val="80000"/>
              </a:lnSpc>
              <a:buFont typeface="Wingdings" pitchFamily="2" charset="2"/>
              <a:buChar char="ü"/>
            </a:pPr>
            <a:r>
              <a:rPr lang="en-US" sz="2000" smtClean="0">
                <a:latin typeface="Times New Roman" pitchFamily="18" charset="0"/>
              </a:rPr>
              <a:t>Java’s automatic type conversion produces unexpected result when shifting </a:t>
            </a:r>
            <a:r>
              <a:rPr lang="en-US" sz="2000" b="1" smtClean="0">
                <a:latin typeface="Times New Roman" pitchFamily="18" charset="0"/>
              </a:rPr>
              <a:t>byte</a:t>
            </a:r>
            <a:r>
              <a:rPr lang="en-US" sz="2000" smtClean="0">
                <a:latin typeface="Times New Roman" pitchFamily="18" charset="0"/>
              </a:rPr>
              <a:t> and </a:t>
            </a:r>
            <a:r>
              <a:rPr lang="en-US" sz="2000" b="1" smtClean="0">
                <a:latin typeface="Times New Roman" pitchFamily="18" charset="0"/>
              </a:rPr>
              <a:t>short</a:t>
            </a:r>
            <a:r>
              <a:rPr lang="en-US" sz="2000" smtClean="0">
                <a:latin typeface="Times New Roman" pitchFamily="18" charset="0"/>
              </a:rPr>
              <a:t> values.</a:t>
            </a:r>
          </a:p>
          <a:p>
            <a:pPr>
              <a:lnSpc>
                <a:spcPct val="80000"/>
              </a:lnSpc>
              <a:buFont typeface="Wingdings" pitchFamily="2" charset="2"/>
              <a:buNone/>
            </a:pPr>
            <a:r>
              <a:rPr lang="en-US" sz="2000" smtClean="0">
                <a:latin typeface="Times New Roman" pitchFamily="18" charset="0"/>
              </a:rPr>
              <a:t>	Example:</a:t>
            </a:r>
          </a:p>
          <a:p>
            <a:pPr>
              <a:lnSpc>
                <a:spcPct val="80000"/>
              </a:lnSpc>
              <a:buFont typeface="Wingdings" pitchFamily="2" charset="2"/>
              <a:buNone/>
            </a:pPr>
            <a:r>
              <a:rPr lang="en-US" sz="2000" smtClean="0">
                <a:latin typeface="Times New Roman" pitchFamily="18" charset="0"/>
              </a:rPr>
              <a:t>	byte a = 64, b;</a:t>
            </a:r>
          </a:p>
          <a:p>
            <a:pPr>
              <a:lnSpc>
                <a:spcPct val="80000"/>
              </a:lnSpc>
              <a:buFont typeface="Wingdings" pitchFamily="2" charset="2"/>
              <a:buNone/>
            </a:pPr>
            <a:r>
              <a:rPr lang="en-US" sz="2000" smtClean="0">
                <a:latin typeface="Times New Roman" pitchFamily="18" charset="0"/>
              </a:rPr>
              <a:t>	int i;</a:t>
            </a:r>
          </a:p>
          <a:p>
            <a:pPr>
              <a:lnSpc>
                <a:spcPct val="80000"/>
              </a:lnSpc>
              <a:buFont typeface="Wingdings" pitchFamily="2" charset="2"/>
              <a:buNone/>
            </a:pPr>
            <a:r>
              <a:rPr lang="en-US" sz="2000" smtClean="0">
                <a:latin typeface="Times New Roman" pitchFamily="18" charset="0"/>
              </a:rPr>
              <a:t>	i = a&lt;&lt;2;</a:t>
            </a:r>
          </a:p>
          <a:p>
            <a:pPr>
              <a:lnSpc>
                <a:spcPct val="80000"/>
              </a:lnSpc>
              <a:buFont typeface="Wingdings" pitchFamily="2" charset="2"/>
              <a:buNone/>
            </a:pPr>
            <a:r>
              <a:rPr lang="en-US" sz="2000" smtClean="0">
                <a:latin typeface="Times New Roman" pitchFamily="18" charset="0"/>
              </a:rPr>
              <a:t>    b= (byte) (a&lt;&lt;2);</a:t>
            </a:r>
          </a:p>
          <a:p>
            <a:pPr>
              <a:lnSpc>
                <a:spcPct val="80000"/>
              </a:lnSpc>
              <a:buFont typeface="Wingdings" pitchFamily="2" charset="2"/>
              <a:buNone/>
            </a:pPr>
            <a:r>
              <a:rPr lang="en-US" sz="2000" smtClean="0">
                <a:latin typeface="Times New Roman" pitchFamily="18" charset="0"/>
              </a:rPr>
              <a:t>   i              00000000 00000000 00000001 00000000  = 256</a:t>
            </a:r>
          </a:p>
          <a:p>
            <a:pPr>
              <a:lnSpc>
                <a:spcPct val="80000"/>
              </a:lnSpc>
              <a:buFont typeface="Wingdings" pitchFamily="2" charset="2"/>
              <a:buNone/>
            </a:pPr>
            <a:r>
              <a:rPr lang="en-US" sz="2000" smtClean="0">
                <a:latin typeface="Times New Roman" pitchFamily="18" charset="0"/>
              </a:rPr>
              <a:t>   b             00000000 = 0</a:t>
            </a:r>
          </a:p>
          <a:p>
            <a:pPr>
              <a:lnSpc>
                <a:spcPct val="80000"/>
              </a:lnSpc>
              <a:buFont typeface="Wingdings" pitchFamily="2" charset="2"/>
              <a:buChar char="ü"/>
            </a:pPr>
            <a:r>
              <a:rPr lang="en-US" sz="2000" smtClean="0">
                <a:latin typeface="Times New Roman" pitchFamily="18" charset="0"/>
              </a:rPr>
              <a:t>Each left shift double the value which is equivalent to multiplying by 2.</a:t>
            </a:r>
          </a:p>
          <a:p>
            <a:pPr>
              <a:lnSpc>
                <a:spcPct val="80000"/>
              </a:lnSpc>
              <a:buFont typeface="Wingdings" pitchFamily="2" charset="2"/>
              <a:buNone/>
            </a:pPr>
            <a:endParaRPr lang="en-US" sz="2000" smtClean="0">
              <a:latin typeface="Times New Roman" pitchFamily="18" charset="0"/>
            </a:endParaRPr>
          </a:p>
        </p:txBody>
      </p:sp>
      <p:sp>
        <p:nvSpPr>
          <p:cNvPr id="115716" name="Line 4"/>
          <p:cNvSpPr>
            <a:spLocks noChangeShapeType="1"/>
          </p:cNvSpPr>
          <p:nvPr/>
        </p:nvSpPr>
        <p:spPr bwMode="auto">
          <a:xfrm>
            <a:off x="2514600" y="1905000"/>
            <a:ext cx="1752600" cy="0"/>
          </a:xfrm>
          <a:prstGeom prst="line">
            <a:avLst/>
          </a:prstGeom>
          <a:noFill/>
          <a:ln w="28575">
            <a:solidFill>
              <a:srgbClr val="339966"/>
            </a:solidFill>
            <a:round/>
            <a:headEnd/>
            <a:tailEnd type="triangle" w="med" len="med"/>
          </a:ln>
        </p:spPr>
        <p:txBody>
          <a:bodyPr wrap="none"/>
          <a:lstStyle/>
          <a:p>
            <a:endParaRPr lang="en-US"/>
          </a:p>
        </p:txBody>
      </p:sp>
      <p:sp>
        <p:nvSpPr>
          <p:cNvPr id="210952" name="Line 5"/>
          <p:cNvSpPr>
            <a:spLocks noChangeShapeType="1"/>
          </p:cNvSpPr>
          <p:nvPr/>
        </p:nvSpPr>
        <p:spPr bwMode="auto">
          <a:xfrm>
            <a:off x="1371600" y="5105400"/>
            <a:ext cx="1066800" cy="0"/>
          </a:xfrm>
          <a:prstGeom prst="line">
            <a:avLst/>
          </a:prstGeom>
          <a:noFill/>
          <a:ln w="9525">
            <a:solidFill>
              <a:schemeClr val="tx1"/>
            </a:solidFill>
            <a:round/>
            <a:headEnd/>
            <a:tailEnd type="triangle" w="med" len="med"/>
          </a:ln>
        </p:spPr>
        <p:txBody>
          <a:bodyPr/>
          <a:lstStyle/>
          <a:p>
            <a:endParaRPr lang="en-US"/>
          </a:p>
        </p:txBody>
      </p:sp>
      <p:sp>
        <p:nvSpPr>
          <p:cNvPr id="210953" name="Line 6"/>
          <p:cNvSpPr>
            <a:spLocks noChangeShapeType="1"/>
          </p:cNvSpPr>
          <p:nvPr/>
        </p:nvSpPr>
        <p:spPr bwMode="auto">
          <a:xfrm>
            <a:off x="1447800" y="4724400"/>
            <a:ext cx="838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1F4CDFC4-316C-4FC5-9285-7BC87F66A333}" type="slidenum">
              <a:rPr lang="en-US"/>
              <a:pPr>
                <a:defRPr/>
              </a:pPr>
              <a:t>119</a:t>
            </a:fld>
            <a:endParaRPr lang="en-US"/>
          </a:p>
        </p:txBody>
      </p:sp>
      <p:sp>
        <p:nvSpPr>
          <p:cNvPr id="6"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6B8A3C5B-C65A-430C-82DD-DF033E0213AF}" type="datetime1">
              <a:rPr lang="en-US" sz="1400">
                <a:latin typeface="+mn-lt"/>
              </a:rPr>
              <a:pPr>
                <a:defRPr/>
              </a:pPr>
              <a:t>2/26/2019</a:t>
            </a:fld>
            <a:endParaRPr lang="en-US" sz="1400">
              <a:latin typeface="+mn-lt"/>
            </a:endParaRPr>
          </a:p>
        </p:txBody>
      </p:sp>
      <p:sp>
        <p:nvSpPr>
          <p:cNvPr id="8"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0286996-CE10-4FB8-89C7-A23029B100F3}" type="slidenum">
              <a:rPr lang="en-US" sz="1400">
                <a:latin typeface="+mn-lt"/>
              </a:rPr>
              <a:pPr algn="r">
                <a:defRPr/>
              </a:pPr>
              <a:t>119</a:t>
            </a:fld>
            <a:endParaRPr lang="en-US" sz="1400">
              <a:latin typeface="+mn-lt"/>
            </a:endParaRPr>
          </a:p>
        </p:txBody>
      </p:sp>
      <p:sp>
        <p:nvSpPr>
          <p:cNvPr id="211973"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The Right Shift</a:t>
            </a:r>
          </a:p>
        </p:txBody>
      </p:sp>
      <p:sp>
        <p:nvSpPr>
          <p:cNvPr id="211974" name="Rectangle 3"/>
          <p:cNvSpPr>
            <a:spLocks noGrp="1" noChangeArrowheads="1"/>
          </p:cNvSpPr>
          <p:nvPr>
            <p:ph type="body" idx="4294967295"/>
          </p:nvPr>
        </p:nvSpPr>
        <p:spPr>
          <a:xfrm>
            <a:off x="457200" y="914400"/>
            <a:ext cx="8229600" cy="4525963"/>
          </a:xfrm>
        </p:spPr>
        <p:txBody>
          <a:bodyPr/>
          <a:lstStyle/>
          <a:p>
            <a:pPr>
              <a:buFont typeface="Wingdings" pitchFamily="2" charset="2"/>
              <a:buChar char="ü"/>
            </a:pPr>
            <a:r>
              <a:rPr lang="en-US" sz="2000" dirty="0" smtClean="0">
                <a:latin typeface="Times New Roman" pitchFamily="18" charset="0"/>
              </a:rPr>
              <a:t>byte a=8, b=24;</a:t>
            </a:r>
          </a:p>
          <a:p>
            <a:pPr>
              <a:buFont typeface="Wingdings" pitchFamily="2" charset="2"/>
              <a:buNone/>
            </a:pPr>
            <a:r>
              <a:rPr lang="en-US" sz="2000" dirty="0" smtClean="0">
                <a:latin typeface="Times New Roman" pitchFamily="18" charset="0"/>
              </a:rPr>
              <a:t>    </a:t>
            </a:r>
            <a:r>
              <a:rPr lang="en-US" sz="2000" dirty="0" err="1" smtClean="0">
                <a:latin typeface="Times New Roman" pitchFamily="18" charset="0"/>
              </a:rPr>
              <a:t>int</a:t>
            </a:r>
            <a:r>
              <a:rPr lang="en-US" sz="2000" dirty="0" smtClean="0">
                <a:latin typeface="Times New Roman" pitchFamily="18" charset="0"/>
              </a:rPr>
              <a:t> c ;</a:t>
            </a:r>
          </a:p>
          <a:p>
            <a:pPr>
              <a:buFont typeface="Wingdings" pitchFamily="2" charset="2"/>
              <a:buNone/>
            </a:pPr>
            <a:r>
              <a:rPr lang="en-US" sz="2000" dirty="0" smtClean="0">
                <a:latin typeface="Times New Roman" pitchFamily="18" charset="0"/>
              </a:rPr>
              <a:t>    c=a&gt;&gt;2;                  0000</a:t>
            </a:r>
            <a:r>
              <a:rPr lang="en-US" sz="2000" dirty="0" smtClean="0">
                <a:solidFill>
                  <a:srgbClr val="0000FF"/>
                </a:solidFill>
                <a:latin typeface="Times New Roman" pitchFamily="18" charset="0"/>
              </a:rPr>
              <a:t>100</a:t>
            </a:r>
            <a:r>
              <a:rPr lang="en-US" sz="2000" dirty="0" smtClean="0">
                <a:latin typeface="Times New Roman" pitchFamily="18" charset="0"/>
              </a:rPr>
              <a:t>0</a:t>
            </a:r>
            <a:r>
              <a:rPr lang="en-US" sz="2000" dirty="0" smtClean="0">
                <a:solidFill>
                  <a:schemeClr val="accent1"/>
                </a:solidFill>
                <a:latin typeface="Times New Roman" pitchFamily="18" charset="0"/>
              </a:rPr>
              <a:t> </a:t>
            </a:r>
            <a:r>
              <a:rPr lang="en-US" sz="2000" dirty="0" smtClean="0">
                <a:solidFill>
                  <a:srgbClr val="0000FF"/>
                </a:solidFill>
                <a:latin typeface="Times New Roman" pitchFamily="18" charset="0"/>
              </a:rPr>
              <a:t>&gt;&gt;</a:t>
            </a:r>
            <a:r>
              <a:rPr lang="en-US" sz="2000" dirty="0" smtClean="0">
                <a:solidFill>
                  <a:schemeClr val="accent1"/>
                </a:solidFill>
                <a:latin typeface="Times New Roman" pitchFamily="18" charset="0"/>
              </a:rPr>
              <a:t> </a:t>
            </a:r>
            <a:r>
              <a:rPr lang="en-US" sz="2000" dirty="0" smtClean="0">
                <a:latin typeface="Times New Roman" pitchFamily="18" charset="0"/>
              </a:rPr>
              <a:t>2= 00000010=2</a:t>
            </a:r>
          </a:p>
          <a:p>
            <a:pPr>
              <a:buFont typeface="Wingdings" pitchFamily="2" charset="2"/>
              <a:buChar char="ü"/>
            </a:pPr>
            <a:r>
              <a:rPr lang="en-US" sz="2000" dirty="0" smtClean="0">
                <a:latin typeface="Times New Roman" pitchFamily="18" charset="0"/>
              </a:rPr>
              <a:t>Use sign extension.</a:t>
            </a:r>
          </a:p>
          <a:p>
            <a:pPr>
              <a:buFont typeface="Wingdings" pitchFamily="2" charset="2"/>
              <a:buChar char="ü"/>
            </a:pPr>
            <a:r>
              <a:rPr lang="en-US" sz="2000" dirty="0" smtClean="0">
                <a:latin typeface="Times New Roman" pitchFamily="18" charset="0"/>
              </a:rPr>
              <a:t>Each time we shift a value to the right, it divides that value by two and discards any remainder.</a:t>
            </a:r>
          </a:p>
          <a:p>
            <a:pPr>
              <a:buFont typeface="Wingdings" pitchFamily="2" charset="2"/>
              <a:buNone/>
            </a:pPr>
            <a:r>
              <a:rPr lang="en-US" sz="2000" b="1" u="sng" dirty="0" smtClean="0">
                <a:latin typeface="Times New Roman" pitchFamily="18" charset="0"/>
              </a:rPr>
              <a:t>The Unsigned Right Shift</a:t>
            </a:r>
          </a:p>
          <a:p>
            <a:pPr>
              <a:buFont typeface="Wingdings" pitchFamily="2" charset="2"/>
              <a:buChar char="ü"/>
            </a:pPr>
            <a:r>
              <a:rPr lang="en-US" sz="2000" dirty="0" smtClean="0">
                <a:latin typeface="Times New Roman" pitchFamily="18" charset="0"/>
              </a:rPr>
              <a:t>byte a=8, b=24;</a:t>
            </a:r>
          </a:p>
          <a:p>
            <a:pPr>
              <a:buFont typeface="Wingdings" pitchFamily="2" charset="2"/>
              <a:buNone/>
            </a:pPr>
            <a:r>
              <a:rPr lang="en-US" sz="2000" dirty="0" smtClean="0">
                <a:latin typeface="Times New Roman" pitchFamily="18" charset="0"/>
              </a:rPr>
              <a:t>	</a:t>
            </a:r>
            <a:r>
              <a:rPr lang="en-US" sz="2000" dirty="0" err="1" smtClean="0">
                <a:latin typeface="Times New Roman" pitchFamily="18" charset="0"/>
              </a:rPr>
              <a:t>int</a:t>
            </a:r>
            <a:r>
              <a:rPr lang="en-US" sz="2000" dirty="0" smtClean="0">
                <a:latin typeface="Times New Roman" pitchFamily="18" charset="0"/>
              </a:rPr>
              <a:t> c;</a:t>
            </a:r>
          </a:p>
          <a:p>
            <a:pPr>
              <a:buFont typeface="Wingdings" pitchFamily="2" charset="2"/>
              <a:buNone/>
            </a:pPr>
            <a:r>
              <a:rPr lang="en-US" sz="2000" dirty="0" smtClean="0">
                <a:latin typeface="Times New Roman" pitchFamily="18" charset="0"/>
              </a:rPr>
              <a:t>	 c=a&gt;&gt;&gt;1                        </a:t>
            </a:r>
            <a:r>
              <a:rPr lang="en-US" sz="2000" dirty="0" smtClean="0">
                <a:solidFill>
                  <a:srgbClr val="0000FF"/>
                </a:solidFill>
                <a:latin typeface="Times New Roman" pitchFamily="18" charset="0"/>
              </a:rPr>
              <a:t>0</a:t>
            </a:r>
            <a:r>
              <a:rPr lang="en-US" sz="2000" dirty="0" smtClean="0">
                <a:latin typeface="Times New Roman" pitchFamily="18" charset="0"/>
              </a:rPr>
              <a:t>000</a:t>
            </a:r>
            <a:r>
              <a:rPr lang="en-US" sz="2000" dirty="0" smtClean="0">
                <a:solidFill>
                  <a:srgbClr val="0000FF"/>
                </a:solidFill>
                <a:latin typeface="Times New Roman" pitchFamily="18" charset="0"/>
              </a:rPr>
              <a:t>10</a:t>
            </a:r>
            <a:r>
              <a:rPr lang="en-US" sz="2000" dirty="0" smtClean="0">
                <a:latin typeface="Times New Roman" pitchFamily="18" charset="0"/>
              </a:rPr>
              <a:t>00</a:t>
            </a:r>
            <a:r>
              <a:rPr lang="en-US" sz="2000" dirty="0" smtClean="0">
                <a:solidFill>
                  <a:schemeClr val="accent1"/>
                </a:solidFill>
                <a:latin typeface="Times New Roman" pitchFamily="18" charset="0"/>
              </a:rPr>
              <a:t> </a:t>
            </a:r>
            <a:r>
              <a:rPr lang="en-US" sz="2000" dirty="0" smtClean="0">
                <a:solidFill>
                  <a:srgbClr val="0000FF"/>
                </a:solidFill>
                <a:latin typeface="Times New Roman" pitchFamily="18" charset="0"/>
              </a:rPr>
              <a:t>&gt;&gt;&gt;</a:t>
            </a:r>
            <a:r>
              <a:rPr lang="en-US" sz="2000" dirty="0" smtClean="0">
                <a:solidFill>
                  <a:schemeClr val="accent1"/>
                </a:solidFill>
                <a:latin typeface="Times New Roman" pitchFamily="18" charset="0"/>
              </a:rPr>
              <a:t> </a:t>
            </a:r>
            <a:r>
              <a:rPr lang="en-US" sz="2000" dirty="0" smtClean="0">
                <a:latin typeface="Times New Roman" pitchFamily="18" charset="0"/>
              </a:rPr>
              <a:t>1= 00000100=4</a:t>
            </a: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a:p>
            <a:pPr>
              <a:buFont typeface="Wingdings" pitchFamily="2" charset="2"/>
              <a:buNone/>
            </a:pPr>
            <a:endParaRPr lang="en-US" sz="2000" dirty="0" smtClean="0">
              <a:latin typeface="Times New Roman" pitchFamily="18" charset="0"/>
            </a:endParaRPr>
          </a:p>
        </p:txBody>
      </p:sp>
      <p:sp>
        <p:nvSpPr>
          <p:cNvPr id="211975" name="Line 4"/>
          <p:cNvSpPr>
            <a:spLocks noChangeShapeType="1"/>
          </p:cNvSpPr>
          <p:nvPr/>
        </p:nvSpPr>
        <p:spPr bwMode="auto">
          <a:xfrm>
            <a:off x="1905000" y="1981200"/>
            <a:ext cx="1295400" cy="0"/>
          </a:xfrm>
          <a:prstGeom prst="line">
            <a:avLst/>
          </a:prstGeom>
          <a:noFill/>
          <a:ln w="9525">
            <a:solidFill>
              <a:schemeClr val="tx1"/>
            </a:solidFill>
            <a:round/>
            <a:headEnd/>
            <a:tailEnd type="triangle" w="med" len="med"/>
          </a:ln>
        </p:spPr>
        <p:txBody>
          <a:bodyPr/>
          <a:lstStyle/>
          <a:p>
            <a:endParaRPr lang="en-US"/>
          </a:p>
        </p:txBody>
      </p:sp>
      <p:sp>
        <p:nvSpPr>
          <p:cNvPr id="211976" name="Line 6"/>
          <p:cNvSpPr>
            <a:spLocks noChangeShapeType="1"/>
          </p:cNvSpPr>
          <p:nvPr/>
        </p:nvSpPr>
        <p:spPr bwMode="auto">
          <a:xfrm>
            <a:off x="2743200" y="5029200"/>
            <a:ext cx="914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6CF32C03-3F35-4AC4-9F61-88BEEA06B899}" type="slidenum">
              <a:rPr lang="en-US"/>
              <a:pPr>
                <a:defRPr/>
              </a:pPr>
              <a:t>12</a:t>
            </a:fld>
            <a:endParaRPr lang="en-US"/>
          </a:p>
        </p:txBody>
      </p:sp>
      <p:sp>
        <p:nvSpPr>
          <p:cNvPr id="20482" name="Rectangle 3"/>
          <p:cNvSpPr>
            <a:spLocks noGrp="1" noChangeArrowheads="1"/>
          </p:cNvSpPr>
          <p:nvPr>
            <p:ph idx="1"/>
          </p:nvPr>
        </p:nvSpPr>
        <p:spPr/>
        <p:txBody>
          <a:bodyPr/>
          <a:lstStyle/>
          <a:p>
            <a:pPr>
              <a:buFont typeface="Wingdings" pitchFamily="2" charset="2"/>
              <a:buBlip>
                <a:blip r:embed="rId2"/>
              </a:buBlip>
            </a:pPr>
            <a:r>
              <a:rPr lang="en-US" sz="2400" smtClean="0">
                <a:latin typeface="Times New Roman" pitchFamily="18" charset="0"/>
              </a:rPr>
              <a:t>Handles multiple tasks simultaneously.</a:t>
            </a:r>
          </a:p>
          <a:p>
            <a:pPr>
              <a:buFont typeface="Wingdings" pitchFamily="2" charset="2"/>
              <a:buBlip>
                <a:blip r:embed="rId2"/>
              </a:buBlip>
            </a:pPr>
            <a:r>
              <a:rPr lang="en-US" sz="2400" smtClean="0">
                <a:latin typeface="Times New Roman" pitchFamily="18" charset="0"/>
              </a:rPr>
              <a:t>Java runtime system contains tools to support multiprocess synchronization and construct smoothly running interactive systems.</a:t>
            </a:r>
          </a:p>
        </p:txBody>
      </p:sp>
      <p:sp>
        <p:nvSpPr>
          <p:cNvPr id="33794" name="Rectangle 2"/>
          <p:cNvSpPr>
            <a:spLocks noGrp="1" noChangeArrowheads="1"/>
          </p:cNvSpPr>
          <p:nvPr>
            <p:ph type="title"/>
          </p:nvPr>
        </p:nvSpPr>
        <p:spPr/>
        <p:txBody>
          <a:bodyPr/>
          <a:lstStyle/>
          <a:p>
            <a:pPr fontAlgn="auto">
              <a:spcAft>
                <a:spcPts val="0"/>
              </a:spcAft>
              <a:defRPr/>
            </a:pPr>
            <a:r>
              <a:rPr lang="en-US"/>
              <a:t>Multithreaded and Interactive</a:t>
            </a:r>
          </a:p>
        </p:txBody>
      </p:sp>
      <p:sp>
        <p:nvSpPr>
          <p:cNvPr id="20484"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24BD5238-6046-4B95-A52B-1812A3139646}" type="slidenum">
              <a:rPr lang="en-US" sz="1000"/>
              <a:pPr algn="r"/>
              <a:t>12</a:t>
            </a:fld>
            <a:endParaRPr lang="en-US" sz="1000"/>
          </a:p>
        </p:txBody>
      </p:sp>
      <p:sp>
        <p:nvSpPr>
          <p:cNvPr id="20485"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339FC56-CDCC-4C44-9ACA-F0A4434769DC}" type="slidenum">
              <a:rPr lang="en-US"/>
              <a:pPr>
                <a:defRPr/>
              </a:pPr>
              <a:t>120</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02ADD2A8-91D6-4B13-B048-8E1FA9B81309}"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D986021E-6D17-417C-874E-E64573B6DFE4}" type="slidenum">
              <a:rPr lang="en-US" sz="1400">
                <a:latin typeface="+mn-lt"/>
              </a:rPr>
              <a:pPr algn="r">
                <a:defRPr/>
              </a:pPr>
              <a:t>120</a:t>
            </a:fld>
            <a:endParaRPr lang="en-US" sz="1400">
              <a:latin typeface="+mn-lt"/>
            </a:endParaRPr>
          </a:p>
        </p:txBody>
      </p:sp>
      <p:sp>
        <p:nvSpPr>
          <p:cNvPr id="212997" name="Rectangle 2"/>
          <p:cNvSpPr>
            <a:spLocks noGrp="1" noChangeArrowheads="1"/>
          </p:cNvSpPr>
          <p:nvPr>
            <p:ph type="title" idx="4294967295"/>
          </p:nvPr>
        </p:nvSpPr>
        <p:spPr bwMode="auto">
          <a:xfrm>
            <a:off x="457200" y="274638"/>
            <a:ext cx="8229600" cy="8683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Relational operators</a:t>
            </a:r>
          </a:p>
        </p:txBody>
      </p:sp>
      <p:sp>
        <p:nvSpPr>
          <p:cNvPr id="212998" name="Rectangle 3"/>
          <p:cNvSpPr>
            <a:spLocks noGrp="1" noChangeArrowheads="1"/>
          </p:cNvSpPr>
          <p:nvPr>
            <p:ph type="body" idx="4294967295"/>
          </p:nvPr>
        </p:nvSpPr>
        <p:spPr>
          <a:xfrm>
            <a:off x="457200" y="1295400"/>
            <a:ext cx="8229600" cy="4525963"/>
          </a:xfrm>
        </p:spPr>
        <p:txBody>
          <a:bodyPr/>
          <a:lstStyle/>
          <a:p>
            <a:pPr>
              <a:buFont typeface="Wingdings" pitchFamily="2" charset="2"/>
              <a:buChar char="ü"/>
            </a:pPr>
            <a:r>
              <a:rPr lang="en-US" sz="2000" smtClean="0">
                <a:latin typeface="Times New Roman" pitchFamily="18" charset="0"/>
              </a:rPr>
              <a:t>&gt;		greater than</a:t>
            </a:r>
          </a:p>
          <a:p>
            <a:pPr>
              <a:buFont typeface="Wingdings" pitchFamily="2" charset="2"/>
              <a:buChar char="ü"/>
            </a:pPr>
            <a:r>
              <a:rPr lang="en-US" sz="2000" smtClean="0">
                <a:latin typeface="Times New Roman" pitchFamily="18" charset="0"/>
              </a:rPr>
              <a:t>&gt;=		greater than or equal to</a:t>
            </a:r>
          </a:p>
          <a:p>
            <a:pPr>
              <a:buFont typeface="Wingdings" pitchFamily="2" charset="2"/>
              <a:buChar char="ü"/>
            </a:pPr>
            <a:r>
              <a:rPr lang="en-US" sz="2000" smtClean="0">
                <a:latin typeface="Times New Roman" pitchFamily="18" charset="0"/>
              </a:rPr>
              <a:t>&lt;		less than</a:t>
            </a:r>
          </a:p>
          <a:p>
            <a:pPr>
              <a:buFont typeface="Wingdings" pitchFamily="2" charset="2"/>
              <a:buChar char="ü"/>
            </a:pPr>
            <a:r>
              <a:rPr lang="en-US" sz="2000" smtClean="0">
                <a:latin typeface="Times New Roman" pitchFamily="18" charset="0"/>
              </a:rPr>
              <a:t>&lt;=		less than or equal to</a:t>
            </a:r>
          </a:p>
          <a:p>
            <a:pPr>
              <a:buFont typeface="Wingdings" pitchFamily="2" charset="2"/>
              <a:buChar char="ü"/>
            </a:pPr>
            <a:r>
              <a:rPr lang="en-US" sz="2000" smtClean="0">
                <a:latin typeface="Times New Roman" pitchFamily="18" charset="0"/>
              </a:rPr>
              <a:t>= =		equal to</a:t>
            </a:r>
          </a:p>
          <a:p>
            <a:pPr>
              <a:buFont typeface="Wingdings" pitchFamily="2" charset="2"/>
              <a:buChar char="ü"/>
            </a:pPr>
            <a:r>
              <a:rPr lang="en-US" sz="2000" smtClean="0">
                <a:latin typeface="Times New Roman" pitchFamily="18" charset="0"/>
              </a:rPr>
              <a:t>!=		not equal to</a:t>
            </a:r>
          </a:p>
          <a:p>
            <a:pPr>
              <a:buFont typeface="Wingdings" pitchFamily="2" charset="2"/>
              <a:buNone/>
            </a:pPr>
            <a:endParaRPr lang="en-US" sz="2000" smtClean="0">
              <a:latin typeface="Times New Roman" pitchFamily="18" charset="0"/>
            </a:endParaRPr>
          </a:p>
          <a:p>
            <a:pPr>
              <a:buFont typeface="Wingdings" pitchFamily="2" charset="2"/>
              <a:buChar char="ü"/>
            </a:pPr>
            <a:r>
              <a:rPr lang="en-US" sz="2000" smtClean="0">
                <a:latin typeface="Times New Roman" pitchFamily="18" charset="0"/>
              </a:rPr>
              <a:t>The outcome of these operations is a boolean value.</a:t>
            </a:r>
          </a:p>
          <a:p>
            <a:pPr>
              <a:buFont typeface="Wingdings" pitchFamily="2" charset="2"/>
              <a:buChar char="ü"/>
            </a:pPr>
            <a:r>
              <a:rPr lang="en-US" sz="2000" smtClean="0">
                <a:latin typeface="Times New Roman" pitchFamily="18" charset="0"/>
              </a:rPr>
              <a:t>= = , != can be applied to any type in java.</a:t>
            </a:r>
          </a:p>
          <a:p>
            <a:pPr>
              <a:buFont typeface="Wingdings" pitchFamily="2" charset="2"/>
              <a:buChar char="ü"/>
            </a:pPr>
            <a:r>
              <a:rPr lang="en-US" sz="2000" smtClean="0">
                <a:latin typeface="Times New Roman" pitchFamily="18" charset="0"/>
              </a:rPr>
              <a:t>Only numeric types are compared using ordering operator.</a:t>
            </a:r>
          </a:p>
          <a:p>
            <a:pPr>
              <a:buFont typeface="Wingdings" pitchFamily="2" charset="2"/>
              <a:buNone/>
            </a:pPr>
            <a:endParaRPr lang="en-US" sz="2000" smtClean="0">
              <a:latin typeface="Times New Roman" pitchFamily="18" charset="0"/>
            </a:endParaRPr>
          </a:p>
          <a:p>
            <a:pPr>
              <a:buFont typeface="Wingdings" pitchFamily="2" charset="2"/>
              <a:buChar char="ü"/>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396BB63-CFEC-42D9-AA35-91DA59D908B4}" type="slidenum">
              <a:rPr lang="en-US"/>
              <a:pPr>
                <a:defRPr/>
              </a:pPr>
              <a:t>121</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D4B737ED-DB54-43FA-A913-B5222AC043E3}"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91E16BC-ECB2-4388-B3A6-CB6740F93010}" type="slidenum">
              <a:rPr lang="en-US" sz="1400">
                <a:latin typeface="+mn-lt"/>
              </a:rPr>
              <a:pPr algn="r">
                <a:defRPr/>
              </a:pPr>
              <a:t>121</a:t>
            </a:fld>
            <a:endParaRPr lang="en-US" sz="1400">
              <a:latin typeface="+mn-lt"/>
            </a:endParaRPr>
          </a:p>
        </p:txBody>
      </p:sp>
      <p:sp>
        <p:nvSpPr>
          <p:cNvPr id="21402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Relational Operator</a:t>
            </a:r>
          </a:p>
        </p:txBody>
      </p:sp>
      <p:sp>
        <p:nvSpPr>
          <p:cNvPr id="214022"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int done;</a:t>
            </a:r>
          </a:p>
          <a:p>
            <a:pPr>
              <a:buFont typeface="Wingdings" pitchFamily="2" charset="2"/>
              <a:buNone/>
            </a:pPr>
            <a:r>
              <a:rPr lang="en-US" sz="2300" smtClean="0">
                <a:latin typeface="Times New Roman" pitchFamily="18" charset="0"/>
              </a:rPr>
              <a:t>    ……</a:t>
            </a:r>
          </a:p>
          <a:p>
            <a:pPr>
              <a:buFont typeface="Wingdings" pitchFamily="2" charset="2"/>
              <a:buNone/>
            </a:pPr>
            <a:r>
              <a:rPr lang="en-US" sz="2300" smtClean="0">
                <a:latin typeface="Times New Roman" pitchFamily="18" charset="0"/>
              </a:rPr>
              <a:t> if(!done) ….                // Valid in C /C++ but not in java</a:t>
            </a:r>
          </a:p>
          <a:p>
            <a:pPr>
              <a:buFont typeface="Wingdings" pitchFamily="2" charset="2"/>
              <a:buNone/>
            </a:pPr>
            <a:r>
              <a:rPr lang="en-US" sz="2300" smtClean="0">
                <a:latin typeface="Times New Roman" pitchFamily="18" charset="0"/>
              </a:rPr>
              <a:t> if(done)….</a:t>
            </a:r>
          </a:p>
          <a:p>
            <a:pPr>
              <a:buFont typeface="Wingdings" pitchFamily="2" charset="2"/>
              <a:buNone/>
            </a:pPr>
            <a:endParaRPr lang="en-US" sz="2300" smtClean="0">
              <a:latin typeface="Times New Roman" pitchFamily="18" charset="0"/>
            </a:endParaRPr>
          </a:p>
          <a:p>
            <a:pPr>
              <a:buFont typeface="Wingdings" pitchFamily="2" charset="2"/>
              <a:buChar char="ü"/>
            </a:pPr>
            <a:r>
              <a:rPr lang="en-US" sz="2300" smtClean="0">
                <a:latin typeface="Times New Roman" pitchFamily="18" charset="0"/>
              </a:rPr>
              <a:t>if (done == 0)….</a:t>
            </a:r>
          </a:p>
          <a:p>
            <a:pPr>
              <a:buFont typeface="Wingdings" pitchFamily="2" charset="2"/>
              <a:buNone/>
            </a:pPr>
            <a:r>
              <a:rPr lang="en-US" sz="2300" smtClean="0">
                <a:latin typeface="Times New Roman" pitchFamily="18" charset="0"/>
              </a:rPr>
              <a:t>	if(done!=0) ……..             //Valid in Java</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333AC59-0168-4681-9BDF-87E6A192A76A}" type="slidenum">
              <a:rPr lang="en-US"/>
              <a:pPr>
                <a:defRPr/>
              </a:pPr>
              <a:t>122</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4E15B677-E8E9-41F5-9DE7-CB5847B4AB39}"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35C89C8-2D45-4F0B-8257-2968F422C3BD}" type="slidenum">
              <a:rPr lang="en-US" sz="1400">
                <a:latin typeface="+mn-lt"/>
              </a:rPr>
              <a:pPr algn="r">
                <a:defRPr/>
              </a:pPr>
              <a:t>122</a:t>
            </a:fld>
            <a:endParaRPr lang="en-US" sz="1400">
              <a:latin typeface="+mn-lt"/>
            </a:endParaRPr>
          </a:p>
        </p:txBody>
      </p:sp>
      <p:sp>
        <p:nvSpPr>
          <p:cNvPr id="215045" name="Rectangle 2"/>
          <p:cNvSpPr>
            <a:spLocks noGrp="1" noChangeArrowheads="1"/>
          </p:cNvSpPr>
          <p:nvPr>
            <p:ph type="title" idx="4294967295"/>
          </p:nvPr>
        </p:nvSpPr>
        <p:spPr bwMode="auto">
          <a:xfrm>
            <a:off x="457200" y="76200"/>
            <a:ext cx="8153400" cy="715963"/>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Boolean Logical Operator</a:t>
            </a:r>
          </a:p>
        </p:txBody>
      </p:sp>
      <p:sp>
        <p:nvSpPr>
          <p:cNvPr id="215046" name="Rectangle 3"/>
          <p:cNvSpPr>
            <a:spLocks noGrp="1" noChangeArrowheads="1"/>
          </p:cNvSpPr>
          <p:nvPr>
            <p:ph type="body" idx="4294967295"/>
          </p:nvPr>
        </p:nvSpPr>
        <p:spPr>
          <a:xfrm>
            <a:off x="457200" y="990600"/>
            <a:ext cx="8382000" cy="5257800"/>
          </a:xfrm>
        </p:spPr>
        <p:txBody>
          <a:bodyPr/>
          <a:lstStyle/>
          <a:p>
            <a:pPr>
              <a:buFont typeface="Wingdings" pitchFamily="2" charset="2"/>
              <a:buNone/>
            </a:pPr>
            <a:r>
              <a:rPr lang="en-US" sz="2000" smtClean="0">
                <a:latin typeface="Times New Roman" pitchFamily="18" charset="0"/>
              </a:rPr>
              <a:t>&amp;                                            Logical AND</a:t>
            </a:r>
          </a:p>
          <a:p>
            <a:pPr>
              <a:buFont typeface="Wingdings" pitchFamily="2" charset="2"/>
              <a:buNone/>
            </a:pPr>
            <a:r>
              <a:rPr lang="en-US" sz="2000" smtClean="0">
                <a:latin typeface="Times New Roman" pitchFamily="18" charset="0"/>
              </a:rPr>
              <a:t>|				           Logical OR</a:t>
            </a:r>
          </a:p>
          <a:p>
            <a:pPr>
              <a:buFont typeface="Wingdings" pitchFamily="2" charset="2"/>
              <a:buNone/>
            </a:pPr>
            <a:r>
              <a:rPr lang="en-US" sz="2000" smtClean="0">
                <a:latin typeface="Times New Roman" pitchFamily="18" charset="0"/>
              </a:rPr>
              <a:t>^				           Logical XOR</a:t>
            </a:r>
          </a:p>
          <a:p>
            <a:pPr>
              <a:buFont typeface="Wingdings" pitchFamily="2" charset="2"/>
              <a:buNone/>
            </a:pPr>
            <a:r>
              <a:rPr lang="en-US" sz="2000" smtClean="0">
                <a:latin typeface="Times New Roman" pitchFamily="18" charset="0"/>
              </a:rPr>
              <a:t>||				           Short-circuit OR</a:t>
            </a:r>
          </a:p>
          <a:p>
            <a:pPr>
              <a:buFont typeface="Wingdings" pitchFamily="2" charset="2"/>
              <a:buNone/>
            </a:pPr>
            <a:r>
              <a:rPr lang="en-US" sz="2000" smtClean="0">
                <a:latin typeface="Times New Roman" pitchFamily="18" charset="0"/>
              </a:rPr>
              <a:t>&amp;&amp;			           Short-circuit AND</a:t>
            </a:r>
          </a:p>
          <a:p>
            <a:pPr>
              <a:buFont typeface="Wingdings" pitchFamily="2" charset="2"/>
              <a:buNone/>
            </a:pPr>
            <a:r>
              <a:rPr lang="en-US" sz="2000" smtClean="0">
                <a:latin typeface="Times New Roman" pitchFamily="18" charset="0"/>
              </a:rPr>
              <a:t>!				           Logical unary NOT</a:t>
            </a:r>
          </a:p>
          <a:p>
            <a:pPr>
              <a:buFont typeface="Wingdings" pitchFamily="2" charset="2"/>
              <a:buNone/>
            </a:pPr>
            <a:r>
              <a:rPr lang="en-US" sz="2000" smtClean="0">
                <a:latin typeface="Times New Roman" pitchFamily="18" charset="0"/>
              </a:rPr>
              <a:t>&amp;=			           AND Assignment</a:t>
            </a:r>
          </a:p>
          <a:p>
            <a:pPr>
              <a:buFont typeface="Wingdings" pitchFamily="2" charset="2"/>
              <a:buNone/>
            </a:pPr>
            <a:r>
              <a:rPr lang="en-US" sz="2000" smtClean="0">
                <a:latin typeface="Times New Roman" pitchFamily="18" charset="0"/>
              </a:rPr>
              <a:t>|=				           OR Assignment</a:t>
            </a:r>
          </a:p>
          <a:p>
            <a:pPr>
              <a:buFont typeface="Wingdings" pitchFamily="2" charset="2"/>
              <a:buNone/>
            </a:pPr>
            <a:r>
              <a:rPr lang="en-US" sz="2000" smtClean="0">
                <a:latin typeface="Times New Roman" pitchFamily="18" charset="0"/>
              </a:rPr>
              <a:t>^ = 			           XOR Assignment</a:t>
            </a:r>
          </a:p>
          <a:p>
            <a:pPr>
              <a:buFont typeface="Wingdings" pitchFamily="2" charset="2"/>
              <a:buNone/>
            </a:pPr>
            <a:r>
              <a:rPr lang="en-US" sz="2000" smtClean="0">
                <a:latin typeface="Times New Roman" pitchFamily="18" charset="0"/>
              </a:rPr>
              <a:t>= =			           Equal to</a:t>
            </a:r>
          </a:p>
          <a:p>
            <a:pPr>
              <a:buFont typeface="Wingdings" pitchFamily="2" charset="2"/>
              <a:buNone/>
            </a:pPr>
            <a:r>
              <a:rPr lang="en-US" sz="2000" smtClean="0">
                <a:latin typeface="Times New Roman" pitchFamily="18" charset="0"/>
              </a:rPr>
              <a:t>!=				           Not equal to</a:t>
            </a:r>
          </a:p>
          <a:p>
            <a:pPr>
              <a:buFont typeface="Wingdings" pitchFamily="2" charset="2"/>
              <a:buNone/>
            </a:pPr>
            <a:r>
              <a:rPr lang="en-US" sz="2000" smtClean="0">
                <a:latin typeface="Times New Roman" pitchFamily="18" charset="0"/>
              </a:rPr>
              <a:t>?:				           Ternary if-then-else</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7206849E-D18D-4226-9F46-9934850F90EE}" type="slidenum">
              <a:rPr lang="en-US"/>
              <a:pPr>
                <a:defRPr/>
              </a:pPr>
              <a:t>123</a:t>
            </a:fld>
            <a:endParaRPr lang="en-US"/>
          </a:p>
        </p:txBody>
      </p:sp>
      <p:sp>
        <p:nvSpPr>
          <p:cNvPr id="48"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C861401C-8307-479E-B7F7-656C3FB8EC7A}" type="datetime1">
              <a:rPr lang="en-US" sz="1400">
                <a:latin typeface="+mn-lt"/>
              </a:rPr>
              <a:pPr>
                <a:defRPr/>
              </a:pPr>
              <a:t>2/26/2019</a:t>
            </a:fld>
            <a:endParaRPr lang="en-US" sz="1400">
              <a:latin typeface="+mn-lt"/>
            </a:endParaRPr>
          </a:p>
        </p:txBody>
      </p:sp>
      <p:sp>
        <p:nvSpPr>
          <p:cNvPr id="49"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50"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F8B5333-10BF-4045-AEB3-B04377ACF193}" type="slidenum">
              <a:rPr lang="en-US" sz="1400">
                <a:latin typeface="+mn-lt"/>
              </a:rPr>
              <a:pPr algn="r">
                <a:defRPr/>
              </a:pPr>
              <a:t>123</a:t>
            </a:fld>
            <a:endParaRPr lang="en-US" sz="1400">
              <a:latin typeface="+mn-lt"/>
            </a:endParaRPr>
          </a:p>
        </p:txBody>
      </p:sp>
      <p:sp>
        <p:nvSpPr>
          <p:cNvPr id="21606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Boolean Logical Operator</a:t>
            </a:r>
          </a:p>
        </p:txBody>
      </p:sp>
      <p:sp>
        <p:nvSpPr>
          <p:cNvPr id="216070" name="Rectangle 3"/>
          <p:cNvSpPr>
            <a:spLocks noGrp="1" noChangeArrowheads="1"/>
          </p:cNvSpPr>
          <p:nvPr>
            <p:ph type="body" sz="half" idx="4294967295"/>
          </p:nvPr>
        </p:nvSpPr>
        <p:spPr>
          <a:xfrm>
            <a:off x="457200" y="1481138"/>
            <a:ext cx="8148638" cy="1217612"/>
          </a:xfrm>
        </p:spPr>
        <p:txBody>
          <a:bodyPr/>
          <a:lstStyle/>
          <a:p>
            <a:pPr>
              <a:buFont typeface="Wingdings" pitchFamily="2" charset="2"/>
              <a:buChar char="ü"/>
            </a:pPr>
            <a:r>
              <a:rPr lang="en-US" sz="2100" smtClean="0">
                <a:latin typeface="Times New Roman" pitchFamily="18" charset="0"/>
              </a:rPr>
              <a:t>The logical boolean operators &amp;, | and ^ operates in the same way that they operate on the bits of integer.</a:t>
            </a:r>
          </a:p>
          <a:p>
            <a:pPr>
              <a:buFont typeface="Wingdings" pitchFamily="2" charset="2"/>
              <a:buNone/>
            </a:pPr>
            <a:endParaRPr lang="en-US" sz="2100" smtClean="0">
              <a:latin typeface="Times New Roman" pitchFamily="18" charset="0"/>
            </a:endParaRPr>
          </a:p>
          <a:p>
            <a:pPr>
              <a:buFont typeface="Wingdings" pitchFamily="2" charset="2"/>
              <a:buChar char="ü"/>
            </a:pPr>
            <a:endParaRPr lang="en-US" sz="2100" smtClean="0">
              <a:latin typeface="Times New Roman" pitchFamily="18" charset="0"/>
            </a:endParaRPr>
          </a:p>
        </p:txBody>
      </p:sp>
      <p:graphicFrame>
        <p:nvGraphicFramePr>
          <p:cNvPr id="109631" name="Group 63"/>
          <p:cNvGraphicFramePr>
            <a:graphicFrameLocks noGrp="1"/>
          </p:cNvGraphicFramePr>
          <p:nvPr>
            <p:ph sz="half" idx="4294967295"/>
          </p:nvPr>
        </p:nvGraphicFramePr>
        <p:xfrm>
          <a:off x="1295400" y="3124200"/>
          <a:ext cx="7315200" cy="3200402"/>
        </p:xfrm>
        <a:graphic>
          <a:graphicData uri="http://schemas.openxmlformats.org/drawingml/2006/table">
            <a:tbl>
              <a:tblPr/>
              <a:tblGrid>
                <a:gridCol w="914400"/>
                <a:gridCol w="1066800"/>
                <a:gridCol w="1524000"/>
                <a:gridCol w="1524000"/>
                <a:gridCol w="1447800"/>
                <a:gridCol w="838200"/>
              </a:tblGrid>
              <a:tr h="639763">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b</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a &amp; b</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a | 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a ^ b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8000"/>
                        <a:buFont typeface="Wingdings 3" pitchFamily="18" charset="2"/>
                        <a:buNone/>
                        <a:tabLst/>
                      </a:pPr>
                      <a:r>
                        <a:rPr kumimoji="0" lang="en-US" sz="2100" b="0" i="0" u="none" strike="noStrike" cap="none" normalizeH="0" baseline="0" smtClean="0">
                          <a:ln>
                            <a:noFill/>
                          </a:ln>
                          <a:solidFill>
                            <a:schemeClr val="hlink"/>
                          </a:solidFill>
                          <a:effectLst/>
                          <a:latin typeface="Times New Roman" pitchFamily="18" charset="0"/>
                        </a:rPr>
                        <a:t>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E224740A-78E3-4EEF-9A41-44DCAAE7D854}" type="slidenum">
              <a:rPr lang="en-US"/>
              <a:pPr>
                <a:defRPr/>
              </a:pPr>
              <a:t>124</a:t>
            </a:fld>
            <a:endParaRPr lang="en-US"/>
          </a:p>
        </p:txBody>
      </p:sp>
      <p:sp>
        <p:nvSpPr>
          <p:cNvPr id="6"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0A35B648-3C09-4D20-AEA8-3745B702A0EF}" type="datetime1">
              <a:rPr lang="en-US" sz="1400">
                <a:latin typeface="+mn-lt"/>
              </a:rPr>
              <a:pPr>
                <a:defRPr/>
              </a:pPr>
              <a:t>2/26/2019</a:t>
            </a:fld>
            <a:endParaRPr lang="en-US" sz="1400">
              <a:latin typeface="+mn-lt"/>
            </a:endParaRPr>
          </a:p>
        </p:txBody>
      </p:sp>
      <p:sp>
        <p:nvSpPr>
          <p:cNvPr id="7"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8"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45ACF81-3B4E-40B5-AC1F-7E17A0784D0C}" type="slidenum">
              <a:rPr lang="en-US" sz="1400">
                <a:latin typeface="+mn-lt"/>
              </a:rPr>
              <a:pPr algn="r">
                <a:defRPr/>
              </a:pPr>
              <a:t>124</a:t>
            </a:fld>
            <a:endParaRPr lang="en-US" sz="1400">
              <a:latin typeface="+mn-lt"/>
            </a:endParaRPr>
          </a:p>
        </p:txBody>
      </p:sp>
      <p:sp>
        <p:nvSpPr>
          <p:cNvPr id="21709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Short Circuit Logical Operators</a:t>
            </a:r>
          </a:p>
        </p:txBody>
      </p:sp>
      <p:sp>
        <p:nvSpPr>
          <p:cNvPr id="217094" name="Rectangle 3"/>
          <p:cNvSpPr>
            <a:spLocks noGrp="1" noChangeArrowheads="1"/>
          </p:cNvSpPr>
          <p:nvPr>
            <p:ph type="body" idx="4294967295"/>
          </p:nvPr>
        </p:nvSpPr>
        <p:spPr>
          <a:xfrm>
            <a:off x="457200" y="1481138"/>
            <a:ext cx="8229600" cy="1968500"/>
          </a:xfrm>
        </p:spPr>
        <p:txBody>
          <a:bodyPr/>
          <a:lstStyle/>
          <a:p>
            <a:pPr>
              <a:spcBef>
                <a:spcPct val="50000"/>
              </a:spcBef>
              <a:buFont typeface="Wingdings" pitchFamily="2" charset="2"/>
              <a:buChar char="ü"/>
            </a:pPr>
            <a:r>
              <a:rPr lang="en-US" sz="2300" smtClean="0">
                <a:latin typeface="Times New Roman" pitchFamily="18" charset="0"/>
              </a:rPr>
              <a:t>||		Short circuit logical OR</a:t>
            </a:r>
          </a:p>
          <a:p>
            <a:pPr>
              <a:spcBef>
                <a:spcPct val="50000"/>
              </a:spcBef>
              <a:buFont typeface="Wingdings" pitchFamily="2" charset="2"/>
              <a:buChar char="ü"/>
            </a:pPr>
            <a:r>
              <a:rPr lang="en-US" sz="2300" smtClean="0">
                <a:latin typeface="Times New Roman" pitchFamily="18" charset="0"/>
              </a:rPr>
              <a:t>&amp;&amp; 	Short circuit logical AND</a:t>
            </a:r>
          </a:p>
          <a:p>
            <a:pPr>
              <a:spcBef>
                <a:spcPct val="50000"/>
              </a:spcBef>
              <a:buFont typeface="Wingdings" pitchFamily="2" charset="2"/>
              <a:buChar char="ü"/>
            </a:pPr>
            <a:r>
              <a:rPr lang="en-US" sz="2300" smtClean="0">
                <a:latin typeface="Times New Roman" pitchFamily="18" charset="0"/>
              </a:rPr>
              <a:t>If the left operand is sufficient to determine the result, the right operand is not evaluated</a:t>
            </a:r>
          </a:p>
          <a:p>
            <a:pPr algn="ctr">
              <a:spcBef>
                <a:spcPct val="75000"/>
              </a:spcBef>
              <a:buFont typeface="Wingdings 3" pitchFamily="18" charset="2"/>
              <a:buNone/>
            </a:pPr>
            <a:endParaRPr lang="en-US" sz="2300" smtClean="0">
              <a:latin typeface="Times New Roman" pitchFamily="18" charset="0"/>
            </a:endParaRPr>
          </a:p>
        </p:txBody>
      </p:sp>
      <p:sp>
        <p:nvSpPr>
          <p:cNvPr id="217095" name="Text Box 4"/>
          <p:cNvSpPr txBox="1">
            <a:spLocks noChangeArrowheads="1"/>
          </p:cNvSpPr>
          <p:nvPr/>
        </p:nvSpPr>
        <p:spPr bwMode="auto">
          <a:xfrm>
            <a:off x="1752600" y="4495800"/>
            <a:ext cx="5213350" cy="701675"/>
          </a:xfrm>
          <a:prstGeom prst="rect">
            <a:avLst/>
          </a:prstGeom>
          <a:noFill/>
          <a:ln w="12700">
            <a:noFill/>
            <a:miter lim="800000"/>
            <a:headEnd type="none" w="sm" len="sm"/>
            <a:tailEnd type="none" w="sm" len="sm"/>
          </a:ln>
        </p:spPr>
        <p:txBody>
          <a:bodyPr wrap="none" anchorCtr="1">
            <a:spAutoFit/>
          </a:bodyPr>
          <a:lstStyle/>
          <a:p>
            <a:pPr algn="ctr" eaLnBrk="0" hangingPunct="0"/>
            <a:r>
              <a:rPr kumimoji="1" lang="en-US" sz="2000" b="1">
                <a:latin typeface="Courier New" pitchFamily="49" charset="0"/>
              </a:rPr>
              <a:t>if (demon !=0 &amp;&amp; num / demon &gt;10)</a:t>
            </a:r>
          </a:p>
          <a:p>
            <a:pPr algn="ctr" eaLnBrk="0" hangingPunct="0"/>
            <a:endParaRPr kumimoji="1" lang="en-US" sz="2000" b="1">
              <a:latin typeface="Courier New" pitchFamily="49" charset="0"/>
            </a:endParaRPr>
          </a:p>
        </p:txBody>
      </p:sp>
      <p:sp>
        <p:nvSpPr>
          <p:cNvPr id="217096" name="Rectangle 5"/>
          <p:cNvSpPr>
            <a:spLocks noChangeArrowheads="1"/>
          </p:cNvSpPr>
          <p:nvPr/>
        </p:nvSpPr>
        <p:spPr bwMode="auto">
          <a:xfrm>
            <a:off x="381000" y="5638800"/>
            <a:ext cx="8305800" cy="914400"/>
          </a:xfrm>
          <a:prstGeom prst="rect">
            <a:avLst/>
          </a:prstGeom>
          <a:noFill/>
          <a:ln w="9525">
            <a:noFill/>
            <a:miter lim="800000"/>
            <a:headEnd/>
            <a:tailEnd/>
          </a:ln>
        </p:spPr>
        <p:txBody>
          <a:bodyPr/>
          <a:lstStyle/>
          <a:p>
            <a:pPr eaLnBrk="0" hangingPunct="0">
              <a:spcBef>
                <a:spcPct val="75000"/>
              </a:spcBef>
            </a:pPr>
            <a:r>
              <a:rPr lang="en-US" sz="2400">
                <a:latin typeface="Times New Roman" pitchFamily="18" charset="0"/>
              </a:rPr>
              <a:t>This type of processing must be used carefully</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4C6B3E0-6E0D-49FE-A04C-6C8D4BC33301}" type="slidenum">
              <a:rPr lang="en-US"/>
              <a:pPr>
                <a:defRPr/>
              </a:pPr>
              <a:t>125</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267C4648-D4B2-4167-AD46-8750B75C77F9}"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F2FDA34-215D-4E90-A88B-9C8558D618C7}" type="slidenum">
              <a:rPr lang="en-US" sz="1400">
                <a:latin typeface="+mn-lt"/>
              </a:rPr>
              <a:pPr algn="r">
                <a:defRPr/>
              </a:pPr>
              <a:t>125</a:t>
            </a:fld>
            <a:endParaRPr lang="en-US" sz="1400">
              <a:latin typeface="+mn-lt"/>
            </a:endParaRPr>
          </a:p>
        </p:txBody>
      </p:sp>
      <p:sp>
        <p:nvSpPr>
          <p:cNvPr id="218117"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Conditional Operator</a:t>
            </a:r>
          </a:p>
        </p:txBody>
      </p:sp>
      <p:sp>
        <p:nvSpPr>
          <p:cNvPr id="218118" name="Rectangle 3"/>
          <p:cNvSpPr>
            <a:spLocks noGrp="1" noChangeArrowheads="1"/>
          </p:cNvSpPr>
          <p:nvPr>
            <p:ph type="body" idx="4294967295"/>
          </p:nvPr>
        </p:nvSpPr>
        <p:spPr>
          <a:noFill/>
        </p:spPr>
        <p:txBody>
          <a:bodyPr lIns="92075" tIns="46038" rIns="92075" bIns="46038"/>
          <a:lstStyle/>
          <a:p>
            <a:pPr>
              <a:spcBef>
                <a:spcPct val="75000"/>
              </a:spcBef>
              <a:buFont typeface="Wingdings" pitchFamily="2" charset="2"/>
              <a:buChar char="ü"/>
            </a:pPr>
            <a:r>
              <a:rPr lang="en-US" sz="2000" smtClean="0">
                <a:latin typeface="Times New Roman" pitchFamily="18" charset="0"/>
              </a:rPr>
              <a:t>The conditional operator is similar to an if-else statement, except that it forms an expression that returns a value</a:t>
            </a:r>
          </a:p>
          <a:p>
            <a:pPr>
              <a:spcBef>
                <a:spcPct val="75000"/>
              </a:spcBef>
              <a:buFont typeface="Wingdings" pitchFamily="2" charset="2"/>
              <a:buChar char="ü"/>
            </a:pPr>
            <a:r>
              <a:rPr lang="en-US" sz="2000" smtClean="0">
                <a:latin typeface="Times New Roman" pitchFamily="18" charset="0"/>
              </a:rPr>
              <a:t>For example:</a:t>
            </a:r>
          </a:p>
          <a:p>
            <a:pPr>
              <a:spcBef>
                <a:spcPct val="75000"/>
              </a:spcBef>
              <a:buFont typeface="Wingdings" pitchFamily="2" charset="2"/>
              <a:buChar char="ü"/>
            </a:pPr>
            <a:r>
              <a:rPr lang="en-US" sz="2000" smtClean="0">
                <a:latin typeface="Times New Roman" pitchFamily="18" charset="0"/>
              </a:rPr>
              <a:t>		larger = ((num1 &gt; num2) ? num1 : num2);</a:t>
            </a:r>
          </a:p>
          <a:p>
            <a:pPr>
              <a:spcBef>
                <a:spcPct val="75000"/>
              </a:spcBef>
              <a:buFont typeface="Wingdings" pitchFamily="2" charset="2"/>
              <a:buChar char="ü"/>
            </a:pPr>
            <a:r>
              <a:rPr lang="en-US" sz="2000" smtClean="0">
                <a:latin typeface="Times New Roman" pitchFamily="18" charset="0"/>
              </a:rPr>
              <a:t>If num1 is greater that num2, then num1 is assigned to larger;  otherwise, num2 is assigned to larger</a:t>
            </a:r>
          </a:p>
          <a:p>
            <a:pPr>
              <a:spcBef>
                <a:spcPct val="75000"/>
              </a:spcBef>
              <a:buFont typeface="Wingdings" pitchFamily="2" charset="2"/>
              <a:buChar char="ü"/>
            </a:pPr>
            <a:r>
              <a:rPr lang="en-US" sz="2000" smtClean="0">
                <a:latin typeface="Times New Roman" pitchFamily="18" charset="0"/>
              </a:rPr>
              <a:t>The conditional operator is </a:t>
            </a:r>
            <a:r>
              <a:rPr lang="en-US" sz="2000" i="1" smtClean="0">
                <a:latin typeface="Times New Roman" pitchFamily="18" charset="0"/>
              </a:rPr>
              <a:t>ternary</a:t>
            </a:r>
            <a:r>
              <a:rPr lang="en-US" sz="2000" smtClean="0">
                <a:latin typeface="Times New Roman" pitchFamily="18" charset="0"/>
              </a:rPr>
              <a:t> because it requires three operands</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14EC572-D5D0-430F-B145-BFEFDE35ECAD}" type="slidenum">
              <a:rPr lang="en-US"/>
              <a:pPr>
                <a:defRPr/>
              </a:pPr>
              <a:t>126</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C4006C9-3CA4-4F06-8191-C0DE7379FD33}"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Md.Samsuzzaman,Lecturer,Dept</a:t>
            </a:r>
            <a:r>
              <a:rPr lang="en-US" sz="1400" dirty="0">
                <a:latin typeface="+mn-lt"/>
              </a:rPr>
              <a:t> of CCE,PSTU</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E2183E1-FA06-46E1-BA3B-404F2FE8539C}" type="slidenum">
              <a:rPr lang="en-US" sz="1400">
                <a:latin typeface="+mn-lt"/>
              </a:rPr>
              <a:pPr algn="r">
                <a:defRPr/>
              </a:pPr>
              <a:t>126</a:t>
            </a:fld>
            <a:endParaRPr lang="en-US" sz="1400">
              <a:latin typeface="+mn-lt"/>
            </a:endParaRPr>
          </a:p>
        </p:txBody>
      </p:sp>
      <p:sp>
        <p:nvSpPr>
          <p:cNvPr id="219141" name="Rectangle 2"/>
          <p:cNvSpPr>
            <a:spLocks noGrp="1" noChangeArrowheads="1"/>
          </p:cNvSpPr>
          <p:nvPr>
            <p:ph type="title" idx="4294967295"/>
          </p:nvPr>
        </p:nvSpPr>
        <p:spPr bwMode="auto">
          <a:xfrm>
            <a:off x="457200" y="274638"/>
            <a:ext cx="82296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Operator Precedence</a:t>
            </a:r>
          </a:p>
        </p:txBody>
      </p:sp>
      <p:sp>
        <p:nvSpPr>
          <p:cNvPr id="219142" name="Rectangle 3"/>
          <p:cNvSpPr>
            <a:spLocks noGrp="1" noChangeArrowheads="1"/>
          </p:cNvSpPr>
          <p:nvPr>
            <p:ph type="body" idx="4294967295"/>
          </p:nvPr>
        </p:nvSpPr>
        <p:spPr>
          <a:xfrm>
            <a:off x="457200" y="1371600"/>
            <a:ext cx="8229600" cy="4525963"/>
          </a:xfrm>
        </p:spPr>
        <p:txBody>
          <a:bodyPr/>
          <a:lstStyle/>
          <a:p>
            <a:pPr marL="533400" indent="-533400">
              <a:lnSpc>
                <a:spcPct val="80000"/>
              </a:lnSpc>
              <a:buFont typeface="Wingdings 3" pitchFamily="18" charset="2"/>
              <a:buNone/>
            </a:pPr>
            <a:r>
              <a:rPr lang="en-US" sz="1800" smtClean="0">
                <a:latin typeface="Times New Roman" pitchFamily="18" charset="0"/>
              </a:rPr>
              <a:t>Highest</a:t>
            </a:r>
          </a:p>
          <a:p>
            <a:pPr marL="533400" indent="-533400">
              <a:lnSpc>
                <a:spcPct val="80000"/>
              </a:lnSpc>
              <a:buFont typeface="Wingdings" pitchFamily="2" charset="2"/>
              <a:buAutoNum type="arabicPeriod"/>
            </a:pPr>
            <a:r>
              <a:rPr lang="en-US" sz="1800" smtClean="0">
                <a:latin typeface="Times New Roman" pitchFamily="18" charset="0"/>
              </a:rPr>
              <a:t>( )                     []                      .</a:t>
            </a:r>
          </a:p>
          <a:p>
            <a:pPr marL="533400" indent="-533400">
              <a:lnSpc>
                <a:spcPct val="80000"/>
              </a:lnSpc>
              <a:buFont typeface="Wingdings" pitchFamily="2" charset="2"/>
              <a:buAutoNum type="arabicPeriod"/>
            </a:pPr>
            <a:r>
              <a:rPr lang="en-US" sz="1800" smtClean="0">
                <a:latin typeface="Times New Roman" pitchFamily="18" charset="0"/>
              </a:rPr>
              <a:t>++                    --                      ~                !</a:t>
            </a:r>
          </a:p>
          <a:p>
            <a:pPr marL="533400" indent="-533400">
              <a:lnSpc>
                <a:spcPct val="80000"/>
              </a:lnSpc>
              <a:buFont typeface="Wingdings" pitchFamily="2" charset="2"/>
              <a:buAutoNum type="arabicPeriod"/>
            </a:pPr>
            <a:r>
              <a:rPr lang="en-US" sz="1800" smtClean="0">
                <a:latin typeface="Times New Roman" pitchFamily="18" charset="0"/>
              </a:rPr>
              <a:t>*                        /                      %</a:t>
            </a:r>
          </a:p>
          <a:p>
            <a:pPr marL="533400" indent="-533400">
              <a:lnSpc>
                <a:spcPct val="80000"/>
              </a:lnSpc>
              <a:buFont typeface="Wingdings" pitchFamily="2" charset="2"/>
              <a:buAutoNum type="arabicPeriod"/>
            </a:pPr>
            <a:r>
              <a:rPr lang="en-US" sz="1800" smtClean="0">
                <a:latin typeface="Times New Roman" pitchFamily="18" charset="0"/>
              </a:rPr>
              <a:t>+                       -</a:t>
            </a:r>
          </a:p>
          <a:p>
            <a:pPr marL="533400" indent="-533400">
              <a:lnSpc>
                <a:spcPct val="80000"/>
              </a:lnSpc>
              <a:buFont typeface="Wingdings" pitchFamily="2" charset="2"/>
              <a:buAutoNum type="arabicPeriod"/>
            </a:pPr>
            <a:r>
              <a:rPr lang="en-US" sz="1800" smtClean="0">
                <a:latin typeface="Times New Roman" pitchFamily="18" charset="0"/>
              </a:rPr>
              <a:t>&gt;&gt;                     &gt;&gt;&gt;                 &lt;&lt;</a:t>
            </a:r>
          </a:p>
          <a:p>
            <a:pPr marL="533400" indent="-533400">
              <a:lnSpc>
                <a:spcPct val="80000"/>
              </a:lnSpc>
              <a:buFont typeface="Wingdings" pitchFamily="2" charset="2"/>
              <a:buAutoNum type="arabicPeriod"/>
            </a:pPr>
            <a:r>
              <a:rPr lang="en-US" sz="1800" smtClean="0">
                <a:latin typeface="Times New Roman" pitchFamily="18" charset="0"/>
              </a:rPr>
              <a:t>&gt;                       &gt;=                    &lt;               &lt;=</a:t>
            </a:r>
          </a:p>
          <a:p>
            <a:pPr marL="533400" indent="-533400">
              <a:lnSpc>
                <a:spcPct val="80000"/>
              </a:lnSpc>
              <a:buFont typeface="Wingdings" pitchFamily="2" charset="2"/>
              <a:buAutoNum type="arabicPeriod"/>
            </a:pPr>
            <a:r>
              <a:rPr lang="en-US" sz="1800" smtClean="0">
                <a:latin typeface="Times New Roman" pitchFamily="18" charset="0"/>
              </a:rPr>
              <a:t>= =                    !=</a:t>
            </a:r>
          </a:p>
          <a:p>
            <a:pPr marL="533400" indent="-533400">
              <a:lnSpc>
                <a:spcPct val="80000"/>
              </a:lnSpc>
              <a:buFont typeface="Wingdings" pitchFamily="2" charset="2"/>
              <a:buAutoNum type="arabicPeriod"/>
            </a:pPr>
            <a:r>
              <a:rPr lang="en-US" sz="1800" smtClean="0">
                <a:latin typeface="Times New Roman" pitchFamily="18" charset="0"/>
              </a:rPr>
              <a:t>&amp;</a:t>
            </a:r>
          </a:p>
          <a:p>
            <a:pPr marL="533400" indent="-533400">
              <a:lnSpc>
                <a:spcPct val="80000"/>
              </a:lnSpc>
              <a:buFont typeface="Wingdings" pitchFamily="2" charset="2"/>
              <a:buAutoNum type="arabicPeriod"/>
            </a:pPr>
            <a:r>
              <a:rPr lang="en-US" sz="1800" smtClean="0">
                <a:latin typeface="Times New Roman" pitchFamily="18" charset="0"/>
              </a:rPr>
              <a:t>^</a:t>
            </a:r>
          </a:p>
          <a:p>
            <a:pPr marL="533400" indent="-533400">
              <a:lnSpc>
                <a:spcPct val="80000"/>
              </a:lnSpc>
              <a:buFont typeface="Wingdings" pitchFamily="2" charset="2"/>
              <a:buAutoNum type="arabicPeriod"/>
            </a:pPr>
            <a:r>
              <a:rPr lang="en-US" sz="1800" smtClean="0">
                <a:latin typeface="Times New Roman" pitchFamily="18" charset="0"/>
              </a:rPr>
              <a:t>|</a:t>
            </a:r>
          </a:p>
          <a:p>
            <a:pPr marL="533400" indent="-533400">
              <a:lnSpc>
                <a:spcPct val="80000"/>
              </a:lnSpc>
              <a:buFont typeface="Wingdings" pitchFamily="2" charset="2"/>
              <a:buAutoNum type="arabicPeriod"/>
            </a:pPr>
            <a:r>
              <a:rPr lang="en-US" sz="1800" smtClean="0">
                <a:latin typeface="Times New Roman" pitchFamily="18" charset="0"/>
              </a:rPr>
              <a:t>&amp;&amp;</a:t>
            </a:r>
          </a:p>
          <a:p>
            <a:pPr marL="533400" indent="-533400">
              <a:lnSpc>
                <a:spcPct val="80000"/>
              </a:lnSpc>
              <a:buFont typeface="Wingdings" pitchFamily="2" charset="2"/>
              <a:buAutoNum type="arabicPeriod"/>
            </a:pPr>
            <a:r>
              <a:rPr lang="en-US" sz="1800" smtClean="0">
                <a:latin typeface="Times New Roman" pitchFamily="18" charset="0"/>
              </a:rPr>
              <a:t>||</a:t>
            </a:r>
          </a:p>
          <a:p>
            <a:pPr marL="533400" indent="-533400">
              <a:lnSpc>
                <a:spcPct val="80000"/>
              </a:lnSpc>
              <a:buFont typeface="Wingdings" pitchFamily="2" charset="2"/>
              <a:buAutoNum type="arabicPeriod"/>
            </a:pPr>
            <a:r>
              <a:rPr lang="en-US" sz="1800" smtClean="0">
                <a:latin typeface="Times New Roman" pitchFamily="18" charset="0"/>
              </a:rPr>
              <a:t>?:</a:t>
            </a:r>
          </a:p>
          <a:p>
            <a:pPr marL="533400" indent="-533400">
              <a:lnSpc>
                <a:spcPct val="80000"/>
              </a:lnSpc>
              <a:buFont typeface="Wingdings" pitchFamily="2" charset="2"/>
              <a:buAutoNum type="arabicPeriod"/>
            </a:pPr>
            <a:r>
              <a:rPr lang="en-US" sz="1800" smtClean="0">
                <a:latin typeface="Times New Roman" pitchFamily="18" charset="0"/>
              </a:rPr>
              <a:t>=                       op=</a:t>
            </a:r>
          </a:p>
          <a:p>
            <a:pPr marL="533400" indent="-533400">
              <a:lnSpc>
                <a:spcPct val="80000"/>
              </a:lnSpc>
              <a:buFont typeface="Wingdings" pitchFamily="2" charset="2"/>
              <a:buNone/>
            </a:pPr>
            <a:r>
              <a:rPr lang="en-US" sz="1800" smtClean="0">
                <a:latin typeface="Times New Roman" pitchFamily="18" charset="0"/>
              </a:rPr>
              <a:t>Lowest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9FF134C-4129-4556-AF23-A569E8CCF778}" type="slidenum">
              <a:rPr lang="en-US"/>
              <a:pPr>
                <a:defRPr/>
              </a:pPr>
              <a:t>127</a:t>
            </a:fld>
            <a:endParaRPr lang="en-US"/>
          </a:p>
        </p:txBody>
      </p:sp>
      <p:sp>
        <p:nvSpPr>
          <p:cNvPr id="16589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6589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658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363E43A-DA5D-4ED9-B449-D38B5BA5A4D5}" type="slidenum">
              <a:rPr lang="en-US" sz="1400"/>
              <a:pPr algn="r"/>
              <a:t>127</a:t>
            </a:fld>
            <a:endParaRPr lang="en-US" sz="1400"/>
          </a:p>
        </p:txBody>
      </p:sp>
      <p:sp>
        <p:nvSpPr>
          <p:cNvPr id="165893" name="Rectangle 2"/>
          <p:cNvSpPr>
            <a:spLocks noGrp="1" noChangeArrowheads="1"/>
          </p:cNvSpPr>
          <p:nvPr>
            <p:ph type="ctrTitle" idx="4294967295"/>
          </p:nvPr>
        </p:nvSpPr>
        <p:spPr bwMode="auto">
          <a:xfrm>
            <a:off x="685800" y="1371600"/>
            <a:ext cx="7772400" cy="1470025"/>
          </a:xfrm>
          <a:noFill/>
        </p:spPr>
        <p:txBody>
          <a:bodyPr wrap="square" lIns="91440" tIns="45720" rIns="91440" bIns="45720" numCol="1" anchorCtr="0" compatLnSpc="1">
            <a:prstTxWarp prst="textNoShape">
              <a:avLst/>
            </a:prstTxWarp>
          </a:bodyPr>
          <a:lstStyle/>
          <a:p>
            <a:r>
              <a:rPr lang="en-US" sz="4500" b="0" smtClean="0">
                <a:effectLst/>
                <a:latin typeface="Times New Roman" pitchFamily="18" charset="0"/>
              </a:rPr>
              <a:t>Lecture Seven</a:t>
            </a:r>
          </a:p>
        </p:txBody>
      </p:sp>
      <p:sp>
        <p:nvSpPr>
          <p:cNvPr id="165894" name="Rectangle 3"/>
          <p:cNvSpPr>
            <a:spLocks noGrp="1" noChangeArrowheads="1"/>
          </p:cNvSpPr>
          <p:nvPr>
            <p:ph type="subTitle" idx="4294967295"/>
          </p:nvPr>
        </p:nvSpPr>
        <p:spPr>
          <a:xfrm>
            <a:off x="1371600" y="3005138"/>
            <a:ext cx="6400800" cy="1752600"/>
          </a:xfrm>
        </p:spPr>
        <p:txBody>
          <a:bodyPr/>
          <a:lstStyle/>
          <a:p>
            <a:pPr marL="0" indent="0" algn="ctr">
              <a:buFont typeface="Wingdings 3" pitchFamily="18" charset="2"/>
              <a:buNone/>
            </a:pPr>
            <a:r>
              <a:rPr lang="en-US" sz="4500" b="1" smtClean="0">
                <a:latin typeface="Times New Roman" pitchFamily="18" charset="0"/>
              </a:rPr>
              <a:t>Decision Making, Branching and Looping</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9539B8F-6E6D-4B00-BFB3-6FF38EBE8642}" type="slidenum">
              <a:rPr lang="en-US"/>
              <a:pPr>
                <a:defRPr/>
              </a:pPr>
              <a:t>128</a:t>
            </a:fld>
            <a:endParaRPr lang="en-US"/>
          </a:p>
        </p:txBody>
      </p:sp>
      <p:sp>
        <p:nvSpPr>
          <p:cNvPr id="16691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6691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6691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1AA5176-300F-448C-B3F4-EE6A4F018026}" type="slidenum">
              <a:rPr lang="en-US" sz="1400"/>
              <a:pPr algn="r"/>
              <a:t>128</a:t>
            </a:fld>
            <a:endParaRPr lang="en-US" sz="1400"/>
          </a:p>
        </p:txBody>
      </p:sp>
      <p:sp>
        <p:nvSpPr>
          <p:cNvPr id="166917" name="Rectangle 2"/>
          <p:cNvSpPr>
            <a:spLocks noGrp="1" noChangeArrowheads="1"/>
          </p:cNvSpPr>
          <p:nvPr>
            <p:ph type="title" idx="4294967295"/>
          </p:nvPr>
        </p:nvSpPr>
        <p:spPr bwMode="auto">
          <a:xfrm>
            <a:off x="457200" y="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Decision Making and Branching</a:t>
            </a:r>
          </a:p>
        </p:txBody>
      </p:sp>
      <p:sp>
        <p:nvSpPr>
          <p:cNvPr id="166918" name="Rectangle 3"/>
          <p:cNvSpPr>
            <a:spLocks noGrp="1" noChangeArrowheads="1"/>
          </p:cNvSpPr>
          <p:nvPr>
            <p:ph type="body" idx="4294967295"/>
          </p:nvPr>
        </p:nvSpPr>
        <p:spPr>
          <a:xfrm>
            <a:off x="381000" y="1295400"/>
            <a:ext cx="8382000" cy="4905375"/>
          </a:xfrm>
        </p:spPr>
        <p:txBody>
          <a:bodyPr/>
          <a:lstStyle/>
          <a:p>
            <a:pPr>
              <a:spcBef>
                <a:spcPct val="75000"/>
              </a:spcBef>
              <a:buFont typeface="Wingdings" pitchFamily="2" charset="2"/>
              <a:buChar char="ü"/>
            </a:pPr>
            <a:r>
              <a:rPr lang="en-US" sz="2300" smtClean="0">
                <a:latin typeface="Times New Roman" pitchFamily="18" charset="0"/>
              </a:rPr>
              <a:t>When a program breaks the sequential flow and jumps to another part of the code, it is known as branching. When branching is done on a condition it is known as conditional branching.</a:t>
            </a:r>
          </a:p>
          <a:p>
            <a:pPr>
              <a:spcBef>
                <a:spcPct val="75000"/>
              </a:spcBef>
              <a:buFont typeface="Wingdings" pitchFamily="2" charset="2"/>
              <a:buChar char="ü"/>
            </a:pPr>
            <a:r>
              <a:rPr lang="en-US" sz="2300" smtClean="0">
                <a:latin typeface="Times New Roman" pitchFamily="18" charset="0"/>
              </a:rPr>
              <a:t>Three decision making statements:</a:t>
            </a:r>
          </a:p>
          <a:p>
            <a:pPr>
              <a:spcBef>
                <a:spcPct val="75000"/>
              </a:spcBef>
              <a:buFont typeface="Wingdings" pitchFamily="2" charset="2"/>
              <a:buNone/>
            </a:pPr>
            <a:r>
              <a:rPr lang="en-US" sz="2300" smtClean="0">
                <a:latin typeface="Times New Roman" pitchFamily="18" charset="0"/>
              </a:rPr>
              <a:t>	1. if statement</a:t>
            </a:r>
          </a:p>
          <a:p>
            <a:pPr>
              <a:spcBef>
                <a:spcPct val="75000"/>
              </a:spcBef>
              <a:buFont typeface="Wingdings" pitchFamily="2" charset="2"/>
              <a:buNone/>
            </a:pPr>
            <a:r>
              <a:rPr lang="en-US" sz="2300" smtClean="0">
                <a:latin typeface="Times New Roman" pitchFamily="18" charset="0"/>
              </a:rPr>
              <a:t>	2. switch statement</a:t>
            </a:r>
          </a:p>
          <a:p>
            <a:pPr>
              <a:spcBef>
                <a:spcPct val="75000"/>
              </a:spcBef>
              <a:buFont typeface="Wingdings" pitchFamily="2" charset="2"/>
              <a:buNone/>
            </a:pPr>
            <a:r>
              <a:rPr lang="en-US" sz="2300" smtClean="0">
                <a:latin typeface="Times New Roman" pitchFamily="18" charset="0"/>
              </a:rPr>
              <a:t>	3. conditional operator statement</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12"/>
          </p:nvPr>
        </p:nvSpPr>
        <p:spPr/>
        <p:txBody>
          <a:bodyPr/>
          <a:lstStyle/>
          <a:p>
            <a:pPr>
              <a:defRPr/>
            </a:pPr>
            <a:fld id="{585B6AC9-6ECF-4FD4-916A-44E6F8EC578A}" type="slidenum">
              <a:rPr lang="en-US"/>
              <a:pPr>
                <a:defRPr/>
              </a:pPr>
              <a:t>129</a:t>
            </a:fld>
            <a:endParaRPr lang="en-US"/>
          </a:p>
        </p:txBody>
      </p:sp>
      <p:sp>
        <p:nvSpPr>
          <p:cNvPr id="1679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679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1E6A552-7E60-49CA-A3FE-27E12B5F7177}" type="slidenum">
              <a:rPr lang="en-US" sz="1400"/>
              <a:pPr algn="r"/>
              <a:t>129</a:t>
            </a:fld>
            <a:endParaRPr lang="en-US" sz="1400"/>
          </a:p>
        </p:txBody>
      </p:sp>
      <p:sp>
        <p:nvSpPr>
          <p:cNvPr id="167941"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if Statement</a:t>
            </a:r>
          </a:p>
        </p:txBody>
      </p:sp>
      <p:sp>
        <p:nvSpPr>
          <p:cNvPr id="167942" name="Rectangle 3"/>
          <p:cNvSpPr>
            <a:spLocks noGrp="1" noChangeArrowheads="1"/>
          </p:cNvSpPr>
          <p:nvPr>
            <p:ph type="body" idx="4294967295"/>
          </p:nvPr>
        </p:nvSpPr>
        <p:spPr>
          <a:xfrm>
            <a:off x="457200" y="1692275"/>
            <a:ext cx="8229600" cy="627063"/>
          </a:xfrm>
          <a:noFill/>
        </p:spPr>
        <p:txBody>
          <a:bodyPr lIns="92075" tIns="46038" rIns="92075" bIns="46038"/>
          <a:lstStyle/>
          <a:p>
            <a:pPr>
              <a:buFont typeface="Wingdings" pitchFamily="2" charset="2"/>
              <a:buChar char="ü"/>
            </a:pPr>
            <a:r>
              <a:rPr lang="en-US" smtClean="0">
                <a:latin typeface="Times New Roman" pitchFamily="18" charset="0"/>
              </a:rPr>
              <a:t>The </a:t>
            </a:r>
            <a:r>
              <a:rPr lang="en-US" i="1" smtClean="0">
                <a:latin typeface="Times New Roman" pitchFamily="18" charset="0"/>
              </a:rPr>
              <a:t>if statement</a:t>
            </a:r>
            <a:r>
              <a:rPr lang="en-US" smtClean="0">
                <a:latin typeface="Times New Roman" pitchFamily="18" charset="0"/>
              </a:rPr>
              <a:t> has the following syntax:</a:t>
            </a:r>
          </a:p>
          <a:p>
            <a:endParaRPr lang="en-US" smtClean="0">
              <a:latin typeface="Times New Roman" pitchFamily="18" charset="0"/>
            </a:endParaRPr>
          </a:p>
        </p:txBody>
      </p:sp>
      <p:sp>
        <p:nvSpPr>
          <p:cNvPr id="167943" name="Text Box 4"/>
          <p:cNvSpPr txBox="1">
            <a:spLocks noChangeArrowheads="1"/>
          </p:cNvSpPr>
          <p:nvPr/>
        </p:nvSpPr>
        <p:spPr bwMode="auto">
          <a:xfrm>
            <a:off x="3048000" y="4175125"/>
            <a:ext cx="3200400" cy="1006475"/>
          </a:xfrm>
          <a:prstGeom prst="rect">
            <a:avLst/>
          </a:prstGeom>
          <a:noFill/>
          <a:ln w="12700">
            <a:noFill/>
            <a:miter lim="800000"/>
            <a:headEnd type="none" w="sm" len="sm"/>
            <a:tailEnd type="none" w="sm" len="sm"/>
          </a:ln>
        </p:spPr>
        <p:txBody>
          <a:bodyPr anchor="ctr">
            <a:spAutoFit/>
          </a:bodyPr>
          <a:lstStyle/>
          <a:p>
            <a:pPr eaLnBrk="0" hangingPunct="0"/>
            <a:r>
              <a:rPr lang="en-US" sz="2000" b="1">
                <a:latin typeface="Times New Roman" pitchFamily="18" charset="0"/>
              </a:rPr>
              <a:t>if (</a:t>
            </a:r>
            <a:r>
              <a:rPr lang="en-US" sz="2000" b="1" i="1">
                <a:solidFill>
                  <a:schemeClr val="accent2"/>
                </a:solidFill>
                <a:latin typeface="Times New Roman" pitchFamily="18" charset="0"/>
              </a:rPr>
              <a:t>condition</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statement</a:t>
            </a:r>
            <a:r>
              <a:rPr lang="en-US" sz="2000" b="1">
                <a:latin typeface="Times New Roman" pitchFamily="18" charset="0"/>
              </a:rPr>
              <a:t>;</a:t>
            </a:r>
          </a:p>
          <a:p>
            <a:pPr eaLnBrk="0" hangingPunct="0"/>
            <a:r>
              <a:rPr lang="en-US" sz="2000" b="1">
                <a:solidFill>
                  <a:schemeClr val="accent2"/>
                </a:solidFill>
                <a:latin typeface="Times New Roman" pitchFamily="18" charset="0"/>
              </a:rPr>
              <a:t>Statement x;</a:t>
            </a:r>
          </a:p>
        </p:txBody>
      </p:sp>
      <p:grpSp>
        <p:nvGrpSpPr>
          <p:cNvPr id="2" name="Group 5"/>
          <p:cNvGrpSpPr>
            <a:grpSpLocks/>
          </p:cNvGrpSpPr>
          <p:nvPr/>
        </p:nvGrpSpPr>
        <p:grpSpPr bwMode="auto">
          <a:xfrm>
            <a:off x="914400" y="3108325"/>
            <a:ext cx="2057400" cy="990600"/>
            <a:chOff x="576" y="1488"/>
            <a:chExt cx="1296" cy="624"/>
          </a:xfrm>
        </p:grpSpPr>
        <p:sp>
          <p:nvSpPr>
            <p:cNvPr id="167945" name="Text Box 6"/>
            <p:cNvSpPr txBox="1">
              <a:spLocks noChangeArrowheads="1"/>
            </p:cNvSpPr>
            <p:nvPr/>
          </p:nvSpPr>
          <p:spPr bwMode="auto">
            <a:xfrm>
              <a:off x="576" y="1488"/>
              <a:ext cx="1098"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latin typeface="Times New Roman" pitchFamily="18" charset="0"/>
                </a:rPr>
                <a:t>if</a:t>
              </a:r>
              <a:r>
                <a:rPr lang="en-US" sz="2000" b="1">
                  <a:solidFill>
                    <a:schemeClr val="hlink"/>
                  </a:solidFill>
                  <a:latin typeface="Times New Roman" pitchFamily="18" charset="0"/>
                </a:rPr>
                <a:t> is a Java</a:t>
              </a:r>
            </a:p>
            <a:p>
              <a:pPr algn="ctr" eaLnBrk="0" hangingPunct="0"/>
              <a:r>
                <a:rPr lang="en-US" sz="2000" b="1">
                  <a:solidFill>
                    <a:schemeClr val="hlink"/>
                  </a:solidFill>
                  <a:latin typeface="Times New Roman" pitchFamily="18" charset="0"/>
                </a:rPr>
                <a:t>reserved word</a:t>
              </a:r>
            </a:p>
          </p:txBody>
        </p:sp>
        <p:sp>
          <p:nvSpPr>
            <p:cNvPr id="167946" name="Line 7"/>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8"/>
          <p:cNvGrpSpPr>
            <a:grpSpLocks/>
          </p:cNvGrpSpPr>
          <p:nvPr/>
        </p:nvGrpSpPr>
        <p:grpSpPr bwMode="auto">
          <a:xfrm>
            <a:off x="3643313" y="2803525"/>
            <a:ext cx="4941887" cy="1219200"/>
            <a:chOff x="2409" y="1296"/>
            <a:chExt cx="3113" cy="768"/>
          </a:xfrm>
        </p:grpSpPr>
        <p:sp>
          <p:nvSpPr>
            <p:cNvPr id="167948" name="Text Box 9"/>
            <p:cNvSpPr txBox="1">
              <a:spLocks noChangeArrowheads="1"/>
            </p:cNvSpPr>
            <p:nvPr/>
          </p:nvSpPr>
          <p:spPr bwMode="auto">
            <a:xfrm>
              <a:off x="2409" y="1296"/>
              <a:ext cx="3113"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must be a boolean expression.</a:t>
              </a:r>
            </a:p>
            <a:p>
              <a:pPr algn="ctr" eaLnBrk="0" hangingPunct="0"/>
              <a:r>
                <a:rPr lang="en-US" sz="2000" b="1">
                  <a:solidFill>
                    <a:schemeClr val="hlink"/>
                  </a:solidFill>
                  <a:latin typeface="Times New Roman" pitchFamily="18" charset="0"/>
                </a:rPr>
                <a:t>It must evaluate to either true or false.</a:t>
              </a:r>
            </a:p>
          </p:txBody>
        </p:sp>
        <p:sp>
          <p:nvSpPr>
            <p:cNvPr id="167949" name="Line 10"/>
            <p:cNvSpPr>
              <a:spLocks noChangeShapeType="1"/>
            </p:cNvSpPr>
            <p:nvPr/>
          </p:nvSpPr>
          <p:spPr bwMode="auto">
            <a:xfrm flipH="1">
              <a:off x="2880" y="1776"/>
              <a:ext cx="96" cy="288"/>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4" name="Group 11"/>
          <p:cNvGrpSpPr>
            <a:grpSpLocks/>
          </p:cNvGrpSpPr>
          <p:nvPr/>
        </p:nvGrpSpPr>
        <p:grpSpPr bwMode="auto">
          <a:xfrm>
            <a:off x="1795463" y="5165725"/>
            <a:ext cx="5394325" cy="1235075"/>
            <a:chOff x="1131" y="2640"/>
            <a:chExt cx="3398" cy="778"/>
          </a:xfrm>
        </p:grpSpPr>
        <p:sp>
          <p:nvSpPr>
            <p:cNvPr id="167951" name="Text Box 12"/>
            <p:cNvSpPr txBox="1">
              <a:spLocks noChangeArrowheads="1"/>
            </p:cNvSpPr>
            <p:nvPr/>
          </p:nvSpPr>
          <p:spPr bwMode="auto">
            <a:xfrm>
              <a:off x="1131" y="2976"/>
              <a:ext cx="3398"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If 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is true, 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 executed.</a:t>
              </a:r>
            </a:p>
            <a:p>
              <a:pPr algn="ctr" eaLnBrk="0" hangingPunct="0"/>
              <a:r>
                <a:rPr lang="en-US" sz="2000" b="1">
                  <a:solidFill>
                    <a:schemeClr val="hlink"/>
                  </a:solidFill>
                  <a:latin typeface="Times New Roman" pitchFamily="18" charset="0"/>
                </a:rPr>
                <a:t>If it is false, the </a:t>
              </a:r>
              <a:r>
                <a:rPr lang="en-US" sz="2000" b="1" i="1">
                  <a:solidFill>
                    <a:schemeClr val="accent2"/>
                  </a:solidFill>
                  <a:latin typeface="Times New Roman" pitchFamily="18" charset="0"/>
                </a:rPr>
                <a:t>statement</a:t>
              </a:r>
              <a:r>
                <a:rPr lang="en-US" sz="2000" b="1">
                  <a:solidFill>
                    <a:schemeClr val="accent2"/>
                  </a:solidFill>
                  <a:latin typeface="Times New Roman" pitchFamily="18" charset="0"/>
                </a:rPr>
                <a:t> </a:t>
              </a:r>
              <a:r>
                <a:rPr lang="en-US" sz="2000" b="1">
                  <a:solidFill>
                    <a:schemeClr val="hlink"/>
                  </a:solidFill>
                  <a:latin typeface="Times New Roman" pitchFamily="18" charset="0"/>
                </a:rPr>
                <a:t>is skipped.</a:t>
              </a:r>
            </a:p>
          </p:txBody>
        </p:sp>
        <p:sp>
          <p:nvSpPr>
            <p:cNvPr id="167952" name="Line 13"/>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970A0AC7-3294-471A-9848-5E2DFA4E51AD}" type="slidenum">
              <a:rPr lang="en-US"/>
              <a:pPr>
                <a:defRPr/>
              </a:pPr>
              <a:t>13</a:t>
            </a:fld>
            <a:endParaRPr lang="en-US"/>
          </a:p>
        </p:txBody>
      </p:sp>
      <p:sp>
        <p:nvSpPr>
          <p:cNvPr id="21506" name="Rectangle 3"/>
          <p:cNvSpPr>
            <a:spLocks noGrp="1" noChangeArrowheads="1"/>
          </p:cNvSpPr>
          <p:nvPr>
            <p:ph idx="1"/>
          </p:nvPr>
        </p:nvSpPr>
        <p:spPr/>
        <p:txBody>
          <a:bodyPr/>
          <a:lstStyle/>
          <a:p>
            <a:pPr>
              <a:buSzTx/>
              <a:buFont typeface="Wingdings" pitchFamily="2" charset="2"/>
              <a:buBlip>
                <a:blip r:embed="rId2"/>
              </a:buBlip>
            </a:pPr>
            <a:r>
              <a:rPr lang="en-US" sz="2600" dirty="0" smtClean="0">
                <a:solidFill>
                  <a:srgbClr val="FF0000"/>
                </a:solidFill>
                <a:latin typeface="Times New Roman" pitchFamily="18" charset="0"/>
              </a:rPr>
              <a:t>Java performance is slower than C</a:t>
            </a:r>
          </a:p>
          <a:p>
            <a:pPr>
              <a:buSzTx/>
              <a:buFont typeface="Wingdings" pitchFamily="2" charset="2"/>
              <a:buBlip>
                <a:blip r:embed="rId2"/>
              </a:buBlip>
            </a:pPr>
            <a:r>
              <a:rPr lang="en-US" sz="2600" dirty="0" smtClean="0">
                <a:latin typeface="Times New Roman" pitchFamily="18" charset="0"/>
              </a:rPr>
              <a:t>Provisions are added to </a:t>
            </a:r>
            <a:r>
              <a:rPr lang="en-US" sz="2600" dirty="0" smtClean="0">
                <a:solidFill>
                  <a:srgbClr val="FF0000"/>
                </a:solidFill>
                <a:latin typeface="Times New Roman" pitchFamily="18" charset="0"/>
              </a:rPr>
              <a:t>reduce overhead at runtime</a:t>
            </a:r>
            <a:r>
              <a:rPr lang="en-US" sz="2600" dirty="0" smtClean="0">
                <a:latin typeface="Times New Roman" pitchFamily="18" charset="0"/>
              </a:rPr>
              <a:t>.</a:t>
            </a:r>
          </a:p>
          <a:p>
            <a:pPr>
              <a:buSzTx/>
              <a:buFont typeface="Wingdings" pitchFamily="2" charset="2"/>
              <a:buBlip>
                <a:blip r:embed="rId2"/>
              </a:buBlip>
            </a:pPr>
            <a:r>
              <a:rPr lang="en-US" sz="2600" dirty="0" smtClean="0">
                <a:solidFill>
                  <a:srgbClr val="FF0000"/>
                </a:solidFill>
                <a:latin typeface="Times New Roman" pitchFamily="18" charset="0"/>
              </a:rPr>
              <a:t>Incorporation of multithreading enhance the overall execution speed</a:t>
            </a:r>
            <a:r>
              <a:rPr lang="en-US" sz="2600" dirty="0" smtClean="0">
                <a:latin typeface="Times New Roman" pitchFamily="18" charset="0"/>
              </a:rPr>
              <a:t>.</a:t>
            </a:r>
          </a:p>
          <a:p>
            <a:pPr>
              <a:buSzTx/>
              <a:buFont typeface="Wingdings" pitchFamily="2" charset="2"/>
              <a:buBlip>
                <a:blip r:embed="rId2"/>
              </a:buBlip>
            </a:pPr>
            <a:r>
              <a:rPr lang="en-US" sz="2600" dirty="0" smtClean="0">
                <a:solidFill>
                  <a:srgbClr val="FF0000"/>
                </a:solidFill>
                <a:latin typeface="Times New Roman" pitchFamily="18" charset="0"/>
              </a:rPr>
              <a:t>Just-in-Time (JIT) can compile the byte code into machine code.</a:t>
            </a:r>
          </a:p>
          <a:p>
            <a:pPr>
              <a:buSzTx/>
            </a:pPr>
            <a:r>
              <a:rPr lang="en-US" sz="2600" dirty="0" smtClean="0">
                <a:latin typeface="Times New Roman" pitchFamily="18" charset="0"/>
              </a:rPr>
              <a:t>Can sometimes be even faster than compiled C code!</a:t>
            </a:r>
          </a:p>
          <a:p>
            <a:pPr>
              <a:buSzTx/>
            </a:pPr>
            <a:endParaRPr lang="en-US" sz="2600" dirty="0" smtClean="0">
              <a:latin typeface="Times New Roman" pitchFamily="18" charset="0"/>
            </a:endParaRPr>
          </a:p>
        </p:txBody>
      </p:sp>
      <p:sp>
        <p:nvSpPr>
          <p:cNvPr id="32770" name="Rectangle 2"/>
          <p:cNvSpPr>
            <a:spLocks noGrp="1" noChangeArrowheads="1"/>
          </p:cNvSpPr>
          <p:nvPr>
            <p:ph type="title"/>
          </p:nvPr>
        </p:nvSpPr>
        <p:spPr/>
        <p:txBody>
          <a:bodyPr/>
          <a:lstStyle/>
          <a:p>
            <a:pPr fontAlgn="auto">
              <a:spcAft>
                <a:spcPts val="0"/>
              </a:spcAft>
              <a:defRPr/>
            </a:pPr>
            <a:r>
              <a:rPr lang="en-US"/>
              <a:t>High Performance</a:t>
            </a:r>
          </a:p>
        </p:txBody>
      </p:sp>
      <p:sp>
        <p:nvSpPr>
          <p:cNvPr id="21508"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9E785BF0-68A0-4C14-A5E2-C51325BA84FD}" type="slidenum">
              <a:rPr lang="en-US" sz="1000"/>
              <a:pPr algn="r"/>
              <a:t>13</a:t>
            </a:fld>
            <a:endParaRPr lang="en-US" sz="1000"/>
          </a:p>
        </p:txBody>
      </p:sp>
      <p:sp>
        <p:nvSpPr>
          <p:cNvPr id="21509"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181983B9-4C7C-4D11-9AED-3E67B9F57929}" type="slidenum">
              <a:rPr lang="en-US"/>
              <a:pPr>
                <a:defRPr/>
              </a:pPr>
              <a:t>130</a:t>
            </a:fld>
            <a:endParaRPr lang="en-US"/>
          </a:p>
        </p:txBody>
      </p:sp>
      <p:sp>
        <p:nvSpPr>
          <p:cNvPr id="16896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6896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6896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A11D5AE-3185-44BC-9ACB-4D777D3E3935}" type="slidenum">
              <a:rPr lang="en-US" sz="1400"/>
              <a:pPr algn="r"/>
              <a:t>130</a:t>
            </a:fld>
            <a:endParaRPr lang="en-US" sz="1400"/>
          </a:p>
        </p:txBody>
      </p:sp>
      <p:sp>
        <p:nvSpPr>
          <p:cNvPr id="168965"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if-else Statement</a:t>
            </a:r>
          </a:p>
        </p:txBody>
      </p:sp>
      <p:sp>
        <p:nvSpPr>
          <p:cNvPr id="168966" name="Rectangle 3"/>
          <p:cNvSpPr>
            <a:spLocks noGrp="1" noChangeArrowheads="1"/>
          </p:cNvSpPr>
          <p:nvPr>
            <p:ph type="body" idx="4294967295"/>
          </p:nvPr>
        </p:nvSpPr>
        <p:spPr>
          <a:xfrm>
            <a:off x="457200" y="1481138"/>
            <a:ext cx="8229600" cy="939800"/>
          </a:xfrm>
          <a:noFill/>
        </p:spPr>
        <p:txBody>
          <a:bodyPr lIns="92075" tIns="46038" rIns="92075" bIns="46038"/>
          <a:lstStyle/>
          <a:p>
            <a:pPr>
              <a:buFont typeface="Wingdings" pitchFamily="2" charset="2"/>
              <a:buChar char="ü"/>
            </a:pPr>
            <a:r>
              <a:rPr lang="en-US" smtClean="0">
                <a:latin typeface="Times New Roman" pitchFamily="18" charset="0"/>
              </a:rPr>
              <a:t>An </a:t>
            </a:r>
            <a:r>
              <a:rPr lang="en-US" i="1" smtClean="0">
                <a:latin typeface="Times New Roman" pitchFamily="18" charset="0"/>
              </a:rPr>
              <a:t>else clause</a:t>
            </a:r>
            <a:r>
              <a:rPr lang="en-US" smtClean="0">
                <a:latin typeface="Times New Roman" pitchFamily="18" charset="0"/>
              </a:rPr>
              <a:t> can be added to an if statement to make an </a:t>
            </a:r>
            <a:r>
              <a:rPr lang="en-US" i="1" smtClean="0">
                <a:latin typeface="Times New Roman" pitchFamily="18" charset="0"/>
              </a:rPr>
              <a:t>if-else statement</a:t>
            </a:r>
            <a:endParaRPr lang="en-US" smtClean="0">
              <a:latin typeface="Times New Roman" pitchFamily="18" charset="0"/>
            </a:endParaRPr>
          </a:p>
        </p:txBody>
      </p:sp>
      <p:sp>
        <p:nvSpPr>
          <p:cNvPr id="168967" name="Text Box 4"/>
          <p:cNvSpPr txBox="1">
            <a:spLocks noChangeArrowheads="1"/>
          </p:cNvSpPr>
          <p:nvPr/>
        </p:nvSpPr>
        <p:spPr bwMode="auto">
          <a:xfrm>
            <a:off x="2895600" y="2438400"/>
            <a:ext cx="1682750" cy="1616075"/>
          </a:xfrm>
          <a:prstGeom prst="rect">
            <a:avLst/>
          </a:prstGeom>
          <a:noFill/>
          <a:ln w="12700">
            <a:noFill/>
            <a:miter lim="800000"/>
            <a:headEnd type="none" w="sm" len="sm"/>
            <a:tailEnd type="none" w="sm" len="sm"/>
          </a:ln>
        </p:spPr>
        <p:txBody>
          <a:bodyPr wrap="none" anchor="ctr">
            <a:spAutoFit/>
          </a:bodyPr>
          <a:lstStyle/>
          <a:p>
            <a:pPr eaLnBrk="0" hangingPunct="0"/>
            <a:r>
              <a:rPr lang="en-US" sz="2000" b="1" dirty="0">
                <a:latin typeface="Times New Roman" pitchFamily="18" charset="0"/>
              </a:rPr>
              <a:t>if ( </a:t>
            </a:r>
            <a:r>
              <a:rPr lang="en-US" sz="2000" b="1" i="1" dirty="0">
                <a:solidFill>
                  <a:schemeClr val="accent2"/>
                </a:solidFill>
                <a:latin typeface="Times New Roman" pitchFamily="18" charset="0"/>
              </a:rPr>
              <a:t>condition</a:t>
            </a:r>
            <a:r>
              <a:rPr lang="en-US" sz="2000" b="1" dirty="0">
                <a:latin typeface="Times New Roman" pitchFamily="18" charset="0"/>
              </a:rPr>
              <a:t> )</a:t>
            </a:r>
          </a:p>
          <a:p>
            <a:pPr eaLnBrk="0" hangingPunct="0"/>
            <a:r>
              <a:rPr lang="en-US" sz="2000" b="1" dirty="0">
                <a:latin typeface="Times New Roman" pitchFamily="18" charset="0"/>
              </a:rPr>
              <a:t>   </a:t>
            </a:r>
            <a:r>
              <a:rPr lang="en-US" sz="2000" b="1" i="1" dirty="0">
                <a:solidFill>
                  <a:schemeClr val="accent2"/>
                </a:solidFill>
                <a:latin typeface="Times New Roman" pitchFamily="18" charset="0"/>
              </a:rPr>
              <a:t>statement1</a:t>
            </a:r>
            <a:r>
              <a:rPr lang="en-US" sz="2000" b="1" dirty="0">
                <a:latin typeface="Times New Roman" pitchFamily="18" charset="0"/>
              </a:rPr>
              <a:t>;</a:t>
            </a:r>
          </a:p>
          <a:p>
            <a:pPr eaLnBrk="0" hangingPunct="0"/>
            <a:r>
              <a:rPr lang="en-US" sz="2000" b="1" dirty="0">
                <a:latin typeface="Times New Roman" pitchFamily="18" charset="0"/>
              </a:rPr>
              <a:t>else</a:t>
            </a:r>
          </a:p>
          <a:p>
            <a:pPr eaLnBrk="0" hangingPunct="0"/>
            <a:r>
              <a:rPr lang="en-US" sz="2000" b="1" dirty="0">
                <a:latin typeface="Times New Roman" pitchFamily="18" charset="0"/>
              </a:rPr>
              <a:t>   </a:t>
            </a:r>
            <a:r>
              <a:rPr lang="en-US" sz="2000" b="1" i="1" dirty="0">
                <a:solidFill>
                  <a:schemeClr val="accent2"/>
                </a:solidFill>
                <a:latin typeface="Times New Roman" pitchFamily="18" charset="0"/>
              </a:rPr>
              <a:t>statement2</a:t>
            </a:r>
            <a:r>
              <a:rPr lang="en-US" sz="2000" b="1" dirty="0">
                <a:latin typeface="Times New Roman" pitchFamily="18" charset="0"/>
              </a:rPr>
              <a:t>;</a:t>
            </a:r>
          </a:p>
          <a:p>
            <a:pPr eaLnBrk="0" hangingPunct="0"/>
            <a:r>
              <a:rPr lang="en-US" sz="2000" b="1" dirty="0">
                <a:solidFill>
                  <a:schemeClr val="accent2"/>
                </a:solidFill>
                <a:latin typeface="Times New Roman" pitchFamily="18" charset="0"/>
              </a:rPr>
              <a:t>Statement x;</a:t>
            </a:r>
          </a:p>
        </p:txBody>
      </p:sp>
      <p:sp>
        <p:nvSpPr>
          <p:cNvPr id="168968" name="Rectangle 6"/>
          <p:cNvSpPr>
            <a:spLocks noChangeArrowheads="1"/>
          </p:cNvSpPr>
          <p:nvPr/>
        </p:nvSpPr>
        <p:spPr bwMode="auto">
          <a:xfrm>
            <a:off x="457200" y="4343400"/>
            <a:ext cx="8305800" cy="990600"/>
          </a:xfrm>
          <a:prstGeom prst="rect">
            <a:avLst/>
          </a:prstGeom>
          <a:noFill/>
          <a:ln w="9525">
            <a:noFill/>
            <a:miter lim="800000"/>
            <a:headEnd/>
            <a:tailEnd/>
          </a:ln>
        </p:spPr>
        <p:txBody>
          <a:bodyPr lIns="92075" tIns="46038" rIns="92075" bIns="46038"/>
          <a:lstStyle/>
          <a:p>
            <a:pPr eaLnBrk="0" hangingPunct="0">
              <a:buFont typeface="Wingdings" pitchFamily="2" charset="2"/>
              <a:buChar char="ü"/>
            </a:pPr>
            <a:r>
              <a:rPr lang="en-US" sz="2400">
                <a:latin typeface="Times New Roman" pitchFamily="18" charset="0"/>
              </a:rPr>
              <a:t>If the </a:t>
            </a:r>
            <a:r>
              <a:rPr lang="en-US" sz="2400" i="1">
                <a:latin typeface="Courier New" pitchFamily="49" charset="0"/>
              </a:rPr>
              <a:t>condition</a:t>
            </a:r>
            <a:r>
              <a:rPr lang="en-US" sz="2400">
                <a:latin typeface="Times New Roman" pitchFamily="18" charset="0"/>
              </a:rPr>
              <a:t> is true, </a:t>
            </a:r>
            <a:r>
              <a:rPr lang="en-US" sz="2400" i="1">
                <a:latin typeface="Courier New" pitchFamily="49" charset="0"/>
              </a:rPr>
              <a:t>statement1</a:t>
            </a:r>
            <a:r>
              <a:rPr lang="en-US" sz="2400">
                <a:latin typeface="Times New Roman" pitchFamily="18" charset="0"/>
              </a:rPr>
              <a:t> is executed;  if the condition is false, </a:t>
            </a:r>
            <a:r>
              <a:rPr lang="en-US" sz="2400" i="1">
                <a:latin typeface="Courier New" pitchFamily="49" charset="0"/>
              </a:rPr>
              <a:t>statement2</a:t>
            </a:r>
            <a:r>
              <a:rPr lang="en-US" sz="2400">
                <a:latin typeface="Times New Roman" pitchFamily="18" charset="0"/>
              </a:rPr>
              <a:t> is executed</a:t>
            </a:r>
            <a:endParaRPr lang="en-US" sz="2400">
              <a:latin typeface="Courier New" pitchFamily="49" charset="0"/>
            </a:endParaRPr>
          </a:p>
        </p:txBody>
      </p:sp>
      <p:sp>
        <p:nvSpPr>
          <p:cNvPr id="168969" name="Rectangle 7"/>
          <p:cNvSpPr>
            <a:spLocks noChangeArrowheads="1"/>
          </p:cNvSpPr>
          <p:nvPr/>
        </p:nvSpPr>
        <p:spPr bwMode="auto">
          <a:xfrm>
            <a:off x="457200" y="5486400"/>
            <a:ext cx="8305800" cy="609600"/>
          </a:xfrm>
          <a:prstGeom prst="rect">
            <a:avLst/>
          </a:prstGeom>
          <a:noFill/>
          <a:ln w="9525">
            <a:noFill/>
            <a:miter lim="800000"/>
            <a:headEnd/>
            <a:tailEnd/>
          </a:ln>
        </p:spPr>
        <p:txBody>
          <a:bodyPr lIns="92075" tIns="46038" rIns="92075" bIns="46038"/>
          <a:lstStyle/>
          <a:p>
            <a:pPr eaLnBrk="0" hangingPunct="0">
              <a:buFont typeface="Wingdings" pitchFamily="2" charset="2"/>
              <a:buChar char="ü"/>
            </a:pPr>
            <a:r>
              <a:rPr lang="en-US" sz="2400">
                <a:latin typeface="Times New Roman" pitchFamily="18" charset="0"/>
              </a:rPr>
              <a:t>One or the other will be executed, but not both</a:t>
            </a:r>
            <a:endParaRPr lang="en-US" sz="2400">
              <a:latin typeface="Courier New" pitchFamily="49" charset="0"/>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87DCD99-EB11-4DF0-95FD-5D5726605158}" type="slidenum">
              <a:rPr lang="en-US"/>
              <a:pPr>
                <a:defRPr/>
              </a:pPr>
              <a:t>131</a:t>
            </a:fld>
            <a:endParaRPr lang="en-US"/>
          </a:p>
        </p:txBody>
      </p:sp>
      <p:sp>
        <p:nvSpPr>
          <p:cNvPr id="16998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6998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6998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F63DAD6-D093-4D82-B608-8064EC2B6FC3}" type="slidenum">
              <a:rPr lang="en-US" sz="1400"/>
              <a:pPr algn="r"/>
              <a:t>131</a:t>
            </a:fld>
            <a:endParaRPr lang="en-US" sz="1400"/>
          </a:p>
        </p:txBody>
      </p:sp>
      <p:sp>
        <p:nvSpPr>
          <p:cNvPr id="169989"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Nested if….Else Statements</a:t>
            </a:r>
          </a:p>
        </p:txBody>
      </p:sp>
      <p:sp>
        <p:nvSpPr>
          <p:cNvPr id="169990" name="Rectangle 3"/>
          <p:cNvSpPr>
            <a:spLocks noGrp="1" noChangeArrowheads="1"/>
          </p:cNvSpPr>
          <p:nvPr>
            <p:ph type="body" idx="4294967295"/>
          </p:nvPr>
        </p:nvSpPr>
        <p:spPr>
          <a:xfrm>
            <a:off x="457200" y="1295400"/>
            <a:ext cx="8305800" cy="4876800"/>
          </a:xfrm>
          <a:noFill/>
        </p:spPr>
        <p:txBody>
          <a:bodyPr lIns="92075" tIns="46038" rIns="92075" bIns="46038"/>
          <a:lstStyle/>
          <a:p>
            <a:pPr>
              <a:spcBef>
                <a:spcPct val="75000"/>
              </a:spcBef>
              <a:buFont typeface="Wingdings" pitchFamily="2" charset="2"/>
              <a:buChar char="ü"/>
            </a:pPr>
            <a:r>
              <a:rPr lang="en-US" sz="2300" smtClean="0">
                <a:latin typeface="Times New Roman" pitchFamily="18" charset="0"/>
              </a:rPr>
              <a:t>The if..else statement can be contained in another if or else statement.</a:t>
            </a:r>
          </a:p>
          <a:p>
            <a:pPr>
              <a:lnSpc>
                <a:spcPct val="40000"/>
              </a:lnSpc>
              <a:spcBef>
                <a:spcPct val="40000"/>
              </a:spcBef>
              <a:buFont typeface="Wingdings" pitchFamily="2" charset="2"/>
              <a:buNone/>
            </a:pPr>
            <a:r>
              <a:rPr lang="en-US" sz="2300" smtClean="0">
                <a:latin typeface="Times New Roman" pitchFamily="18" charset="0"/>
              </a:rPr>
              <a:t>		if (</a:t>
            </a:r>
            <a:r>
              <a:rPr lang="en-US" sz="2300" smtClean="0">
                <a:solidFill>
                  <a:schemeClr val="accent2"/>
                </a:solidFill>
                <a:latin typeface="Times New Roman" pitchFamily="18" charset="0"/>
              </a:rPr>
              <a:t>test condition1</a:t>
            </a:r>
            <a:r>
              <a:rPr lang="en-US" sz="2300" smtClean="0">
                <a:latin typeface="Times New Roman" pitchFamily="18" charset="0"/>
              </a:rPr>
              <a:t>)</a:t>
            </a:r>
          </a:p>
          <a:p>
            <a:pPr>
              <a:lnSpc>
                <a:spcPct val="40000"/>
              </a:lnSpc>
              <a:spcBef>
                <a:spcPct val="40000"/>
              </a:spcBef>
              <a:buFont typeface="Wingdings" pitchFamily="2" charset="2"/>
              <a:buNone/>
            </a:pPr>
            <a:r>
              <a:rPr lang="en-US" sz="2300" smtClean="0">
                <a:latin typeface="Times New Roman" pitchFamily="18" charset="0"/>
              </a:rPr>
              <a:t>		{	</a:t>
            </a:r>
          </a:p>
          <a:p>
            <a:pPr>
              <a:lnSpc>
                <a:spcPct val="40000"/>
              </a:lnSpc>
              <a:spcBef>
                <a:spcPct val="40000"/>
              </a:spcBef>
              <a:buFont typeface="Wingdings" pitchFamily="2" charset="2"/>
              <a:buNone/>
            </a:pPr>
            <a:r>
              <a:rPr lang="en-US" sz="2300" smtClean="0">
                <a:latin typeface="Times New Roman" pitchFamily="18" charset="0"/>
              </a:rPr>
              <a:t>			if (</a:t>
            </a:r>
            <a:r>
              <a:rPr lang="en-US" sz="2300" smtClean="0">
                <a:solidFill>
                  <a:schemeClr val="accent2"/>
                </a:solidFill>
                <a:latin typeface="Times New Roman" pitchFamily="18" charset="0"/>
              </a:rPr>
              <a:t>test condition2</a:t>
            </a:r>
            <a:r>
              <a:rPr lang="en-US" sz="2300" smtClean="0">
                <a:latin typeface="Times New Roman" pitchFamily="18" charset="0"/>
              </a:rPr>
              <a:t>)</a:t>
            </a:r>
          </a:p>
          <a:p>
            <a:pPr>
              <a:lnSpc>
                <a:spcPct val="40000"/>
              </a:lnSpc>
              <a:spcBef>
                <a:spcPct val="40000"/>
              </a:spcBef>
              <a:buFont typeface="Wingdings" pitchFamily="2" charset="2"/>
              <a:buNone/>
            </a:pPr>
            <a:r>
              <a:rPr lang="en-US" sz="2300" smtClean="0">
                <a:latin typeface="Times New Roman" pitchFamily="18" charset="0"/>
              </a:rPr>
              <a:t>				</a:t>
            </a:r>
            <a:r>
              <a:rPr lang="en-US" sz="2300" smtClean="0">
                <a:solidFill>
                  <a:schemeClr val="accent2"/>
                </a:solidFill>
                <a:latin typeface="Times New Roman" pitchFamily="18" charset="0"/>
              </a:rPr>
              <a:t>statement-1;</a:t>
            </a:r>
          </a:p>
          <a:p>
            <a:pPr>
              <a:lnSpc>
                <a:spcPct val="40000"/>
              </a:lnSpc>
              <a:spcBef>
                <a:spcPct val="40000"/>
              </a:spcBef>
              <a:buFont typeface="Wingdings" pitchFamily="2" charset="2"/>
              <a:buNone/>
            </a:pPr>
            <a:r>
              <a:rPr lang="en-US" sz="2300" smtClean="0">
                <a:latin typeface="Times New Roman" pitchFamily="18" charset="0"/>
              </a:rPr>
              <a:t>			else</a:t>
            </a:r>
          </a:p>
          <a:p>
            <a:pPr>
              <a:lnSpc>
                <a:spcPct val="40000"/>
              </a:lnSpc>
              <a:spcBef>
                <a:spcPct val="40000"/>
              </a:spcBef>
              <a:buFont typeface="Wingdings" pitchFamily="2" charset="2"/>
              <a:buNone/>
            </a:pPr>
            <a:r>
              <a:rPr lang="en-US" sz="2300" smtClean="0">
                <a:latin typeface="Times New Roman" pitchFamily="18" charset="0"/>
              </a:rPr>
              <a:t>				</a:t>
            </a:r>
            <a:r>
              <a:rPr lang="en-US" sz="2300" smtClean="0">
                <a:solidFill>
                  <a:schemeClr val="accent2"/>
                </a:solidFill>
                <a:latin typeface="Times New Roman" pitchFamily="18" charset="0"/>
              </a:rPr>
              <a:t>statement-2;</a:t>
            </a:r>
          </a:p>
          <a:p>
            <a:pPr>
              <a:lnSpc>
                <a:spcPct val="40000"/>
              </a:lnSpc>
              <a:spcBef>
                <a:spcPct val="40000"/>
              </a:spcBef>
              <a:buFont typeface="Wingdings" pitchFamily="2" charset="2"/>
              <a:buNone/>
            </a:pPr>
            <a:r>
              <a:rPr lang="en-US" sz="2300" smtClean="0">
                <a:latin typeface="Times New Roman" pitchFamily="18" charset="0"/>
              </a:rPr>
              <a:t>		}</a:t>
            </a:r>
          </a:p>
          <a:p>
            <a:pPr>
              <a:lnSpc>
                <a:spcPct val="40000"/>
              </a:lnSpc>
              <a:spcBef>
                <a:spcPct val="40000"/>
              </a:spcBef>
              <a:buFont typeface="Wingdings" pitchFamily="2" charset="2"/>
              <a:buNone/>
            </a:pPr>
            <a:r>
              <a:rPr lang="en-US" sz="2300" smtClean="0">
                <a:latin typeface="Times New Roman" pitchFamily="18" charset="0"/>
              </a:rPr>
              <a:t>		else</a:t>
            </a:r>
          </a:p>
          <a:p>
            <a:pPr>
              <a:lnSpc>
                <a:spcPct val="40000"/>
              </a:lnSpc>
              <a:spcBef>
                <a:spcPct val="40000"/>
              </a:spcBef>
              <a:buFont typeface="Wingdings" pitchFamily="2" charset="2"/>
              <a:buNone/>
            </a:pPr>
            <a:r>
              <a:rPr lang="en-US" sz="2300" smtClean="0">
                <a:latin typeface="Times New Roman" pitchFamily="18" charset="0"/>
              </a:rPr>
              <a:t>			</a:t>
            </a:r>
            <a:r>
              <a:rPr lang="en-US" sz="2300" smtClean="0">
                <a:solidFill>
                  <a:schemeClr val="accent2"/>
                </a:solidFill>
                <a:latin typeface="Times New Roman" pitchFamily="18" charset="0"/>
              </a:rPr>
              <a:t>statement-3</a:t>
            </a:r>
            <a:r>
              <a:rPr lang="en-US" sz="2300" smtClean="0">
                <a:latin typeface="Times New Roman" pitchFamily="18" charset="0"/>
              </a:rPr>
              <a:t>;</a:t>
            </a:r>
          </a:p>
          <a:p>
            <a:pPr>
              <a:lnSpc>
                <a:spcPct val="40000"/>
              </a:lnSpc>
              <a:spcBef>
                <a:spcPct val="40000"/>
              </a:spcBef>
              <a:buFont typeface="Wingdings" pitchFamily="2" charset="2"/>
              <a:buNone/>
            </a:pPr>
            <a:r>
              <a:rPr lang="en-US" sz="2300" smtClean="0">
                <a:latin typeface="Times New Roman" pitchFamily="18" charset="0"/>
              </a:rPr>
              <a:t>		</a:t>
            </a:r>
          </a:p>
          <a:p>
            <a:pPr>
              <a:lnSpc>
                <a:spcPct val="40000"/>
              </a:lnSpc>
              <a:spcBef>
                <a:spcPct val="40000"/>
              </a:spcBef>
              <a:buFont typeface="Wingdings" pitchFamily="2" charset="2"/>
              <a:buNone/>
            </a:pPr>
            <a:r>
              <a:rPr lang="en-US" sz="2300" smtClean="0">
                <a:latin typeface="Times New Roman" pitchFamily="18" charset="0"/>
              </a:rPr>
              <a:t>		</a:t>
            </a:r>
            <a:r>
              <a:rPr lang="en-US" sz="2300" smtClean="0">
                <a:solidFill>
                  <a:schemeClr val="accent2"/>
                </a:solidFill>
                <a:latin typeface="Times New Roman" pitchFamily="18" charset="0"/>
              </a:rPr>
              <a:t>statement-x</a:t>
            </a:r>
            <a:r>
              <a:rPr lang="en-US" sz="2300" smtClean="0">
                <a:latin typeface="Times New Roman" pitchFamily="18" charset="0"/>
              </a:rPr>
              <a:t>;</a:t>
            </a:r>
          </a:p>
          <a:p>
            <a:pPr lvl="3" algn="ctr"/>
            <a:endParaRPr lang="en-US" sz="3000" smtClean="0">
              <a:latin typeface="Times New Roman" pitchFamily="18" charset="0"/>
            </a:endParaRPr>
          </a:p>
          <a:p>
            <a:endParaRPr lang="en-US"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97964C0-4C22-4CBB-ADF0-818351AAD015}" type="slidenum">
              <a:rPr lang="en-US"/>
              <a:pPr>
                <a:defRPr/>
              </a:pPr>
              <a:t>132</a:t>
            </a:fld>
            <a:endParaRPr lang="en-US"/>
          </a:p>
        </p:txBody>
      </p:sp>
      <p:sp>
        <p:nvSpPr>
          <p:cNvPr id="1710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10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10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9116F48-D4DA-4DC8-94EF-19D4FC8C16D2}" type="slidenum">
              <a:rPr lang="en-US" sz="1400"/>
              <a:pPr algn="r"/>
              <a:t>132</a:t>
            </a:fld>
            <a:endParaRPr lang="en-US" sz="1400"/>
          </a:p>
        </p:txBody>
      </p:sp>
      <p:sp>
        <p:nvSpPr>
          <p:cNvPr id="171013"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Nested if….Else Statements</a:t>
            </a:r>
          </a:p>
        </p:txBody>
      </p:sp>
      <p:sp>
        <p:nvSpPr>
          <p:cNvPr id="171014" name="Rectangle 3"/>
          <p:cNvSpPr>
            <a:spLocks noGrp="1" noChangeArrowheads="1"/>
          </p:cNvSpPr>
          <p:nvPr>
            <p:ph type="body" idx="4294967295"/>
          </p:nvPr>
        </p:nvSpPr>
        <p:spPr>
          <a:xfrm>
            <a:off x="457200" y="1066800"/>
            <a:ext cx="8229600" cy="4525963"/>
          </a:xfrm>
        </p:spPr>
        <p:txBody>
          <a:bodyPr/>
          <a:lstStyle/>
          <a:p>
            <a:pPr>
              <a:lnSpc>
                <a:spcPct val="90000"/>
              </a:lnSpc>
              <a:spcBef>
                <a:spcPct val="75000"/>
              </a:spcBef>
              <a:buFont typeface="Wingdings" pitchFamily="2" charset="2"/>
              <a:buChar char="ü"/>
            </a:pPr>
            <a:r>
              <a:rPr lang="en-US" sz="2300" smtClean="0">
                <a:latin typeface="Times New Roman" pitchFamily="18" charset="0"/>
              </a:rPr>
              <a:t>An else clause is matched to the last unmatched if (no matter what the indentation implies!)</a:t>
            </a:r>
          </a:p>
          <a:p>
            <a:pPr>
              <a:lnSpc>
                <a:spcPct val="90000"/>
              </a:lnSpc>
              <a:spcBef>
                <a:spcPct val="75000"/>
              </a:spcBef>
              <a:buFont typeface="Wingdings" pitchFamily="2" charset="2"/>
              <a:buChar char="ü"/>
            </a:pPr>
            <a:r>
              <a:rPr lang="en-US" sz="2300" smtClean="0">
                <a:latin typeface="Times New Roman" pitchFamily="18" charset="0"/>
              </a:rPr>
              <a:t>Example:</a:t>
            </a:r>
          </a:p>
          <a:p>
            <a:pPr>
              <a:lnSpc>
                <a:spcPct val="50000"/>
              </a:lnSpc>
              <a:spcBef>
                <a:spcPct val="50000"/>
              </a:spcBef>
              <a:buFont typeface="Wingdings" pitchFamily="2" charset="2"/>
              <a:buNone/>
            </a:pPr>
            <a:r>
              <a:rPr lang="en-US" sz="2300" smtClean="0">
                <a:latin typeface="Times New Roman" pitchFamily="18" charset="0"/>
              </a:rPr>
              <a:t>	if(female)</a:t>
            </a:r>
          </a:p>
          <a:p>
            <a:pPr>
              <a:lnSpc>
                <a:spcPct val="50000"/>
              </a:lnSpc>
              <a:spcBef>
                <a:spcPct val="50000"/>
              </a:spcBef>
              <a:buFont typeface="Wingdings" pitchFamily="2" charset="2"/>
              <a:buNone/>
            </a:pPr>
            <a:r>
              <a:rPr lang="en-US" sz="2300" smtClean="0">
                <a:latin typeface="Times New Roman" pitchFamily="18" charset="0"/>
              </a:rPr>
              <a:t>		if(bal&gt;5000)</a:t>
            </a:r>
          </a:p>
          <a:p>
            <a:pPr>
              <a:lnSpc>
                <a:spcPct val="50000"/>
              </a:lnSpc>
              <a:spcBef>
                <a:spcPct val="50000"/>
              </a:spcBef>
              <a:buFont typeface="Wingdings" pitchFamily="2" charset="2"/>
              <a:buNone/>
            </a:pPr>
            <a:r>
              <a:rPr lang="en-US" sz="2300" smtClean="0">
                <a:latin typeface="Times New Roman" pitchFamily="18" charset="0"/>
              </a:rPr>
              <a:t>			bon = 0.05 * bal;</a:t>
            </a:r>
          </a:p>
          <a:p>
            <a:pPr>
              <a:lnSpc>
                <a:spcPct val="50000"/>
              </a:lnSpc>
              <a:spcBef>
                <a:spcPct val="50000"/>
              </a:spcBef>
              <a:buFont typeface="Wingdings" pitchFamily="2" charset="2"/>
              <a:buNone/>
            </a:pPr>
            <a:r>
              <a:rPr lang="en-US" sz="2300" smtClean="0">
                <a:latin typeface="Times New Roman" pitchFamily="18" charset="0"/>
              </a:rPr>
              <a:t>	else</a:t>
            </a:r>
          </a:p>
          <a:p>
            <a:pPr>
              <a:lnSpc>
                <a:spcPct val="50000"/>
              </a:lnSpc>
              <a:spcBef>
                <a:spcPct val="50000"/>
              </a:spcBef>
              <a:buFont typeface="Wingdings" pitchFamily="2" charset="2"/>
              <a:buNone/>
            </a:pPr>
            <a:r>
              <a:rPr lang="en-US" sz="2300" smtClean="0">
                <a:latin typeface="Times New Roman" pitchFamily="18" charset="0"/>
              </a:rPr>
              <a:t>		bon = 0.02 * bal;</a:t>
            </a:r>
          </a:p>
          <a:p>
            <a:pPr>
              <a:lnSpc>
                <a:spcPct val="50000"/>
              </a:lnSpc>
              <a:spcBef>
                <a:spcPct val="50000"/>
              </a:spcBef>
              <a:buFont typeface="Wingdings" pitchFamily="2" charset="2"/>
              <a:buNone/>
            </a:pPr>
            <a:r>
              <a:rPr lang="en-US" sz="2300" smtClean="0">
                <a:latin typeface="Times New Roman" pitchFamily="18" charset="0"/>
              </a:rPr>
              <a:t>	bal = bal + bon;</a:t>
            </a:r>
          </a:p>
          <a:p>
            <a:pPr>
              <a:lnSpc>
                <a:spcPct val="90000"/>
              </a:lnSpc>
              <a:spcBef>
                <a:spcPct val="75000"/>
              </a:spcBef>
              <a:buFont typeface="Wingdings" pitchFamily="2" charset="2"/>
              <a:buChar char="ü"/>
            </a:pPr>
            <a:r>
              <a:rPr lang="en-US" sz="2300" smtClean="0">
                <a:latin typeface="Times New Roman" pitchFamily="18" charset="0"/>
              </a:rPr>
              <a:t>Braces can be used to specify the if statement to which an else clause belongs</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35" name="Slide Number Placeholder 17"/>
          <p:cNvSpPr>
            <a:spLocks noGrp="1"/>
          </p:cNvSpPr>
          <p:nvPr>
            <p:ph type="sldNum" sz="quarter" idx="12"/>
          </p:nvPr>
        </p:nvSpPr>
        <p:spPr/>
        <p:txBody>
          <a:bodyPr/>
          <a:lstStyle/>
          <a:p>
            <a:pPr>
              <a:defRPr/>
            </a:pPr>
            <a:fld id="{AC15959F-5E6B-4B02-8CF8-E74AB8973699}" type="slidenum">
              <a:rPr lang="en-US"/>
              <a:pPr>
                <a:defRPr/>
              </a:pPr>
              <a:t>133</a:t>
            </a:fld>
            <a:endParaRPr lang="en-US"/>
          </a:p>
        </p:txBody>
      </p:sp>
      <p:sp>
        <p:nvSpPr>
          <p:cNvPr id="1720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20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20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B805805-FD4A-42BF-B85F-5314A7758CC9}" type="slidenum">
              <a:rPr lang="en-US" sz="1400"/>
              <a:pPr algn="r"/>
              <a:t>133</a:t>
            </a:fld>
            <a:endParaRPr lang="en-US" sz="1400"/>
          </a:p>
        </p:txBody>
      </p:sp>
      <p:sp>
        <p:nvSpPr>
          <p:cNvPr id="172037"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Multiway Selection: Else if</a:t>
            </a:r>
          </a:p>
        </p:txBody>
      </p:sp>
      <p:sp>
        <p:nvSpPr>
          <p:cNvPr id="172038" name="Rectangle 3"/>
          <p:cNvSpPr>
            <a:spLocks noGrp="1" noChangeArrowheads="1"/>
          </p:cNvSpPr>
          <p:nvPr>
            <p:ph type="body" idx="4294967295"/>
          </p:nvPr>
        </p:nvSpPr>
        <p:spPr>
          <a:xfrm>
            <a:off x="457200" y="1143000"/>
            <a:ext cx="8229600" cy="3886200"/>
          </a:xfrm>
        </p:spPr>
        <p:txBody>
          <a:bodyPr/>
          <a:lstStyle/>
          <a:p>
            <a:pPr>
              <a:buFont typeface="Wingdings" pitchFamily="2" charset="2"/>
              <a:buChar char="ü"/>
            </a:pPr>
            <a:r>
              <a:rPr lang="en-US" smtClean="0">
                <a:latin typeface="Times New Roman" pitchFamily="18" charset="0"/>
              </a:rPr>
              <a:t>Sometime you want to select one option from several alternatives</a:t>
            </a:r>
          </a:p>
          <a:p>
            <a:pPr lvl="2">
              <a:buFont typeface="Wingdings" pitchFamily="2" charset="2"/>
              <a:buChar char="ü"/>
            </a:pPr>
            <a:endParaRPr lang="en-US" smtClean="0">
              <a:latin typeface="Times New Roman" pitchFamily="18" charset="0"/>
            </a:endParaRPr>
          </a:p>
          <a:p>
            <a:pPr lvl="2">
              <a:buFont typeface="Wingdings 2" pitchFamily="18" charset="2"/>
              <a:buNone/>
            </a:pPr>
            <a:r>
              <a:rPr lang="en-US" smtClean="0">
                <a:latin typeface="Times New Roman" pitchFamily="18" charset="0"/>
              </a:rPr>
              <a:t>if (</a:t>
            </a:r>
            <a:r>
              <a:rPr lang="en-US" smtClean="0">
                <a:solidFill>
                  <a:schemeClr val="accent2"/>
                </a:solidFill>
                <a:latin typeface="Times New Roman" pitchFamily="18" charset="0"/>
              </a:rPr>
              <a:t>conditon1</a:t>
            </a:r>
            <a:r>
              <a:rPr lang="en-US" smtClean="0">
                <a:latin typeface="Times New Roman" pitchFamily="18" charset="0"/>
              </a:rPr>
              <a:t>)</a:t>
            </a:r>
          </a:p>
          <a:p>
            <a:pPr lvl="2">
              <a:buFont typeface="Wingdings 2" pitchFamily="18" charset="2"/>
              <a:buNone/>
            </a:pPr>
            <a:r>
              <a:rPr lang="en-US" smtClean="0">
                <a:latin typeface="Times New Roman" pitchFamily="18" charset="0"/>
              </a:rPr>
              <a:t>    </a:t>
            </a:r>
            <a:r>
              <a:rPr lang="en-US" smtClean="0">
                <a:solidFill>
                  <a:schemeClr val="accent2"/>
                </a:solidFill>
                <a:latin typeface="Times New Roman" pitchFamily="18" charset="0"/>
              </a:rPr>
              <a:t>statement1;</a:t>
            </a:r>
          </a:p>
          <a:p>
            <a:pPr lvl="2">
              <a:buFont typeface="Wingdings 2" pitchFamily="18" charset="2"/>
              <a:buNone/>
            </a:pPr>
            <a:r>
              <a:rPr lang="en-US" smtClean="0">
                <a:latin typeface="Times New Roman" pitchFamily="18" charset="0"/>
              </a:rPr>
              <a:t>else if (</a:t>
            </a:r>
            <a:r>
              <a:rPr lang="en-US" smtClean="0">
                <a:solidFill>
                  <a:schemeClr val="accent2"/>
                </a:solidFill>
                <a:latin typeface="Times New Roman" pitchFamily="18" charset="0"/>
              </a:rPr>
              <a:t>condition2</a:t>
            </a:r>
            <a:r>
              <a:rPr lang="en-US" smtClean="0">
                <a:latin typeface="Times New Roman" pitchFamily="18" charset="0"/>
              </a:rPr>
              <a:t>)</a:t>
            </a:r>
          </a:p>
          <a:p>
            <a:pPr lvl="2">
              <a:buFont typeface="Wingdings 2" pitchFamily="18" charset="2"/>
              <a:buNone/>
            </a:pPr>
            <a:r>
              <a:rPr lang="en-US" smtClean="0">
                <a:solidFill>
                  <a:schemeClr val="accent2"/>
                </a:solidFill>
                <a:latin typeface="Times New Roman" pitchFamily="18" charset="0"/>
              </a:rPr>
              <a:t>    statement2;</a:t>
            </a:r>
          </a:p>
          <a:p>
            <a:pPr lvl="2">
              <a:buFont typeface="Wingdings 2" pitchFamily="18" charset="2"/>
              <a:buNone/>
            </a:pPr>
            <a:r>
              <a:rPr lang="en-US" smtClean="0">
                <a:latin typeface="Times New Roman" pitchFamily="18" charset="0"/>
              </a:rPr>
              <a:t>else if (</a:t>
            </a:r>
            <a:r>
              <a:rPr lang="en-US" smtClean="0">
                <a:solidFill>
                  <a:schemeClr val="accent2"/>
                </a:solidFill>
                <a:latin typeface="Times New Roman" pitchFamily="18" charset="0"/>
              </a:rPr>
              <a:t>condition3</a:t>
            </a:r>
            <a:r>
              <a:rPr lang="en-US" smtClean="0">
                <a:latin typeface="Times New Roman" pitchFamily="18" charset="0"/>
              </a:rPr>
              <a:t>)</a:t>
            </a:r>
          </a:p>
          <a:p>
            <a:pPr lvl="2">
              <a:buFont typeface="Wingdings 2" pitchFamily="18" charset="2"/>
              <a:buNone/>
            </a:pPr>
            <a:r>
              <a:rPr lang="en-US" smtClean="0">
                <a:latin typeface="Times New Roman" pitchFamily="18" charset="0"/>
              </a:rPr>
              <a:t>    </a:t>
            </a:r>
            <a:r>
              <a:rPr lang="en-US" smtClean="0">
                <a:solidFill>
                  <a:schemeClr val="accent2"/>
                </a:solidFill>
                <a:latin typeface="Times New Roman" pitchFamily="18" charset="0"/>
              </a:rPr>
              <a:t>statement3</a:t>
            </a:r>
            <a:r>
              <a:rPr lang="en-US" smtClean="0">
                <a:latin typeface="Times New Roman" pitchFamily="18" charset="0"/>
              </a:rPr>
              <a:t>;</a:t>
            </a:r>
          </a:p>
          <a:p>
            <a:pPr lvl="2">
              <a:buFont typeface="Wingdings 2" pitchFamily="18" charset="2"/>
              <a:buNone/>
            </a:pPr>
            <a:r>
              <a:rPr lang="en-US" smtClean="0">
                <a:latin typeface="Times New Roman" pitchFamily="18" charset="0"/>
              </a:rPr>
              <a:t>else</a:t>
            </a:r>
          </a:p>
          <a:p>
            <a:pPr lvl="2">
              <a:buFont typeface="Wingdings 2" pitchFamily="18" charset="2"/>
              <a:buNone/>
            </a:pPr>
            <a:r>
              <a:rPr lang="en-US" smtClean="0">
                <a:latin typeface="Times New Roman" pitchFamily="18" charset="0"/>
              </a:rPr>
              <a:t>    </a:t>
            </a:r>
            <a:r>
              <a:rPr lang="en-US" smtClean="0">
                <a:solidFill>
                  <a:schemeClr val="accent2"/>
                </a:solidFill>
                <a:latin typeface="Times New Roman" pitchFamily="18" charset="0"/>
              </a:rPr>
              <a:t>statement4</a:t>
            </a:r>
            <a:r>
              <a:rPr lang="en-US" smtClean="0">
                <a:latin typeface="Times New Roman" pitchFamily="18" charset="0"/>
              </a:rPr>
              <a:t>;</a:t>
            </a:r>
          </a:p>
        </p:txBody>
      </p:sp>
      <p:grpSp>
        <p:nvGrpSpPr>
          <p:cNvPr id="2" name="Group 4"/>
          <p:cNvGrpSpPr>
            <a:grpSpLocks/>
          </p:cNvGrpSpPr>
          <p:nvPr/>
        </p:nvGrpSpPr>
        <p:grpSpPr bwMode="auto">
          <a:xfrm>
            <a:off x="4953000" y="1676400"/>
            <a:ext cx="3879850" cy="4159250"/>
            <a:chOff x="2536" y="1268"/>
            <a:chExt cx="2444" cy="2620"/>
          </a:xfrm>
        </p:grpSpPr>
        <p:grpSp>
          <p:nvGrpSpPr>
            <p:cNvPr id="3" name="Group 5"/>
            <p:cNvGrpSpPr>
              <a:grpSpLocks/>
            </p:cNvGrpSpPr>
            <p:nvPr/>
          </p:nvGrpSpPr>
          <p:grpSpPr bwMode="auto">
            <a:xfrm>
              <a:off x="2536" y="1460"/>
              <a:ext cx="1248" cy="480"/>
              <a:chOff x="2304" y="1440"/>
              <a:chExt cx="1248" cy="480"/>
            </a:xfrm>
          </p:grpSpPr>
          <p:sp>
            <p:nvSpPr>
              <p:cNvPr id="172041" name="AutoShape 6"/>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172042" name="Text Box 7"/>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conditon1</a:t>
                </a:r>
              </a:p>
              <a:p>
                <a:pPr algn="ctr" eaLnBrk="0" hangingPunct="0"/>
                <a:r>
                  <a:rPr lang="en-US" sz="1600" b="1">
                    <a:latin typeface="Arial Unicode MS" pitchFamily="34" charset="-128"/>
                  </a:rPr>
                  <a:t>evaluated</a:t>
                </a:r>
              </a:p>
            </p:txBody>
          </p:sp>
        </p:grpSp>
        <p:grpSp>
          <p:nvGrpSpPr>
            <p:cNvPr id="4" name="Group 8"/>
            <p:cNvGrpSpPr>
              <a:grpSpLocks/>
            </p:cNvGrpSpPr>
            <p:nvPr/>
          </p:nvGrpSpPr>
          <p:grpSpPr bwMode="auto">
            <a:xfrm>
              <a:off x="2536" y="2180"/>
              <a:ext cx="1248" cy="480"/>
              <a:chOff x="2304" y="1440"/>
              <a:chExt cx="1248" cy="480"/>
            </a:xfrm>
          </p:grpSpPr>
          <p:sp>
            <p:nvSpPr>
              <p:cNvPr id="172044" name="AutoShape 9"/>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172045" name="Text Box 10"/>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conditon2</a:t>
                </a:r>
              </a:p>
              <a:p>
                <a:pPr algn="ctr" eaLnBrk="0" hangingPunct="0"/>
                <a:r>
                  <a:rPr lang="en-US" sz="1600" b="1">
                    <a:latin typeface="Arial Unicode MS" pitchFamily="34" charset="-128"/>
                  </a:rPr>
                  <a:t>evaluated</a:t>
                </a:r>
              </a:p>
            </p:txBody>
          </p:sp>
        </p:grpSp>
        <p:grpSp>
          <p:nvGrpSpPr>
            <p:cNvPr id="5" name="Group 11"/>
            <p:cNvGrpSpPr>
              <a:grpSpLocks/>
            </p:cNvGrpSpPr>
            <p:nvPr/>
          </p:nvGrpSpPr>
          <p:grpSpPr bwMode="auto">
            <a:xfrm>
              <a:off x="2536" y="2900"/>
              <a:ext cx="1248" cy="480"/>
              <a:chOff x="2304" y="1440"/>
              <a:chExt cx="1248" cy="480"/>
            </a:xfrm>
          </p:grpSpPr>
          <p:sp>
            <p:nvSpPr>
              <p:cNvPr id="172047" name="AutoShape 12"/>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172048" name="Text Box 13"/>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conditon3</a:t>
                </a:r>
              </a:p>
              <a:p>
                <a:pPr algn="ctr" eaLnBrk="0" hangingPunct="0"/>
                <a:r>
                  <a:rPr lang="en-US" sz="1600" b="1">
                    <a:latin typeface="Arial Unicode MS" pitchFamily="34" charset="-128"/>
                  </a:rPr>
                  <a:t>evaluated</a:t>
                </a:r>
              </a:p>
            </p:txBody>
          </p:sp>
        </p:grpSp>
        <p:sp>
          <p:nvSpPr>
            <p:cNvPr id="172049" name="Text Box 14"/>
            <p:cNvSpPr txBox="1">
              <a:spLocks noChangeArrowheads="1"/>
            </p:cNvSpPr>
            <p:nvPr/>
          </p:nvSpPr>
          <p:spPr bwMode="auto">
            <a:xfrm>
              <a:off x="4084" y="1604"/>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statement1</a:t>
              </a:r>
            </a:p>
          </p:txBody>
        </p:sp>
        <p:sp>
          <p:nvSpPr>
            <p:cNvPr id="172050" name="Text Box 15"/>
            <p:cNvSpPr txBox="1">
              <a:spLocks noChangeArrowheads="1"/>
            </p:cNvSpPr>
            <p:nvPr/>
          </p:nvSpPr>
          <p:spPr bwMode="auto">
            <a:xfrm>
              <a:off x="4132" y="2324"/>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statement2</a:t>
              </a:r>
            </a:p>
          </p:txBody>
        </p:sp>
        <p:sp>
          <p:nvSpPr>
            <p:cNvPr id="172051" name="Text Box 16"/>
            <p:cNvSpPr txBox="1">
              <a:spLocks noChangeArrowheads="1"/>
            </p:cNvSpPr>
            <p:nvPr/>
          </p:nvSpPr>
          <p:spPr bwMode="auto">
            <a:xfrm>
              <a:off x="4180" y="2996"/>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statement3</a:t>
              </a:r>
            </a:p>
          </p:txBody>
        </p:sp>
        <p:sp>
          <p:nvSpPr>
            <p:cNvPr id="172052" name="Text Box 17"/>
            <p:cNvSpPr txBox="1">
              <a:spLocks noChangeArrowheads="1"/>
            </p:cNvSpPr>
            <p:nvPr/>
          </p:nvSpPr>
          <p:spPr bwMode="auto">
            <a:xfrm>
              <a:off x="2740" y="3668"/>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statement4</a:t>
              </a:r>
            </a:p>
          </p:txBody>
        </p:sp>
        <p:sp>
          <p:nvSpPr>
            <p:cNvPr id="172053" name="Line 18"/>
            <p:cNvSpPr>
              <a:spLocks noChangeShapeType="1"/>
            </p:cNvSpPr>
            <p:nvPr/>
          </p:nvSpPr>
          <p:spPr bwMode="auto">
            <a:xfrm>
              <a:off x="3160" y="1268"/>
              <a:ext cx="0" cy="192"/>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172054" name="Line 19"/>
            <p:cNvSpPr>
              <a:spLocks noChangeShapeType="1"/>
            </p:cNvSpPr>
            <p:nvPr/>
          </p:nvSpPr>
          <p:spPr bwMode="auto">
            <a:xfrm>
              <a:off x="3160" y="1940"/>
              <a:ext cx="0" cy="24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172055" name="Line 20"/>
            <p:cNvSpPr>
              <a:spLocks noChangeShapeType="1"/>
            </p:cNvSpPr>
            <p:nvPr/>
          </p:nvSpPr>
          <p:spPr bwMode="auto">
            <a:xfrm>
              <a:off x="3160" y="2660"/>
              <a:ext cx="0" cy="24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172056" name="Line 21"/>
            <p:cNvSpPr>
              <a:spLocks noChangeShapeType="1"/>
            </p:cNvSpPr>
            <p:nvPr/>
          </p:nvSpPr>
          <p:spPr bwMode="auto">
            <a:xfrm>
              <a:off x="3160" y="3380"/>
              <a:ext cx="0" cy="288"/>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172057" name="Line 22"/>
            <p:cNvSpPr>
              <a:spLocks noChangeShapeType="1"/>
            </p:cNvSpPr>
            <p:nvPr/>
          </p:nvSpPr>
          <p:spPr bwMode="auto">
            <a:xfrm>
              <a:off x="3784" y="1700"/>
              <a:ext cx="288" cy="0"/>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172058" name="Line 23"/>
            <p:cNvSpPr>
              <a:spLocks noChangeShapeType="1"/>
            </p:cNvSpPr>
            <p:nvPr/>
          </p:nvSpPr>
          <p:spPr bwMode="auto">
            <a:xfrm>
              <a:off x="3784" y="2420"/>
              <a:ext cx="336" cy="0"/>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172059" name="Line 24"/>
            <p:cNvSpPr>
              <a:spLocks noChangeShapeType="1"/>
            </p:cNvSpPr>
            <p:nvPr/>
          </p:nvSpPr>
          <p:spPr bwMode="auto">
            <a:xfrm>
              <a:off x="3784" y="3140"/>
              <a:ext cx="384" cy="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172060" name="Text Box 25"/>
            <p:cNvSpPr txBox="1">
              <a:spLocks noChangeArrowheads="1"/>
            </p:cNvSpPr>
            <p:nvPr/>
          </p:nvSpPr>
          <p:spPr bwMode="auto">
            <a:xfrm>
              <a:off x="3748" y="2208"/>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172061" name="Text Box 26"/>
            <p:cNvSpPr txBox="1">
              <a:spLocks noChangeArrowheads="1"/>
            </p:cNvSpPr>
            <p:nvPr/>
          </p:nvSpPr>
          <p:spPr bwMode="auto">
            <a:xfrm>
              <a:off x="3748" y="1440"/>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172062" name="Text Box 27"/>
            <p:cNvSpPr txBox="1">
              <a:spLocks noChangeArrowheads="1"/>
            </p:cNvSpPr>
            <p:nvPr/>
          </p:nvSpPr>
          <p:spPr bwMode="auto">
            <a:xfrm>
              <a:off x="3796" y="2928"/>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172063" name="Text Box 28"/>
            <p:cNvSpPr txBox="1">
              <a:spLocks noChangeArrowheads="1"/>
            </p:cNvSpPr>
            <p:nvPr/>
          </p:nvSpPr>
          <p:spPr bwMode="auto">
            <a:xfrm>
              <a:off x="2740" y="1920"/>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sp>
          <p:nvSpPr>
            <p:cNvPr id="172064" name="Text Box 29"/>
            <p:cNvSpPr txBox="1">
              <a:spLocks noChangeArrowheads="1"/>
            </p:cNvSpPr>
            <p:nvPr/>
          </p:nvSpPr>
          <p:spPr bwMode="auto">
            <a:xfrm>
              <a:off x="2740" y="2640"/>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sp>
          <p:nvSpPr>
            <p:cNvPr id="172065" name="Text Box 30"/>
            <p:cNvSpPr txBox="1">
              <a:spLocks noChangeArrowheads="1"/>
            </p:cNvSpPr>
            <p:nvPr/>
          </p:nvSpPr>
          <p:spPr bwMode="auto">
            <a:xfrm>
              <a:off x="2740" y="3408"/>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gr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2" name="Slide Number Placeholder 17"/>
          <p:cNvSpPr>
            <a:spLocks noGrp="1"/>
          </p:cNvSpPr>
          <p:nvPr>
            <p:ph type="sldNum" sz="quarter" idx="12"/>
          </p:nvPr>
        </p:nvSpPr>
        <p:spPr/>
        <p:txBody>
          <a:bodyPr/>
          <a:lstStyle/>
          <a:p>
            <a:pPr>
              <a:defRPr/>
            </a:pPr>
            <a:fld id="{8CE46EC2-BAFF-4B0C-B5D9-A80D730B781D}" type="slidenum">
              <a:rPr lang="en-US"/>
              <a:pPr>
                <a:defRPr/>
              </a:pPr>
              <a:t>134</a:t>
            </a:fld>
            <a:endParaRPr lang="en-US"/>
          </a:p>
        </p:txBody>
      </p:sp>
      <p:sp>
        <p:nvSpPr>
          <p:cNvPr id="1730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30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30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5000DC9-2DE6-44C1-AFAB-2A00F17E238C}" type="slidenum">
              <a:rPr lang="en-US" sz="1400"/>
              <a:pPr algn="r"/>
              <a:t>134</a:t>
            </a:fld>
            <a:endParaRPr lang="en-US" sz="1400"/>
          </a:p>
        </p:txBody>
      </p:sp>
      <p:sp>
        <p:nvSpPr>
          <p:cNvPr id="173061"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Else if example</a:t>
            </a:r>
          </a:p>
        </p:txBody>
      </p:sp>
      <p:sp>
        <p:nvSpPr>
          <p:cNvPr id="173062" name="Rectangle 3"/>
          <p:cNvSpPr>
            <a:spLocks noGrp="1" noChangeArrowheads="1"/>
          </p:cNvSpPr>
          <p:nvPr>
            <p:ph type="body" idx="4294967295"/>
          </p:nvPr>
        </p:nvSpPr>
        <p:spPr>
          <a:xfrm>
            <a:off x="228600" y="1143000"/>
            <a:ext cx="9144000" cy="5638800"/>
          </a:xfrm>
        </p:spPr>
        <p:txBody>
          <a:bodyPr/>
          <a:lstStyle/>
          <a:p>
            <a:pPr>
              <a:buFont typeface="Wingdings 3" pitchFamily="18" charset="2"/>
              <a:buNone/>
            </a:pPr>
            <a:r>
              <a:rPr lang="en-US" sz="1400" smtClean="0">
                <a:latin typeface="Times New Roman" pitchFamily="18" charset="0"/>
              </a:rPr>
              <a:t>double numberGrade = 83.6;</a:t>
            </a:r>
          </a:p>
          <a:p>
            <a:pPr>
              <a:buFont typeface="Wingdings 3" pitchFamily="18" charset="2"/>
              <a:buNone/>
            </a:pPr>
            <a:r>
              <a:rPr lang="en-US" sz="1400" smtClean="0">
                <a:latin typeface="Times New Roman" pitchFamily="18" charset="0"/>
              </a:rPr>
              <a:t>char letterGrade;</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if (numberGrade &gt;= 89.5) {</a:t>
            </a:r>
          </a:p>
          <a:p>
            <a:pPr>
              <a:buFont typeface="Wingdings 3" pitchFamily="18" charset="2"/>
              <a:buNone/>
            </a:pPr>
            <a:r>
              <a:rPr lang="en-US" sz="1400" smtClean="0">
                <a:latin typeface="Times New Roman" pitchFamily="18" charset="0"/>
              </a:rPr>
              <a:t>    letterGrade = ‘A’;</a:t>
            </a:r>
          </a:p>
          <a:p>
            <a:pPr>
              <a:buFont typeface="Wingdings 3" pitchFamily="18" charset="2"/>
              <a:buNone/>
            </a:pPr>
            <a:r>
              <a:rPr lang="en-US" sz="1400" smtClean="0">
                <a:latin typeface="Times New Roman" pitchFamily="18" charset="0"/>
              </a:rPr>
              <a:t>} else if (numberGrade &gt;= 79.5) {</a:t>
            </a:r>
          </a:p>
          <a:p>
            <a:pPr>
              <a:buFont typeface="Wingdings 3" pitchFamily="18" charset="2"/>
              <a:buNone/>
            </a:pPr>
            <a:r>
              <a:rPr lang="en-US" sz="1400" smtClean="0">
                <a:latin typeface="Times New Roman" pitchFamily="18" charset="0"/>
              </a:rPr>
              <a:t>    letterGrade = ‘B’;</a:t>
            </a:r>
          </a:p>
          <a:p>
            <a:pPr>
              <a:buFont typeface="Wingdings 3" pitchFamily="18" charset="2"/>
              <a:buNone/>
            </a:pPr>
            <a:r>
              <a:rPr lang="en-US" sz="1400" smtClean="0">
                <a:latin typeface="Times New Roman" pitchFamily="18" charset="0"/>
              </a:rPr>
              <a:t>} else if (numberGrade &gt;= 69.5) {</a:t>
            </a:r>
          </a:p>
          <a:p>
            <a:pPr>
              <a:buFont typeface="Wingdings 3" pitchFamily="18" charset="2"/>
              <a:buNone/>
            </a:pPr>
            <a:r>
              <a:rPr lang="en-US" sz="1400" smtClean="0">
                <a:latin typeface="Times New Roman" pitchFamily="18" charset="0"/>
              </a:rPr>
              <a:t>    letterGrade = ‘C’;</a:t>
            </a:r>
          </a:p>
          <a:p>
            <a:pPr>
              <a:buFont typeface="Wingdings 3" pitchFamily="18" charset="2"/>
              <a:buNone/>
            </a:pPr>
            <a:r>
              <a:rPr lang="en-US" sz="1400" smtClean="0">
                <a:latin typeface="Times New Roman" pitchFamily="18" charset="0"/>
              </a:rPr>
              <a:t>} else if (numberGrade &gt;= 59.5) {</a:t>
            </a:r>
          </a:p>
          <a:p>
            <a:pPr>
              <a:buFont typeface="Wingdings 3" pitchFamily="18" charset="2"/>
              <a:buNone/>
            </a:pPr>
            <a:r>
              <a:rPr lang="en-US" sz="1400" smtClean="0">
                <a:latin typeface="Times New Roman" pitchFamily="18" charset="0"/>
              </a:rPr>
              <a:t>    letterGrade = ‘D’;</a:t>
            </a:r>
          </a:p>
          <a:p>
            <a:pPr>
              <a:buFont typeface="Wingdings 3" pitchFamily="18" charset="2"/>
              <a:buNone/>
            </a:pPr>
            <a:r>
              <a:rPr lang="en-US" sz="1400" smtClean="0">
                <a:latin typeface="Times New Roman" pitchFamily="18" charset="0"/>
              </a:rPr>
              <a:t>} else {</a:t>
            </a:r>
          </a:p>
          <a:p>
            <a:pPr>
              <a:buFont typeface="Wingdings 3" pitchFamily="18" charset="2"/>
              <a:buNone/>
            </a:pPr>
            <a:r>
              <a:rPr lang="en-US" sz="1400" smtClean="0">
                <a:latin typeface="Times New Roman" pitchFamily="18" charset="0"/>
              </a:rPr>
              <a:t>    letterGrade = ‘F’;</a:t>
            </a:r>
          </a:p>
          <a:p>
            <a:pPr>
              <a:buFont typeface="Wingdings 3" pitchFamily="18" charset="2"/>
              <a:buNone/>
            </a:pPr>
            <a:r>
              <a:rPr lang="en-US" sz="1400" smtClean="0">
                <a:latin typeface="Times New Roman" pitchFamily="18" charset="0"/>
              </a:rPr>
              <a:t>}</a:t>
            </a:r>
          </a:p>
          <a:p>
            <a:pPr>
              <a:buFont typeface="Wingdings 3" pitchFamily="18" charset="2"/>
              <a:buNone/>
            </a:pPr>
            <a:endParaRPr lang="en-US" sz="1400" smtClean="0">
              <a:latin typeface="Times New Roman" pitchFamily="18" charset="0"/>
            </a:endParaRPr>
          </a:p>
          <a:p>
            <a:pPr>
              <a:buFont typeface="Wingdings 3" pitchFamily="18" charset="2"/>
              <a:buNone/>
            </a:pPr>
            <a:r>
              <a:rPr lang="en-US" sz="1400" smtClean="0">
                <a:latin typeface="Times New Roman" pitchFamily="18" charset="0"/>
              </a:rPr>
              <a:t>System.out.println(“My Grade is ” + numberGrade + “, ” + letterGrade);</a:t>
            </a:r>
          </a:p>
          <a:p>
            <a:pPr>
              <a:buFont typeface="Wingdings 3" pitchFamily="18" charset="2"/>
              <a:buNone/>
            </a:pPr>
            <a:r>
              <a:rPr lang="en-US" sz="1400" smtClean="0">
                <a:latin typeface="Times New Roman" pitchFamily="18" charset="0"/>
              </a:rPr>
              <a:t>    </a:t>
            </a:r>
          </a:p>
        </p:txBody>
      </p:sp>
      <p:grpSp>
        <p:nvGrpSpPr>
          <p:cNvPr id="2" name="Group 4"/>
          <p:cNvGrpSpPr>
            <a:grpSpLocks/>
          </p:cNvGrpSpPr>
          <p:nvPr/>
        </p:nvGrpSpPr>
        <p:grpSpPr bwMode="auto">
          <a:xfrm>
            <a:off x="5181600" y="1752600"/>
            <a:ext cx="3200400" cy="2133600"/>
            <a:chOff x="3264" y="1104"/>
            <a:chExt cx="2016" cy="1344"/>
          </a:xfrm>
        </p:grpSpPr>
        <p:sp>
          <p:nvSpPr>
            <p:cNvPr id="173064" name="Rectangle 5"/>
            <p:cNvSpPr>
              <a:spLocks noChangeArrowheads="1"/>
            </p:cNvSpPr>
            <p:nvPr/>
          </p:nvSpPr>
          <p:spPr bwMode="auto">
            <a:xfrm>
              <a:off x="3264" y="1376"/>
              <a:ext cx="2016" cy="1072"/>
            </a:xfrm>
            <a:prstGeom prst="rect">
              <a:avLst/>
            </a:prstGeom>
            <a:solidFill>
              <a:schemeClr val="folHlink"/>
            </a:solidFill>
            <a:ln w="12700">
              <a:solidFill>
                <a:schemeClr val="tx2"/>
              </a:solidFill>
              <a:miter lim="800000"/>
              <a:headEnd type="none" w="sm" len="sm"/>
              <a:tailEnd type="none" w="sm" len="sm"/>
            </a:ln>
          </p:spPr>
          <p:txBody>
            <a:bodyPr wrap="none" anchor="ctr">
              <a:spAutoFit/>
            </a:bodyPr>
            <a:lstStyle/>
            <a:p>
              <a:endParaRPr lang="en-US"/>
            </a:p>
          </p:txBody>
        </p:sp>
        <p:sp>
          <p:nvSpPr>
            <p:cNvPr id="173065" name="Text Box 6"/>
            <p:cNvSpPr txBox="1">
              <a:spLocks noChangeArrowheads="1"/>
            </p:cNvSpPr>
            <p:nvPr/>
          </p:nvSpPr>
          <p:spPr bwMode="auto">
            <a:xfrm>
              <a:off x="3264" y="1104"/>
              <a:ext cx="702" cy="288"/>
            </a:xfrm>
            <a:prstGeom prst="rect">
              <a:avLst/>
            </a:prstGeom>
            <a:noFill/>
            <a:ln w="12700">
              <a:noFill/>
              <a:miter lim="800000"/>
              <a:headEnd type="none" w="sm" len="sm"/>
              <a:tailEnd type="none" w="sm" len="sm"/>
            </a:ln>
          </p:spPr>
          <p:txBody>
            <a:bodyPr wrap="none" anchorCtr="1">
              <a:spAutoFit/>
            </a:bodyPr>
            <a:lstStyle/>
            <a:p>
              <a:pPr algn="ctr" eaLnBrk="0" hangingPunct="0"/>
              <a:r>
                <a:rPr lang="en-US" sz="2400">
                  <a:solidFill>
                    <a:schemeClr val="tx2"/>
                  </a:solidFill>
                  <a:latin typeface="Times New Roman" pitchFamily="18" charset="0"/>
                </a:rPr>
                <a:t>Output:</a:t>
              </a:r>
            </a:p>
          </p:txBody>
        </p:sp>
        <p:sp>
          <p:nvSpPr>
            <p:cNvPr id="173066" name="Text Box 7"/>
            <p:cNvSpPr txBox="1">
              <a:spLocks noChangeArrowheads="1"/>
            </p:cNvSpPr>
            <p:nvPr/>
          </p:nvSpPr>
          <p:spPr bwMode="auto">
            <a:xfrm>
              <a:off x="3360" y="1584"/>
              <a:ext cx="1684" cy="288"/>
            </a:xfrm>
            <a:prstGeom prst="rect">
              <a:avLst/>
            </a:prstGeom>
            <a:noFill/>
            <a:ln w="12700">
              <a:noFill/>
              <a:miter lim="800000"/>
              <a:headEnd type="none" w="sm" len="sm"/>
              <a:tailEnd type="none" w="sm" len="sm"/>
            </a:ln>
          </p:spPr>
          <p:txBody>
            <a:bodyPr wrap="none" anchorCtr="1">
              <a:spAutoFit/>
            </a:bodyPr>
            <a:lstStyle/>
            <a:p>
              <a:pPr algn="ctr" eaLnBrk="0" hangingPunct="0"/>
              <a:r>
                <a:rPr lang="en-US" sz="2400">
                  <a:latin typeface="Times New Roman" pitchFamily="18" charset="0"/>
                </a:rPr>
                <a:t>My Grade is 83.6, B</a:t>
              </a:r>
            </a:p>
          </p:txBody>
        </p:sp>
      </p:gr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43C03461-770D-4BD1-B4B3-6C7AAAFD6BD5}" type="slidenum">
              <a:rPr lang="en-US"/>
              <a:pPr>
                <a:defRPr/>
              </a:pPr>
              <a:t>135</a:t>
            </a:fld>
            <a:endParaRPr lang="en-US"/>
          </a:p>
        </p:txBody>
      </p:sp>
      <p:sp>
        <p:nvSpPr>
          <p:cNvPr id="17408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408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40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0CA935F-F3D1-4A96-915C-BB8E203C14A8}" type="slidenum">
              <a:rPr lang="en-US" sz="1400"/>
              <a:pPr algn="r"/>
              <a:t>135</a:t>
            </a:fld>
            <a:endParaRPr lang="en-US" sz="1400"/>
          </a:p>
        </p:txBody>
      </p:sp>
      <p:sp>
        <p:nvSpPr>
          <p:cNvPr id="174085" name="Rectangle 2"/>
          <p:cNvSpPr>
            <a:spLocks noGrp="1" noChangeArrowheads="1"/>
          </p:cNvSpPr>
          <p:nvPr>
            <p:ph type="title" idx="4294967295"/>
          </p:nvPr>
        </p:nvSpPr>
        <p:spPr bwMode="auto">
          <a:xfrm>
            <a:off x="457200" y="76200"/>
            <a:ext cx="8229600" cy="1143000"/>
          </a:xfrm>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switch Statement</a:t>
            </a:r>
          </a:p>
        </p:txBody>
      </p:sp>
      <p:sp>
        <p:nvSpPr>
          <p:cNvPr id="174086" name="Rectangle 3"/>
          <p:cNvSpPr>
            <a:spLocks noGrp="1" noChangeArrowheads="1"/>
          </p:cNvSpPr>
          <p:nvPr>
            <p:ph type="body" idx="4294967295"/>
          </p:nvPr>
        </p:nvSpPr>
        <p:spPr>
          <a:xfrm>
            <a:off x="457200" y="914400"/>
            <a:ext cx="8382000" cy="5105400"/>
          </a:xfrm>
          <a:noFill/>
        </p:spPr>
        <p:txBody>
          <a:bodyPr lIns="92075" tIns="46038" rIns="92075" bIns="46038"/>
          <a:lstStyle/>
          <a:p>
            <a:pPr>
              <a:spcBef>
                <a:spcPct val="75000"/>
              </a:spcBef>
              <a:buFont typeface="Wingdings" pitchFamily="2" charset="2"/>
              <a:buChar char="ü"/>
            </a:pPr>
            <a:r>
              <a:rPr lang="en-US" sz="2000" smtClean="0">
                <a:latin typeface="Times New Roman" pitchFamily="18" charset="0"/>
              </a:rPr>
              <a:t>The </a:t>
            </a:r>
            <a:r>
              <a:rPr lang="en-US" sz="2000" i="1" smtClean="0">
                <a:latin typeface="Times New Roman" pitchFamily="18" charset="0"/>
              </a:rPr>
              <a:t>switch statement</a:t>
            </a:r>
            <a:r>
              <a:rPr lang="en-US" sz="2000" smtClean="0">
                <a:latin typeface="Times New Roman" pitchFamily="18" charset="0"/>
              </a:rPr>
              <a:t> provides another means to decide which statement to execute next</a:t>
            </a:r>
          </a:p>
          <a:p>
            <a:pPr>
              <a:spcBef>
                <a:spcPct val="75000"/>
              </a:spcBef>
              <a:buFont typeface="Wingdings" pitchFamily="2" charset="2"/>
              <a:buChar char="ü"/>
            </a:pPr>
            <a:r>
              <a:rPr lang="en-US" sz="2000" smtClean="0">
                <a:latin typeface="Times New Roman" pitchFamily="18" charset="0"/>
              </a:rPr>
              <a:t>The switch statement evaluates an expression, then attempts to match the result to one of several possible </a:t>
            </a:r>
            <a:r>
              <a:rPr lang="en-US" sz="2000" i="1" smtClean="0">
                <a:latin typeface="Times New Roman" pitchFamily="18" charset="0"/>
              </a:rPr>
              <a:t>cases</a:t>
            </a:r>
          </a:p>
          <a:p>
            <a:pPr>
              <a:spcBef>
                <a:spcPct val="75000"/>
              </a:spcBef>
              <a:buFont typeface="Wingdings" pitchFamily="2" charset="2"/>
              <a:buChar char="ü"/>
            </a:pPr>
            <a:r>
              <a:rPr lang="en-US" sz="2000" smtClean="0">
                <a:latin typeface="Times New Roman" pitchFamily="18" charset="0"/>
              </a:rPr>
              <a:t>The expression of a switch statement must result in an </a:t>
            </a:r>
            <a:r>
              <a:rPr lang="en-US" sz="2000" i="1" smtClean="0">
                <a:latin typeface="Times New Roman" pitchFamily="18" charset="0"/>
              </a:rPr>
              <a:t>integral type</a:t>
            </a:r>
            <a:r>
              <a:rPr lang="en-US" sz="2000" smtClean="0">
                <a:latin typeface="Times New Roman" pitchFamily="18" charset="0"/>
              </a:rPr>
              <a:t>, meaning an int or a char</a:t>
            </a:r>
          </a:p>
          <a:p>
            <a:pPr>
              <a:spcBef>
                <a:spcPct val="75000"/>
              </a:spcBef>
              <a:buFont typeface="Wingdings" pitchFamily="2" charset="2"/>
              <a:buChar char="ü"/>
            </a:pPr>
            <a:r>
              <a:rPr lang="en-US" sz="2000" smtClean="0">
                <a:latin typeface="Times New Roman" pitchFamily="18" charset="0"/>
              </a:rPr>
              <a:t>Each case contains a value and a list of statements</a:t>
            </a:r>
          </a:p>
          <a:p>
            <a:pPr>
              <a:spcBef>
                <a:spcPct val="75000"/>
              </a:spcBef>
              <a:buFont typeface="Wingdings" pitchFamily="2" charset="2"/>
              <a:buChar char="ü"/>
            </a:pPr>
            <a:r>
              <a:rPr lang="en-US" sz="2000" smtClean="0">
                <a:latin typeface="Times New Roman" pitchFamily="18" charset="0"/>
              </a:rPr>
              <a:t>The flow of control transfers to statement associated with the first value that matches</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6" name="Slide Number Placeholder 17"/>
          <p:cNvSpPr>
            <a:spLocks noGrp="1"/>
          </p:cNvSpPr>
          <p:nvPr>
            <p:ph type="sldNum" sz="quarter" idx="12"/>
          </p:nvPr>
        </p:nvSpPr>
        <p:spPr/>
        <p:txBody>
          <a:bodyPr/>
          <a:lstStyle/>
          <a:p>
            <a:pPr>
              <a:defRPr/>
            </a:pPr>
            <a:fld id="{BB600F13-D7C8-43D5-83DE-4B78B28B9D8C}" type="slidenum">
              <a:rPr lang="en-US"/>
              <a:pPr>
                <a:defRPr/>
              </a:pPr>
              <a:t>136</a:t>
            </a:fld>
            <a:endParaRPr lang="en-US"/>
          </a:p>
        </p:txBody>
      </p:sp>
      <p:sp>
        <p:nvSpPr>
          <p:cNvPr id="1751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51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51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B22B286-F845-450B-BCEE-D4DA91CD82B3}" type="slidenum">
              <a:rPr lang="en-US" sz="1400"/>
              <a:pPr algn="r"/>
              <a:t>136</a:t>
            </a:fld>
            <a:endParaRPr lang="en-US" sz="1400"/>
          </a:p>
        </p:txBody>
      </p:sp>
      <p:sp>
        <p:nvSpPr>
          <p:cNvPr id="17510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switch Statement</a:t>
            </a:r>
          </a:p>
        </p:txBody>
      </p:sp>
      <p:sp>
        <p:nvSpPr>
          <p:cNvPr id="175110" name="Rectangle 3"/>
          <p:cNvSpPr>
            <a:spLocks noGrp="1" noChangeArrowheads="1"/>
          </p:cNvSpPr>
          <p:nvPr>
            <p:ph type="body" idx="4294967295"/>
          </p:nvPr>
        </p:nvSpPr>
        <p:spPr>
          <a:xfrm>
            <a:off x="457200" y="1481138"/>
            <a:ext cx="8229600" cy="588962"/>
          </a:xfrm>
        </p:spPr>
        <p:txBody>
          <a:bodyPr/>
          <a:lstStyle/>
          <a:p>
            <a:pPr>
              <a:buFont typeface="Wingdings" pitchFamily="2" charset="2"/>
              <a:buChar char="ü"/>
            </a:pPr>
            <a:r>
              <a:rPr lang="en-US" smtClean="0">
                <a:latin typeface="Times New Roman" pitchFamily="18" charset="0"/>
              </a:rPr>
              <a:t>The general syntax of a switch statement is:</a:t>
            </a:r>
          </a:p>
        </p:txBody>
      </p:sp>
      <p:sp>
        <p:nvSpPr>
          <p:cNvPr id="175111" name="Text Box 4"/>
          <p:cNvSpPr txBox="1">
            <a:spLocks noChangeArrowheads="1"/>
          </p:cNvSpPr>
          <p:nvPr/>
        </p:nvSpPr>
        <p:spPr bwMode="auto">
          <a:xfrm>
            <a:off x="2619375" y="3184525"/>
            <a:ext cx="2382838" cy="2530475"/>
          </a:xfrm>
          <a:prstGeom prst="rect">
            <a:avLst/>
          </a:prstGeom>
          <a:noFill/>
          <a:ln w="12700">
            <a:noFill/>
            <a:miter lim="800000"/>
            <a:headEnd type="none" w="sm" len="sm"/>
            <a:tailEnd type="none" w="sm" len="sm"/>
          </a:ln>
        </p:spPr>
        <p:txBody>
          <a:bodyPr wrap="none" anchor="ctr">
            <a:spAutoFit/>
          </a:bodyPr>
          <a:lstStyle/>
          <a:p>
            <a:pPr eaLnBrk="0" hangingPunct="0"/>
            <a:r>
              <a:rPr lang="en-US" sz="2000" b="1">
                <a:latin typeface="Times New Roman" pitchFamily="18" charset="0"/>
              </a:rPr>
              <a:t>switch (</a:t>
            </a:r>
            <a:r>
              <a:rPr lang="en-US" sz="2000" b="1" i="1">
                <a:solidFill>
                  <a:schemeClr val="accent2"/>
                </a:solidFill>
                <a:latin typeface="Times New Roman" pitchFamily="18" charset="0"/>
              </a:rPr>
              <a:t>expression</a:t>
            </a:r>
            <a:r>
              <a:rPr lang="en-US" sz="2000" b="1">
                <a:latin typeface="Times New Roman" pitchFamily="18" charset="0"/>
              </a:rPr>
              <a:t>) {</a:t>
            </a:r>
          </a:p>
          <a:p>
            <a:pPr eaLnBrk="0" hangingPunct="0"/>
            <a:r>
              <a:rPr lang="en-US" sz="2000" b="1">
                <a:latin typeface="Times New Roman" pitchFamily="18" charset="0"/>
              </a:rPr>
              <a:t>    case </a:t>
            </a:r>
            <a:r>
              <a:rPr lang="en-US" sz="2000" b="1" i="1">
                <a:solidFill>
                  <a:schemeClr val="accent2"/>
                </a:solidFill>
                <a:latin typeface="Times New Roman" pitchFamily="18" charset="0"/>
              </a:rPr>
              <a:t>value1</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statement-list1</a:t>
            </a:r>
            <a:endParaRPr lang="en-US" sz="2000" b="1">
              <a:latin typeface="Times New Roman" pitchFamily="18" charset="0"/>
            </a:endParaRPr>
          </a:p>
          <a:p>
            <a:pPr eaLnBrk="0" hangingPunct="0"/>
            <a:r>
              <a:rPr lang="en-US" sz="2000" b="1">
                <a:latin typeface="Times New Roman" pitchFamily="18" charset="0"/>
              </a:rPr>
              <a:t>    case </a:t>
            </a:r>
            <a:r>
              <a:rPr lang="en-US" sz="2000" b="1" i="1">
                <a:solidFill>
                  <a:schemeClr val="accent2"/>
                </a:solidFill>
                <a:latin typeface="Times New Roman" pitchFamily="18" charset="0"/>
              </a:rPr>
              <a:t>value2</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statement-list2</a:t>
            </a:r>
            <a:endParaRPr lang="en-US" sz="2000" b="1">
              <a:latin typeface="Times New Roman" pitchFamily="18" charset="0"/>
            </a:endParaRPr>
          </a:p>
          <a:p>
            <a:pPr eaLnBrk="0" hangingPunct="0"/>
            <a:r>
              <a:rPr lang="en-US" sz="2000" b="1">
                <a:latin typeface="Times New Roman" pitchFamily="18" charset="0"/>
              </a:rPr>
              <a:t>    case </a:t>
            </a:r>
            <a:r>
              <a:rPr lang="en-US" sz="2000" b="1">
                <a:solidFill>
                  <a:schemeClr val="accent2"/>
                </a:solidFill>
                <a:latin typeface="Times New Roman" pitchFamily="18" charset="0"/>
              </a:rPr>
              <a:t>value3</a:t>
            </a:r>
            <a:r>
              <a:rPr lang="en-US" sz="2000" b="1">
                <a:latin typeface="Times New Roman" pitchFamily="18" charset="0"/>
              </a:rPr>
              <a:t>:</a:t>
            </a:r>
            <a:endParaRPr lang="en-US" sz="2000" b="1">
              <a:solidFill>
                <a:srgbClr val="FFFF99"/>
              </a:solidFill>
              <a:latin typeface="Times New Roman" pitchFamily="18" charset="0"/>
            </a:endParaRPr>
          </a:p>
          <a:p>
            <a:pPr eaLnBrk="0" hangingPunct="0"/>
            <a:r>
              <a:rPr lang="en-US" sz="2000" b="1">
                <a:solidFill>
                  <a:srgbClr val="FFFF99"/>
                </a:solidFill>
                <a:latin typeface="Times New Roman" pitchFamily="18" charset="0"/>
              </a:rPr>
              <a:t>        </a:t>
            </a:r>
            <a:r>
              <a:rPr lang="en-US" sz="2000" b="1">
                <a:solidFill>
                  <a:schemeClr val="accent2"/>
                </a:solidFill>
                <a:latin typeface="Times New Roman" pitchFamily="18" charset="0"/>
              </a:rPr>
              <a:t>statement-list3</a:t>
            </a:r>
            <a:endParaRPr lang="en-US" sz="2000" b="1">
              <a:solidFill>
                <a:srgbClr val="FFFF99"/>
              </a:solidFill>
              <a:latin typeface="Times New Roman" pitchFamily="18" charset="0"/>
            </a:endParaRPr>
          </a:p>
          <a:p>
            <a:pPr eaLnBrk="0" hangingPunct="0"/>
            <a:r>
              <a:rPr lang="en-US" sz="2000" b="1">
                <a:latin typeface="Courier New" pitchFamily="49" charset="0"/>
              </a:rPr>
              <a:t>}</a:t>
            </a:r>
          </a:p>
        </p:txBody>
      </p:sp>
      <p:grpSp>
        <p:nvGrpSpPr>
          <p:cNvPr id="2" name="Group 5"/>
          <p:cNvGrpSpPr>
            <a:grpSpLocks/>
          </p:cNvGrpSpPr>
          <p:nvPr/>
        </p:nvGrpSpPr>
        <p:grpSpPr bwMode="auto">
          <a:xfrm>
            <a:off x="603250" y="3260725"/>
            <a:ext cx="1828800" cy="1920875"/>
            <a:chOff x="480" y="1536"/>
            <a:chExt cx="1152" cy="1210"/>
          </a:xfrm>
        </p:grpSpPr>
        <p:sp>
          <p:nvSpPr>
            <p:cNvPr id="175113" name="Text Box 6"/>
            <p:cNvSpPr txBox="1">
              <a:spLocks noChangeArrowheads="1"/>
            </p:cNvSpPr>
            <p:nvPr/>
          </p:nvSpPr>
          <p:spPr bwMode="auto">
            <a:xfrm>
              <a:off x="480" y="1536"/>
              <a:ext cx="702" cy="1210"/>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latin typeface="Times New Roman" pitchFamily="18" charset="0"/>
                </a:rPr>
                <a:t>switch</a:t>
              </a:r>
            </a:p>
            <a:p>
              <a:pPr algn="ctr" eaLnBrk="0" hangingPunct="0"/>
              <a:r>
                <a:rPr lang="en-US" sz="2000" b="1">
                  <a:solidFill>
                    <a:schemeClr val="hlink"/>
                  </a:solidFill>
                  <a:latin typeface="Times New Roman" pitchFamily="18" charset="0"/>
                </a:rPr>
                <a:t>and</a:t>
              </a:r>
            </a:p>
            <a:p>
              <a:pPr algn="ctr" eaLnBrk="0" hangingPunct="0"/>
              <a:r>
                <a:rPr lang="en-US" sz="2000" b="1">
                  <a:latin typeface="Times New Roman" pitchFamily="18" charset="0"/>
                </a:rPr>
                <a:t>case</a:t>
              </a:r>
            </a:p>
            <a:p>
              <a:pPr algn="ctr" eaLnBrk="0" hangingPunct="0"/>
              <a:r>
                <a:rPr lang="en-US" sz="2000" b="1">
                  <a:solidFill>
                    <a:schemeClr val="hlink"/>
                  </a:solidFill>
                  <a:latin typeface="Times New Roman" pitchFamily="18" charset="0"/>
                </a:rPr>
                <a:t>are</a:t>
              </a:r>
            </a:p>
            <a:p>
              <a:pPr algn="ctr" eaLnBrk="0" hangingPunct="0"/>
              <a:r>
                <a:rPr lang="en-US" sz="2000" b="1">
                  <a:solidFill>
                    <a:schemeClr val="hlink"/>
                  </a:solidFill>
                  <a:latin typeface="Times New Roman" pitchFamily="18" charset="0"/>
                </a:rPr>
                <a:t>reserved</a:t>
              </a:r>
            </a:p>
            <a:p>
              <a:pPr algn="ctr" eaLnBrk="0" hangingPunct="0"/>
              <a:r>
                <a:rPr lang="en-US" sz="2000" b="1">
                  <a:solidFill>
                    <a:schemeClr val="hlink"/>
                  </a:solidFill>
                  <a:latin typeface="Times New Roman" pitchFamily="18" charset="0"/>
                </a:rPr>
                <a:t>words</a:t>
              </a:r>
            </a:p>
          </p:txBody>
        </p:sp>
        <p:sp>
          <p:nvSpPr>
            <p:cNvPr id="175114" name="Line 7"/>
            <p:cNvSpPr>
              <a:spLocks noChangeShapeType="1"/>
            </p:cNvSpPr>
            <p:nvPr/>
          </p:nvSpPr>
          <p:spPr bwMode="auto">
            <a:xfrm>
              <a:off x="1152" y="1872"/>
              <a:ext cx="480" cy="0"/>
            </a:xfrm>
            <a:prstGeom prst="line">
              <a:avLst/>
            </a:prstGeom>
            <a:noFill/>
            <a:ln w="31750">
              <a:solidFill>
                <a:srgbClr val="FF0000"/>
              </a:solidFill>
              <a:round/>
              <a:headEnd type="none" w="sm" len="sm"/>
              <a:tailEnd type="triangle" w="lg" len="med"/>
            </a:ln>
          </p:spPr>
          <p:txBody>
            <a:bodyPr wrap="none" anchor="ctr"/>
            <a:lstStyle/>
            <a:p>
              <a:endParaRPr lang="en-US"/>
            </a:p>
          </p:txBody>
        </p:sp>
        <p:sp>
          <p:nvSpPr>
            <p:cNvPr id="175115" name="Line 8"/>
            <p:cNvSpPr>
              <a:spLocks noChangeShapeType="1"/>
            </p:cNvSpPr>
            <p:nvPr/>
          </p:nvSpPr>
          <p:spPr bwMode="auto">
            <a:xfrm flipV="1">
              <a:off x="1152" y="1680"/>
              <a:ext cx="432" cy="192"/>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9"/>
          <p:cNvGrpSpPr>
            <a:grpSpLocks/>
          </p:cNvGrpSpPr>
          <p:nvPr/>
        </p:nvGrpSpPr>
        <p:grpSpPr bwMode="auto">
          <a:xfrm>
            <a:off x="6581775" y="4403725"/>
            <a:ext cx="1889125" cy="1768475"/>
            <a:chOff x="4272" y="2448"/>
            <a:chExt cx="1190" cy="1114"/>
          </a:xfrm>
        </p:grpSpPr>
        <p:sp>
          <p:nvSpPr>
            <p:cNvPr id="175117" name="Text Box 10"/>
            <p:cNvSpPr txBox="1">
              <a:spLocks noChangeArrowheads="1"/>
            </p:cNvSpPr>
            <p:nvPr/>
          </p:nvSpPr>
          <p:spPr bwMode="auto">
            <a:xfrm>
              <a:off x="4272" y="2736"/>
              <a:ext cx="1190" cy="826"/>
            </a:xfrm>
            <a:prstGeom prst="rect">
              <a:avLst/>
            </a:prstGeom>
            <a:noFill/>
            <a:ln w="12700">
              <a:noFill/>
              <a:miter lim="800000"/>
              <a:headEnd type="none" w="sm" len="sm"/>
              <a:tailEnd type="none" w="sm" len="sm"/>
            </a:ln>
          </p:spPr>
          <p:txBody>
            <a:bodyPr wrap="none" anchor="ctr">
              <a:spAutoFit/>
            </a:bodyPr>
            <a:lstStyle/>
            <a:p>
              <a:pPr eaLnBrk="0" hangingPunct="0"/>
              <a:r>
                <a:rPr lang="en-US" sz="2000" b="1">
                  <a:solidFill>
                    <a:schemeClr val="hlink"/>
                  </a:solidFill>
                  <a:latin typeface="Times New Roman" pitchFamily="18" charset="0"/>
                </a:rPr>
                <a:t>If </a:t>
              </a:r>
              <a:r>
                <a:rPr lang="en-US" sz="2000" b="1" i="1">
                  <a:solidFill>
                    <a:schemeClr val="accent2"/>
                  </a:solidFill>
                  <a:latin typeface="Times New Roman" pitchFamily="18" charset="0"/>
                </a:rPr>
                <a:t>expression</a:t>
              </a:r>
              <a:endParaRPr lang="en-US" sz="2000" b="1">
                <a:solidFill>
                  <a:srgbClr val="FFFF99"/>
                </a:solidFill>
                <a:latin typeface="Times New Roman" pitchFamily="18" charset="0"/>
              </a:endParaRPr>
            </a:p>
            <a:p>
              <a:pPr eaLnBrk="0" hangingPunct="0"/>
              <a:r>
                <a:rPr lang="en-US" sz="2000" b="1">
                  <a:solidFill>
                    <a:schemeClr val="hlink"/>
                  </a:solidFill>
                  <a:latin typeface="Times New Roman" pitchFamily="18" charset="0"/>
                </a:rPr>
                <a:t>matches </a:t>
              </a:r>
              <a:r>
                <a:rPr lang="en-US" sz="2000" b="1" i="1">
                  <a:solidFill>
                    <a:schemeClr val="accent2"/>
                  </a:solidFill>
                  <a:latin typeface="Times New Roman" pitchFamily="18" charset="0"/>
                </a:rPr>
                <a:t>value2</a:t>
              </a:r>
              <a:r>
                <a:rPr lang="en-US" sz="2000" b="1">
                  <a:solidFill>
                    <a:schemeClr val="hlink"/>
                  </a:solidFill>
                  <a:latin typeface="Times New Roman" pitchFamily="18" charset="0"/>
                </a:rPr>
                <a:t>,</a:t>
              </a:r>
            </a:p>
            <a:p>
              <a:pPr eaLnBrk="0" hangingPunct="0"/>
              <a:r>
                <a:rPr lang="en-US" sz="2000" b="1">
                  <a:solidFill>
                    <a:schemeClr val="hlink"/>
                  </a:solidFill>
                  <a:latin typeface="Times New Roman" pitchFamily="18" charset="0"/>
                </a:rPr>
                <a:t>control jumps</a:t>
              </a:r>
            </a:p>
            <a:p>
              <a:pPr eaLnBrk="0" hangingPunct="0"/>
              <a:r>
                <a:rPr lang="en-US" sz="2000" b="1">
                  <a:solidFill>
                    <a:schemeClr val="hlink"/>
                  </a:solidFill>
                  <a:latin typeface="Times New Roman" pitchFamily="18" charset="0"/>
                </a:rPr>
                <a:t>from here</a:t>
              </a:r>
            </a:p>
          </p:txBody>
        </p:sp>
        <p:cxnSp>
          <p:nvCxnSpPr>
            <p:cNvPr id="175118" name="AutoShape 11"/>
            <p:cNvCxnSpPr>
              <a:cxnSpLocks noChangeShapeType="1"/>
              <a:stCxn id="175117" idx="0"/>
            </p:cNvCxnSpPr>
            <p:nvPr/>
          </p:nvCxnSpPr>
          <p:spPr bwMode="auto">
            <a:xfrm rot="5400000" flipH="1">
              <a:off x="4426" y="2294"/>
              <a:ext cx="288" cy="595"/>
            </a:xfrm>
            <a:prstGeom prst="bentConnector2">
              <a:avLst/>
            </a:prstGeom>
            <a:noFill/>
            <a:ln w="31750">
              <a:solidFill>
                <a:srgbClr val="FF0000"/>
              </a:solidFill>
              <a:miter lim="800000"/>
              <a:headEnd type="none" w="sm" len="sm"/>
              <a:tailEnd type="triangle" w="lg" len="med"/>
            </a:ln>
          </p:spPr>
        </p:cxnSp>
      </p:gr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81BC8AB-D3F1-4AEC-B1D8-578C7718B9FC}" type="slidenum">
              <a:rPr lang="en-US"/>
              <a:pPr>
                <a:defRPr/>
              </a:pPr>
              <a:t>137</a:t>
            </a:fld>
            <a:endParaRPr lang="en-US"/>
          </a:p>
        </p:txBody>
      </p:sp>
      <p:sp>
        <p:nvSpPr>
          <p:cNvPr id="17613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613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61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87A0CA8-5A4B-4531-9724-45E37B9880EC}" type="slidenum">
              <a:rPr lang="en-US" sz="1400"/>
              <a:pPr algn="r"/>
              <a:t>137</a:t>
            </a:fld>
            <a:endParaRPr lang="en-US" sz="1400"/>
          </a:p>
        </p:txBody>
      </p:sp>
      <p:sp>
        <p:nvSpPr>
          <p:cNvPr id="17613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switch Statement</a:t>
            </a:r>
          </a:p>
        </p:txBody>
      </p:sp>
      <p:sp>
        <p:nvSpPr>
          <p:cNvPr id="176134" name="Rectangle 3"/>
          <p:cNvSpPr>
            <a:spLocks noGrp="1" noChangeArrowheads="1"/>
          </p:cNvSpPr>
          <p:nvPr>
            <p:ph type="body" idx="4294967295"/>
          </p:nvPr>
        </p:nvSpPr>
        <p:spPr>
          <a:xfrm>
            <a:off x="457200" y="1633538"/>
            <a:ext cx="8229600" cy="3886200"/>
          </a:xfrm>
        </p:spPr>
        <p:txBody>
          <a:bodyPr/>
          <a:lstStyle/>
          <a:p>
            <a:pPr>
              <a:spcBef>
                <a:spcPct val="75000"/>
              </a:spcBef>
              <a:buFont typeface="Wingdings" pitchFamily="2" charset="2"/>
              <a:buChar char="ü"/>
            </a:pPr>
            <a:r>
              <a:rPr lang="en-US" sz="2000" smtClean="0">
                <a:latin typeface="Times New Roman" pitchFamily="18" charset="0"/>
              </a:rPr>
              <a:t>Often a </a:t>
            </a:r>
            <a:r>
              <a:rPr lang="en-US" sz="2000" i="1" smtClean="0">
                <a:latin typeface="Times New Roman" pitchFamily="18" charset="0"/>
              </a:rPr>
              <a:t>break statement</a:t>
            </a:r>
            <a:r>
              <a:rPr lang="en-US" sz="2000" smtClean="0">
                <a:latin typeface="Times New Roman" pitchFamily="18" charset="0"/>
              </a:rPr>
              <a:t> is used as the last statement in each case's statement list</a:t>
            </a:r>
          </a:p>
          <a:p>
            <a:pPr>
              <a:spcBef>
                <a:spcPct val="75000"/>
              </a:spcBef>
              <a:buFont typeface="Wingdings" pitchFamily="2" charset="2"/>
              <a:buChar char="ü"/>
            </a:pPr>
            <a:r>
              <a:rPr lang="en-US" sz="2000" smtClean="0">
                <a:latin typeface="Times New Roman" pitchFamily="18" charset="0"/>
              </a:rPr>
              <a:t>A break statement causes control to transfer to the end of the switch statement</a:t>
            </a:r>
          </a:p>
          <a:p>
            <a:pPr>
              <a:spcBef>
                <a:spcPct val="75000"/>
              </a:spcBef>
              <a:buFont typeface="Wingdings" pitchFamily="2" charset="2"/>
              <a:buChar char="ü"/>
            </a:pPr>
            <a:r>
              <a:rPr lang="en-US" sz="2000" smtClean="0">
                <a:latin typeface="Times New Roman" pitchFamily="18" charset="0"/>
              </a:rPr>
              <a:t>If a break statement is not used, the flow of control will continue into the next case</a:t>
            </a:r>
          </a:p>
          <a:p>
            <a:pPr>
              <a:spcBef>
                <a:spcPct val="75000"/>
              </a:spcBef>
              <a:buFont typeface="Wingdings" pitchFamily="2" charset="2"/>
              <a:buChar char="ü"/>
            </a:pPr>
            <a:r>
              <a:rPr lang="en-US" sz="2000" smtClean="0">
                <a:latin typeface="Times New Roman" pitchFamily="18" charset="0"/>
              </a:rPr>
              <a:t>Sometimes this can be appropriate, but usually we want to execute only the statements associated with one case</a:t>
            </a:r>
          </a:p>
          <a:p>
            <a:endParaRPr lang="en-US" sz="20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6ED9DD81-C17C-42D8-A184-4D38A936D5C6}" type="slidenum">
              <a:rPr lang="en-US"/>
              <a:pPr>
                <a:defRPr/>
              </a:pPr>
              <a:t>138</a:t>
            </a:fld>
            <a:endParaRPr lang="en-US"/>
          </a:p>
        </p:txBody>
      </p:sp>
      <p:sp>
        <p:nvSpPr>
          <p:cNvPr id="17715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715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715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2556A04-0370-4F1A-9A1C-7FB20B3C1B1A}" type="slidenum">
              <a:rPr lang="en-US" sz="1400"/>
              <a:pPr algn="r"/>
              <a:t>138</a:t>
            </a:fld>
            <a:endParaRPr lang="en-US" sz="1400"/>
          </a:p>
        </p:txBody>
      </p:sp>
      <p:sp>
        <p:nvSpPr>
          <p:cNvPr id="17715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switch Statement</a:t>
            </a:r>
          </a:p>
        </p:txBody>
      </p:sp>
      <p:sp>
        <p:nvSpPr>
          <p:cNvPr id="177158" name="Rectangle 3"/>
          <p:cNvSpPr>
            <a:spLocks noGrp="1" noChangeArrowheads="1"/>
          </p:cNvSpPr>
          <p:nvPr>
            <p:ph type="body" idx="4294967295"/>
          </p:nvPr>
        </p:nvSpPr>
        <p:spPr/>
        <p:txBody>
          <a:bodyPr/>
          <a:lstStyle/>
          <a:p>
            <a:pPr>
              <a:lnSpc>
                <a:spcPct val="90000"/>
              </a:lnSpc>
              <a:spcBef>
                <a:spcPct val="75000"/>
              </a:spcBef>
              <a:buFont typeface="Wingdings" pitchFamily="2" charset="2"/>
              <a:buChar char="ü"/>
            </a:pPr>
            <a:r>
              <a:rPr lang="en-US" sz="2300" smtClean="0">
                <a:latin typeface="Times New Roman" pitchFamily="18" charset="0"/>
              </a:rPr>
              <a:t>A switch statement can have an optional </a:t>
            </a:r>
            <a:r>
              <a:rPr lang="en-US" sz="2300" i="1" smtClean="0">
                <a:latin typeface="Times New Roman" pitchFamily="18" charset="0"/>
              </a:rPr>
              <a:t>default case</a:t>
            </a:r>
            <a:endParaRPr lang="en-US" sz="2300" smtClean="0">
              <a:latin typeface="Times New Roman" pitchFamily="18" charset="0"/>
            </a:endParaRPr>
          </a:p>
          <a:p>
            <a:pPr>
              <a:lnSpc>
                <a:spcPct val="90000"/>
              </a:lnSpc>
              <a:spcBef>
                <a:spcPct val="75000"/>
              </a:spcBef>
              <a:buFont typeface="Wingdings" pitchFamily="2" charset="2"/>
              <a:buChar char="ü"/>
            </a:pPr>
            <a:r>
              <a:rPr lang="en-US" sz="2300" smtClean="0">
                <a:latin typeface="Times New Roman" pitchFamily="18" charset="0"/>
              </a:rPr>
              <a:t>The default case has no associated value and simply uses the reserved word default</a:t>
            </a:r>
          </a:p>
          <a:p>
            <a:pPr>
              <a:lnSpc>
                <a:spcPct val="90000"/>
              </a:lnSpc>
              <a:spcBef>
                <a:spcPct val="75000"/>
              </a:spcBef>
              <a:buFont typeface="Wingdings" pitchFamily="2" charset="2"/>
              <a:buChar char="ü"/>
            </a:pPr>
            <a:r>
              <a:rPr lang="en-US" sz="2300" smtClean="0">
                <a:latin typeface="Times New Roman" pitchFamily="18" charset="0"/>
              </a:rPr>
              <a:t>If the default case is present, control will transfer to it if no other case value matches</a:t>
            </a:r>
          </a:p>
          <a:p>
            <a:pPr>
              <a:lnSpc>
                <a:spcPct val="90000"/>
              </a:lnSpc>
              <a:spcBef>
                <a:spcPct val="75000"/>
              </a:spcBef>
              <a:buFont typeface="Wingdings" pitchFamily="2" charset="2"/>
              <a:buChar char="ü"/>
            </a:pPr>
            <a:r>
              <a:rPr lang="en-US" sz="2300" smtClean="0">
                <a:latin typeface="Times New Roman" pitchFamily="18" charset="0"/>
              </a:rPr>
              <a:t>If there is no default case, and no other value matches, control falls through to the statement after the switch</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E43849E4-FE05-49BF-8103-7292F15D54A0}" type="slidenum">
              <a:rPr lang="en-US"/>
              <a:pPr>
                <a:defRPr/>
              </a:pPr>
              <a:t>139</a:t>
            </a:fld>
            <a:endParaRPr lang="en-US"/>
          </a:p>
        </p:txBody>
      </p:sp>
      <p:sp>
        <p:nvSpPr>
          <p:cNvPr id="178178"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8179"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8180"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273D021-7017-4AAA-8239-B305E6298B81}" type="slidenum">
              <a:rPr lang="en-US" sz="1400"/>
              <a:pPr algn="r"/>
              <a:t>139</a:t>
            </a:fld>
            <a:endParaRPr lang="en-US" sz="1400"/>
          </a:p>
        </p:txBody>
      </p:sp>
      <p:sp>
        <p:nvSpPr>
          <p:cNvPr id="178181"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Switch example</a:t>
            </a:r>
          </a:p>
        </p:txBody>
      </p:sp>
      <p:sp>
        <p:nvSpPr>
          <p:cNvPr id="178182" name="Rectangle 3"/>
          <p:cNvSpPr>
            <a:spLocks noGrp="1" noChangeArrowheads="1"/>
          </p:cNvSpPr>
          <p:nvPr>
            <p:ph type="body" sz="half" idx="4294967295"/>
          </p:nvPr>
        </p:nvSpPr>
        <p:spPr>
          <a:xfrm>
            <a:off x="0" y="609600"/>
            <a:ext cx="4457700" cy="5486400"/>
          </a:xfrm>
        </p:spPr>
        <p:txBody>
          <a:bodyPr/>
          <a:lstStyle/>
          <a:p>
            <a:pPr>
              <a:lnSpc>
                <a:spcPct val="50000"/>
              </a:lnSpc>
              <a:spcBef>
                <a:spcPct val="50000"/>
              </a:spcBef>
              <a:buFont typeface="Wingdings 3" pitchFamily="18" charset="2"/>
              <a:buNone/>
            </a:pPr>
            <a:endParaRPr lang="en-US" sz="1800" smtClean="0">
              <a:latin typeface="Courier New" pitchFamily="49" charset="0"/>
            </a:endParaRPr>
          </a:p>
          <a:p>
            <a:pPr>
              <a:lnSpc>
                <a:spcPct val="50000"/>
              </a:lnSpc>
              <a:spcBef>
                <a:spcPct val="50000"/>
              </a:spcBef>
              <a:buFont typeface="Wingdings 3" pitchFamily="18" charset="2"/>
              <a:buNone/>
            </a:pPr>
            <a:r>
              <a:rPr lang="en-US" sz="1400" smtClean="0">
                <a:latin typeface="Times New Roman" pitchFamily="18" charset="0"/>
              </a:rPr>
              <a:t>char letter = 'b';</a:t>
            </a:r>
          </a:p>
          <a:p>
            <a:pPr>
              <a:lnSpc>
                <a:spcPct val="50000"/>
              </a:lnSpc>
              <a:spcBef>
                <a:spcPct val="50000"/>
              </a:spcBef>
              <a:buFont typeface="Wingdings 3" pitchFamily="18" charset="2"/>
              <a:buNone/>
            </a:pPr>
            <a:endParaRPr lang="en-US" sz="1400" smtClean="0">
              <a:latin typeface="Times New Roman" pitchFamily="18" charset="0"/>
            </a:endParaRPr>
          </a:p>
          <a:p>
            <a:pPr>
              <a:lnSpc>
                <a:spcPct val="50000"/>
              </a:lnSpc>
              <a:spcBef>
                <a:spcPct val="50000"/>
              </a:spcBef>
              <a:buFont typeface="Wingdings 3" pitchFamily="18" charset="2"/>
              <a:buNone/>
            </a:pPr>
            <a:r>
              <a:rPr lang="en-US" sz="1400" smtClean="0">
                <a:latin typeface="Times New Roman" pitchFamily="18" charset="0"/>
              </a:rPr>
              <a:t>switch (letter) {</a:t>
            </a:r>
          </a:p>
          <a:p>
            <a:pPr>
              <a:lnSpc>
                <a:spcPct val="50000"/>
              </a:lnSpc>
              <a:spcBef>
                <a:spcPct val="50000"/>
              </a:spcBef>
              <a:buFont typeface="Wingdings 3" pitchFamily="18" charset="2"/>
              <a:buNone/>
            </a:pPr>
            <a:r>
              <a:rPr lang="en-US" sz="1400" smtClean="0">
                <a:latin typeface="Times New Roman" pitchFamily="18" charset="0"/>
              </a:rPr>
              <a:t>    case 'a':</a:t>
            </a:r>
          </a:p>
          <a:p>
            <a:pPr>
              <a:lnSpc>
                <a:spcPct val="50000"/>
              </a:lnSpc>
              <a:spcBef>
                <a:spcPct val="50000"/>
              </a:spcBef>
              <a:buFont typeface="Wingdings 3" pitchFamily="18" charset="2"/>
              <a:buNone/>
            </a:pPr>
            <a:r>
              <a:rPr lang="en-US" sz="1400" smtClean="0">
                <a:latin typeface="Times New Roman" pitchFamily="18" charset="0"/>
              </a:rPr>
              <a:t>        System.out.println("A");</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case 'b':</a:t>
            </a:r>
          </a:p>
          <a:p>
            <a:pPr>
              <a:lnSpc>
                <a:spcPct val="50000"/>
              </a:lnSpc>
              <a:spcBef>
                <a:spcPct val="50000"/>
              </a:spcBef>
              <a:buFont typeface="Wingdings 3" pitchFamily="18" charset="2"/>
              <a:buNone/>
            </a:pPr>
            <a:r>
              <a:rPr lang="en-US" sz="1400" smtClean="0">
                <a:latin typeface="Times New Roman" pitchFamily="18" charset="0"/>
              </a:rPr>
              <a:t>        System.out.println("B");</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case 'c':</a:t>
            </a:r>
          </a:p>
          <a:p>
            <a:pPr>
              <a:lnSpc>
                <a:spcPct val="50000"/>
              </a:lnSpc>
              <a:spcBef>
                <a:spcPct val="50000"/>
              </a:spcBef>
              <a:buFont typeface="Wingdings 3" pitchFamily="18" charset="2"/>
              <a:buNone/>
            </a:pPr>
            <a:r>
              <a:rPr lang="en-US" sz="1400" smtClean="0">
                <a:latin typeface="Times New Roman" pitchFamily="18" charset="0"/>
              </a:rPr>
              <a:t>        System.out.println("C");</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case 'd':</a:t>
            </a:r>
          </a:p>
          <a:p>
            <a:pPr>
              <a:lnSpc>
                <a:spcPct val="50000"/>
              </a:lnSpc>
              <a:spcBef>
                <a:spcPct val="50000"/>
              </a:spcBef>
              <a:buFont typeface="Wingdings 3" pitchFamily="18" charset="2"/>
              <a:buNone/>
            </a:pPr>
            <a:r>
              <a:rPr lang="en-US" sz="1400" smtClean="0">
                <a:latin typeface="Times New Roman" pitchFamily="18" charset="0"/>
              </a:rPr>
              <a:t>        System.out.println("D");</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default:</a:t>
            </a:r>
          </a:p>
          <a:p>
            <a:pPr>
              <a:lnSpc>
                <a:spcPct val="50000"/>
              </a:lnSpc>
              <a:spcBef>
                <a:spcPct val="50000"/>
              </a:spcBef>
              <a:buFont typeface="Wingdings 3" pitchFamily="18" charset="2"/>
              <a:buNone/>
            </a:pPr>
            <a:r>
              <a:rPr lang="en-US" sz="1400" smtClean="0">
                <a:latin typeface="Times New Roman" pitchFamily="18" charset="0"/>
              </a:rPr>
              <a:t>        System.out.println(”?");</a:t>
            </a:r>
          </a:p>
          <a:p>
            <a:pPr>
              <a:lnSpc>
                <a:spcPct val="50000"/>
              </a:lnSpc>
              <a:spcBef>
                <a:spcPct val="50000"/>
              </a:spcBef>
              <a:buFont typeface="Wingdings 3" pitchFamily="18" charset="2"/>
              <a:buNone/>
            </a:pPr>
            <a:r>
              <a:rPr lang="en-US" sz="1400" smtClean="0">
                <a:latin typeface="Times New Roman" pitchFamily="18" charset="0"/>
              </a:rPr>
              <a:t>}</a:t>
            </a:r>
          </a:p>
          <a:p>
            <a:pPr>
              <a:lnSpc>
                <a:spcPct val="50000"/>
              </a:lnSpc>
              <a:spcBef>
                <a:spcPct val="50000"/>
              </a:spcBef>
              <a:buFont typeface="Wingdings 3" pitchFamily="18" charset="2"/>
              <a:buNone/>
            </a:pPr>
            <a:endParaRPr lang="en-US" sz="1400" smtClean="0">
              <a:latin typeface="Times New Roman" pitchFamily="18" charset="0"/>
            </a:endParaRPr>
          </a:p>
          <a:p>
            <a:pPr algn="ctr">
              <a:lnSpc>
                <a:spcPct val="50000"/>
              </a:lnSpc>
              <a:spcBef>
                <a:spcPct val="50000"/>
              </a:spcBef>
              <a:buFont typeface="Wingdings 3" pitchFamily="18" charset="2"/>
              <a:buNone/>
            </a:pPr>
            <a:r>
              <a:rPr lang="en-US" sz="2800" smtClean="0">
                <a:solidFill>
                  <a:schemeClr val="hlink"/>
                </a:solidFill>
                <a:latin typeface="Times New Roman" pitchFamily="18" charset="0"/>
              </a:rPr>
              <a:t>B</a:t>
            </a:r>
            <a:endParaRPr lang="en-US" sz="1800" smtClean="0">
              <a:latin typeface="Times New Roman" pitchFamily="18" charset="0"/>
            </a:endParaRPr>
          </a:p>
        </p:txBody>
      </p:sp>
      <p:sp>
        <p:nvSpPr>
          <p:cNvPr id="178183" name="Rectangle 4"/>
          <p:cNvSpPr>
            <a:spLocks noGrp="1" noChangeArrowheads="1"/>
          </p:cNvSpPr>
          <p:nvPr>
            <p:ph type="body" sz="half" idx="4294967295"/>
          </p:nvPr>
        </p:nvSpPr>
        <p:spPr>
          <a:xfrm>
            <a:off x="4343400" y="685800"/>
            <a:ext cx="4533900" cy="5486400"/>
          </a:xfrm>
        </p:spPr>
        <p:txBody>
          <a:bodyPr/>
          <a:lstStyle/>
          <a:p>
            <a:pPr>
              <a:lnSpc>
                <a:spcPct val="50000"/>
              </a:lnSpc>
              <a:spcBef>
                <a:spcPct val="50000"/>
              </a:spcBef>
              <a:buFont typeface="Wingdings 3" pitchFamily="18" charset="2"/>
              <a:buNone/>
            </a:pPr>
            <a:endParaRPr lang="en-US" sz="1800" smtClean="0">
              <a:latin typeface="Courier New" pitchFamily="49" charset="0"/>
            </a:endParaRPr>
          </a:p>
          <a:p>
            <a:pPr>
              <a:lnSpc>
                <a:spcPct val="50000"/>
              </a:lnSpc>
              <a:spcBef>
                <a:spcPct val="50000"/>
              </a:spcBef>
              <a:buFont typeface="Wingdings 3" pitchFamily="18" charset="2"/>
              <a:buNone/>
            </a:pPr>
            <a:r>
              <a:rPr lang="en-US" sz="1400" smtClean="0">
                <a:latin typeface="Times New Roman" pitchFamily="18" charset="0"/>
              </a:rPr>
              <a:t>char letter = 'b';</a:t>
            </a:r>
          </a:p>
          <a:p>
            <a:pPr>
              <a:lnSpc>
                <a:spcPct val="50000"/>
              </a:lnSpc>
              <a:spcBef>
                <a:spcPct val="50000"/>
              </a:spcBef>
              <a:buFont typeface="Wingdings 3" pitchFamily="18" charset="2"/>
              <a:buNone/>
            </a:pPr>
            <a:endParaRPr lang="en-US" sz="1400" smtClean="0">
              <a:latin typeface="Times New Roman" pitchFamily="18" charset="0"/>
            </a:endParaRPr>
          </a:p>
          <a:p>
            <a:pPr>
              <a:lnSpc>
                <a:spcPct val="50000"/>
              </a:lnSpc>
              <a:spcBef>
                <a:spcPct val="50000"/>
              </a:spcBef>
              <a:buFont typeface="Wingdings 3" pitchFamily="18" charset="2"/>
              <a:buNone/>
            </a:pPr>
            <a:r>
              <a:rPr lang="en-US" sz="1400" smtClean="0">
                <a:latin typeface="Times New Roman" pitchFamily="18" charset="0"/>
              </a:rPr>
              <a:t>switch (letter) {</a:t>
            </a:r>
          </a:p>
          <a:p>
            <a:pPr>
              <a:lnSpc>
                <a:spcPct val="50000"/>
              </a:lnSpc>
              <a:spcBef>
                <a:spcPct val="50000"/>
              </a:spcBef>
              <a:buFont typeface="Wingdings 3" pitchFamily="18" charset="2"/>
              <a:buNone/>
            </a:pPr>
            <a:r>
              <a:rPr lang="en-US" sz="1400" smtClean="0">
                <a:latin typeface="Times New Roman" pitchFamily="18" charset="0"/>
              </a:rPr>
              <a:t>    case 'a':</a:t>
            </a:r>
          </a:p>
          <a:p>
            <a:pPr>
              <a:lnSpc>
                <a:spcPct val="50000"/>
              </a:lnSpc>
              <a:spcBef>
                <a:spcPct val="50000"/>
              </a:spcBef>
              <a:buFont typeface="Wingdings 3" pitchFamily="18" charset="2"/>
              <a:buNone/>
            </a:pPr>
            <a:r>
              <a:rPr lang="en-US" sz="1400" smtClean="0">
                <a:latin typeface="Times New Roman" pitchFamily="18" charset="0"/>
              </a:rPr>
              <a:t>        System.out.println("A");</a:t>
            </a:r>
          </a:p>
          <a:p>
            <a:pPr>
              <a:lnSpc>
                <a:spcPct val="50000"/>
              </a:lnSpc>
              <a:spcBef>
                <a:spcPct val="50000"/>
              </a:spcBef>
              <a:buFont typeface="Wingdings 3" pitchFamily="18" charset="2"/>
              <a:buNone/>
            </a:pPr>
            <a:r>
              <a:rPr lang="en-US" sz="1400" smtClean="0">
                <a:latin typeface="Times New Roman" pitchFamily="18" charset="0"/>
              </a:rPr>
              <a:t>    case 'b':</a:t>
            </a:r>
          </a:p>
          <a:p>
            <a:pPr>
              <a:lnSpc>
                <a:spcPct val="50000"/>
              </a:lnSpc>
              <a:spcBef>
                <a:spcPct val="50000"/>
              </a:spcBef>
              <a:buFont typeface="Wingdings 3" pitchFamily="18" charset="2"/>
              <a:buNone/>
            </a:pPr>
            <a:r>
              <a:rPr lang="en-US" sz="1400" smtClean="0">
                <a:latin typeface="Times New Roman" pitchFamily="18" charset="0"/>
              </a:rPr>
              <a:t>        System.out.println("B");</a:t>
            </a:r>
          </a:p>
          <a:p>
            <a:pPr>
              <a:lnSpc>
                <a:spcPct val="50000"/>
              </a:lnSpc>
              <a:spcBef>
                <a:spcPct val="50000"/>
              </a:spcBef>
              <a:buFont typeface="Wingdings 3" pitchFamily="18" charset="2"/>
              <a:buNone/>
            </a:pPr>
            <a:r>
              <a:rPr lang="en-US" sz="1400" smtClean="0">
                <a:latin typeface="Times New Roman" pitchFamily="18" charset="0"/>
              </a:rPr>
              <a:t>    case 'c':</a:t>
            </a:r>
          </a:p>
          <a:p>
            <a:pPr>
              <a:lnSpc>
                <a:spcPct val="50000"/>
              </a:lnSpc>
              <a:spcBef>
                <a:spcPct val="50000"/>
              </a:spcBef>
              <a:buFont typeface="Wingdings 3" pitchFamily="18" charset="2"/>
              <a:buNone/>
            </a:pPr>
            <a:r>
              <a:rPr lang="en-US" sz="1400" smtClean="0">
                <a:latin typeface="Times New Roman" pitchFamily="18" charset="0"/>
              </a:rPr>
              <a:t>        System.out.println("C");</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case 'd':</a:t>
            </a:r>
          </a:p>
          <a:p>
            <a:pPr>
              <a:lnSpc>
                <a:spcPct val="50000"/>
              </a:lnSpc>
              <a:spcBef>
                <a:spcPct val="50000"/>
              </a:spcBef>
              <a:buFont typeface="Wingdings 3" pitchFamily="18" charset="2"/>
              <a:buNone/>
            </a:pPr>
            <a:r>
              <a:rPr lang="en-US" sz="1400" smtClean="0">
                <a:latin typeface="Times New Roman" pitchFamily="18" charset="0"/>
              </a:rPr>
              <a:t>        System.out.println("D");</a:t>
            </a:r>
          </a:p>
          <a:p>
            <a:pPr>
              <a:lnSpc>
                <a:spcPct val="50000"/>
              </a:lnSpc>
              <a:spcBef>
                <a:spcPct val="50000"/>
              </a:spcBef>
              <a:buFont typeface="Wingdings 3" pitchFamily="18" charset="2"/>
              <a:buNone/>
            </a:pPr>
            <a:r>
              <a:rPr lang="en-US" sz="1400" smtClean="0">
                <a:latin typeface="Times New Roman" pitchFamily="18" charset="0"/>
              </a:rPr>
              <a:t>        break;</a:t>
            </a:r>
          </a:p>
          <a:p>
            <a:pPr>
              <a:lnSpc>
                <a:spcPct val="50000"/>
              </a:lnSpc>
              <a:spcBef>
                <a:spcPct val="50000"/>
              </a:spcBef>
              <a:buFont typeface="Wingdings 3" pitchFamily="18" charset="2"/>
              <a:buNone/>
            </a:pPr>
            <a:r>
              <a:rPr lang="en-US" sz="1400" smtClean="0">
                <a:latin typeface="Times New Roman" pitchFamily="18" charset="0"/>
              </a:rPr>
              <a:t>    default:</a:t>
            </a:r>
          </a:p>
          <a:p>
            <a:pPr>
              <a:lnSpc>
                <a:spcPct val="50000"/>
              </a:lnSpc>
              <a:spcBef>
                <a:spcPct val="50000"/>
              </a:spcBef>
              <a:buFont typeface="Wingdings 3" pitchFamily="18" charset="2"/>
              <a:buNone/>
            </a:pPr>
            <a:r>
              <a:rPr lang="en-US" sz="1400" smtClean="0">
                <a:latin typeface="Times New Roman" pitchFamily="18" charset="0"/>
              </a:rPr>
              <a:t>        System.out.println(”?");</a:t>
            </a:r>
          </a:p>
          <a:p>
            <a:pPr>
              <a:lnSpc>
                <a:spcPct val="50000"/>
              </a:lnSpc>
              <a:spcBef>
                <a:spcPct val="50000"/>
              </a:spcBef>
              <a:buFont typeface="Wingdings 3" pitchFamily="18" charset="2"/>
              <a:buNone/>
            </a:pPr>
            <a:r>
              <a:rPr lang="en-US" sz="1400" smtClean="0">
                <a:latin typeface="Times New Roman" pitchFamily="18" charset="0"/>
              </a:rPr>
              <a:t>}</a:t>
            </a:r>
          </a:p>
          <a:p>
            <a:pPr>
              <a:lnSpc>
                <a:spcPct val="50000"/>
              </a:lnSpc>
              <a:spcBef>
                <a:spcPct val="50000"/>
              </a:spcBef>
              <a:buFont typeface="Wingdings 3" pitchFamily="18" charset="2"/>
              <a:buNone/>
            </a:pPr>
            <a:endParaRPr lang="en-US" sz="2800" smtClean="0">
              <a:solidFill>
                <a:schemeClr val="hlink"/>
              </a:solidFill>
              <a:latin typeface="Times New Roman" pitchFamily="18" charset="0"/>
            </a:endParaRPr>
          </a:p>
          <a:p>
            <a:pPr>
              <a:lnSpc>
                <a:spcPct val="50000"/>
              </a:lnSpc>
              <a:spcBef>
                <a:spcPct val="50000"/>
              </a:spcBef>
              <a:buFont typeface="Wingdings 3" pitchFamily="18" charset="2"/>
              <a:buNone/>
            </a:pPr>
            <a:r>
              <a:rPr lang="en-US" sz="2800" smtClean="0">
                <a:solidFill>
                  <a:schemeClr val="hlink"/>
                </a:solidFill>
                <a:latin typeface="Times New Roman" pitchFamily="18" charset="0"/>
              </a:rPr>
              <a:t>        B</a:t>
            </a:r>
          </a:p>
          <a:p>
            <a:pPr>
              <a:lnSpc>
                <a:spcPct val="50000"/>
              </a:lnSpc>
              <a:spcBef>
                <a:spcPct val="50000"/>
              </a:spcBef>
              <a:buFont typeface="Wingdings 3" pitchFamily="18" charset="2"/>
              <a:buNone/>
            </a:pPr>
            <a:r>
              <a:rPr lang="en-US" sz="2800" smtClean="0">
                <a:solidFill>
                  <a:schemeClr val="hlink"/>
                </a:solidFill>
                <a:latin typeface="Times New Roman" pitchFamily="18" charset="0"/>
              </a:rPr>
              <a:t>        C</a:t>
            </a:r>
          </a:p>
        </p:txBody>
      </p:sp>
      <p:sp>
        <p:nvSpPr>
          <p:cNvPr id="178184" name="Line 5"/>
          <p:cNvSpPr>
            <a:spLocks noChangeShapeType="1"/>
          </p:cNvSpPr>
          <p:nvPr/>
        </p:nvSpPr>
        <p:spPr bwMode="auto">
          <a:xfrm>
            <a:off x="304800" y="5334000"/>
            <a:ext cx="8458200" cy="0"/>
          </a:xfrm>
          <a:prstGeom prst="line">
            <a:avLst/>
          </a:prstGeom>
          <a:noFill/>
          <a:ln w="57150">
            <a:solidFill>
              <a:schemeClr val="hlink"/>
            </a:solidFill>
            <a:round/>
            <a:headEnd type="none" w="sm" len="sm"/>
            <a:tailEnd type="none" w="sm" len="sm"/>
          </a:ln>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45AA78E0-476E-4403-9801-B0F097DEE964}" type="slidenum">
              <a:rPr lang="en-US"/>
              <a:pPr>
                <a:defRPr/>
              </a:pPr>
              <a:t>14</a:t>
            </a:fld>
            <a:endParaRPr lang="en-US"/>
          </a:p>
        </p:txBody>
      </p:sp>
      <p:sp>
        <p:nvSpPr>
          <p:cNvPr id="22530" name="Rectangle 3"/>
          <p:cNvSpPr>
            <a:spLocks noGrp="1" noChangeArrowheads="1"/>
          </p:cNvSpPr>
          <p:nvPr>
            <p:ph idx="1"/>
          </p:nvPr>
        </p:nvSpPr>
        <p:spPr/>
        <p:txBody>
          <a:bodyPr/>
          <a:lstStyle/>
          <a:p>
            <a:pPr>
              <a:buFont typeface="Wingdings" pitchFamily="2" charset="2"/>
              <a:buBlip>
                <a:blip r:embed="rId2"/>
              </a:buBlip>
            </a:pPr>
            <a:r>
              <a:rPr lang="en-US" sz="2600" dirty="0" smtClean="0">
                <a:solidFill>
                  <a:srgbClr val="FF0000"/>
                </a:solidFill>
                <a:latin typeface="Times New Roman" pitchFamily="18" charset="0"/>
              </a:rPr>
              <a:t>Capable of dynamically linking a new class libraries, methods and objects.</a:t>
            </a:r>
          </a:p>
          <a:p>
            <a:pPr>
              <a:buFont typeface="Wingdings" pitchFamily="2" charset="2"/>
              <a:buBlip>
                <a:blip r:embed="rId2"/>
              </a:buBlip>
            </a:pPr>
            <a:r>
              <a:rPr lang="en-US" sz="2600" dirty="0" smtClean="0">
                <a:latin typeface="Times New Roman" pitchFamily="18" charset="0"/>
              </a:rPr>
              <a:t>Installing new version of library automatically updates all programs </a:t>
            </a:r>
          </a:p>
        </p:txBody>
      </p:sp>
      <p:sp>
        <p:nvSpPr>
          <p:cNvPr id="34818" name="Rectangle 2"/>
          <p:cNvSpPr>
            <a:spLocks noGrp="1" noChangeArrowheads="1"/>
          </p:cNvSpPr>
          <p:nvPr>
            <p:ph type="title"/>
          </p:nvPr>
        </p:nvSpPr>
        <p:spPr/>
        <p:txBody>
          <a:bodyPr/>
          <a:lstStyle/>
          <a:p>
            <a:pPr fontAlgn="auto">
              <a:spcAft>
                <a:spcPts val="0"/>
              </a:spcAft>
              <a:defRPr/>
            </a:pPr>
            <a:r>
              <a:rPr lang="en-US"/>
              <a:t>Dynamic</a:t>
            </a:r>
          </a:p>
        </p:txBody>
      </p:sp>
      <p:sp>
        <p:nvSpPr>
          <p:cNvPr id="22532"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67DDF2D1-355A-4C55-81DA-2586E142D3BB}" type="slidenum">
              <a:rPr lang="en-US" sz="1000"/>
              <a:pPr algn="r"/>
              <a:t>14</a:t>
            </a:fld>
            <a:endParaRPr lang="en-US" sz="1000"/>
          </a:p>
        </p:txBody>
      </p:sp>
      <p:sp>
        <p:nvSpPr>
          <p:cNvPr id="22533"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9F5DE41B-BBF3-408D-A26A-2228BF48F3B7}" type="slidenum">
              <a:rPr lang="en-US"/>
              <a:pPr>
                <a:defRPr/>
              </a:pPr>
              <a:t>140</a:t>
            </a:fld>
            <a:endParaRPr lang="en-US"/>
          </a:p>
        </p:txBody>
      </p:sp>
      <p:sp>
        <p:nvSpPr>
          <p:cNvPr id="17920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7920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7920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F407713-F41B-4ADD-AF74-8B24EB71D37A}" type="slidenum">
              <a:rPr lang="en-US" sz="1400"/>
              <a:pPr algn="r"/>
              <a:t>140</a:t>
            </a:fld>
            <a:endParaRPr lang="en-US" sz="1400"/>
          </a:p>
        </p:txBody>
      </p:sp>
      <p:sp>
        <p:nvSpPr>
          <p:cNvPr id="179205"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Conditional Operator</a:t>
            </a:r>
          </a:p>
        </p:txBody>
      </p:sp>
      <p:sp>
        <p:nvSpPr>
          <p:cNvPr id="179206" name="Rectangle 3"/>
          <p:cNvSpPr>
            <a:spLocks noGrp="1" noChangeArrowheads="1"/>
          </p:cNvSpPr>
          <p:nvPr>
            <p:ph type="body" idx="4294967295"/>
          </p:nvPr>
        </p:nvSpPr>
        <p:spPr>
          <a:noFill/>
        </p:spPr>
        <p:txBody>
          <a:bodyPr lIns="92075" tIns="46038" rIns="92075" bIns="46038"/>
          <a:lstStyle/>
          <a:p>
            <a:pPr>
              <a:spcBef>
                <a:spcPct val="75000"/>
              </a:spcBef>
              <a:buFont typeface="Wingdings" pitchFamily="2" charset="2"/>
              <a:buChar char="ü"/>
            </a:pPr>
            <a:r>
              <a:rPr lang="en-US" sz="2000" smtClean="0">
                <a:latin typeface="Times New Roman" pitchFamily="18" charset="0"/>
              </a:rPr>
              <a:t>Java has a </a:t>
            </a:r>
            <a:r>
              <a:rPr lang="en-US" sz="2000" i="1" smtClean="0">
                <a:latin typeface="Times New Roman" pitchFamily="18" charset="0"/>
              </a:rPr>
              <a:t>conditional operator</a:t>
            </a:r>
            <a:r>
              <a:rPr lang="en-US" sz="2000" smtClean="0">
                <a:latin typeface="Times New Roman" pitchFamily="18" charset="0"/>
              </a:rPr>
              <a:t> that evaluates a boolean condition that determines which of two other expressions is evaluated</a:t>
            </a:r>
          </a:p>
          <a:p>
            <a:pPr>
              <a:spcBef>
                <a:spcPct val="75000"/>
              </a:spcBef>
              <a:buFont typeface="Wingdings" pitchFamily="2" charset="2"/>
              <a:buChar char="ü"/>
            </a:pPr>
            <a:r>
              <a:rPr lang="en-US" sz="2000" smtClean="0">
                <a:latin typeface="Times New Roman" pitchFamily="18" charset="0"/>
              </a:rPr>
              <a:t>The result of the chosen expression is the result of the entire conditional operator</a:t>
            </a:r>
          </a:p>
          <a:p>
            <a:pPr>
              <a:spcBef>
                <a:spcPct val="75000"/>
              </a:spcBef>
              <a:buFont typeface="Wingdings" pitchFamily="2" charset="2"/>
              <a:buChar char="ü"/>
            </a:pPr>
            <a:r>
              <a:rPr lang="en-US" sz="2000" smtClean="0">
                <a:latin typeface="Times New Roman" pitchFamily="18" charset="0"/>
              </a:rPr>
              <a:t>Its syntax is:</a:t>
            </a:r>
          </a:p>
          <a:p>
            <a:pPr>
              <a:spcBef>
                <a:spcPct val="75000"/>
              </a:spcBef>
              <a:buFont typeface="Wingdings" pitchFamily="2" charset="2"/>
              <a:buChar char="ü"/>
            </a:pPr>
            <a:r>
              <a:rPr lang="en-US" sz="2000" i="1" smtClean="0">
                <a:latin typeface="Times New Roman" pitchFamily="18" charset="0"/>
              </a:rPr>
              <a:t>		</a:t>
            </a:r>
            <a:r>
              <a:rPr lang="en-US" sz="2000" i="1" smtClean="0">
                <a:solidFill>
                  <a:schemeClr val="accent2"/>
                </a:solidFill>
                <a:latin typeface="Times New Roman" pitchFamily="18" charset="0"/>
              </a:rPr>
              <a:t>condition</a:t>
            </a:r>
            <a:r>
              <a:rPr lang="en-US" sz="2000" smtClean="0">
                <a:latin typeface="Times New Roman" pitchFamily="18" charset="0"/>
              </a:rPr>
              <a:t> ? </a:t>
            </a:r>
            <a:r>
              <a:rPr lang="en-US" sz="2000" i="1" smtClean="0">
                <a:solidFill>
                  <a:schemeClr val="accent2"/>
                </a:solidFill>
                <a:latin typeface="Times New Roman" pitchFamily="18" charset="0"/>
              </a:rPr>
              <a:t>expression1</a:t>
            </a:r>
            <a:r>
              <a:rPr lang="en-US" sz="2000" smtClean="0">
                <a:latin typeface="Times New Roman" pitchFamily="18" charset="0"/>
              </a:rPr>
              <a:t> : </a:t>
            </a:r>
            <a:r>
              <a:rPr lang="en-US" sz="2000" i="1" smtClean="0">
                <a:solidFill>
                  <a:schemeClr val="accent2"/>
                </a:solidFill>
                <a:latin typeface="Times New Roman" pitchFamily="18" charset="0"/>
              </a:rPr>
              <a:t>expression2</a:t>
            </a:r>
            <a:endParaRPr lang="en-US" sz="2000" i="1" smtClean="0">
              <a:solidFill>
                <a:srgbClr val="FFFF99"/>
              </a:solidFill>
              <a:latin typeface="Times New Roman" pitchFamily="18" charset="0"/>
            </a:endParaRPr>
          </a:p>
          <a:p>
            <a:pPr>
              <a:spcBef>
                <a:spcPct val="75000"/>
              </a:spcBef>
              <a:buFont typeface="Wingdings" pitchFamily="2" charset="2"/>
              <a:buChar char="ü"/>
            </a:pPr>
            <a:r>
              <a:rPr lang="en-US" sz="2000" smtClean="0">
                <a:latin typeface="Times New Roman" pitchFamily="18" charset="0"/>
              </a:rPr>
              <a:t>If the </a:t>
            </a:r>
            <a:r>
              <a:rPr lang="en-US" sz="2000" i="1" smtClean="0">
                <a:solidFill>
                  <a:schemeClr val="accent2"/>
                </a:solidFill>
                <a:latin typeface="Times New Roman" pitchFamily="18" charset="0"/>
              </a:rPr>
              <a:t>condition</a:t>
            </a:r>
            <a:r>
              <a:rPr lang="en-US" sz="2000" smtClean="0">
                <a:latin typeface="Times New Roman" pitchFamily="18" charset="0"/>
              </a:rPr>
              <a:t> is true, </a:t>
            </a:r>
            <a:r>
              <a:rPr lang="en-US" sz="2000" i="1" smtClean="0">
                <a:solidFill>
                  <a:schemeClr val="accent2"/>
                </a:solidFill>
                <a:latin typeface="Times New Roman" pitchFamily="18" charset="0"/>
              </a:rPr>
              <a:t>expression1</a:t>
            </a:r>
            <a:r>
              <a:rPr lang="en-US" sz="2000" smtClean="0">
                <a:latin typeface="Times New Roman" pitchFamily="18" charset="0"/>
              </a:rPr>
              <a:t> is evaluated;  if it is false, </a:t>
            </a:r>
            <a:r>
              <a:rPr lang="en-US" sz="2000" i="1" smtClean="0">
                <a:solidFill>
                  <a:schemeClr val="accent2"/>
                </a:solidFill>
                <a:latin typeface="Times New Roman" pitchFamily="18" charset="0"/>
              </a:rPr>
              <a:t>expression2</a:t>
            </a:r>
            <a:r>
              <a:rPr lang="en-US" sz="2000" smtClean="0">
                <a:latin typeface="Times New Roman" pitchFamily="18" charset="0"/>
              </a:rPr>
              <a:t> is evaluated</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CE767A5-3EC4-4E5C-B723-BBC85AB38817}" type="slidenum">
              <a:rPr lang="en-US"/>
              <a:pPr>
                <a:defRPr/>
              </a:pPr>
              <a:t>141</a:t>
            </a:fld>
            <a:endParaRPr lang="en-US"/>
          </a:p>
        </p:txBody>
      </p:sp>
      <p:sp>
        <p:nvSpPr>
          <p:cNvPr id="18022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022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022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AF7A679-0B9B-4472-B319-FC6BAE9252B8}" type="slidenum">
              <a:rPr lang="en-US" sz="1400"/>
              <a:pPr algn="r"/>
              <a:t>141</a:t>
            </a:fld>
            <a:endParaRPr lang="en-US" sz="1400"/>
          </a:p>
        </p:txBody>
      </p:sp>
      <p:sp>
        <p:nvSpPr>
          <p:cNvPr id="180229" name="Rectangle 2"/>
          <p:cNvSpPr>
            <a:spLocks noGrp="1" noChangeArrowheads="1"/>
          </p:cNvSpPr>
          <p:nvPr>
            <p:ph type="title" idx="4294967295"/>
          </p:nvPr>
        </p:nvSpPr>
        <p:spPr bwMode="auto">
          <a:xfrm>
            <a:off x="457200" y="152400"/>
            <a:ext cx="8229600" cy="914400"/>
          </a:xfrm>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Conditional Operator</a:t>
            </a:r>
          </a:p>
        </p:txBody>
      </p:sp>
      <p:sp>
        <p:nvSpPr>
          <p:cNvPr id="180230" name="Rectangle 3"/>
          <p:cNvSpPr>
            <a:spLocks noGrp="1" noChangeArrowheads="1"/>
          </p:cNvSpPr>
          <p:nvPr>
            <p:ph type="body" idx="4294967295"/>
          </p:nvPr>
        </p:nvSpPr>
        <p:spPr>
          <a:xfrm>
            <a:off x="457200" y="1066800"/>
            <a:ext cx="8229600" cy="4525963"/>
          </a:xfrm>
          <a:noFill/>
        </p:spPr>
        <p:txBody>
          <a:bodyPr lIns="92075" tIns="46038" rIns="92075" bIns="46038"/>
          <a:lstStyle/>
          <a:p>
            <a:pPr>
              <a:spcBef>
                <a:spcPct val="75000"/>
              </a:spcBef>
              <a:buFont typeface="Wingdings" pitchFamily="2" charset="2"/>
              <a:buChar char="ü"/>
            </a:pPr>
            <a:r>
              <a:rPr lang="en-US" sz="1800" smtClean="0">
                <a:latin typeface="Times New Roman" pitchFamily="18" charset="0"/>
              </a:rPr>
              <a:t>The conditional operator is similar to an if-else statement, except that it forms an expression that returns a value</a:t>
            </a:r>
          </a:p>
          <a:p>
            <a:pPr>
              <a:spcBef>
                <a:spcPct val="75000"/>
              </a:spcBef>
              <a:buFont typeface="Wingdings" pitchFamily="2" charset="2"/>
              <a:buChar char="ü"/>
            </a:pPr>
            <a:r>
              <a:rPr lang="en-US" sz="1800" smtClean="0">
                <a:latin typeface="Times New Roman" pitchFamily="18" charset="0"/>
              </a:rPr>
              <a:t>For example:</a:t>
            </a:r>
          </a:p>
          <a:p>
            <a:pPr>
              <a:spcBef>
                <a:spcPct val="75000"/>
              </a:spcBef>
              <a:buFont typeface="Wingdings" pitchFamily="2" charset="2"/>
              <a:buChar char="ü"/>
            </a:pPr>
            <a:r>
              <a:rPr lang="en-US" sz="1800" smtClean="0">
                <a:latin typeface="Times New Roman" pitchFamily="18" charset="0"/>
              </a:rPr>
              <a:t>		larger = ((num1 &gt; num2) ? num1 : num2);</a:t>
            </a:r>
          </a:p>
          <a:p>
            <a:pPr>
              <a:spcBef>
                <a:spcPct val="75000"/>
              </a:spcBef>
              <a:buFont typeface="Wingdings" pitchFamily="2" charset="2"/>
              <a:buChar char="ü"/>
            </a:pPr>
            <a:r>
              <a:rPr lang="en-US" sz="1800" smtClean="0">
                <a:latin typeface="Times New Roman" pitchFamily="18" charset="0"/>
              </a:rPr>
              <a:t>    if (num1 &gt; num2)</a:t>
            </a:r>
          </a:p>
          <a:p>
            <a:pPr lvl="1">
              <a:spcBef>
                <a:spcPct val="75000"/>
              </a:spcBef>
              <a:buFont typeface="Wingdings" pitchFamily="2" charset="2"/>
              <a:buNone/>
            </a:pPr>
            <a:r>
              <a:rPr lang="en-US" sz="1800" smtClean="0">
                <a:latin typeface="Times New Roman" pitchFamily="18" charset="0"/>
              </a:rPr>
              <a:t>		larger = num1;</a:t>
            </a:r>
          </a:p>
          <a:p>
            <a:pPr lvl="1">
              <a:spcBef>
                <a:spcPct val="75000"/>
              </a:spcBef>
              <a:buFont typeface="Wingdings" pitchFamily="2" charset="2"/>
              <a:buNone/>
            </a:pPr>
            <a:r>
              <a:rPr lang="en-US" sz="1800" smtClean="0">
                <a:latin typeface="Times New Roman" pitchFamily="18" charset="0"/>
              </a:rPr>
              <a:t>else</a:t>
            </a:r>
          </a:p>
          <a:p>
            <a:pPr lvl="1">
              <a:spcBef>
                <a:spcPct val="75000"/>
              </a:spcBef>
              <a:buFont typeface="Wingdings" pitchFamily="2" charset="2"/>
              <a:buNone/>
            </a:pPr>
            <a:r>
              <a:rPr lang="en-US" sz="1800" smtClean="0">
                <a:latin typeface="Times New Roman" pitchFamily="18" charset="0"/>
              </a:rPr>
              <a:t>	larger = num2;</a:t>
            </a:r>
          </a:p>
          <a:p>
            <a:pPr>
              <a:spcBef>
                <a:spcPct val="75000"/>
              </a:spcBef>
              <a:buFont typeface="Wingdings" pitchFamily="2" charset="2"/>
              <a:buChar char="ü"/>
            </a:pPr>
            <a:r>
              <a:rPr lang="en-US" sz="1800" smtClean="0">
                <a:latin typeface="Times New Roman" pitchFamily="18" charset="0"/>
              </a:rPr>
              <a:t>The conditional operator is </a:t>
            </a:r>
            <a:r>
              <a:rPr lang="en-US" sz="1800" i="1" smtClean="0">
                <a:latin typeface="Times New Roman" pitchFamily="18" charset="0"/>
              </a:rPr>
              <a:t>ternary</a:t>
            </a:r>
            <a:r>
              <a:rPr lang="en-US" sz="1800" smtClean="0">
                <a:latin typeface="Times New Roman" pitchFamily="18" charset="0"/>
              </a:rPr>
              <a:t> because it requires three operands</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E6572C9E-A974-41BB-9F53-B02EA5D55C26}" type="slidenum">
              <a:rPr lang="en-US"/>
              <a:pPr>
                <a:defRPr/>
              </a:pPr>
              <a:t>142</a:t>
            </a:fld>
            <a:endParaRPr lang="en-US"/>
          </a:p>
        </p:txBody>
      </p:sp>
      <p:sp>
        <p:nvSpPr>
          <p:cNvPr id="18125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125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125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9B42FC-7503-46BC-BEB9-B38EA4DC5265}" type="slidenum">
              <a:rPr lang="en-US" sz="1400"/>
              <a:pPr algn="r"/>
              <a:t>142</a:t>
            </a:fld>
            <a:endParaRPr lang="en-US" sz="1400"/>
          </a:p>
        </p:txBody>
      </p:sp>
      <p:sp>
        <p:nvSpPr>
          <p:cNvPr id="181253"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Conditional Operator</a:t>
            </a:r>
          </a:p>
        </p:txBody>
      </p:sp>
      <p:sp>
        <p:nvSpPr>
          <p:cNvPr id="181254" name="Rectangle 3"/>
          <p:cNvSpPr>
            <a:spLocks noGrp="1" noChangeArrowheads="1"/>
          </p:cNvSpPr>
          <p:nvPr>
            <p:ph type="body" idx="4294967295"/>
          </p:nvPr>
        </p:nvSpPr>
        <p:spPr>
          <a:xfrm>
            <a:off x="457200" y="1481138"/>
            <a:ext cx="8229600" cy="703262"/>
          </a:xfrm>
          <a:noFill/>
        </p:spPr>
        <p:txBody>
          <a:bodyPr lIns="92075" tIns="46038" rIns="92075" bIns="46038"/>
          <a:lstStyle/>
          <a:p>
            <a:pPr>
              <a:buFont typeface="Wingdings" pitchFamily="2" charset="2"/>
              <a:buChar char="ü"/>
            </a:pPr>
            <a:r>
              <a:rPr lang="en-US" smtClean="0">
                <a:latin typeface="Times New Roman" pitchFamily="18" charset="0"/>
              </a:rPr>
              <a:t>Another example:</a:t>
            </a:r>
          </a:p>
        </p:txBody>
      </p:sp>
      <p:sp>
        <p:nvSpPr>
          <p:cNvPr id="181255" name="Rectangle 4"/>
          <p:cNvSpPr>
            <a:spLocks noChangeArrowheads="1"/>
          </p:cNvSpPr>
          <p:nvPr/>
        </p:nvSpPr>
        <p:spPr bwMode="auto">
          <a:xfrm>
            <a:off x="304800" y="2819400"/>
            <a:ext cx="8305800" cy="1143000"/>
          </a:xfrm>
          <a:prstGeom prst="rect">
            <a:avLst/>
          </a:prstGeom>
          <a:noFill/>
          <a:ln w="9525">
            <a:noFill/>
            <a:miter lim="800000"/>
            <a:headEnd/>
            <a:tailEnd/>
          </a:ln>
        </p:spPr>
        <p:txBody>
          <a:bodyPr lIns="92075" tIns="46038" rIns="92075" bIns="46038"/>
          <a:lstStyle/>
          <a:p>
            <a:pPr eaLnBrk="0" hangingPunct="0"/>
            <a:endParaRPr lang="en-US" sz="800" b="1">
              <a:latin typeface="Times New Roman" pitchFamily="18" charset="0"/>
            </a:endParaRPr>
          </a:p>
          <a:p>
            <a:pPr eaLnBrk="0" hangingPunct="0"/>
            <a:r>
              <a:rPr lang="en-US" sz="2000" b="1">
                <a:latin typeface="Courier New" pitchFamily="49" charset="0"/>
              </a:rPr>
              <a:t>   </a:t>
            </a:r>
            <a:r>
              <a:rPr lang="en-US" sz="2400" b="1">
                <a:latin typeface="Times New Roman" pitchFamily="18" charset="0"/>
              </a:rPr>
              <a:t>System.out.println ("Your change is " + count +</a:t>
            </a:r>
          </a:p>
          <a:p>
            <a:pPr eaLnBrk="0" hangingPunct="0"/>
            <a:r>
              <a:rPr lang="en-US" sz="2400" b="1">
                <a:latin typeface="Times New Roman" pitchFamily="18" charset="0"/>
              </a:rPr>
              <a:t>           ((count == 1) ? "Dime" : "Dimes"));</a:t>
            </a:r>
          </a:p>
          <a:p>
            <a:pPr eaLnBrk="0" hangingPunct="0"/>
            <a:endParaRPr lang="en-US" sz="2400" b="1">
              <a:latin typeface="Times New Roman" pitchFamily="18" charset="0"/>
            </a:endParaRPr>
          </a:p>
        </p:txBody>
      </p:sp>
      <p:sp>
        <p:nvSpPr>
          <p:cNvPr id="181256" name="Rectangle 5"/>
          <p:cNvSpPr>
            <a:spLocks noChangeArrowheads="1"/>
          </p:cNvSpPr>
          <p:nvPr/>
        </p:nvSpPr>
        <p:spPr bwMode="auto">
          <a:xfrm>
            <a:off x="381000" y="4038600"/>
            <a:ext cx="8305800" cy="1371600"/>
          </a:xfrm>
          <a:prstGeom prst="rect">
            <a:avLst/>
          </a:prstGeom>
          <a:noFill/>
          <a:ln w="9525">
            <a:noFill/>
            <a:miter lim="800000"/>
            <a:headEnd/>
            <a:tailEnd/>
          </a:ln>
        </p:spPr>
        <p:txBody>
          <a:bodyPr lIns="92075" tIns="46038" rIns="92075" bIns="46038"/>
          <a:lstStyle/>
          <a:p>
            <a:pPr eaLnBrk="0" hangingPunct="0">
              <a:spcBef>
                <a:spcPct val="75000"/>
              </a:spcBef>
            </a:pPr>
            <a:r>
              <a:rPr lang="en-US" sz="2400">
                <a:latin typeface="Times New Roman" pitchFamily="18" charset="0"/>
              </a:rPr>
              <a:t>If count equals 1, then "Dime" is printed</a:t>
            </a:r>
          </a:p>
          <a:p>
            <a:pPr eaLnBrk="0" hangingPunct="0">
              <a:spcBef>
                <a:spcPct val="75000"/>
              </a:spcBef>
            </a:pPr>
            <a:r>
              <a:rPr lang="en-US" sz="2400">
                <a:latin typeface="Times New Roman" pitchFamily="18" charset="0"/>
              </a:rPr>
              <a:t>If count is anything other than 1, then "Dimes" is printed</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B3DEB38-0AEF-4C45-A5C2-90B7D2E4012C}" type="slidenum">
              <a:rPr lang="en-US"/>
              <a:pPr>
                <a:defRPr/>
              </a:pPr>
              <a:t>143</a:t>
            </a:fld>
            <a:endParaRPr lang="en-US"/>
          </a:p>
        </p:txBody>
      </p:sp>
      <p:sp>
        <p:nvSpPr>
          <p:cNvPr id="18227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227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227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4E956CF-7B62-4B4B-9A09-E582C461A82F}" type="slidenum">
              <a:rPr lang="en-US" sz="1400"/>
              <a:pPr algn="r"/>
              <a:t>143</a:t>
            </a:fld>
            <a:endParaRPr lang="en-US" sz="1400"/>
          </a:p>
        </p:txBody>
      </p:sp>
      <p:sp>
        <p:nvSpPr>
          <p:cNvPr id="182277" name="Rectangle 2"/>
          <p:cNvSpPr>
            <a:spLocks noGrp="1" noChangeArrowheads="1"/>
          </p:cNvSpPr>
          <p:nvPr>
            <p:ph type="title" idx="4294967295"/>
          </p:nvPr>
        </p:nvSpPr>
        <p:spPr bwMode="auto">
          <a:xfrm>
            <a:off x="457200" y="0"/>
            <a:ext cx="8229600" cy="8382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Repetition Statements</a:t>
            </a:r>
          </a:p>
        </p:txBody>
      </p:sp>
      <p:sp>
        <p:nvSpPr>
          <p:cNvPr id="182278" name="Rectangle 3"/>
          <p:cNvSpPr>
            <a:spLocks noGrp="1" noChangeArrowheads="1"/>
          </p:cNvSpPr>
          <p:nvPr>
            <p:ph type="body" idx="4294967295"/>
          </p:nvPr>
        </p:nvSpPr>
        <p:spPr>
          <a:xfrm>
            <a:off x="457200" y="1066800"/>
            <a:ext cx="8229600" cy="3886200"/>
          </a:xfrm>
        </p:spPr>
        <p:txBody>
          <a:bodyPr/>
          <a:lstStyle/>
          <a:p>
            <a:pPr>
              <a:spcBef>
                <a:spcPct val="50000"/>
              </a:spcBef>
              <a:buFont typeface="Wingdings" pitchFamily="2" charset="2"/>
              <a:buChar char="ü"/>
            </a:pPr>
            <a:r>
              <a:rPr lang="en-US" sz="2000" i="1" smtClean="0">
                <a:latin typeface="Times New Roman" pitchFamily="18" charset="0"/>
              </a:rPr>
              <a:t>Repetition statements</a:t>
            </a:r>
            <a:r>
              <a:rPr lang="en-US" sz="2000" smtClean="0">
                <a:latin typeface="Times New Roman" pitchFamily="18" charset="0"/>
              </a:rPr>
              <a:t> allow us to execute a statement multiple times</a:t>
            </a:r>
          </a:p>
          <a:p>
            <a:pPr>
              <a:spcBef>
                <a:spcPct val="50000"/>
              </a:spcBef>
              <a:buFont typeface="Wingdings" pitchFamily="2" charset="2"/>
              <a:buChar char="ü"/>
            </a:pPr>
            <a:r>
              <a:rPr lang="en-US" sz="2000" smtClean="0">
                <a:latin typeface="Times New Roman" pitchFamily="18" charset="0"/>
              </a:rPr>
              <a:t>Often they are referred to as </a:t>
            </a:r>
            <a:r>
              <a:rPr lang="en-US" sz="2000" i="1" smtClean="0">
                <a:latin typeface="Times New Roman" pitchFamily="18" charset="0"/>
              </a:rPr>
              <a:t>loops</a:t>
            </a:r>
            <a:endParaRPr lang="en-US" sz="2000" smtClean="0">
              <a:latin typeface="Times New Roman" pitchFamily="18" charset="0"/>
            </a:endParaRPr>
          </a:p>
          <a:p>
            <a:pPr>
              <a:spcBef>
                <a:spcPct val="50000"/>
              </a:spcBef>
              <a:buFont typeface="Wingdings" pitchFamily="2" charset="2"/>
              <a:buChar char="ü"/>
            </a:pPr>
            <a:r>
              <a:rPr lang="en-US" sz="2000" smtClean="0">
                <a:latin typeface="Times New Roman" pitchFamily="18" charset="0"/>
              </a:rPr>
              <a:t>Like conditional statements, they are controlled by boolean expressions</a:t>
            </a:r>
          </a:p>
          <a:p>
            <a:pPr>
              <a:spcBef>
                <a:spcPct val="50000"/>
              </a:spcBef>
              <a:buFont typeface="Wingdings" pitchFamily="2" charset="2"/>
              <a:buChar char="ü"/>
            </a:pPr>
            <a:r>
              <a:rPr lang="en-US" sz="2000" smtClean="0">
                <a:latin typeface="Times New Roman" pitchFamily="18" charset="0"/>
              </a:rPr>
              <a:t>Java has three kinds of repetition statements:</a:t>
            </a:r>
          </a:p>
          <a:p>
            <a:pPr lvl="1">
              <a:spcBef>
                <a:spcPct val="50000"/>
              </a:spcBef>
              <a:buFont typeface="Wingdings" pitchFamily="2" charset="2"/>
              <a:buChar char="ü"/>
            </a:pPr>
            <a:r>
              <a:rPr lang="en-US" sz="2000" smtClean="0">
                <a:latin typeface="Times New Roman" pitchFamily="18" charset="0"/>
              </a:rPr>
              <a:t>the </a:t>
            </a:r>
            <a:r>
              <a:rPr lang="en-US" sz="2000" i="1" smtClean="0">
                <a:latin typeface="Times New Roman" pitchFamily="18" charset="0"/>
              </a:rPr>
              <a:t>while loop</a:t>
            </a:r>
            <a:endParaRPr lang="en-US" sz="2000" smtClean="0">
              <a:latin typeface="Times New Roman" pitchFamily="18" charset="0"/>
            </a:endParaRPr>
          </a:p>
          <a:p>
            <a:pPr lvl="1">
              <a:buFont typeface="Wingdings" pitchFamily="2" charset="2"/>
              <a:buChar char="ü"/>
            </a:pPr>
            <a:r>
              <a:rPr lang="en-US" sz="2000" smtClean="0">
                <a:latin typeface="Times New Roman" pitchFamily="18" charset="0"/>
              </a:rPr>
              <a:t>the </a:t>
            </a:r>
            <a:r>
              <a:rPr lang="en-US" sz="2000" i="1" smtClean="0">
                <a:latin typeface="Times New Roman" pitchFamily="18" charset="0"/>
              </a:rPr>
              <a:t>do loop</a:t>
            </a:r>
            <a:endParaRPr lang="en-US" sz="2000" smtClean="0">
              <a:latin typeface="Times New Roman" pitchFamily="18" charset="0"/>
            </a:endParaRPr>
          </a:p>
          <a:p>
            <a:pPr lvl="1">
              <a:buFont typeface="Wingdings" pitchFamily="2" charset="2"/>
              <a:buChar char="ü"/>
            </a:pPr>
            <a:r>
              <a:rPr lang="en-US" sz="2000" smtClean="0">
                <a:latin typeface="Times New Roman" pitchFamily="18" charset="0"/>
              </a:rPr>
              <a:t>the </a:t>
            </a:r>
            <a:r>
              <a:rPr lang="en-US" sz="2000" i="1" smtClean="0">
                <a:latin typeface="Times New Roman" pitchFamily="18" charset="0"/>
              </a:rPr>
              <a:t>for loop</a:t>
            </a:r>
          </a:p>
          <a:p>
            <a:pPr>
              <a:spcBef>
                <a:spcPct val="50000"/>
              </a:spcBef>
              <a:buFont typeface="Wingdings" pitchFamily="2" charset="2"/>
              <a:buChar char="ü"/>
            </a:pPr>
            <a:r>
              <a:rPr lang="en-US" sz="2000" smtClean="0">
                <a:latin typeface="Times New Roman" pitchFamily="18" charset="0"/>
              </a:rPr>
              <a:t>The programmer should choose the right kind of loop for the situation</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6" name="Slide Number Placeholder 17"/>
          <p:cNvSpPr>
            <a:spLocks noGrp="1"/>
          </p:cNvSpPr>
          <p:nvPr>
            <p:ph type="sldNum" sz="quarter" idx="12"/>
          </p:nvPr>
        </p:nvSpPr>
        <p:spPr/>
        <p:txBody>
          <a:bodyPr/>
          <a:lstStyle/>
          <a:p>
            <a:pPr>
              <a:defRPr/>
            </a:pPr>
            <a:fld id="{3466324C-9D47-40E6-854B-A3FEDF9F92AC}" type="slidenum">
              <a:rPr lang="en-US"/>
              <a:pPr>
                <a:defRPr/>
              </a:pPr>
              <a:t>144</a:t>
            </a:fld>
            <a:endParaRPr lang="en-US"/>
          </a:p>
        </p:txBody>
      </p:sp>
      <p:sp>
        <p:nvSpPr>
          <p:cNvPr id="18329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329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330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0D28F2A-984F-4030-8A36-E92FEAAAD91A}" type="slidenum">
              <a:rPr lang="en-US" sz="1400"/>
              <a:pPr algn="r"/>
              <a:t>144</a:t>
            </a:fld>
            <a:endParaRPr lang="en-US" sz="1400"/>
          </a:p>
        </p:txBody>
      </p:sp>
      <p:sp>
        <p:nvSpPr>
          <p:cNvPr id="183301"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The while Statement</a:t>
            </a:r>
          </a:p>
        </p:txBody>
      </p:sp>
      <p:sp>
        <p:nvSpPr>
          <p:cNvPr id="183302" name="Rectangle 3"/>
          <p:cNvSpPr>
            <a:spLocks noGrp="1" noChangeArrowheads="1"/>
          </p:cNvSpPr>
          <p:nvPr>
            <p:ph type="body" idx="4294967295"/>
          </p:nvPr>
        </p:nvSpPr>
        <p:spPr>
          <a:xfrm>
            <a:off x="457200" y="1481138"/>
            <a:ext cx="8229600" cy="731837"/>
          </a:xfrm>
          <a:noFill/>
        </p:spPr>
        <p:txBody>
          <a:bodyPr lIns="92075" tIns="46038" rIns="92075" bIns="46038"/>
          <a:lstStyle/>
          <a:p>
            <a:pPr>
              <a:buFont typeface="Wingdings" pitchFamily="2" charset="2"/>
              <a:buChar char="ü"/>
            </a:pPr>
            <a:r>
              <a:rPr lang="en-US" sz="2300" smtClean="0">
                <a:latin typeface="Times New Roman" pitchFamily="18" charset="0"/>
              </a:rPr>
              <a:t>The </a:t>
            </a:r>
            <a:r>
              <a:rPr lang="en-US" sz="2300" i="1" smtClean="0">
                <a:latin typeface="Times New Roman" pitchFamily="18" charset="0"/>
              </a:rPr>
              <a:t>while statement</a:t>
            </a:r>
            <a:r>
              <a:rPr lang="en-US" sz="2300" smtClean="0">
                <a:latin typeface="Times New Roman" pitchFamily="18" charset="0"/>
              </a:rPr>
              <a:t> has the following syntax:</a:t>
            </a:r>
          </a:p>
          <a:p>
            <a:pPr>
              <a:buFont typeface="Wingdings" pitchFamily="2" charset="2"/>
              <a:buChar char="ü"/>
            </a:pPr>
            <a:endParaRPr lang="en-US" sz="2300" smtClean="0">
              <a:latin typeface="Times New Roman" pitchFamily="18" charset="0"/>
            </a:endParaRPr>
          </a:p>
        </p:txBody>
      </p:sp>
      <p:sp>
        <p:nvSpPr>
          <p:cNvPr id="183303" name="Text Box 4"/>
          <p:cNvSpPr txBox="1">
            <a:spLocks noChangeArrowheads="1"/>
          </p:cNvSpPr>
          <p:nvPr/>
        </p:nvSpPr>
        <p:spPr bwMode="auto">
          <a:xfrm>
            <a:off x="2921000" y="3124200"/>
            <a:ext cx="1979613" cy="701675"/>
          </a:xfrm>
          <a:prstGeom prst="rect">
            <a:avLst/>
          </a:prstGeom>
          <a:noFill/>
          <a:ln w="12700">
            <a:noFill/>
            <a:miter lim="800000"/>
            <a:headEnd type="none" w="sm" len="sm"/>
            <a:tailEnd type="none" w="sm" len="sm"/>
          </a:ln>
        </p:spPr>
        <p:txBody>
          <a:bodyPr wrap="none" anchor="ctr">
            <a:spAutoFit/>
          </a:bodyPr>
          <a:lstStyle/>
          <a:p>
            <a:pPr eaLnBrk="0" hangingPunct="0"/>
            <a:r>
              <a:rPr lang="en-US" sz="2000" b="1">
                <a:latin typeface="Times New Roman" pitchFamily="18" charset="0"/>
              </a:rPr>
              <a:t>while (</a:t>
            </a:r>
            <a:r>
              <a:rPr lang="en-US" sz="2000" b="1" i="1">
                <a:solidFill>
                  <a:schemeClr val="accent2"/>
                </a:solidFill>
                <a:latin typeface="Times New Roman" pitchFamily="18" charset="0"/>
              </a:rPr>
              <a:t>condition</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statement</a:t>
            </a:r>
            <a:r>
              <a:rPr lang="en-US" sz="2000" b="1">
                <a:latin typeface="Times New Roman" pitchFamily="18" charset="0"/>
              </a:rPr>
              <a:t>;</a:t>
            </a:r>
          </a:p>
        </p:txBody>
      </p:sp>
      <p:grpSp>
        <p:nvGrpSpPr>
          <p:cNvPr id="2" name="Group 5"/>
          <p:cNvGrpSpPr>
            <a:grpSpLocks/>
          </p:cNvGrpSpPr>
          <p:nvPr/>
        </p:nvGrpSpPr>
        <p:grpSpPr bwMode="auto">
          <a:xfrm>
            <a:off x="635000" y="3276600"/>
            <a:ext cx="2133600" cy="701675"/>
            <a:chOff x="480" y="1584"/>
            <a:chExt cx="1344" cy="442"/>
          </a:xfrm>
        </p:grpSpPr>
        <p:sp>
          <p:nvSpPr>
            <p:cNvPr id="183305" name="Text Box 6"/>
            <p:cNvSpPr txBox="1">
              <a:spLocks noChangeArrowheads="1"/>
            </p:cNvSpPr>
            <p:nvPr/>
          </p:nvSpPr>
          <p:spPr bwMode="auto">
            <a:xfrm>
              <a:off x="480" y="1584"/>
              <a:ext cx="1098"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latin typeface="Times New Roman" pitchFamily="18" charset="0"/>
                </a:rPr>
                <a:t>while</a:t>
              </a:r>
              <a:r>
                <a:rPr lang="en-US" sz="2000" b="1">
                  <a:solidFill>
                    <a:schemeClr val="hlink"/>
                  </a:solidFill>
                  <a:latin typeface="Times New Roman" pitchFamily="18" charset="0"/>
                </a:rPr>
                <a:t> is a</a:t>
              </a:r>
            </a:p>
            <a:p>
              <a:pPr algn="ctr" eaLnBrk="0" hangingPunct="0"/>
              <a:r>
                <a:rPr lang="en-US" sz="2000" b="1">
                  <a:solidFill>
                    <a:schemeClr val="hlink"/>
                  </a:solidFill>
                  <a:latin typeface="Times New Roman" pitchFamily="18" charset="0"/>
                </a:rPr>
                <a:t>reserved word</a:t>
              </a:r>
              <a:endParaRPr lang="en-US" sz="2000">
                <a:solidFill>
                  <a:schemeClr val="hlink"/>
                </a:solidFill>
                <a:latin typeface="Times New Roman" pitchFamily="18" charset="0"/>
              </a:endParaRPr>
            </a:p>
          </p:txBody>
        </p:sp>
        <p:sp>
          <p:nvSpPr>
            <p:cNvPr id="183306" name="Line 7"/>
            <p:cNvSpPr>
              <a:spLocks noChangeShapeType="1"/>
            </p:cNvSpPr>
            <p:nvPr/>
          </p:nvSpPr>
          <p:spPr bwMode="auto">
            <a:xfrm flipV="1">
              <a:off x="1536" y="1632"/>
              <a:ext cx="288" cy="96"/>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8"/>
          <p:cNvGrpSpPr>
            <a:grpSpLocks/>
          </p:cNvGrpSpPr>
          <p:nvPr/>
        </p:nvGrpSpPr>
        <p:grpSpPr bwMode="auto">
          <a:xfrm>
            <a:off x="2779713" y="3505200"/>
            <a:ext cx="5394325" cy="1387475"/>
            <a:chOff x="1947" y="1920"/>
            <a:chExt cx="3398" cy="874"/>
          </a:xfrm>
        </p:grpSpPr>
        <p:sp>
          <p:nvSpPr>
            <p:cNvPr id="183308" name="Text Box 9"/>
            <p:cNvSpPr txBox="1">
              <a:spLocks noChangeArrowheads="1"/>
            </p:cNvSpPr>
            <p:nvPr/>
          </p:nvSpPr>
          <p:spPr bwMode="auto">
            <a:xfrm>
              <a:off x="1947" y="2352"/>
              <a:ext cx="3398"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If 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is true, 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 executed.</a:t>
              </a:r>
            </a:p>
            <a:p>
              <a:pPr algn="ctr" eaLnBrk="0" hangingPunct="0"/>
              <a:r>
                <a:rPr lang="en-US" sz="2000" b="1">
                  <a:solidFill>
                    <a:schemeClr val="hlink"/>
                  </a:solidFill>
                  <a:latin typeface="Times New Roman" pitchFamily="18" charset="0"/>
                </a:rPr>
                <a:t>Then 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is evaluated again.</a:t>
              </a:r>
              <a:endParaRPr lang="en-US" sz="2000">
                <a:solidFill>
                  <a:schemeClr val="hlink"/>
                </a:solidFill>
                <a:latin typeface="Times New Roman" pitchFamily="18" charset="0"/>
              </a:endParaRPr>
            </a:p>
          </p:txBody>
        </p:sp>
        <p:sp>
          <p:nvSpPr>
            <p:cNvPr id="183309" name="Line 10"/>
            <p:cNvSpPr>
              <a:spLocks noChangeShapeType="1"/>
            </p:cNvSpPr>
            <p:nvPr/>
          </p:nvSpPr>
          <p:spPr bwMode="auto">
            <a:xfrm flipH="1" flipV="1">
              <a:off x="3408" y="1920"/>
              <a:ext cx="192" cy="384"/>
            </a:xfrm>
            <a:prstGeom prst="line">
              <a:avLst/>
            </a:prstGeom>
            <a:noFill/>
            <a:ln w="31750">
              <a:solidFill>
                <a:srgbClr val="FF0000"/>
              </a:solidFill>
              <a:round/>
              <a:headEnd type="none" w="sm" len="sm"/>
              <a:tailEnd type="triangle" w="lg" len="med"/>
            </a:ln>
          </p:spPr>
          <p:txBody>
            <a:bodyPr wrap="none" anchor="ctr"/>
            <a:lstStyle/>
            <a:p>
              <a:endParaRPr lang="en-US"/>
            </a:p>
          </p:txBody>
        </p:sp>
      </p:grpSp>
      <p:sp>
        <p:nvSpPr>
          <p:cNvPr id="183310" name="Text Box 11"/>
          <p:cNvSpPr txBox="1">
            <a:spLocks noChangeArrowheads="1"/>
          </p:cNvSpPr>
          <p:nvPr/>
        </p:nvSpPr>
        <p:spPr bwMode="auto">
          <a:xfrm>
            <a:off x="2047875" y="5181600"/>
            <a:ext cx="4684713" cy="701675"/>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 executed repeatedly until</a:t>
            </a:r>
          </a:p>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becomes false.</a:t>
            </a:r>
            <a:endParaRPr lang="en-US" sz="2000">
              <a:solidFill>
                <a:schemeClr val="hlink"/>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23" name="Slide Number Placeholder 17"/>
          <p:cNvSpPr>
            <a:spLocks noGrp="1"/>
          </p:cNvSpPr>
          <p:nvPr>
            <p:ph type="sldNum" sz="quarter" idx="12"/>
          </p:nvPr>
        </p:nvSpPr>
        <p:spPr/>
        <p:txBody>
          <a:bodyPr/>
          <a:lstStyle/>
          <a:p>
            <a:pPr>
              <a:defRPr/>
            </a:pPr>
            <a:fld id="{AF290A83-5DBA-4587-B8E8-740AF844F948}" type="slidenum">
              <a:rPr lang="en-US"/>
              <a:pPr>
                <a:defRPr/>
              </a:pPr>
              <a:t>145</a:t>
            </a:fld>
            <a:endParaRPr lang="en-US"/>
          </a:p>
        </p:txBody>
      </p:sp>
      <p:sp>
        <p:nvSpPr>
          <p:cNvPr id="18432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432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432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99E5ADD-C1AB-4DB9-B387-2BD6DC4FDDF0}" type="slidenum">
              <a:rPr lang="en-US" sz="1400"/>
              <a:pPr algn="r"/>
              <a:t>145</a:t>
            </a:fld>
            <a:endParaRPr lang="en-US" sz="1400"/>
          </a:p>
        </p:txBody>
      </p:sp>
      <p:sp>
        <p:nvSpPr>
          <p:cNvPr id="1843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Logic of a while Loop</a:t>
            </a:r>
          </a:p>
        </p:txBody>
      </p:sp>
      <p:grpSp>
        <p:nvGrpSpPr>
          <p:cNvPr id="2" name="Group 3"/>
          <p:cNvGrpSpPr>
            <a:grpSpLocks/>
          </p:cNvGrpSpPr>
          <p:nvPr/>
        </p:nvGrpSpPr>
        <p:grpSpPr bwMode="auto">
          <a:xfrm>
            <a:off x="3352800" y="3124200"/>
            <a:ext cx="1600200" cy="1295400"/>
            <a:chOff x="2112" y="1968"/>
            <a:chExt cx="1008" cy="816"/>
          </a:xfrm>
        </p:grpSpPr>
        <p:grpSp>
          <p:nvGrpSpPr>
            <p:cNvPr id="3" name="Group 4"/>
            <p:cNvGrpSpPr>
              <a:grpSpLocks/>
            </p:cNvGrpSpPr>
            <p:nvPr/>
          </p:nvGrpSpPr>
          <p:grpSpPr bwMode="auto">
            <a:xfrm>
              <a:off x="2112" y="2544"/>
              <a:ext cx="1008" cy="240"/>
              <a:chOff x="2112" y="2496"/>
              <a:chExt cx="1008" cy="240"/>
            </a:xfrm>
          </p:grpSpPr>
          <p:sp>
            <p:nvSpPr>
              <p:cNvPr id="184328" name="Rectangle 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84329" name="Text Box 6"/>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statement</a:t>
                </a:r>
                <a:endParaRPr lang="en-US" sz="2400">
                  <a:latin typeface="Times New Roman" pitchFamily="18" charset="0"/>
                </a:endParaRPr>
              </a:p>
            </p:txBody>
          </p:sp>
        </p:grpSp>
        <p:cxnSp>
          <p:nvCxnSpPr>
            <p:cNvPr id="184330" name="AutoShape 7"/>
            <p:cNvCxnSpPr>
              <a:cxnSpLocks noChangeShapeType="1"/>
              <a:stCxn id="184335" idx="2"/>
              <a:endCxn id="184328" idx="0"/>
            </p:cNvCxnSpPr>
            <p:nvPr/>
          </p:nvCxnSpPr>
          <p:spPr bwMode="auto">
            <a:xfrm>
              <a:off x="2616" y="1968"/>
              <a:ext cx="0" cy="576"/>
            </a:xfrm>
            <a:prstGeom prst="straightConnector1">
              <a:avLst/>
            </a:prstGeom>
            <a:noFill/>
            <a:ln w="31750">
              <a:solidFill>
                <a:srgbClr val="FF0000"/>
              </a:solidFill>
              <a:round/>
              <a:headEnd type="none" w="sm" len="sm"/>
              <a:tailEnd type="triangle" w="lg" len="med"/>
            </a:ln>
          </p:spPr>
        </p:cxnSp>
        <p:sp>
          <p:nvSpPr>
            <p:cNvPr id="184331" name="Text Box 8"/>
            <p:cNvSpPr txBox="1">
              <a:spLocks noChangeArrowheads="1"/>
            </p:cNvSpPr>
            <p:nvPr/>
          </p:nvSpPr>
          <p:spPr bwMode="auto">
            <a:xfrm>
              <a:off x="2652" y="2112"/>
              <a:ext cx="37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true</a:t>
              </a:r>
              <a:endParaRPr lang="en-US" sz="2400">
                <a:solidFill>
                  <a:schemeClr val="hlink"/>
                </a:solidFill>
                <a:latin typeface="Times New Roman" pitchFamily="18" charset="0"/>
              </a:endParaRPr>
            </a:p>
          </p:txBody>
        </p:sp>
      </p:grpSp>
      <p:cxnSp>
        <p:nvCxnSpPr>
          <p:cNvPr id="184332" name="AutoShape 9"/>
          <p:cNvCxnSpPr>
            <a:cxnSpLocks noChangeShapeType="1"/>
            <a:stCxn id="184328" idx="1"/>
            <a:endCxn id="184335" idx="1"/>
          </p:cNvCxnSpPr>
          <p:nvPr/>
        </p:nvCxnSpPr>
        <p:spPr bwMode="auto">
          <a:xfrm rot="10800000">
            <a:off x="3200400" y="2667000"/>
            <a:ext cx="152400" cy="1562100"/>
          </a:xfrm>
          <a:prstGeom prst="bentConnector3">
            <a:avLst>
              <a:gd name="adj1" fmla="val 250000"/>
            </a:avLst>
          </a:prstGeom>
          <a:noFill/>
          <a:ln w="31750">
            <a:solidFill>
              <a:srgbClr val="FF0000"/>
            </a:solidFill>
            <a:miter lim="800000"/>
            <a:headEnd type="none" w="sm" len="sm"/>
            <a:tailEnd type="triangle" w="lg" len="med"/>
          </a:ln>
        </p:spPr>
      </p:cxnSp>
      <p:grpSp>
        <p:nvGrpSpPr>
          <p:cNvPr id="4" name="Group 10"/>
          <p:cNvGrpSpPr>
            <a:grpSpLocks/>
          </p:cNvGrpSpPr>
          <p:nvPr/>
        </p:nvGrpSpPr>
        <p:grpSpPr bwMode="auto">
          <a:xfrm>
            <a:off x="3200400" y="1524000"/>
            <a:ext cx="1905000" cy="1600200"/>
            <a:chOff x="2016" y="960"/>
            <a:chExt cx="1200" cy="1008"/>
          </a:xfrm>
        </p:grpSpPr>
        <p:grpSp>
          <p:nvGrpSpPr>
            <p:cNvPr id="5" name="Group 11"/>
            <p:cNvGrpSpPr>
              <a:grpSpLocks/>
            </p:cNvGrpSpPr>
            <p:nvPr/>
          </p:nvGrpSpPr>
          <p:grpSpPr bwMode="auto">
            <a:xfrm>
              <a:off x="2016" y="1392"/>
              <a:ext cx="1200" cy="576"/>
              <a:chOff x="2016" y="1584"/>
              <a:chExt cx="1200" cy="576"/>
            </a:xfrm>
          </p:grpSpPr>
          <p:sp>
            <p:nvSpPr>
              <p:cNvPr id="184335" name="AutoShape 12"/>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84336" name="Text Box 13"/>
              <p:cNvSpPr txBox="1">
                <a:spLocks noChangeArrowheads="1"/>
              </p:cNvSpPr>
              <p:nvPr/>
            </p:nvSpPr>
            <p:spPr bwMode="auto">
              <a:xfrm>
                <a:off x="2262" y="1660"/>
                <a:ext cx="708" cy="404"/>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condition</a:t>
                </a:r>
              </a:p>
              <a:p>
                <a:pPr algn="ctr" eaLnBrk="0" hangingPunct="0"/>
                <a:r>
                  <a:rPr lang="en-US" b="1">
                    <a:solidFill>
                      <a:schemeClr val="bg2"/>
                    </a:solidFill>
                    <a:latin typeface="Times New Roman" pitchFamily="18" charset="0"/>
                  </a:rPr>
                  <a:t>evaluated</a:t>
                </a:r>
                <a:endParaRPr lang="en-US" sz="2400">
                  <a:latin typeface="Times New Roman" pitchFamily="18" charset="0"/>
                </a:endParaRPr>
              </a:p>
            </p:txBody>
          </p:sp>
        </p:grpSp>
        <p:cxnSp>
          <p:nvCxnSpPr>
            <p:cNvPr id="184337" name="AutoShape 14"/>
            <p:cNvCxnSpPr>
              <a:cxnSpLocks noChangeShapeType="1"/>
              <a:endCxn id="184335" idx="0"/>
            </p:cNvCxnSpPr>
            <p:nvPr/>
          </p:nvCxnSpPr>
          <p:spPr bwMode="auto">
            <a:xfrm>
              <a:off x="2616" y="960"/>
              <a:ext cx="0" cy="432"/>
            </a:xfrm>
            <a:prstGeom prst="straightConnector1">
              <a:avLst/>
            </a:prstGeom>
            <a:noFill/>
            <a:ln w="31750">
              <a:solidFill>
                <a:srgbClr val="FF0000"/>
              </a:solidFill>
              <a:round/>
              <a:headEnd type="none" w="sm" len="sm"/>
              <a:tailEnd type="triangle" w="lg" len="med"/>
            </a:ln>
          </p:spPr>
        </p:cxnSp>
      </p:grpSp>
      <p:grpSp>
        <p:nvGrpSpPr>
          <p:cNvPr id="6" name="Group 15"/>
          <p:cNvGrpSpPr>
            <a:grpSpLocks/>
          </p:cNvGrpSpPr>
          <p:nvPr/>
        </p:nvGrpSpPr>
        <p:grpSpPr bwMode="auto">
          <a:xfrm>
            <a:off x="4092575" y="2667000"/>
            <a:ext cx="1927225" cy="2514600"/>
            <a:chOff x="2578" y="1680"/>
            <a:chExt cx="1214" cy="1584"/>
          </a:xfrm>
        </p:grpSpPr>
        <p:cxnSp>
          <p:nvCxnSpPr>
            <p:cNvPr id="184339" name="AutoShape 16"/>
            <p:cNvCxnSpPr>
              <a:cxnSpLocks noChangeShapeType="1"/>
              <a:stCxn id="184335" idx="3"/>
            </p:cNvCxnSpPr>
            <p:nvPr/>
          </p:nvCxnSpPr>
          <p:spPr bwMode="auto">
            <a:xfrm flipH="1">
              <a:off x="2578" y="1680"/>
              <a:ext cx="638" cy="1584"/>
            </a:xfrm>
            <a:prstGeom prst="bentConnector4">
              <a:avLst>
                <a:gd name="adj1" fmla="val -22569"/>
                <a:gd name="adj2" fmla="val 83458"/>
              </a:avLst>
            </a:prstGeom>
            <a:noFill/>
            <a:ln w="31750">
              <a:solidFill>
                <a:srgbClr val="FF0000"/>
              </a:solidFill>
              <a:miter lim="800000"/>
              <a:headEnd type="none" w="sm" len="sm"/>
              <a:tailEnd type="triangle" w="lg" len="med"/>
            </a:ln>
          </p:spPr>
        </p:cxnSp>
        <p:sp>
          <p:nvSpPr>
            <p:cNvPr id="184340" name="Text Box 17"/>
            <p:cNvSpPr txBox="1">
              <a:spLocks noChangeArrowheads="1"/>
            </p:cNvSpPr>
            <p:nvPr/>
          </p:nvSpPr>
          <p:spPr bwMode="auto">
            <a:xfrm>
              <a:off x="3396" y="2112"/>
              <a:ext cx="39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false</a:t>
              </a:r>
              <a:endParaRPr lang="en-US" sz="2400">
                <a:solidFill>
                  <a:schemeClr val="hlink"/>
                </a:solidFill>
                <a:latin typeface="Times New Roman" pitchFamily="18" charset="0"/>
              </a:endParaRPr>
            </a:p>
          </p:txBody>
        </p:sp>
      </p:grpSp>
      <p:sp>
        <p:nvSpPr>
          <p:cNvPr id="184341" name="Rectangle 18"/>
          <p:cNvSpPr>
            <a:spLocks noChangeArrowheads="1"/>
          </p:cNvSpPr>
          <p:nvPr/>
        </p:nvSpPr>
        <p:spPr bwMode="auto">
          <a:xfrm>
            <a:off x="762000" y="5029200"/>
            <a:ext cx="7772400" cy="1006475"/>
          </a:xfrm>
          <a:prstGeom prst="rect">
            <a:avLst/>
          </a:prstGeom>
          <a:noFill/>
          <a:ln w="9525">
            <a:noFill/>
            <a:miter lim="800000"/>
            <a:headEnd/>
            <a:tailEnd/>
          </a:ln>
        </p:spPr>
        <p:txBody>
          <a:bodyPr>
            <a:spAutoFit/>
          </a:bodyPr>
          <a:lstStyle/>
          <a:p>
            <a:pPr algn="just" eaLnBrk="0" hangingPunct="0"/>
            <a:r>
              <a:rPr lang="en-US" sz="2000">
                <a:latin typeface="Times New Roman" pitchFamily="18" charset="0"/>
              </a:rPr>
              <a:t>Note that if the condition of a while statement is false initially, the statement is never executed. Therefore, the body of a while loop will execute zero or more times</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B27F98D7-74B3-447A-8EDF-BCBB36D2C317}" type="slidenum">
              <a:rPr lang="en-US"/>
              <a:pPr>
                <a:defRPr/>
              </a:pPr>
              <a:t>146</a:t>
            </a:fld>
            <a:endParaRPr lang="en-US"/>
          </a:p>
        </p:txBody>
      </p:sp>
      <p:sp>
        <p:nvSpPr>
          <p:cNvPr id="18534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534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534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219A52E-70D3-44B8-8412-ED6CCFC29C2E}" type="slidenum">
              <a:rPr lang="en-US" sz="1400"/>
              <a:pPr algn="r"/>
              <a:t>146</a:t>
            </a:fld>
            <a:endParaRPr lang="en-US" sz="1400"/>
          </a:p>
        </p:txBody>
      </p:sp>
      <p:sp>
        <p:nvSpPr>
          <p:cNvPr id="18534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while Loop Example</a:t>
            </a:r>
          </a:p>
        </p:txBody>
      </p:sp>
      <p:sp>
        <p:nvSpPr>
          <p:cNvPr id="185350" name="Rectangle 3"/>
          <p:cNvSpPr>
            <a:spLocks noGrp="1" noChangeArrowheads="1"/>
          </p:cNvSpPr>
          <p:nvPr>
            <p:ph type="body" idx="4294967295"/>
          </p:nvPr>
        </p:nvSpPr>
        <p:spPr>
          <a:xfrm>
            <a:off x="457200" y="1481138"/>
            <a:ext cx="8229600" cy="3375025"/>
          </a:xfrm>
        </p:spPr>
        <p:txBody>
          <a:bodyPr/>
          <a:lstStyle/>
          <a:p>
            <a:pPr>
              <a:buFont typeface="Wingdings 3" pitchFamily="18" charset="2"/>
              <a:buNone/>
            </a:pPr>
            <a:r>
              <a:rPr lang="en-US" sz="2300" smtClean="0">
                <a:latin typeface="Times New Roman" pitchFamily="18" charset="0"/>
              </a:rPr>
              <a:t>final int LIMIT = 5;</a:t>
            </a:r>
          </a:p>
          <a:p>
            <a:pPr>
              <a:lnSpc>
                <a:spcPct val="50000"/>
              </a:lnSpc>
              <a:buFont typeface="Wingdings 3" pitchFamily="18" charset="2"/>
              <a:buNone/>
            </a:pPr>
            <a:r>
              <a:rPr lang="en-US" sz="2300" smtClean="0">
                <a:latin typeface="Times New Roman" pitchFamily="18" charset="0"/>
              </a:rPr>
              <a:t>int count = 1;</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while (count &lt;= LIMIT) {</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    System.out.println(count);</a:t>
            </a:r>
          </a:p>
          <a:p>
            <a:pPr>
              <a:buFont typeface="Wingdings 3" pitchFamily="18" charset="2"/>
              <a:buNone/>
            </a:pPr>
            <a:r>
              <a:rPr lang="en-US" sz="2300" smtClean="0">
                <a:latin typeface="Times New Roman" pitchFamily="18" charset="0"/>
              </a:rPr>
              <a:t>    count += 1;</a:t>
            </a:r>
          </a:p>
          <a:p>
            <a:pPr>
              <a:buFont typeface="Wingdings 3" pitchFamily="18" charset="2"/>
              <a:buNone/>
            </a:pPr>
            <a:r>
              <a:rPr lang="en-US" sz="2300" smtClean="0">
                <a:latin typeface="Times New Roman" pitchFamily="18" charset="0"/>
              </a:rPr>
              <a:t>}</a:t>
            </a:r>
          </a:p>
          <a:p>
            <a:pPr>
              <a:buFont typeface="Wingdings 3" pitchFamily="18" charset="2"/>
              <a:buNone/>
            </a:pPr>
            <a:endParaRPr lang="en-US" sz="2300" smtClean="0">
              <a:latin typeface="Times New Roman" pitchFamily="18" charset="0"/>
            </a:endParaRPr>
          </a:p>
          <a:p>
            <a:pPr>
              <a:buFont typeface="Wingdings 3" pitchFamily="18" charset="2"/>
              <a:buNone/>
            </a:pPr>
            <a:endParaRPr lang="en-US" sz="2300" smtClean="0">
              <a:latin typeface="Courier New" pitchFamily="49" charset="0"/>
            </a:endParaRPr>
          </a:p>
        </p:txBody>
      </p:sp>
      <p:sp>
        <p:nvSpPr>
          <p:cNvPr id="185351" name="Text Box 4"/>
          <p:cNvSpPr txBox="1">
            <a:spLocks noChangeArrowheads="1"/>
          </p:cNvSpPr>
          <p:nvPr/>
        </p:nvSpPr>
        <p:spPr bwMode="auto">
          <a:xfrm>
            <a:off x="7281863" y="2436813"/>
            <a:ext cx="1211262" cy="2676525"/>
          </a:xfrm>
          <a:prstGeom prst="rect">
            <a:avLst/>
          </a:prstGeom>
          <a:solidFill>
            <a:srgbClr val="F8F8F8"/>
          </a:solidFill>
          <a:ln w="28575">
            <a:solidFill>
              <a:schemeClr val="hlink"/>
            </a:solidFill>
            <a:miter lim="800000"/>
            <a:headEnd type="none" w="sm" len="sm"/>
            <a:tailEnd type="none" w="sm" len="sm"/>
          </a:ln>
        </p:spPr>
        <p:txBody>
          <a:bodyPr wrap="none" anchorCtr="1">
            <a:spAutoFit/>
          </a:bodyPr>
          <a:lstStyle/>
          <a:p>
            <a:pPr algn="ctr" eaLnBrk="0" hangingPunct="0"/>
            <a:r>
              <a:rPr lang="en-US" sz="2400">
                <a:solidFill>
                  <a:schemeClr val="hlink"/>
                </a:solidFill>
              </a:rPr>
              <a:t>Output:</a:t>
            </a:r>
          </a:p>
          <a:p>
            <a:pPr algn="ctr" eaLnBrk="0" hangingPunct="0"/>
            <a:endParaRPr lang="en-US" sz="2400">
              <a:solidFill>
                <a:schemeClr val="hlink"/>
              </a:solidFill>
            </a:endParaRPr>
          </a:p>
          <a:p>
            <a:pPr algn="ctr" eaLnBrk="0" hangingPunct="0"/>
            <a:r>
              <a:rPr lang="en-US" sz="2400"/>
              <a:t>1</a:t>
            </a:r>
          </a:p>
          <a:p>
            <a:pPr algn="ctr" eaLnBrk="0" hangingPunct="0"/>
            <a:r>
              <a:rPr lang="en-US" sz="2400"/>
              <a:t>2</a:t>
            </a:r>
          </a:p>
          <a:p>
            <a:pPr algn="ctr" eaLnBrk="0" hangingPunct="0"/>
            <a:r>
              <a:rPr lang="en-US" sz="2400"/>
              <a:t>3</a:t>
            </a:r>
          </a:p>
          <a:p>
            <a:pPr algn="ctr" eaLnBrk="0" hangingPunct="0"/>
            <a:r>
              <a:rPr lang="en-US" sz="2400"/>
              <a:t>4</a:t>
            </a:r>
          </a:p>
          <a:p>
            <a:pPr algn="ctr" eaLnBrk="0" hangingPunct="0"/>
            <a:r>
              <a:rPr lang="en-US" sz="2400"/>
              <a:t>5</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9AA54110-C63D-4117-B877-6B0572FC8075}" type="slidenum">
              <a:rPr lang="en-US"/>
              <a:pPr>
                <a:defRPr/>
              </a:pPr>
              <a:t>147</a:t>
            </a:fld>
            <a:endParaRPr lang="en-US"/>
          </a:p>
        </p:txBody>
      </p:sp>
      <p:sp>
        <p:nvSpPr>
          <p:cNvPr id="18637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637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63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0016C97-5BB3-4FB8-AE7A-761C845DA063}" type="slidenum">
              <a:rPr lang="en-US" sz="1400"/>
              <a:pPr algn="r"/>
              <a:t>147</a:t>
            </a:fld>
            <a:endParaRPr lang="en-US" sz="1400"/>
          </a:p>
        </p:txBody>
      </p:sp>
      <p:sp>
        <p:nvSpPr>
          <p:cNvPr id="186373" name="Rectangle 2"/>
          <p:cNvSpPr>
            <a:spLocks noGrp="1" noChangeArrowheads="1"/>
          </p:cNvSpPr>
          <p:nvPr>
            <p:ph type="title" idx="4294967295"/>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Infinite Loops</a:t>
            </a:r>
          </a:p>
        </p:txBody>
      </p:sp>
      <p:sp>
        <p:nvSpPr>
          <p:cNvPr id="186374" name="Rectangle 3"/>
          <p:cNvSpPr>
            <a:spLocks noGrp="1" noChangeArrowheads="1"/>
          </p:cNvSpPr>
          <p:nvPr>
            <p:ph type="body" idx="4294967295"/>
          </p:nvPr>
        </p:nvSpPr>
        <p:spPr>
          <a:noFill/>
        </p:spPr>
        <p:txBody>
          <a:bodyPr lIns="92075" tIns="46038" rIns="92075" bIns="46038"/>
          <a:lstStyle/>
          <a:p>
            <a:pPr>
              <a:spcBef>
                <a:spcPct val="75000"/>
              </a:spcBef>
              <a:buFont typeface="Wingdings" pitchFamily="2" charset="2"/>
              <a:buChar char="ü"/>
            </a:pPr>
            <a:r>
              <a:rPr lang="en-US" sz="2300" smtClean="0">
                <a:latin typeface="Times New Roman" pitchFamily="18" charset="0"/>
              </a:rPr>
              <a:t>The body of a while loop eventually must make the condition false</a:t>
            </a:r>
          </a:p>
          <a:p>
            <a:pPr>
              <a:spcBef>
                <a:spcPct val="75000"/>
              </a:spcBef>
              <a:buFont typeface="Wingdings" pitchFamily="2" charset="2"/>
              <a:buChar char="ü"/>
            </a:pPr>
            <a:r>
              <a:rPr lang="en-US" sz="2300" smtClean="0">
                <a:latin typeface="Times New Roman" pitchFamily="18" charset="0"/>
              </a:rPr>
              <a:t>If not, it is an </a:t>
            </a:r>
            <a:r>
              <a:rPr lang="en-US" sz="2300" i="1" smtClean="0">
                <a:latin typeface="Times New Roman" pitchFamily="18" charset="0"/>
              </a:rPr>
              <a:t>infinite loop</a:t>
            </a:r>
            <a:endParaRPr lang="en-US" sz="2300" smtClean="0">
              <a:latin typeface="Times New Roman" pitchFamily="18" charset="0"/>
            </a:endParaRPr>
          </a:p>
          <a:p>
            <a:pPr>
              <a:spcBef>
                <a:spcPct val="75000"/>
              </a:spcBef>
              <a:buFont typeface="Wingdings" pitchFamily="2" charset="2"/>
              <a:buNone/>
            </a:pPr>
            <a:endParaRPr lang="en-US" sz="23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D66C335-00C0-4AA3-B8B3-6D1487FB9220}" type="slidenum">
              <a:rPr lang="en-US"/>
              <a:pPr>
                <a:defRPr/>
              </a:pPr>
              <a:t>148</a:t>
            </a:fld>
            <a:endParaRPr lang="en-US"/>
          </a:p>
        </p:txBody>
      </p:sp>
      <p:sp>
        <p:nvSpPr>
          <p:cNvPr id="18739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739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739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A5C0DDF-2B65-4960-80B2-1740407474C4}" type="slidenum">
              <a:rPr lang="en-US" sz="1400"/>
              <a:pPr algn="r"/>
              <a:t>148</a:t>
            </a:fld>
            <a:endParaRPr lang="en-US" sz="1400"/>
          </a:p>
        </p:txBody>
      </p:sp>
      <p:sp>
        <p:nvSpPr>
          <p:cNvPr id="18739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Nested Loops</a:t>
            </a:r>
          </a:p>
        </p:txBody>
      </p:sp>
      <p:sp>
        <p:nvSpPr>
          <p:cNvPr id="187398" name="Rectangle 3"/>
          <p:cNvSpPr>
            <a:spLocks noGrp="1" noChangeArrowheads="1"/>
          </p:cNvSpPr>
          <p:nvPr>
            <p:ph type="body" idx="4294967295"/>
          </p:nvPr>
        </p:nvSpPr>
        <p:spPr/>
        <p:txBody>
          <a:bodyPr/>
          <a:lstStyle/>
          <a:p>
            <a:pPr algn="just">
              <a:spcBef>
                <a:spcPct val="75000"/>
              </a:spcBef>
              <a:buFont typeface="Wingdings" pitchFamily="2" charset="2"/>
              <a:buChar char="ü"/>
            </a:pPr>
            <a:r>
              <a:rPr lang="en-US" sz="2300" smtClean="0">
                <a:latin typeface="Times New Roman" pitchFamily="18" charset="0"/>
              </a:rPr>
              <a:t>Similar to nested if statements, loops can be nested as well</a:t>
            </a:r>
          </a:p>
          <a:p>
            <a:pPr algn="just">
              <a:spcBef>
                <a:spcPct val="75000"/>
              </a:spcBef>
              <a:buFont typeface="Wingdings" pitchFamily="2" charset="2"/>
              <a:buChar char="ü"/>
            </a:pPr>
            <a:r>
              <a:rPr lang="en-US" sz="2300" smtClean="0">
                <a:latin typeface="Times New Roman" pitchFamily="18" charset="0"/>
              </a:rPr>
              <a:t>That is, the body of a loop can contain another loop</a:t>
            </a:r>
          </a:p>
          <a:p>
            <a:pPr algn="just">
              <a:spcBef>
                <a:spcPct val="75000"/>
              </a:spcBef>
              <a:buFont typeface="Wingdings" pitchFamily="2" charset="2"/>
              <a:buChar char="ü"/>
            </a:pPr>
            <a:r>
              <a:rPr lang="en-US" sz="2300" smtClean="0">
                <a:latin typeface="Times New Roman" pitchFamily="18" charset="0"/>
              </a:rPr>
              <a:t>Each time through the outer loop, the inner loop goes through its full set of iterations</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5" name="Slide Number Placeholder 17"/>
          <p:cNvSpPr>
            <a:spLocks noGrp="1"/>
          </p:cNvSpPr>
          <p:nvPr>
            <p:ph type="sldNum" sz="quarter" idx="12"/>
          </p:nvPr>
        </p:nvSpPr>
        <p:spPr/>
        <p:txBody>
          <a:bodyPr/>
          <a:lstStyle/>
          <a:p>
            <a:pPr>
              <a:defRPr/>
            </a:pPr>
            <a:fld id="{384FDB28-6C75-4207-B516-E8D3FBB269A1}" type="slidenum">
              <a:rPr lang="en-US"/>
              <a:pPr>
                <a:defRPr/>
              </a:pPr>
              <a:t>149</a:t>
            </a:fld>
            <a:endParaRPr lang="en-US"/>
          </a:p>
        </p:txBody>
      </p:sp>
      <p:sp>
        <p:nvSpPr>
          <p:cNvPr id="18841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841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84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8891CC4-AD0D-412D-ADAA-5AEB4C193582}" type="slidenum">
              <a:rPr lang="en-US" sz="1400"/>
              <a:pPr algn="r"/>
              <a:t>149</a:t>
            </a:fld>
            <a:endParaRPr lang="en-US" sz="1400"/>
          </a:p>
        </p:txBody>
      </p:sp>
      <p:sp>
        <p:nvSpPr>
          <p:cNvPr id="18842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do Statement</a:t>
            </a:r>
          </a:p>
        </p:txBody>
      </p:sp>
      <p:sp>
        <p:nvSpPr>
          <p:cNvPr id="188422" name="Rectangle 3"/>
          <p:cNvSpPr>
            <a:spLocks noGrp="1" noChangeArrowheads="1"/>
          </p:cNvSpPr>
          <p:nvPr>
            <p:ph type="body" idx="4294967295"/>
          </p:nvPr>
        </p:nvSpPr>
        <p:spPr>
          <a:xfrm>
            <a:off x="457200" y="1481138"/>
            <a:ext cx="8229600" cy="588962"/>
          </a:xfrm>
        </p:spPr>
        <p:txBody>
          <a:bodyPr/>
          <a:lstStyle/>
          <a:p>
            <a:pPr>
              <a:buFont typeface="Wingdings" pitchFamily="2" charset="2"/>
              <a:buChar char="ü"/>
            </a:pPr>
            <a:r>
              <a:rPr lang="en-US" sz="2300" smtClean="0">
                <a:latin typeface="Times New Roman" pitchFamily="18" charset="0"/>
              </a:rPr>
              <a:t>The </a:t>
            </a:r>
            <a:r>
              <a:rPr lang="en-US" sz="2300" i="1" smtClean="0">
                <a:latin typeface="Times New Roman" pitchFamily="18" charset="0"/>
              </a:rPr>
              <a:t>do statement</a:t>
            </a:r>
            <a:r>
              <a:rPr lang="en-US" sz="2300" smtClean="0">
                <a:latin typeface="Times New Roman" pitchFamily="18" charset="0"/>
              </a:rPr>
              <a:t> has the following syntax:</a:t>
            </a:r>
          </a:p>
        </p:txBody>
      </p:sp>
      <p:sp>
        <p:nvSpPr>
          <p:cNvPr id="188423" name="Text Box 4"/>
          <p:cNvSpPr txBox="1">
            <a:spLocks noChangeArrowheads="1"/>
          </p:cNvSpPr>
          <p:nvPr/>
        </p:nvSpPr>
        <p:spPr bwMode="auto">
          <a:xfrm>
            <a:off x="3124200" y="2895600"/>
            <a:ext cx="2227263" cy="1006475"/>
          </a:xfrm>
          <a:prstGeom prst="rect">
            <a:avLst/>
          </a:prstGeom>
          <a:noFill/>
          <a:ln w="12700">
            <a:noFill/>
            <a:miter lim="800000"/>
            <a:headEnd type="none" w="sm" len="sm"/>
            <a:tailEnd type="none" w="sm" len="sm"/>
          </a:ln>
        </p:spPr>
        <p:txBody>
          <a:bodyPr wrap="none" anchor="ctr">
            <a:spAutoFit/>
          </a:bodyPr>
          <a:lstStyle/>
          <a:p>
            <a:pPr eaLnBrk="0" hangingPunct="0"/>
            <a:r>
              <a:rPr lang="en-US" sz="2000" b="1">
                <a:latin typeface="Times New Roman" pitchFamily="18" charset="0"/>
              </a:rPr>
              <a:t>do{</a:t>
            </a:r>
          </a:p>
          <a:p>
            <a:pPr eaLnBrk="0" hangingPunct="0"/>
            <a:r>
              <a:rPr lang="en-US" sz="2000" b="1">
                <a:latin typeface="Times New Roman" pitchFamily="18" charset="0"/>
              </a:rPr>
              <a:t>    </a:t>
            </a:r>
            <a:r>
              <a:rPr lang="en-US" sz="2000" b="1" i="1">
                <a:solidFill>
                  <a:schemeClr val="accent2"/>
                </a:solidFill>
                <a:latin typeface="Times New Roman" pitchFamily="18" charset="0"/>
              </a:rPr>
              <a:t>statement</a:t>
            </a:r>
            <a:r>
              <a:rPr lang="en-US" sz="2000" b="1">
                <a:latin typeface="Times New Roman" pitchFamily="18" charset="0"/>
              </a:rPr>
              <a:t>;</a:t>
            </a:r>
          </a:p>
          <a:p>
            <a:pPr eaLnBrk="0" hangingPunct="0"/>
            <a:r>
              <a:rPr lang="en-US" sz="2000" b="1">
                <a:latin typeface="Times New Roman" pitchFamily="18" charset="0"/>
              </a:rPr>
              <a:t>} while (</a:t>
            </a:r>
            <a:r>
              <a:rPr lang="en-US" sz="2000" b="1" i="1">
                <a:solidFill>
                  <a:schemeClr val="accent2"/>
                </a:solidFill>
                <a:latin typeface="Times New Roman" pitchFamily="18" charset="0"/>
              </a:rPr>
              <a:t>condition</a:t>
            </a:r>
            <a:r>
              <a:rPr lang="en-US" sz="2000" b="1">
                <a:latin typeface="Times New Roman" pitchFamily="18" charset="0"/>
              </a:rPr>
              <a:t>);</a:t>
            </a:r>
          </a:p>
        </p:txBody>
      </p:sp>
      <p:grpSp>
        <p:nvGrpSpPr>
          <p:cNvPr id="2" name="Group 5"/>
          <p:cNvGrpSpPr>
            <a:grpSpLocks/>
          </p:cNvGrpSpPr>
          <p:nvPr/>
        </p:nvGrpSpPr>
        <p:grpSpPr bwMode="auto">
          <a:xfrm>
            <a:off x="855663" y="2819400"/>
            <a:ext cx="2039937" cy="1311275"/>
            <a:chOff x="539" y="1440"/>
            <a:chExt cx="1285" cy="826"/>
          </a:xfrm>
        </p:grpSpPr>
        <p:sp>
          <p:nvSpPr>
            <p:cNvPr id="188425" name="Text Box 6"/>
            <p:cNvSpPr txBox="1">
              <a:spLocks noChangeArrowheads="1"/>
            </p:cNvSpPr>
            <p:nvPr/>
          </p:nvSpPr>
          <p:spPr bwMode="auto">
            <a:xfrm>
              <a:off x="539" y="1440"/>
              <a:ext cx="742" cy="82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latin typeface="Times New Roman" pitchFamily="18" charset="0"/>
                </a:rPr>
                <a:t>do</a:t>
              </a:r>
              <a:r>
                <a:rPr lang="en-US" sz="2000" b="1">
                  <a:solidFill>
                    <a:schemeClr val="hlink"/>
                  </a:solidFill>
                  <a:latin typeface="Times New Roman" pitchFamily="18" charset="0"/>
                </a:rPr>
                <a:t> and</a:t>
              </a:r>
            </a:p>
            <a:p>
              <a:pPr algn="ctr" eaLnBrk="0" hangingPunct="0"/>
              <a:r>
                <a:rPr lang="en-US" sz="2000" b="1">
                  <a:latin typeface="Times New Roman" pitchFamily="18" charset="0"/>
                </a:rPr>
                <a:t>while</a:t>
              </a:r>
              <a:r>
                <a:rPr lang="en-US" sz="2000" b="1">
                  <a:solidFill>
                    <a:schemeClr val="hlink"/>
                  </a:solidFill>
                  <a:latin typeface="Times New Roman" pitchFamily="18" charset="0"/>
                </a:rPr>
                <a:t> are</a:t>
              </a:r>
            </a:p>
            <a:p>
              <a:pPr algn="ctr" eaLnBrk="0" hangingPunct="0"/>
              <a:r>
                <a:rPr lang="en-US" sz="2000" b="1">
                  <a:solidFill>
                    <a:schemeClr val="hlink"/>
                  </a:solidFill>
                  <a:latin typeface="Times New Roman" pitchFamily="18" charset="0"/>
                </a:rPr>
                <a:t>reserved</a:t>
              </a:r>
            </a:p>
            <a:p>
              <a:pPr algn="ctr" eaLnBrk="0" hangingPunct="0"/>
              <a:r>
                <a:rPr lang="en-US" sz="2000" b="1">
                  <a:solidFill>
                    <a:schemeClr val="hlink"/>
                  </a:solidFill>
                  <a:latin typeface="Times New Roman" pitchFamily="18" charset="0"/>
                </a:rPr>
                <a:t>words</a:t>
              </a:r>
            </a:p>
          </p:txBody>
        </p:sp>
        <p:sp>
          <p:nvSpPr>
            <p:cNvPr id="188426" name="Line 7"/>
            <p:cNvSpPr>
              <a:spLocks noChangeShapeType="1"/>
            </p:cNvSpPr>
            <p:nvPr/>
          </p:nvSpPr>
          <p:spPr bwMode="auto">
            <a:xfrm flipV="1">
              <a:off x="1392" y="1488"/>
              <a:ext cx="432" cy="144"/>
            </a:xfrm>
            <a:prstGeom prst="line">
              <a:avLst/>
            </a:prstGeom>
            <a:noFill/>
            <a:ln w="31750">
              <a:solidFill>
                <a:srgbClr val="FF0000"/>
              </a:solidFill>
              <a:round/>
              <a:headEnd type="none" w="sm" len="sm"/>
              <a:tailEnd type="triangle" w="lg" len="med"/>
            </a:ln>
          </p:spPr>
          <p:txBody>
            <a:bodyPr wrap="none" anchor="ctr"/>
            <a:lstStyle/>
            <a:p>
              <a:endParaRPr lang="en-US"/>
            </a:p>
          </p:txBody>
        </p:sp>
        <p:sp>
          <p:nvSpPr>
            <p:cNvPr id="188427" name="Line 8"/>
            <p:cNvSpPr>
              <a:spLocks noChangeShapeType="1"/>
            </p:cNvSpPr>
            <p:nvPr/>
          </p:nvSpPr>
          <p:spPr bwMode="auto">
            <a:xfrm>
              <a:off x="1392" y="1872"/>
              <a:ext cx="432" cy="192"/>
            </a:xfrm>
            <a:prstGeom prst="line">
              <a:avLst/>
            </a:prstGeom>
            <a:noFill/>
            <a:ln w="31750">
              <a:solidFill>
                <a:srgbClr val="FF0000"/>
              </a:solidFill>
              <a:round/>
              <a:headEnd type="none" w="sm" len="sm"/>
              <a:tailEnd type="triangle" w="lg" len="med"/>
            </a:ln>
          </p:spPr>
          <p:txBody>
            <a:bodyPr wrap="none" anchor="ctr"/>
            <a:lstStyle/>
            <a:p>
              <a:endParaRPr lang="en-US"/>
            </a:p>
          </p:txBody>
        </p:sp>
      </p:grpSp>
      <p:sp>
        <p:nvSpPr>
          <p:cNvPr id="188428" name="Text Box 9"/>
          <p:cNvSpPr txBox="1">
            <a:spLocks noChangeArrowheads="1"/>
          </p:cNvSpPr>
          <p:nvPr/>
        </p:nvSpPr>
        <p:spPr bwMode="auto">
          <a:xfrm>
            <a:off x="1560513" y="4343400"/>
            <a:ext cx="4422775" cy="701675"/>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 executed once initially,</a:t>
            </a:r>
          </a:p>
          <a:p>
            <a:pPr algn="ctr" eaLnBrk="0" hangingPunct="0"/>
            <a:r>
              <a:rPr lang="en-US" sz="2000" b="1">
                <a:solidFill>
                  <a:schemeClr val="hlink"/>
                </a:solidFill>
                <a:latin typeface="Times New Roman" pitchFamily="18" charset="0"/>
              </a:rPr>
              <a:t>and then 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is evaluated</a:t>
            </a:r>
          </a:p>
        </p:txBody>
      </p:sp>
      <p:sp>
        <p:nvSpPr>
          <p:cNvPr id="188429" name="Text Box 10"/>
          <p:cNvSpPr txBox="1">
            <a:spLocks noChangeArrowheads="1"/>
          </p:cNvSpPr>
          <p:nvPr/>
        </p:nvSpPr>
        <p:spPr bwMode="auto">
          <a:xfrm>
            <a:off x="1828800" y="5181600"/>
            <a:ext cx="4178300" cy="701675"/>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  executed repeatedly</a:t>
            </a:r>
          </a:p>
          <a:p>
            <a:pPr algn="ctr" eaLnBrk="0" hangingPunct="0"/>
            <a:r>
              <a:rPr lang="en-US" sz="2000" b="1">
                <a:solidFill>
                  <a:schemeClr val="hlink"/>
                </a:solidFill>
                <a:latin typeface="Times New Roman" pitchFamily="18" charset="0"/>
              </a:rPr>
              <a:t>until the </a:t>
            </a:r>
            <a:r>
              <a:rPr lang="en-US" sz="2000" b="1" i="1">
                <a:solidFill>
                  <a:schemeClr val="accent2"/>
                </a:solidFill>
                <a:latin typeface="Times New Roman" pitchFamily="18" charset="0"/>
              </a:rPr>
              <a:t>condition</a:t>
            </a:r>
            <a:r>
              <a:rPr lang="en-US" sz="2000" b="1">
                <a:solidFill>
                  <a:schemeClr val="hlink"/>
                </a:solidFill>
                <a:latin typeface="Times New Roman" pitchFamily="18" charset="0"/>
              </a:rPr>
              <a:t> becomes false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E5513A84-B8BF-4BFB-8B9D-5B04C7461F3C}" type="slidenum">
              <a:rPr lang="en-US"/>
              <a:pPr>
                <a:defRPr/>
              </a:pPr>
              <a:t>15</a:t>
            </a:fld>
            <a:endParaRPr lang="en-US"/>
          </a:p>
        </p:txBody>
      </p:sp>
      <p:sp>
        <p:nvSpPr>
          <p:cNvPr id="23554" name="Rectangle 3"/>
          <p:cNvSpPr>
            <a:spLocks noGrp="1" noChangeArrowheads="1"/>
          </p:cNvSpPr>
          <p:nvPr>
            <p:ph idx="1"/>
          </p:nvPr>
        </p:nvSpPr>
        <p:spPr>
          <a:xfrm>
            <a:off x="914400" y="1600200"/>
            <a:ext cx="7848600" cy="5257800"/>
          </a:xfrm>
        </p:spPr>
        <p:txBody>
          <a:bodyPr/>
          <a:lstStyle/>
          <a:p>
            <a:pPr marL="533400" indent="-533400">
              <a:lnSpc>
                <a:spcPct val="90000"/>
              </a:lnSpc>
              <a:buFont typeface="Wingdings" pitchFamily="2" charset="2"/>
              <a:buBlip>
                <a:blip r:embed="rId2"/>
              </a:buBlip>
            </a:pPr>
            <a:r>
              <a:rPr lang="en-US" sz="2400" dirty="0" smtClean="0">
                <a:latin typeface="Times New Roman" pitchFamily="18" charset="0"/>
              </a:rPr>
              <a:t>Java Applets</a:t>
            </a:r>
          </a:p>
          <a:p>
            <a:pPr marL="533400" indent="-533400">
              <a:lnSpc>
                <a:spcPct val="90000"/>
              </a:lnSpc>
              <a:buFont typeface="Wingdings" pitchFamily="2" charset="2"/>
              <a:buBlip>
                <a:blip r:embed="rId2"/>
              </a:buBlip>
            </a:pPr>
            <a:r>
              <a:rPr lang="en-US" sz="2400" dirty="0" smtClean="0">
                <a:latin typeface="Times New Roman" pitchFamily="18" charset="0"/>
              </a:rPr>
              <a:t>Security</a:t>
            </a:r>
          </a:p>
          <a:p>
            <a:pPr marL="533400" indent="-533400">
              <a:lnSpc>
                <a:spcPct val="90000"/>
              </a:lnSpc>
              <a:buFont typeface="Wingdings" pitchFamily="2" charset="2"/>
              <a:buBlip>
                <a:blip r:embed="rId2"/>
              </a:buBlip>
            </a:pPr>
            <a:r>
              <a:rPr lang="en-US" sz="2400" dirty="0" smtClean="0">
                <a:latin typeface="Times New Roman" pitchFamily="18" charset="0"/>
              </a:rPr>
              <a:t>Portability</a:t>
            </a:r>
          </a:p>
          <a:p>
            <a:pPr marL="533400" indent="-533400">
              <a:lnSpc>
                <a:spcPct val="90000"/>
              </a:lnSpc>
              <a:buFont typeface="Wingdings" pitchFamily="2" charset="2"/>
              <a:buAutoNum type="arabicPeriod"/>
            </a:pPr>
            <a:r>
              <a:rPr lang="en-US" sz="2400" b="1" u="sng" dirty="0" smtClean="0">
                <a:latin typeface="Times New Roman" pitchFamily="18" charset="0"/>
              </a:rPr>
              <a:t>Applets:</a:t>
            </a:r>
          </a:p>
          <a:p>
            <a:pPr marL="533400" indent="-533400">
              <a:lnSpc>
                <a:spcPct val="90000"/>
              </a:lnSpc>
              <a:buFont typeface="Wingdings" pitchFamily="2" charset="2"/>
              <a:buNone/>
            </a:pPr>
            <a:r>
              <a:rPr lang="en-US" sz="2400" dirty="0" smtClean="0">
                <a:solidFill>
                  <a:srgbClr val="FF0000"/>
                </a:solidFill>
                <a:latin typeface="Times New Roman" pitchFamily="18" charset="0"/>
              </a:rPr>
              <a:t>Special java program that can transmitted over the network and automatically executed by a java-compatible web browser.</a:t>
            </a:r>
          </a:p>
          <a:p>
            <a:pPr marL="533400" indent="-533400">
              <a:lnSpc>
                <a:spcPct val="90000"/>
              </a:lnSpc>
              <a:buFont typeface="Wingdings" pitchFamily="2" charset="2"/>
              <a:buNone/>
            </a:pPr>
            <a:r>
              <a:rPr lang="en-US" sz="2400" b="1" u="sng" dirty="0" smtClean="0">
                <a:latin typeface="Times New Roman" pitchFamily="18" charset="0"/>
              </a:rPr>
              <a:t>2. Security:</a:t>
            </a:r>
          </a:p>
          <a:p>
            <a:pPr marL="533400" indent="-533400">
              <a:lnSpc>
                <a:spcPct val="90000"/>
              </a:lnSpc>
              <a:buFont typeface="Wingdings" pitchFamily="2" charset="2"/>
              <a:buNone/>
            </a:pPr>
            <a:r>
              <a:rPr lang="en-US" sz="2400" dirty="0" smtClean="0">
                <a:latin typeface="Times New Roman" pitchFamily="18" charset="0"/>
              </a:rPr>
              <a:t>Java compatible web browser can download java applets without fear of viral infection and malicious agent.</a:t>
            </a:r>
          </a:p>
          <a:p>
            <a:pPr marL="533400" indent="-533400">
              <a:lnSpc>
                <a:spcPct val="90000"/>
              </a:lnSpc>
              <a:buFont typeface="Wingdings" pitchFamily="2" charset="2"/>
              <a:buNone/>
            </a:pPr>
            <a:r>
              <a:rPr lang="en-US" sz="2600" b="1" u="sng" dirty="0" smtClean="0">
                <a:latin typeface="Times New Roman" pitchFamily="18" charset="0"/>
              </a:rPr>
              <a:t>3. Portable:</a:t>
            </a:r>
          </a:p>
          <a:p>
            <a:pPr marL="533400" indent="-533400">
              <a:lnSpc>
                <a:spcPct val="90000"/>
              </a:lnSpc>
              <a:buFont typeface="Wingdings" pitchFamily="2" charset="2"/>
              <a:buNone/>
            </a:pPr>
            <a:r>
              <a:rPr lang="en-US" sz="2600" dirty="0" smtClean="0">
                <a:solidFill>
                  <a:srgbClr val="FF0000"/>
                </a:solidFill>
                <a:latin typeface="Times New Roman" pitchFamily="18" charset="0"/>
              </a:rPr>
              <a:t>Java applets can be dynamically downloaded to all the various types of platforms connected to the internet</a:t>
            </a:r>
            <a:r>
              <a:rPr lang="en-US" sz="2400" dirty="0" smtClean="0">
                <a:solidFill>
                  <a:srgbClr val="FF0000"/>
                </a:solidFill>
                <a:latin typeface="Times New Roman" pitchFamily="18" charset="0"/>
              </a:rPr>
              <a:t> </a:t>
            </a:r>
          </a:p>
        </p:txBody>
      </p:sp>
      <p:sp>
        <p:nvSpPr>
          <p:cNvPr id="36866" name="Rectangle 2"/>
          <p:cNvSpPr>
            <a:spLocks noGrp="1" noChangeArrowheads="1"/>
          </p:cNvSpPr>
          <p:nvPr>
            <p:ph type="title"/>
          </p:nvPr>
        </p:nvSpPr>
        <p:spPr/>
        <p:txBody>
          <a:bodyPr>
            <a:normAutofit fontScale="90000"/>
          </a:bodyPr>
          <a:lstStyle/>
          <a:p>
            <a:pPr fontAlgn="auto">
              <a:spcAft>
                <a:spcPts val="0"/>
              </a:spcAft>
              <a:defRPr/>
            </a:pPr>
            <a:r>
              <a:rPr lang="en-US"/>
              <a:t>Language of Internet Programming</a:t>
            </a:r>
          </a:p>
        </p:txBody>
      </p:sp>
      <p:sp>
        <p:nvSpPr>
          <p:cNvPr id="23556"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91633629-6CE2-4319-B834-F6AB81F93B3D}" type="slidenum">
              <a:rPr lang="en-US" sz="1000"/>
              <a:pPr algn="r"/>
              <a:t>15</a:t>
            </a:fld>
            <a:endParaRPr lang="en-US" sz="1000"/>
          </a:p>
        </p:txBody>
      </p:sp>
      <p:sp>
        <p:nvSpPr>
          <p:cNvPr id="23557"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48563CAF-0AE5-4C7B-9F94-BA8474E2FE2B}" type="slidenum">
              <a:rPr lang="en-US"/>
              <a:pPr>
                <a:defRPr/>
              </a:pPr>
              <a:t>150</a:t>
            </a:fld>
            <a:endParaRPr lang="en-US"/>
          </a:p>
        </p:txBody>
      </p:sp>
      <p:sp>
        <p:nvSpPr>
          <p:cNvPr id="18944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8944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8944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6629AD3-F2E2-4497-AF61-64B7DA5A3423}" type="slidenum">
              <a:rPr lang="en-US" sz="1400"/>
              <a:pPr algn="r"/>
              <a:t>150</a:t>
            </a:fld>
            <a:endParaRPr lang="en-US" sz="1400"/>
          </a:p>
        </p:txBody>
      </p:sp>
      <p:sp>
        <p:nvSpPr>
          <p:cNvPr id="18944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do-while Example</a:t>
            </a:r>
          </a:p>
        </p:txBody>
      </p:sp>
      <p:sp>
        <p:nvSpPr>
          <p:cNvPr id="189446" name="Rectangle 3"/>
          <p:cNvSpPr>
            <a:spLocks noGrp="1" noChangeArrowheads="1"/>
          </p:cNvSpPr>
          <p:nvPr>
            <p:ph type="body" idx="4294967295"/>
          </p:nvPr>
        </p:nvSpPr>
        <p:spPr/>
        <p:txBody>
          <a:bodyPr/>
          <a:lstStyle/>
          <a:p>
            <a:pPr>
              <a:buFont typeface="Wingdings 3" pitchFamily="18" charset="2"/>
              <a:buNone/>
            </a:pPr>
            <a:r>
              <a:rPr lang="en-US" sz="2300" smtClean="0">
                <a:latin typeface="Times New Roman" pitchFamily="18" charset="0"/>
              </a:rPr>
              <a:t>final int LIMIT = 5;</a:t>
            </a:r>
          </a:p>
          <a:p>
            <a:pPr>
              <a:lnSpc>
                <a:spcPct val="50000"/>
              </a:lnSpc>
              <a:buFont typeface="Wingdings 3" pitchFamily="18" charset="2"/>
              <a:buNone/>
            </a:pPr>
            <a:r>
              <a:rPr lang="en-US" sz="2300" smtClean="0">
                <a:latin typeface="Times New Roman" pitchFamily="18" charset="0"/>
              </a:rPr>
              <a:t>int count = 1;</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do {</a:t>
            </a:r>
          </a:p>
          <a:p>
            <a:pPr>
              <a:buFont typeface="Wingdings 3" pitchFamily="18" charset="2"/>
              <a:buNone/>
            </a:pPr>
            <a:r>
              <a:rPr lang="en-US" sz="2300" smtClean="0">
                <a:latin typeface="Times New Roman" pitchFamily="18" charset="0"/>
              </a:rPr>
              <a:t>    System.out.println(count);</a:t>
            </a:r>
          </a:p>
          <a:p>
            <a:pPr>
              <a:buFont typeface="Wingdings 3" pitchFamily="18" charset="2"/>
              <a:buNone/>
            </a:pPr>
            <a:r>
              <a:rPr lang="en-US" sz="2300" smtClean="0">
                <a:latin typeface="Times New Roman" pitchFamily="18" charset="0"/>
              </a:rPr>
              <a:t>    count += 1;</a:t>
            </a:r>
          </a:p>
          <a:p>
            <a:pPr>
              <a:buFont typeface="Wingdings 3" pitchFamily="18" charset="2"/>
              <a:buNone/>
            </a:pPr>
            <a:r>
              <a:rPr lang="en-US" sz="2300" smtClean="0">
                <a:latin typeface="Times New Roman" pitchFamily="18" charset="0"/>
              </a:rPr>
              <a:t>} while (count &lt;= LIMIT); </a:t>
            </a:r>
          </a:p>
          <a:p>
            <a:endParaRPr lang="en-US" sz="2300" smtClean="0">
              <a:latin typeface="Times New Roman" pitchFamily="18" charset="0"/>
            </a:endParaRPr>
          </a:p>
        </p:txBody>
      </p:sp>
      <p:sp>
        <p:nvSpPr>
          <p:cNvPr id="189447" name="Text Box 4"/>
          <p:cNvSpPr txBox="1">
            <a:spLocks noChangeArrowheads="1"/>
          </p:cNvSpPr>
          <p:nvPr/>
        </p:nvSpPr>
        <p:spPr bwMode="auto">
          <a:xfrm>
            <a:off x="7281863" y="2436813"/>
            <a:ext cx="1211262" cy="2676525"/>
          </a:xfrm>
          <a:prstGeom prst="rect">
            <a:avLst/>
          </a:prstGeom>
          <a:solidFill>
            <a:srgbClr val="F8F8F8"/>
          </a:solidFill>
          <a:ln w="28575">
            <a:solidFill>
              <a:schemeClr val="hlink"/>
            </a:solidFill>
            <a:miter lim="800000"/>
            <a:headEnd type="none" w="sm" len="sm"/>
            <a:tailEnd type="none" w="sm" len="sm"/>
          </a:ln>
        </p:spPr>
        <p:txBody>
          <a:bodyPr wrap="none" anchorCtr="1">
            <a:spAutoFit/>
          </a:bodyPr>
          <a:lstStyle/>
          <a:p>
            <a:pPr algn="ctr" eaLnBrk="0" hangingPunct="0"/>
            <a:r>
              <a:rPr lang="en-US" sz="2400">
                <a:solidFill>
                  <a:schemeClr val="hlink"/>
                </a:solidFill>
              </a:rPr>
              <a:t>Output:</a:t>
            </a:r>
          </a:p>
          <a:p>
            <a:pPr algn="ctr" eaLnBrk="0" hangingPunct="0"/>
            <a:endParaRPr lang="en-US" sz="2400">
              <a:solidFill>
                <a:schemeClr val="hlink"/>
              </a:solidFill>
            </a:endParaRPr>
          </a:p>
          <a:p>
            <a:pPr algn="ctr" eaLnBrk="0" hangingPunct="0"/>
            <a:r>
              <a:rPr lang="en-US" sz="2400"/>
              <a:t>1</a:t>
            </a:r>
          </a:p>
          <a:p>
            <a:pPr algn="ctr" eaLnBrk="0" hangingPunct="0"/>
            <a:r>
              <a:rPr lang="en-US" sz="2400"/>
              <a:t>2</a:t>
            </a:r>
          </a:p>
          <a:p>
            <a:pPr algn="ctr" eaLnBrk="0" hangingPunct="0"/>
            <a:r>
              <a:rPr lang="en-US" sz="2400"/>
              <a:t>3</a:t>
            </a:r>
          </a:p>
          <a:p>
            <a:pPr algn="ctr" eaLnBrk="0" hangingPunct="0"/>
            <a:r>
              <a:rPr lang="en-US" sz="2400"/>
              <a:t>4</a:t>
            </a:r>
          </a:p>
          <a:p>
            <a:pPr algn="ctr" eaLnBrk="0" hangingPunct="0"/>
            <a:r>
              <a:rPr lang="en-US" sz="2400"/>
              <a:t>5</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44" name="Slide Number Placeholder 17"/>
          <p:cNvSpPr>
            <a:spLocks noGrp="1"/>
          </p:cNvSpPr>
          <p:nvPr>
            <p:ph type="sldNum" sz="quarter" idx="12"/>
          </p:nvPr>
        </p:nvSpPr>
        <p:spPr/>
        <p:txBody>
          <a:bodyPr/>
          <a:lstStyle/>
          <a:p>
            <a:pPr>
              <a:defRPr/>
            </a:pPr>
            <a:fld id="{5DA0CBF9-D8C6-4DFE-A24F-AD719A8B9648}" type="slidenum">
              <a:rPr lang="en-US"/>
              <a:pPr>
                <a:defRPr/>
              </a:pPr>
              <a:t>151</a:t>
            </a:fld>
            <a:endParaRPr lang="en-US"/>
          </a:p>
        </p:txBody>
      </p:sp>
      <p:sp>
        <p:nvSpPr>
          <p:cNvPr id="19046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046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046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7220733-4D23-4A95-B6B0-A12DC7D3130B}" type="slidenum">
              <a:rPr lang="en-US" sz="1400"/>
              <a:pPr algn="r"/>
              <a:t>151</a:t>
            </a:fld>
            <a:endParaRPr lang="en-US" sz="1400"/>
          </a:p>
        </p:txBody>
      </p:sp>
      <p:sp>
        <p:nvSpPr>
          <p:cNvPr id="19046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Comparing while and do</a:t>
            </a:r>
          </a:p>
        </p:txBody>
      </p:sp>
      <p:grpSp>
        <p:nvGrpSpPr>
          <p:cNvPr id="2" name="Group 3"/>
          <p:cNvGrpSpPr>
            <a:grpSpLocks/>
          </p:cNvGrpSpPr>
          <p:nvPr/>
        </p:nvGrpSpPr>
        <p:grpSpPr bwMode="auto">
          <a:xfrm>
            <a:off x="1524000" y="1371600"/>
            <a:ext cx="2819400" cy="4343400"/>
            <a:chOff x="960" y="864"/>
            <a:chExt cx="1776" cy="2736"/>
          </a:xfrm>
        </p:grpSpPr>
        <p:grpSp>
          <p:nvGrpSpPr>
            <p:cNvPr id="3" name="Group 4"/>
            <p:cNvGrpSpPr>
              <a:grpSpLocks/>
            </p:cNvGrpSpPr>
            <p:nvPr/>
          </p:nvGrpSpPr>
          <p:grpSpPr bwMode="auto">
            <a:xfrm>
              <a:off x="960" y="1296"/>
              <a:ext cx="1776" cy="2304"/>
              <a:chOff x="1104" y="1056"/>
              <a:chExt cx="1776" cy="2304"/>
            </a:xfrm>
          </p:grpSpPr>
          <p:grpSp>
            <p:nvGrpSpPr>
              <p:cNvPr id="4" name="Group 5"/>
              <p:cNvGrpSpPr>
                <a:grpSpLocks/>
              </p:cNvGrpSpPr>
              <p:nvPr/>
            </p:nvGrpSpPr>
            <p:grpSpPr bwMode="auto">
              <a:xfrm>
                <a:off x="1200" y="2064"/>
                <a:ext cx="1008" cy="816"/>
                <a:chOff x="2112" y="1968"/>
                <a:chExt cx="1008" cy="816"/>
              </a:xfrm>
            </p:grpSpPr>
            <p:grpSp>
              <p:nvGrpSpPr>
                <p:cNvPr id="5" name="Group 6"/>
                <p:cNvGrpSpPr>
                  <a:grpSpLocks/>
                </p:cNvGrpSpPr>
                <p:nvPr/>
              </p:nvGrpSpPr>
              <p:grpSpPr bwMode="auto">
                <a:xfrm>
                  <a:off x="2112" y="2544"/>
                  <a:ext cx="1008" cy="240"/>
                  <a:chOff x="2112" y="2496"/>
                  <a:chExt cx="1008" cy="240"/>
                </a:xfrm>
              </p:grpSpPr>
              <p:sp>
                <p:nvSpPr>
                  <p:cNvPr id="190474" name="Rectangle 7"/>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0475" name="Text Box 8"/>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statement</a:t>
                    </a:r>
                    <a:endParaRPr lang="en-US" sz="2400">
                      <a:latin typeface="Times New Roman" pitchFamily="18" charset="0"/>
                    </a:endParaRPr>
                  </a:p>
                </p:txBody>
              </p:sp>
            </p:grpSp>
            <p:cxnSp>
              <p:nvCxnSpPr>
                <p:cNvPr id="190476" name="AutoShape 9"/>
                <p:cNvCxnSpPr>
                  <a:cxnSpLocks noChangeShapeType="1"/>
                  <a:stCxn id="190481" idx="2"/>
                  <a:endCxn id="190474" idx="0"/>
                </p:cNvCxnSpPr>
                <p:nvPr/>
              </p:nvCxnSpPr>
              <p:spPr bwMode="auto">
                <a:xfrm>
                  <a:off x="2616" y="1968"/>
                  <a:ext cx="0" cy="576"/>
                </a:xfrm>
                <a:prstGeom prst="straightConnector1">
                  <a:avLst/>
                </a:prstGeom>
                <a:noFill/>
                <a:ln w="31750">
                  <a:solidFill>
                    <a:srgbClr val="FF0000"/>
                  </a:solidFill>
                  <a:round/>
                  <a:headEnd type="none" w="sm" len="sm"/>
                  <a:tailEnd type="triangle" w="lg" len="med"/>
                </a:ln>
              </p:spPr>
            </p:cxnSp>
            <p:sp>
              <p:nvSpPr>
                <p:cNvPr id="190477" name="Text Box 10"/>
                <p:cNvSpPr txBox="1">
                  <a:spLocks noChangeArrowheads="1"/>
                </p:cNvSpPr>
                <p:nvPr/>
              </p:nvSpPr>
              <p:spPr bwMode="auto">
                <a:xfrm>
                  <a:off x="2652" y="2112"/>
                  <a:ext cx="37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true</a:t>
                  </a:r>
                  <a:endParaRPr lang="en-US" sz="2400">
                    <a:solidFill>
                      <a:schemeClr val="hlink"/>
                    </a:solidFill>
                    <a:latin typeface="Times New Roman" pitchFamily="18" charset="0"/>
                  </a:endParaRPr>
                </a:p>
              </p:txBody>
            </p:sp>
          </p:grpSp>
          <p:cxnSp>
            <p:nvCxnSpPr>
              <p:cNvPr id="190478" name="AutoShape 11"/>
              <p:cNvCxnSpPr>
                <a:cxnSpLocks noChangeShapeType="1"/>
                <a:stCxn id="190474" idx="1"/>
                <a:endCxn id="190481" idx="1"/>
              </p:cNvCxnSpPr>
              <p:nvPr/>
            </p:nvCxnSpPr>
            <p:spPr bwMode="auto">
              <a:xfrm rot="10800000">
                <a:off x="1104" y="1776"/>
                <a:ext cx="96" cy="984"/>
              </a:xfrm>
              <a:prstGeom prst="bentConnector3">
                <a:avLst>
                  <a:gd name="adj1" fmla="val 250000"/>
                </a:avLst>
              </a:prstGeom>
              <a:noFill/>
              <a:ln w="31750">
                <a:solidFill>
                  <a:srgbClr val="FF0000"/>
                </a:solidFill>
                <a:miter lim="800000"/>
                <a:headEnd type="none" w="sm" len="sm"/>
                <a:tailEnd type="triangle" w="lg" len="med"/>
              </a:ln>
            </p:spPr>
          </p:cxnSp>
          <p:grpSp>
            <p:nvGrpSpPr>
              <p:cNvPr id="6" name="Group 12"/>
              <p:cNvGrpSpPr>
                <a:grpSpLocks/>
              </p:cNvGrpSpPr>
              <p:nvPr/>
            </p:nvGrpSpPr>
            <p:grpSpPr bwMode="auto">
              <a:xfrm>
                <a:off x="1104" y="1056"/>
                <a:ext cx="1200" cy="1008"/>
                <a:chOff x="2016" y="960"/>
                <a:chExt cx="1200" cy="1008"/>
              </a:xfrm>
            </p:grpSpPr>
            <p:grpSp>
              <p:nvGrpSpPr>
                <p:cNvPr id="7" name="Group 13"/>
                <p:cNvGrpSpPr>
                  <a:grpSpLocks/>
                </p:cNvGrpSpPr>
                <p:nvPr/>
              </p:nvGrpSpPr>
              <p:grpSpPr bwMode="auto">
                <a:xfrm>
                  <a:off x="2016" y="1392"/>
                  <a:ext cx="1200" cy="576"/>
                  <a:chOff x="2016" y="1584"/>
                  <a:chExt cx="1200" cy="576"/>
                </a:xfrm>
              </p:grpSpPr>
              <p:sp>
                <p:nvSpPr>
                  <p:cNvPr id="190481" name="AutoShape 14"/>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0482" name="Text Box 15"/>
                  <p:cNvSpPr txBox="1">
                    <a:spLocks noChangeArrowheads="1"/>
                  </p:cNvSpPr>
                  <p:nvPr/>
                </p:nvSpPr>
                <p:spPr bwMode="auto">
                  <a:xfrm>
                    <a:off x="2262" y="1660"/>
                    <a:ext cx="708" cy="404"/>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condition</a:t>
                    </a:r>
                  </a:p>
                  <a:p>
                    <a:pPr algn="ctr" eaLnBrk="0" hangingPunct="0"/>
                    <a:r>
                      <a:rPr lang="en-US" b="1">
                        <a:solidFill>
                          <a:schemeClr val="bg2"/>
                        </a:solidFill>
                        <a:latin typeface="Times New Roman" pitchFamily="18" charset="0"/>
                      </a:rPr>
                      <a:t>evaluated</a:t>
                    </a:r>
                    <a:endParaRPr lang="en-US" sz="2400">
                      <a:latin typeface="Times New Roman" pitchFamily="18" charset="0"/>
                    </a:endParaRPr>
                  </a:p>
                </p:txBody>
              </p:sp>
            </p:grpSp>
            <p:cxnSp>
              <p:nvCxnSpPr>
                <p:cNvPr id="190483" name="AutoShape 16"/>
                <p:cNvCxnSpPr>
                  <a:cxnSpLocks noChangeShapeType="1"/>
                  <a:endCxn id="190481" idx="0"/>
                </p:cNvCxnSpPr>
                <p:nvPr/>
              </p:nvCxnSpPr>
              <p:spPr bwMode="auto">
                <a:xfrm>
                  <a:off x="2616" y="960"/>
                  <a:ext cx="0" cy="432"/>
                </a:xfrm>
                <a:prstGeom prst="straightConnector1">
                  <a:avLst/>
                </a:prstGeom>
                <a:noFill/>
                <a:ln w="31750">
                  <a:solidFill>
                    <a:srgbClr val="FF0000"/>
                  </a:solidFill>
                  <a:round/>
                  <a:headEnd type="none" w="sm" len="sm"/>
                  <a:tailEnd type="triangle" w="lg" len="med"/>
                </a:ln>
              </p:spPr>
            </p:cxnSp>
          </p:grpSp>
          <p:grpSp>
            <p:nvGrpSpPr>
              <p:cNvPr id="8" name="Group 17"/>
              <p:cNvGrpSpPr>
                <a:grpSpLocks/>
              </p:cNvGrpSpPr>
              <p:nvPr/>
            </p:nvGrpSpPr>
            <p:grpSpPr bwMode="auto">
              <a:xfrm>
                <a:off x="1666" y="1776"/>
                <a:ext cx="1214" cy="1584"/>
                <a:chOff x="2578" y="1680"/>
                <a:chExt cx="1214" cy="1584"/>
              </a:xfrm>
            </p:grpSpPr>
            <p:cxnSp>
              <p:nvCxnSpPr>
                <p:cNvPr id="190485" name="AutoShape 18"/>
                <p:cNvCxnSpPr>
                  <a:cxnSpLocks noChangeShapeType="1"/>
                  <a:stCxn id="190481" idx="3"/>
                </p:cNvCxnSpPr>
                <p:nvPr/>
              </p:nvCxnSpPr>
              <p:spPr bwMode="auto">
                <a:xfrm flipH="1">
                  <a:off x="2578" y="1680"/>
                  <a:ext cx="638" cy="1584"/>
                </a:xfrm>
                <a:prstGeom prst="bentConnector4">
                  <a:avLst>
                    <a:gd name="adj1" fmla="val -22569"/>
                    <a:gd name="adj2" fmla="val 83458"/>
                  </a:avLst>
                </a:prstGeom>
                <a:noFill/>
                <a:ln w="31750">
                  <a:solidFill>
                    <a:srgbClr val="FF0000"/>
                  </a:solidFill>
                  <a:miter lim="800000"/>
                  <a:headEnd type="none" w="sm" len="sm"/>
                  <a:tailEnd type="triangle" w="lg" len="med"/>
                </a:ln>
              </p:spPr>
            </p:cxnSp>
            <p:sp>
              <p:nvSpPr>
                <p:cNvPr id="190486" name="Text Box 19"/>
                <p:cNvSpPr txBox="1">
                  <a:spLocks noChangeArrowheads="1"/>
                </p:cNvSpPr>
                <p:nvPr/>
              </p:nvSpPr>
              <p:spPr bwMode="auto">
                <a:xfrm>
                  <a:off x="3396" y="2112"/>
                  <a:ext cx="39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false</a:t>
                  </a:r>
                  <a:endParaRPr lang="en-US" sz="2400">
                    <a:solidFill>
                      <a:schemeClr val="hlink"/>
                    </a:solidFill>
                    <a:latin typeface="Times New Roman" pitchFamily="18" charset="0"/>
                  </a:endParaRPr>
                </a:p>
              </p:txBody>
            </p:sp>
          </p:grpSp>
        </p:grpSp>
        <p:sp>
          <p:nvSpPr>
            <p:cNvPr id="190487" name="Text Box 20"/>
            <p:cNvSpPr txBox="1">
              <a:spLocks noChangeArrowheads="1"/>
            </p:cNvSpPr>
            <p:nvPr/>
          </p:nvSpPr>
          <p:spPr bwMode="auto">
            <a:xfrm>
              <a:off x="1152" y="864"/>
              <a:ext cx="813" cy="250"/>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u="sng">
                  <a:solidFill>
                    <a:schemeClr val="hlink"/>
                  </a:solidFill>
                  <a:latin typeface="Times New Roman" pitchFamily="18" charset="0"/>
                </a:rPr>
                <a:t>while loop</a:t>
              </a:r>
              <a:endParaRPr lang="en-US" sz="2400" u="sng">
                <a:solidFill>
                  <a:schemeClr val="hlink"/>
                </a:solidFill>
                <a:latin typeface="Times New Roman" pitchFamily="18" charset="0"/>
              </a:endParaRPr>
            </a:p>
          </p:txBody>
        </p:sp>
      </p:grpSp>
      <p:grpSp>
        <p:nvGrpSpPr>
          <p:cNvPr id="9" name="Group 21"/>
          <p:cNvGrpSpPr>
            <a:grpSpLocks/>
          </p:cNvGrpSpPr>
          <p:nvPr/>
        </p:nvGrpSpPr>
        <p:grpSpPr bwMode="auto">
          <a:xfrm>
            <a:off x="4953000" y="1371600"/>
            <a:ext cx="2743200" cy="4191000"/>
            <a:chOff x="3072" y="864"/>
            <a:chExt cx="1728" cy="2640"/>
          </a:xfrm>
        </p:grpSpPr>
        <p:grpSp>
          <p:nvGrpSpPr>
            <p:cNvPr id="10" name="Group 22"/>
            <p:cNvGrpSpPr>
              <a:grpSpLocks/>
            </p:cNvGrpSpPr>
            <p:nvPr/>
          </p:nvGrpSpPr>
          <p:grpSpPr bwMode="auto">
            <a:xfrm>
              <a:off x="3072" y="1296"/>
              <a:ext cx="1728" cy="2208"/>
              <a:chOff x="3264" y="1209"/>
              <a:chExt cx="1728" cy="2208"/>
            </a:xfrm>
          </p:grpSpPr>
          <p:grpSp>
            <p:nvGrpSpPr>
              <p:cNvPr id="11" name="Group 23"/>
              <p:cNvGrpSpPr>
                <a:grpSpLocks/>
              </p:cNvGrpSpPr>
              <p:nvPr/>
            </p:nvGrpSpPr>
            <p:grpSpPr bwMode="auto">
              <a:xfrm>
                <a:off x="3264" y="1713"/>
                <a:ext cx="624" cy="840"/>
                <a:chOff x="1584" y="1608"/>
                <a:chExt cx="624" cy="840"/>
              </a:xfrm>
            </p:grpSpPr>
            <p:sp>
              <p:nvSpPr>
                <p:cNvPr id="190491" name="Text Box 24"/>
                <p:cNvSpPr txBox="1">
                  <a:spLocks noChangeArrowheads="1"/>
                </p:cNvSpPr>
                <p:nvPr/>
              </p:nvSpPr>
              <p:spPr bwMode="auto">
                <a:xfrm>
                  <a:off x="1584" y="1920"/>
                  <a:ext cx="37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true</a:t>
                  </a:r>
                  <a:endParaRPr lang="en-US" sz="2400">
                    <a:solidFill>
                      <a:schemeClr val="hlink"/>
                    </a:solidFill>
                    <a:latin typeface="Times New Roman" pitchFamily="18" charset="0"/>
                  </a:endParaRPr>
                </a:p>
              </p:txBody>
            </p:sp>
            <p:cxnSp>
              <p:nvCxnSpPr>
                <p:cNvPr id="190492" name="AutoShape 25"/>
                <p:cNvCxnSpPr>
                  <a:cxnSpLocks noChangeShapeType="1"/>
                  <a:stCxn id="190501" idx="1"/>
                  <a:endCxn id="190495" idx="1"/>
                </p:cNvCxnSpPr>
                <p:nvPr/>
              </p:nvCxnSpPr>
              <p:spPr bwMode="auto">
                <a:xfrm rot="10800000" flipV="1">
                  <a:off x="2112" y="1608"/>
                  <a:ext cx="96" cy="840"/>
                </a:xfrm>
                <a:prstGeom prst="bentConnector3">
                  <a:avLst>
                    <a:gd name="adj1" fmla="val 250000"/>
                  </a:avLst>
                </a:prstGeom>
                <a:noFill/>
                <a:ln w="31750">
                  <a:solidFill>
                    <a:srgbClr val="FF0000"/>
                  </a:solidFill>
                  <a:miter lim="800000"/>
                  <a:headEnd type="triangle" w="lg" len="med"/>
                  <a:tailEnd type="none" w="sm" len="sm"/>
                </a:ln>
              </p:spPr>
            </p:cxnSp>
          </p:grpSp>
          <p:grpSp>
            <p:nvGrpSpPr>
              <p:cNvPr id="12" name="Group 26"/>
              <p:cNvGrpSpPr>
                <a:grpSpLocks/>
              </p:cNvGrpSpPr>
              <p:nvPr/>
            </p:nvGrpSpPr>
            <p:grpSpPr bwMode="auto">
              <a:xfrm>
                <a:off x="3792" y="1824"/>
                <a:ext cx="1200" cy="1017"/>
                <a:chOff x="2112" y="1719"/>
                <a:chExt cx="1200" cy="1017"/>
              </a:xfrm>
            </p:grpSpPr>
            <p:grpSp>
              <p:nvGrpSpPr>
                <p:cNvPr id="13" name="Group 27"/>
                <p:cNvGrpSpPr>
                  <a:grpSpLocks/>
                </p:cNvGrpSpPr>
                <p:nvPr/>
              </p:nvGrpSpPr>
              <p:grpSpPr bwMode="auto">
                <a:xfrm>
                  <a:off x="2112" y="2160"/>
                  <a:ext cx="1200" cy="576"/>
                  <a:chOff x="2016" y="1584"/>
                  <a:chExt cx="1200" cy="576"/>
                </a:xfrm>
              </p:grpSpPr>
              <p:sp>
                <p:nvSpPr>
                  <p:cNvPr id="190495" name="AutoShape 28"/>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0496" name="Text Box 29"/>
                  <p:cNvSpPr txBox="1">
                    <a:spLocks noChangeArrowheads="1"/>
                  </p:cNvSpPr>
                  <p:nvPr/>
                </p:nvSpPr>
                <p:spPr bwMode="auto">
                  <a:xfrm>
                    <a:off x="2262" y="1660"/>
                    <a:ext cx="708" cy="404"/>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condition</a:t>
                    </a:r>
                  </a:p>
                  <a:p>
                    <a:pPr algn="ctr" eaLnBrk="0" hangingPunct="0"/>
                    <a:r>
                      <a:rPr lang="en-US" b="1">
                        <a:solidFill>
                          <a:schemeClr val="bg2"/>
                        </a:solidFill>
                        <a:latin typeface="Times New Roman" pitchFamily="18" charset="0"/>
                      </a:rPr>
                      <a:t>evaluated</a:t>
                    </a:r>
                    <a:endParaRPr lang="en-US" sz="2400">
                      <a:latin typeface="Times New Roman" pitchFamily="18" charset="0"/>
                    </a:endParaRPr>
                  </a:p>
                </p:txBody>
              </p:sp>
            </p:grpSp>
            <p:cxnSp>
              <p:nvCxnSpPr>
                <p:cNvPr id="190497" name="AutoShape 30"/>
                <p:cNvCxnSpPr>
                  <a:cxnSpLocks noChangeShapeType="1"/>
                  <a:stCxn id="190502" idx="2"/>
                  <a:endCxn id="190495" idx="0"/>
                </p:cNvCxnSpPr>
                <p:nvPr/>
              </p:nvCxnSpPr>
              <p:spPr bwMode="auto">
                <a:xfrm>
                  <a:off x="2712" y="1719"/>
                  <a:ext cx="0" cy="441"/>
                </a:xfrm>
                <a:prstGeom prst="straightConnector1">
                  <a:avLst/>
                </a:prstGeom>
                <a:noFill/>
                <a:ln w="31750">
                  <a:solidFill>
                    <a:srgbClr val="FF0000"/>
                  </a:solidFill>
                  <a:round/>
                  <a:headEnd type="none" w="sm" len="sm"/>
                  <a:tailEnd type="triangle" w="lg" len="med"/>
                </a:ln>
              </p:spPr>
            </p:cxnSp>
          </p:grpSp>
          <p:grpSp>
            <p:nvGrpSpPr>
              <p:cNvPr id="14" name="Group 31"/>
              <p:cNvGrpSpPr>
                <a:grpSpLocks/>
              </p:cNvGrpSpPr>
              <p:nvPr/>
            </p:nvGrpSpPr>
            <p:grpSpPr bwMode="auto">
              <a:xfrm>
                <a:off x="3888" y="1209"/>
                <a:ext cx="1008" cy="624"/>
                <a:chOff x="2208" y="1104"/>
                <a:chExt cx="1008" cy="624"/>
              </a:xfrm>
            </p:grpSpPr>
            <p:cxnSp>
              <p:nvCxnSpPr>
                <p:cNvPr id="190499" name="AutoShape 32"/>
                <p:cNvCxnSpPr>
                  <a:cxnSpLocks noChangeShapeType="1"/>
                  <a:endCxn id="190502" idx="0"/>
                </p:cNvCxnSpPr>
                <p:nvPr/>
              </p:nvCxnSpPr>
              <p:spPr bwMode="auto">
                <a:xfrm>
                  <a:off x="2712" y="1104"/>
                  <a:ext cx="0" cy="384"/>
                </a:xfrm>
                <a:prstGeom prst="straightConnector1">
                  <a:avLst/>
                </a:prstGeom>
                <a:noFill/>
                <a:ln w="31750">
                  <a:solidFill>
                    <a:srgbClr val="FF0000"/>
                  </a:solidFill>
                  <a:round/>
                  <a:headEnd type="none" w="sm" len="sm"/>
                  <a:tailEnd type="triangle" w="lg" len="med"/>
                </a:ln>
              </p:spPr>
            </p:cxnSp>
            <p:grpSp>
              <p:nvGrpSpPr>
                <p:cNvPr id="15" name="Group 33"/>
                <p:cNvGrpSpPr>
                  <a:grpSpLocks/>
                </p:cNvGrpSpPr>
                <p:nvPr/>
              </p:nvGrpSpPr>
              <p:grpSpPr bwMode="auto">
                <a:xfrm>
                  <a:off x="2208" y="1488"/>
                  <a:ext cx="1008" cy="240"/>
                  <a:chOff x="2112" y="2496"/>
                  <a:chExt cx="1008" cy="240"/>
                </a:xfrm>
              </p:grpSpPr>
              <p:sp>
                <p:nvSpPr>
                  <p:cNvPr id="190501" name="Rectangle 34"/>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0502" name="Text Box 35"/>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statement</a:t>
                    </a:r>
                    <a:endParaRPr lang="en-US" sz="2400">
                      <a:latin typeface="Times New Roman" pitchFamily="18" charset="0"/>
                    </a:endParaRPr>
                  </a:p>
                </p:txBody>
              </p:sp>
            </p:grpSp>
          </p:grpSp>
          <p:grpSp>
            <p:nvGrpSpPr>
              <p:cNvPr id="16" name="Group 36"/>
              <p:cNvGrpSpPr>
                <a:grpSpLocks/>
              </p:cNvGrpSpPr>
              <p:nvPr/>
            </p:nvGrpSpPr>
            <p:grpSpPr bwMode="auto">
              <a:xfrm>
                <a:off x="4392" y="2841"/>
                <a:ext cx="408" cy="576"/>
                <a:chOff x="2712" y="2736"/>
                <a:chExt cx="408" cy="576"/>
              </a:xfrm>
            </p:grpSpPr>
            <p:cxnSp>
              <p:nvCxnSpPr>
                <p:cNvPr id="190504" name="AutoShape 37"/>
                <p:cNvCxnSpPr>
                  <a:cxnSpLocks noChangeShapeType="1"/>
                  <a:stCxn id="190495" idx="2"/>
                </p:cNvCxnSpPr>
                <p:nvPr/>
              </p:nvCxnSpPr>
              <p:spPr bwMode="auto">
                <a:xfrm>
                  <a:off x="2712" y="2736"/>
                  <a:ext cx="0" cy="576"/>
                </a:xfrm>
                <a:prstGeom prst="straightConnector1">
                  <a:avLst/>
                </a:prstGeom>
                <a:noFill/>
                <a:ln w="31750">
                  <a:solidFill>
                    <a:srgbClr val="FF0000"/>
                  </a:solidFill>
                  <a:round/>
                  <a:headEnd type="none" w="sm" len="sm"/>
                  <a:tailEnd type="triangle" w="lg" len="med"/>
                </a:ln>
              </p:spPr>
            </p:cxnSp>
            <p:sp>
              <p:nvSpPr>
                <p:cNvPr id="190505" name="Text Box 38"/>
                <p:cNvSpPr txBox="1">
                  <a:spLocks noChangeArrowheads="1"/>
                </p:cNvSpPr>
                <p:nvPr/>
              </p:nvSpPr>
              <p:spPr bwMode="auto">
                <a:xfrm>
                  <a:off x="2724" y="2880"/>
                  <a:ext cx="39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false</a:t>
                  </a:r>
                  <a:endParaRPr lang="en-US" sz="2400">
                    <a:solidFill>
                      <a:schemeClr val="hlink"/>
                    </a:solidFill>
                    <a:latin typeface="Times New Roman" pitchFamily="18" charset="0"/>
                  </a:endParaRPr>
                </a:p>
              </p:txBody>
            </p:sp>
          </p:grpSp>
        </p:grpSp>
        <p:sp>
          <p:nvSpPr>
            <p:cNvPr id="190506" name="Text Box 39"/>
            <p:cNvSpPr txBox="1">
              <a:spLocks noChangeArrowheads="1"/>
            </p:cNvSpPr>
            <p:nvPr/>
          </p:nvSpPr>
          <p:spPr bwMode="auto">
            <a:xfrm>
              <a:off x="3894" y="864"/>
              <a:ext cx="618" cy="250"/>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u="sng">
                  <a:solidFill>
                    <a:schemeClr val="hlink"/>
                  </a:solidFill>
                  <a:latin typeface="Times New Roman" pitchFamily="18" charset="0"/>
                </a:rPr>
                <a:t>do loop</a:t>
              </a:r>
              <a:endParaRPr lang="en-US" sz="2400" u="sng">
                <a:solidFill>
                  <a:schemeClr val="hlink"/>
                </a:solidFill>
                <a:latin typeface="Times New Roman" pitchFamily="18" charset="0"/>
              </a:endParaRPr>
            </a:p>
          </p:txBody>
        </p:sp>
      </p:gr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21" name="Slide Number Placeholder 17"/>
          <p:cNvSpPr>
            <a:spLocks noGrp="1"/>
          </p:cNvSpPr>
          <p:nvPr>
            <p:ph type="sldNum" sz="quarter" idx="12"/>
          </p:nvPr>
        </p:nvSpPr>
        <p:spPr/>
        <p:txBody>
          <a:bodyPr/>
          <a:lstStyle/>
          <a:p>
            <a:pPr>
              <a:defRPr/>
            </a:pPr>
            <a:fld id="{9D40C63E-51F9-43DB-B244-0C6B46D5D27E}" type="slidenum">
              <a:rPr lang="en-US"/>
              <a:pPr>
                <a:defRPr/>
              </a:pPr>
              <a:t>152</a:t>
            </a:fld>
            <a:endParaRPr lang="en-US"/>
          </a:p>
        </p:txBody>
      </p:sp>
      <p:sp>
        <p:nvSpPr>
          <p:cNvPr id="19149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149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14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85DE8F2-9143-4A1C-B625-1D669D054047}" type="slidenum">
              <a:rPr lang="en-US" sz="1400"/>
              <a:pPr algn="r"/>
              <a:t>152</a:t>
            </a:fld>
            <a:endParaRPr lang="en-US" sz="1400"/>
          </a:p>
        </p:txBody>
      </p:sp>
      <p:sp>
        <p:nvSpPr>
          <p:cNvPr id="19149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for Statement</a:t>
            </a:r>
          </a:p>
        </p:txBody>
      </p:sp>
      <p:sp>
        <p:nvSpPr>
          <p:cNvPr id="191494" name="Rectangle 3"/>
          <p:cNvSpPr>
            <a:spLocks noGrp="1" noChangeArrowheads="1"/>
          </p:cNvSpPr>
          <p:nvPr>
            <p:ph type="body" idx="4294967295"/>
          </p:nvPr>
        </p:nvSpPr>
        <p:spPr>
          <a:xfrm>
            <a:off x="457200" y="1557338"/>
            <a:ext cx="8229600" cy="627062"/>
          </a:xfrm>
        </p:spPr>
        <p:txBody>
          <a:bodyPr/>
          <a:lstStyle/>
          <a:p>
            <a:pPr>
              <a:buFont typeface="Wingdings" pitchFamily="2" charset="2"/>
              <a:buChar char="ü"/>
            </a:pPr>
            <a:r>
              <a:rPr lang="en-US" sz="2300" smtClean="0">
                <a:latin typeface="Times New Roman" pitchFamily="18" charset="0"/>
              </a:rPr>
              <a:t>The </a:t>
            </a:r>
            <a:r>
              <a:rPr lang="en-US" sz="2300" i="1" smtClean="0">
                <a:latin typeface="Times New Roman" pitchFamily="18" charset="0"/>
              </a:rPr>
              <a:t>for statement</a:t>
            </a:r>
            <a:r>
              <a:rPr lang="en-US" sz="2300" smtClean="0">
                <a:latin typeface="Times New Roman" pitchFamily="18" charset="0"/>
              </a:rPr>
              <a:t> has the following syntax:</a:t>
            </a:r>
          </a:p>
        </p:txBody>
      </p:sp>
      <p:sp>
        <p:nvSpPr>
          <p:cNvPr id="191495" name="Text Box 4"/>
          <p:cNvSpPr txBox="1">
            <a:spLocks noChangeArrowheads="1"/>
          </p:cNvSpPr>
          <p:nvPr/>
        </p:nvSpPr>
        <p:spPr bwMode="auto">
          <a:xfrm>
            <a:off x="1077913" y="3810000"/>
            <a:ext cx="6313487" cy="701675"/>
          </a:xfrm>
          <a:prstGeom prst="rect">
            <a:avLst/>
          </a:prstGeom>
          <a:noFill/>
          <a:ln w="12700">
            <a:noFill/>
            <a:miter lim="800000"/>
            <a:headEnd type="none" w="sm" len="sm"/>
            <a:tailEnd type="none" w="sm" len="sm"/>
          </a:ln>
        </p:spPr>
        <p:txBody>
          <a:bodyPr anchor="ctr">
            <a:spAutoFit/>
          </a:bodyPr>
          <a:lstStyle/>
          <a:p>
            <a:pPr eaLnBrk="0" hangingPunct="0"/>
            <a:r>
              <a:rPr lang="en-US" sz="2000" b="1">
                <a:latin typeface="Times New Roman" pitchFamily="18" charset="0"/>
              </a:rPr>
              <a:t>for (</a:t>
            </a:r>
            <a:r>
              <a:rPr lang="en-US" sz="2000" b="1" i="1">
                <a:solidFill>
                  <a:schemeClr val="accent2"/>
                </a:solidFill>
                <a:latin typeface="Times New Roman" pitchFamily="18" charset="0"/>
              </a:rPr>
              <a:t>initialization</a:t>
            </a:r>
            <a:r>
              <a:rPr lang="en-US" sz="2000" b="1">
                <a:latin typeface="Times New Roman" pitchFamily="18" charset="0"/>
              </a:rPr>
              <a:t>; </a:t>
            </a:r>
            <a:r>
              <a:rPr lang="en-US" sz="2000" b="1" i="1">
                <a:solidFill>
                  <a:schemeClr val="accent2"/>
                </a:solidFill>
                <a:latin typeface="Times New Roman" pitchFamily="18" charset="0"/>
              </a:rPr>
              <a:t>condition</a:t>
            </a:r>
            <a:r>
              <a:rPr lang="en-US" sz="2000" b="1">
                <a:latin typeface="Times New Roman" pitchFamily="18" charset="0"/>
              </a:rPr>
              <a:t>; </a:t>
            </a:r>
            <a:r>
              <a:rPr lang="en-US" sz="2000" b="1" i="1">
                <a:solidFill>
                  <a:schemeClr val="accent2"/>
                </a:solidFill>
                <a:latin typeface="Times New Roman" pitchFamily="18" charset="0"/>
              </a:rPr>
              <a:t>increment</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statement</a:t>
            </a:r>
            <a:r>
              <a:rPr lang="en-US" sz="2000" b="1">
                <a:latin typeface="Times New Roman" pitchFamily="18" charset="0"/>
              </a:rPr>
              <a:t>;</a:t>
            </a:r>
          </a:p>
        </p:txBody>
      </p:sp>
      <p:grpSp>
        <p:nvGrpSpPr>
          <p:cNvPr id="2" name="Group 5"/>
          <p:cNvGrpSpPr>
            <a:grpSpLocks/>
          </p:cNvGrpSpPr>
          <p:nvPr/>
        </p:nvGrpSpPr>
        <p:grpSpPr bwMode="auto">
          <a:xfrm>
            <a:off x="849313" y="2438400"/>
            <a:ext cx="1185862" cy="1295400"/>
            <a:chOff x="576" y="1536"/>
            <a:chExt cx="747" cy="816"/>
          </a:xfrm>
        </p:grpSpPr>
        <p:sp>
          <p:nvSpPr>
            <p:cNvPr id="191497" name="Text Box 6"/>
            <p:cNvSpPr txBox="1">
              <a:spLocks noChangeArrowheads="1"/>
            </p:cNvSpPr>
            <p:nvPr/>
          </p:nvSpPr>
          <p:spPr bwMode="auto">
            <a:xfrm>
              <a:off x="576" y="1536"/>
              <a:ext cx="747" cy="442"/>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Reserved</a:t>
              </a:r>
            </a:p>
            <a:p>
              <a:pPr algn="ctr" eaLnBrk="0" hangingPunct="0"/>
              <a:r>
                <a:rPr lang="en-US" sz="2000" b="1">
                  <a:solidFill>
                    <a:schemeClr val="hlink"/>
                  </a:solidFill>
                  <a:latin typeface="Times New Roman" pitchFamily="18" charset="0"/>
                </a:rPr>
                <a:t>word</a:t>
              </a:r>
              <a:endParaRPr lang="en-US" sz="2400">
                <a:solidFill>
                  <a:schemeClr val="hlink"/>
                </a:solidFill>
                <a:latin typeface="Times New Roman" pitchFamily="18" charset="0"/>
              </a:endParaRPr>
            </a:p>
          </p:txBody>
        </p:sp>
        <p:sp>
          <p:nvSpPr>
            <p:cNvPr id="191498" name="Line 7"/>
            <p:cNvSpPr>
              <a:spLocks noChangeShapeType="1"/>
            </p:cNvSpPr>
            <p:nvPr/>
          </p:nvSpPr>
          <p:spPr bwMode="auto">
            <a:xfrm>
              <a:off x="912" y="2016"/>
              <a:ext cx="0" cy="336"/>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8"/>
          <p:cNvGrpSpPr>
            <a:grpSpLocks/>
          </p:cNvGrpSpPr>
          <p:nvPr/>
        </p:nvGrpSpPr>
        <p:grpSpPr bwMode="auto">
          <a:xfrm>
            <a:off x="1828800" y="2286000"/>
            <a:ext cx="2559050" cy="1447800"/>
            <a:chOff x="1691" y="1440"/>
            <a:chExt cx="1612" cy="912"/>
          </a:xfrm>
        </p:grpSpPr>
        <p:sp>
          <p:nvSpPr>
            <p:cNvPr id="191500" name="Text Box 9"/>
            <p:cNvSpPr txBox="1">
              <a:spLocks noChangeArrowheads="1"/>
            </p:cNvSpPr>
            <p:nvPr/>
          </p:nvSpPr>
          <p:spPr bwMode="auto">
            <a:xfrm>
              <a:off x="1691" y="1440"/>
              <a:ext cx="1612" cy="634"/>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initialization</a:t>
              </a:r>
              <a:endParaRPr lang="en-US" sz="2000" b="1">
                <a:solidFill>
                  <a:schemeClr val="accent2"/>
                </a:solidFill>
                <a:latin typeface="Times New Roman" pitchFamily="18" charset="0"/>
              </a:endParaRPr>
            </a:p>
            <a:p>
              <a:pPr algn="ctr" eaLnBrk="0" hangingPunct="0"/>
              <a:r>
                <a:rPr lang="en-US" sz="2000" b="1">
                  <a:solidFill>
                    <a:schemeClr val="hlink"/>
                  </a:solidFill>
                  <a:latin typeface="Times New Roman" pitchFamily="18" charset="0"/>
                </a:rPr>
                <a:t>is executed once</a:t>
              </a:r>
            </a:p>
            <a:p>
              <a:pPr algn="ctr" eaLnBrk="0" hangingPunct="0"/>
              <a:r>
                <a:rPr lang="en-US" sz="2000" b="1">
                  <a:solidFill>
                    <a:schemeClr val="hlink"/>
                  </a:solidFill>
                  <a:latin typeface="Times New Roman" pitchFamily="18" charset="0"/>
                </a:rPr>
                <a:t>before the loop begins</a:t>
              </a:r>
              <a:endParaRPr lang="en-US" sz="2400">
                <a:solidFill>
                  <a:schemeClr val="hlink"/>
                </a:solidFill>
                <a:latin typeface="Times New Roman" pitchFamily="18" charset="0"/>
              </a:endParaRPr>
            </a:p>
          </p:txBody>
        </p:sp>
        <p:sp>
          <p:nvSpPr>
            <p:cNvPr id="191501" name="Line 10"/>
            <p:cNvSpPr>
              <a:spLocks noChangeShapeType="1"/>
            </p:cNvSpPr>
            <p:nvPr/>
          </p:nvSpPr>
          <p:spPr bwMode="auto">
            <a:xfrm flipH="1">
              <a:off x="2112" y="2112"/>
              <a:ext cx="144" cy="240"/>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4" name="Group 11"/>
          <p:cNvGrpSpPr>
            <a:grpSpLocks/>
          </p:cNvGrpSpPr>
          <p:nvPr/>
        </p:nvGrpSpPr>
        <p:grpSpPr bwMode="auto">
          <a:xfrm>
            <a:off x="4267200" y="2286000"/>
            <a:ext cx="2759075" cy="1447800"/>
            <a:chOff x="3648" y="1440"/>
            <a:chExt cx="1738" cy="912"/>
          </a:xfrm>
        </p:grpSpPr>
        <p:sp>
          <p:nvSpPr>
            <p:cNvPr id="191503" name="Text Box 12"/>
            <p:cNvSpPr txBox="1">
              <a:spLocks noChangeArrowheads="1"/>
            </p:cNvSpPr>
            <p:nvPr/>
          </p:nvSpPr>
          <p:spPr bwMode="auto">
            <a:xfrm>
              <a:off x="3682" y="1440"/>
              <a:ext cx="1704" cy="634"/>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statement</a:t>
              </a:r>
              <a:r>
                <a:rPr lang="en-US" sz="2000" b="1">
                  <a:solidFill>
                    <a:schemeClr val="hlink"/>
                  </a:solidFill>
                  <a:latin typeface="Times New Roman" pitchFamily="18" charset="0"/>
                </a:rPr>
                <a:t> is</a:t>
              </a:r>
            </a:p>
            <a:p>
              <a:pPr algn="ctr" eaLnBrk="0" hangingPunct="0"/>
              <a:r>
                <a:rPr lang="en-US" sz="2000" b="1">
                  <a:solidFill>
                    <a:schemeClr val="hlink"/>
                  </a:solidFill>
                  <a:latin typeface="Times New Roman" pitchFamily="18" charset="0"/>
                </a:rPr>
                <a:t>executed until the</a:t>
              </a:r>
            </a:p>
            <a:p>
              <a:pPr algn="ctr" eaLnBrk="0" hangingPunct="0"/>
              <a:r>
                <a:rPr lang="en-US" sz="2000" b="1" i="1">
                  <a:solidFill>
                    <a:schemeClr val="accent2"/>
                  </a:solidFill>
                  <a:latin typeface="Times New Roman" pitchFamily="18" charset="0"/>
                </a:rPr>
                <a:t>condition</a:t>
              </a:r>
              <a:r>
                <a:rPr lang="en-US" sz="2000" b="1">
                  <a:solidFill>
                    <a:schemeClr val="accent2"/>
                  </a:solidFill>
                  <a:latin typeface="Times New Roman" pitchFamily="18" charset="0"/>
                </a:rPr>
                <a:t> </a:t>
              </a:r>
              <a:r>
                <a:rPr lang="en-US" sz="2000" b="1">
                  <a:solidFill>
                    <a:schemeClr val="hlink"/>
                  </a:solidFill>
                  <a:latin typeface="Times New Roman" pitchFamily="18" charset="0"/>
                </a:rPr>
                <a:t>becomes false</a:t>
              </a:r>
              <a:endParaRPr lang="en-US" sz="2400">
                <a:solidFill>
                  <a:schemeClr val="hlink"/>
                </a:solidFill>
                <a:latin typeface="Times New Roman" pitchFamily="18" charset="0"/>
              </a:endParaRPr>
            </a:p>
          </p:txBody>
        </p:sp>
        <p:sp>
          <p:nvSpPr>
            <p:cNvPr id="191504" name="Line 13"/>
            <p:cNvSpPr>
              <a:spLocks noChangeShapeType="1"/>
            </p:cNvSpPr>
            <p:nvPr/>
          </p:nvSpPr>
          <p:spPr bwMode="auto">
            <a:xfrm flipH="1">
              <a:off x="3648" y="2064"/>
              <a:ext cx="432" cy="288"/>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5" name="Group 14"/>
          <p:cNvGrpSpPr>
            <a:grpSpLocks/>
          </p:cNvGrpSpPr>
          <p:nvPr/>
        </p:nvGrpSpPr>
        <p:grpSpPr bwMode="auto">
          <a:xfrm>
            <a:off x="990600" y="4191000"/>
            <a:ext cx="4876800" cy="1749425"/>
            <a:chOff x="740" y="2726"/>
            <a:chExt cx="4361" cy="1045"/>
          </a:xfrm>
        </p:grpSpPr>
        <p:sp>
          <p:nvSpPr>
            <p:cNvPr id="191506" name="Text Box 15"/>
            <p:cNvSpPr txBox="1">
              <a:spLocks noChangeArrowheads="1"/>
            </p:cNvSpPr>
            <p:nvPr/>
          </p:nvSpPr>
          <p:spPr bwMode="auto">
            <a:xfrm>
              <a:off x="740" y="2988"/>
              <a:ext cx="4361" cy="783"/>
            </a:xfrm>
            <a:prstGeom prst="rect">
              <a:avLst/>
            </a:prstGeom>
            <a:noFill/>
            <a:ln w="12700">
              <a:noFill/>
              <a:miter lim="800000"/>
              <a:headEnd type="none" w="sm" len="sm"/>
              <a:tailEnd type="none" w="sm" len="sm"/>
            </a:ln>
          </p:spPr>
          <p:txBody>
            <a:bodyPr anchor="ctr">
              <a:spAutoFit/>
            </a:bodyPr>
            <a:lstStyle/>
            <a:p>
              <a:pPr algn="just"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increment</a:t>
              </a:r>
              <a:r>
                <a:rPr lang="en-US" sz="2000" b="1">
                  <a:solidFill>
                    <a:schemeClr val="hlink"/>
                  </a:solidFill>
                  <a:latin typeface="Times New Roman" pitchFamily="18" charset="0"/>
                </a:rPr>
                <a:t> portion is executed at the end of each iteration</a:t>
              </a:r>
            </a:p>
            <a:p>
              <a:pPr algn="just" eaLnBrk="0" hangingPunct="0"/>
              <a:r>
                <a:rPr lang="en-US" sz="2000" b="1">
                  <a:solidFill>
                    <a:schemeClr val="hlink"/>
                  </a:solidFill>
                  <a:latin typeface="Times New Roman" pitchFamily="18" charset="0"/>
                </a:rPr>
                <a:t>The </a:t>
              </a:r>
              <a:r>
                <a:rPr lang="en-US" sz="2000" b="1" i="1">
                  <a:solidFill>
                    <a:schemeClr val="accent2"/>
                  </a:solidFill>
                  <a:latin typeface="Times New Roman" pitchFamily="18" charset="0"/>
                </a:rPr>
                <a:t>condition</a:t>
              </a:r>
              <a:r>
                <a:rPr lang="en-US" sz="2000" b="1" i="1">
                  <a:solidFill>
                    <a:schemeClr val="hlink"/>
                  </a:solidFill>
                  <a:latin typeface="Times New Roman" pitchFamily="18" charset="0"/>
                </a:rPr>
                <a:t>-</a:t>
              </a:r>
              <a:r>
                <a:rPr lang="en-US" sz="2000" b="1" i="1">
                  <a:solidFill>
                    <a:schemeClr val="accent2"/>
                  </a:solidFill>
                  <a:latin typeface="Times New Roman" pitchFamily="18" charset="0"/>
                </a:rPr>
                <a:t>statement</a:t>
              </a:r>
              <a:r>
                <a:rPr lang="en-US" sz="2000" b="1" i="1">
                  <a:solidFill>
                    <a:schemeClr val="hlink"/>
                  </a:solidFill>
                  <a:latin typeface="Times New Roman" pitchFamily="18" charset="0"/>
                </a:rPr>
                <a:t>-</a:t>
              </a:r>
              <a:r>
                <a:rPr lang="en-US" sz="2000" b="1" i="1">
                  <a:solidFill>
                    <a:schemeClr val="accent2"/>
                  </a:solidFill>
                  <a:latin typeface="Times New Roman" pitchFamily="18" charset="0"/>
                </a:rPr>
                <a:t>increment</a:t>
              </a:r>
              <a:r>
                <a:rPr lang="en-US" sz="2000" b="1">
                  <a:solidFill>
                    <a:schemeClr val="accent2"/>
                  </a:solidFill>
                  <a:latin typeface="Times New Roman" pitchFamily="18" charset="0"/>
                </a:rPr>
                <a:t> </a:t>
              </a:r>
              <a:r>
                <a:rPr lang="en-US" sz="2000" b="1">
                  <a:solidFill>
                    <a:schemeClr val="hlink"/>
                  </a:solidFill>
                  <a:latin typeface="Times New Roman" pitchFamily="18" charset="0"/>
                </a:rPr>
                <a:t>cycle is executed repeatedly</a:t>
              </a:r>
              <a:endParaRPr lang="en-US" sz="2400">
                <a:solidFill>
                  <a:schemeClr val="hlink"/>
                </a:solidFill>
                <a:latin typeface="Times New Roman" pitchFamily="18" charset="0"/>
              </a:endParaRPr>
            </a:p>
          </p:txBody>
        </p:sp>
        <p:sp>
          <p:nvSpPr>
            <p:cNvPr id="191507" name="Line 16"/>
            <p:cNvSpPr>
              <a:spLocks noChangeShapeType="1"/>
            </p:cNvSpPr>
            <p:nvPr/>
          </p:nvSpPr>
          <p:spPr bwMode="auto">
            <a:xfrm flipV="1">
              <a:off x="3696" y="2726"/>
              <a:ext cx="672" cy="442"/>
            </a:xfrm>
            <a:prstGeom prst="line">
              <a:avLst/>
            </a:prstGeom>
            <a:noFill/>
            <a:ln w="31750">
              <a:solidFill>
                <a:srgbClr val="FF0000"/>
              </a:solidFill>
              <a:round/>
              <a:headEnd type="none" w="sm" len="sm"/>
              <a:tailEnd type="triangle" w="lg"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DC68939D-0068-4FC3-8F31-7F50E231D755}" type="slidenum">
              <a:rPr lang="en-US"/>
              <a:pPr>
                <a:defRPr/>
              </a:pPr>
              <a:t>153</a:t>
            </a:fld>
            <a:endParaRPr lang="en-US"/>
          </a:p>
        </p:txBody>
      </p:sp>
      <p:sp>
        <p:nvSpPr>
          <p:cNvPr id="19251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251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251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06F46F6-F2B9-41DF-95EA-82FE6B4256AC}" type="slidenum">
              <a:rPr lang="en-US" sz="1400"/>
              <a:pPr algn="r"/>
              <a:t>153</a:t>
            </a:fld>
            <a:endParaRPr lang="en-US" sz="1400"/>
          </a:p>
        </p:txBody>
      </p:sp>
      <p:sp>
        <p:nvSpPr>
          <p:cNvPr id="19251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for Statement</a:t>
            </a:r>
          </a:p>
        </p:txBody>
      </p:sp>
      <p:sp>
        <p:nvSpPr>
          <p:cNvPr id="192518" name="Rectangle 3"/>
          <p:cNvSpPr>
            <a:spLocks noGrp="1" noChangeArrowheads="1"/>
          </p:cNvSpPr>
          <p:nvPr>
            <p:ph type="body" idx="4294967295"/>
          </p:nvPr>
        </p:nvSpPr>
        <p:spPr/>
        <p:txBody>
          <a:bodyPr/>
          <a:lstStyle/>
          <a:p>
            <a:pPr>
              <a:buFont typeface="Wingdings" pitchFamily="2" charset="2"/>
              <a:buChar char="ü"/>
            </a:pPr>
            <a:r>
              <a:rPr lang="en-US" smtClean="0">
                <a:latin typeface="Times New Roman" pitchFamily="18" charset="0"/>
              </a:rPr>
              <a:t>A for loop is functionally equivalent to the following while loop structure:</a:t>
            </a:r>
          </a:p>
        </p:txBody>
      </p:sp>
      <p:sp>
        <p:nvSpPr>
          <p:cNvPr id="192519" name="Text Box 4"/>
          <p:cNvSpPr txBox="1">
            <a:spLocks noChangeArrowheads="1"/>
          </p:cNvSpPr>
          <p:nvPr/>
        </p:nvSpPr>
        <p:spPr bwMode="auto">
          <a:xfrm>
            <a:off x="2819400" y="3048000"/>
            <a:ext cx="2143125" cy="1616075"/>
          </a:xfrm>
          <a:prstGeom prst="rect">
            <a:avLst/>
          </a:prstGeom>
          <a:noFill/>
          <a:ln w="12700">
            <a:noFill/>
            <a:miter lim="800000"/>
            <a:headEnd type="none" w="sm" len="sm"/>
            <a:tailEnd type="none" w="sm" len="sm"/>
          </a:ln>
        </p:spPr>
        <p:txBody>
          <a:bodyPr wrap="none" anchor="ctr">
            <a:spAutoFit/>
          </a:bodyPr>
          <a:lstStyle/>
          <a:p>
            <a:pPr eaLnBrk="0" hangingPunct="0"/>
            <a:r>
              <a:rPr lang="en-US" sz="2000" b="1" i="1">
                <a:solidFill>
                  <a:schemeClr val="accent2"/>
                </a:solidFill>
                <a:latin typeface="Times New Roman" pitchFamily="18" charset="0"/>
              </a:rPr>
              <a:t>initialization</a:t>
            </a:r>
            <a:r>
              <a:rPr lang="en-US" sz="2000" b="1">
                <a:latin typeface="Times New Roman" pitchFamily="18" charset="0"/>
              </a:rPr>
              <a:t>;</a:t>
            </a:r>
          </a:p>
          <a:p>
            <a:pPr eaLnBrk="0" hangingPunct="0"/>
            <a:r>
              <a:rPr lang="en-US" sz="2000" b="1">
                <a:latin typeface="Times New Roman" pitchFamily="18" charset="0"/>
              </a:rPr>
              <a:t>while (</a:t>
            </a:r>
            <a:r>
              <a:rPr lang="en-US" sz="2000" b="1" i="1">
                <a:solidFill>
                  <a:schemeClr val="accent2"/>
                </a:solidFill>
                <a:latin typeface="Times New Roman" pitchFamily="18" charset="0"/>
              </a:rPr>
              <a:t>condition</a:t>
            </a:r>
            <a:r>
              <a:rPr lang="en-US" sz="2000" b="1">
                <a:latin typeface="Times New Roman" pitchFamily="18" charset="0"/>
              </a:rPr>
              <a:t>) {</a:t>
            </a:r>
          </a:p>
          <a:p>
            <a:pPr eaLnBrk="0" hangingPunct="0"/>
            <a:r>
              <a:rPr lang="en-US" sz="2000" b="1">
                <a:latin typeface="Times New Roman" pitchFamily="18" charset="0"/>
              </a:rPr>
              <a:t>    </a:t>
            </a:r>
            <a:r>
              <a:rPr lang="en-US" sz="2000" b="1" i="1">
                <a:solidFill>
                  <a:schemeClr val="accent2"/>
                </a:solidFill>
                <a:latin typeface="Times New Roman" pitchFamily="18" charset="0"/>
              </a:rPr>
              <a:t>statement</a:t>
            </a:r>
            <a:r>
              <a:rPr lang="en-US" sz="2000" b="1">
                <a:latin typeface="Times New Roman" pitchFamily="18" charset="0"/>
              </a:rPr>
              <a:t>;</a:t>
            </a:r>
          </a:p>
          <a:p>
            <a:pPr eaLnBrk="0" hangingPunct="0"/>
            <a:r>
              <a:rPr lang="en-US" sz="2000" b="1">
                <a:latin typeface="Times New Roman" pitchFamily="18" charset="0"/>
              </a:rPr>
              <a:t>    </a:t>
            </a:r>
            <a:r>
              <a:rPr lang="en-US" sz="2000" b="1" i="1">
                <a:solidFill>
                  <a:schemeClr val="accent2"/>
                </a:solidFill>
                <a:latin typeface="Times New Roman" pitchFamily="18" charset="0"/>
              </a:rPr>
              <a:t>increment</a:t>
            </a:r>
            <a:r>
              <a:rPr lang="en-US" sz="2000" b="1">
                <a:latin typeface="Times New Roman" pitchFamily="18" charset="0"/>
              </a:rPr>
              <a:t>;</a:t>
            </a:r>
          </a:p>
          <a:p>
            <a:pPr eaLnBrk="0" hangingPunct="0"/>
            <a:r>
              <a:rPr lang="en-US" sz="2000" b="1">
                <a:latin typeface="Times New Roman" pitchFamily="18" charset="0"/>
              </a:rPr>
              <a:t>}</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32" name="Slide Number Placeholder 17"/>
          <p:cNvSpPr>
            <a:spLocks noGrp="1"/>
          </p:cNvSpPr>
          <p:nvPr>
            <p:ph type="sldNum" sz="quarter" idx="12"/>
          </p:nvPr>
        </p:nvSpPr>
        <p:spPr/>
        <p:txBody>
          <a:bodyPr/>
          <a:lstStyle/>
          <a:p>
            <a:pPr>
              <a:defRPr/>
            </a:pPr>
            <a:fld id="{18EB8A60-43AC-40AB-9E00-1914119FBA4C}" type="slidenum">
              <a:rPr lang="en-US"/>
              <a:pPr>
                <a:defRPr/>
              </a:pPr>
              <a:t>154</a:t>
            </a:fld>
            <a:endParaRPr lang="en-US"/>
          </a:p>
        </p:txBody>
      </p:sp>
      <p:sp>
        <p:nvSpPr>
          <p:cNvPr id="1935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353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35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88BB5E-5550-4493-AD29-ABEED2BAE13E}" type="slidenum">
              <a:rPr lang="en-US" sz="1400"/>
              <a:pPr algn="r"/>
              <a:t>154</a:t>
            </a:fld>
            <a:endParaRPr lang="en-US" sz="1400"/>
          </a:p>
        </p:txBody>
      </p:sp>
      <p:sp>
        <p:nvSpPr>
          <p:cNvPr id="19354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Logic of a for loop</a:t>
            </a:r>
          </a:p>
        </p:txBody>
      </p:sp>
      <p:grpSp>
        <p:nvGrpSpPr>
          <p:cNvPr id="2" name="Group 3"/>
          <p:cNvGrpSpPr>
            <a:grpSpLocks/>
          </p:cNvGrpSpPr>
          <p:nvPr/>
        </p:nvGrpSpPr>
        <p:grpSpPr bwMode="auto">
          <a:xfrm>
            <a:off x="3352800" y="3581400"/>
            <a:ext cx="1600200" cy="1066800"/>
            <a:chOff x="2112" y="2256"/>
            <a:chExt cx="1008" cy="672"/>
          </a:xfrm>
        </p:grpSpPr>
        <p:grpSp>
          <p:nvGrpSpPr>
            <p:cNvPr id="3" name="Group 4"/>
            <p:cNvGrpSpPr>
              <a:grpSpLocks/>
            </p:cNvGrpSpPr>
            <p:nvPr/>
          </p:nvGrpSpPr>
          <p:grpSpPr bwMode="auto">
            <a:xfrm>
              <a:off x="2112" y="2688"/>
              <a:ext cx="1008" cy="240"/>
              <a:chOff x="2112" y="2496"/>
              <a:chExt cx="1008" cy="240"/>
            </a:xfrm>
          </p:grpSpPr>
          <p:sp>
            <p:nvSpPr>
              <p:cNvPr id="193544" name="Rectangle 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3545" name="Text Box 6"/>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statement</a:t>
                </a:r>
                <a:endParaRPr lang="en-US" sz="2400">
                  <a:latin typeface="Times New Roman" pitchFamily="18" charset="0"/>
                </a:endParaRPr>
              </a:p>
            </p:txBody>
          </p:sp>
        </p:grpSp>
        <p:cxnSp>
          <p:nvCxnSpPr>
            <p:cNvPr id="193546" name="AutoShape 7"/>
            <p:cNvCxnSpPr>
              <a:cxnSpLocks noChangeShapeType="1"/>
              <a:stCxn id="193551" idx="2"/>
              <a:endCxn id="193544" idx="0"/>
            </p:cNvCxnSpPr>
            <p:nvPr/>
          </p:nvCxnSpPr>
          <p:spPr bwMode="auto">
            <a:xfrm>
              <a:off x="2616" y="2256"/>
              <a:ext cx="0" cy="432"/>
            </a:xfrm>
            <a:prstGeom prst="straightConnector1">
              <a:avLst/>
            </a:prstGeom>
            <a:noFill/>
            <a:ln w="31750">
              <a:solidFill>
                <a:srgbClr val="FF0000"/>
              </a:solidFill>
              <a:round/>
              <a:headEnd type="none" w="sm" len="sm"/>
              <a:tailEnd type="triangle" w="lg" len="med"/>
            </a:ln>
          </p:spPr>
        </p:cxnSp>
        <p:sp>
          <p:nvSpPr>
            <p:cNvPr id="193547" name="Text Box 8"/>
            <p:cNvSpPr txBox="1">
              <a:spLocks noChangeArrowheads="1"/>
            </p:cNvSpPr>
            <p:nvPr/>
          </p:nvSpPr>
          <p:spPr bwMode="auto">
            <a:xfrm>
              <a:off x="2652" y="2352"/>
              <a:ext cx="37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true</a:t>
              </a:r>
              <a:endParaRPr lang="en-US" sz="2400">
                <a:solidFill>
                  <a:schemeClr val="hlink"/>
                </a:solidFill>
                <a:latin typeface="Times New Roman" pitchFamily="18" charset="0"/>
              </a:endParaRPr>
            </a:p>
          </p:txBody>
        </p:sp>
      </p:grpSp>
      <p:cxnSp>
        <p:nvCxnSpPr>
          <p:cNvPr id="193548" name="AutoShape 9"/>
          <p:cNvCxnSpPr>
            <a:cxnSpLocks noChangeShapeType="1"/>
            <a:stCxn id="193559" idx="1"/>
            <a:endCxn id="193551" idx="1"/>
          </p:cNvCxnSpPr>
          <p:nvPr/>
        </p:nvCxnSpPr>
        <p:spPr bwMode="auto">
          <a:xfrm rot="10800000">
            <a:off x="3200400" y="3124200"/>
            <a:ext cx="152400" cy="2019300"/>
          </a:xfrm>
          <a:prstGeom prst="bentConnector3">
            <a:avLst>
              <a:gd name="adj1" fmla="val 250000"/>
            </a:avLst>
          </a:prstGeom>
          <a:noFill/>
          <a:ln w="31750">
            <a:solidFill>
              <a:srgbClr val="FF0000"/>
            </a:solidFill>
            <a:miter lim="800000"/>
            <a:headEnd type="none" w="sm" len="sm"/>
            <a:tailEnd type="triangle" w="lg" len="med"/>
          </a:ln>
        </p:spPr>
      </p:cxnSp>
      <p:grpSp>
        <p:nvGrpSpPr>
          <p:cNvPr id="4" name="Group 10"/>
          <p:cNvGrpSpPr>
            <a:grpSpLocks/>
          </p:cNvGrpSpPr>
          <p:nvPr/>
        </p:nvGrpSpPr>
        <p:grpSpPr bwMode="auto">
          <a:xfrm>
            <a:off x="3200400" y="2271713"/>
            <a:ext cx="1905000" cy="1309687"/>
            <a:chOff x="2016" y="1431"/>
            <a:chExt cx="1200" cy="825"/>
          </a:xfrm>
        </p:grpSpPr>
        <p:grpSp>
          <p:nvGrpSpPr>
            <p:cNvPr id="5" name="Group 11"/>
            <p:cNvGrpSpPr>
              <a:grpSpLocks/>
            </p:cNvGrpSpPr>
            <p:nvPr/>
          </p:nvGrpSpPr>
          <p:grpSpPr bwMode="auto">
            <a:xfrm>
              <a:off x="2016" y="1680"/>
              <a:ext cx="1200" cy="576"/>
              <a:chOff x="2016" y="1584"/>
              <a:chExt cx="1200" cy="576"/>
            </a:xfrm>
          </p:grpSpPr>
          <p:sp>
            <p:nvSpPr>
              <p:cNvPr id="193551" name="AutoShape 12"/>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3552" name="Text Box 13"/>
              <p:cNvSpPr txBox="1">
                <a:spLocks noChangeArrowheads="1"/>
              </p:cNvSpPr>
              <p:nvPr/>
            </p:nvSpPr>
            <p:spPr bwMode="auto">
              <a:xfrm>
                <a:off x="2262" y="1660"/>
                <a:ext cx="708" cy="404"/>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condition</a:t>
                </a:r>
              </a:p>
              <a:p>
                <a:pPr algn="ctr" eaLnBrk="0" hangingPunct="0"/>
                <a:r>
                  <a:rPr lang="en-US" b="1">
                    <a:solidFill>
                      <a:schemeClr val="bg2"/>
                    </a:solidFill>
                    <a:latin typeface="Times New Roman" pitchFamily="18" charset="0"/>
                  </a:rPr>
                  <a:t>evaluated</a:t>
                </a:r>
                <a:endParaRPr lang="en-US" sz="2400">
                  <a:latin typeface="Times New Roman" pitchFamily="18" charset="0"/>
                </a:endParaRPr>
              </a:p>
            </p:txBody>
          </p:sp>
        </p:grpSp>
        <p:cxnSp>
          <p:nvCxnSpPr>
            <p:cNvPr id="193553" name="AutoShape 14"/>
            <p:cNvCxnSpPr>
              <a:cxnSpLocks noChangeShapeType="1"/>
              <a:stCxn id="193565" idx="2"/>
              <a:endCxn id="193551" idx="0"/>
            </p:cNvCxnSpPr>
            <p:nvPr/>
          </p:nvCxnSpPr>
          <p:spPr bwMode="auto">
            <a:xfrm>
              <a:off x="2616" y="1431"/>
              <a:ext cx="0" cy="249"/>
            </a:xfrm>
            <a:prstGeom prst="straightConnector1">
              <a:avLst/>
            </a:prstGeom>
            <a:noFill/>
            <a:ln w="31750">
              <a:solidFill>
                <a:srgbClr val="FF0000"/>
              </a:solidFill>
              <a:round/>
              <a:headEnd type="none" w="sm" len="sm"/>
              <a:tailEnd type="triangle" w="lg" len="med"/>
            </a:ln>
          </p:spPr>
        </p:cxnSp>
      </p:grpSp>
      <p:grpSp>
        <p:nvGrpSpPr>
          <p:cNvPr id="6" name="Group 15"/>
          <p:cNvGrpSpPr>
            <a:grpSpLocks/>
          </p:cNvGrpSpPr>
          <p:nvPr/>
        </p:nvGrpSpPr>
        <p:grpSpPr bwMode="auto">
          <a:xfrm>
            <a:off x="4114800" y="3124200"/>
            <a:ext cx="1905000" cy="2895600"/>
            <a:chOff x="2592" y="1968"/>
            <a:chExt cx="1200" cy="1824"/>
          </a:xfrm>
        </p:grpSpPr>
        <p:cxnSp>
          <p:nvCxnSpPr>
            <p:cNvPr id="193555" name="AutoShape 16"/>
            <p:cNvCxnSpPr>
              <a:cxnSpLocks noChangeShapeType="1"/>
              <a:stCxn id="193551" idx="3"/>
            </p:cNvCxnSpPr>
            <p:nvPr/>
          </p:nvCxnSpPr>
          <p:spPr bwMode="auto">
            <a:xfrm flipH="1">
              <a:off x="2592" y="1968"/>
              <a:ext cx="624" cy="1824"/>
            </a:xfrm>
            <a:prstGeom prst="bentConnector4">
              <a:avLst>
                <a:gd name="adj1" fmla="val -23079"/>
                <a:gd name="adj2" fmla="val 87444"/>
              </a:avLst>
            </a:prstGeom>
            <a:noFill/>
            <a:ln w="31750">
              <a:solidFill>
                <a:srgbClr val="FF0000"/>
              </a:solidFill>
              <a:miter lim="800000"/>
              <a:headEnd type="none" w="sm" len="sm"/>
              <a:tailEnd type="triangle" w="lg" len="med"/>
            </a:ln>
          </p:spPr>
        </p:cxnSp>
        <p:sp>
          <p:nvSpPr>
            <p:cNvPr id="193556" name="Text Box 17"/>
            <p:cNvSpPr txBox="1">
              <a:spLocks noChangeArrowheads="1"/>
            </p:cNvSpPr>
            <p:nvPr/>
          </p:nvSpPr>
          <p:spPr bwMode="auto">
            <a:xfrm>
              <a:off x="3396" y="2352"/>
              <a:ext cx="39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hlink"/>
                  </a:solidFill>
                  <a:latin typeface="Times New Roman" pitchFamily="18" charset="0"/>
                </a:rPr>
                <a:t>false</a:t>
              </a:r>
              <a:endParaRPr lang="en-US" sz="2400">
                <a:solidFill>
                  <a:schemeClr val="hlink"/>
                </a:solidFill>
                <a:latin typeface="Times New Roman" pitchFamily="18" charset="0"/>
              </a:endParaRPr>
            </a:p>
          </p:txBody>
        </p:sp>
      </p:grpSp>
      <p:grpSp>
        <p:nvGrpSpPr>
          <p:cNvPr id="7" name="Group 18"/>
          <p:cNvGrpSpPr>
            <a:grpSpLocks/>
          </p:cNvGrpSpPr>
          <p:nvPr/>
        </p:nvGrpSpPr>
        <p:grpSpPr bwMode="auto">
          <a:xfrm>
            <a:off x="3352800" y="4648200"/>
            <a:ext cx="1600200" cy="685800"/>
            <a:chOff x="2112" y="2928"/>
            <a:chExt cx="1008" cy="432"/>
          </a:xfrm>
        </p:grpSpPr>
        <p:grpSp>
          <p:nvGrpSpPr>
            <p:cNvPr id="8" name="Group 19"/>
            <p:cNvGrpSpPr>
              <a:grpSpLocks/>
            </p:cNvGrpSpPr>
            <p:nvPr/>
          </p:nvGrpSpPr>
          <p:grpSpPr bwMode="auto">
            <a:xfrm>
              <a:off x="2112" y="3120"/>
              <a:ext cx="1008" cy="240"/>
              <a:chOff x="2112" y="2496"/>
              <a:chExt cx="1008" cy="240"/>
            </a:xfrm>
          </p:grpSpPr>
          <p:sp>
            <p:nvSpPr>
              <p:cNvPr id="193559" name="Rectangle 20"/>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3560" name="Text Box 21"/>
              <p:cNvSpPr txBox="1">
                <a:spLocks noChangeArrowheads="1"/>
              </p:cNvSpPr>
              <p:nvPr/>
            </p:nvSpPr>
            <p:spPr bwMode="auto">
              <a:xfrm>
                <a:off x="2246" y="2496"/>
                <a:ext cx="740"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increment</a:t>
                </a:r>
                <a:endParaRPr lang="en-US" sz="2400">
                  <a:latin typeface="Times New Roman" pitchFamily="18" charset="0"/>
                </a:endParaRPr>
              </a:p>
            </p:txBody>
          </p:sp>
        </p:grpSp>
        <p:cxnSp>
          <p:nvCxnSpPr>
            <p:cNvPr id="193561" name="AutoShape 22"/>
            <p:cNvCxnSpPr>
              <a:cxnSpLocks noChangeShapeType="1"/>
              <a:stCxn id="193544" idx="2"/>
              <a:endCxn id="193560" idx="0"/>
            </p:cNvCxnSpPr>
            <p:nvPr/>
          </p:nvCxnSpPr>
          <p:spPr bwMode="auto">
            <a:xfrm>
              <a:off x="2616" y="2928"/>
              <a:ext cx="0" cy="192"/>
            </a:xfrm>
            <a:prstGeom prst="straightConnector1">
              <a:avLst/>
            </a:prstGeom>
            <a:noFill/>
            <a:ln w="31750">
              <a:solidFill>
                <a:srgbClr val="FF0000"/>
              </a:solidFill>
              <a:round/>
              <a:headEnd type="none" w="sm" len="sm"/>
              <a:tailEnd type="triangle" w="lg" len="med"/>
            </a:ln>
          </p:spPr>
        </p:cxnSp>
      </p:grpSp>
      <p:grpSp>
        <p:nvGrpSpPr>
          <p:cNvPr id="9" name="Group 23"/>
          <p:cNvGrpSpPr>
            <a:grpSpLocks/>
          </p:cNvGrpSpPr>
          <p:nvPr/>
        </p:nvGrpSpPr>
        <p:grpSpPr bwMode="auto">
          <a:xfrm>
            <a:off x="3352800" y="1371600"/>
            <a:ext cx="1600200" cy="914400"/>
            <a:chOff x="2112" y="864"/>
            <a:chExt cx="1008" cy="576"/>
          </a:xfrm>
        </p:grpSpPr>
        <p:grpSp>
          <p:nvGrpSpPr>
            <p:cNvPr id="10" name="Group 24"/>
            <p:cNvGrpSpPr>
              <a:grpSpLocks/>
            </p:cNvGrpSpPr>
            <p:nvPr/>
          </p:nvGrpSpPr>
          <p:grpSpPr bwMode="auto">
            <a:xfrm>
              <a:off x="2112" y="1200"/>
              <a:ext cx="1008" cy="240"/>
              <a:chOff x="2112" y="2496"/>
              <a:chExt cx="1008" cy="240"/>
            </a:xfrm>
          </p:grpSpPr>
          <p:sp>
            <p:nvSpPr>
              <p:cNvPr id="193564" name="Rectangle 2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193565" name="Text Box 26"/>
              <p:cNvSpPr txBox="1">
                <a:spLocks noChangeArrowheads="1"/>
              </p:cNvSpPr>
              <p:nvPr/>
            </p:nvSpPr>
            <p:spPr bwMode="auto">
              <a:xfrm>
                <a:off x="2170" y="2496"/>
                <a:ext cx="89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solidFill>
                      <a:schemeClr val="bg2"/>
                    </a:solidFill>
                    <a:latin typeface="Times New Roman" pitchFamily="18" charset="0"/>
                  </a:rPr>
                  <a:t>initialization</a:t>
                </a:r>
                <a:endParaRPr lang="en-US" sz="2400">
                  <a:latin typeface="Times New Roman" pitchFamily="18" charset="0"/>
                </a:endParaRPr>
              </a:p>
            </p:txBody>
          </p:sp>
        </p:grpSp>
        <p:cxnSp>
          <p:nvCxnSpPr>
            <p:cNvPr id="193566" name="AutoShape 27"/>
            <p:cNvCxnSpPr>
              <a:cxnSpLocks noChangeShapeType="1"/>
              <a:endCxn id="193565" idx="0"/>
            </p:cNvCxnSpPr>
            <p:nvPr/>
          </p:nvCxnSpPr>
          <p:spPr bwMode="auto">
            <a:xfrm>
              <a:off x="2616" y="864"/>
              <a:ext cx="0" cy="336"/>
            </a:xfrm>
            <a:prstGeom prst="straightConnector1">
              <a:avLst/>
            </a:prstGeom>
            <a:noFill/>
            <a:ln w="31750">
              <a:solidFill>
                <a:srgbClr val="FF0000"/>
              </a:solidFill>
              <a:round/>
              <a:headEnd type="none" w="sm" len="sm"/>
              <a:tailEnd type="triangle" w="lg" len="med"/>
            </a:ln>
          </p:spPr>
        </p:cxnSp>
      </p:gr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DCD7ADE-F8F8-4FDB-9816-E7FABCC477DA}" type="slidenum">
              <a:rPr lang="en-US"/>
              <a:pPr>
                <a:defRPr/>
              </a:pPr>
              <a:t>155</a:t>
            </a:fld>
            <a:endParaRPr lang="en-US"/>
          </a:p>
        </p:txBody>
      </p:sp>
      <p:sp>
        <p:nvSpPr>
          <p:cNvPr id="19456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456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456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45F4DC5-DCB5-4F56-ABE7-60EA84976EF8}" type="slidenum">
              <a:rPr lang="en-US" sz="1400"/>
              <a:pPr algn="r"/>
              <a:t>155</a:t>
            </a:fld>
            <a:endParaRPr lang="en-US" sz="1400"/>
          </a:p>
        </p:txBody>
      </p:sp>
      <p:sp>
        <p:nvSpPr>
          <p:cNvPr id="19456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The for Statement</a:t>
            </a:r>
          </a:p>
        </p:txBody>
      </p:sp>
      <p:sp>
        <p:nvSpPr>
          <p:cNvPr id="194566" name="Rectangle 3"/>
          <p:cNvSpPr>
            <a:spLocks noGrp="1" noChangeArrowheads="1"/>
          </p:cNvSpPr>
          <p:nvPr>
            <p:ph type="body" idx="4294967295"/>
          </p:nvPr>
        </p:nvSpPr>
        <p:spPr/>
        <p:txBody>
          <a:bodyPr/>
          <a:lstStyle/>
          <a:p>
            <a:pPr>
              <a:spcBef>
                <a:spcPct val="75000"/>
              </a:spcBef>
              <a:buFont typeface="Wingdings" pitchFamily="2" charset="2"/>
              <a:buChar char="ü"/>
            </a:pPr>
            <a:r>
              <a:rPr lang="en-US" sz="2300" smtClean="0">
                <a:latin typeface="Times New Roman" pitchFamily="18" charset="0"/>
              </a:rPr>
              <a:t>Like a while loop, the condition of a for statement is tested prior to executing the loop body</a:t>
            </a:r>
          </a:p>
          <a:p>
            <a:pPr>
              <a:spcBef>
                <a:spcPct val="75000"/>
              </a:spcBef>
              <a:buFont typeface="Wingdings" pitchFamily="2" charset="2"/>
              <a:buChar char="ü"/>
            </a:pPr>
            <a:r>
              <a:rPr lang="en-US" sz="2300" smtClean="0">
                <a:latin typeface="Times New Roman" pitchFamily="18" charset="0"/>
              </a:rPr>
              <a:t>Therefore, the body of a for loop will execute zero or more times</a:t>
            </a:r>
          </a:p>
          <a:p>
            <a:pPr>
              <a:spcBef>
                <a:spcPct val="75000"/>
              </a:spcBef>
              <a:buFont typeface="Wingdings" pitchFamily="2" charset="2"/>
              <a:buChar char="ü"/>
            </a:pPr>
            <a:r>
              <a:rPr lang="en-US" sz="2300" smtClean="0">
                <a:latin typeface="Times New Roman" pitchFamily="18" charset="0"/>
              </a:rPr>
              <a:t>It is well suited for executing a loop a specific number of times that can be determined in advance</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4627F92B-EEF7-454D-AA53-AA78890B57C3}" type="slidenum">
              <a:rPr lang="en-US"/>
              <a:pPr>
                <a:defRPr/>
              </a:pPr>
              <a:t>156</a:t>
            </a:fld>
            <a:endParaRPr lang="en-US"/>
          </a:p>
        </p:txBody>
      </p:sp>
      <p:sp>
        <p:nvSpPr>
          <p:cNvPr id="19558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558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558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CF599B3-2587-41C9-BF0F-372B7DC66964}" type="slidenum">
              <a:rPr lang="en-US" sz="1400"/>
              <a:pPr algn="r"/>
              <a:t>156</a:t>
            </a:fld>
            <a:endParaRPr lang="en-US" sz="1400"/>
          </a:p>
        </p:txBody>
      </p:sp>
      <p:sp>
        <p:nvSpPr>
          <p:cNvPr id="19558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for Example</a:t>
            </a:r>
          </a:p>
        </p:txBody>
      </p:sp>
      <p:sp>
        <p:nvSpPr>
          <p:cNvPr id="195590" name="Rectangle 3"/>
          <p:cNvSpPr>
            <a:spLocks noGrp="1" noChangeArrowheads="1"/>
          </p:cNvSpPr>
          <p:nvPr>
            <p:ph type="body" idx="4294967295"/>
          </p:nvPr>
        </p:nvSpPr>
        <p:spPr>
          <a:xfrm>
            <a:off x="381000" y="1952625"/>
            <a:ext cx="8763000" cy="4905375"/>
          </a:xfrm>
        </p:spPr>
        <p:txBody>
          <a:bodyPr/>
          <a:lstStyle/>
          <a:p>
            <a:pPr>
              <a:buFont typeface="Wingdings 3" pitchFamily="18" charset="2"/>
              <a:buNone/>
            </a:pPr>
            <a:r>
              <a:rPr lang="en-US" sz="2000" smtClean="0">
                <a:latin typeface="Times New Roman" pitchFamily="18" charset="0"/>
              </a:rPr>
              <a:t>final int LIMIT = 5;</a:t>
            </a:r>
          </a:p>
          <a:p>
            <a:pPr>
              <a:lnSpc>
                <a:spcPct val="50000"/>
              </a:lnSpc>
              <a:buFont typeface="Wingdings 3" pitchFamily="18" charset="2"/>
              <a:buNone/>
            </a:pPr>
            <a:endParaRPr lang="en-US" sz="2000" smtClean="0">
              <a:latin typeface="Times New Roman" pitchFamily="18" charset="0"/>
            </a:endParaRPr>
          </a:p>
          <a:p>
            <a:pPr>
              <a:lnSpc>
                <a:spcPct val="50000"/>
              </a:lnSpc>
              <a:buFont typeface="Wingdings 3" pitchFamily="18" charset="2"/>
              <a:buNone/>
            </a:pPr>
            <a:r>
              <a:rPr lang="en-US" sz="2000" smtClean="0">
                <a:latin typeface="Times New Roman" pitchFamily="18" charset="0"/>
              </a:rPr>
              <a:t>for (int count = 1; count &lt;= LIMIT; count++) {</a:t>
            </a:r>
          </a:p>
          <a:p>
            <a:pPr>
              <a:lnSpc>
                <a:spcPct val="50000"/>
              </a:lnSpc>
              <a:buFont typeface="Wingdings 3" pitchFamily="18" charset="2"/>
              <a:buNone/>
            </a:pPr>
            <a:endParaRPr lang="en-US" sz="2000" smtClean="0">
              <a:latin typeface="Times New Roman" pitchFamily="18" charset="0"/>
            </a:endParaRPr>
          </a:p>
          <a:p>
            <a:pPr>
              <a:lnSpc>
                <a:spcPct val="50000"/>
              </a:lnSpc>
              <a:buFont typeface="Wingdings 3" pitchFamily="18" charset="2"/>
              <a:buNone/>
            </a:pPr>
            <a:r>
              <a:rPr lang="en-US" sz="2000" smtClean="0">
                <a:latin typeface="Times New Roman" pitchFamily="18" charset="0"/>
              </a:rPr>
              <a:t>    System.out.println(count);</a:t>
            </a:r>
          </a:p>
          <a:p>
            <a:pPr>
              <a:buFont typeface="Wingdings 3" pitchFamily="18" charset="2"/>
              <a:buNone/>
            </a:pPr>
            <a:r>
              <a:rPr lang="en-US" sz="2000" smtClean="0">
                <a:latin typeface="Times New Roman" pitchFamily="18" charset="0"/>
              </a:rPr>
              <a:t>}</a:t>
            </a:r>
          </a:p>
          <a:p>
            <a:endParaRPr lang="en-US" sz="2000" smtClean="0">
              <a:latin typeface="Times New Roman" pitchFamily="18" charset="0"/>
            </a:endParaRPr>
          </a:p>
        </p:txBody>
      </p:sp>
      <p:sp>
        <p:nvSpPr>
          <p:cNvPr id="195591" name="Text Box 4"/>
          <p:cNvSpPr txBox="1">
            <a:spLocks noChangeArrowheads="1"/>
          </p:cNvSpPr>
          <p:nvPr/>
        </p:nvSpPr>
        <p:spPr bwMode="auto">
          <a:xfrm>
            <a:off x="3200400" y="3733800"/>
            <a:ext cx="1211263" cy="2676525"/>
          </a:xfrm>
          <a:prstGeom prst="rect">
            <a:avLst/>
          </a:prstGeom>
          <a:solidFill>
            <a:srgbClr val="F8F8F8"/>
          </a:solidFill>
          <a:ln w="28575">
            <a:solidFill>
              <a:schemeClr val="hlink"/>
            </a:solidFill>
            <a:miter lim="800000"/>
            <a:headEnd type="none" w="sm" len="sm"/>
            <a:tailEnd type="none" w="sm" len="sm"/>
          </a:ln>
        </p:spPr>
        <p:txBody>
          <a:bodyPr wrap="none" anchorCtr="1">
            <a:spAutoFit/>
          </a:bodyPr>
          <a:lstStyle/>
          <a:p>
            <a:pPr algn="ctr" eaLnBrk="0" hangingPunct="0"/>
            <a:r>
              <a:rPr lang="en-US" sz="2400">
                <a:solidFill>
                  <a:schemeClr val="hlink"/>
                </a:solidFill>
              </a:rPr>
              <a:t>Output:</a:t>
            </a:r>
          </a:p>
          <a:p>
            <a:pPr algn="ctr" eaLnBrk="0" hangingPunct="0"/>
            <a:endParaRPr lang="en-US" sz="2400">
              <a:solidFill>
                <a:schemeClr val="hlink"/>
              </a:solidFill>
            </a:endParaRPr>
          </a:p>
          <a:p>
            <a:pPr algn="ctr" eaLnBrk="0" hangingPunct="0"/>
            <a:r>
              <a:rPr lang="en-US" sz="2400"/>
              <a:t>1</a:t>
            </a:r>
          </a:p>
          <a:p>
            <a:pPr algn="ctr" eaLnBrk="0" hangingPunct="0"/>
            <a:r>
              <a:rPr lang="en-US" sz="2400"/>
              <a:t>2</a:t>
            </a:r>
          </a:p>
          <a:p>
            <a:pPr algn="ctr" eaLnBrk="0" hangingPunct="0"/>
            <a:r>
              <a:rPr lang="en-US" sz="2400"/>
              <a:t>3</a:t>
            </a:r>
          </a:p>
          <a:p>
            <a:pPr algn="ctr" eaLnBrk="0" hangingPunct="0"/>
            <a:r>
              <a:rPr lang="en-US" sz="2400"/>
              <a:t>4</a:t>
            </a:r>
          </a:p>
          <a:p>
            <a:pPr algn="ctr" eaLnBrk="0" hangingPunct="0"/>
            <a:r>
              <a:rPr lang="en-US" sz="2400"/>
              <a:t>5</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D90B37C-9E7F-450D-AD94-1561EE427D50}" type="slidenum">
              <a:rPr lang="en-US"/>
              <a:pPr>
                <a:defRPr/>
              </a:pPr>
              <a:t>157</a:t>
            </a:fld>
            <a:endParaRPr lang="en-US"/>
          </a:p>
        </p:txBody>
      </p:sp>
      <p:sp>
        <p:nvSpPr>
          <p:cNvPr id="1966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66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66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CF4D143-91A0-47FD-BAE6-AB016E8027D6}" type="slidenum">
              <a:rPr lang="en-US" sz="1400"/>
              <a:pPr algn="r"/>
              <a:t>157</a:t>
            </a:fld>
            <a:endParaRPr lang="en-US" sz="1400"/>
          </a:p>
        </p:txBody>
      </p:sp>
      <p:sp>
        <p:nvSpPr>
          <p:cNvPr id="19661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for Statement</a:t>
            </a:r>
          </a:p>
        </p:txBody>
      </p:sp>
      <p:sp>
        <p:nvSpPr>
          <p:cNvPr id="196614" name="Rectangle 3"/>
          <p:cNvSpPr>
            <a:spLocks noGrp="1" noChangeArrowheads="1"/>
          </p:cNvSpPr>
          <p:nvPr>
            <p:ph type="body" idx="4294967295"/>
          </p:nvPr>
        </p:nvSpPr>
        <p:spPr/>
        <p:txBody>
          <a:bodyPr/>
          <a:lstStyle/>
          <a:p>
            <a:pPr>
              <a:lnSpc>
                <a:spcPct val="90000"/>
              </a:lnSpc>
              <a:buFont typeface="Wingdings" pitchFamily="2" charset="2"/>
              <a:buChar char="ü"/>
            </a:pPr>
            <a:r>
              <a:rPr lang="en-US" sz="2300" smtClean="0">
                <a:latin typeface="Times New Roman" pitchFamily="18" charset="0"/>
              </a:rPr>
              <a:t>Each expression in the header of a for loop is optional</a:t>
            </a:r>
          </a:p>
          <a:p>
            <a:pPr lvl="3">
              <a:lnSpc>
                <a:spcPct val="90000"/>
              </a:lnSpc>
              <a:buFont typeface="Wingdings" pitchFamily="2" charset="2"/>
              <a:buChar char="ü"/>
            </a:pPr>
            <a:endParaRPr lang="en-US" sz="2100" smtClean="0">
              <a:latin typeface="Times New Roman" pitchFamily="18" charset="0"/>
            </a:endParaRPr>
          </a:p>
          <a:p>
            <a:pPr lvl="1">
              <a:lnSpc>
                <a:spcPct val="90000"/>
              </a:lnSpc>
              <a:buFont typeface="Wingdings" pitchFamily="2" charset="2"/>
              <a:buChar char="ü"/>
            </a:pPr>
            <a:r>
              <a:rPr lang="en-US" sz="2200" smtClean="0">
                <a:latin typeface="Times New Roman" pitchFamily="18" charset="0"/>
              </a:rPr>
              <a:t>If the </a:t>
            </a:r>
            <a:r>
              <a:rPr lang="en-US" sz="2200" i="1" smtClean="0">
                <a:solidFill>
                  <a:schemeClr val="accent2"/>
                </a:solidFill>
                <a:latin typeface="Times New Roman" pitchFamily="18" charset="0"/>
              </a:rPr>
              <a:t>initialization</a:t>
            </a:r>
            <a:r>
              <a:rPr lang="en-US" sz="2200" smtClean="0">
                <a:latin typeface="Times New Roman" pitchFamily="18" charset="0"/>
              </a:rPr>
              <a:t> is left out, no initialization is performed</a:t>
            </a:r>
          </a:p>
          <a:p>
            <a:pPr lvl="1">
              <a:lnSpc>
                <a:spcPct val="90000"/>
              </a:lnSpc>
              <a:buFont typeface="Wingdings" pitchFamily="2" charset="2"/>
              <a:buChar char="ü"/>
            </a:pPr>
            <a:r>
              <a:rPr lang="en-US" sz="2200" smtClean="0">
                <a:latin typeface="Times New Roman" pitchFamily="18" charset="0"/>
              </a:rPr>
              <a:t>If the </a:t>
            </a:r>
            <a:r>
              <a:rPr lang="en-US" sz="2200" i="1" smtClean="0">
                <a:solidFill>
                  <a:schemeClr val="accent2"/>
                </a:solidFill>
                <a:latin typeface="Times New Roman" pitchFamily="18" charset="0"/>
              </a:rPr>
              <a:t>condition</a:t>
            </a:r>
            <a:r>
              <a:rPr lang="en-US" sz="2200" smtClean="0">
                <a:latin typeface="Times New Roman" pitchFamily="18" charset="0"/>
              </a:rPr>
              <a:t> is left out, it is always considered to be true, and therefore creates an infinite loop</a:t>
            </a:r>
          </a:p>
          <a:p>
            <a:pPr lvl="1">
              <a:lnSpc>
                <a:spcPct val="90000"/>
              </a:lnSpc>
              <a:buFont typeface="Wingdings" pitchFamily="2" charset="2"/>
              <a:buChar char="ü"/>
            </a:pPr>
            <a:r>
              <a:rPr lang="en-US" sz="2200" smtClean="0">
                <a:latin typeface="Times New Roman" pitchFamily="18" charset="0"/>
              </a:rPr>
              <a:t>If the </a:t>
            </a:r>
            <a:r>
              <a:rPr lang="en-US" sz="2200" i="1" smtClean="0">
                <a:solidFill>
                  <a:schemeClr val="accent2"/>
                </a:solidFill>
                <a:latin typeface="Times New Roman" pitchFamily="18" charset="0"/>
              </a:rPr>
              <a:t>increment</a:t>
            </a:r>
            <a:r>
              <a:rPr lang="en-US" sz="2200" smtClean="0">
                <a:latin typeface="Times New Roman" pitchFamily="18" charset="0"/>
              </a:rPr>
              <a:t> is left out, no increment operation is performed</a:t>
            </a:r>
          </a:p>
          <a:p>
            <a:pPr lvl="1">
              <a:lnSpc>
                <a:spcPct val="90000"/>
              </a:lnSpc>
              <a:buFont typeface="Wingdings" pitchFamily="2" charset="2"/>
              <a:buChar char="ü"/>
            </a:pPr>
            <a:endParaRPr lang="en-US" sz="2200" smtClean="0">
              <a:latin typeface="Times New Roman" pitchFamily="18" charset="0"/>
            </a:endParaRPr>
          </a:p>
          <a:p>
            <a:pPr>
              <a:lnSpc>
                <a:spcPct val="90000"/>
              </a:lnSpc>
              <a:buFont typeface="Wingdings" pitchFamily="2" charset="2"/>
              <a:buChar char="ü"/>
            </a:pPr>
            <a:r>
              <a:rPr lang="en-US" sz="2300" smtClean="0">
                <a:latin typeface="Times New Roman" pitchFamily="18" charset="0"/>
              </a:rPr>
              <a:t>Both semi-colons are always required in the for loop header</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7725AE94-C544-40C5-8EAB-8CD66E7FE7C1}" type="slidenum">
              <a:rPr lang="en-US"/>
              <a:pPr>
                <a:defRPr/>
              </a:pPr>
              <a:t>158</a:t>
            </a:fld>
            <a:endParaRPr lang="en-US"/>
          </a:p>
        </p:txBody>
      </p:sp>
      <p:sp>
        <p:nvSpPr>
          <p:cNvPr id="1976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04/08/08</a:t>
            </a:r>
          </a:p>
        </p:txBody>
      </p:sp>
      <p:sp>
        <p:nvSpPr>
          <p:cNvPr id="1976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 </a:t>
            </a:r>
            <a:endParaRPr lang="en-US" sz="1400" dirty="0"/>
          </a:p>
        </p:txBody>
      </p:sp>
      <p:sp>
        <p:nvSpPr>
          <p:cNvPr id="1976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F52ACAF-7FF1-4174-A542-1388A2072E94}" type="slidenum">
              <a:rPr lang="en-US" sz="1400"/>
              <a:pPr algn="r"/>
              <a:t>158</a:t>
            </a:fld>
            <a:endParaRPr lang="en-US" sz="1400"/>
          </a:p>
        </p:txBody>
      </p:sp>
      <p:sp>
        <p:nvSpPr>
          <p:cNvPr id="197637" name="Rectangle 2"/>
          <p:cNvSpPr>
            <a:spLocks noGrp="1" noChangeArrowheads="1"/>
          </p:cNvSpPr>
          <p:nvPr>
            <p:ph type="title" idx="4294967295"/>
          </p:nvPr>
        </p:nvSpPr>
        <p:spPr bwMode="auto">
          <a:xfrm>
            <a:off x="685800" y="465138"/>
            <a:ext cx="7588250" cy="571500"/>
          </a:xfrm>
          <a:noFill/>
        </p:spPr>
        <p:txBody>
          <a:bodyPr wrap="square" lIns="91440" tIns="45720" rIns="91440" bIns="45720" numCol="1" anchorCtr="0" compatLnSpc="1">
            <a:prstTxWarp prst="textNoShape">
              <a:avLst/>
            </a:prstTxWarp>
            <a:normAutofit fontScale="90000"/>
          </a:bodyPr>
          <a:lstStyle/>
          <a:p>
            <a:r>
              <a:rPr lang="en-US" b="0" smtClean="0">
                <a:effectLst/>
                <a:latin typeface="Times New Roman" pitchFamily="18" charset="0"/>
              </a:rPr>
              <a:t>Choosing a Loop Structure</a:t>
            </a:r>
          </a:p>
        </p:txBody>
      </p:sp>
      <p:sp>
        <p:nvSpPr>
          <p:cNvPr id="197638" name="Rectangle 3"/>
          <p:cNvSpPr>
            <a:spLocks noGrp="1" noChangeArrowheads="1"/>
          </p:cNvSpPr>
          <p:nvPr>
            <p:ph type="body" idx="4294967295"/>
          </p:nvPr>
        </p:nvSpPr>
        <p:spPr/>
        <p:txBody>
          <a:bodyPr/>
          <a:lstStyle/>
          <a:p>
            <a:pPr>
              <a:lnSpc>
                <a:spcPct val="90000"/>
              </a:lnSpc>
              <a:spcBef>
                <a:spcPct val="75000"/>
              </a:spcBef>
              <a:buFont typeface="Wingdings" pitchFamily="2" charset="2"/>
              <a:buChar char="ü"/>
            </a:pPr>
            <a:r>
              <a:rPr lang="en-US" sz="2300" smtClean="0">
                <a:latin typeface="Times New Roman" pitchFamily="18" charset="0"/>
              </a:rPr>
              <a:t>When you can’t determine how many times you want to execute the loop body, use a while statement or a do statement</a:t>
            </a:r>
          </a:p>
          <a:p>
            <a:pPr lvl="1">
              <a:lnSpc>
                <a:spcPct val="90000"/>
              </a:lnSpc>
              <a:spcBef>
                <a:spcPct val="75000"/>
              </a:spcBef>
              <a:buFont typeface="Wingdings" pitchFamily="2" charset="2"/>
              <a:buChar char="ü"/>
            </a:pPr>
            <a:r>
              <a:rPr lang="en-US" sz="2200" smtClean="0">
                <a:latin typeface="Times New Roman" pitchFamily="18" charset="0"/>
              </a:rPr>
              <a:t>If it might be zero or more times, use a while statement</a:t>
            </a:r>
          </a:p>
          <a:p>
            <a:pPr lvl="1">
              <a:lnSpc>
                <a:spcPct val="90000"/>
              </a:lnSpc>
              <a:spcBef>
                <a:spcPct val="75000"/>
              </a:spcBef>
              <a:buFont typeface="Wingdings" pitchFamily="2" charset="2"/>
              <a:buChar char="ü"/>
            </a:pPr>
            <a:r>
              <a:rPr lang="en-US" sz="2200" smtClean="0">
                <a:latin typeface="Times New Roman" pitchFamily="18" charset="0"/>
              </a:rPr>
              <a:t>If it will be at least once, use a do statement</a:t>
            </a:r>
          </a:p>
          <a:p>
            <a:pPr>
              <a:lnSpc>
                <a:spcPct val="90000"/>
              </a:lnSpc>
              <a:spcBef>
                <a:spcPct val="75000"/>
              </a:spcBef>
              <a:buFont typeface="Wingdings" pitchFamily="2" charset="2"/>
              <a:buChar char="ü"/>
            </a:pPr>
            <a:r>
              <a:rPr lang="en-US" sz="2300" smtClean="0">
                <a:latin typeface="Times New Roman" pitchFamily="18" charset="0"/>
              </a:rPr>
              <a:t>If you can determine how many times you want to execute the loop body, use a for statement</a:t>
            </a:r>
          </a:p>
          <a:p>
            <a:pPr>
              <a:lnSpc>
                <a:spcPct val="90000"/>
              </a:lnSpc>
              <a:buFont typeface="Wingdings" pitchFamily="2" charset="2"/>
              <a:buChar char="ü"/>
            </a:pPr>
            <a:endParaRPr lang="en-US" sz="23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5"/>
          <p:cNvSpPr>
            <a:spLocks noGrp="1"/>
          </p:cNvSpPr>
          <p:nvPr>
            <p:ph type="sldNum" sz="quarter" idx="12"/>
          </p:nvPr>
        </p:nvSpPr>
        <p:spPr/>
        <p:txBody>
          <a:bodyPr/>
          <a:lstStyle/>
          <a:p>
            <a:pPr>
              <a:defRPr/>
            </a:pPr>
            <a:fld id="{583E642A-1404-4FD5-94CB-07316FE22C52}" type="slidenum">
              <a:rPr lang="en-US"/>
              <a:pPr>
                <a:defRPr/>
              </a:pPr>
              <a:t>159</a:t>
            </a:fld>
            <a:endParaRPr lang="en-US"/>
          </a:p>
        </p:txBody>
      </p:sp>
      <p:sp>
        <p:nvSpPr>
          <p:cNvPr id="151554" name="Rectangle 2"/>
          <p:cNvSpPr>
            <a:spLocks noGrp="1"/>
          </p:cNvSpPr>
          <p:nvPr>
            <p:ph type="ctr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Six</a:t>
            </a:r>
          </a:p>
        </p:txBody>
      </p:sp>
      <p:sp>
        <p:nvSpPr>
          <p:cNvPr id="151555" name="Rectangle 3"/>
          <p:cNvSpPr>
            <a:spLocks noGrp="1"/>
          </p:cNvSpPr>
          <p:nvPr>
            <p:ph type="subTitle" idx="1"/>
          </p:nvPr>
        </p:nvSpPr>
        <p:spPr/>
        <p:txBody>
          <a:bodyPr/>
          <a:lstStyle/>
          <a:p>
            <a:pPr marL="109538"/>
            <a:r>
              <a:rPr lang="en-US" sz="4500" b="1" smtClean="0">
                <a:latin typeface="Times New Roman" pitchFamily="18" charset="0"/>
              </a:rPr>
              <a:t>Array in Java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09F46563-DC08-45AA-9CE5-CF988775F543}" type="slidenum">
              <a:rPr lang="en-US"/>
              <a:pPr>
                <a:defRPr/>
              </a:pPr>
              <a:t>16</a:t>
            </a:fld>
            <a:endParaRPr lang="en-US"/>
          </a:p>
        </p:txBody>
      </p:sp>
      <p:sp>
        <p:nvSpPr>
          <p:cNvPr id="24578" name="Rectangle 3"/>
          <p:cNvSpPr>
            <a:spLocks noGrp="1" noChangeArrowheads="1"/>
          </p:cNvSpPr>
          <p:nvPr>
            <p:ph idx="1"/>
          </p:nvPr>
        </p:nvSpPr>
        <p:spPr/>
        <p:txBody>
          <a:bodyPr/>
          <a:lstStyle/>
          <a:p>
            <a:pPr>
              <a:buFont typeface="Wingdings" pitchFamily="2" charset="2"/>
              <a:buNone/>
            </a:pPr>
            <a:r>
              <a:rPr lang="en-US" sz="2600" dirty="0" smtClean="0">
                <a:latin typeface="Times New Roman" pitchFamily="18" charset="0"/>
              </a:rPr>
              <a:t>.</a:t>
            </a:r>
          </a:p>
        </p:txBody>
      </p:sp>
      <p:sp>
        <p:nvSpPr>
          <p:cNvPr id="37890" name="Rectangle 2"/>
          <p:cNvSpPr>
            <a:spLocks noGrp="1" noChangeArrowheads="1"/>
          </p:cNvSpPr>
          <p:nvPr>
            <p:ph type="title"/>
          </p:nvPr>
        </p:nvSpPr>
        <p:spPr/>
        <p:txBody>
          <a:bodyPr/>
          <a:lstStyle/>
          <a:p>
            <a:pPr fontAlgn="auto">
              <a:spcAft>
                <a:spcPts val="0"/>
              </a:spcAft>
              <a:defRPr/>
            </a:pPr>
            <a:r>
              <a:rPr lang="en-US"/>
              <a:t>Why portable and Secure?</a:t>
            </a:r>
          </a:p>
        </p:txBody>
      </p:sp>
      <p:sp>
        <p:nvSpPr>
          <p:cNvPr id="24580" name="Text Box 5"/>
          <p:cNvSpPr txBox="1">
            <a:spLocks noChangeArrowheads="1"/>
          </p:cNvSpPr>
          <p:nvPr/>
        </p:nvSpPr>
        <p:spPr bwMode="auto">
          <a:xfrm>
            <a:off x="914400" y="1905000"/>
            <a:ext cx="7772400" cy="3385542"/>
          </a:xfrm>
          <a:prstGeom prst="rect">
            <a:avLst/>
          </a:prstGeom>
          <a:noFill/>
          <a:ln w="9525">
            <a:noFill/>
            <a:miter lim="800000"/>
            <a:headEnd/>
            <a:tailEnd/>
          </a:ln>
        </p:spPr>
        <p:txBody>
          <a:bodyPr wrap="square">
            <a:spAutoFit/>
          </a:bodyPr>
          <a:lstStyle/>
          <a:p>
            <a:pPr>
              <a:spcBef>
                <a:spcPct val="50000"/>
              </a:spcBef>
              <a:buFontTx/>
              <a:buBlip>
                <a:blip r:embed="rId2"/>
              </a:buBlip>
            </a:pPr>
            <a:r>
              <a:rPr lang="en-US" dirty="0"/>
              <a:t> </a:t>
            </a:r>
            <a:r>
              <a:rPr lang="en-US" sz="2400" dirty="0">
                <a:solidFill>
                  <a:srgbClr val="FF0000"/>
                </a:solidFill>
                <a:latin typeface="Times New Roman" pitchFamily="18" charset="0"/>
              </a:rPr>
              <a:t>The output of java compiler is not executable code</a:t>
            </a:r>
            <a:r>
              <a:rPr lang="en-US" sz="2400" dirty="0">
                <a:latin typeface="Times New Roman" pitchFamily="18" charset="0"/>
              </a:rPr>
              <a:t>.</a:t>
            </a:r>
          </a:p>
          <a:p>
            <a:pPr>
              <a:spcBef>
                <a:spcPct val="50000"/>
              </a:spcBef>
              <a:buFontTx/>
              <a:buBlip>
                <a:blip r:embed="rId2"/>
              </a:buBlip>
            </a:pPr>
            <a:r>
              <a:rPr lang="en-US" sz="2400" dirty="0">
                <a:latin typeface="Times New Roman" pitchFamily="18" charset="0"/>
              </a:rPr>
              <a:t> </a:t>
            </a:r>
            <a:r>
              <a:rPr lang="en-US" sz="2400" dirty="0">
                <a:solidFill>
                  <a:srgbClr val="FF0000"/>
                </a:solidFill>
                <a:latin typeface="Times New Roman" pitchFamily="18" charset="0"/>
              </a:rPr>
              <a:t>Once JVM exists for a platform, any java program can run on it.</a:t>
            </a:r>
          </a:p>
          <a:p>
            <a:pPr>
              <a:spcBef>
                <a:spcPct val="50000"/>
              </a:spcBef>
              <a:buFontTx/>
              <a:buBlip>
                <a:blip r:embed="rId2"/>
              </a:buBlip>
            </a:pPr>
            <a:r>
              <a:rPr lang="en-US" sz="2400" dirty="0">
                <a:latin typeface="Times New Roman" pitchFamily="18" charset="0"/>
              </a:rPr>
              <a:t> </a:t>
            </a:r>
            <a:r>
              <a:rPr lang="en-US" sz="2800" dirty="0">
                <a:solidFill>
                  <a:srgbClr val="FF0000"/>
                </a:solidFill>
                <a:latin typeface="Times New Roman" pitchFamily="18" charset="0"/>
              </a:rPr>
              <a:t>The execution of byte code by the JVM makes java programs portable</a:t>
            </a:r>
            <a:r>
              <a:rPr lang="en-US" sz="2400" dirty="0">
                <a:solidFill>
                  <a:srgbClr val="FF0000"/>
                </a:solidFill>
                <a:latin typeface="Times New Roman" pitchFamily="18" charset="0"/>
              </a:rPr>
              <a:t>.</a:t>
            </a:r>
          </a:p>
          <a:p>
            <a:pPr>
              <a:spcBef>
                <a:spcPct val="50000"/>
              </a:spcBef>
              <a:buFontTx/>
              <a:buBlip>
                <a:blip r:embed="rId2"/>
              </a:buBlip>
            </a:pPr>
            <a:r>
              <a:rPr lang="en-US" sz="2400" dirty="0">
                <a:latin typeface="Times New Roman" pitchFamily="18" charset="0"/>
              </a:rPr>
              <a:t> Java program is confined within  the java execution environment and cannot access the other part of the computer.</a:t>
            </a:r>
          </a:p>
        </p:txBody>
      </p:sp>
      <p:sp>
        <p:nvSpPr>
          <p:cNvPr id="24581" name="Slide Number Placeholder 6"/>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F6466493-C78E-4DAF-A9AA-14470987489C}" type="slidenum">
              <a:rPr lang="en-US" sz="1000"/>
              <a:pPr algn="r"/>
              <a:t>16</a:t>
            </a:fld>
            <a:endParaRPr lang="en-US" sz="1000"/>
          </a:p>
        </p:txBody>
      </p:sp>
      <p:sp>
        <p:nvSpPr>
          <p:cNvPr id="24582" name="Footer Placeholder 7"/>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625B847E-B1B5-4E0B-8425-A22C259F7150}" type="slidenum">
              <a:rPr lang="en-US"/>
              <a:pPr>
                <a:defRPr/>
              </a:pPr>
              <a:t>160</a:t>
            </a:fld>
            <a:endParaRPr lang="en-US"/>
          </a:p>
        </p:txBody>
      </p:sp>
      <p:sp>
        <p:nvSpPr>
          <p:cNvPr id="1525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One-Dimensional Array</a:t>
            </a:r>
          </a:p>
        </p:txBody>
      </p:sp>
      <p:sp>
        <p:nvSpPr>
          <p:cNvPr id="152579" name="Rectangle 3"/>
          <p:cNvSpPr>
            <a:spLocks noGrp="1"/>
          </p:cNvSpPr>
          <p:nvPr>
            <p:ph type="body" idx="1"/>
          </p:nvPr>
        </p:nvSpPr>
        <p:spPr>
          <a:xfrm>
            <a:off x="457200" y="1295400"/>
            <a:ext cx="8382000" cy="4724400"/>
          </a:xfrm>
        </p:spPr>
        <p:txBody>
          <a:bodyPr/>
          <a:lstStyle/>
          <a:p>
            <a:pPr>
              <a:buFont typeface="Wingdings" pitchFamily="2" charset="2"/>
              <a:buChar char="ü"/>
            </a:pPr>
            <a:r>
              <a:rPr lang="en-US" sz="2000" smtClean="0">
                <a:latin typeface="Times New Roman" pitchFamily="18" charset="0"/>
              </a:rPr>
              <a:t>Creating an array is a two steps process:</a:t>
            </a:r>
          </a:p>
          <a:p>
            <a:pPr>
              <a:buFont typeface="Wingdings" pitchFamily="2" charset="2"/>
              <a:buNone/>
            </a:pPr>
            <a:r>
              <a:rPr lang="en-US" sz="2000" smtClean="0">
                <a:latin typeface="Times New Roman" pitchFamily="18" charset="0"/>
              </a:rPr>
              <a:t>	1. type var_name[];</a:t>
            </a:r>
          </a:p>
          <a:p>
            <a:pPr>
              <a:buFont typeface="Wingdings" pitchFamily="2" charset="2"/>
              <a:buNone/>
            </a:pPr>
            <a:r>
              <a:rPr lang="en-US" sz="2000" smtClean="0">
                <a:latin typeface="Times New Roman" pitchFamily="18" charset="0"/>
              </a:rPr>
              <a:t>     2. var_name = new type [size];</a:t>
            </a:r>
          </a:p>
          <a:p>
            <a:pPr>
              <a:buFont typeface="Wingdings" pitchFamily="2" charset="2"/>
              <a:buChar char="ü"/>
            </a:pPr>
            <a:r>
              <a:rPr lang="en-US" sz="2000" smtClean="0">
                <a:latin typeface="Times New Roman" pitchFamily="18" charset="0"/>
              </a:rPr>
              <a:t>Example: int month_days [];</a:t>
            </a:r>
          </a:p>
          <a:p>
            <a:pPr>
              <a:buFont typeface="Wingdings" pitchFamily="2" charset="2"/>
              <a:buNone/>
            </a:pPr>
            <a:r>
              <a:rPr lang="en-US" sz="2000" smtClean="0">
                <a:latin typeface="Times New Roman" pitchFamily="18" charset="0"/>
              </a:rPr>
              <a:t>                    month_days = new int [12];</a:t>
            </a:r>
          </a:p>
          <a:p>
            <a:pPr>
              <a:buFont typeface="Wingdings" pitchFamily="2" charset="2"/>
              <a:buNone/>
            </a:pPr>
            <a:r>
              <a:rPr lang="en-US" sz="2000" smtClean="0">
                <a:latin typeface="Times New Roman" pitchFamily="18" charset="0"/>
              </a:rPr>
              <a:t>     - first line declares </a:t>
            </a:r>
            <a:r>
              <a:rPr lang="en-US" sz="2000" i="1" smtClean="0">
                <a:latin typeface="Times New Roman" pitchFamily="18" charset="0"/>
              </a:rPr>
              <a:t>month_days</a:t>
            </a:r>
            <a:r>
              <a:rPr lang="en-US" sz="2000" smtClean="0">
                <a:latin typeface="Times New Roman" pitchFamily="18" charset="0"/>
              </a:rPr>
              <a:t> as an array variable, no array actually exists.</a:t>
            </a:r>
          </a:p>
          <a:p>
            <a:pPr>
              <a:buFont typeface="Wingdings" pitchFamily="2" charset="2"/>
              <a:buNone/>
            </a:pPr>
            <a:r>
              <a:rPr lang="en-US" sz="2000" smtClean="0">
                <a:latin typeface="Times New Roman" pitchFamily="18" charset="0"/>
              </a:rPr>
              <a:t>     - Actual, physical array of integers, is allocated using </a:t>
            </a:r>
            <a:r>
              <a:rPr lang="en-US" sz="2000" b="1" smtClean="0">
                <a:latin typeface="Times New Roman" pitchFamily="18" charset="0"/>
              </a:rPr>
              <a:t>new</a:t>
            </a:r>
          </a:p>
          <a:p>
            <a:pPr>
              <a:buFont typeface="Wingdings" pitchFamily="2" charset="2"/>
              <a:buNone/>
            </a:pPr>
            <a:r>
              <a:rPr lang="en-US" sz="2000" b="1" smtClean="0">
                <a:latin typeface="Times New Roman" pitchFamily="18" charset="0"/>
              </a:rPr>
              <a:t>	   </a:t>
            </a:r>
            <a:r>
              <a:rPr lang="en-US" sz="2000" smtClean="0">
                <a:latin typeface="Times New Roman" pitchFamily="18" charset="0"/>
              </a:rPr>
              <a:t>and assign it to </a:t>
            </a:r>
            <a:r>
              <a:rPr lang="en-US" sz="2000" i="1" smtClean="0">
                <a:latin typeface="Times New Roman" pitchFamily="18" charset="0"/>
              </a:rPr>
              <a:t>month_days</a:t>
            </a:r>
            <a:r>
              <a:rPr lang="en-US" sz="2000" smtClean="0">
                <a:latin typeface="Times New Roman" pitchFamily="18" charset="0"/>
              </a:rPr>
              <a:t>.</a:t>
            </a:r>
          </a:p>
          <a:p>
            <a:pPr>
              <a:buFont typeface="Wingdings" pitchFamily="2" charset="2"/>
              <a:buNone/>
            </a:pPr>
            <a:r>
              <a:rPr lang="en-US" sz="2000" smtClean="0">
                <a:latin typeface="Times New Roman" pitchFamily="18" charset="0"/>
              </a:rPr>
              <a:t>     -The elements of array are automatically initialized to 0.</a:t>
            </a:r>
          </a:p>
          <a:p>
            <a:pPr>
              <a:buFont typeface="Wingdings" pitchFamily="2" charset="2"/>
              <a:buChar char="ü"/>
            </a:pPr>
            <a:r>
              <a:rPr lang="en-US" sz="2000" smtClean="0">
                <a:latin typeface="Times New Roman" pitchFamily="18" charset="0"/>
              </a:rPr>
              <a:t>int month_days [] = new int[12];</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E2A1F4FA-D070-49D7-AC81-33D1BBC76362}" type="slidenum">
              <a:rPr lang="en-US"/>
              <a:pPr>
                <a:defRPr/>
              </a:pPr>
              <a:t>161</a:t>
            </a:fld>
            <a:endParaRPr lang="en-US"/>
          </a:p>
        </p:txBody>
      </p:sp>
      <p:sp>
        <p:nvSpPr>
          <p:cNvPr id="153602" name="Rectangle 2"/>
          <p:cNvSpPr>
            <a:spLocks noGrp="1"/>
          </p:cNvSpPr>
          <p:nvPr>
            <p:ph type="title"/>
          </p:nvPr>
        </p:nvSpPr>
        <p:spPr bwMode="auto">
          <a:xfrm>
            <a:off x="457200" y="274638"/>
            <a:ext cx="8382000" cy="7921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One-Dimensional Array</a:t>
            </a:r>
          </a:p>
        </p:txBody>
      </p:sp>
      <p:sp>
        <p:nvSpPr>
          <p:cNvPr id="153603" name="Rectangle 3"/>
          <p:cNvSpPr>
            <a:spLocks noGrp="1"/>
          </p:cNvSpPr>
          <p:nvPr>
            <p:ph type="body" idx="1"/>
          </p:nvPr>
        </p:nvSpPr>
        <p:spPr>
          <a:xfrm>
            <a:off x="457200" y="1143000"/>
            <a:ext cx="8229600" cy="4983163"/>
          </a:xfrm>
        </p:spPr>
        <p:txBody>
          <a:bodyPr/>
          <a:lstStyle/>
          <a:p>
            <a:pPr>
              <a:buFont typeface="Wingdings" pitchFamily="2" charset="2"/>
              <a:buChar char="ü"/>
            </a:pPr>
            <a:r>
              <a:rPr lang="en-US" sz="2000" smtClean="0">
                <a:latin typeface="Times New Roman" pitchFamily="18" charset="0"/>
              </a:rPr>
              <a:t>Once array is created, a specific element in the array can be accessed by specifying it</a:t>
            </a:r>
            <a:r>
              <a:rPr lang="en-US" sz="2000" smtClean="0"/>
              <a:t>’</a:t>
            </a:r>
            <a:r>
              <a:rPr lang="en-US" sz="2000" smtClean="0">
                <a:latin typeface="Times New Roman" pitchFamily="18" charset="0"/>
              </a:rPr>
              <a:t>s index within square brackets.</a:t>
            </a:r>
          </a:p>
          <a:p>
            <a:pPr>
              <a:buFont typeface="Wingdings" pitchFamily="2" charset="2"/>
              <a:buNone/>
            </a:pPr>
            <a:r>
              <a:rPr lang="en-US" sz="2000" smtClean="0">
                <a:latin typeface="Times New Roman" pitchFamily="18" charset="0"/>
              </a:rPr>
              <a:t>     Example: month_days[0]=31;</a:t>
            </a:r>
          </a:p>
          <a:p>
            <a:pPr>
              <a:buFont typeface="Wingdings" pitchFamily="2" charset="2"/>
              <a:buNone/>
            </a:pPr>
            <a:r>
              <a:rPr lang="en-US" sz="2000" smtClean="0">
                <a:latin typeface="Times New Roman" pitchFamily="18" charset="0"/>
              </a:rPr>
              <a:t>		         month_days[1]=28;</a:t>
            </a:r>
          </a:p>
          <a:p>
            <a:pPr>
              <a:buFont typeface="Wingdings" pitchFamily="2" charset="2"/>
              <a:buChar char="ü"/>
            </a:pPr>
            <a:r>
              <a:rPr lang="en-US" sz="2000" smtClean="0">
                <a:latin typeface="Times New Roman" pitchFamily="18" charset="0"/>
              </a:rPr>
              <a:t>Arrays can be initialized when they are declared.</a:t>
            </a:r>
          </a:p>
          <a:p>
            <a:pPr>
              <a:buFont typeface="Wingdings" pitchFamily="2" charset="2"/>
              <a:buNone/>
            </a:pPr>
            <a:r>
              <a:rPr lang="en-US" sz="2000" smtClean="0">
                <a:latin typeface="Times New Roman" pitchFamily="18" charset="0"/>
              </a:rPr>
              <a:t>	Example:</a:t>
            </a:r>
          </a:p>
          <a:p>
            <a:pPr>
              <a:buFont typeface="Wingdings" pitchFamily="2" charset="2"/>
              <a:buNone/>
            </a:pPr>
            <a:r>
              <a:rPr lang="en-US" sz="2000" smtClean="0">
                <a:latin typeface="Times New Roman" pitchFamily="18" charset="0"/>
              </a:rPr>
              <a:t>	int month_days[] = {31, 28, 31, 30, 31, 30, 31, 31, 30, 31,   </a:t>
            </a:r>
          </a:p>
          <a:p>
            <a:pPr>
              <a:buFont typeface="Wingdings" pitchFamily="2" charset="2"/>
              <a:buNone/>
            </a:pPr>
            <a:r>
              <a:rPr lang="en-US" sz="2000" smtClean="0">
                <a:latin typeface="Times New Roman" pitchFamily="18" charset="0"/>
              </a:rPr>
              <a:t>                                     30, 31};</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0089882D-AC6B-4F23-839D-794AB2DBD6AD}" type="slidenum">
              <a:rPr lang="en-US"/>
              <a:pPr>
                <a:defRPr/>
              </a:pPr>
              <a:t>162</a:t>
            </a:fld>
            <a:endParaRPr lang="en-US"/>
          </a:p>
        </p:txBody>
      </p:sp>
      <p:sp>
        <p:nvSpPr>
          <p:cNvPr id="1546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Features of Java to Manipulate Array</a:t>
            </a:r>
          </a:p>
        </p:txBody>
      </p:sp>
      <p:sp>
        <p:nvSpPr>
          <p:cNvPr id="154627" name="Rectangle 3"/>
          <p:cNvSpPr>
            <a:spLocks noGrp="1"/>
          </p:cNvSpPr>
          <p:nvPr>
            <p:ph type="body" idx="1"/>
          </p:nvPr>
        </p:nvSpPr>
        <p:spPr/>
        <p:txBody>
          <a:bodyPr/>
          <a:lstStyle/>
          <a:p>
            <a:pPr>
              <a:buFont typeface="Wingdings" pitchFamily="2" charset="2"/>
              <a:buChar char="ü"/>
            </a:pPr>
            <a:r>
              <a:rPr lang="en-US" sz="2000" smtClean="0">
                <a:latin typeface="Times New Roman" pitchFamily="18" charset="0"/>
              </a:rPr>
              <a:t>All arrays are dynamically allocated.</a:t>
            </a:r>
          </a:p>
          <a:p>
            <a:pPr>
              <a:buFont typeface="Wingdings" pitchFamily="2" charset="2"/>
              <a:buChar char="ü"/>
            </a:pPr>
            <a:r>
              <a:rPr lang="en-US" sz="2000" smtClean="0">
                <a:latin typeface="Times New Roman" pitchFamily="18" charset="0"/>
              </a:rPr>
              <a:t>Size of the array can be specified at the runtime.</a:t>
            </a:r>
          </a:p>
          <a:p>
            <a:pPr>
              <a:buFont typeface="Wingdings" pitchFamily="2" charset="2"/>
              <a:buChar char="ü"/>
            </a:pPr>
            <a:r>
              <a:rPr lang="en-US" sz="2000" smtClean="0">
                <a:latin typeface="Times New Roman" pitchFamily="18" charset="0"/>
              </a:rPr>
              <a:t>Index type is integer and the index range must be 0 to n-1, where n is the number of elements.</a:t>
            </a:r>
          </a:p>
          <a:p>
            <a:pPr>
              <a:buFont typeface="Wingdings" pitchFamily="2" charset="2"/>
              <a:buChar char="ü"/>
            </a:pPr>
            <a:r>
              <a:rPr lang="en-US" sz="2000" smtClean="0">
                <a:latin typeface="Times New Roman" pitchFamily="18" charset="0"/>
              </a:rPr>
              <a:t>Java runtime system will check to be sure that all array indexes are in the correct range. Incorrect reference will generate ArrayIndexOutofBoundsException.</a:t>
            </a:r>
          </a:p>
          <a:p>
            <a:pPr>
              <a:buFont typeface="Wingdings" pitchFamily="2" charset="2"/>
              <a:buChar char="ü"/>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EFB3AE04-EC54-42D0-873C-23DB44994935}" type="slidenum">
              <a:rPr lang="en-US"/>
              <a:pPr>
                <a:defRPr/>
              </a:pPr>
              <a:t>163</a:t>
            </a:fld>
            <a:endParaRPr lang="en-US"/>
          </a:p>
        </p:txBody>
      </p:sp>
      <p:sp>
        <p:nvSpPr>
          <p:cNvPr id="155650" name="Rectangle 2"/>
          <p:cNvSpPr>
            <a:spLocks noGrp="1"/>
          </p:cNvSpPr>
          <p:nvPr>
            <p:ph type="title"/>
          </p:nvPr>
        </p:nvSpPr>
        <p:spPr bwMode="auto">
          <a:xfrm>
            <a:off x="457200" y="274638"/>
            <a:ext cx="83058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Example</a:t>
            </a:r>
          </a:p>
        </p:txBody>
      </p:sp>
      <p:sp>
        <p:nvSpPr>
          <p:cNvPr id="155651" name="Rectangle 3"/>
          <p:cNvSpPr>
            <a:spLocks noGrp="1"/>
          </p:cNvSpPr>
          <p:nvPr>
            <p:ph type="body" idx="1"/>
          </p:nvPr>
        </p:nvSpPr>
        <p:spPr>
          <a:xfrm>
            <a:off x="685800" y="1066800"/>
            <a:ext cx="7848600" cy="4953000"/>
          </a:xfrm>
        </p:spPr>
        <p:txBody>
          <a:bodyPr/>
          <a:lstStyle/>
          <a:p>
            <a:pPr>
              <a:lnSpc>
                <a:spcPct val="80000"/>
              </a:lnSpc>
              <a:buFont typeface="Wingdings 3" pitchFamily="18" charset="2"/>
              <a:buNone/>
            </a:pPr>
            <a:r>
              <a:rPr lang="en-US" sz="1000" dirty="0" smtClean="0">
                <a:latin typeface="Times New Roman" pitchFamily="18" charset="0"/>
              </a:rPr>
              <a:t>import </a:t>
            </a:r>
            <a:r>
              <a:rPr lang="en-US" sz="1000" dirty="0" err="1" smtClean="0">
                <a:latin typeface="Times New Roman" pitchFamily="18" charset="0"/>
              </a:rPr>
              <a:t>java.util.Scanner</a:t>
            </a:r>
            <a:r>
              <a:rPr lang="en-US" sz="1000" dirty="0" smtClean="0">
                <a:latin typeface="Times New Roman" pitchFamily="18" charset="0"/>
              </a:rPr>
              <a:t>;</a:t>
            </a:r>
          </a:p>
          <a:p>
            <a:pPr>
              <a:lnSpc>
                <a:spcPct val="80000"/>
              </a:lnSpc>
            </a:pPr>
            <a:endParaRPr lang="en-US" sz="1000" dirty="0" smtClean="0">
              <a:latin typeface="Times New Roman" pitchFamily="18" charset="0"/>
            </a:endParaRPr>
          </a:p>
          <a:p>
            <a:pPr>
              <a:lnSpc>
                <a:spcPct val="80000"/>
              </a:lnSpc>
              <a:buFont typeface="Wingdings 3" pitchFamily="18" charset="2"/>
              <a:buNone/>
            </a:pPr>
            <a:r>
              <a:rPr lang="en-US" sz="1000" dirty="0" smtClean="0">
                <a:latin typeface="Times New Roman" pitchFamily="18" charset="0"/>
              </a:rPr>
              <a:t>class </a:t>
            </a:r>
            <a:r>
              <a:rPr lang="en-US" sz="1000" dirty="0" err="1" smtClean="0">
                <a:latin typeface="Times New Roman" pitchFamily="18" charset="0"/>
              </a:rPr>
              <a:t>array_avg</a:t>
            </a:r>
            <a:endParaRPr lang="en-US" sz="1000" dirty="0" smtClean="0">
              <a:latin typeface="Times New Roman" pitchFamily="18" charset="0"/>
            </a:endParaRPr>
          </a:p>
          <a:p>
            <a:pPr>
              <a:lnSpc>
                <a:spcPct val="80000"/>
              </a:lnSpc>
              <a:buFont typeface="Wingdings 3" pitchFamily="18" charset="2"/>
              <a:buNone/>
            </a:pP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public static void main(String </a:t>
            </a:r>
            <a:r>
              <a:rPr lang="en-US" sz="1000" dirty="0" err="1" smtClean="0">
                <a:latin typeface="Times New Roman" pitchFamily="18" charset="0"/>
              </a:rPr>
              <a:t>args</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r>
              <a:rPr lang="en-US" sz="1000" dirty="0" err="1" smtClean="0">
                <a:latin typeface="Times New Roman" pitchFamily="18" charset="0"/>
              </a:rPr>
              <a:t>int</a:t>
            </a:r>
            <a:r>
              <a:rPr lang="en-US" sz="1000" dirty="0" smtClean="0">
                <a:latin typeface="Times New Roman" pitchFamily="18" charset="0"/>
              </a:rPr>
              <a:t> </a:t>
            </a:r>
            <a:r>
              <a:rPr lang="en-US" sz="1000" dirty="0" err="1" smtClean="0">
                <a:latin typeface="Times New Roman" pitchFamily="18" charset="0"/>
              </a:rPr>
              <a:t>i,sum</a:t>
            </a:r>
            <a:r>
              <a:rPr lang="en-US" sz="1000" dirty="0" smtClean="0">
                <a:latin typeface="Times New Roman" pitchFamily="18" charset="0"/>
              </a:rPr>
              <a:t>=0;</a:t>
            </a:r>
          </a:p>
          <a:p>
            <a:pPr>
              <a:lnSpc>
                <a:spcPct val="80000"/>
              </a:lnSpc>
              <a:buFont typeface="Wingdings 3" pitchFamily="18" charset="2"/>
              <a:buNone/>
            </a:pPr>
            <a:r>
              <a:rPr lang="en-US" sz="1000" dirty="0" smtClean="0">
                <a:latin typeface="Times New Roman" pitchFamily="18" charset="0"/>
              </a:rPr>
              <a:t>		float </a:t>
            </a:r>
            <a:r>
              <a:rPr lang="en-US" sz="1000" dirty="0" err="1" smtClean="0">
                <a:latin typeface="Times New Roman" pitchFamily="18" charset="0"/>
              </a:rPr>
              <a:t>avg</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r>
              <a:rPr lang="en-US" sz="1000" dirty="0" err="1" smtClean="0">
                <a:latin typeface="Times New Roman" pitchFamily="18" charset="0"/>
              </a:rPr>
              <a:t>int</a:t>
            </a:r>
            <a:r>
              <a:rPr lang="en-US" sz="1000" dirty="0" smtClean="0">
                <a:latin typeface="Times New Roman" pitchFamily="18" charset="0"/>
              </a:rPr>
              <a:t> a[] = new </a:t>
            </a:r>
            <a:r>
              <a:rPr lang="en-US" sz="1000" dirty="0" err="1" smtClean="0">
                <a:latin typeface="Times New Roman" pitchFamily="18" charset="0"/>
              </a:rPr>
              <a:t>int</a:t>
            </a:r>
            <a:r>
              <a:rPr lang="en-US" sz="1000" dirty="0" smtClean="0">
                <a:latin typeface="Times New Roman" pitchFamily="18" charset="0"/>
              </a:rPr>
              <a:t>[5];</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Scanner test=new Scanner(</a:t>
            </a:r>
            <a:r>
              <a:rPr lang="en-US" sz="1000" dirty="0" err="1" smtClean="0">
                <a:latin typeface="Times New Roman" pitchFamily="18" charset="0"/>
              </a:rPr>
              <a:t>System.in</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r>
              <a:rPr lang="en-US" sz="1000" dirty="0" err="1" smtClean="0">
                <a:latin typeface="Times New Roman" pitchFamily="18" charset="0"/>
              </a:rPr>
              <a:t>System.out.println</a:t>
            </a:r>
            <a:r>
              <a:rPr lang="en-US" sz="1000" dirty="0" smtClean="0">
                <a:latin typeface="Times New Roman" pitchFamily="18" charset="0"/>
              </a:rPr>
              <a:t>("Enter the input:");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for(</a:t>
            </a:r>
            <a:r>
              <a:rPr lang="en-US" sz="1000" dirty="0" err="1" smtClean="0">
                <a:latin typeface="Times New Roman" pitchFamily="18" charset="0"/>
              </a:rPr>
              <a:t>i</a:t>
            </a:r>
            <a:r>
              <a:rPr lang="en-US" sz="1000" dirty="0" smtClean="0">
                <a:latin typeface="Times New Roman" pitchFamily="18" charset="0"/>
              </a:rPr>
              <a:t>=0;i&lt;5;i++)</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if(</a:t>
            </a:r>
            <a:r>
              <a:rPr lang="en-US" sz="1000" dirty="0" err="1" smtClean="0">
                <a:latin typeface="Times New Roman" pitchFamily="18" charset="0"/>
              </a:rPr>
              <a:t>test.hasNextInt</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a:t>
            </a:r>
            <a:r>
              <a:rPr lang="en-US" sz="1000" dirty="0" err="1" smtClean="0">
                <a:latin typeface="Times New Roman" pitchFamily="18" charset="0"/>
              </a:rPr>
              <a:t>i</a:t>
            </a:r>
            <a:r>
              <a:rPr lang="en-US" sz="1000" dirty="0" smtClean="0">
                <a:latin typeface="Times New Roman" pitchFamily="18" charset="0"/>
              </a:rPr>
              <a:t>]=</a:t>
            </a:r>
            <a:r>
              <a:rPr lang="en-US" sz="1000" dirty="0" err="1" smtClean="0">
                <a:latin typeface="Times New Roman" pitchFamily="18" charset="0"/>
              </a:rPr>
              <a:t>test.nextInt</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sum=</a:t>
            </a:r>
            <a:r>
              <a:rPr lang="en-US" sz="1000" dirty="0" err="1" smtClean="0">
                <a:latin typeface="Times New Roman" pitchFamily="18" charset="0"/>
              </a:rPr>
              <a:t>sum+a</a:t>
            </a:r>
            <a:r>
              <a:rPr lang="en-US" sz="1000" dirty="0" smtClean="0">
                <a:latin typeface="Times New Roman" pitchFamily="18" charset="0"/>
              </a:rPr>
              <a:t>[</a:t>
            </a:r>
            <a:r>
              <a:rPr lang="en-US" sz="1000" dirty="0" err="1" smtClean="0">
                <a:latin typeface="Times New Roman" pitchFamily="18" charset="0"/>
              </a:rPr>
              <a:t>i</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r>
              <a:rPr lang="en-US" sz="1000" dirty="0" err="1" smtClean="0">
                <a:latin typeface="Times New Roman" pitchFamily="18" charset="0"/>
              </a:rPr>
              <a:t>avg</a:t>
            </a:r>
            <a:r>
              <a:rPr lang="en-US" sz="1000" dirty="0" smtClean="0">
                <a:latin typeface="Times New Roman" pitchFamily="18" charset="0"/>
              </a:rPr>
              <a:t>=sum/5;</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r>
              <a:rPr lang="en-US" sz="1000" dirty="0" err="1" smtClean="0">
                <a:latin typeface="Times New Roman" pitchFamily="18" charset="0"/>
              </a:rPr>
              <a:t>System.out.println</a:t>
            </a:r>
            <a:r>
              <a:rPr lang="en-US" sz="1000" dirty="0" smtClean="0">
                <a:latin typeface="Times New Roman" pitchFamily="18" charset="0"/>
              </a:rPr>
              <a:t>("The average value is: " + </a:t>
            </a:r>
            <a:r>
              <a:rPr lang="en-US" sz="1000" dirty="0" err="1" smtClean="0">
                <a:latin typeface="Times New Roman" pitchFamily="18" charset="0"/>
              </a:rPr>
              <a:t>avg</a:t>
            </a:r>
            <a:r>
              <a:rPr lang="en-US" sz="1000" dirty="0" smtClean="0">
                <a:latin typeface="Times New Roman" pitchFamily="18" charset="0"/>
              </a:rPr>
              <a:t>);</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	}</a:t>
            </a:r>
          </a:p>
          <a:p>
            <a:pPr>
              <a:lnSpc>
                <a:spcPct val="80000"/>
              </a:lnSpc>
              <a:buFont typeface="Wingdings 3" pitchFamily="18" charset="2"/>
              <a:buNone/>
            </a:pPr>
            <a:r>
              <a:rPr lang="en-US" sz="10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1" name="Slide Number Placeholder 17"/>
          <p:cNvSpPr>
            <a:spLocks noGrp="1"/>
          </p:cNvSpPr>
          <p:nvPr>
            <p:ph type="sldNum" sz="quarter" idx="12"/>
          </p:nvPr>
        </p:nvSpPr>
        <p:spPr/>
        <p:txBody>
          <a:bodyPr/>
          <a:lstStyle/>
          <a:p>
            <a:pPr>
              <a:defRPr/>
            </a:pPr>
            <a:fld id="{D35C4729-4819-4C0B-AA5A-72A358BA4F64}" type="slidenum">
              <a:rPr lang="en-US"/>
              <a:pPr>
                <a:defRPr/>
              </a:pPr>
              <a:t>164</a:t>
            </a:fld>
            <a:endParaRPr lang="en-US"/>
          </a:p>
        </p:txBody>
      </p:sp>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Array in Java</a:t>
            </a:r>
          </a:p>
        </p:txBody>
      </p:sp>
      <p:sp>
        <p:nvSpPr>
          <p:cNvPr id="156675" name="Rectangle 3"/>
          <p:cNvSpPr>
            <a:spLocks noGrp="1"/>
          </p:cNvSpPr>
          <p:nvPr>
            <p:ph type="body" idx="1"/>
          </p:nvPr>
        </p:nvSpPr>
        <p:spPr>
          <a:xfrm>
            <a:off x="304800" y="1219200"/>
            <a:ext cx="8534400" cy="5410200"/>
          </a:xfrm>
        </p:spPr>
        <p:txBody>
          <a:bodyPr/>
          <a:lstStyle/>
          <a:p>
            <a:pPr>
              <a:buFont typeface="Wingdings 3" pitchFamily="18" charset="2"/>
              <a:buNone/>
            </a:pPr>
            <a:r>
              <a:rPr lang="en-US" sz="1800" smtClean="0">
                <a:latin typeface="Times New Roman" pitchFamily="18" charset="0"/>
              </a:rPr>
              <a:t>int a[];</a:t>
            </a:r>
          </a:p>
          <a:p>
            <a:pPr>
              <a:buFont typeface="Wingdings 3" pitchFamily="18" charset="2"/>
              <a:buNone/>
            </a:pPr>
            <a:r>
              <a:rPr lang="en-US" sz="1800" smtClean="0">
                <a:latin typeface="Times New Roman" pitchFamily="18" charset="0"/>
              </a:rPr>
              <a:t>int b[] = null;</a:t>
            </a:r>
          </a:p>
          <a:p>
            <a:pPr>
              <a:buFont typeface="Wingdings 3" pitchFamily="18" charset="2"/>
              <a:buNone/>
            </a:pPr>
            <a:r>
              <a:rPr lang="en-US" sz="1800" smtClean="0">
                <a:latin typeface="Times New Roman" pitchFamily="18" charset="0"/>
              </a:rPr>
              <a:t>int c[] = new int[5];</a:t>
            </a:r>
          </a:p>
          <a:p>
            <a:pPr>
              <a:buFont typeface="Wingdings 3" pitchFamily="18" charset="2"/>
              <a:buNone/>
            </a:pPr>
            <a:r>
              <a:rPr lang="en-US" sz="1800" smtClean="0">
                <a:latin typeface="Times New Roman" pitchFamily="18" charset="0"/>
              </a:rPr>
              <a:t>int d[] = { 1, 2, 3, 4, 5 };</a:t>
            </a:r>
          </a:p>
          <a:p>
            <a:pPr>
              <a:buFont typeface="Wingdings 3" pitchFamily="18" charset="2"/>
              <a:buNone/>
            </a:pPr>
            <a:r>
              <a:rPr lang="en-US" sz="1800" smtClean="0">
                <a:latin typeface="Times New Roman" pitchFamily="18" charset="0"/>
              </a:rPr>
              <a:t>a = c;</a:t>
            </a:r>
          </a:p>
          <a:p>
            <a:pPr>
              <a:buFont typeface="Wingdings 3" pitchFamily="18" charset="2"/>
              <a:buNone/>
            </a:pPr>
            <a:r>
              <a:rPr lang="en-US" sz="1800" smtClean="0">
                <a:latin typeface="Times New Roman" pitchFamily="18" charset="0"/>
              </a:rPr>
              <a:t>d = c;</a:t>
            </a:r>
          </a:p>
        </p:txBody>
      </p:sp>
      <p:grpSp>
        <p:nvGrpSpPr>
          <p:cNvPr id="156676" name="Group 4"/>
          <p:cNvGrpSpPr>
            <a:grpSpLocks/>
          </p:cNvGrpSpPr>
          <p:nvPr/>
        </p:nvGrpSpPr>
        <p:grpSpPr bwMode="auto">
          <a:xfrm>
            <a:off x="3276600" y="5486400"/>
            <a:ext cx="4826000" cy="528638"/>
            <a:chOff x="2356" y="2960"/>
            <a:chExt cx="3040" cy="333"/>
          </a:xfrm>
        </p:grpSpPr>
        <p:sp>
          <p:nvSpPr>
            <p:cNvPr id="156677" name="Rectangle 5"/>
            <p:cNvSpPr>
              <a:spLocks noChangeArrowheads="1"/>
            </p:cNvSpPr>
            <p:nvPr/>
          </p:nvSpPr>
          <p:spPr bwMode="auto">
            <a:xfrm>
              <a:off x="2356"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78" name="Rectangle 6"/>
            <p:cNvSpPr>
              <a:spLocks noChangeArrowheads="1"/>
            </p:cNvSpPr>
            <p:nvPr/>
          </p:nvSpPr>
          <p:spPr bwMode="auto">
            <a:xfrm>
              <a:off x="2605"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1</a:t>
              </a:r>
              <a:endParaRPr lang="en-US" b="1">
                <a:latin typeface="Verdana" pitchFamily="34" charset="0"/>
              </a:endParaRPr>
            </a:p>
          </p:txBody>
        </p:sp>
        <p:sp>
          <p:nvSpPr>
            <p:cNvPr id="156679" name="Rectangle 7"/>
            <p:cNvSpPr>
              <a:spLocks noChangeArrowheads="1"/>
            </p:cNvSpPr>
            <p:nvPr/>
          </p:nvSpPr>
          <p:spPr bwMode="auto">
            <a:xfrm>
              <a:off x="2931" y="3005"/>
              <a:ext cx="576" cy="288"/>
            </a:xfrm>
            <a:prstGeom prst="rect">
              <a:avLst/>
            </a:prstGeom>
            <a:solidFill>
              <a:srgbClr val="C6C6FF"/>
            </a:solidFill>
            <a:ln w="6350">
              <a:solidFill>
                <a:srgbClr val="000000"/>
              </a:solidFill>
              <a:miter lim="800000"/>
              <a:headEnd/>
              <a:tailEnd/>
            </a:ln>
          </p:spPr>
          <p:txBody>
            <a:bodyPr/>
            <a:lstStyle/>
            <a:p>
              <a:endParaRPr lang="en-US"/>
            </a:p>
          </p:txBody>
        </p:sp>
        <p:sp>
          <p:nvSpPr>
            <p:cNvPr id="156680" name="Rectangle 8"/>
            <p:cNvSpPr>
              <a:spLocks noChangeArrowheads="1"/>
            </p:cNvSpPr>
            <p:nvPr/>
          </p:nvSpPr>
          <p:spPr bwMode="auto">
            <a:xfrm>
              <a:off x="3104" y="3081"/>
              <a:ext cx="143"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2</a:t>
              </a:r>
              <a:endParaRPr lang="en-US" b="1">
                <a:latin typeface="Verdana" pitchFamily="34" charset="0"/>
              </a:endParaRPr>
            </a:p>
          </p:txBody>
        </p:sp>
        <p:sp>
          <p:nvSpPr>
            <p:cNvPr id="156681" name="Rectangle 9"/>
            <p:cNvSpPr>
              <a:spLocks noChangeArrowheads="1"/>
            </p:cNvSpPr>
            <p:nvPr/>
          </p:nvSpPr>
          <p:spPr bwMode="auto">
            <a:xfrm>
              <a:off x="3507"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82" name="Rectangle 10"/>
            <p:cNvSpPr>
              <a:spLocks noChangeArrowheads="1"/>
            </p:cNvSpPr>
            <p:nvPr/>
          </p:nvSpPr>
          <p:spPr bwMode="auto">
            <a:xfrm>
              <a:off x="3756"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3</a:t>
              </a:r>
              <a:endParaRPr lang="en-US" b="1">
                <a:latin typeface="Verdana" pitchFamily="34" charset="0"/>
              </a:endParaRPr>
            </a:p>
          </p:txBody>
        </p:sp>
        <p:sp>
          <p:nvSpPr>
            <p:cNvPr id="156683" name="Rectangle 11"/>
            <p:cNvSpPr>
              <a:spLocks noChangeArrowheads="1"/>
            </p:cNvSpPr>
            <p:nvPr/>
          </p:nvSpPr>
          <p:spPr bwMode="auto">
            <a:xfrm>
              <a:off x="4082" y="3005"/>
              <a:ext cx="576" cy="288"/>
            </a:xfrm>
            <a:prstGeom prst="rect">
              <a:avLst/>
            </a:prstGeom>
            <a:solidFill>
              <a:srgbClr val="C6C6FF"/>
            </a:solidFill>
            <a:ln w="6350">
              <a:solidFill>
                <a:srgbClr val="000000"/>
              </a:solidFill>
              <a:miter lim="800000"/>
              <a:headEnd/>
              <a:tailEnd/>
            </a:ln>
          </p:spPr>
          <p:txBody>
            <a:bodyPr/>
            <a:lstStyle/>
            <a:p>
              <a:endParaRPr lang="en-US"/>
            </a:p>
          </p:txBody>
        </p:sp>
        <p:sp>
          <p:nvSpPr>
            <p:cNvPr id="156684" name="Rectangle 12"/>
            <p:cNvSpPr>
              <a:spLocks noChangeArrowheads="1"/>
            </p:cNvSpPr>
            <p:nvPr/>
          </p:nvSpPr>
          <p:spPr bwMode="auto">
            <a:xfrm>
              <a:off x="4332"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4</a:t>
              </a:r>
              <a:endParaRPr lang="en-US" b="1">
                <a:latin typeface="Verdana" pitchFamily="34" charset="0"/>
              </a:endParaRPr>
            </a:p>
          </p:txBody>
        </p:sp>
        <p:sp>
          <p:nvSpPr>
            <p:cNvPr id="156685" name="Rectangle 13"/>
            <p:cNvSpPr>
              <a:spLocks noChangeArrowheads="1"/>
            </p:cNvSpPr>
            <p:nvPr/>
          </p:nvSpPr>
          <p:spPr bwMode="auto">
            <a:xfrm>
              <a:off x="4658"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86" name="Rectangle 14"/>
            <p:cNvSpPr>
              <a:spLocks noChangeArrowheads="1"/>
            </p:cNvSpPr>
            <p:nvPr/>
          </p:nvSpPr>
          <p:spPr bwMode="auto">
            <a:xfrm>
              <a:off x="4907"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5</a:t>
              </a:r>
              <a:endParaRPr lang="en-US" b="1">
                <a:latin typeface="Verdana" pitchFamily="34" charset="0"/>
              </a:endParaRPr>
            </a:p>
          </p:txBody>
        </p:sp>
        <p:sp>
          <p:nvSpPr>
            <p:cNvPr id="156687" name="Text Box 15"/>
            <p:cNvSpPr txBox="1">
              <a:spLocks noChangeArrowheads="1"/>
            </p:cNvSpPr>
            <p:nvPr/>
          </p:nvSpPr>
          <p:spPr bwMode="auto">
            <a:xfrm>
              <a:off x="5280" y="2960"/>
              <a:ext cx="116" cy="250"/>
            </a:xfrm>
            <a:prstGeom prst="rect">
              <a:avLst/>
            </a:prstGeom>
            <a:noFill/>
            <a:ln w="9525">
              <a:noFill/>
              <a:miter lim="800000"/>
              <a:headEnd/>
              <a:tailEnd/>
            </a:ln>
            <a:effectLst/>
          </p:spPr>
          <p:txBody>
            <a:bodyPr wrap="none">
              <a:spAutoFit/>
            </a:bodyPr>
            <a:lstStyle/>
            <a:p>
              <a:pPr eaLnBrk="0" hangingPunct="0"/>
              <a:endParaRPr lang="en-US" sz="2000" b="1">
                <a:latin typeface="Verdana" pitchFamily="34" charset="0"/>
              </a:endParaRPr>
            </a:p>
          </p:txBody>
        </p:sp>
      </p:grpSp>
      <p:grpSp>
        <p:nvGrpSpPr>
          <p:cNvPr id="156688" name="Group 16"/>
          <p:cNvGrpSpPr>
            <a:grpSpLocks/>
          </p:cNvGrpSpPr>
          <p:nvPr/>
        </p:nvGrpSpPr>
        <p:grpSpPr bwMode="auto">
          <a:xfrm>
            <a:off x="3276600" y="4576763"/>
            <a:ext cx="4826000" cy="528637"/>
            <a:chOff x="2356" y="2960"/>
            <a:chExt cx="3040" cy="333"/>
          </a:xfrm>
        </p:grpSpPr>
        <p:sp>
          <p:nvSpPr>
            <p:cNvPr id="156689" name="Rectangle 17"/>
            <p:cNvSpPr>
              <a:spLocks noChangeArrowheads="1"/>
            </p:cNvSpPr>
            <p:nvPr/>
          </p:nvSpPr>
          <p:spPr bwMode="auto">
            <a:xfrm>
              <a:off x="2356"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90" name="Rectangle 18"/>
            <p:cNvSpPr>
              <a:spLocks noChangeArrowheads="1"/>
            </p:cNvSpPr>
            <p:nvPr/>
          </p:nvSpPr>
          <p:spPr bwMode="auto">
            <a:xfrm>
              <a:off x="2605"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0</a:t>
              </a:r>
              <a:endParaRPr lang="en-US" b="1">
                <a:latin typeface="Verdana" pitchFamily="34" charset="0"/>
              </a:endParaRPr>
            </a:p>
          </p:txBody>
        </p:sp>
        <p:sp>
          <p:nvSpPr>
            <p:cNvPr id="156691" name="Rectangle 19"/>
            <p:cNvSpPr>
              <a:spLocks noChangeArrowheads="1"/>
            </p:cNvSpPr>
            <p:nvPr/>
          </p:nvSpPr>
          <p:spPr bwMode="auto">
            <a:xfrm>
              <a:off x="2931" y="3005"/>
              <a:ext cx="576" cy="288"/>
            </a:xfrm>
            <a:prstGeom prst="rect">
              <a:avLst/>
            </a:prstGeom>
            <a:solidFill>
              <a:srgbClr val="C6C6FF"/>
            </a:solidFill>
            <a:ln w="6350">
              <a:solidFill>
                <a:srgbClr val="000000"/>
              </a:solidFill>
              <a:miter lim="800000"/>
              <a:headEnd/>
              <a:tailEnd/>
            </a:ln>
          </p:spPr>
          <p:txBody>
            <a:bodyPr/>
            <a:lstStyle/>
            <a:p>
              <a:endParaRPr lang="en-US"/>
            </a:p>
          </p:txBody>
        </p:sp>
        <p:sp>
          <p:nvSpPr>
            <p:cNvPr id="156692" name="Rectangle 20"/>
            <p:cNvSpPr>
              <a:spLocks noChangeArrowheads="1"/>
            </p:cNvSpPr>
            <p:nvPr/>
          </p:nvSpPr>
          <p:spPr bwMode="auto">
            <a:xfrm>
              <a:off x="3104" y="3081"/>
              <a:ext cx="143"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0</a:t>
              </a:r>
              <a:endParaRPr lang="en-US" b="1">
                <a:latin typeface="Verdana" pitchFamily="34" charset="0"/>
              </a:endParaRPr>
            </a:p>
          </p:txBody>
        </p:sp>
        <p:sp>
          <p:nvSpPr>
            <p:cNvPr id="156693" name="Rectangle 21"/>
            <p:cNvSpPr>
              <a:spLocks noChangeArrowheads="1"/>
            </p:cNvSpPr>
            <p:nvPr/>
          </p:nvSpPr>
          <p:spPr bwMode="auto">
            <a:xfrm>
              <a:off x="3507"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94" name="Rectangle 22"/>
            <p:cNvSpPr>
              <a:spLocks noChangeArrowheads="1"/>
            </p:cNvSpPr>
            <p:nvPr/>
          </p:nvSpPr>
          <p:spPr bwMode="auto">
            <a:xfrm>
              <a:off x="3756"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0</a:t>
              </a:r>
              <a:endParaRPr lang="en-US" b="1">
                <a:latin typeface="Verdana" pitchFamily="34" charset="0"/>
              </a:endParaRPr>
            </a:p>
          </p:txBody>
        </p:sp>
        <p:sp>
          <p:nvSpPr>
            <p:cNvPr id="156695" name="Rectangle 23"/>
            <p:cNvSpPr>
              <a:spLocks noChangeArrowheads="1"/>
            </p:cNvSpPr>
            <p:nvPr/>
          </p:nvSpPr>
          <p:spPr bwMode="auto">
            <a:xfrm>
              <a:off x="4082" y="3005"/>
              <a:ext cx="576" cy="288"/>
            </a:xfrm>
            <a:prstGeom prst="rect">
              <a:avLst/>
            </a:prstGeom>
            <a:solidFill>
              <a:srgbClr val="C6C6FF"/>
            </a:solidFill>
            <a:ln w="6350">
              <a:solidFill>
                <a:srgbClr val="000000"/>
              </a:solidFill>
              <a:miter lim="800000"/>
              <a:headEnd/>
              <a:tailEnd/>
            </a:ln>
          </p:spPr>
          <p:txBody>
            <a:bodyPr/>
            <a:lstStyle/>
            <a:p>
              <a:endParaRPr lang="en-US"/>
            </a:p>
          </p:txBody>
        </p:sp>
        <p:sp>
          <p:nvSpPr>
            <p:cNvPr id="156696" name="Rectangle 24"/>
            <p:cNvSpPr>
              <a:spLocks noChangeArrowheads="1"/>
            </p:cNvSpPr>
            <p:nvPr/>
          </p:nvSpPr>
          <p:spPr bwMode="auto">
            <a:xfrm>
              <a:off x="4332"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0</a:t>
              </a:r>
              <a:endParaRPr lang="en-US" b="1">
                <a:latin typeface="Verdana" pitchFamily="34" charset="0"/>
              </a:endParaRPr>
            </a:p>
          </p:txBody>
        </p:sp>
        <p:sp>
          <p:nvSpPr>
            <p:cNvPr id="156697" name="Rectangle 25"/>
            <p:cNvSpPr>
              <a:spLocks noChangeArrowheads="1"/>
            </p:cNvSpPr>
            <p:nvPr/>
          </p:nvSpPr>
          <p:spPr bwMode="auto">
            <a:xfrm>
              <a:off x="4658" y="3005"/>
              <a:ext cx="575" cy="288"/>
            </a:xfrm>
            <a:prstGeom prst="rect">
              <a:avLst/>
            </a:prstGeom>
            <a:solidFill>
              <a:srgbClr val="C6C6FF"/>
            </a:solidFill>
            <a:ln w="6350">
              <a:solidFill>
                <a:srgbClr val="000000"/>
              </a:solidFill>
              <a:miter lim="800000"/>
              <a:headEnd/>
              <a:tailEnd/>
            </a:ln>
          </p:spPr>
          <p:txBody>
            <a:bodyPr/>
            <a:lstStyle/>
            <a:p>
              <a:endParaRPr lang="en-US"/>
            </a:p>
          </p:txBody>
        </p:sp>
        <p:sp>
          <p:nvSpPr>
            <p:cNvPr id="156698" name="Rectangle 26"/>
            <p:cNvSpPr>
              <a:spLocks noChangeArrowheads="1"/>
            </p:cNvSpPr>
            <p:nvPr/>
          </p:nvSpPr>
          <p:spPr bwMode="auto">
            <a:xfrm>
              <a:off x="4907" y="3081"/>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0</a:t>
              </a:r>
              <a:endParaRPr lang="en-US" b="1">
                <a:latin typeface="Verdana" pitchFamily="34" charset="0"/>
              </a:endParaRPr>
            </a:p>
          </p:txBody>
        </p:sp>
        <p:sp>
          <p:nvSpPr>
            <p:cNvPr id="156699" name="Text Box 27"/>
            <p:cNvSpPr txBox="1">
              <a:spLocks noChangeArrowheads="1"/>
            </p:cNvSpPr>
            <p:nvPr/>
          </p:nvSpPr>
          <p:spPr bwMode="auto">
            <a:xfrm>
              <a:off x="5280" y="2960"/>
              <a:ext cx="116" cy="250"/>
            </a:xfrm>
            <a:prstGeom prst="rect">
              <a:avLst/>
            </a:prstGeom>
            <a:noFill/>
            <a:ln w="9525">
              <a:noFill/>
              <a:miter lim="800000"/>
              <a:headEnd/>
              <a:tailEnd/>
            </a:ln>
            <a:effectLst/>
          </p:spPr>
          <p:txBody>
            <a:bodyPr wrap="none">
              <a:spAutoFit/>
            </a:bodyPr>
            <a:lstStyle/>
            <a:p>
              <a:pPr eaLnBrk="0" hangingPunct="0"/>
              <a:endParaRPr lang="en-US" sz="2000" b="1">
                <a:latin typeface="Verdana" pitchFamily="34" charset="0"/>
              </a:endParaRPr>
            </a:p>
          </p:txBody>
        </p:sp>
      </p:grpSp>
      <p:grpSp>
        <p:nvGrpSpPr>
          <p:cNvPr id="156700" name="Group 28"/>
          <p:cNvGrpSpPr>
            <a:grpSpLocks/>
          </p:cNvGrpSpPr>
          <p:nvPr/>
        </p:nvGrpSpPr>
        <p:grpSpPr bwMode="auto">
          <a:xfrm>
            <a:off x="533400" y="3581400"/>
            <a:ext cx="1600200" cy="457200"/>
            <a:chOff x="720" y="2688"/>
            <a:chExt cx="1008" cy="288"/>
          </a:xfrm>
        </p:grpSpPr>
        <p:sp>
          <p:nvSpPr>
            <p:cNvPr id="156701" name="Rectangle 29"/>
            <p:cNvSpPr>
              <a:spLocks noChangeArrowheads="1"/>
            </p:cNvSpPr>
            <p:nvPr/>
          </p:nvSpPr>
          <p:spPr bwMode="auto">
            <a:xfrm>
              <a:off x="864" y="2688"/>
              <a:ext cx="864" cy="288"/>
            </a:xfrm>
            <a:prstGeom prst="rect">
              <a:avLst/>
            </a:prstGeom>
            <a:solidFill>
              <a:srgbClr val="C6C6FF"/>
            </a:solidFill>
            <a:ln w="6350">
              <a:solidFill>
                <a:srgbClr val="000000"/>
              </a:solidFill>
              <a:miter lim="800000"/>
              <a:headEnd/>
              <a:tailEnd/>
            </a:ln>
          </p:spPr>
          <p:txBody>
            <a:bodyPr/>
            <a:lstStyle/>
            <a:p>
              <a:r>
                <a:rPr lang="en-US"/>
                <a:t>      null</a:t>
              </a:r>
            </a:p>
          </p:txBody>
        </p:sp>
        <p:sp>
          <p:nvSpPr>
            <p:cNvPr id="156702" name="Rectangle 30"/>
            <p:cNvSpPr>
              <a:spLocks noChangeArrowheads="1"/>
            </p:cNvSpPr>
            <p:nvPr/>
          </p:nvSpPr>
          <p:spPr bwMode="auto">
            <a:xfrm>
              <a:off x="720" y="2736"/>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FF"/>
                  </a:solidFill>
                  <a:latin typeface="LucidaSansTypewriter" charset="0"/>
                </a:rPr>
                <a:t>a</a:t>
              </a:r>
              <a:endParaRPr lang="en-US" b="1">
                <a:solidFill>
                  <a:srgbClr val="0000FF"/>
                </a:solidFill>
                <a:latin typeface="Verdana" pitchFamily="34" charset="0"/>
              </a:endParaRPr>
            </a:p>
          </p:txBody>
        </p:sp>
      </p:grpSp>
      <p:sp>
        <p:nvSpPr>
          <p:cNvPr id="156703" name="Rectangle 31"/>
          <p:cNvSpPr>
            <a:spLocks noChangeArrowheads="1"/>
          </p:cNvSpPr>
          <p:nvPr/>
        </p:nvSpPr>
        <p:spPr bwMode="auto">
          <a:xfrm>
            <a:off x="1981200" y="3997325"/>
            <a:ext cx="68263" cy="244475"/>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a:t>
            </a:r>
            <a:endParaRPr lang="en-US" b="1">
              <a:latin typeface="Verdana" pitchFamily="34" charset="0"/>
            </a:endParaRPr>
          </a:p>
        </p:txBody>
      </p:sp>
      <p:grpSp>
        <p:nvGrpSpPr>
          <p:cNvPr id="156704" name="Group 32"/>
          <p:cNvGrpSpPr>
            <a:grpSpLocks/>
          </p:cNvGrpSpPr>
          <p:nvPr/>
        </p:nvGrpSpPr>
        <p:grpSpPr bwMode="auto">
          <a:xfrm>
            <a:off x="533400" y="4191000"/>
            <a:ext cx="1600200" cy="457200"/>
            <a:chOff x="720" y="2544"/>
            <a:chExt cx="1008" cy="288"/>
          </a:xfrm>
        </p:grpSpPr>
        <p:sp>
          <p:nvSpPr>
            <p:cNvPr id="156705" name="Rectangle 33"/>
            <p:cNvSpPr>
              <a:spLocks noChangeArrowheads="1"/>
            </p:cNvSpPr>
            <p:nvPr/>
          </p:nvSpPr>
          <p:spPr bwMode="auto">
            <a:xfrm>
              <a:off x="864" y="2544"/>
              <a:ext cx="864" cy="288"/>
            </a:xfrm>
            <a:prstGeom prst="rect">
              <a:avLst/>
            </a:prstGeom>
            <a:solidFill>
              <a:srgbClr val="C6C6FF"/>
            </a:solidFill>
            <a:ln w="6350">
              <a:solidFill>
                <a:srgbClr val="000000"/>
              </a:solidFill>
              <a:miter lim="800000"/>
              <a:headEnd/>
              <a:tailEnd/>
            </a:ln>
          </p:spPr>
          <p:txBody>
            <a:bodyPr/>
            <a:lstStyle/>
            <a:p>
              <a:endParaRPr lang="en-US"/>
            </a:p>
          </p:txBody>
        </p:sp>
        <p:sp>
          <p:nvSpPr>
            <p:cNvPr id="156706" name="Rectangle 34"/>
            <p:cNvSpPr>
              <a:spLocks noChangeArrowheads="1"/>
            </p:cNvSpPr>
            <p:nvPr/>
          </p:nvSpPr>
          <p:spPr bwMode="auto">
            <a:xfrm>
              <a:off x="720" y="2592"/>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FF"/>
                  </a:solidFill>
                  <a:latin typeface="LucidaSansTypewriter" charset="0"/>
                </a:rPr>
                <a:t>b</a:t>
              </a:r>
              <a:endParaRPr lang="en-US" b="1">
                <a:solidFill>
                  <a:srgbClr val="0000FF"/>
                </a:solidFill>
                <a:latin typeface="Verdana" pitchFamily="34" charset="0"/>
              </a:endParaRPr>
            </a:p>
          </p:txBody>
        </p:sp>
        <p:sp>
          <p:nvSpPr>
            <p:cNvPr id="156707" name="Rectangle 35"/>
            <p:cNvSpPr>
              <a:spLocks noChangeArrowheads="1"/>
            </p:cNvSpPr>
            <p:nvPr/>
          </p:nvSpPr>
          <p:spPr bwMode="auto">
            <a:xfrm>
              <a:off x="1248" y="2614"/>
              <a:ext cx="198"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null</a:t>
              </a:r>
              <a:endParaRPr lang="en-US" b="1">
                <a:latin typeface="LucidaSansTypewriter" charset="0"/>
              </a:endParaRPr>
            </a:p>
          </p:txBody>
        </p:sp>
      </p:grpSp>
      <p:grpSp>
        <p:nvGrpSpPr>
          <p:cNvPr id="156708" name="Group 36"/>
          <p:cNvGrpSpPr>
            <a:grpSpLocks/>
          </p:cNvGrpSpPr>
          <p:nvPr/>
        </p:nvGrpSpPr>
        <p:grpSpPr bwMode="auto">
          <a:xfrm>
            <a:off x="533400" y="4800600"/>
            <a:ext cx="1600200" cy="457200"/>
            <a:chOff x="720" y="2544"/>
            <a:chExt cx="1008" cy="288"/>
          </a:xfrm>
        </p:grpSpPr>
        <p:sp>
          <p:nvSpPr>
            <p:cNvPr id="156709" name="Rectangle 37"/>
            <p:cNvSpPr>
              <a:spLocks noChangeArrowheads="1"/>
            </p:cNvSpPr>
            <p:nvPr/>
          </p:nvSpPr>
          <p:spPr bwMode="auto">
            <a:xfrm>
              <a:off x="864" y="2544"/>
              <a:ext cx="864" cy="288"/>
            </a:xfrm>
            <a:prstGeom prst="rect">
              <a:avLst/>
            </a:prstGeom>
            <a:solidFill>
              <a:srgbClr val="C6C6FF"/>
            </a:solidFill>
            <a:ln w="6350">
              <a:solidFill>
                <a:srgbClr val="000000"/>
              </a:solidFill>
              <a:miter lim="800000"/>
              <a:headEnd/>
              <a:tailEnd/>
            </a:ln>
          </p:spPr>
          <p:txBody>
            <a:bodyPr/>
            <a:lstStyle/>
            <a:p>
              <a:endParaRPr lang="en-US"/>
            </a:p>
          </p:txBody>
        </p:sp>
        <p:sp>
          <p:nvSpPr>
            <p:cNvPr id="156710" name="Rectangle 38"/>
            <p:cNvSpPr>
              <a:spLocks noChangeArrowheads="1"/>
            </p:cNvSpPr>
            <p:nvPr/>
          </p:nvSpPr>
          <p:spPr bwMode="auto">
            <a:xfrm>
              <a:off x="720" y="2592"/>
              <a:ext cx="64"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FF"/>
                  </a:solidFill>
                  <a:latin typeface="LucidaSansTypewriter" charset="0"/>
                </a:rPr>
                <a:t>c</a:t>
              </a:r>
              <a:endParaRPr lang="en-US" b="1">
                <a:solidFill>
                  <a:srgbClr val="0000FF"/>
                </a:solidFill>
                <a:latin typeface="Verdana" pitchFamily="34" charset="0"/>
              </a:endParaRPr>
            </a:p>
          </p:txBody>
        </p:sp>
        <p:sp>
          <p:nvSpPr>
            <p:cNvPr id="156711" name="Rectangle 39"/>
            <p:cNvSpPr>
              <a:spLocks noChangeArrowheads="1"/>
            </p:cNvSpPr>
            <p:nvPr/>
          </p:nvSpPr>
          <p:spPr bwMode="auto">
            <a:xfrm>
              <a:off x="1248" y="2614"/>
              <a:ext cx="1" cy="173"/>
            </a:xfrm>
            <a:prstGeom prst="rect">
              <a:avLst/>
            </a:prstGeom>
            <a:noFill/>
            <a:ln w="9525">
              <a:noFill/>
              <a:miter lim="800000"/>
              <a:headEnd/>
              <a:tailEnd/>
            </a:ln>
          </p:spPr>
          <p:txBody>
            <a:bodyPr wrap="none" lIns="0" tIns="0" rIns="0" bIns="0">
              <a:spAutoFit/>
            </a:bodyPr>
            <a:lstStyle/>
            <a:p>
              <a:pPr eaLnBrk="0" hangingPunct="0"/>
              <a:endParaRPr lang="en-US" b="1">
                <a:latin typeface="Verdana" pitchFamily="34" charset="0"/>
              </a:endParaRPr>
            </a:p>
          </p:txBody>
        </p:sp>
      </p:grpSp>
      <p:grpSp>
        <p:nvGrpSpPr>
          <p:cNvPr id="156712" name="Group 40"/>
          <p:cNvGrpSpPr>
            <a:grpSpLocks/>
          </p:cNvGrpSpPr>
          <p:nvPr/>
        </p:nvGrpSpPr>
        <p:grpSpPr bwMode="auto">
          <a:xfrm>
            <a:off x="533400" y="5562600"/>
            <a:ext cx="1600200" cy="457200"/>
            <a:chOff x="720" y="2544"/>
            <a:chExt cx="1008" cy="288"/>
          </a:xfrm>
        </p:grpSpPr>
        <p:sp>
          <p:nvSpPr>
            <p:cNvPr id="156713" name="Rectangle 41"/>
            <p:cNvSpPr>
              <a:spLocks noChangeArrowheads="1"/>
            </p:cNvSpPr>
            <p:nvPr/>
          </p:nvSpPr>
          <p:spPr bwMode="auto">
            <a:xfrm>
              <a:off x="864" y="2544"/>
              <a:ext cx="864" cy="288"/>
            </a:xfrm>
            <a:prstGeom prst="rect">
              <a:avLst/>
            </a:prstGeom>
            <a:solidFill>
              <a:srgbClr val="C6C6FF"/>
            </a:solidFill>
            <a:ln w="6350">
              <a:solidFill>
                <a:srgbClr val="000000"/>
              </a:solidFill>
              <a:miter lim="800000"/>
              <a:headEnd/>
              <a:tailEnd/>
            </a:ln>
          </p:spPr>
          <p:txBody>
            <a:bodyPr/>
            <a:lstStyle/>
            <a:p>
              <a:endParaRPr lang="en-US"/>
            </a:p>
          </p:txBody>
        </p:sp>
        <p:sp>
          <p:nvSpPr>
            <p:cNvPr id="156714" name="Rectangle 42"/>
            <p:cNvSpPr>
              <a:spLocks noChangeArrowheads="1"/>
            </p:cNvSpPr>
            <p:nvPr/>
          </p:nvSpPr>
          <p:spPr bwMode="auto">
            <a:xfrm>
              <a:off x="720" y="2592"/>
              <a:ext cx="7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FF"/>
                  </a:solidFill>
                  <a:latin typeface="LucidaSansTypewriter" charset="0"/>
                </a:rPr>
                <a:t>d</a:t>
              </a:r>
              <a:endParaRPr lang="en-US" b="1">
                <a:solidFill>
                  <a:srgbClr val="0000FF"/>
                </a:solidFill>
                <a:latin typeface="Verdana" pitchFamily="34" charset="0"/>
              </a:endParaRPr>
            </a:p>
          </p:txBody>
        </p:sp>
        <p:sp>
          <p:nvSpPr>
            <p:cNvPr id="156715" name="Rectangle 43"/>
            <p:cNvSpPr>
              <a:spLocks noChangeArrowheads="1"/>
            </p:cNvSpPr>
            <p:nvPr/>
          </p:nvSpPr>
          <p:spPr bwMode="auto">
            <a:xfrm>
              <a:off x="1248" y="2614"/>
              <a:ext cx="1" cy="173"/>
            </a:xfrm>
            <a:prstGeom prst="rect">
              <a:avLst/>
            </a:prstGeom>
            <a:noFill/>
            <a:ln w="9525">
              <a:noFill/>
              <a:miter lim="800000"/>
              <a:headEnd/>
              <a:tailEnd/>
            </a:ln>
          </p:spPr>
          <p:txBody>
            <a:bodyPr wrap="none" lIns="0" tIns="0" rIns="0" bIns="0">
              <a:spAutoFit/>
            </a:bodyPr>
            <a:lstStyle/>
            <a:p>
              <a:pPr eaLnBrk="0" hangingPunct="0"/>
              <a:endParaRPr lang="en-US" b="1">
                <a:latin typeface="Verdana" pitchFamily="34" charset="0"/>
              </a:endParaRPr>
            </a:p>
          </p:txBody>
        </p:sp>
      </p:grpSp>
      <p:sp>
        <p:nvSpPr>
          <p:cNvPr id="156716" name="Line 44"/>
          <p:cNvSpPr>
            <a:spLocks noChangeShapeType="1"/>
          </p:cNvSpPr>
          <p:nvPr/>
        </p:nvSpPr>
        <p:spPr bwMode="auto">
          <a:xfrm>
            <a:off x="1981200" y="4953000"/>
            <a:ext cx="1295400" cy="0"/>
          </a:xfrm>
          <a:prstGeom prst="line">
            <a:avLst/>
          </a:prstGeom>
          <a:noFill/>
          <a:ln w="38100">
            <a:solidFill>
              <a:srgbClr val="FF0000"/>
            </a:solidFill>
            <a:round/>
            <a:headEnd/>
            <a:tailEnd type="triangle" w="lg" len="lg"/>
          </a:ln>
          <a:effectLst/>
        </p:spPr>
        <p:txBody>
          <a:bodyPr wrap="none"/>
          <a:lstStyle/>
          <a:p>
            <a:endParaRPr lang="en-US"/>
          </a:p>
        </p:txBody>
      </p:sp>
      <p:sp>
        <p:nvSpPr>
          <p:cNvPr id="156717" name="Line 45"/>
          <p:cNvSpPr>
            <a:spLocks noChangeShapeType="1"/>
          </p:cNvSpPr>
          <p:nvPr/>
        </p:nvSpPr>
        <p:spPr bwMode="auto">
          <a:xfrm>
            <a:off x="1981200" y="5715000"/>
            <a:ext cx="1295400" cy="0"/>
          </a:xfrm>
          <a:prstGeom prst="line">
            <a:avLst/>
          </a:prstGeom>
          <a:noFill/>
          <a:ln w="38100">
            <a:solidFill>
              <a:srgbClr val="FF0000"/>
            </a:solidFill>
            <a:round/>
            <a:headEnd/>
            <a:tailEnd type="triangle" w="lg" len="lg"/>
          </a:ln>
          <a:effectLst/>
        </p:spPr>
        <p:txBody>
          <a:bodyPr wrap="none"/>
          <a:lstStyle/>
          <a:p>
            <a:endParaRPr lang="en-US"/>
          </a:p>
        </p:txBody>
      </p:sp>
      <p:sp>
        <p:nvSpPr>
          <p:cNvPr id="156718" name="Line 46"/>
          <p:cNvSpPr>
            <a:spLocks noChangeShapeType="1"/>
          </p:cNvSpPr>
          <p:nvPr/>
        </p:nvSpPr>
        <p:spPr bwMode="auto">
          <a:xfrm>
            <a:off x="3048000" y="3886200"/>
            <a:ext cx="609600" cy="914400"/>
          </a:xfrm>
          <a:prstGeom prst="line">
            <a:avLst/>
          </a:prstGeom>
          <a:noFill/>
          <a:ln w="38100">
            <a:solidFill>
              <a:srgbClr val="FF0000"/>
            </a:solidFill>
            <a:round/>
            <a:headEnd/>
            <a:tailEnd type="triangle" w="lg" len="lg"/>
          </a:ln>
          <a:effectLst/>
        </p:spPr>
        <p:txBody>
          <a:bodyPr wrap="none"/>
          <a:lstStyle/>
          <a:p>
            <a:endParaRPr lang="en-US"/>
          </a:p>
        </p:txBody>
      </p:sp>
      <p:sp>
        <p:nvSpPr>
          <p:cNvPr id="156719" name="Line 47"/>
          <p:cNvSpPr>
            <a:spLocks noChangeShapeType="1"/>
          </p:cNvSpPr>
          <p:nvPr/>
        </p:nvSpPr>
        <p:spPr bwMode="auto">
          <a:xfrm>
            <a:off x="2057400" y="3886200"/>
            <a:ext cx="990600" cy="0"/>
          </a:xfrm>
          <a:prstGeom prst="line">
            <a:avLst/>
          </a:prstGeom>
          <a:noFill/>
          <a:ln w="38100">
            <a:solidFill>
              <a:srgbClr val="FF0000"/>
            </a:solidFill>
            <a:round/>
            <a:headEnd/>
            <a:tailEnd type="none" w="lg" len="lg"/>
          </a:ln>
          <a:effectLst/>
        </p:spPr>
        <p:txBody>
          <a:bodyPr wrap="none"/>
          <a:lstStyle/>
          <a:p>
            <a:endParaRPr lang="en-US"/>
          </a:p>
        </p:txBody>
      </p:sp>
      <p:sp>
        <p:nvSpPr>
          <p:cNvPr id="156720" name="Line 48"/>
          <p:cNvSpPr>
            <a:spLocks noChangeShapeType="1"/>
          </p:cNvSpPr>
          <p:nvPr/>
        </p:nvSpPr>
        <p:spPr bwMode="auto">
          <a:xfrm flipV="1">
            <a:off x="1981200" y="5181600"/>
            <a:ext cx="1295400" cy="533400"/>
          </a:xfrm>
          <a:prstGeom prst="line">
            <a:avLst/>
          </a:prstGeom>
          <a:noFill/>
          <a:ln w="38100">
            <a:solidFill>
              <a:srgbClr val="FF0000"/>
            </a:solidFill>
            <a:round/>
            <a:headEnd/>
            <a:tailEnd type="triangle" w="lg" len="lg"/>
          </a:ln>
          <a:effectLst/>
        </p:spPr>
        <p:txBody>
          <a:bodyPr wrap="none"/>
          <a:lstStyle/>
          <a:p>
            <a:endParaRPr lang="en-US"/>
          </a:p>
        </p:txBody>
      </p:sp>
      <p:sp>
        <p:nvSpPr>
          <p:cNvPr id="156721" name="Rectangle 49"/>
          <p:cNvSpPr>
            <a:spLocks noChangeArrowheads="1"/>
          </p:cNvSpPr>
          <p:nvPr/>
        </p:nvSpPr>
        <p:spPr bwMode="auto">
          <a:xfrm>
            <a:off x="381000" y="1219200"/>
            <a:ext cx="8229600" cy="28194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endParaRPr lang="en-US" sz="2700">
              <a:solidFill>
                <a:srgbClr val="FFFF00"/>
              </a:solidFill>
              <a:latin typeface="Lucida Sans Unicode" pitchFamily="34" charset="0"/>
            </a:endParaRPr>
          </a:p>
          <a:p>
            <a:pPr marL="858838" lvl="2" indent="-228600">
              <a:spcBef>
                <a:spcPts val="350"/>
              </a:spcBef>
              <a:buClr>
                <a:schemeClr val="accent2"/>
              </a:buClr>
              <a:buSzPct val="100000"/>
              <a:buFont typeface="Wingdings 2" pitchFamily="18" charset="2"/>
              <a:buNone/>
            </a:pPr>
            <a:r>
              <a:rPr lang="en-US" sz="2100">
                <a:solidFill>
                  <a:srgbClr val="0000FF"/>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7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7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7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56721">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67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6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7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6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67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67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66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5670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567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67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5671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67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2000"/>
                                        <p:tgtEl>
                                          <p:spTgt spid="156676"/>
                                        </p:tgtEl>
                                      </p:cBhvr>
                                    </p:animEffect>
                                    <p:set>
                                      <p:cBhvr>
                                        <p:cTn id="55" dur="1" fill="hold">
                                          <p:stCondLst>
                                            <p:cond delay="1999"/>
                                          </p:stCondLst>
                                        </p:cTn>
                                        <p:tgtEl>
                                          <p:spTgt spid="1566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3" grpId="0"/>
      <p:bldP spid="156703" grpId="1"/>
      <p:bldP spid="156716" grpId="0" animBg="1"/>
      <p:bldP spid="156717" grpId="0" animBg="1"/>
      <p:bldP spid="156717" grpId="1" animBg="1"/>
      <p:bldP spid="156718" grpId="0" animBg="1"/>
      <p:bldP spid="156719" grpId="0" animBg="1"/>
      <p:bldP spid="156720"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5"/>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43" name="Slide Number Placeholder 6"/>
          <p:cNvSpPr>
            <a:spLocks noGrp="1"/>
          </p:cNvSpPr>
          <p:nvPr>
            <p:ph type="sldNum" sz="quarter" idx="12"/>
          </p:nvPr>
        </p:nvSpPr>
        <p:spPr/>
        <p:txBody>
          <a:bodyPr/>
          <a:lstStyle/>
          <a:p>
            <a:pPr>
              <a:defRPr/>
            </a:pPr>
            <a:fld id="{C2CDAC8D-14AE-448B-A9AB-8B08C86A5BBF}" type="slidenum">
              <a:rPr lang="en-US"/>
              <a:pPr>
                <a:defRPr/>
              </a:pPr>
              <a:t>165</a:t>
            </a:fld>
            <a:endParaRPr lang="en-US"/>
          </a:p>
        </p:txBody>
      </p:sp>
      <p:sp>
        <p:nvSpPr>
          <p:cNvPr id="158722" name="Rectangle 2"/>
          <p:cNvSpPr>
            <a:spLocks noGrp="1"/>
          </p:cNvSpPr>
          <p:nvPr>
            <p:ph type="title"/>
          </p:nvPr>
        </p:nvSpPr>
        <p:spPr bwMode="auto">
          <a:xfrm>
            <a:off x="457200" y="274638"/>
            <a:ext cx="8382000" cy="8683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Multi-Dimensional Arrays</a:t>
            </a:r>
          </a:p>
        </p:txBody>
      </p:sp>
      <p:sp>
        <p:nvSpPr>
          <p:cNvPr id="158723" name="Rectangle 3"/>
          <p:cNvSpPr>
            <a:spLocks noGrp="1"/>
          </p:cNvSpPr>
          <p:nvPr>
            <p:ph type="body" sz="half" idx="1"/>
          </p:nvPr>
        </p:nvSpPr>
        <p:spPr>
          <a:xfrm>
            <a:off x="457200" y="1295400"/>
            <a:ext cx="7504113" cy="989013"/>
          </a:xfrm>
        </p:spPr>
        <p:txBody>
          <a:bodyPr/>
          <a:lstStyle/>
          <a:p>
            <a:pPr>
              <a:buFont typeface="Wingdings" pitchFamily="2" charset="2"/>
              <a:buChar char="ü"/>
            </a:pPr>
            <a:r>
              <a:rPr lang="en-US" sz="2100" smtClean="0">
                <a:latin typeface="Times New Roman" pitchFamily="18" charset="0"/>
              </a:rPr>
              <a:t>A two-dimensional array can be declared as </a:t>
            </a:r>
          </a:p>
          <a:p>
            <a:pPr>
              <a:buFont typeface="Wingdings" pitchFamily="2" charset="2"/>
              <a:buNone/>
            </a:pPr>
            <a:r>
              <a:rPr lang="en-US" sz="2100" smtClean="0">
                <a:latin typeface="Times New Roman" pitchFamily="18" charset="0"/>
              </a:rPr>
              <a:t>	int twoD [] [] = new int[4][5];</a:t>
            </a:r>
          </a:p>
          <a:p>
            <a:pPr>
              <a:buFont typeface="Wingdings" pitchFamily="2" charset="2"/>
              <a:buNone/>
            </a:pPr>
            <a:endParaRPr lang="en-US" sz="2100" smtClean="0">
              <a:latin typeface="Times New Roman" pitchFamily="18" charset="0"/>
            </a:endParaRPr>
          </a:p>
        </p:txBody>
      </p:sp>
      <p:graphicFrame>
        <p:nvGraphicFramePr>
          <p:cNvPr id="158724" name="Group 4"/>
          <p:cNvGraphicFramePr>
            <a:graphicFrameLocks noGrp="1"/>
          </p:cNvGraphicFramePr>
          <p:nvPr>
            <p:ph sz="half" idx="2"/>
          </p:nvPr>
        </p:nvGraphicFramePr>
        <p:xfrm>
          <a:off x="990600" y="2700338"/>
          <a:ext cx="5638800" cy="3276601"/>
        </p:xfrm>
        <a:graphic>
          <a:graphicData uri="http://schemas.openxmlformats.org/drawingml/2006/table">
            <a:tbl>
              <a:tblPr/>
              <a:tblGrid>
                <a:gridCol w="990600"/>
                <a:gridCol w="914400"/>
                <a:gridCol w="1079500"/>
                <a:gridCol w="1244600"/>
                <a:gridCol w="1409700"/>
              </a:tblGrid>
              <a:tr h="760413">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788">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Times New Roman" pitchFamily="18"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756" name="Line 36"/>
          <p:cNvSpPr>
            <a:spLocks noChangeShapeType="1"/>
          </p:cNvSpPr>
          <p:nvPr/>
        </p:nvSpPr>
        <p:spPr bwMode="auto">
          <a:xfrm>
            <a:off x="5867400" y="3124200"/>
            <a:ext cx="0" cy="228600"/>
          </a:xfrm>
          <a:prstGeom prst="line">
            <a:avLst/>
          </a:prstGeom>
          <a:noFill/>
          <a:ln w="9525">
            <a:solidFill>
              <a:schemeClr val="tx1"/>
            </a:solidFill>
            <a:round/>
            <a:headEnd/>
            <a:tailEnd/>
          </a:ln>
          <a:effectLst/>
        </p:spPr>
        <p:txBody>
          <a:bodyPr/>
          <a:lstStyle/>
          <a:p>
            <a:endParaRPr lang="en-US"/>
          </a:p>
        </p:txBody>
      </p:sp>
      <p:sp>
        <p:nvSpPr>
          <p:cNvPr id="158757" name="Line 37"/>
          <p:cNvSpPr>
            <a:spLocks noChangeShapeType="1"/>
          </p:cNvSpPr>
          <p:nvPr/>
        </p:nvSpPr>
        <p:spPr bwMode="auto">
          <a:xfrm>
            <a:off x="5867400" y="3352800"/>
            <a:ext cx="1066800" cy="0"/>
          </a:xfrm>
          <a:prstGeom prst="line">
            <a:avLst/>
          </a:prstGeom>
          <a:noFill/>
          <a:ln w="9525">
            <a:solidFill>
              <a:schemeClr val="tx1"/>
            </a:solidFill>
            <a:round/>
            <a:headEnd/>
            <a:tailEnd/>
          </a:ln>
          <a:effectLst/>
        </p:spPr>
        <p:txBody>
          <a:bodyPr/>
          <a:lstStyle/>
          <a:p>
            <a:endParaRPr lang="en-US"/>
          </a:p>
        </p:txBody>
      </p:sp>
      <p:sp>
        <p:nvSpPr>
          <p:cNvPr id="158758" name="Text Box 38"/>
          <p:cNvSpPr txBox="1">
            <a:spLocks noChangeArrowheads="1"/>
          </p:cNvSpPr>
          <p:nvPr/>
        </p:nvSpPr>
        <p:spPr bwMode="auto">
          <a:xfrm>
            <a:off x="7162800" y="3200400"/>
            <a:ext cx="20574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Represents row</a:t>
            </a:r>
          </a:p>
        </p:txBody>
      </p:sp>
      <p:sp>
        <p:nvSpPr>
          <p:cNvPr id="158759" name="Line 39"/>
          <p:cNvSpPr>
            <a:spLocks noChangeShapeType="1"/>
          </p:cNvSpPr>
          <p:nvPr/>
        </p:nvSpPr>
        <p:spPr bwMode="auto">
          <a:xfrm flipV="1">
            <a:off x="4800600" y="2590800"/>
            <a:ext cx="0" cy="304800"/>
          </a:xfrm>
          <a:prstGeom prst="line">
            <a:avLst/>
          </a:prstGeom>
          <a:noFill/>
          <a:ln w="9525">
            <a:solidFill>
              <a:schemeClr val="tx1"/>
            </a:solidFill>
            <a:round/>
            <a:headEnd/>
            <a:tailEnd/>
          </a:ln>
          <a:effectLst/>
        </p:spPr>
        <p:txBody>
          <a:bodyPr/>
          <a:lstStyle/>
          <a:p>
            <a:endParaRPr lang="en-US"/>
          </a:p>
        </p:txBody>
      </p:sp>
      <p:sp>
        <p:nvSpPr>
          <p:cNvPr id="158760" name="Line 40"/>
          <p:cNvSpPr>
            <a:spLocks noChangeShapeType="1"/>
          </p:cNvSpPr>
          <p:nvPr/>
        </p:nvSpPr>
        <p:spPr bwMode="auto">
          <a:xfrm>
            <a:off x="4800600" y="2590800"/>
            <a:ext cx="1752600" cy="0"/>
          </a:xfrm>
          <a:prstGeom prst="line">
            <a:avLst/>
          </a:prstGeom>
          <a:noFill/>
          <a:ln w="9525">
            <a:solidFill>
              <a:schemeClr val="tx1"/>
            </a:solidFill>
            <a:round/>
            <a:headEnd/>
            <a:tailEnd/>
          </a:ln>
          <a:effectLst/>
        </p:spPr>
        <p:txBody>
          <a:bodyPr/>
          <a:lstStyle/>
          <a:p>
            <a:endParaRPr lang="en-US"/>
          </a:p>
        </p:txBody>
      </p:sp>
      <p:sp>
        <p:nvSpPr>
          <p:cNvPr id="158761" name="Text Box 41"/>
          <p:cNvSpPr txBox="1">
            <a:spLocks noChangeArrowheads="1"/>
          </p:cNvSpPr>
          <p:nvPr/>
        </p:nvSpPr>
        <p:spPr bwMode="auto">
          <a:xfrm>
            <a:off x="6705600" y="1981200"/>
            <a:ext cx="2209800" cy="779463"/>
          </a:xfrm>
          <a:prstGeom prst="rect">
            <a:avLst/>
          </a:prstGeom>
          <a:noFill/>
          <a:ln w="9525">
            <a:noFill/>
            <a:miter lim="800000"/>
            <a:headEnd/>
            <a:tailEnd/>
          </a:ln>
          <a:effectLst/>
        </p:spPr>
        <p:txBody>
          <a:bodyPr>
            <a:spAutoFit/>
          </a:bodyPr>
          <a:lstStyle/>
          <a:p>
            <a:pPr>
              <a:spcBef>
                <a:spcPct val="50000"/>
              </a:spcBef>
            </a:pPr>
            <a:endParaRPr lang="en-US">
              <a:latin typeface="Times New Roman" pitchFamily="18" charset="0"/>
            </a:endParaRPr>
          </a:p>
          <a:p>
            <a:pPr>
              <a:spcBef>
                <a:spcPct val="50000"/>
              </a:spcBef>
            </a:pPr>
            <a:r>
              <a:rPr lang="en-US">
                <a:latin typeface="Times New Roman" pitchFamily="18" charset="0"/>
              </a:rPr>
              <a:t>Represents column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ABECB26F-E2B1-45BC-8CC9-0787D268B2E7}" type="slidenum">
              <a:rPr lang="en-US"/>
              <a:pPr>
                <a:defRPr/>
              </a:pPr>
              <a:t>166</a:t>
            </a:fld>
            <a:endParaRPr lang="en-US"/>
          </a:p>
        </p:txBody>
      </p:sp>
      <p:sp>
        <p:nvSpPr>
          <p:cNvPr id="159746" name="Rectangle 2"/>
          <p:cNvSpPr>
            <a:spLocks noGrp="1"/>
          </p:cNvSpPr>
          <p:nvPr>
            <p:ph type="title"/>
          </p:nvPr>
        </p:nvSpPr>
        <p:spPr bwMode="auto">
          <a:xfrm>
            <a:off x="914400" y="0"/>
            <a:ext cx="7696200" cy="9144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Example</a:t>
            </a:r>
          </a:p>
        </p:txBody>
      </p:sp>
      <p:sp>
        <p:nvSpPr>
          <p:cNvPr id="159747" name="Rectangle 3"/>
          <p:cNvSpPr>
            <a:spLocks noGrp="1"/>
          </p:cNvSpPr>
          <p:nvPr>
            <p:ph type="body" idx="1"/>
          </p:nvPr>
        </p:nvSpPr>
        <p:spPr>
          <a:xfrm>
            <a:off x="457200" y="990600"/>
            <a:ext cx="8229600" cy="4525963"/>
          </a:xfrm>
        </p:spPr>
        <p:txBody>
          <a:bodyPr/>
          <a:lstStyle/>
          <a:p>
            <a:pPr>
              <a:lnSpc>
                <a:spcPct val="80000"/>
              </a:lnSpc>
              <a:buFont typeface="Wingdings 3" pitchFamily="18" charset="2"/>
              <a:buNone/>
            </a:pPr>
            <a:r>
              <a:rPr lang="en-US" sz="1000" smtClean="0">
                <a:latin typeface="Times New Roman" pitchFamily="18" charset="0"/>
              </a:rPr>
              <a:t>	</a:t>
            </a:r>
            <a:r>
              <a:rPr lang="en-US" sz="1600" smtClean="0">
                <a:latin typeface="Times New Roman" pitchFamily="18" charset="0"/>
              </a:rPr>
              <a:t>	</a:t>
            </a:r>
            <a:r>
              <a:rPr lang="en-US" sz="1400" b="1" smtClean="0">
                <a:latin typeface="Times New Roman" pitchFamily="18" charset="0"/>
              </a:rPr>
              <a:t>int tmp[][] = new int[3][3];</a:t>
            </a:r>
          </a:p>
          <a:p>
            <a:pPr>
              <a:lnSpc>
                <a:spcPct val="80000"/>
              </a:lnSpc>
              <a:buFont typeface="Wingdings 3" pitchFamily="18" charset="2"/>
              <a:buNone/>
            </a:pPr>
            <a:r>
              <a:rPr lang="en-US" sz="1400" b="1" smtClean="0">
                <a:latin typeface="Times New Roman" pitchFamily="18" charset="0"/>
              </a:rPr>
              <a:t>		int i,j;</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Scanner test=new Scanner(System.in);</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for(i=0;i&lt;3;i++)</a:t>
            </a:r>
          </a:p>
          <a:p>
            <a:pPr>
              <a:lnSpc>
                <a:spcPct val="80000"/>
              </a:lnSpc>
              <a:buFont typeface="Wingdings 3" pitchFamily="18" charset="2"/>
              <a:buNone/>
            </a:pPr>
            <a:r>
              <a:rPr lang="en-US" sz="1400" b="1" smtClean="0">
                <a:latin typeface="Times New Roman" pitchFamily="18" charset="0"/>
              </a:rPr>
              <a:t>			for(j=0;j&lt;3;j++)</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System.out.print("Enter Input:");</a:t>
            </a:r>
          </a:p>
          <a:p>
            <a:pPr>
              <a:lnSpc>
                <a:spcPct val="80000"/>
              </a:lnSpc>
              <a:buFont typeface="Wingdings 3" pitchFamily="18" charset="2"/>
              <a:buNone/>
            </a:pPr>
            <a:r>
              <a:rPr lang="en-US" sz="1400" b="1" smtClean="0">
                <a:latin typeface="Times New Roman" pitchFamily="18" charset="0"/>
              </a:rPr>
              <a:t>				if(test.hasNextInt())</a:t>
            </a:r>
          </a:p>
          <a:p>
            <a:pPr>
              <a:lnSpc>
                <a:spcPct val="80000"/>
              </a:lnSpc>
              <a:buFont typeface="Wingdings 3" pitchFamily="18" charset="2"/>
              <a:buNone/>
            </a:pPr>
            <a:r>
              <a:rPr lang="en-US" sz="1400" b="1" smtClean="0">
                <a:latin typeface="Times New Roman" pitchFamily="18" charset="0"/>
              </a:rPr>
              <a:t>					tmp[i][j]=test.nextInt();	</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for(i=0;i&lt;3;i++)</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for(j=0;j&lt;3;j++)</a:t>
            </a:r>
          </a:p>
          <a:p>
            <a:pPr>
              <a:lnSpc>
                <a:spcPct val="80000"/>
              </a:lnSpc>
              <a:buFont typeface="Wingdings 3" pitchFamily="18" charset="2"/>
              <a:buNone/>
            </a:pPr>
            <a:r>
              <a:rPr lang="en-US" sz="1400" b="1" smtClean="0">
                <a:latin typeface="Times New Roman" pitchFamily="18" charset="0"/>
              </a:rPr>
              <a:t>				System.out.print(tmp[i][j] + " ");</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System.out.println();</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600" b="1"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94FB51A8-7D53-46F3-A6D1-105243C04BCA}" type="slidenum">
              <a:rPr lang="en-US"/>
              <a:pPr>
                <a:defRPr/>
              </a:pPr>
              <a:t>167</a:t>
            </a:fld>
            <a:endParaRPr lang="en-US"/>
          </a:p>
        </p:txBody>
      </p:sp>
      <p:sp>
        <p:nvSpPr>
          <p:cNvPr id="1607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Multi-dimensional Array</a:t>
            </a:r>
          </a:p>
        </p:txBody>
      </p:sp>
      <p:sp>
        <p:nvSpPr>
          <p:cNvPr id="160771" name="Rectangle 3"/>
          <p:cNvSpPr>
            <a:spLocks noGrp="1"/>
          </p:cNvSpPr>
          <p:nvPr>
            <p:ph type="body" idx="1"/>
          </p:nvPr>
        </p:nvSpPr>
        <p:spPr/>
        <p:txBody>
          <a:bodyPr/>
          <a:lstStyle/>
          <a:p>
            <a:pPr>
              <a:buFont typeface="Wingdings" pitchFamily="2" charset="2"/>
              <a:buChar char="ü"/>
            </a:pPr>
            <a:r>
              <a:rPr lang="en-US" sz="2300" smtClean="0">
                <a:latin typeface="Times New Roman" pitchFamily="18" charset="0"/>
              </a:rPr>
              <a:t>int twoD [][] = new int[4][];</a:t>
            </a:r>
          </a:p>
          <a:p>
            <a:pPr>
              <a:buFont typeface="Wingdings" pitchFamily="2" charset="2"/>
              <a:buNone/>
            </a:pPr>
            <a:r>
              <a:rPr lang="en-US" sz="2300" smtClean="0">
                <a:latin typeface="Times New Roman" pitchFamily="18" charset="0"/>
              </a:rPr>
              <a:t>	twoD[0] = new int[5];</a:t>
            </a:r>
          </a:p>
          <a:p>
            <a:pPr>
              <a:buFont typeface="Wingdings" pitchFamily="2" charset="2"/>
              <a:buNone/>
            </a:pPr>
            <a:r>
              <a:rPr lang="en-US" sz="2300" smtClean="0">
                <a:latin typeface="Times New Roman" pitchFamily="18" charset="0"/>
              </a:rPr>
              <a:t>    twoD[1] = new int[4];</a:t>
            </a:r>
          </a:p>
          <a:p>
            <a:pPr>
              <a:buFont typeface="Wingdings" pitchFamily="2" charset="2"/>
              <a:buNone/>
            </a:pPr>
            <a:r>
              <a:rPr lang="en-US" sz="2300" smtClean="0">
                <a:latin typeface="Times New Roman" pitchFamily="18" charset="0"/>
              </a:rPr>
              <a:t>    twoD[2] = new int[3];</a:t>
            </a:r>
          </a:p>
          <a:p>
            <a:pPr>
              <a:buFont typeface="Wingdings" pitchFamily="2" charset="2"/>
              <a:buChar char="ü"/>
            </a:pPr>
            <a:r>
              <a:rPr lang="en-US" sz="2300" smtClean="0">
                <a:latin typeface="Times New Roman" pitchFamily="18" charset="0"/>
              </a:rPr>
              <a:t>int m [][]={{1,2},{2,3}};</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9B58984D-854E-434F-AF04-053A0D37390B}" type="slidenum">
              <a:rPr lang="en-US"/>
              <a:pPr>
                <a:defRPr/>
              </a:pPr>
              <a:t>168</a:t>
            </a:fld>
            <a:endParaRPr lang="en-US"/>
          </a:p>
        </p:txBody>
      </p:sp>
      <p:sp>
        <p:nvSpPr>
          <p:cNvPr id="161794" name="Rectangle 2"/>
          <p:cNvSpPr>
            <a:spLocks noGrp="1"/>
          </p:cNvSpPr>
          <p:nvPr>
            <p:ph type="title"/>
          </p:nvPr>
        </p:nvSpPr>
        <p:spPr bwMode="auto">
          <a:xfrm>
            <a:off x="457200" y="274638"/>
            <a:ext cx="83058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Example</a:t>
            </a:r>
          </a:p>
        </p:txBody>
      </p:sp>
      <p:sp>
        <p:nvSpPr>
          <p:cNvPr id="161795" name="Rectangle 3"/>
          <p:cNvSpPr>
            <a:spLocks noGrp="1"/>
          </p:cNvSpPr>
          <p:nvPr>
            <p:ph type="body" idx="1"/>
          </p:nvPr>
        </p:nvSpPr>
        <p:spPr>
          <a:xfrm>
            <a:off x="457200" y="1295400"/>
            <a:ext cx="8229600" cy="4525963"/>
          </a:xfrm>
        </p:spPr>
        <p:txBody>
          <a:bodyPr/>
          <a:lstStyle/>
          <a:p>
            <a:pPr>
              <a:lnSpc>
                <a:spcPct val="80000"/>
              </a:lnSpc>
              <a:buFont typeface="Wingdings 3" pitchFamily="18" charset="2"/>
              <a:buNone/>
            </a:pPr>
            <a:r>
              <a:rPr lang="en-US" sz="1600" b="1" smtClean="0">
                <a:latin typeface="Times New Roman" pitchFamily="18" charset="0"/>
              </a:rPr>
              <a:t>int a[][]=new int[3][];</a:t>
            </a:r>
          </a:p>
          <a:p>
            <a:pPr>
              <a:lnSpc>
                <a:spcPct val="80000"/>
              </a:lnSpc>
              <a:buFont typeface="Wingdings 3" pitchFamily="18" charset="2"/>
              <a:buNone/>
            </a:pPr>
            <a:r>
              <a:rPr lang="en-US" sz="1600" b="1" smtClean="0">
                <a:latin typeface="Times New Roman" pitchFamily="18" charset="0"/>
              </a:rPr>
              <a:t>a[0]=new int[1];</a:t>
            </a:r>
          </a:p>
          <a:p>
            <a:pPr>
              <a:lnSpc>
                <a:spcPct val="80000"/>
              </a:lnSpc>
              <a:buFont typeface="Wingdings 3" pitchFamily="18" charset="2"/>
              <a:buNone/>
            </a:pPr>
            <a:r>
              <a:rPr lang="en-US" sz="1600" b="1" smtClean="0">
                <a:latin typeface="Times New Roman" pitchFamily="18" charset="0"/>
              </a:rPr>
              <a:t>a[1]=new int[2];</a:t>
            </a:r>
          </a:p>
          <a:p>
            <a:pPr>
              <a:lnSpc>
                <a:spcPct val="80000"/>
              </a:lnSpc>
              <a:buFont typeface="Wingdings 3" pitchFamily="18" charset="2"/>
              <a:buNone/>
            </a:pPr>
            <a:r>
              <a:rPr lang="en-US" sz="1600" b="1" smtClean="0">
                <a:latin typeface="Times New Roman" pitchFamily="18" charset="0"/>
              </a:rPr>
              <a:t>a[2]=new int[3];</a:t>
            </a:r>
          </a:p>
          <a:p>
            <a:pPr>
              <a:lnSpc>
                <a:spcPct val="80000"/>
              </a:lnSpc>
              <a:buFont typeface="Wingdings 3" pitchFamily="18" charset="2"/>
              <a:buNone/>
            </a:pPr>
            <a:endParaRPr lang="en-US" sz="1600" b="1" smtClean="0">
              <a:latin typeface="Times New Roman" pitchFamily="18" charset="0"/>
            </a:endParaRPr>
          </a:p>
          <a:p>
            <a:pPr>
              <a:lnSpc>
                <a:spcPct val="80000"/>
              </a:lnSpc>
              <a:buFont typeface="Wingdings 3" pitchFamily="18" charset="2"/>
              <a:buNone/>
            </a:pPr>
            <a:r>
              <a:rPr lang="en-US" sz="1600" b="1" smtClean="0">
                <a:latin typeface="Times New Roman" pitchFamily="18" charset="0"/>
              </a:rPr>
              <a:t>int i,j,k=0;</a:t>
            </a:r>
          </a:p>
          <a:p>
            <a:pPr>
              <a:lnSpc>
                <a:spcPct val="80000"/>
              </a:lnSpc>
              <a:buFont typeface="Wingdings 3" pitchFamily="18" charset="2"/>
              <a:buNone/>
            </a:pPr>
            <a:r>
              <a:rPr lang="en-US" sz="1600" b="1" smtClean="0">
                <a:latin typeface="Times New Roman" pitchFamily="18" charset="0"/>
              </a:rPr>
              <a:t>for(i=0;i&lt;3;i++)</a:t>
            </a:r>
          </a:p>
          <a:p>
            <a:pPr>
              <a:lnSpc>
                <a:spcPct val="80000"/>
              </a:lnSpc>
              <a:buFont typeface="Wingdings 3" pitchFamily="18" charset="2"/>
              <a:buNone/>
            </a:pPr>
            <a:r>
              <a:rPr lang="en-US" sz="1600" b="1" smtClean="0">
                <a:latin typeface="Times New Roman" pitchFamily="18" charset="0"/>
              </a:rPr>
              <a:t>    for(j=0;j&lt;i+1;j++)</a:t>
            </a:r>
          </a:p>
          <a:p>
            <a:pPr>
              <a:lnSpc>
                <a:spcPct val="80000"/>
              </a:lnSpc>
              <a:buFont typeface="Wingdings 3" pitchFamily="18" charset="2"/>
              <a:buNone/>
            </a:pPr>
            <a:r>
              <a:rPr lang="en-US" sz="1600" b="1" smtClean="0">
                <a:latin typeface="Times New Roman" pitchFamily="18" charset="0"/>
              </a:rPr>
              <a:t>    {</a:t>
            </a:r>
          </a:p>
          <a:p>
            <a:pPr>
              <a:lnSpc>
                <a:spcPct val="80000"/>
              </a:lnSpc>
              <a:buFont typeface="Wingdings 3" pitchFamily="18" charset="2"/>
              <a:buNone/>
            </a:pPr>
            <a:r>
              <a:rPr lang="en-US" sz="1600" b="1" smtClean="0">
                <a:latin typeface="Times New Roman" pitchFamily="18" charset="0"/>
              </a:rPr>
              <a:t>		a[i][j]=k;</a:t>
            </a:r>
          </a:p>
          <a:p>
            <a:pPr>
              <a:lnSpc>
                <a:spcPct val="80000"/>
              </a:lnSpc>
              <a:buFont typeface="Wingdings 3" pitchFamily="18" charset="2"/>
              <a:buNone/>
            </a:pPr>
            <a:r>
              <a:rPr lang="en-US" sz="1600" b="1" smtClean="0">
                <a:latin typeface="Times New Roman" pitchFamily="18" charset="0"/>
              </a:rPr>
              <a:t>		k++;</a:t>
            </a:r>
          </a:p>
          <a:p>
            <a:pPr>
              <a:lnSpc>
                <a:spcPct val="80000"/>
              </a:lnSpc>
              <a:buFont typeface="Wingdings 3" pitchFamily="18" charset="2"/>
              <a:buNone/>
            </a:pPr>
            <a:r>
              <a:rPr lang="en-US" sz="1600" b="1" smtClean="0">
                <a:latin typeface="Times New Roman" pitchFamily="18" charset="0"/>
              </a:rPr>
              <a:t>    }</a:t>
            </a:r>
          </a:p>
          <a:p>
            <a:pPr>
              <a:lnSpc>
                <a:spcPct val="80000"/>
              </a:lnSpc>
              <a:buFont typeface="Wingdings 3" pitchFamily="18" charset="2"/>
              <a:buNone/>
            </a:pPr>
            <a:r>
              <a:rPr lang="en-US" sz="1600" b="1" smtClean="0">
                <a:latin typeface="Times New Roman" pitchFamily="18" charset="0"/>
              </a:rPr>
              <a:t>for(i=0;i&lt;3;i++)</a:t>
            </a:r>
          </a:p>
          <a:p>
            <a:pPr>
              <a:lnSpc>
                <a:spcPct val="80000"/>
              </a:lnSpc>
              <a:buFont typeface="Wingdings 3" pitchFamily="18" charset="2"/>
              <a:buNone/>
            </a:pPr>
            <a:r>
              <a:rPr lang="en-US" sz="1600" b="1" smtClean="0">
                <a:latin typeface="Times New Roman" pitchFamily="18" charset="0"/>
              </a:rPr>
              <a:t>{</a:t>
            </a:r>
          </a:p>
          <a:p>
            <a:pPr>
              <a:lnSpc>
                <a:spcPct val="80000"/>
              </a:lnSpc>
              <a:buFont typeface="Wingdings 3" pitchFamily="18" charset="2"/>
              <a:buNone/>
            </a:pPr>
            <a:r>
              <a:rPr lang="en-US" sz="1600" b="1" smtClean="0">
                <a:latin typeface="Times New Roman" pitchFamily="18" charset="0"/>
              </a:rPr>
              <a:t>    for(j=0;j&lt;i+1;j++)</a:t>
            </a:r>
          </a:p>
          <a:p>
            <a:pPr>
              <a:lnSpc>
                <a:spcPct val="80000"/>
              </a:lnSpc>
              <a:buFont typeface="Wingdings 3" pitchFamily="18" charset="2"/>
              <a:buNone/>
            </a:pPr>
            <a:r>
              <a:rPr lang="en-US" sz="1600" b="1" smtClean="0">
                <a:latin typeface="Times New Roman" pitchFamily="18" charset="0"/>
              </a:rPr>
              <a:t>		System.out.print(a[i][j]+</a:t>
            </a:r>
            <a:r>
              <a:rPr lang="en-US" sz="1600" b="1" smtClean="0"/>
              <a:t>”</a:t>
            </a:r>
            <a:r>
              <a:rPr lang="en-US" sz="1600" b="1" smtClean="0">
                <a:latin typeface="Times New Roman" pitchFamily="18" charset="0"/>
              </a:rPr>
              <a:t> </a:t>
            </a:r>
            <a:r>
              <a:rPr lang="en-US" sz="1600" b="1" smtClean="0"/>
              <a:t>“</a:t>
            </a:r>
            <a:r>
              <a:rPr lang="en-US" sz="1600" b="1" smtClean="0">
                <a:latin typeface="Times New Roman" pitchFamily="18" charset="0"/>
              </a:rPr>
              <a:t>);</a:t>
            </a:r>
          </a:p>
          <a:p>
            <a:pPr>
              <a:lnSpc>
                <a:spcPct val="80000"/>
              </a:lnSpc>
              <a:buFont typeface="Wingdings 3" pitchFamily="18" charset="2"/>
              <a:buNone/>
            </a:pPr>
            <a:r>
              <a:rPr lang="en-US" sz="1600" b="1" smtClean="0">
                <a:latin typeface="Times New Roman" pitchFamily="18" charset="0"/>
              </a:rPr>
              <a:t>    System.out.println();</a:t>
            </a:r>
          </a:p>
          <a:p>
            <a:pPr>
              <a:lnSpc>
                <a:spcPct val="80000"/>
              </a:lnSpc>
              <a:buFont typeface="Wingdings 3" pitchFamily="18" charset="2"/>
              <a:buNone/>
            </a:pPr>
            <a:r>
              <a:rPr lang="en-US" sz="1600" b="1" smtClean="0">
                <a:latin typeface="Times New Roman" pitchFamily="18" charset="0"/>
              </a:rPr>
              <a:t>}</a:t>
            </a:r>
          </a:p>
          <a:p>
            <a:pPr>
              <a:lnSpc>
                <a:spcPct val="80000"/>
              </a:lnSpc>
              <a:buFont typeface="Wingdings 3" pitchFamily="18" charset="2"/>
              <a:buNone/>
            </a:pPr>
            <a:endParaRPr lang="en-US" sz="1600" b="1" smtClean="0">
              <a:latin typeface="Times New Roman" pitchFamily="18" charset="0"/>
            </a:endParaRPr>
          </a:p>
        </p:txBody>
      </p:sp>
      <p:sp>
        <p:nvSpPr>
          <p:cNvPr id="161796" name="Text Box 4"/>
          <p:cNvSpPr txBox="1">
            <a:spLocks noChangeArrowheads="1"/>
          </p:cNvSpPr>
          <p:nvPr/>
        </p:nvSpPr>
        <p:spPr bwMode="auto">
          <a:xfrm>
            <a:off x="4648200" y="2819400"/>
            <a:ext cx="25908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161797" name="Text Box 5"/>
          <p:cNvSpPr txBox="1">
            <a:spLocks noChangeArrowheads="1"/>
          </p:cNvSpPr>
          <p:nvPr/>
        </p:nvSpPr>
        <p:spPr bwMode="auto">
          <a:xfrm>
            <a:off x="5410200" y="2819400"/>
            <a:ext cx="2057400" cy="1768475"/>
          </a:xfrm>
          <a:prstGeom prst="rect">
            <a:avLst/>
          </a:prstGeom>
          <a:noFill/>
          <a:ln w="9525">
            <a:noFill/>
            <a:miter lim="800000"/>
            <a:headEnd/>
            <a:tailEnd/>
          </a:ln>
          <a:effectLst/>
        </p:spPr>
        <p:txBody>
          <a:bodyPr>
            <a:spAutoFit/>
          </a:bodyPr>
          <a:lstStyle/>
          <a:p>
            <a:r>
              <a:rPr lang="en-US" sz="2000" b="1" u="sng">
                <a:latin typeface="Times New Roman" pitchFamily="18" charset="0"/>
              </a:rPr>
              <a:t>Output:</a:t>
            </a:r>
          </a:p>
          <a:p>
            <a:r>
              <a:rPr lang="en-US" sz="2000" b="1">
                <a:latin typeface="Times New Roman" pitchFamily="18" charset="0"/>
              </a:rPr>
              <a:t>0</a:t>
            </a:r>
          </a:p>
          <a:p>
            <a:r>
              <a:rPr lang="en-US" sz="2000" b="1">
                <a:latin typeface="Times New Roman" pitchFamily="18" charset="0"/>
              </a:rPr>
              <a:t>1 2</a:t>
            </a:r>
          </a:p>
          <a:p>
            <a:r>
              <a:rPr lang="en-US" sz="2000" b="1">
                <a:latin typeface="Times New Roman" pitchFamily="18" charset="0"/>
              </a:rPr>
              <a:t>3 4 5</a:t>
            </a:r>
          </a:p>
          <a:p>
            <a:pPr>
              <a:spcBef>
                <a:spcPct val="50000"/>
              </a:spcBef>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A1C366C2-8F3A-44FC-B4CB-5C9CCADE044C}" type="slidenum">
              <a:rPr lang="en-US"/>
              <a:pPr>
                <a:defRPr/>
              </a:pPr>
              <a:t>169</a:t>
            </a:fld>
            <a:endParaRPr lang="en-US"/>
          </a:p>
        </p:txBody>
      </p:sp>
      <p:sp>
        <p:nvSpPr>
          <p:cNvPr id="1628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Alternative Array Declaration Syntax</a:t>
            </a:r>
          </a:p>
        </p:txBody>
      </p:sp>
      <p:sp>
        <p:nvSpPr>
          <p:cNvPr id="162819" name="Rectangle 3"/>
          <p:cNvSpPr>
            <a:spLocks noGrp="1"/>
          </p:cNvSpPr>
          <p:nvPr>
            <p:ph type="body" idx="1"/>
          </p:nvPr>
        </p:nvSpPr>
        <p:spPr/>
        <p:txBody>
          <a:bodyPr/>
          <a:lstStyle/>
          <a:p>
            <a:pPr>
              <a:buFont typeface="Wingdings" pitchFamily="2" charset="2"/>
              <a:buChar char="ü"/>
            </a:pPr>
            <a:r>
              <a:rPr lang="en-US" smtClean="0">
                <a:latin typeface="Times New Roman" pitchFamily="18" charset="0"/>
              </a:rPr>
              <a:t>Type [] var_name;</a:t>
            </a:r>
          </a:p>
          <a:p>
            <a:pPr>
              <a:buFont typeface="Wingdings" pitchFamily="2" charset="2"/>
              <a:buChar char="ü"/>
            </a:pPr>
            <a:r>
              <a:rPr lang="en-US" smtClean="0">
                <a:latin typeface="Times New Roman" pitchFamily="18" charset="0"/>
              </a:rPr>
              <a:t>Example: int [] a = new int[3];</a:t>
            </a:r>
          </a:p>
          <a:p>
            <a:pPr>
              <a:buFont typeface="Wingdings" pitchFamily="2" charset="2"/>
              <a:buChar char="ü"/>
            </a:pPr>
            <a:r>
              <a:rPr lang="en-US" smtClean="0">
                <a:latin typeface="Times New Roman" pitchFamily="18" charset="0"/>
              </a:rPr>
              <a:t>int [] num1, num2, num3;</a:t>
            </a:r>
          </a:p>
          <a:p>
            <a:pPr>
              <a:buFont typeface="Wingdings" pitchFamily="2" charset="2"/>
              <a:buNone/>
            </a:pPr>
            <a:r>
              <a:rPr lang="en-US" smtClean="0">
                <a:latin typeface="Times New Roman" pitchFamily="18" charset="0"/>
              </a:rPr>
              <a:t>	same as</a:t>
            </a:r>
          </a:p>
          <a:p>
            <a:pPr>
              <a:buFont typeface="Wingdings" pitchFamily="2" charset="2"/>
              <a:buNone/>
            </a:pPr>
            <a:r>
              <a:rPr lang="en-US" smtClean="0">
                <a:latin typeface="Times New Roman" pitchFamily="18" charset="0"/>
              </a:rPr>
              <a:t>   int num1[], num2[], num3[];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E8824DBE-2CF6-48C9-AE87-AA8643045DCA}" type="slidenum">
              <a:rPr lang="en-US"/>
              <a:pPr>
                <a:defRPr/>
              </a:pPr>
              <a:t>17</a:t>
            </a:fld>
            <a:endParaRPr lang="en-US"/>
          </a:p>
        </p:txBody>
      </p:sp>
      <p:sp>
        <p:nvSpPr>
          <p:cNvPr id="25602" name="Rectangle 3"/>
          <p:cNvSpPr>
            <a:spLocks noGrp="1" noChangeArrowheads="1"/>
          </p:cNvSpPr>
          <p:nvPr>
            <p:ph idx="1"/>
          </p:nvPr>
        </p:nvSpPr>
        <p:spPr/>
        <p:txBody>
          <a:bodyPr/>
          <a:lstStyle/>
          <a:p>
            <a:pPr>
              <a:lnSpc>
                <a:spcPct val="90000"/>
              </a:lnSpc>
              <a:buSzTx/>
              <a:buFont typeface="Wingdings" pitchFamily="2" charset="2"/>
              <a:buBlip>
                <a:blip r:embed="rId2"/>
              </a:buBlip>
            </a:pPr>
            <a:r>
              <a:rPr lang="en-US" sz="2400" dirty="0" smtClean="0">
                <a:latin typeface="Times New Roman" pitchFamily="18" charset="0"/>
              </a:rPr>
              <a:t>Java programs normally undergo five phases</a:t>
            </a:r>
          </a:p>
          <a:p>
            <a:pPr lvl="1">
              <a:lnSpc>
                <a:spcPct val="90000"/>
              </a:lnSpc>
              <a:buFont typeface="Wingdings" pitchFamily="2" charset="2"/>
              <a:buBlip>
                <a:blip r:embed="rId2"/>
              </a:buBlip>
            </a:pPr>
            <a:r>
              <a:rPr lang="en-US" sz="2200" dirty="0" smtClean="0">
                <a:solidFill>
                  <a:srgbClr val="FF0000"/>
                </a:solidFill>
                <a:latin typeface="Times New Roman" pitchFamily="18" charset="0"/>
              </a:rPr>
              <a:t>Edit</a:t>
            </a:r>
          </a:p>
          <a:p>
            <a:pPr lvl="2">
              <a:lnSpc>
                <a:spcPct val="90000"/>
              </a:lnSpc>
              <a:buSzTx/>
              <a:buFont typeface="Wingdings" pitchFamily="2" charset="2"/>
              <a:buBlip>
                <a:blip r:embed="rId2"/>
              </a:buBlip>
            </a:pPr>
            <a:r>
              <a:rPr lang="en-US" dirty="0" smtClean="0">
                <a:latin typeface="Times New Roman" pitchFamily="18" charset="0"/>
              </a:rPr>
              <a:t>Programmer writes program (and stores program on disk)</a:t>
            </a:r>
          </a:p>
          <a:p>
            <a:pPr lvl="1">
              <a:lnSpc>
                <a:spcPct val="90000"/>
              </a:lnSpc>
              <a:buFont typeface="Wingdings" pitchFamily="2" charset="2"/>
              <a:buBlip>
                <a:blip r:embed="rId2"/>
              </a:buBlip>
            </a:pPr>
            <a:r>
              <a:rPr lang="en-US" sz="2200" dirty="0" smtClean="0">
                <a:solidFill>
                  <a:srgbClr val="FF0000"/>
                </a:solidFill>
                <a:latin typeface="Times New Roman" pitchFamily="18" charset="0"/>
              </a:rPr>
              <a:t>Compile</a:t>
            </a:r>
          </a:p>
          <a:p>
            <a:pPr lvl="2">
              <a:lnSpc>
                <a:spcPct val="90000"/>
              </a:lnSpc>
              <a:buSzTx/>
              <a:buFont typeface="Wingdings" pitchFamily="2" charset="2"/>
              <a:buBlip>
                <a:blip r:embed="rId2"/>
              </a:buBlip>
            </a:pPr>
            <a:r>
              <a:rPr lang="en-US" dirty="0" smtClean="0">
                <a:latin typeface="Times New Roman" pitchFamily="18" charset="0"/>
              </a:rPr>
              <a:t>Compiler creates </a:t>
            </a:r>
            <a:r>
              <a:rPr lang="en-US" i="1" dirty="0" err="1" smtClean="0">
                <a:latin typeface="Times New Roman" pitchFamily="18" charset="0"/>
              </a:rPr>
              <a:t>bytecodes</a:t>
            </a:r>
            <a:r>
              <a:rPr lang="en-US" dirty="0" smtClean="0">
                <a:latin typeface="Times New Roman" pitchFamily="18" charset="0"/>
              </a:rPr>
              <a:t> from program</a:t>
            </a:r>
          </a:p>
          <a:p>
            <a:pPr lvl="1">
              <a:lnSpc>
                <a:spcPct val="90000"/>
              </a:lnSpc>
              <a:buFont typeface="Wingdings" pitchFamily="2" charset="2"/>
              <a:buBlip>
                <a:blip r:embed="rId2"/>
              </a:buBlip>
            </a:pPr>
            <a:r>
              <a:rPr lang="en-US" sz="2200" dirty="0" smtClean="0">
                <a:solidFill>
                  <a:srgbClr val="FF0000"/>
                </a:solidFill>
                <a:latin typeface="Times New Roman" pitchFamily="18" charset="0"/>
              </a:rPr>
              <a:t>Load</a:t>
            </a:r>
          </a:p>
          <a:p>
            <a:pPr lvl="2">
              <a:lnSpc>
                <a:spcPct val="90000"/>
              </a:lnSpc>
              <a:buSzTx/>
              <a:buFont typeface="Wingdings" pitchFamily="2" charset="2"/>
              <a:buBlip>
                <a:blip r:embed="rId2"/>
              </a:buBlip>
            </a:pPr>
            <a:r>
              <a:rPr lang="en-US" dirty="0" smtClean="0">
                <a:latin typeface="Times New Roman" pitchFamily="18" charset="0"/>
              </a:rPr>
              <a:t>Class loader stores </a:t>
            </a:r>
            <a:r>
              <a:rPr lang="en-US" dirty="0" err="1" smtClean="0">
                <a:latin typeface="Times New Roman" pitchFamily="18" charset="0"/>
              </a:rPr>
              <a:t>bytecodes</a:t>
            </a:r>
            <a:r>
              <a:rPr lang="en-US" dirty="0" smtClean="0">
                <a:latin typeface="Times New Roman" pitchFamily="18" charset="0"/>
              </a:rPr>
              <a:t> in memory</a:t>
            </a:r>
          </a:p>
          <a:p>
            <a:pPr lvl="1">
              <a:lnSpc>
                <a:spcPct val="90000"/>
              </a:lnSpc>
              <a:buFont typeface="Wingdings" pitchFamily="2" charset="2"/>
              <a:buBlip>
                <a:blip r:embed="rId2"/>
              </a:buBlip>
            </a:pPr>
            <a:r>
              <a:rPr lang="en-US" sz="2200" dirty="0" smtClean="0">
                <a:solidFill>
                  <a:srgbClr val="FF0000"/>
                </a:solidFill>
                <a:latin typeface="Times New Roman" pitchFamily="18" charset="0"/>
              </a:rPr>
              <a:t>Verify</a:t>
            </a:r>
          </a:p>
          <a:p>
            <a:pPr lvl="2">
              <a:lnSpc>
                <a:spcPct val="90000"/>
              </a:lnSpc>
              <a:buSzTx/>
              <a:buFont typeface="Wingdings" pitchFamily="2" charset="2"/>
              <a:buBlip>
                <a:blip r:embed="rId2"/>
              </a:buBlip>
            </a:pPr>
            <a:r>
              <a:rPr lang="en-US" dirty="0" smtClean="0">
                <a:latin typeface="Times New Roman" pitchFamily="18" charset="0"/>
              </a:rPr>
              <a:t>Verifier ensures </a:t>
            </a:r>
            <a:r>
              <a:rPr lang="en-US" dirty="0" err="1" smtClean="0">
                <a:latin typeface="Times New Roman" pitchFamily="18" charset="0"/>
              </a:rPr>
              <a:t>bytecodes</a:t>
            </a:r>
            <a:r>
              <a:rPr lang="en-US" dirty="0" smtClean="0">
                <a:latin typeface="Times New Roman" pitchFamily="18" charset="0"/>
              </a:rPr>
              <a:t> do not violate security requirements</a:t>
            </a:r>
          </a:p>
          <a:p>
            <a:pPr lvl="1">
              <a:lnSpc>
                <a:spcPct val="90000"/>
              </a:lnSpc>
              <a:buFont typeface="Wingdings" pitchFamily="2" charset="2"/>
              <a:buBlip>
                <a:blip r:embed="rId2"/>
              </a:buBlip>
            </a:pPr>
            <a:r>
              <a:rPr lang="en-US" sz="2200" dirty="0" smtClean="0">
                <a:solidFill>
                  <a:srgbClr val="FF0000"/>
                </a:solidFill>
                <a:latin typeface="Times New Roman" pitchFamily="18" charset="0"/>
              </a:rPr>
              <a:t>Execute</a:t>
            </a:r>
          </a:p>
          <a:p>
            <a:pPr lvl="2">
              <a:lnSpc>
                <a:spcPct val="90000"/>
              </a:lnSpc>
              <a:buSzTx/>
              <a:buFont typeface="Wingdings" pitchFamily="2" charset="2"/>
              <a:buBlip>
                <a:blip r:embed="rId2"/>
              </a:buBlip>
            </a:pPr>
            <a:r>
              <a:rPr lang="en-US" dirty="0" smtClean="0">
                <a:latin typeface="Times New Roman" pitchFamily="18" charset="0"/>
              </a:rPr>
              <a:t>Interpreter translates </a:t>
            </a:r>
            <a:r>
              <a:rPr lang="en-US" dirty="0" err="1" smtClean="0">
                <a:latin typeface="Times New Roman" pitchFamily="18" charset="0"/>
              </a:rPr>
              <a:t>bytecodes</a:t>
            </a:r>
            <a:r>
              <a:rPr lang="en-US" dirty="0" smtClean="0">
                <a:latin typeface="Times New Roman" pitchFamily="18" charset="0"/>
              </a:rPr>
              <a:t> into machine language</a:t>
            </a:r>
          </a:p>
          <a:p>
            <a:pPr>
              <a:lnSpc>
                <a:spcPct val="90000"/>
              </a:lnSpc>
              <a:buFont typeface="Wingdings" pitchFamily="2" charset="2"/>
              <a:buNone/>
            </a:pPr>
            <a:endParaRPr lang="en-US" sz="2400" dirty="0" smtClean="0">
              <a:latin typeface="Times New Roman" pitchFamily="18" charset="0"/>
            </a:endParaRPr>
          </a:p>
        </p:txBody>
      </p:sp>
      <p:sp>
        <p:nvSpPr>
          <p:cNvPr id="38914" name="Rectangle 2"/>
          <p:cNvSpPr>
            <a:spLocks noGrp="1" noChangeArrowheads="1"/>
          </p:cNvSpPr>
          <p:nvPr>
            <p:ph type="title"/>
          </p:nvPr>
        </p:nvSpPr>
        <p:spPr/>
        <p:txBody>
          <a:bodyPr/>
          <a:lstStyle/>
          <a:p>
            <a:pPr fontAlgn="auto">
              <a:spcAft>
                <a:spcPts val="0"/>
              </a:spcAft>
              <a:defRPr/>
            </a:pPr>
            <a:r>
              <a:rPr lang="en-US"/>
              <a:t>Basics of Java Environments</a:t>
            </a:r>
          </a:p>
        </p:txBody>
      </p:sp>
      <p:sp>
        <p:nvSpPr>
          <p:cNvPr id="25604"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69872865-2B52-48C1-A927-8BE84FBE581A}" type="slidenum">
              <a:rPr lang="en-US" sz="1000"/>
              <a:pPr algn="r"/>
              <a:t>17</a:t>
            </a:fld>
            <a:endParaRPr lang="en-US" sz="1000"/>
          </a:p>
        </p:txBody>
      </p:sp>
      <p:sp>
        <p:nvSpPr>
          <p:cNvPr id="25605"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C2ACF954-0E0D-463B-83C3-7190377F885A}" type="slidenum">
              <a:rPr lang="en-US"/>
              <a:pPr>
                <a:defRPr/>
              </a:pPr>
              <a:t>170</a:t>
            </a:fld>
            <a:endParaRPr lang="en-US"/>
          </a:p>
        </p:txBody>
      </p:sp>
      <p:sp>
        <p:nvSpPr>
          <p:cNvPr id="16384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Array as an Object</a:t>
            </a:r>
          </a:p>
        </p:txBody>
      </p:sp>
      <p:sp>
        <p:nvSpPr>
          <p:cNvPr id="163843" name="Rectangle 3"/>
          <p:cNvSpPr>
            <a:spLocks noGrp="1"/>
          </p:cNvSpPr>
          <p:nvPr>
            <p:ph type="body" idx="1"/>
          </p:nvPr>
        </p:nvSpPr>
        <p:spPr/>
        <p:txBody>
          <a:bodyPr/>
          <a:lstStyle/>
          <a:p>
            <a:pPr>
              <a:buFont typeface="Wingdings" pitchFamily="2" charset="2"/>
              <a:buChar char="ü"/>
            </a:pPr>
            <a:r>
              <a:rPr lang="en-US" sz="2300" smtClean="0">
                <a:latin typeface="Times New Roman" pitchFamily="18" charset="0"/>
              </a:rPr>
              <a:t>An array is implemented as an object.</a:t>
            </a:r>
          </a:p>
          <a:p>
            <a:pPr>
              <a:buFont typeface="Wingdings" pitchFamily="2" charset="2"/>
              <a:buChar char="ü"/>
            </a:pPr>
            <a:r>
              <a:rPr lang="en-US" sz="2300" smtClean="0">
                <a:latin typeface="Times New Roman" pitchFamily="18" charset="0"/>
              </a:rPr>
              <a:t>It has a special attribute: </a:t>
            </a:r>
            <a:r>
              <a:rPr lang="en-US" sz="2300" b="1" smtClean="0">
                <a:latin typeface="Times New Roman" pitchFamily="18" charset="0"/>
              </a:rPr>
              <a:t>length</a:t>
            </a:r>
            <a:r>
              <a:rPr lang="en-US" sz="2300" smtClean="0">
                <a:latin typeface="Times New Roman" pitchFamily="18" charset="0"/>
              </a:rPr>
              <a:t> instance variable.</a:t>
            </a:r>
          </a:p>
          <a:p>
            <a:pPr>
              <a:buFont typeface="Wingdings" pitchFamily="2" charset="2"/>
              <a:buChar char="ü"/>
            </a:pPr>
            <a:r>
              <a:rPr lang="en-US" sz="2300" smtClean="0">
                <a:latin typeface="Times New Roman" pitchFamily="18" charset="0"/>
              </a:rPr>
              <a:t>Example:</a:t>
            </a:r>
          </a:p>
          <a:p>
            <a:pPr>
              <a:buFont typeface="Wingdings" pitchFamily="2" charset="2"/>
              <a:buNone/>
            </a:pPr>
            <a:r>
              <a:rPr lang="en-US" sz="2300" smtClean="0">
                <a:latin typeface="Times New Roman" pitchFamily="18" charset="0"/>
              </a:rPr>
              <a:t>	int a1[] = new int[10];</a:t>
            </a:r>
          </a:p>
          <a:p>
            <a:pPr>
              <a:buFont typeface="Wingdings" pitchFamily="2" charset="2"/>
              <a:buNone/>
            </a:pPr>
            <a:r>
              <a:rPr lang="en-US" sz="2300" smtClean="0">
                <a:latin typeface="Times New Roman" pitchFamily="18" charset="0"/>
              </a:rPr>
              <a:t>	int a2[] = {3, 5, 7, 9, 11, 13, 15, 17};</a:t>
            </a:r>
          </a:p>
          <a:p>
            <a:pPr>
              <a:buFont typeface="Wingdings" pitchFamily="2" charset="2"/>
              <a:buNone/>
            </a:pPr>
            <a:r>
              <a:rPr lang="en-US" sz="2300" smtClean="0">
                <a:latin typeface="Times New Roman" pitchFamily="18" charset="0"/>
              </a:rPr>
              <a:t>    int a3[] = {4, 3, 2, 1};</a:t>
            </a:r>
          </a:p>
          <a:p>
            <a:pPr>
              <a:buFont typeface="Wingdings" pitchFamily="2" charset="2"/>
              <a:buNone/>
            </a:pPr>
            <a:r>
              <a:rPr lang="en-US" sz="2300" smtClean="0">
                <a:latin typeface="Times New Roman" pitchFamily="18" charset="0"/>
              </a:rPr>
              <a:t>    System.out.println(</a:t>
            </a:r>
            <a:r>
              <a:rPr lang="en-US" sz="2300" smtClean="0"/>
              <a:t>“</a:t>
            </a:r>
            <a:r>
              <a:rPr lang="en-US" sz="2300" smtClean="0">
                <a:latin typeface="Times New Roman" pitchFamily="18" charset="0"/>
              </a:rPr>
              <a:t>length of a1 is: </a:t>
            </a:r>
            <a:r>
              <a:rPr lang="en-US" sz="2300" smtClean="0"/>
              <a:t>”</a:t>
            </a:r>
            <a:r>
              <a:rPr lang="en-US" sz="2300" smtClean="0">
                <a:latin typeface="Times New Roman" pitchFamily="18" charset="0"/>
              </a:rPr>
              <a:t>+a1.length);</a:t>
            </a:r>
          </a:p>
          <a:p>
            <a:pPr>
              <a:buFont typeface="Wingdings" pitchFamily="2" charset="2"/>
              <a:buNone/>
            </a:pPr>
            <a:r>
              <a:rPr lang="en-US" sz="2300" smtClean="0">
                <a:latin typeface="Times New Roman" pitchFamily="18" charset="0"/>
              </a:rPr>
              <a:t>    System.out.println(</a:t>
            </a:r>
            <a:r>
              <a:rPr lang="en-US" sz="2300" smtClean="0"/>
              <a:t>“</a:t>
            </a:r>
            <a:r>
              <a:rPr lang="en-US" sz="2300" smtClean="0">
                <a:latin typeface="Times New Roman" pitchFamily="18" charset="0"/>
              </a:rPr>
              <a:t>length of a2 is: </a:t>
            </a:r>
            <a:r>
              <a:rPr lang="en-US" sz="2300" smtClean="0"/>
              <a:t>”</a:t>
            </a:r>
            <a:r>
              <a:rPr lang="en-US" sz="2300" smtClean="0">
                <a:latin typeface="Times New Roman" pitchFamily="18" charset="0"/>
              </a:rPr>
              <a:t>+a2.length);</a:t>
            </a:r>
          </a:p>
          <a:p>
            <a:pPr>
              <a:buFont typeface="Wingdings" pitchFamily="2" charset="2"/>
              <a:buNone/>
            </a:pPr>
            <a:r>
              <a:rPr lang="en-US" sz="2300" smtClean="0">
                <a:latin typeface="Times New Roman" pitchFamily="18" charset="0"/>
              </a:rPr>
              <a:t>    System.out.println(</a:t>
            </a:r>
            <a:r>
              <a:rPr lang="en-US" sz="2300" smtClean="0"/>
              <a:t>“</a:t>
            </a:r>
            <a:r>
              <a:rPr lang="en-US" sz="2300" smtClean="0">
                <a:latin typeface="Times New Roman" pitchFamily="18" charset="0"/>
              </a:rPr>
              <a:t>length of a3 is: </a:t>
            </a:r>
            <a:r>
              <a:rPr lang="en-US" sz="2300" smtClean="0"/>
              <a:t>”</a:t>
            </a:r>
            <a:r>
              <a:rPr lang="en-US" sz="2300" smtClean="0">
                <a:latin typeface="Times New Roman" pitchFamily="18" charset="0"/>
              </a:rPr>
              <a:t>+a3.length);</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7DC3B8E0-E8BB-498D-B1E5-9D042D30B9CA}" type="slidenum">
              <a:rPr lang="en-US"/>
              <a:pPr>
                <a:defRPr/>
              </a:pPr>
              <a:t>171</a:t>
            </a:fld>
            <a:endParaRPr lang="en-US"/>
          </a:p>
        </p:txBody>
      </p:sp>
      <p:sp>
        <p:nvSpPr>
          <p:cNvPr id="221186"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Nine</a:t>
            </a:r>
          </a:p>
        </p:txBody>
      </p:sp>
      <p:sp>
        <p:nvSpPr>
          <p:cNvPr id="221187"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4100" b="1" smtClean="0">
                <a:latin typeface="Times New Roman" pitchFamily="18" charset="0"/>
              </a:rPr>
              <a:t>Introduction to Class with Example</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01211800-C3AC-41C2-A273-00C387E11EDC}" type="slidenum">
              <a:rPr lang="en-US"/>
              <a:pPr>
                <a:defRPr/>
              </a:pPr>
              <a:t>172</a:t>
            </a:fld>
            <a:endParaRPr lang="en-US"/>
          </a:p>
        </p:txBody>
      </p:sp>
      <p:sp>
        <p:nvSpPr>
          <p:cNvPr id="2222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BEB1154-6C3D-4FB5-BFA6-C15C68CE58BE}" type="datetime1">
              <a:rPr lang="en-US" sz="1400"/>
              <a:pPr/>
              <a:t>2/26/2019</a:t>
            </a:fld>
            <a:endParaRPr lang="en-US" sz="1400"/>
          </a:p>
        </p:txBody>
      </p:sp>
      <p:sp>
        <p:nvSpPr>
          <p:cNvPr id="2222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22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E47BC10-C67D-476F-808C-6687789A3581}" type="slidenum">
              <a:rPr lang="en-US" sz="1400"/>
              <a:pPr algn="r"/>
              <a:t>172</a:t>
            </a:fld>
            <a:endParaRPr lang="en-US" sz="1400"/>
          </a:p>
        </p:txBody>
      </p:sp>
      <p:sp>
        <p:nvSpPr>
          <p:cNvPr id="222213" name="Rectangle 2"/>
          <p:cNvSpPr>
            <a:spLocks noGrp="1" noChangeArrowheads="1"/>
          </p:cNvSpPr>
          <p:nvPr>
            <p:ph type="title" idx="4294967295"/>
          </p:nvPr>
        </p:nvSpPr>
        <p:spPr bwMode="auto">
          <a:xfrm>
            <a:off x="457200" y="274638"/>
            <a:ext cx="8686800" cy="8683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Creating a Car class</a:t>
            </a:r>
          </a:p>
        </p:txBody>
      </p:sp>
      <p:sp>
        <p:nvSpPr>
          <p:cNvPr id="5123" name="Rectangle 3"/>
          <p:cNvSpPr>
            <a:spLocks noGrp="1" noChangeArrowheads="1"/>
          </p:cNvSpPr>
          <p:nvPr>
            <p:ph type="body" idx="4294967295"/>
          </p:nvPr>
        </p:nvSpPr>
        <p:spPr>
          <a:xfrm>
            <a:off x="457200" y="1189038"/>
            <a:ext cx="8229600" cy="4525962"/>
          </a:xfrm>
        </p:spPr>
        <p:txBody>
          <a:bodyPr/>
          <a:lstStyle/>
          <a:p>
            <a:pPr>
              <a:lnSpc>
                <a:spcPct val="90000"/>
              </a:lnSpc>
            </a:pPr>
            <a:r>
              <a:rPr lang="en-US" sz="1800" smtClean="0">
                <a:latin typeface="Times New Roman" pitchFamily="18" charset="0"/>
              </a:rPr>
              <a:t>What properties does a car have in the real world?</a:t>
            </a:r>
          </a:p>
          <a:p>
            <a:pPr lvl="1">
              <a:lnSpc>
                <a:spcPct val="90000"/>
              </a:lnSpc>
            </a:pPr>
            <a:r>
              <a:rPr lang="en-US" sz="1800" smtClean="0">
                <a:latin typeface="Times New Roman" pitchFamily="18" charset="0"/>
              </a:rPr>
              <a:t>Color</a:t>
            </a:r>
          </a:p>
          <a:p>
            <a:pPr lvl="1">
              <a:lnSpc>
                <a:spcPct val="90000"/>
              </a:lnSpc>
            </a:pPr>
            <a:r>
              <a:rPr lang="en-US" sz="1800" smtClean="0">
                <a:latin typeface="Times New Roman" pitchFamily="18" charset="0"/>
              </a:rPr>
              <a:t>Position (x,y)</a:t>
            </a:r>
          </a:p>
          <a:p>
            <a:pPr lvl="1">
              <a:lnSpc>
                <a:spcPct val="90000"/>
              </a:lnSpc>
            </a:pPr>
            <a:r>
              <a:rPr lang="en-US" sz="1800" smtClean="0">
                <a:latin typeface="Times New Roman" pitchFamily="18" charset="0"/>
              </a:rPr>
              <a:t>Fuel in tank</a:t>
            </a:r>
          </a:p>
          <a:p>
            <a:pPr>
              <a:lnSpc>
                <a:spcPct val="90000"/>
              </a:lnSpc>
            </a:pPr>
            <a:endParaRPr lang="en-US" sz="1800" smtClean="0">
              <a:latin typeface="Times New Roman" pitchFamily="18" charset="0"/>
            </a:endParaRPr>
          </a:p>
          <a:p>
            <a:pPr>
              <a:lnSpc>
                <a:spcPct val="90000"/>
              </a:lnSpc>
            </a:pPr>
            <a:r>
              <a:rPr lang="en-US" sz="1800" smtClean="0">
                <a:latin typeface="Times New Roman" pitchFamily="18" charset="0"/>
              </a:rPr>
              <a:t>We will implement these properties in our Car class</a:t>
            </a:r>
          </a:p>
          <a:p>
            <a:pPr>
              <a:lnSpc>
                <a:spcPct val="90000"/>
              </a:lnSpc>
            </a:pPr>
            <a:endParaRPr lang="en-US" sz="1800" smtClean="0">
              <a:latin typeface="Times New Roman" pitchFamily="18" charset="0"/>
            </a:endParaRPr>
          </a:p>
          <a:p>
            <a:pPr lvl="1">
              <a:lnSpc>
                <a:spcPct val="90000"/>
              </a:lnSpc>
              <a:buFont typeface="Verdana" pitchFamily="34" charset="0"/>
              <a:buNone/>
            </a:pPr>
            <a:r>
              <a:rPr lang="en-US" sz="1800" smtClean="0">
                <a:latin typeface="Times New Roman" pitchFamily="18" charset="0"/>
              </a:rPr>
              <a:t>class Car {</a:t>
            </a:r>
          </a:p>
          <a:p>
            <a:pPr lvl="1">
              <a:lnSpc>
                <a:spcPct val="90000"/>
              </a:lnSpc>
              <a:buFont typeface="Verdana" pitchFamily="34" charset="0"/>
              <a:buNone/>
            </a:pPr>
            <a:r>
              <a:rPr lang="en-US" sz="1800" smtClean="0">
                <a:latin typeface="Times New Roman" pitchFamily="18" charset="0"/>
              </a:rPr>
              <a:t>    private Color color;</a:t>
            </a:r>
          </a:p>
          <a:p>
            <a:pPr lvl="1">
              <a:lnSpc>
                <a:spcPct val="90000"/>
              </a:lnSpc>
              <a:buFont typeface="Verdana" pitchFamily="34" charset="0"/>
              <a:buNone/>
            </a:pPr>
            <a:r>
              <a:rPr lang="en-US" sz="1800" smtClean="0">
                <a:latin typeface="Times New Roman" pitchFamily="18" charset="0"/>
              </a:rPr>
              <a:t>    private int xpos;</a:t>
            </a:r>
          </a:p>
          <a:p>
            <a:pPr lvl="1">
              <a:lnSpc>
                <a:spcPct val="90000"/>
              </a:lnSpc>
              <a:buFont typeface="Verdana" pitchFamily="34" charset="0"/>
              <a:buNone/>
            </a:pPr>
            <a:r>
              <a:rPr lang="en-US" sz="1800" smtClean="0">
                <a:latin typeface="Times New Roman" pitchFamily="18" charset="0"/>
              </a:rPr>
              <a:t>    private int ypos;</a:t>
            </a:r>
          </a:p>
          <a:p>
            <a:pPr lvl="1">
              <a:lnSpc>
                <a:spcPct val="90000"/>
              </a:lnSpc>
              <a:buFont typeface="Verdana" pitchFamily="34" charset="0"/>
              <a:buNone/>
            </a:pPr>
            <a:r>
              <a:rPr lang="en-US" sz="1800" smtClean="0">
                <a:latin typeface="Times New Roman" pitchFamily="18" charset="0"/>
              </a:rPr>
              <a:t>    private int fuel;</a:t>
            </a:r>
          </a:p>
          <a:p>
            <a:pPr lvl="1">
              <a:lnSpc>
                <a:spcPct val="90000"/>
              </a:lnSpc>
              <a:buFont typeface="Verdana" pitchFamily="34" charset="0"/>
              <a:buNone/>
            </a:pPr>
            <a:endParaRPr lang="en-US" sz="1800" smtClean="0">
              <a:latin typeface="Times New Roman" pitchFamily="18" charset="0"/>
            </a:endParaRPr>
          </a:p>
          <a:p>
            <a:pPr lvl="1">
              <a:lnSpc>
                <a:spcPct val="90000"/>
              </a:lnSpc>
              <a:buFont typeface="Verdana" pitchFamily="34" charset="0"/>
              <a:buNone/>
            </a:pPr>
            <a:r>
              <a:rPr lang="en-US" sz="1800" smtClean="0">
                <a:latin typeface="Times New Roman" pitchFamily="18" charset="0"/>
              </a:rPr>
              <a:t>    //...</a:t>
            </a:r>
          </a:p>
          <a:p>
            <a:pPr lvl="1">
              <a:lnSpc>
                <a:spcPct val="90000"/>
              </a:lnSpc>
              <a:buFont typeface="Verdana" pitchFamily="34" charset="0"/>
              <a:buNone/>
            </a:pPr>
            <a:r>
              <a:rPr lang="en-US" sz="1800" smtClean="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2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12"/>
          </p:nvPr>
        </p:nvSpPr>
        <p:spPr/>
        <p:txBody>
          <a:bodyPr/>
          <a:lstStyle/>
          <a:p>
            <a:pPr>
              <a:defRPr/>
            </a:pPr>
            <a:fld id="{718CEABA-4F63-44D0-9003-4A18E640148B}" type="slidenum">
              <a:rPr lang="en-US"/>
              <a:pPr>
                <a:defRPr/>
              </a:pPr>
              <a:t>173</a:t>
            </a:fld>
            <a:endParaRPr lang="en-US"/>
          </a:p>
        </p:txBody>
      </p:sp>
      <p:sp>
        <p:nvSpPr>
          <p:cNvPr id="2232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4489F6F-C097-48A8-B7F3-BE55EE9C843F}" type="datetime1">
              <a:rPr lang="en-US" sz="1400"/>
              <a:pPr/>
              <a:t>2/26/2019</a:t>
            </a:fld>
            <a:endParaRPr lang="en-US" sz="1400"/>
          </a:p>
        </p:txBody>
      </p:sp>
      <p:sp>
        <p:nvSpPr>
          <p:cNvPr id="2232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32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23DDABC-B973-4530-9842-7BFB4B7A2259}" type="slidenum">
              <a:rPr lang="en-US" sz="1400"/>
              <a:pPr algn="r"/>
              <a:t>173</a:t>
            </a:fld>
            <a:endParaRPr lang="en-US" sz="1400"/>
          </a:p>
        </p:txBody>
      </p:sp>
      <p:sp>
        <p:nvSpPr>
          <p:cNvPr id="22323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Car’s instance variables</a:t>
            </a:r>
          </a:p>
        </p:txBody>
      </p:sp>
      <p:sp>
        <p:nvSpPr>
          <p:cNvPr id="6147" name="Rectangle 3"/>
          <p:cNvSpPr>
            <a:spLocks noGrp="1" noChangeArrowheads="1"/>
          </p:cNvSpPr>
          <p:nvPr>
            <p:ph type="body" idx="4294967295"/>
          </p:nvPr>
        </p:nvSpPr>
        <p:spPr/>
        <p:txBody>
          <a:bodyPr/>
          <a:lstStyle/>
          <a:p>
            <a:pPr lvl="1">
              <a:buFont typeface="Verdana" pitchFamily="34" charset="0"/>
              <a:buNone/>
            </a:pPr>
            <a:r>
              <a:rPr lang="en-US" b="1" smtClean="0">
                <a:latin typeface="Times New Roman" pitchFamily="18" charset="0"/>
              </a:rPr>
              <a:t>class Car {</a:t>
            </a:r>
          </a:p>
          <a:p>
            <a:pPr lvl="1">
              <a:buFont typeface="Verdana" pitchFamily="34" charset="0"/>
              <a:buNone/>
            </a:pPr>
            <a:r>
              <a:rPr lang="en-US" b="1" smtClean="0">
                <a:latin typeface="Times New Roman" pitchFamily="18" charset="0"/>
              </a:rPr>
              <a:t>    private Color color;</a:t>
            </a:r>
          </a:p>
          <a:p>
            <a:pPr lvl="1">
              <a:buFont typeface="Verdana" pitchFamily="34" charset="0"/>
              <a:buNone/>
            </a:pPr>
            <a:r>
              <a:rPr lang="en-US" b="1" smtClean="0">
                <a:latin typeface="Times New Roman" pitchFamily="18" charset="0"/>
              </a:rPr>
              <a:t>    private int xpos;</a:t>
            </a:r>
          </a:p>
          <a:p>
            <a:pPr lvl="1">
              <a:buFont typeface="Verdana" pitchFamily="34" charset="0"/>
              <a:buNone/>
            </a:pPr>
            <a:r>
              <a:rPr lang="en-US" b="1" smtClean="0">
                <a:latin typeface="Times New Roman" pitchFamily="18" charset="0"/>
              </a:rPr>
              <a:t>    private int ypos;</a:t>
            </a:r>
          </a:p>
          <a:p>
            <a:pPr lvl="1">
              <a:buFont typeface="Verdana" pitchFamily="34" charset="0"/>
              <a:buNone/>
            </a:pPr>
            <a:r>
              <a:rPr lang="en-US" b="1" smtClean="0">
                <a:latin typeface="Times New Roman" pitchFamily="18" charset="0"/>
              </a:rPr>
              <a:t>    private int fuel;</a:t>
            </a:r>
          </a:p>
          <a:p>
            <a:pPr lvl="1">
              <a:buFont typeface="Verdana" pitchFamily="34" charset="0"/>
              <a:buNone/>
            </a:pPr>
            <a:endParaRPr lang="en-US" b="1" smtClean="0">
              <a:latin typeface="Times New Roman" pitchFamily="18" charset="0"/>
            </a:endParaRPr>
          </a:p>
          <a:p>
            <a:pPr lvl="1">
              <a:buFont typeface="Verdana" pitchFamily="34" charset="0"/>
              <a:buNone/>
            </a:pPr>
            <a:r>
              <a:rPr lang="en-US" b="1" smtClean="0">
                <a:latin typeface="Times New Roman" pitchFamily="18" charset="0"/>
              </a:rPr>
              <a:t>    //...</a:t>
            </a:r>
          </a:p>
          <a:p>
            <a:pPr lvl="1">
              <a:buFont typeface="Verdana" pitchFamily="34" charset="0"/>
              <a:buNone/>
            </a:pPr>
            <a:r>
              <a:rPr lang="en-US" b="1" smtClean="0">
                <a:latin typeface="Times New Roman" pitchFamily="18" charset="0"/>
              </a:rPr>
              <a:t>}</a:t>
            </a:r>
          </a:p>
          <a:p>
            <a:pPr lvl="1">
              <a:buFont typeface="Verdana" pitchFamily="34" charset="0"/>
              <a:buNone/>
            </a:pPr>
            <a:endParaRPr lang="en-US" b="1" smtClean="0">
              <a:latin typeface="Times New Roman" pitchFamily="18" charset="0"/>
            </a:endParaRPr>
          </a:p>
        </p:txBody>
      </p:sp>
      <p:grpSp>
        <p:nvGrpSpPr>
          <p:cNvPr id="2" name="Group 4"/>
          <p:cNvGrpSpPr>
            <a:grpSpLocks/>
          </p:cNvGrpSpPr>
          <p:nvPr/>
        </p:nvGrpSpPr>
        <p:grpSpPr bwMode="auto">
          <a:xfrm>
            <a:off x="5029200" y="1981200"/>
            <a:ext cx="3657600" cy="2686050"/>
            <a:chOff x="2160" y="2592"/>
            <a:chExt cx="2304" cy="1692"/>
          </a:xfrm>
        </p:grpSpPr>
        <p:sp>
          <p:nvSpPr>
            <p:cNvPr id="223240" name="Freeform 5"/>
            <p:cNvSpPr>
              <a:spLocks/>
            </p:cNvSpPr>
            <p:nvPr/>
          </p:nvSpPr>
          <p:spPr bwMode="auto">
            <a:xfrm>
              <a:off x="2203" y="2592"/>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23241" name="Line 6"/>
            <p:cNvSpPr>
              <a:spLocks noChangeShapeType="1"/>
            </p:cNvSpPr>
            <p:nvPr/>
          </p:nvSpPr>
          <p:spPr bwMode="auto">
            <a:xfrm>
              <a:off x="2160" y="2880"/>
              <a:ext cx="2304" cy="0"/>
            </a:xfrm>
            <a:prstGeom prst="line">
              <a:avLst/>
            </a:prstGeom>
            <a:noFill/>
            <a:ln w="4763">
              <a:solidFill>
                <a:srgbClr val="000000"/>
              </a:solidFill>
              <a:round/>
              <a:headEnd/>
              <a:tailEnd/>
            </a:ln>
          </p:spPr>
          <p:txBody>
            <a:bodyPr/>
            <a:lstStyle/>
            <a:p>
              <a:endParaRPr lang="en-US"/>
            </a:p>
          </p:txBody>
        </p:sp>
        <p:sp>
          <p:nvSpPr>
            <p:cNvPr id="223242" name="Line 7"/>
            <p:cNvSpPr>
              <a:spLocks noChangeShapeType="1"/>
            </p:cNvSpPr>
            <p:nvPr/>
          </p:nvSpPr>
          <p:spPr bwMode="auto">
            <a:xfrm flipV="1">
              <a:off x="2208" y="3312"/>
              <a:ext cx="2256" cy="0"/>
            </a:xfrm>
            <a:prstGeom prst="line">
              <a:avLst/>
            </a:prstGeom>
            <a:noFill/>
            <a:ln w="4763">
              <a:solidFill>
                <a:srgbClr val="000000"/>
              </a:solidFill>
              <a:round/>
              <a:headEnd/>
              <a:tailEnd/>
            </a:ln>
          </p:spPr>
          <p:txBody>
            <a:bodyPr/>
            <a:lstStyle/>
            <a:p>
              <a:endParaRPr lang="en-US"/>
            </a:p>
          </p:txBody>
        </p:sp>
        <p:sp>
          <p:nvSpPr>
            <p:cNvPr id="223243" name="Rectangle 8"/>
            <p:cNvSpPr>
              <a:spLocks noChangeArrowheads="1"/>
            </p:cNvSpPr>
            <p:nvPr/>
          </p:nvSpPr>
          <p:spPr bwMode="auto">
            <a:xfrm>
              <a:off x="2256" y="3360"/>
              <a:ext cx="239"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a:t>
              </a:r>
              <a:endParaRPr lang="en-US" b="1">
                <a:latin typeface="Verdana" pitchFamily="34" charset="0"/>
              </a:endParaRPr>
            </a:p>
          </p:txBody>
        </p:sp>
        <p:sp>
          <p:nvSpPr>
            <p:cNvPr id="223244" name="Rectangle 9"/>
            <p:cNvSpPr>
              <a:spLocks noChangeArrowheads="1"/>
            </p:cNvSpPr>
            <p:nvPr/>
          </p:nvSpPr>
          <p:spPr bwMode="auto">
            <a:xfrm>
              <a:off x="3216" y="2640"/>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23245" name="Rectangle 10"/>
            <p:cNvSpPr>
              <a:spLocks noChangeArrowheads="1"/>
            </p:cNvSpPr>
            <p:nvPr/>
          </p:nvSpPr>
          <p:spPr bwMode="auto">
            <a:xfrm>
              <a:off x="2250" y="2975"/>
              <a:ext cx="35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a:t>
              </a:r>
              <a:endParaRPr lang="en-US" b="1">
                <a:latin typeface="Verdana" pitchFamily="34" charset="0"/>
              </a:endParaRPr>
            </a:p>
          </p:txBody>
        </p:sp>
        <p:sp>
          <p:nvSpPr>
            <p:cNvPr id="223246" name="Rectangle 11"/>
            <p:cNvSpPr>
              <a:spLocks noChangeArrowheads="1"/>
            </p:cNvSpPr>
            <p:nvPr/>
          </p:nvSpPr>
          <p:spPr bwMode="auto">
            <a:xfrm>
              <a:off x="2250" y="3126"/>
              <a:ext cx="285"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a:t>
              </a:r>
              <a:endParaRPr lang="en-US" b="1">
                <a:latin typeface="Verdana" pitchFamily="34" charset="0"/>
              </a:endParaRPr>
            </a:p>
          </p:txBody>
        </p:sp>
        <p:sp>
          <p:nvSpPr>
            <p:cNvPr id="223247" name="Rectangle 12"/>
            <p:cNvSpPr>
              <a:spLocks noChangeArrowheads="1"/>
            </p:cNvSpPr>
            <p:nvPr/>
          </p:nvSpPr>
          <p:spPr bwMode="auto">
            <a:xfrm>
              <a:off x="3360" y="2976"/>
              <a:ext cx="349"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a:t>
              </a:r>
              <a:endParaRPr lang="en-US" b="1">
                <a:latin typeface="Verdana" pitchFamily="34" charset="0"/>
              </a:endParaRPr>
            </a:p>
          </p:txBody>
        </p:sp>
        <p:sp>
          <p:nvSpPr>
            <p:cNvPr id="223248" name="Rectangle 13"/>
            <p:cNvSpPr>
              <a:spLocks noChangeArrowheads="1"/>
            </p:cNvSpPr>
            <p:nvPr/>
          </p:nvSpPr>
          <p:spPr bwMode="auto">
            <a:xfrm>
              <a:off x="3360" y="3127"/>
              <a:ext cx="349"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a:t>
              </a:r>
              <a:endParaRPr lang="en-US" b="1">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12"/>
          </p:nvPr>
        </p:nvSpPr>
        <p:spPr/>
        <p:txBody>
          <a:bodyPr/>
          <a:lstStyle/>
          <a:p>
            <a:pPr>
              <a:defRPr/>
            </a:pPr>
            <a:fld id="{BD9E74B0-4A1D-485B-868D-E3B91E61BC4E}" type="slidenum">
              <a:rPr lang="en-US"/>
              <a:pPr>
                <a:defRPr/>
              </a:pPr>
              <a:t>174</a:t>
            </a:fld>
            <a:endParaRPr lang="en-US"/>
          </a:p>
        </p:txBody>
      </p:sp>
      <p:sp>
        <p:nvSpPr>
          <p:cNvPr id="2242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632574C-C370-4A0F-B02A-5CAC48C1426A}" type="datetime1">
              <a:rPr lang="en-US" sz="1400"/>
              <a:pPr/>
              <a:t>2/26/2019</a:t>
            </a:fld>
            <a:endParaRPr lang="en-US" sz="1400"/>
          </a:p>
        </p:txBody>
      </p:sp>
      <p:sp>
        <p:nvSpPr>
          <p:cNvPr id="2242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42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C9518E3-7BFB-472B-815E-8E8BF236187C}" type="slidenum">
              <a:rPr lang="en-US" sz="1400"/>
              <a:pPr algn="r"/>
              <a:t>174</a:t>
            </a:fld>
            <a:endParaRPr lang="en-US" sz="1400"/>
          </a:p>
        </p:txBody>
      </p:sp>
      <p:sp>
        <p:nvSpPr>
          <p:cNvPr id="224261"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Instance variables</a:t>
            </a:r>
            <a:r>
              <a:rPr lang="en-US" smtClean="0">
                <a:effectLst/>
                <a:latin typeface="Times New Roman" pitchFamily="18" charset="0"/>
              </a:rPr>
              <a:t> </a:t>
            </a:r>
          </a:p>
        </p:txBody>
      </p:sp>
      <p:sp>
        <p:nvSpPr>
          <p:cNvPr id="7171" name="Rectangle 3"/>
          <p:cNvSpPr>
            <a:spLocks noGrp="1" noChangeArrowheads="1"/>
          </p:cNvSpPr>
          <p:nvPr>
            <p:ph type="body" idx="4294967295"/>
          </p:nvPr>
        </p:nvSpPr>
        <p:spPr>
          <a:xfrm>
            <a:off x="457200" y="1036638"/>
            <a:ext cx="8229600" cy="4525962"/>
          </a:xfrm>
        </p:spPr>
        <p:txBody>
          <a:bodyPr/>
          <a:lstStyle/>
          <a:p>
            <a:pPr>
              <a:lnSpc>
                <a:spcPct val="90000"/>
              </a:lnSpc>
            </a:pPr>
            <a:r>
              <a:rPr lang="en-US" sz="1800" smtClean="0">
                <a:latin typeface="Times New Roman" pitchFamily="18" charset="0"/>
              </a:rPr>
              <a:t>Default initialization</a:t>
            </a:r>
          </a:p>
          <a:p>
            <a:pPr>
              <a:lnSpc>
                <a:spcPct val="90000"/>
              </a:lnSpc>
            </a:pPr>
            <a:endParaRPr lang="en-US" sz="1800" smtClean="0">
              <a:latin typeface="Times New Roman" pitchFamily="18" charset="0"/>
            </a:endParaRPr>
          </a:p>
          <a:p>
            <a:pPr lvl="1">
              <a:lnSpc>
                <a:spcPct val="90000"/>
              </a:lnSpc>
            </a:pPr>
            <a:r>
              <a:rPr lang="en-US" sz="1800" smtClean="0">
                <a:latin typeface="Times New Roman" pitchFamily="18" charset="0"/>
              </a:rPr>
              <a:t>If the variable is within a method, Java does NOT initialize it</a:t>
            </a:r>
          </a:p>
          <a:p>
            <a:pPr lvl="1">
              <a:lnSpc>
                <a:spcPct val="90000"/>
              </a:lnSpc>
            </a:pPr>
            <a:endParaRPr lang="en-US" sz="1800" smtClean="0">
              <a:latin typeface="Times New Roman" pitchFamily="18" charset="0"/>
            </a:endParaRPr>
          </a:p>
          <a:p>
            <a:pPr lvl="1">
              <a:lnSpc>
                <a:spcPct val="90000"/>
              </a:lnSpc>
            </a:pPr>
            <a:r>
              <a:rPr lang="en-US" sz="1800" smtClean="0">
                <a:latin typeface="Times New Roman" pitchFamily="18" charset="0"/>
              </a:rPr>
              <a:t>If the variable is within a class, Java initializes it as follows:</a:t>
            </a:r>
          </a:p>
          <a:p>
            <a:pPr lvl="2">
              <a:lnSpc>
                <a:spcPct val="90000"/>
              </a:lnSpc>
            </a:pPr>
            <a:r>
              <a:rPr lang="en-US" sz="1900" smtClean="0">
                <a:latin typeface="Times New Roman" pitchFamily="18" charset="0"/>
              </a:rPr>
              <a:t>Numeric instance </a:t>
            </a:r>
            <a:br>
              <a:rPr lang="en-US" sz="1900" smtClean="0">
                <a:latin typeface="Times New Roman" pitchFamily="18" charset="0"/>
              </a:rPr>
            </a:br>
            <a:r>
              <a:rPr lang="en-US" sz="1900" smtClean="0">
                <a:latin typeface="Times New Roman" pitchFamily="18" charset="0"/>
              </a:rPr>
              <a:t>variables initialized to 0</a:t>
            </a:r>
          </a:p>
          <a:p>
            <a:pPr lvl="2">
              <a:lnSpc>
                <a:spcPct val="90000"/>
              </a:lnSpc>
            </a:pPr>
            <a:r>
              <a:rPr lang="en-US" sz="1900" smtClean="0">
                <a:latin typeface="Times New Roman" pitchFamily="18" charset="0"/>
              </a:rPr>
              <a:t>Logical instance </a:t>
            </a:r>
            <a:br>
              <a:rPr lang="en-US" sz="1900" smtClean="0">
                <a:latin typeface="Times New Roman" pitchFamily="18" charset="0"/>
              </a:rPr>
            </a:br>
            <a:r>
              <a:rPr lang="en-US" sz="1900" smtClean="0">
                <a:latin typeface="Times New Roman" pitchFamily="18" charset="0"/>
              </a:rPr>
              <a:t>variables initialized to </a:t>
            </a:r>
            <a:br>
              <a:rPr lang="en-US" sz="1900" smtClean="0">
                <a:latin typeface="Times New Roman" pitchFamily="18" charset="0"/>
              </a:rPr>
            </a:br>
            <a:r>
              <a:rPr lang="en-US" sz="1900" smtClean="0">
                <a:latin typeface="Times New Roman" pitchFamily="18" charset="0"/>
              </a:rPr>
              <a:t>false</a:t>
            </a:r>
          </a:p>
          <a:p>
            <a:pPr lvl="2">
              <a:lnSpc>
                <a:spcPct val="90000"/>
              </a:lnSpc>
            </a:pPr>
            <a:r>
              <a:rPr lang="en-US" sz="1900" smtClean="0">
                <a:latin typeface="Times New Roman" pitchFamily="18" charset="0"/>
              </a:rPr>
              <a:t>Object instance </a:t>
            </a:r>
            <a:br>
              <a:rPr lang="en-US" sz="1900" smtClean="0">
                <a:latin typeface="Times New Roman" pitchFamily="18" charset="0"/>
              </a:rPr>
            </a:br>
            <a:r>
              <a:rPr lang="en-US" sz="1900" smtClean="0">
                <a:latin typeface="Times New Roman" pitchFamily="18" charset="0"/>
              </a:rPr>
              <a:t>variables initialized to </a:t>
            </a:r>
            <a:br>
              <a:rPr lang="en-US" sz="1900" smtClean="0">
                <a:latin typeface="Times New Roman" pitchFamily="18" charset="0"/>
              </a:rPr>
            </a:br>
            <a:r>
              <a:rPr lang="en-US" sz="1900" smtClean="0">
                <a:latin typeface="Times New Roman" pitchFamily="18" charset="0"/>
              </a:rPr>
              <a:t>null</a:t>
            </a:r>
          </a:p>
        </p:txBody>
      </p:sp>
      <p:grpSp>
        <p:nvGrpSpPr>
          <p:cNvPr id="2" name="Group 4"/>
          <p:cNvGrpSpPr>
            <a:grpSpLocks/>
          </p:cNvGrpSpPr>
          <p:nvPr/>
        </p:nvGrpSpPr>
        <p:grpSpPr bwMode="auto">
          <a:xfrm>
            <a:off x="5181600" y="3581400"/>
            <a:ext cx="3657600" cy="2686050"/>
            <a:chOff x="2160" y="2592"/>
            <a:chExt cx="2304" cy="1692"/>
          </a:xfrm>
        </p:grpSpPr>
        <p:sp>
          <p:nvSpPr>
            <p:cNvPr id="224264" name="Freeform 5"/>
            <p:cNvSpPr>
              <a:spLocks/>
            </p:cNvSpPr>
            <p:nvPr/>
          </p:nvSpPr>
          <p:spPr bwMode="auto">
            <a:xfrm>
              <a:off x="2203" y="2592"/>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24265" name="Line 6"/>
            <p:cNvSpPr>
              <a:spLocks noChangeShapeType="1"/>
            </p:cNvSpPr>
            <p:nvPr/>
          </p:nvSpPr>
          <p:spPr bwMode="auto">
            <a:xfrm>
              <a:off x="2160" y="2880"/>
              <a:ext cx="2304" cy="0"/>
            </a:xfrm>
            <a:prstGeom prst="line">
              <a:avLst/>
            </a:prstGeom>
            <a:noFill/>
            <a:ln w="4763">
              <a:solidFill>
                <a:srgbClr val="000000"/>
              </a:solidFill>
              <a:round/>
              <a:headEnd/>
              <a:tailEnd/>
            </a:ln>
          </p:spPr>
          <p:txBody>
            <a:bodyPr/>
            <a:lstStyle/>
            <a:p>
              <a:endParaRPr lang="en-US"/>
            </a:p>
          </p:txBody>
        </p:sp>
        <p:sp>
          <p:nvSpPr>
            <p:cNvPr id="224266" name="Line 7"/>
            <p:cNvSpPr>
              <a:spLocks noChangeShapeType="1"/>
            </p:cNvSpPr>
            <p:nvPr/>
          </p:nvSpPr>
          <p:spPr bwMode="auto">
            <a:xfrm flipV="1">
              <a:off x="2208" y="3312"/>
              <a:ext cx="2256" cy="0"/>
            </a:xfrm>
            <a:prstGeom prst="line">
              <a:avLst/>
            </a:prstGeom>
            <a:noFill/>
            <a:ln w="4763">
              <a:solidFill>
                <a:srgbClr val="000000"/>
              </a:solidFill>
              <a:round/>
              <a:headEnd/>
              <a:tailEnd/>
            </a:ln>
          </p:spPr>
          <p:txBody>
            <a:bodyPr/>
            <a:lstStyle/>
            <a:p>
              <a:endParaRPr lang="en-US"/>
            </a:p>
          </p:txBody>
        </p:sp>
        <p:sp>
          <p:nvSpPr>
            <p:cNvPr id="224267" name="Rectangle 8"/>
            <p:cNvSpPr>
              <a:spLocks noChangeArrowheads="1"/>
            </p:cNvSpPr>
            <p:nvPr/>
          </p:nvSpPr>
          <p:spPr bwMode="auto">
            <a:xfrm>
              <a:off x="2256" y="3360"/>
              <a:ext cx="239"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a:t>
              </a:r>
              <a:endParaRPr lang="en-US" b="1">
                <a:latin typeface="Verdana" pitchFamily="34" charset="0"/>
              </a:endParaRPr>
            </a:p>
          </p:txBody>
        </p:sp>
        <p:sp>
          <p:nvSpPr>
            <p:cNvPr id="224268" name="Rectangle 9"/>
            <p:cNvSpPr>
              <a:spLocks noChangeArrowheads="1"/>
            </p:cNvSpPr>
            <p:nvPr/>
          </p:nvSpPr>
          <p:spPr bwMode="auto">
            <a:xfrm>
              <a:off x="3216" y="2640"/>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24269" name="Rectangle 10"/>
            <p:cNvSpPr>
              <a:spLocks noChangeArrowheads="1"/>
            </p:cNvSpPr>
            <p:nvPr/>
          </p:nvSpPr>
          <p:spPr bwMode="auto">
            <a:xfrm>
              <a:off x="2250" y="2975"/>
              <a:ext cx="701"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null</a:t>
              </a:r>
              <a:endParaRPr lang="en-US" b="1">
                <a:latin typeface="Verdana" pitchFamily="34" charset="0"/>
              </a:endParaRPr>
            </a:p>
          </p:txBody>
        </p:sp>
        <p:sp>
          <p:nvSpPr>
            <p:cNvPr id="224270" name="Rectangle 11"/>
            <p:cNvSpPr>
              <a:spLocks noChangeArrowheads="1"/>
            </p:cNvSpPr>
            <p:nvPr/>
          </p:nvSpPr>
          <p:spPr bwMode="auto">
            <a:xfrm>
              <a:off x="2250" y="3126"/>
              <a:ext cx="503"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0</a:t>
              </a:r>
              <a:endParaRPr lang="en-US" b="1">
                <a:latin typeface="Verdana" pitchFamily="34" charset="0"/>
              </a:endParaRPr>
            </a:p>
          </p:txBody>
        </p:sp>
        <p:sp>
          <p:nvSpPr>
            <p:cNvPr id="224271" name="Rectangle 12"/>
            <p:cNvSpPr>
              <a:spLocks noChangeArrowheads="1"/>
            </p:cNvSpPr>
            <p:nvPr/>
          </p:nvSpPr>
          <p:spPr bwMode="auto">
            <a:xfrm>
              <a:off x="3360" y="2976"/>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0</a:t>
              </a:r>
              <a:endParaRPr lang="en-US" b="1">
                <a:latin typeface="Verdana" pitchFamily="34" charset="0"/>
              </a:endParaRPr>
            </a:p>
          </p:txBody>
        </p:sp>
        <p:sp>
          <p:nvSpPr>
            <p:cNvPr id="224272" name="Rectangle 13"/>
            <p:cNvSpPr>
              <a:spLocks noChangeArrowheads="1"/>
            </p:cNvSpPr>
            <p:nvPr/>
          </p:nvSpPr>
          <p:spPr bwMode="auto">
            <a:xfrm>
              <a:off x="3360" y="3127"/>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0</a:t>
              </a:r>
              <a:endParaRPr lang="en-US" b="1">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D16BE87-A049-4EEA-9590-03A1E9437B2F}" type="slidenum">
              <a:rPr lang="en-US"/>
              <a:pPr>
                <a:defRPr/>
              </a:pPr>
              <a:t>175</a:t>
            </a:fld>
            <a:endParaRPr lang="en-US"/>
          </a:p>
        </p:txBody>
      </p:sp>
      <p:sp>
        <p:nvSpPr>
          <p:cNvPr id="2263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3CE885F-87AF-40E4-BFE9-DDE04D109EC3}" type="datetime1">
              <a:rPr lang="en-US" sz="1400"/>
              <a:pPr/>
              <a:t>2/26/2019</a:t>
            </a:fld>
            <a:endParaRPr lang="en-US" sz="1400"/>
          </a:p>
        </p:txBody>
      </p:sp>
      <p:sp>
        <p:nvSpPr>
          <p:cNvPr id="2263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63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9516F13-EBE1-4452-9500-1C10BEA1149F}" type="slidenum">
              <a:rPr lang="en-US" sz="1400"/>
              <a:pPr algn="r"/>
              <a:t>175</a:t>
            </a:fld>
            <a:endParaRPr lang="en-US" sz="1400"/>
          </a:p>
        </p:txBody>
      </p:sp>
      <p:sp>
        <p:nvSpPr>
          <p:cNvPr id="226309"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Car behaviors or methods</a:t>
            </a:r>
          </a:p>
        </p:txBody>
      </p:sp>
      <p:sp>
        <p:nvSpPr>
          <p:cNvPr id="10243" name="Rectangle 3"/>
          <p:cNvSpPr>
            <a:spLocks noGrp="1" noChangeArrowheads="1"/>
          </p:cNvSpPr>
          <p:nvPr>
            <p:ph type="body" idx="4294967295"/>
          </p:nvPr>
        </p:nvSpPr>
        <p:spPr>
          <a:xfrm>
            <a:off x="457200" y="990600"/>
            <a:ext cx="8229600" cy="4525963"/>
          </a:xfrm>
        </p:spPr>
        <p:txBody>
          <a:bodyPr/>
          <a:lstStyle/>
          <a:p>
            <a:r>
              <a:rPr lang="en-US" sz="2000" smtClean="0">
                <a:latin typeface="Times New Roman" pitchFamily="18" charset="0"/>
              </a:rPr>
              <a:t>What can a car do?  And what can you do to a car?</a:t>
            </a:r>
          </a:p>
          <a:p>
            <a:pPr lvl="1"/>
            <a:r>
              <a:rPr lang="en-US" sz="2100" smtClean="0">
                <a:latin typeface="Times New Roman" pitchFamily="18" charset="0"/>
              </a:rPr>
              <a:t>Move it</a:t>
            </a:r>
          </a:p>
          <a:p>
            <a:pPr lvl="2"/>
            <a:r>
              <a:rPr lang="en-US" smtClean="0">
                <a:latin typeface="Times New Roman" pitchFamily="18" charset="0"/>
              </a:rPr>
              <a:t>Change it’s x and y positions</a:t>
            </a:r>
          </a:p>
          <a:p>
            <a:pPr lvl="1"/>
            <a:r>
              <a:rPr lang="en-US" sz="2100" smtClean="0">
                <a:latin typeface="Times New Roman" pitchFamily="18" charset="0"/>
              </a:rPr>
              <a:t>Change it’s color</a:t>
            </a:r>
          </a:p>
          <a:p>
            <a:pPr lvl="1"/>
            <a:r>
              <a:rPr lang="en-US" sz="2100" smtClean="0">
                <a:latin typeface="Times New Roman" pitchFamily="18" charset="0"/>
              </a:rPr>
              <a:t>Fill it up with fuel</a:t>
            </a:r>
          </a:p>
          <a:p>
            <a:endParaRPr lang="en-US" sz="2000" smtClean="0">
              <a:latin typeface="Times New Roman" pitchFamily="18" charset="0"/>
            </a:endParaRPr>
          </a:p>
          <a:p>
            <a:r>
              <a:rPr lang="en-US" sz="2000" smtClean="0">
                <a:latin typeface="Times New Roman" pitchFamily="18" charset="0"/>
              </a:rPr>
              <a:t>For our computer simulation, what else do we want the Car class to do?</a:t>
            </a:r>
          </a:p>
          <a:p>
            <a:pPr lvl="1"/>
            <a:r>
              <a:rPr lang="en-US" sz="2100" smtClean="0">
                <a:latin typeface="Times New Roman" pitchFamily="18" charset="0"/>
              </a:rPr>
              <a:t>Create a new Car</a:t>
            </a:r>
          </a:p>
          <a:p>
            <a:pPr lvl="1"/>
            <a:r>
              <a:rPr lang="en-US" sz="2100" smtClean="0">
                <a:latin typeface="Times New Roman" pitchFamily="18" charset="0"/>
              </a:rPr>
              <a:t>Change Car’s condition</a:t>
            </a:r>
          </a:p>
          <a:p>
            <a:r>
              <a:rPr lang="en-US" sz="2000" smtClean="0">
                <a:latin typeface="Times New Roman" pitchFamily="18" charset="0"/>
              </a:rPr>
              <a:t>Each of these behaviors will be written as a method</a:t>
            </a:r>
          </a:p>
          <a:p>
            <a:pPr lvl="1"/>
            <a:endParaRPr lang="en-US" sz="210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A404ABFA-641F-4C2B-9F86-C1BE6BE1CFCB}" type="slidenum">
              <a:rPr lang="en-US"/>
              <a:pPr>
                <a:defRPr/>
              </a:pPr>
              <a:t>176</a:t>
            </a:fld>
            <a:endParaRPr lang="en-US"/>
          </a:p>
        </p:txBody>
      </p:sp>
      <p:sp>
        <p:nvSpPr>
          <p:cNvPr id="22733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A65B8D2-FF5B-4817-A62C-8D4DF0B2C782}" type="datetime1">
              <a:rPr lang="en-US" sz="1400"/>
              <a:pPr/>
              <a:t>2/26/2019</a:t>
            </a:fld>
            <a:endParaRPr lang="en-US" sz="1400"/>
          </a:p>
        </p:txBody>
      </p:sp>
      <p:sp>
        <p:nvSpPr>
          <p:cNvPr id="22733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73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2CD1985-BAF2-423A-AE38-EDB7CCF2520E}" type="slidenum">
              <a:rPr lang="en-US" sz="1400"/>
              <a:pPr algn="r"/>
              <a:t>176</a:t>
            </a:fld>
            <a:endParaRPr lang="en-US" sz="1400"/>
          </a:p>
        </p:txBody>
      </p:sp>
      <p:sp>
        <p:nvSpPr>
          <p:cNvPr id="227333"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Creating a new car</a:t>
            </a:r>
          </a:p>
        </p:txBody>
      </p:sp>
      <p:sp>
        <p:nvSpPr>
          <p:cNvPr id="11267" name="Rectangle 3"/>
          <p:cNvSpPr>
            <a:spLocks noGrp="1" noChangeArrowheads="1"/>
          </p:cNvSpPr>
          <p:nvPr>
            <p:ph type="body" idx="4294967295"/>
          </p:nvPr>
        </p:nvSpPr>
        <p:spPr>
          <a:xfrm>
            <a:off x="381000" y="1066800"/>
            <a:ext cx="8229600" cy="4525963"/>
          </a:xfrm>
        </p:spPr>
        <p:txBody>
          <a:bodyPr/>
          <a:lstStyle/>
          <a:p>
            <a:pPr>
              <a:lnSpc>
                <a:spcPct val="90000"/>
              </a:lnSpc>
            </a:pPr>
            <a:r>
              <a:rPr lang="en-US" sz="1800" smtClean="0">
                <a:latin typeface="Times New Roman" pitchFamily="18" charset="0"/>
              </a:rPr>
              <a:t>To create a new Car, we call:</a:t>
            </a:r>
          </a:p>
          <a:p>
            <a:pPr>
              <a:lnSpc>
                <a:spcPct val="90000"/>
              </a:lnSpc>
            </a:pPr>
            <a:endParaRPr lang="en-US" sz="1800" smtClean="0">
              <a:latin typeface="Times New Roman" pitchFamily="18" charset="0"/>
            </a:endParaRPr>
          </a:p>
          <a:p>
            <a:pPr lvl="1">
              <a:lnSpc>
                <a:spcPct val="90000"/>
              </a:lnSpc>
            </a:pPr>
            <a:r>
              <a:rPr lang="en-US" sz="1800" smtClean="0">
                <a:latin typeface="Times New Roman" pitchFamily="18" charset="0"/>
              </a:rPr>
              <a:t>Car car = new Car();</a:t>
            </a:r>
          </a:p>
          <a:p>
            <a:pPr>
              <a:lnSpc>
                <a:spcPct val="90000"/>
              </a:lnSpc>
            </a:pPr>
            <a:endParaRPr lang="en-US" sz="1800" smtClean="0">
              <a:latin typeface="Times New Roman" pitchFamily="18" charset="0"/>
            </a:endParaRPr>
          </a:p>
          <a:p>
            <a:pPr>
              <a:lnSpc>
                <a:spcPct val="90000"/>
              </a:lnSpc>
            </a:pPr>
            <a:r>
              <a:rPr lang="en-US" sz="1800" smtClean="0">
                <a:latin typeface="Times New Roman" pitchFamily="18" charset="0"/>
              </a:rPr>
              <a:t>Notice this looks like a method</a:t>
            </a:r>
          </a:p>
          <a:p>
            <a:pPr lvl="1">
              <a:lnSpc>
                <a:spcPct val="90000"/>
              </a:lnSpc>
            </a:pPr>
            <a:r>
              <a:rPr lang="en-US" sz="1800" smtClean="0">
                <a:latin typeface="Times New Roman" pitchFamily="18" charset="0"/>
              </a:rPr>
              <a:t>You are calling a special method called a </a:t>
            </a:r>
            <a:r>
              <a:rPr lang="en-US" sz="1800" smtClean="0">
                <a:solidFill>
                  <a:srgbClr val="008000"/>
                </a:solidFill>
                <a:latin typeface="Times New Roman" pitchFamily="18" charset="0"/>
              </a:rPr>
              <a:t>constructor</a:t>
            </a:r>
          </a:p>
          <a:p>
            <a:pPr lvl="1">
              <a:lnSpc>
                <a:spcPct val="90000"/>
              </a:lnSpc>
            </a:pPr>
            <a:r>
              <a:rPr lang="en-US" sz="1800" smtClean="0">
                <a:latin typeface="Times New Roman" pitchFamily="18" charset="0"/>
              </a:rPr>
              <a:t>A constructor is used to create (or construct) an object</a:t>
            </a:r>
          </a:p>
          <a:p>
            <a:pPr lvl="2">
              <a:lnSpc>
                <a:spcPct val="90000"/>
              </a:lnSpc>
            </a:pPr>
            <a:r>
              <a:rPr lang="en-US" sz="1900" smtClean="0">
                <a:latin typeface="Times New Roman" pitchFamily="18" charset="0"/>
              </a:rPr>
              <a:t>It sets the instance variables to initial values</a:t>
            </a:r>
          </a:p>
          <a:p>
            <a:pPr>
              <a:lnSpc>
                <a:spcPct val="90000"/>
              </a:lnSpc>
            </a:pPr>
            <a:r>
              <a:rPr lang="en-US" sz="1800" smtClean="0">
                <a:latin typeface="Times New Roman" pitchFamily="18" charset="0"/>
              </a:rPr>
              <a:t>The constructor:</a:t>
            </a:r>
          </a:p>
          <a:p>
            <a:pPr>
              <a:lnSpc>
                <a:spcPct val="90000"/>
              </a:lnSpc>
            </a:pPr>
            <a:endParaRPr lang="en-US" sz="1800" smtClean="0">
              <a:latin typeface="Times New Roman" pitchFamily="18" charset="0"/>
            </a:endParaRPr>
          </a:p>
          <a:p>
            <a:pPr lvl="2">
              <a:lnSpc>
                <a:spcPct val="90000"/>
              </a:lnSpc>
              <a:buFont typeface="Wingdings 2" pitchFamily="18" charset="2"/>
              <a:buNone/>
            </a:pPr>
            <a:r>
              <a:rPr lang="en-US" sz="1900" smtClean="0">
                <a:latin typeface="Times New Roman" pitchFamily="18" charset="0"/>
              </a:rPr>
              <a:t>Car() {</a:t>
            </a:r>
          </a:p>
          <a:p>
            <a:pPr lvl="2">
              <a:lnSpc>
                <a:spcPct val="90000"/>
              </a:lnSpc>
              <a:buFont typeface="Wingdings 2" pitchFamily="18" charset="2"/>
              <a:buNone/>
            </a:pPr>
            <a:r>
              <a:rPr lang="en-US" sz="1900" smtClean="0">
                <a:latin typeface="Times New Roman" pitchFamily="18" charset="0"/>
              </a:rPr>
              <a:t>	fuel = 1000;</a:t>
            </a:r>
          </a:p>
          <a:p>
            <a:pPr lvl="2">
              <a:lnSpc>
                <a:spcPct val="90000"/>
              </a:lnSpc>
              <a:buFont typeface="Wingdings 2" pitchFamily="18" charset="2"/>
              <a:buNone/>
            </a:pPr>
            <a:r>
              <a:rPr lang="en-US" sz="1900" smtClean="0">
                <a:latin typeface="Times New Roman" pitchFamily="18" charset="0"/>
              </a:rPr>
              <a:t>	color = Color.BLUE;</a:t>
            </a:r>
          </a:p>
          <a:p>
            <a:pPr lvl="2">
              <a:lnSpc>
                <a:spcPct val="90000"/>
              </a:lnSpc>
              <a:buFont typeface="Wingdings 2" pitchFamily="18" charset="2"/>
              <a:buNone/>
            </a:pPr>
            <a:r>
              <a:rPr lang="en-US" sz="1900" smtClean="0">
                <a:latin typeface="Times New Roman" pitchFamily="18" charset="0"/>
              </a:rPr>
              <a:t>}</a:t>
            </a:r>
          </a:p>
        </p:txBody>
      </p:sp>
      <p:sp>
        <p:nvSpPr>
          <p:cNvPr id="11268" name="Rectangle 4"/>
          <p:cNvSpPr>
            <a:spLocks noChangeArrowheads="1"/>
          </p:cNvSpPr>
          <p:nvPr/>
        </p:nvSpPr>
        <p:spPr bwMode="auto">
          <a:xfrm>
            <a:off x="2209800" y="1752600"/>
            <a:ext cx="1219200" cy="381000"/>
          </a:xfrm>
          <a:prstGeom prst="rect">
            <a:avLst/>
          </a:prstGeom>
          <a:noFill/>
          <a:ln w="25400">
            <a:solidFill>
              <a:srgbClr val="008000"/>
            </a:solidFill>
            <a:miter lim="800000"/>
            <a:headEnd/>
            <a:tailEnd/>
          </a:ln>
        </p:spPr>
        <p:txBody>
          <a:bodyPr wrap="none" anchor="ctr"/>
          <a:lstStyle/>
          <a:p>
            <a:pPr eaLnBrk="0" hangingPunct="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2" name="Slide Number Placeholder 17"/>
          <p:cNvSpPr>
            <a:spLocks noGrp="1"/>
          </p:cNvSpPr>
          <p:nvPr>
            <p:ph type="sldNum" sz="quarter" idx="12"/>
          </p:nvPr>
        </p:nvSpPr>
        <p:spPr/>
        <p:txBody>
          <a:bodyPr/>
          <a:lstStyle/>
          <a:p>
            <a:pPr>
              <a:defRPr/>
            </a:pPr>
            <a:fld id="{C98EC4FB-1704-43BA-9AC2-BB377EFBC578}" type="slidenum">
              <a:rPr lang="en-US"/>
              <a:pPr>
                <a:defRPr/>
              </a:pPr>
              <a:t>177</a:t>
            </a:fld>
            <a:endParaRPr lang="en-US"/>
          </a:p>
        </p:txBody>
      </p:sp>
      <p:sp>
        <p:nvSpPr>
          <p:cNvPr id="22835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38F66C21-57A8-4BF9-8147-C9F220100CA3}" type="datetime1">
              <a:rPr lang="en-US" sz="1400"/>
              <a:pPr/>
              <a:t>2/26/2019</a:t>
            </a:fld>
            <a:endParaRPr lang="en-US" sz="1400"/>
          </a:p>
        </p:txBody>
      </p:sp>
      <p:sp>
        <p:nvSpPr>
          <p:cNvPr id="22835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835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176F62A-20E5-4334-9F7A-4A6972E3E83D}" type="slidenum">
              <a:rPr lang="en-US" sz="1400"/>
              <a:pPr algn="r"/>
              <a:t>177</a:t>
            </a:fld>
            <a:endParaRPr lang="en-US" sz="1400"/>
          </a:p>
        </p:txBody>
      </p:sp>
      <p:sp>
        <p:nvSpPr>
          <p:cNvPr id="22835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Constructors</a:t>
            </a:r>
          </a:p>
        </p:txBody>
      </p:sp>
      <p:sp>
        <p:nvSpPr>
          <p:cNvPr id="228358" name="Rectangle 3"/>
          <p:cNvSpPr>
            <a:spLocks noGrp="1" noChangeArrowheads="1"/>
          </p:cNvSpPr>
          <p:nvPr>
            <p:ph type="body" idx="4294967295"/>
          </p:nvPr>
        </p:nvSpPr>
        <p:spPr/>
        <p:txBody>
          <a:bodyPr/>
          <a:lstStyle/>
          <a:p>
            <a:endParaRPr lang="en-US" smtClean="0"/>
          </a:p>
          <a:p>
            <a:endParaRPr lang="en-US" smtClean="0"/>
          </a:p>
          <a:p>
            <a:endParaRPr lang="en-US" smtClean="0"/>
          </a:p>
          <a:p>
            <a:endParaRPr lang="en-US" smtClean="0"/>
          </a:p>
          <a:p>
            <a:pPr lvl="4">
              <a:buFont typeface="Wingdings 2" pitchFamily="18" charset="2"/>
              <a:buNone/>
            </a:pPr>
            <a:r>
              <a:rPr lang="en-US" smtClean="0">
                <a:latin typeface="Lucida Console" pitchFamily="49" charset="0"/>
              </a:rPr>
              <a:t>		Car() {</a:t>
            </a:r>
          </a:p>
          <a:p>
            <a:pPr lvl="4">
              <a:buFont typeface="Wingdings 2" pitchFamily="18" charset="2"/>
              <a:buNone/>
            </a:pPr>
            <a:r>
              <a:rPr lang="en-US" smtClean="0">
                <a:latin typeface="Lucida Console" pitchFamily="49" charset="0"/>
              </a:rPr>
              <a:t>			fuel = 1000;</a:t>
            </a:r>
          </a:p>
          <a:p>
            <a:pPr lvl="4">
              <a:buFont typeface="Wingdings 2" pitchFamily="18" charset="2"/>
              <a:buNone/>
            </a:pPr>
            <a:r>
              <a:rPr lang="en-US" smtClean="0">
                <a:latin typeface="Lucida Console" pitchFamily="49" charset="0"/>
              </a:rPr>
              <a:t>			color = Color.BLUE;</a:t>
            </a:r>
          </a:p>
          <a:p>
            <a:pPr lvl="4">
              <a:buFont typeface="Wingdings 2" pitchFamily="18" charset="2"/>
              <a:buNone/>
            </a:pPr>
            <a:r>
              <a:rPr lang="en-US" smtClean="0">
                <a:latin typeface="Lucida Console" pitchFamily="49" charset="0"/>
              </a:rPr>
              <a:t>		}</a:t>
            </a:r>
          </a:p>
          <a:p>
            <a:endParaRPr lang="en-US" smtClean="0">
              <a:latin typeface="Lucida Console" pitchFamily="49" charset="0"/>
            </a:endParaRPr>
          </a:p>
        </p:txBody>
      </p:sp>
      <p:sp>
        <p:nvSpPr>
          <p:cNvPr id="12292" name="Line 4"/>
          <p:cNvSpPr>
            <a:spLocks noChangeShapeType="1"/>
          </p:cNvSpPr>
          <p:nvPr/>
        </p:nvSpPr>
        <p:spPr bwMode="auto">
          <a:xfrm>
            <a:off x="3200400" y="2895600"/>
            <a:ext cx="0" cy="1066800"/>
          </a:xfrm>
          <a:prstGeom prst="line">
            <a:avLst/>
          </a:prstGeom>
          <a:noFill/>
          <a:ln w="25400">
            <a:solidFill>
              <a:srgbClr val="0066CC"/>
            </a:solidFill>
            <a:round/>
            <a:headEnd/>
            <a:tailEnd type="triangle" w="lg" len="lg"/>
          </a:ln>
        </p:spPr>
        <p:txBody>
          <a:bodyPr wrap="none" anchor="ctr"/>
          <a:lstStyle/>
          <a:p>
            <a:endParaRPr lang="en-US"/>
          </a:p>
        </p:txBody>
      </p:sp>
      <p:sp>
        <p:nvSpPr>
          <p:cNvPr id="12293" name="Line 5"/>
          <p:cNvSpPr>
            <a:spLocks noChangeShapeType="1"/>
          </p:cNvSpPr>
          <p:nvPr/>
        </p:nvSpPr>
        <p:spPr bwMode="auto">
          <a:xfrm flipH="1">
            <a:off x="3733800" y="3200400"/>
            <a:ext cx="914400" cy="685800"/>
          </a:xfrm>
          <a:prstGeom prst="line">
            <a:avLst/>
          </a:prstGeom>
          <a:noFill/>
          <a:ln w="25400">
            <a:solidFill>
              <a:srgbClr val="0066CC"/>
            </a:solidFill>
            <a:round/>
            <a:headEnd/>
            <a:tailEnd type="triangle" w="lg" len="lg"/>
          </a:ln>
        </p:spPr>
        <p:txBody>
          <a:bodyPr wrap="none" anchor="ctr"/>
          <a:lstStyle/>
          <a:p>
            <a:endParaRPr lang="en-US"/>
          </a:p>
        </p:txBody>
      </p:sp>
      <p:sp>
        <p:nvSpPr>
          <p:cNvPr id="12294" name="Text Box 6"/>
          <p:cNvSpPr txBox="1">
            <a:spLocks noChangeArrowheads="1"/>
          </p:cNvSpPr>
          <p:nvPr/>
        </p:nvSpPr>
        <p:spPr bwMode="auto">
          <a:xfrm>
            <a:off x="2133600" y="2514600"/>
            <a:ext cx="2162175" cy="366713"/>
          </a:xfrm>
          <a:prstGeom prst="rect">
            <a:avLst/>
          </a:prstGeom>
          <a:noFill/>
          <a:ln w="25400" algn="ctr">
            <a:noFill/>
            <a:miter lim="800000"/>
            <a:headEnd/>
            <a:tailEnd type="none" w="lg" len="lg"/>
          </a:ln>
        </p:spPr>
        <p:txBody>
          <a:bodyPr wrap="none">
            <a:spAutoFit/>
          </a:bodyPr>
          <a:lstStyle/>
          <a:p>
            <a:pPr algn="ctr" eaLnBrk="0" hangingPunct="0"/>
            <a:r>
              <a:rPr lang="en-US" b="1">
                <a:solidFill>
                  <a:srgbClr val="008000"/>
                </a:solidFill>
                <a:latin typeface="Verdana" pitchFamily="34" charset="0"/>
              </a:rPr>
              <a:t>No return type!</a:t>
            </a:r>
          </a:p>
        </p:txBody>
      </p:sp>
      <p:sp>
        <p:nvSpPr>
          <p:cNvPr id="12295" name="Text Box 7"/>
          <p:cNvSpPr txBox="1">
            <a:spLocks noChangeArrowheads="1"/>
          </p:cNvSpPr>
          <p:nvPr/>
        </p:nvSpPr>
        <p:spPr bwMode="auto">
          <a:xfrm>
            <a:off x="4572000" y="2971800"/>
            <a:ext cx="1971675" cy="641350"/>
          </a:xfrm>
          <a:prstGeom prst="rect">
            <a:avLst/>
          </a:prstGeom>
          <a:noFill/>
          <a:ln w="25400" algn="ctr">
            <a:noFill/>
            <a:miter lim="800000"/>
            <a:headEnd/>
            <a:tailEnd type="none" w="lg" len="lg"/>
          </a:ln>
        </p:spPr>
        <p:txBody>
          <a:bodyPr wrap="none">
            <a:spAutoFit/>
          </a:bodyPr>
          <a:lstStyle/>
          <a:p>
            <a:pPr algn="ctr" eaLnBrk="0" hangingPunct="0"/>
            <a:r>
              <a:rPr lang="en-US" b="1">
                <a:solidFill>
                  <a:srgbClr val="008000"/>
                </a:solidFill>
                <a:latin typeface="Verdana" pitchFamily="34" charset="0"/>
              </a:rPr>
              <a:t>EXACT same </a:t>
            </a:r>
            <a:br>
              <a:rPr lang="en-US" b="1">
                <a:solidFill>
                  <a:srgbClr val="008000"/>
                </a:solidFill>
                <a:latin typeface="Verdana" pitchFamily="34" charset="0"/>
              </a:rPr>
            </a:br>
            <a:r>
              <a:rPr lang="en-US" b="1">
                <a:solidFill>
                  <a:srgbClr val="008000"/>
                </a:solidFill>
                <a:latin typeface="Verdana" pitchFamily="34" charset="0"/>
              </a:rPr>
              <a:t>name as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P spid="12294" grpId="0"/>
      <p:bldP spid="1229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13C9E6EB-5DCC-4BA7-A9F7-853D6502597E}" type="slidenum">
              <a:rPr lang="en-US"/>
              <a:pPr>
                <a:defRPr/>
              </a:pPr>
              <a:t>178</a:t>
            </a:fld>
            <a:endParaRPr lang="en-US"/>
          </a:p>
        </p:txBody>
      </p:sp>
      <p:sp>
        <p:nvSpPr>
          <p:cNvPr id="22937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F8657108-382F-4D67-A8EC-57385DBFA67E}" type="datetime1">
              <a:rPr lang="en-US" sz="1400"/>
              <a:pPr/>
              <a:t>2/26/2019</a:t>
            </a:fld>
            <a:endParaRPr lang="en-US" sz="1400"/>
          </a:p>
        </p:txBody>
      </p:sp>
      <p:sp>
        <p:nvSpPr>
          <p:cNvPr id="22937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2938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0270534-A0CD-4277-B80F-0E4710950035}" type="slidenum">
              <a:rPr lang="en-US" sz="1400"/>
              <a:pPr algn="r"/>
              <a:t>178</a:t>
            </a:fld>
            <a:endParaRPr lang="en-US" sz="1400"/>
          </a:p>
        </p:txBody>
      </p:sp>
      <p:sp>
        <p:nvSpPr>
          <p:cNvPr id="229381"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Our Car class so far</a:t>
            </a:r>
          </a:p>
        </p:txBody>
      </p:sp>
      <p:sp>
        <p:nvSpPr>
          <p:cNvPr id="13315" name="Rectangle 3"/>
          <p:cNvSpPr>
            <a:spLocks noGrp="1" noChangeArrowheads="1"/>
          </p:cNvSpPr>
          <p:nvPr>
            <p:ph type="body" idx="4294967295"/>
          </p:nvPr>
        </p:nvSpPr>
        <p:spPr>
          <a:xfrm>
            <a:off x="304800" y="1600200"/>
            <a:ext cx="4191000" cy="5105400"/>
          </a:xfrm>
        </p:spPr>
        <p:txBody>
          <a:bodyPr/>
          <a:lstStyle/>
          <a:p>
            <a:pPr>
              <a:buFont typeface="Wingdings 3" pitchFamily="18" charset="2"/>
              <a:buNone/>
            </a:pPr>
            <a:r>
              <a:rPr lang="en-US" sz="1800" smtClean="0">
                <a:latin typeface="Times New Roman" pitchFamily="18" charset="0"/>
              </a:rPr>
              <a:t>class Car {</a:t>
            </a:r>
          </a:p>
          <a:p>
            <a:pPr>
              <a:buFont typeface="Wingdings 3" pitchFamily="18" charset="2"/>
              <a:buNone/>
            </a:pPr>
            <a:r>
              <a:rPr lang="en-US" sz="1800" smtClean="0">
                <a:latin typeface="Times New Roman" pitchFamily="18" charset="0"/>
              </a:rPr>
              <a:t>    private Color color;</a:t>
            </a:r>
          </a:p>
          <a:p>
            <a:pPr>
              <a:buFont typeface="Wingdings 3" pitchFamily="18" charset="2"/>
              <a:buNone/>
            </a:pPr>
            <a:r>
              <a:rPr lang="en-US" sz="1800" smtClean="0">
                <a:latin typeface="Times New Roman" pitchFamily="18" charset="0"/>
              </a:rPr>
              <a:t>    private int xpos;</a:t>
            </a:r>
          </a:p>
          <a:p>
            <a:pPr>
              <a:buFont typeface="Wingdings 3" pitchFamily="18" charset="2"/>
              <a:buNone/>
            </a:pPr>
            <a:r>
              <a:rPr lang="en-US" sz="1800" smtClean="0">
                <a:latin typeface="Times New Roman" pitchFamily="18" charset="0"/>
              </a:rPr>
              <a:t>    private int ypos;</a:t>
            </a:r>
          </a:p>
          <a:p>
            <a:pPr>
              <a:buFont typeface="Wingdings 3" pitchFamily="18" charset="2"/>
              <a:buNone/>
            </a:pPr>
            <a:r>
              <a:rPr lang="en-US" sz="1800" smtClean="0">
                <a:latin typeface="Times New Roman" pitchFamily="18" charset="0"/>
              </a:rPr>
              <a:t>    private int fuel;</a:t>
            </a:r>
          </a:p>
          <a:p>
            <a:pPr>
              <a:buFont typeface="Wingdings 3" pitchFamily="18" charset="2"/>
              <a:buNone/>
            </a:pPr>
            <a:endParaRPr lang="en-US" sz="1800" smtClean="0">
              <a:latin typeface="Times New Roman" pitchFamily="18" charset="0"/>
            </a:endParaRPr>
          </a:p>
          <a:p>
            <a:pPr lvl="1">
              <a:buFont typeface="Verdana" pitchFamily="34" charset="0"/>
              <a:buNone/>
            </a:pPr>
            <a:r>
              <a:rPr lang="en-US" sz="1800" smtClean="0">
                <a:latin typeface="Times New Roman" pitchFamily="18" charset="0"/>
              </a:rPr>
              <a:t>Car() {</a:t>
            </a:r>
          </a:p>
          <a:p>
            <a:pPr lvl="1">
              <a:buFont typeface="Verdana" pitchFamily="34" charset="0"/>
              <a:buNone/>
            </a:pPr>
            <a:r>
              <a:rPr lang="en-US" sz="1800" smtClean="0">
                <a:latin typeface="Times New Roman" pitchFamily="18" charset="0"/>
              </a:rPr>
              <a:t> 	 fuel = 1000;</a:t>
            </a:r>
          </a:p>
          <a:p>
            <a:pPr lvl="1">
              <a:buFont typeface="Verdana" pitchFamily="34" charset="0"/>
              <a:buNone/>
            </a:pPr>
            <a:r>
              <a:rPr lang="en-US" sz="1800" smtClean="0">
                <a:latin typeface="Times New Roman" pitchFamily="18" charset="0"/>
              </a:rPr>
              <a:t>	 color = Color.BLUE;</a:t>
            </a:r>
          </a:p>
          <a:p>
            <a:pPr lvl="1">
              <a:buFont typeface="Verdana" pitchFamily="34" charset="0"/>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a:p>
            <a:endParaRPr lang="en-US" sz="1800" smtClean="0">
              <a:latin typeface="Times New Roman" pitchFamily="18" charset="0"/>
            </a:endParaRPr>
          </a:p>
        </p:txBody>
      </p:sp>
      <p:sp>
        <p:nvSpPr>
          <p:cNvPr id="13316" name="Rectangle 4"/>
          <p:cNvSpPr>
            <a:spLocks noChangeArrowheads="1"/>
          </p:cNvSpPr>
          <p:nvPr/>
        </p:nvSpPr>
        <p:spPr bwMode="auto">
          <a:xfrm>
            <a:off x="4495800" y="1600200"/>
            <a:ext cx="4495800" cy="5105400"/>
          </a:xfrm>
          <a:prstGeom prst="rect">
            <a:avLst/>
          </a:prstGeom>
          <a:noFill/>
          <a:ln w="9525">
            <a:noFill/>
            <a:miter lim="800000"/>
            <a:headEnd/>
            <a:tailEnd/>
          </a:ln>
        </p:spPr>
        <p:txBody>
          <a:bodyPr/>
          <a:lstStyle/>
          <a:p>
            <a:pPr marL="342900" indent="-342900">
              <a:spcBef>
                <a:spcPct val="20000"/>
              </a:spcBef>
            </a:pPr>
            <a:r>
              <a:rPr lang="en-US" sz="2400">
                <a:latin typeface="Times New Roman" pitchFamily="18" charset="0"/>
              </a:rPr>
              <a:t>class Car {</a:t>
            </a:r>
          </a:p>
          <a:p>
            <a:pPr marL="342900" indent="-342900">
              <a:spcBef>
                <a:spcPct val="20000"/>
              </a:spcBef>
            </a:pPr>
            <a:r>
              <a:rPr lang="en-US" sz="2400">
                <a:latin typeface="Times New Roman" pitchFamily="18" charset="0"/>
              </a:rPr>
              <a:t>    private Color color</a:t>
            </a:r>
            <a:r>
              <a:rPr lang="en-US" sz="2400">
                <a:solidFill>
                  <a:srgbClr val="FFFF00"/>
                </a:solidFill>
                <a:latin typeface="Times New Roman" pitchFamily="18" charset="0"/>
              </a:rPr>
              <a:t> </a:t>
            </a:r>
            <a:r>
              <a:rPr lang="en-US" sz="2400">
                <a:solidFill>
                  <a:srgbClr val="008000"/>
                </a:solidFill>
                <a:latin typeface="Times New Roman" pitchFamily="18" charset="0"/>
              </a:rPr>
              <a:t>= </a:t>
            </a:r>
          </a:p>
          <a:p>
            <a:pPr marL="342900" indent="-342900">
              <a:spcBef>
                <a:spcPct val="20000"/>
              </a:spcBef>
            </a:pPr>
            <a:r>
              <a:rPr lang="en-US" sz="2400">
                <a:solidFill>
                  <a:srgbClr val="008000"/>
                </a:solidFill>
                <a:latin typeface="Times New Roman" pitchFamily="18" charset="0"/>
              </a:rPr>
              <a:t>			Color.BLUE</a:t>
            </a:r>
            <a:r>
              <a:rPr lang="en-US" sz="2400">
                <a:latin typeface="Times New Roman" pitchFamily="18" charset="0"/>
              </a:rPr>
              <a:t>;</a:t>
            </a:r>
          </a:p>
          <a:p>
            <a:pPr marL="342900" indent="-342900">
              <a:spcBef>
                <a:spcPct val="20000"/>
              </a:spcBef>
            </a:pPr>
            <a:r>
              <a:rPr lang="en-US" sz="2400">
                <a:latin typeface="Times New Roman" pitchFamily="18" charset="0"/>
              </a:rPr>
              <a:t>    private int xpos;</a:t>
            </a:r>
          </a:p>
          <a:p>
            <a:pPr marL="342900" indent="-342900">
              <a:spcBef>
                <a:spcPct val="20000"/>
              </a:spcBef>
            </a:pPr>
            <a:r>
              <a:rPr lang="en-US" sz="2400">
                <a:latin typeface="Times New Roman" pitchFamily="18" charset="0"/>
              </a:rPr>
              <a:t>    private int ypos;</a:t>
            </a:r>
          </a:p>
          <a:p>
            <a:pPr marL="342900" indent="-342900">
              <a:spcBef>
                <a:spcPct val="20000"/>
              </a:spcBef>
            </a:pPr>
            <a:r>
              <a:rPr lang="en-US" sz="2400">
                <a:latin typeface="Times New Roman" pitchFamily="18" charset="0"/>
              </a:rPr>
              <a:t>    private int fuel</a:t>
            </a:r>
            <a:r>
              <a:rPr lang="en-US" sz="2400">
                <a:solidFill>
                  <a:srgbClr val="FFFF00"/>
                </a:solidFill>
                <a:latin typeface="Times New Roman" pitchFamily="18" charset="0"/>
              </a:rPr>
              <a:t> </a:t>
            </a:r>
            <a:r>
              <a:rPr lang="en-US" sz="2400">
                <a:solidFill>
                  <a:srgbClr val="008000"/>
                </a:solidFill>
                <a:latin typeface="Times New Roman" pitchFamily="18" charset="0"/>
              </a:rPr>
              <a:t>= 1000</a:t>
            </a:r>
            <a:r>
              <a:rPr lang="en-US" sz="2400">
                <a:latin typeface="Times New Roman" pitchFamily="18" charset="0"/>
              </a:rPr>
              <a:t>;</a:t>
            </a:r>
          </a:p>
          <a:p>
            <a:pPr marL="342900" indent="-342900">
              <a:spcBef>
                <a:spcPct val="20000"/>
              </a:spcBef>
            </a:pPr>
            <a:endParaRPr lang="en-US" sz="2400">
              <a:latin typeface="Times New Roman" pitchFamily="18" charset="0"/>
            </a:endParaRPr>
          </a:p>
          <a:p>
            <a:pPr marL="742950" lvl="1" indent="-285750">
              <a:spcBef>
                <a:spcPct val="20000"/>
              </a:spcBef>
            </a:pPr>
            <a:r>
              <a:rPr lang="en-US" sz="2400">
                <a:solidFill>
                  <a:srgbClr val="008000"/>
                </a:solidFill>
                <a:latin typeface="Times New Roman" pitchFamily="18" charset="0"/>
              </a:rPr>
              <a:t> Car() {</a:t>
            </a:r>
          </a:p>
          <a:p>
            <a:pPr marL="742950" lvl="1" indent="-285750">
              <a:spcBef>
                <a:spcPct val="20000"/>
              </a:spcBef>
            </a:pPr>
            <a:r>
              <a:rPr lang="en-US" sz="2400">
                <a:solidFill>
                  <a:srgbClr val="008000"/>
                </a:solidFill>
                <a:latin typeface="Times New Roman" pitchFamily="18" charset="0"/>
              </a:rPr>
              <a:t> }</a:t>
            </a:r>
          </a:p>
          <a:p>
            <a:pPr marL="342900" indent="-342900">
              <a:spcBef>
                <a:spcPct val="20000"/>
              </a:spcBef>
            </a:pPr>
            <a:r>
              <a:rPr lang="en-US" sz="2400">
                <a:latin typeface="Times New Roman" pitchFamily="18" charset="0"/>
              </a:rPr>
              <a:t>}</a:t>
            </a:r>
          </a:p>
          <a:p>
            <a:pPr marL="342900" indent="-342900">
              <a:spcBef>
                <a:spcPct val="20000"/>
              </a:spcBef>
              <a:buFontTx/>
              <a:buChar char="•"/>
            </a:pPr>
            <a:endParaRPr lang="en-US" sz="2400">
              <a:latin typeface="Times New Roman" pitchFamily="18" charset="0"/>
            </a:endParaRPr>
          </a:p>
        </p:txBody>
      </p:sp>
      <p:sp>
        <p:nvSpPr>
          <p:cNvPr id="229384" name="Line 5"/>
          <p:cNvSpPr>
            <a:spLocks noChangeShapeType="1"/>
          </p:cNvSpPr>
          <p:nvPr/>
        </p:nvSpPr>
        <p:spPr bwMode="auto">
          <a:xfrm>
            <a:off x="4419600" y="1447800"/>
            <a:ext cx="0" cy="5410200"/>
          </a:xfrm>
          <a:prstGeom prst="line">
            <a:avLst/>
          </a:prstGeom>
          <a:noFill/>
          <a:ln w="50800">
            <a:solidFill>
              <a:schemeClr val="accent2"/>
            </a:solidFill>
            <a:round/>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9" name="Slide Number Placeholder 17"/>
          <p:cNvSpPr>
            <a:spLocks noGrp="1"/>
          </p:cNvSpPr>
          <p:nvPr>
            <p:ph type="sldNum" sz="quarter" idx="12"/>
          </p:nvPr>
        </p:nvSpPr>
        <p:spPr/>
        <p:txBody>
          <a:bodyPr/>
          <a:lstStyle/>
          <a:p>
            <a:pPr>
              <a:defRPr/>
            </a:pPr>
            <a:fld id="{548F3344-49D5-4B9D-B2B4-4685A967A7B0}" type="slidenum">
              <a:rPr lang="en-US"/>
              <a:pPr>
                <a:defRPr/>
              </a:pPr>
              <a:t>179</a:t>
            </a:fld>
            <a:endParaRPr lang="en-US"/>
          </a:p>
        </p:txBody>
      </p:sp>
      <p:sp>
        <p:nvSpPr>
          <p:cNvPr id="23040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EC76663-74AF-47B5-91BD-DDF7C0CFC0D5}" type="datetime1">
              <a:rPr lang="en-US" sz="1400"/>
              <a:pPr/>
              <a:t>2/26/2019</a:t>
            </a:fld>
            <a:endParaRPr lang="en-US" sz="1400"/>
          </a:p>
        </p:txBody>
      </p:sp>
      <p:sp>
        <p:nvSpPr>
          <p:cNvPr id="23040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040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9989EF6-E43F-41E9-B9B7-284B952FB280}" type="slidenum">
              <a:rPr lang="en-US" sz="1400"/>
              <a:pPr algn="r"/>
              <a:t>179</a:t>
            </a:fld>
            <a:endParaRPr lang="en-US" sz="1400"/>
          </a:p>
        </p:txBody>
      </p:sp>
      <p:sp>
        <p:nvSpPr>
          <p:cNvPr id="230405"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Our Car class so far</a:t>
            </a:r>
          </a:p>
        </p:txBody>
      </p:sp>
      <p:sp>
        <p:nvSpPr>
          <p:cNvPr id="14339" name="Rectangle 3"/>
          <p:cNvSpPr>
            <a:spLocks noGrp="1" noChangeArrowheads="1"/>
          </p:cNvSpPr>
          <p:nvPr>
            <p:ph type="body" idx="4294967295"/>
          </p:nvPr>
        </p:nvSpPr>
        <p:spPr>
          <a:xfrm>
            <a:off x="304800" y="1066800"/>
            <a:ext cx="8534400" cy="5638800"/>
          </a:xfrm>
        </p:spPr>
        <p:txBody>
          <a:bodyPr/>
          <a:lstStyle/>
          <a:p>
            <a:pPr>
              <a:lnSpc>
                <a:spcPct val="90000"/>
              </a:lnSpc>
              <a:buFont typeface="Wingdings 3" pitchFamily="18" charset="2"/>
              <a:buNone/>
            </a:pPr>
            <a:r>
              <a:rPr lang="en-US" sz="1600" smtClean="0">
                <a:latin typeface="Times New Roman" pitchFamily="18" charset="0"/>
              </a:rPr>
              <a:t>class Car {</a:t>
            </a:r>
          </a:p>
          <a:p>
            <a:pPr>
              <a:lnSpc>
                <a:spcPct val="90000"/>
              </a:lnSpc>
              <a:buFont typeface="Wingdings 3" pitchFamily="18" charset="2"/>
              <a:buNone/>
            </a:pPr>
            <a:r>
              <a:rPr lang="en-US" sz="1600" smtClean="0">
                <a:latin typeface="Times New Roman" pitchFamily="18" charset="0"/>
              </a:rPr>
              <a:t>    private Color color = </a:t>
            </a:r>
          </a:p>
          <a:p>
            <a:pPr>
              <a:lnSpc>
                <a:spcPct val="90000"/>
              </a:lnSpc>
              <a:buFont typeface="Wingdings 3" pitchFamily="18" charset="2"/>
              <a:buNone/>
            </a:pPr>
            <a:r>
              <a:rPr lang="en-US" sz="1600" smtClean="0">
                <a:latin typeface="Times New Roman" pitchFamily="18" charset="0"/>
              </a:rPr>
              <a:t>			Color.BLUE;</a:t>
            </a:r>
          </a:p>
          <a:p>
            <a:pPr>
              <a:lnSpc>
                <a:spcPct val="90000"/>
              </a:lnSpc>
              <a:buFont typeface="Wingdings 3" pitchFamily="18" charset="2"/>
              <a:buNone/>
            </a:pPr>
            <a:r>
              <a:rPr lang="en-US" sz="1600" smtClean="0">
                <a:latin typeface="Times New Roman" pitchFamily="18" charset="0"/>
              </a:rPr>
              <a:t>    private int xpos</a:t>
            </a:r>
            <a:r>
              <a:rPr lang="en-US" sz="1600" smtClean="0">
                <a:solidFill>
                  <a:srgbClr val="FFFF00"/>
                </a:solidFill>
                <a:latin typeface="Times New Roman" pitchFamily="18" charset="0"/>
              </a:rPr>
              <a:t> </a:t>
            </a:r>
            <a:r>
              <a:rPr lang="en-US" sz="1600" smtClean="0">
                <a:solidFill>
                  <a:srgbClr val="008000"/>
                </a:solidFill>
                <a:latin typeface="Times New Roman" pitchFamily="18" charset="0"/>
              </a:rPr>
              <a:t>= 0</a:t>
            </a:r>
            <a:r>
              <a:rPr lang="en-US" sz="1600" smtClean="0">
                <a:latin typeface="Times New Roman" pitchFamily="18" charset="0"/>
              </a:rPr>
              <a:t>;</a:t>
            </a:r>
          </a:p>
          <a:p>
            <a:pPr>
              <a:lnSpc>
                <a:spcPct val="90000"/>
              </a:lnSpc>
              <a:buFont typeface="Wingdings 3" pitchFamily="18" charset="2"/>
              <a:buNone/>
            </a:pPr>
            <a:r>
              <a:rPr lang="en-US" sz="1600" smtClean="0">
                <a:latin typeface="Times New Roman" pitchFamily="18" charset="0"/>
              </a:rPr>
              <a:t>    private int ypos</a:t>
            </a:r>
            <a:r>
              <a:rPr lang="en-US" sz="1600" smtClean="0">
                <a:solidFill>
                  <a:srgbClr val="FFFF00"/>
                </a:solidFill>
                <a:latin typeface="Times New Roman" pitchFamily="18" charset="0"/>
              </a:rPr>
              <a:t> </a:t>
            </a:r>
            <a:r>
              <a:rPr lang="en-US" sz="1600" smtClean="0">
                <a:solidFill>
                  <a:srgbClr val="008000"/>
                </a:solidFill>
                <a:latin typeface="Times New Roman" pitchFamily="18" charset="0"/>
              </a:rPr>
              <a:t>= 0</a:t>
            </a:r>
            <a:r>
              <a:rPr lang="en-US" sz="1600" smtClean="0">
                <a:latin typeface="Times New Roman" pitchFamily="18" charset="0"/>
              </a:rPr>
              <a:t>;</a:t>
            </a:r>
          </a:p>
          <a:p>
            <a:pPr>
              <a:lnSpc>
                <a:spcPct val="90000"/>
              </a:lnSpc>
              <a:buFont typeface="Wingdings 3" pitchFamily="18" charset="2"/>
              <a:buNone/>
            </a:pPr>
            <a:r>
              <a:rPr lang="en-US" sz="1600" smtClean="0">
                <a:latin typeface="Times New Roman" pitchFamily="18" charset="0"/>
              </a:rPr>
              <a:t>    private int fuel = 1000;</a:t>
            </a:r>
          </a:p>
          <a:p>
            <a:pPr>
              <a:lnSpc>
                <a:spcPct val="90000"/>
              </a:lnSpc>
              <a:buFont typeface="Wingdings 3" pitchFamily="18" charset="2"/>
              <a:buNone/>
            </a:pPr>
            <a:endParaRPr lang="en-US" sz="1600" smtClean="0">
              <a:latin typeface="Times New Roman" pitchFamily="18" charset="0"/>
            </a:endParaRPr>
          </a:p>
          <a:p>
            <a:pPr lvl="1">
              <a:lnSpc>
                <a:spcPct val="90000"/>
              </a:lnSpc>
              <a:buFont typeface="Verdana" pitchFamily="34" charset="0"/>
              <a:buNone/>
            </a:pPr>
            <a:r>
              <a:rPr lang="en-US" sz="1600" smtClean="0">
                <a:latin typeface="Times New Roman" pitchFamily="18" charset="0"/>
              </a:rPr>
              <a:t> Car() {</a:t>
            </a:r>
          </a:p>
          <a:p>
            <a:pPr lvl="1">
              <a:lnSpc>
                <a:spcPct val="90000"/>
              </a:lnSpc>
              <a:buFont typeface="Verdana" pitchFamily="34" charset="0"/>
              <a:buNone/>
            </a:pPr>
            <a:r>
              <a:rPr lang="en-US" sz="1600" smtClean="0">
                <a:latin typeface="Times New Roman" pitchFamily="18" charset="0"/>
              </a:rPr>
              <a:t> }</a:t>
            </a:r>
          </a:p>
          <a:p>
            <a:pPr>
              <a:lnSpc>
                <a:spcPct val="90000"/>
              </a:lnSpc>
              <a:buFont typeface="Wingdings 3" pitchFamily="18" charset="2"/>
              <a:buNone/>
            </a:pPr>
            <a:r>
              <a:rPr lang="en-US" sz="1600" smtClean="0">
                <a:latin typeface="Times New Roman" pitchFamily="18" charset="0"/>
              </a:rPr>
              <a:t>}</a:t>
            </a:r>
          </a:p>
          <a:p>
            <a:pPr>
              <a:lnSpc>
                <a:spcPct val="90000"/>
              </a:lnSpc>
            </a:pPr>
            <a:endParaRPr lang="en-US" sz="1600" smtClean="0">
              <a:latin typeface="Times New Roman" pitchFamily="18" charset="0"/>
            </a:endParaRPr>
          </a:p>
          <a:p>
            <a:pPr>
              <a:lnSpc>
                <a:spcPct val="90000"/>
              </a:lnSpc>
            </a:pPr>
            <a:r>
              <a:rPr lang="en-US" sz="1600" smtClean="0">
                <a:latin typeface="Times New Roman" pitchFamily="18" charset="0"/>
              </a:rPr>
              <a:t>Called the default constructor</a:t>
            </a:r>
          </a:p>
          <a:p>
            <a:pPr lvl="1">
              <a:lnSpc>
                <a:spcPct val="90000"/>
              </a:lnSpc>
            </a:pPr>
            <a:r>
              <a:rPr lang="en-US" sz="1600" smtClean="0">
                <a:latin typeface="Times New Roman" pitchFamily="18" charset="0"/>
              </a:rPr>
              <a:t>The default constructor has no parameters</a:t>
            </a:r>
          </a:p>
          <a:p>
            <a:pPr lvl="1">
              <a:lnSpc>
                <a:spcPct val="90000"/>
              </a:lnSpc>
            </a:pPr>
            <a:r>
              <a:rPr lang="en-US" sz="1600" smtClean="0">
                <a:latin typeface="Times New Roman" pitchFamily="18" charset="0"/>
              </a:rPr>
              <a:t>If you don’t include one, Java will SOMETIMES put one there automatically</a:t>
            </a:r>
          </a:p>
        </p:txBody>
      </p:sp>
      <p:grpSp>
        <p:nvGrpSpPr>
          <p:cNvPr id="2" name="Group 4"/>
          <p:cNvGrpSpPr>
            <a:grpSpLocks/>
          </p:cNvGrpSpPr>
          <p:nvPr/>
        </p:nvGrpSpPr>
        <p:grpSpPr bwMode="auto">
          <a:xfrm>
            <a:off x="5105400" y="2057400"/>
            <a:ext cx="3657600" cy="2686050"/>
            <a:chOff x="3216" y="1296"/>
            <a:chExt cx="2304" cy="1692"/>
          </a:xfrm>
        </p:grpSpPr>
        <p:sp>
          <p:nvSpPr>
            <p:cNvPr id="230408" name="Freeform 5"/>
            <p:cNvSpPr>
              <a:spLocks/>
            </p:cNvSpPr>
            <p:nvPr/>
          </p:nvSpPr>
          <p:spPr bwMode="auto">
            <a:xfrm>
              <a:off x="3259" y="1296"/>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30409" name="Line 6"/>
            <p:cNvSpPr>
              <a:spLocks noChangeShapeType="1"/>
            </p:cNvSpPr>
            <p:nvPr/>
          </p:nvSpPr>
          <p:spPr bwMode="auto">
            <a:xfrm>
              <a:off x="3216" y="1584"/>
              <a:ext cx="2304" cy="0"/>
            </a:xfrm>
            <a:prstGeom prst="line">
              <a:avLst/>
            </a:prstGeom>
            <a:noFill/>
            <a:ln w="4763">
              <a:solidFill>
                <a:srgbClr val="000000"/>
              </a:solidFill>
              <a:round/>
              <a:headEnd/>
              <a:tailEnd/>
            </a:ln>
          </p:spPr>
          <p:txBody>
            <a:bodyPr/>
            <a:lstStyle/>
            <a:p>
              <a:endParaRPr lang="en-US"/>
            </a:p>
          </p:txBody>
        </p:sp>
        <p:sp>
          <p:nvSpPr>
            <p:cNvPr id="230410" name="Line 7"/>
            <p:cNvSpPr>
              <a:spLocks noChangeShapeType="1"/>
            </p:cNvSpPr>
            <p:nvPr/>
          </p:nvSpPr>
          <p:spPr bwMode="auto">
            <a:xfrm flipV="1">
              <a:off x="3264" y="2016"/>
              <a:ext cx="2256" cy="0"/>
            </a:xfrm>
            <a:prstGeom prst="line">
              <a:avLst/>
            </a:prstGeom>
            <a:noFill/>
            <a:ln w="4763">
              <a:solidFill>
                <a:srgbClr val="000000"/>
              </a:solidFill>
              <a:round/>
              <a:headEnd/>
              <a:tailEnd/>
            </a:ln>
          </p:spPr>
          <p:txBody>
            <a:bodyPr/>
            <a:lstStyle/>
            <a:p>
              <a:endParaRPr lang="en-US"/>
            </a:p>
          </p:txBody>
        </p:sp>
        <p:sp>
          <p:nvSpPr>
            <p:cNvPr id="230411" name="Rectangle 8"/>
            <p:cNvSpPr>
              <a:spLocks noChangeArrowheads="1"/>
            </p:cNvSpPr>
            <p:nvPr/>
          </p:nvSpPr>
          <p:spPr bwMode="auto">
            <a:xfrm>
              <a:off x="3312" y="2064"/>
              <a:ext cx="410" cy="308"/>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latin typeface="LucidaSansTypewriter" charset="0"/>
                </a:rPr>
                <a:t>+ Car()</a:t>
              </a:r>
            </a:p>
            <a:p>
              <a:pPr eaLnBrk="0" hangingPunct="0"/>
              <a:r>
                <a:rPr lang="en-US" sz="1600">
                  <a:solidFill>
                    <a:srgbClr val="000000"/>
                  </a:solidFill>
                  <a:latin typeface="LucidaSansTypewriter" charset="0"/>
                </a:rPr>
                <a:t>+ …</a:t>
              </a:r>
              <a:endParaRPr lang="en-US" b="1">
                <a:latin typeface="Verdana" pitchFamily="34" charset="0"/>
              </a:endParaRPr>
            </a:p>
          </p:txBody>
        </p:sp>
        <p:sp>
          <p:nvSpPr>
            <p:cNvPr id="230412" name="Rectangle 9"/>
            <p:cNvSpPr>
              <a:spLocks noChangeArrowheads="1"/>
            </p:cNvSpPr>
            <p:nvPr/>
          </p:nvSpPr>
          <p:spPr bwMode="auto">
            <a:xfrm>
              <a:off x="4272" y="1344"/>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30413" name="Rectangle 10"/>
            <p:cNvSpPr>
              <a:spLocks noChangeArrowheads="1"/>
            </p:cNvSpPr>
            <p:nvPr/>
          </p:nvSpPr>
          <p:spPr bwMode="auto">
            <a:xfrm>
              <a:off x="3306" y="1679"/>
              <a:ext cx="117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Color.BLUE</a:t>
              </a:r>
              <a:endParaRPr lang="en-US" b="1">
                <a:latin typeface="Verdana" pitchFamily="34" charset="0"/>
              </a:endParaRPr>
            </a:p>
          </p:txBody>
        </p:sp>
        <p:sp>
          <p:nvSpPr>
            <p:cNvPr id="230414" name="Rectangle 11"/>
            <p:cNvSpPr>
              <a:spLocks noChangeArrowheads="1"/>
            </p:cNvSpPr>
            <p:nvPr/>
          </p:nvSpPr>
          <p:spPr bwMode="auto">
            <a:xfrm>
              <a:off x="3306" y="1830"/>
              <a:ext cx="71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1000</a:t>
              </a:r>
              <a:endParaRPr lang="en-US" b="1">
                <a:latin typeface="Verdana" pitchFamily="34" charset="0"/>
              </a:endParaRPr>
            </a:p>
          </p:txBody>
        </p:sp>
        <p:sp>
          <p:nvSpPr>
            <p:cNvPr id="230415" name="Rectangle 12"/>
            <p:cNvSpPr>
              <a:spLocks noChangeArrowheads="1"/>
            </p:cNvSpPr>
            <p:nvPr/>
          </p:nvSpPr>
          <p:spPr bwMode="auto">
            <a:xfrm>
              <a:off x="4656" y="1680"/>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0</a:t>
              </a:r>
              <a:endParaRPr lang="en-US" b="1">
                <a:latin typeface="Verdana" pitchFamily="34" charset="0"/>
              </a:endParaRPr>
            </a:p>
          </p:txBody>
        </p:sp>
        <p:sp>
          <p:nvSpPr>
            <p:cNvPr id="230416" name="Rectangle 13"/>
            <p:cNvSpPr>
              <a:spLocks noChangeArrowheads="1"/>
            </p:cNvSpPr>
            <p:nvPr/>
          </p:nvSpPr>
          <p:spPr bwMode="auto">
            <a:xfrm>
              <a:off x="4656" y="1831"/>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0</a:t>
              </a:r>
              <a:endParaRPr lang="en-US" b="1">
                <a:latin typeface="Verdana" pitchFamily="34" charset="0"/>
              </a:endParaRPr>
            </a:p>
          </p:txBody>
        </p:sp>
      </p:grpSp>
      <p:sp>
        <p:nvSpPr>
          <p:cNvPr id="14350" name="Rectangle 14"/>
          <p:cNvSpPr>
            <a:spLocks noChangeArrowheads="1"/>
          </p:cNvSpPr>
          <p:nvPr/>
        </p:nvSpPr>
        <p:spPr bwMode="auto">
          <a:xfrm>
            <a:off x="609600" y="3124200"/>
            <a:ext cx="2286000" cy="762000"/>
          </a:xfrm>
          <a:prstGeom prst="rect">
            <a:avLst/>
          </a:prstGeom>
          <a:noFill/>
          <a:ln w="25400">
            <a:solidFill>
              <a:srgbClr val="0066CC"/>
            </a:solidFill>
            <a:miter lim="800000"/>
            <a:headEnd/>
            <a:tailEnd/>
          </a:ln>
        </p:spPr>
        <p:txBody>
          <a:bodyPr wrap="none" anchor="ctr"/>
          <a:lstStyle/>
          <a:p>
            <a:pPr eaLnBrk="0" hangingPunct="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36" name="Slide Number Placeholder 17"/>
          <p:cNvSpPr>
            <a:spLocks noGrp="1"/>
          </p:cNvSpPr>
          <p:nvPr>
            <p:ph type="sldNum" sz="quarter" idx="12"/>
          </p:nvPr>
        </p:nvSpPr>
        <p:spPr/>
        <p:txBody>
          <a:bodyPr/>
          <a:lstStyle/>
          <a:p>
            <a:pPr>
              <a:defRPr/>
            </a:pPr>
            <a:fld id="{979D8C18-A077-4733-B9D2-1DBBA4C8781D}" type="slidenum">
              <a:rPr lang="en-US"/>
              <a:pPr>
                <a:defRPr/>
              </a:pPr>
              <a:t>18</a:t>
            </a:fld>
            <a:endParaRPr lang="en-US"/>
          </a:p>
        </p:txBody>
      </p:sp>
      <p:grpSp>
        <p:nvGrpSpPr>
          <p:cNvPr id="26626" name="Group 4"/>
          <p:cNvGrpSpPr>
            <a:grpSpLocks/>
          </p:cNvGrpSpPr>
          <p:nvPr/>
        </p:nvGrpSpPr>
        <p:grpSpPr bwMode="auto">
          <a:xfrm>
            <a:off x="1981200" y="0"/>
            <a:ext cx="6858000" cy="6858000"/>
            <a:chOff x="1344" y="0"/>
            <a:chExt cx="4224" cy="4224"/>
          </a:xfrm>
        </p:grpSpPr>
        <p:sp>
          <p:nvSpPr>
            <p:cNvPr id="26629" name="Rectangle 5"/>
            <p:cNvSpPr>
              <a:spLocks noChangeArrowheads="1"/>
            </p:cNvSpPr>
            <p:nvPr/>
          </p:nvSpPr>
          <p:spPr bwMode="auto">
            <a:xfrm>
              <a:off x="1344" y="0"/>
              <a:ext cx="4224" cy="4224"/>
            </a:xfrm>
            <a:prstGeom prst="rect">
              <a:avLst/>
            </a:prstGeom>
            <a:solidFill>
              <a:srgbClr val="FFE699"/>
            </a:solidFill>
            <a:ln w="0">
              <a:noFill/>
              <a:miter lim="800000"/>
              <a:headEnd/>
              <a:tailEnd/>
            </a:ln>
          </p:spPr>
          <p:txBody>
            <a:bodyPr/>
            <a:lstStyle/>
            <a:p>
              <a:pPr eaLnBrk="0" hangingPunct="0">
                <a:spcBef>
                  <a:spcPct val="50000"/>
                </a:spcBef>
              </a:pPr>
              <a:endParaRPr lang="en-US" sz="900" b="1">
                <a:cs typeface="Times New Roman" pitchFamily="18" charset="0"/>
              </a:endParaRPr>
            </a:p>
          </p:txBody>
        </p:sp>
        <p:grpSp>
          <p:nvGrpSpPr>
            <p:cNvPr id="26630" name="Group 6"/>
            <p:cNvGrpSpPr>
              <a:grpSpLocks/>
            </p:cNvGrpSpPr>
            <p:nvPr/>
          </p:nvGrpSpPr>
          <p:grpSpPr bwMode="auto">
            <a:xfrm>
              <a:off x="3633" y="847"/>
              <a:ext cx="636" cy="1043"/>
              <a:chOff x="0" y="0"/>
              <a:chExt cx="20000" cy="20002"/>
            </a:xfrm>
          </p:grpSpPr>
          <p:sp>
            <p:nvSpPr>
              <p:cNvPr id="26745" name="Rectangle 7"/>
              <p:cNvSpPr>
                <a:spLocks noChangeArrowheads="1"/>
              </p:cNvSpPr>
              <p:nvPr/>
            </p:nvSpPr>
            <p:spPr bwMode="auto">
              <a:xfrm>
                <a:off x="0" y="0"/>
                <a:ext cx="19980" cy="3445"/>
              </a:xfrm>
              <a:prstGeom prst="rect">
                <a:avLst/>
              </a:prstGeom>
              <a:noFill/>
              <a:ln w="0">
                <a:noFill/>
                <a:miter lim="800000"/>
                <a:headEnd/>
                <a:tailEnd/>
              </a:ln>
            </p:spPr>
            <p:txBody>
              <a:bodyPr lIns="0" tIns="0" rIns="0" bIns="0"/>
              <a:lstStyle/>
              <a:p>
                <a:pPr algn="ctr" eaLnBrk="0" hangingPunct="0">
                  <a:lnSpc>
                    <a:spcPct val="80000"/>
                  </a:lnSpc>
                </a:pPr>
                <a:r>
                  <a:rPr lang="en-US" sz="1200" noProof="1">
                    <a:solidFill>
                      <a:srgbClr val="000000"/>
                    </a:solidFill>
                  </a:rPr>
                  <a:t>Primary</a:t>
                </a:r>
              </a:p>
              <a:p>
                <a:pPr algn="ctr" eaLnBrk="0" hangingPunct="0">
                  <a:lnSpc>
                    <a:spcPct val="80000"/>
                  </a:lnSpc>
                </a:pPr>
                <a:r>
                  <a:rPr lang="en-US" sz="1200" noProof="1">
                    <a:solidFill>
                      <a:srgbClr val="000000"/>
                    </a:solidFill>
                  </a:rPr>
                  <a:t>Memory</a:t>
                </a:r>
              </a:p>
            </p:txBody>
          </p:sp>
          <p:grpSp>
            <p:nvGrpSpPr>
              <p:cNvPr id="26746" name="Group 8"/>
              <p:cNvGrpSpPr>
                <a:grpSpLocks/>
              </p:cNvGrpSpPr>
              <p:nvPr/>
            </p:nvGrpSpPr>
            <p:grpSpPr bwMode="auto">
              <a:xfrm>
                <a:off x="0" y="3575"/>
                <a:ext cx="20000" cy="16427"/>
                <a:chOff x="0" y="0"/>
                <a:chExt cx="20000" cy="20000"/>
              </a:xfrm>
            </p:grpSpPr>
            <p:sp>
              <p:nvSpPr>
                <p:cNvPr id="26747" name="Freeform 9"/>
                <p:cNvSpPr>
                  <a:spLocks/>
                </p:cNvSpPr>
                <p:nvPr/>
              </p:nvSpPr>
              <p:spPr bwMode="auto">
                <a:xfrm>
                  <a:off x="0" y="0"/>
                  <a:ext cx="19834" cy="19981"/>
                </a:xfrm>
                <a:custGeom>
                  <a:avLst/>
                  <a:gdLst>
                    <a:gd name="T0" fmla="*/ 19981 w 20000"/>
                    <a:gd name="T1" fmla="*/ 0 h 20000"/>
                    <a:gd name="T2" fmla="*/ 19981 w 20000"/>
                    <a:gd name="T3" fmla="*/ 19990 h 20000"/>
                    <a:gd name="T4" fmla="*/ 0 w 20000"/>
                    <a:gd name="T5" fmla="*/ 19990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748" name="Freeform 10"/>
                <p:cNvSpPr>
                  <a:spLocks/>
                </p:cNvSpPr>
                <p:nvPr/>
              </p:nvSpPr>
              <p:spPr bwMode="auto">
                <a:xfrm>
                  <a:off x="33" y="10"/>
                  <a:ext cx="19967" cy="2493"/>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49" name="Freeform 11"/>
                <p:cNvSpPr>
                  <a:spLocks/>
                </p:cNvSpPr>
                <p:nvPr/>
              </p:nvSpPr>
              <p:spPr bwMode="auto">
                <a:xfrm>
                  <a:off x="33" y="2523"/>
                  <a:ext cx="19967" cy="2509"/>
                </a:xfrm>
                <a:custGeom>
                  <a:avLst/>
                  <a:gdLst>
                    <a:gd name="T0" fmla="*/ 19981 w 20000"/>
                    <a:gd name="T1" fmla="*/ 0 h 20000"/>
                    <a:gd name="T2" fmla="*/ 19981 w 20000"/>
                    <a:gd name="T3" fmla="*/ 19917 h 20000"/>
                    <a:gd name="T4" fmla="*/ 0 w 20000"/>
                    <a:gd name="T5" fmla="*/ 19917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26750" name="Group 12"/>
                <p:cNvGrpSpPr>
                  <a:grpSpLocks/>
                </p:cNvGrpSpPr>
                <p:nvPr/>
              </p:nvGrpSpPr>
              <p:grpSpPr bwMode="auto">
                <a:xfrm>
                  <a:off x="33" y="5032"/>
                  <a:ext cx="19967" cy="14968"/>
                  <a:chOff x="3" y="1"/>
                  <a:chExt cx="19994" cy="19998"/>
                </a:xfrm>
              </p:grpSpPr>
              <p:sp>
                <p:nvSpPr>
                  <p:cNvPr id="26751" name="Rectangle 13"/>
                  <p:cNvSpPr>
                    <a:spLocks noChangeArrowheads="1"/>
                  </p:cNvSpPr>
                  <p:nvPr/>
                </p:nvSpPr>
                <p:spPr bwMode="auto">
                  <a:xfrm>
                    <a:off x="8320" y="10115"/>
                    <a:ext cx="2240" cy="7283"/>
                  </a:xfrm>
                  <a:prstGeom prst="rect">
                    <a:avLst/>
                  </a:prstGeom>
                  <a:noFill/>
                  <a:ln w="0">
                    <a:noFill/>
                    <a:miter lim="800000"/>
                    <a:headEnd/>
                    <a:tailEnd/>
                  </a:ln>
                </p:spPr>
                <p:txBody>
                  <a:bodyPr lIns="0" tIns="0" rIns="0" bIns="0"/>
                  <a:lstStyle/>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p:txBody>
              </p:sp>
              <p:sp>
                <p:nvSpPr>
                  <p:cNvPr id="26752" name="Freeform 14"/>
                  <p:cNvSpPr>
                    <a:spLocks/>
                  </p:cNvSpPr>
                  <p:nvPr/>
                </p:nvSpPr>
                <p:spPr bwMode="auto">
                  <a:xfrm>
                    <a:off x="3" y="1"/>
                    <a:ext cx="19994" cy="3332"/>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53" name="Freeform 15"/>
                  <p:cNvSpPr>
                    <a:spLocks/>
                  </p:cNvSpPr>
                  <p:nvPr/>
                </p:nvSpPr>
                <p:spPr bwMode="auto">
                  <a:xfrm>
                    <a:off x="3" y="3345"/>
                    <a:ext cx="19994" cy="3327"/>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54" name="Freeform 16"/>
                  <p:cNvSpPr>
                    <a:spLocks/>
                  </p:cNvSpPr>
                  <p:nvPr/>
                </p:nvSpPr>
                <p:spPr bwMode="auto">
                  <a:xfrm>
                    <a:off x="3" y="6672"/>
                    <a:ext cx="19994" cy="3332"/>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55" name="Freeform 17"/>
                  <p:cNvSpPr>
                    <a:spLocks/>
                  </p:cNvSpPr>
                  <p:nvPr/>
                </p:nvSpPr>
                <p:spPr bwMode="auto">
                  <a:xfrm>
                    <a:off x="3" y="10004"/>
                    <a:ext cx="19994" cy="6671"/>
                  </a:xfrm>
                  <a:custGeom>
                    <a:avLst/>
                    <a:gdLst>
                      <a:gd name="T0" fmla="*/ 19981 w 20000"/>
                      <a:gd name="T1" fmla="*/ 0 h 20000"/>
                      <a:gd name="T2" fmla="*/ 19981 w 20000"/>
                      <a:gd name="T3" fmla="*/ 19958 h 20000"/>
                      <a:gd name="T4" fmla="*/ 0 w 20000"/>
                      <a:gd name="T5" fmla="*/ 19958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26756" name="Freeform 18"/>
                  <p:cNvSpPr>
                    <a:spLocks/>
                  </p:cNvSpPr>
                  <p:nvPr/>
                </p:nvSpPr>
                <p:spPr bwMode="auto">
                  <a:xfrm>
                    <a:off x="3" y="16675"/>
                    <a:ext cx="19994" cy="3324"/>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57" name="Rectangle 19"/>
                  <p:cNvSpPr>
                    <a:spLocks noChangeArrowheads="1"/>
                  </p:cNvSpPr>
                  <p:nvPr/>
                </p:nvSpPr>
                <p:spPr bwMode="auto">
                  <a:xfrm>
                    <a:off x="8874" y="10003"/>
                    <a:ext cx="2239" cy="7244"/>
                  </a:xfrm>
                  <a:prstGeom prst="rect">
                    <a:avLst/>
                  </a:prstGeom>
                  <a:noFill/>
                  <a:ln w="0">
                    <a:noFill/>
                    <a:miter lim="800000"/>
                    <a:headEnd/>
                    <a:tailEnd/>
                  </a:ln>
                </p:spPr>
                <p:txBody>
                  <a:bodyPr lIns="0" tIns="0" rIns="0" bIns="0"/>
                  <a:lstStyle/>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p:txBody>
              </p:sp>
            </p:grpSp>
          </p:grpSp>
        </p:grpSp>
        <p:grpSp>
          <p:nvGrpSpPr>
            <p:cNvPr id="26631" name="Group 20"/>
            <p:cNvGrpSpPr>
              <a:grpSpLocks/>
            </p:cNvGrpSpPr>
            <p:nvPr/>
          </p:nvGrpSpPr>
          <p:grpSpPr bwMode="auto">
            <a:xfrm>
              <a:off x="3633" y="504"/>
              <a:ext cx="636" cy="218"/>
              <a:chOff x="0" y="-1"/>
              <a:chExt cx="20000" cy="20001"/>
            </a:xfrm>
          </p:grpSpPr>
          <p:sp>
            <p:nvSpPr>
              <p:cNvPr id="26742" name="Oval 21"/>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p>
                <a:endParaRPr lang="en-US"/>
              </a:p>
            </p:txBody>
          </p:sp>
          <p:sp>
            <p:nvSpPr>
              <p:cNvPr id="26743" name="Freeform 22"/>
              <p:cNvSpPr>
                <a:spLocks/>
              </p:cNvSpPr>
              <p:nvPr/>
            </p:nvSpPr>
            <p:spPr bwMode="auto">
              <a:xfrm>
                <a:off x="20" y="2557"/>
                <a:ext cx="19980" cy="14807"/>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744" name="Oval 23"/>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p>
                <a:endParaRPr lang="en-US"/>
              </a:p>
            </p:txBody>
          </p:sp>
        </p:grpSp>
        <p:sp>
          <p:nvSpPr>
            <p:cNvPr id="26632" name="Oval 24"/>
            <p:cNvSpPr>
              <a:spLocks noChangeArrowheads="1"/>
            </p:cNvSpPr>
            <p:nvPr/>
          </p:nvSpPr>
          <p:spPr bwMode="auto">
            <a:xfrm>
              <a:off x="3633" y="666"/>
              <a:ext cx="636" cy="54"/>
            </a:xfrm>
            <a:prstGeom prst="ellipse">
              <a:avLst/>
            </a:prstGeom>
            <a:noFill/>
            <a:ln w="3175">
              <a:solidFill>
                <a:srgbClr val="000000"/>
              </a:solidFill>
              <a:round/>
              <a:headEnd/>
              <a:tailEnd/>
            </a:ln>
          </p:spPr>
          <p:txBody>
            <a:bodyPr/>
            <a:lstStyle/>
            <a:p>
              <a:endParaRPr lang="en-US"/>
            </a:p>
          </p:txBody>
        </p:sp>
        <p:sp>
          <p:nvSpPr>
            <p:cNvPr id="26633" name="Freeform 25"/>
            <p:cNvSpPr>
              <a:spLocks/>
            </p:cNvSpPr>
            <p:nvPr/>
          </p:nvSpPr>
          <p:spPr bwMode="auto">
            <a:xfrm>
              <a:off x="3633" y="532"/>
              <a:ext cx="636" cy="160"/>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26634" name="Freeform 26"/>
            <p:cNvSpPr>
              <a:spLocks/>
            </p:cNvSpPr>
            <p:nvPr/>
          </p:nvSpPr>
          <p:spPr bwMode="auto">
            <a:xfrm>
              <a:off x="3639" y="666"/>
              <a:ext cx="624" cy="30"/>
            </a:xfrm>
            <a:custGeom>
              <a:avLst/>
              <a:gdLst>
                <a:gd name="T0" fmla="*/ 19981 w 20000"/>
                <a:gd name="T1" fmla="*/ 0 h 20000"/>
                <a:gd name="T2" fmla="*/ 19981 w 20000"/>
                <a:gd name="T3" fmla="*/ 19692 h 20000"/>
                <a:gd name="T4" fmla="*/ 0 w 20000"/>
                <a:gd name="T5" fmla="*/ 19692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35" name="Rectangle 27"/>
            <p:cNvSpPr>
              <a:spLocks noChangeArrowheads="1"/>
            </p:cNvSpPr>
            <p:nvPr/>
          </p:nvSpPr>
          <p:spPr bwMode="auto">
            <a:xfrm>
              <a:off x="3738" y="592"/>
              <a:ext cx="408" cy="106"/>
            </a:xfrm>
            <a:prstGeom prst="rect">
              <a:avLst/>
            </a:prstGeom>
            <a:noFill/>
            <a:ln w="0">
              <a:noFill/>
              <a:miter lim="800000"/>
              <a:headEnd/>
              <a:tailEnd/>
            </a:ln>
          </p:spPr>
          <p:txBody>
            <a:bodyPr lIns="0" tIns="0" rIns="0" bIns="0"/>
            <a:lstStyle/>
            <a:p>
              <a:pPr eaLnBrk="0" hangingPunct="0">
                <a:lnSpc>
                  <a:spcPct val="64000"/>
                </a:lnSpc>
              </a:pPr>
              <a:r>
                <a:rPr lang="en-US" sz="1200" noProof="1">
                  <a:solidFill>
                    <a:srgbClr val="000000"/>
                  </a:solidFill>
                </a:rPr>
                <a:t>Disk</a:t>
              </a:r>
            </a:p>
          </p:txBody>
        </p:sp>
        <p:sp>
          <p:nvSpPr>
            <p:cNvPr id="26636" name="Freeform 28"/>
            <p:cNvSpPr>
              <a:spLocks/>
            </p:cNvSpPr>
            <p:nvPr/>
          </p:nvSpPr>
          <p:spPr bwMode="auto">
            <a:xfrm>
              <a:off x="3638" y="527"/>
              <a:ext cx="628" cy="30"/>
            </a:xfrm>
            <a:custGeom>
              <a:avLst/>
              <a:gdLst>
                <a:gd name="T0" fmla="*/ 19981 w 20000"/>
                <a:gd name="T1" fmla="*/ 0 h 20000"/>
                <a:gd name="T2" fmla="*/ 19981 w 20000"/>
                <a:gd name="T3" fmla="*/ 19701 h 20000"/>
                <a:gd name="T4" fmla="*/ 0 w 20000"/>
                <a:gd name="T5" fmla="*/ 19701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37" name="Oval 29"/>
            <p:cNvSpPr>
              <a:spLocks noChangeArrowheads="1"/>
            </p:cNvSpPr>
            <p:nvPr/>
          </p:nvSpPr>
          <p:spPr bwMode="auto">
            <a:xfrm>
              <a:off x="3633" y="504"/>
              <a:ext cx="636" cy="54"/>
            </a:xfrm>
            <a:prstGeom prst="ellipse">
              <a:avLst/>
            </a:prstGeom>
            <a:noFill/>
            <a:ln w="3175">
              <a:solidFill>
                <a:srgbClr val="000000"/>
              </a:solidFill>
              <a:round/>
              <a:headEnd/>
              <a:tailEnd/>
            </a:ln>
          </p:spPr>
          <p:txBody>
            <a:bodyPr/>
            <a:lstStyle/>
            <a:p>
              <a:endParaRPr lang="en-US"/>
            </a:p>
          </p:txBody>
        </p:sp>
        <p:grpSp>
          <p:nvGrpSpPr>
            <p:cNvPr id="26638" name="Group 30"/>
            <p:cNvGrpSpPr>
              <a:grpSpLocks/>
            </p:cNvGrpSpPr>
            <p:nvPr/>
          </p:nvGrpSpPr>
          <p:grpSpPr bwMode="auto">
            <a:xfrm>
              <a:off x="3633" y="100"/>
              <a:ext cx="636" cy="220"/>
              <a:chOff x="0" y="-1"/>
              <a:chExt cx="20000" cy="20001"/>
            </a:xfrm>
          </p:grpSpPr>
          <p:sp>
            <p:nvSpPr>
              <p:cNvPr id="26739" name="Oval 31"/>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p>
                <a:endParaRPr lang="en-US"/>
              </a:p>
            </p:txBody>
          </p:sp>
          <p:sp>
            <p:nvSpPr>
              <p:cNvPr id="26740" name="Freeform 32"/>
              <p:cNvSpPr>
                <a:spLocks/>
              </p:cNvSpPr>
              <p:nvPr/>
            </p:nvSpPr>
            <p:spPr bwMode="auto">
              <a:xfrm>
                <a:off x="20" y="2557"/>
                <a:ext cx="19980" cy="14807"/>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741" name="Oval 33"/>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p>
                <a:endParaRPr lang="en-US"/>
              </a:p>
            </p:txBody>
          </p:sp>
        </p:grpSp>
        <p:sp>
          <p:nvSpPr>
            <p:cNvPr id="26639" name="Oval 34"/>
            <p:cNvSpPr>
              <a:spLocks noChangeArrowheads="1"/>
            </p:cNvSpPr>
            <p:nvPr/>
          </p:nvSpPr>
          <p:spPr bwMode="auto">
            <a:xfrm>
              <a:off x="3633" y="265"/>
              <a:ext cx="636" cy="55"/>
            </a:xfrm>
            <a:prstGeom prst="ellipse">
              <a:avLst/>
            </a:prstGeom>
            <a:noFill/>
            <a:ln w="3175">
              <a:solidFill>
                <a:srgbClr val="000000"/>
              </a:solidFill>
              <a:round/>
              <a:headEnd/>
              <a:tailEnd/>
            </a:ln>
          </p:spPr>
          <p:txBody>
            <a:bodyPr/>
            <a:lstStyle/>
            <a:p>
              <a:endParaRPr lang="en-US"/>
            </a:p>
          </p:txBody>
        </p:sp>
        <p:sp>
          <p:nvSpPr>
            <p:cNvPr id="26640" name="Freeform 35"/>
            <p:cNvSpPr>
              <a:spLocks/>
            </p:cNvSpPr>
            <p:nvPr/>
          </p:nvSpPr>
          <p:spPr bwMode="auto">
            <a:xfrm>
              <a:off x="3633" y="129"/>
              <a:ext cx="636" cy="162"/>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26641" name="Freeform 36"/>
            <p:cNvSpPr>
              <a:spLocks/>
            </p:cNvSpPr>
            <p:nvPr/>
          </p:nvSpPr>
          <p:spPr bwMode="auto">
            <a:xfrm>
              <a:off x="3639" y="265"/>
              <a:ext cx="624" cy="29"/>
            </a:xfrm>
            <a:custGeom>
              <a:avLst/>
              <a:gdLst>
                <a:gd name="T0" fmla="*/ 19981 w 20000"/>
                <a:gd name="T1" fmla="*/ 0 h 20000"/>
                <a:gd name="T2" fmla="*/ 19981 w 20000"/>
                <a:gd name="T3" fmla="*/ 19692 h 20000"/>
                <a:gd name="T4" fmla="*/ 0 w 20000"/>
                <a:gd name="T5" fmla="*/ 19692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42" name="Rectangle 37"/>
            <p:cNvSpPr>
              <a:spLocks noChangeArrowheads="1"/>
            </p:cNvSpPr>
            <p:nvPr/>
          </p:nvSpPr>
          <p:spPr bwMode="auto">
            <a:xfrm>
              <a:off x="3738" y="189"/>
              <a:ext cx="338" cy="80"/>
            </a:xfrm>
            <a:prstGeom prst="rect">
              <a:avLst/>
            </a:prstGeom>
            <a:noFill/>
            <a:ln w="0">
              <a:noFill/>
              <a:miter lim="800000"/>
              <a:headEnd/>
              <a:tailEnd/>
            </a:ln>
          </p:spPr>
          <p:txBody>
            <a:bodyPr lIns="0" tIns="0" rIns="0" bIns="0"/>
            <a:lstStyle/>
            <a:p>
              <a:pPr eaLnBrk="0" hangingPunct="0">
                <a:lnSpc>
                  <a:spcPct val="64000"/>
                </a:lnSpc>
              </a:pPr>
              <a:r>
                <a:rPr lang="en-US" sz="1200" noProof="1">
                  <a:solidFill>
                    <a:srgbClr val="000000"/>
                  </a:solidFill>
                </a:rPr>
                <a:t>Disk</a:t>
              </a:r>
            </a:p>
          </p:txBody>
        </p:sp>
        <p:sp>
          <p:nvSpPr>
            <p:cNvPr id="26643" name="Freeform 38"/>
            <p:cNvSpPr>
              <a:spLocks/>
            </p:cNvSpPr>
            <p:nvPr/>
          </p:nvSpPr>
          <p:spPr bwMode="auto">
            <a:xfrm>
              <a:off x="3638" y="123"/>
              <a:ext cx="628" cy="30"/>
            </a:xfrm>
            <a:custGeom>
              <a:avLst/>
              <a:gdLst>
                <a:gd name="T0" fmla="*/ 19981 w 20000"/>
                <a:gd name="T1" fmla="*/ 0 h 20000"/>
                <a:gd name="T2" fmla="*/ 19981 w 20000"/>
                <a:gd name="T3" fmla="*/ 19701 h 20000"/>
                <a:gd name="T4" fmla="*/ 0 w 20000"/>
                <a:gd name="T5" fmla="*/ 19701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44" name="Oval 39"/>
            <p:cNvSpPr>
              <a:spLocks noChangeArrowheads="1"/>
            </p:cNvSpPr>
            <p:nvPr/>
          </p:nvSpPr>
          <p:spPr bwMode="auto">
            <a:xfrm>
              <a:off x="3633" y="100"/>
              <a:ext cx="636" cy="54"/>
            </a:xfrm>
            <a:prstGeom prst="ellipse">
              <a:avLst/>
            </a:prstGeom>
            <a:noFill/>
            <a:ln w="3175">
              <a:solidFill>
                <a:srgbClr val="000000"/>
              </a:solidFill>
              <a:round/>
              <a:headEnd/>
              <a:tailEnd/>
            </a:ln>
          </p:spPr>
          <p:txBody>
            <a:bodyPr/>
            <a:lstStyle/>
            <a:p>
              <a:endParaRPr lang="en-US"/>
            </a:p>
          </p:txBody>
        </p:sp>
        <p:grpSp>
          <p:nvGrpSpPr>
            <p:cNvPr id="26645" name="Group 40"/>
            <p:cNvGrpSpPr>
              <a:grpSpLocks/>
            </p:cNvGrpSpPr>
            <p:nvPr/>
          </p:nvGrpSpPr>
          <p:grpSpPr bwMode="auto">
            <a:xfrm>
              <a:off x="2401" y="1440"/>
              <a:ext cx="634" cy="218"/>
              <a:chOff x="0" y="-1"/>
              <a:chExt cx="20000" cy="20001"/>
            </a:xfrm>
          </p:grpSpPr>
          <p:sp>
            <p:nvSpPr>
              <p:cNvPr id="26736" name="Oval 41"/>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p>
                <a:endParaRPr lang="en-US"/>
              </a:p>
            </p:txBody>
          </p:sp>
          <p:sp>
            <p:nvSpPr>
              <p:cNvPr id="26737" name="Freeform 42"/>
              <p:cNvSpPr>
                <a:spLocks/>
              </p:cNvSpPr>
              <p:nvPr/>
            </p:nvSpPr>
            <p:spPr bwMode="auto">
              <a:xfrm>
                <a:off x="20" y="2557"/>
                <a:ext cx="19980" cy="14827"/>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738" name="Oval 43"/>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p>
                <a:endParaRPr lang="en-US"/>
              </a:p>
            </p:txBody>
          </p:sp>
        </p:grpSp>
        <p:sp>
          <p:nvSpPr>
            <p:cNvPr id="26646" name="Oval 44"/>
            <p:cNvSpPr>
              <a:spLocks noChangeArrowheads="1"/>
            </p:cNvSpPr>
            <p:nvPr/>
          </p:nvSpPr>
          <p:spPr bwMode="auto">
            <a:xfrm>
              <a:off x="2401" y="1603"/>
              <a:ext cx="634" cy="55"/>
            </a:xfrm>
            <a:prstGeom prst="ellipse">
              <a:avLst/>
            </a:prstGeom>
            <a:noFill/>
            <a:ln w="3175">
              <a:solidFill>
                <a:srgbClr val="000000"/>
              </a:solidFill>
              <a:round/>
              <a:headEnd/>
              <a:tailEnd/>
            </a:ln>
          </p:spPr>
          <p:txBody>
            <a:bodyPr/>
            <a:lstStyle/>
            <a:p>
              <a:endParaRPr lang="en-US"/>
            </a:p>
          </p:txBody>
        </p:sp>
        <p:sp>
          <p:nvSpPr>
            <p:cNvPr id="26647" name="Freeform 45"/>
            <p:cNvSpPr>
              <a:spLocks/>
            </p:cNvSpPr>
            <p:nvPr/>
          </p:nvSpPr>
          <p:spPr bwMode="auto">
            <a:xfrm>
              <a:off x="2401" y="1468"/>
              <a:ext cx="634" cy="161"/>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26648" name="Freeform 46"/>
            <p:cNvSpPr>
              <a:spLocks/>
            </p:cNvSpPr>
            <p:nvPr/>
          </p:nvSpPr>
          <p:spPr bwMode="auto">
            <a:xfrm>
              <a:off x="2407" y="1603"/>
              <a:ext cx="623" cy="29"/>
            </a:xfrm>
            <a:custGeom>
              <a:avLst/>
              <a:gdLst>
                <a:gd name="T0" fmla="*/ 19981 w 20000"/>
                <a:gd name="T1" fmla="*/ 0 h 20000"/>
                <a:gd name="T2" fmla="*/ 19981 w 20000"/>
                <a:gd name="T3" fmla="*/ 19692 h 20000"/>
                <a:gd name="T4" fmla="*/ 0 w 20000"/>
                <a:gd name="T5" fmla="*/ 19692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49" name="Rectangle 47"/>
            <p:cNvSpPr>
              <a:spLocks noChangeArrowheads="1"/>
            </p:cNvSpPr>
            <p:nvPr/>
          </p:nvSpPr>
          <p:spPr bwMode="auto">
            <a:xfrm>
              <a:off x="2540" y="1506"/>
              <a:ext cx="373" cy="85"/>
            </a:xfrm>
            <a:prstGeom prst="rect">
              <a:avLst/>
            </a:prstGeom>
            <a:noFill/>
            <a:ln w="0">
              <a:noFill/>
              <a:miter lim="800000"/>
              <a:headEnd/>
              <a:tailEnd/>
            </a:ln>
          </p:spPr>
          <p:txBody>
            <a:bodyPr lIns="0" tIns="0" rIns="0" bIns="0"/>
            <a:lstStyle/>
            <a:p>
              <a:pPr eaLnBrk="0" hangingPunct="0">
                <a:lnSpc>
                  <a:spcPct val="64000"/>
                </a:lnSpc>
              </a:pPr>
              <a:r>
                <a:rPr lang="en-US" sz="1200" noProof="1">
                  <a:solidFill>
                    <a:srgbClr val="000000"/>
                  </a:solidFill>
                </a:rPr>
                <a:t>Disk</a:t>
              </a:r>
            </a:p>
          </p:txBody>
        </p:sp>
        <p:sp>
          <p:nvSpPr>
            <p:cNvPr id="26650" name="Freeform 48"/>
            <p:cNvSpPr>
              <a:spLocks/>
            </p:cNvSpPr>
            <p:nvPr/>
          </p:nvSpPr>
          <p:spPr bwMode="auto">
            <a:xfrm>
              <a:off x="2406" y="1464"/>
              <a:ext cx="626" cy="29"/>
            </a:xfrm>
            <a:custGeom>
              <a:avLst/>
              <a:gdLst>
                <a:gd name="T0" fmla="*/ 19981 w 20000"/>
                <a:gd name="T1" fmla="*/ 0 h 20000"/>
                <a:gd name="T2" fmla="*/ 19981 w 20000"/>
                <a:gd name="T3" fmla="*/ 19701 h 20000"/>
                <a:gd name="T4" fmla="*/ 0 w 20000"/>
                <a:gd name="T5" fmla="*/ 19701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51" name="Oval 49"/>
            <p:cNvSpPr>
              <a:spLocks noChangeArrowheads="1"/>
            </p:cNvSpPr>
            <p:nvPr/>
          </p:nvSpPr>
          <p:spPr bwMode="auto">
            <a:xfrm>
              <a:off x="2401" y="1440"/>
              <a:ext cx="634" cy="54"/>
            </a:xfrm>
            <a:prstGeom prst="ellipse">
              <a:avLst/>
            </a:prstGeom>
            <a:noFill/>
            <a:ln w="3175">
              <a:solidFill>
                <a:srgbClr val="000000"/>
              </a:solidFill>
              <a:round/>
              <a:headEnd/>
              <a:tailEnd/>
            </a:ln>
          </p:spPr>
          <p:txBody>
            <a:bodyPr/>
            <a:lstStyle/>
            <a:p>
              <a:endParaRPr lang="en-US"/>
            </a:p>
          </p:txBody>
        </p:sp>
        <p:sp>
          <p:nvSpPr>
            <p:cNvPr id="26652" name="Freeform 50"/>
            <p:cNvSpPr>
              <a:spLocks/>
            </p:cNvSpPr>
            <p:nvPr/>
          </p:nvSpPr>
          <p:spPr bwMode="auto">
            <a:xfrm>
              <a:off x="2223" y="925"/>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6653" name="Freeform 51"/>
            <p:cNvSpPr>
              <a:spLocks/>
            </p:cNvSpPr>
            <p:nvPr/>
          </p:nvSpPr>
          <p:spPr bwMode="auto">
            <a:xfrm>
              <a:off x="2223" y="453"/>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6654" name="Freeform 52"/>
            <p:cNvSpPr>
              <a:spLocks/>
            </p:cNvSpPr>
            <p:nvPr/>
          </p:nvSpPr>
          <p:spPr bwMode="auto">
            <a:xfrm>
              <a:off x="2223" y="49"/>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6655" name="Freeform 53"/>
            <p:cNvSpPr>
              <a:spLocks/>
            </p:cNvSpPr>
            <p:nvPr/>
          </p:nvSpPr>
          <p:spPr bwMode="auto">
            <a:xfrm>
              <a:off x="2223" y="49"/>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6656" name="Rectangle 54"/>
            <p:cNvSpPr>
              <a:spLocks noChangeArrowheads="1"/>
            </p:cNvSpPr>
            <p:nvPr/>
          </p:nvSpPr>
          <p:spPr bwMode="auto">
            <a:xfrm>
              <a:off x="2400" y="160"/>
              <a:ext cx="496" cy="109"/>
            </a:xfrm>
            <a:prstGeom prst="rect">
              <a:avLst/>
            </a:prstGeom>
            <a:noFill/>
            <a:ln w="0">
              <a:noFill/>
              <a:miter lim="800000"/>
              <a:headEnd/>
              <a:tailEnd/>
            </a:ln>
          </p:spPr>
          <p:txBody>
            <a:bodyPr lIns="0" tIns="0" rIns="0" bIns="0"/>
            <a:lstStyle/>
            <a:p>
              <a:pPr eaLnBrk="0" hangingPunct="0">
                <a:lnSpc>
                  <a:spcPct val="64000"/>
                </a:lnSpc>
              </a:pPr>
              <a:r>
                <a:rPr lang="en-US" sz="1400" noProof="1">
                  <a:solidFill>
                    <a:srgbClr val="000000"/>
                  </a:solidFill>
                </a:rPr>
                <a:t>Editor</a:t>
              </a:r>
            </a:p>
          </p:txBody>
        </p:sp>
        <p:sp>
          <p:nvSpPr>
            <p:cNvPr id="26657" name="Freeform 55"/>
            <p:cNvSpPr>
              <a:spLocks/>
            </p:cNvSpPr>
            <p:nvPr/>
          </p:nvSpPr>
          <p:spPr bwMode="auto">
            <a:xfrm>
              <a:off x="2223" y="453"/>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6658" name="Rectangle 56"/>
            <p:cNvSpPr>
              <a:spLocks noChangeArrowheads="1"/>
            </p:cNvSpPr>
            <p:nvPr/>
          </p:nvSpPr>
          <p:spPr bwMode="auto">
            <a:xfrm>
              <a:off x="2330" y="566"/>
              <a:ext cx="844" cy="133"/>
            </a:xfrm>
            <a:prstGeom prst="rect">
              <a:avLst/>
            </a:prstGeom>
            <a:noFill/>
            <a:ln w="0">
              <a:noFill/>
              <a:miter lim="800000"/>
              <a:headEnd/>
              <a:tailEnd/>
            </a:ln>
          </p:spPr>
          <p:txBody>
            <a:bodyPr lIns="0" tIns="0" rIns="0" bIns="0"/>
            <a:lstStyle/>
            <a:p>
              <a:pPr eaLnBrk="0" hangingPunct="0">
                <a:lnSpc>
                  <a:spcPct val="64000"/>
                </a:lnSpc>
              </a:pPr>
              <a:r>
                <a:rPr lang="en-US" sz="1400" noProof="1">
                  <a:solidFill>
                    <a:srgbClr val="000000"/>
                  </a:solidFill>
                </a:rPr>
                <a:t>Compiler</a:t>
              </a:r>
            </a:p>
          </p:txBody>
        </p:sp>
        <p:sp>
          <p:nvSpPr>
            <p:cNvPr id="26659" name="Freeform 57"/>
            <p:cNvSpPr>
              <a:spLocks/>
            </p:cNvSpPr>
            <p:nvPr/>
          </p:nvSpPr>
          <p:spPr bwMode="auto">
            <a:xfrm>
              <a:off x="2223" y="925"/>
              <a:ext cx="985" cy="322"/>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6660" name="Rectangle 58"/>
            <p:cNvSpPr>
              <a:spLocks noChangeArrowheads="1"/>
            </p:cNvSpPr>
            <p:nvPr/>
          </p:nvSpPr>
          <p:spPr bwMode="auto">
            <a:xfrm>
              <a:off x="2260" y="1038"/>
              <a:ext cx="914" cy="92"/>
            </a:xfrm>
            <a:prstGeom prst="rect">
              <a:avLst/>
            </a:prstGeom>
            <a:noFill/>
            <a:ln w="0">
              <a:noFill/>
              <a:miter lim="800000"/>
              <a:headEnd/>
              <a:tailEnd/>
            </a:ln>
          </p:spPr>
          <p:txBody>
            <a:bodyPr lIns="0" tIns="0" rIns="0" bIns="0"/>
            <a:lstStyle/>
            <a:p>
              <a:pPr eaLnBrk="0" hangingPunct="0">
                <a:lnSpc>
                  <a:spcPct val="64000"/>
                </a:lnSpc>
              </a:pPr>
              <a:r>
                <a:rPr lang="en-US" sz="1400" noProof="1">
                  <a:solidFill>
                    <a:srgbClr val="000000"/>
                  </a:solidFill>
                </a:rPr>
                <a:t>Class Loader</a:t>
              </a:r>
            </a:p>
          </p:txBody>
        </p:sp>
        <p:sp>
          <p:nvSpPr>
            <p:cNvPr id="26661" name="Freeform 59"/>
            <p:cNvSpPr>
              <a:spLocks/>
            </p:cNvSpPr>
            <p:nvPr/>
          </p:nvSpPr>
          <p:spPr bwMode="auto">
            <a:xfrm>
              <a:off x="3213" y="210"/>
              <a:ext cx="422" cy="0"/>
            </a:xfrm>
            <a:custGeom>
              <a:avLst/>
              <a:gdLst>
                <a:gd name="T0" fmla="*/ 19972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26662" name="Freeform 60"/>
            <p:cNvSpPr>
              <a:spLocks/>
            </p:cNvSpPr>
            <p:nvPr/>
          </p:nvSpPr>
          <p:spPr bwMode="auto">
            <a:xfrm>
              <a:off x="3213" y="614"/>
              <a:ext cx="422" cy="0"/>
            </a:xfrm>
            <a:custGeom>
              <a:avLst/>
              <a:gdLst>
                <a:gd name="T0" fmla="*/ 19972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26663" name="Freeform 61"/>
            <p:cNvSpPr>
              <a:spLocks/>
            </p:cNvSpPr>
            <p:nvPr/>
          </p:nvSpPr>
          <p:spPr bwMode="auto">
            <a:xfrm>
              <a:off x="2718" y="1247"/>
              <a:ext cx="2" cy="215"/>
            </a:xfrm>
            <a:custGeom>
              <a:avLst/>
              <a:gdLst>
                <a:gd name="T0" fmla="*/ 0 w 20000"/>
                <a:gd name="T1" fmla="*/ 0 h 20000"/>
                <a:gd name="T2" fmla="*/ 0 w 20000"/>
                <a:gd name="T3" fmla="*/ 19958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sp>
          <p:nvSpPr>
            <p:cNvPr id="26664" name="Freeform 62"/>
            <p:cNvSpPr>
              <a:spLocks/>
            </p:cNvSpPr>
            <p:nvPr/>
          </p:nvSpPr>
          <p:spPr bwMode="auto">
            <a:xfrm>
              <a:off x="3213" y="1086"/>
              <a:ext cx="422" cy="0"/>
            </a:xfrm>
            <a:custGeom>
              <a:avLst/>
              <a:gdLst>
                <a:gd name="T0" fmla="*/ 19972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a:ln>
          </p:spPr>
          <p:txBody>
            <a:bodyPr/>
            <a:lstStyle/>
            <a:p>
              <a:endParaRPr lang="en-US"/>
            </a:p>
          </p:txBody>
        </p:sp>
        <p:grpSp>
          <p:nvGrpSpPr>
            <p:cNvPr id="26665" name="Group 63"/>
            <p:cNvGrpSpPr>
              <a:grpSpLocks/>
            </p:cNvGrpSpPr>
            <p:nvPr/>
          </p:nvGrpSpPr>
          <p:grpSpPr bwMode="auto">
            <a:xfrm>
              <a:off x="4337" y="838"/>
              <a:ext cx="143" cy="1076"/>
              <a:chOff x="0" y="0"/>
              <a:chExt cx="20000" cy="20000"/>
            </a:xfrm>
          </p:grpSpPr>
          <p:sp>
            <p:nvSpPr>
              <p:cNvPr id="26732" name="Arc 64"/>
              <p:cNvSpPr>
                <a:spLocks/>
              </p:cNvSpPr>
              <p:nvPr/>
            </p:nvSpPr>
            <p:spPr bwMode="auto">
              <a:xfrm>
                <a:off x="0" y="0"/>
                <a:ext cx="10045" cy="5005"/>
              </a:xfrm>
              <a:custGeom>
                <a:avLst/>
                <a:gdLst>
                  <a:gd name="T0" fmla="*/ 0 w 21600"/>
                  <a:gd name="T1" fmla="*/ 0 h 21600"/>
                  <a:gd name="T2" fmla="*/ 10045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33" name="Arc 65"/>
              <p:cNvSpPr>
                <a:spLocks/>
              </p:cNvSpPr>
              <p:nvPr/>
            </p:nvSpPr>
            <p:spPr bwMode="auto">
              <a:xfrm flipV="1">
                <a:off x="0" y="14995"/>
                <a:ext cx="10045" cy="5005"/>
              </a:xfrm>
              <a:custGeom>
                <a:avLst/>
                <a:gdLst>
                  <a:gd name="T0" fmla="*/ 0 w 21600"/>
                  <a:gd name="T1" fmla="*/ 0 h 21600"/>
                  <a:gd name="T2" fmla="*/ 10045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34" name="Arc 66"/>
              <p:cNvSpPr>
                <a:spLocks/>
              </p:cNvSpPr>
              <p:nvPr/>
            </p:nvSpPr>
            <p:spPr bwMode="auto">
              <a:xfrm flipH="1">
                <a:off x="9955" y="9994"/>
                <a:ext cx="10045" cy="5009"/>
              </a:xfrm>
              <a:custGeom>
                <a:avLst/>
                <a:gdLst>
                  <a:gd name="T0" fmla="*/ 0 w 21600"/>
                  <a:gd name="T1" fmla="*/ 0 h 21600"/>
                  <a:gd name="T2" fmla="*/ 10045 w 21600"/>
                  <a:gd name="T3" fmla="*/ 5009 h 21600"/>
                  <a:gd name="T4" fmla="*/ 0 w 21600"/>
                  <a:gd name="T5" fmla="*/ 500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35" name="Arc 67"/>
              <p:cNvSpPr>
                <a:spLocks/>
              </p:cNvSpPr>
              <p:nvPr/>
            </p:nvSpPr>
            <p:spPr bwMode="auto">
              <a:xfrm flipH="1" flipV="1">
                <a:off x="9955" y="4997"/>
                <a:ext cx="10045" cy="5009"/>
              </a:xfrm>
              <a:custGeom>
                <a:avLst/>
                <a:gdLst>
                  <a:gd name="T0" fmla="*/ 0 w 21600"/>
                  <a:gd name="T1" fmla="*/ 0 h 21600"/>
                  <a:gd name="T2" fmla="*/ 10045 w 21600"/>
                  <a:gd name="T3" fmla="*/ 5009 h 21600"/>
                  <a:gd name="T4" fmla="*/ 0 w 21600"/>
                  <a:gd name="T5" fmla="*/ 500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26666" name="Group 68"/>
            <p:cNvGrpSpPr>
              <a:grpSpLocks/>
            </p:cNvGrpSpPr>
            <p:nvPr/>
          </p:nvGrpSpPr>
          <p:grpSpPr bwMode="auto">
            <a:xfrm>
              <a:off x="4337" y="49"/>
              <a:ext cx="143" cy="322"/>
              <a:chOff x="0" y="0"/>
              <a:chExt cx="20000" cy="19998"/>
            </a:xfrm>
          </p:grpSpPr>
          <p:sp>
            <p:nvSpPr>
              <p:cNvPr id="26728" name="Arc 69"/>
              <p:cNvSpPr>
                <a:spLocks/>
              </p:cNvSpPr>
              <p:nvPr/>
            </p:nvSpPr>
            <p:spPr bwMode="auto">
              <a:xfrm>
                <a:off x="0" y="0"/>
                <a:ext cx="10045" cy="5029"/>
              </a:xfrm>
              <a:custGeom>
                <a:avLst/>
                <a:gdLst>
                  <a:gd name="T0" fmla="*/ 0 w 21600"/>
                  <a:gd name="T1" fmla="*/ 0 h 21600"/>
                  <a:gd name="T2" fmla="*/ 10045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29" name="Arc 70"/>
              <p:cNvSpPr>
                <a:spLocks/>
              </p:cNvSpPr>
              <p:nvPr/>
            </p:nvSpPr>
            <p:spPr bwMode="auto">
              <a:xfrm flipV="1">
                <a:off x="0" y="14983"/>
                <a:ext cx="10045" cy="5015"/>
              </a:xfrm>
              <a:custGeom>
                <a:avLst/>
                <a:gdLst>
                  <a:gd name="T0" fmla="*/ 0 w 21600"/>
                  <a:gd name="T1" fmla="*/ 0 h 21600"/>
                  <a:gd name="T2" fmla="*/ 10045 w 21600"/>
                  <a:gd name="T3" fmla="*/ 5015 h 21600"/>
                  <a:gd name="T4" fmla="*/ 0 w 21600"/>
                  <a:gd name="T5" fmla="*/ 501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30" name="Arc 71"/>
              <p:cNvSpPr>
                <a:spLocks/>
              </p:cNvSpPr>
              <p:nvPr/>
            </p:nvSpPr>
            <p:spPr bwMode="auto">
              <a:xfrm flipH="1">
                <a:off x="9955" y="9992"/>
                <a:ext cx="10045" cy="5016"/>
              </a:xfrm>
              <a:custGeom>
                <a:avLst/>
                <a:gdLst>
                  <a:gd name="T0" fmla="*/ 0 w 21600"/>
                  <a:gd name="T1" fmla="*/ 0 h 21600"/>
                  <a:gd name="T2" fmla="*/ 10045 w 21600"/>
                  <a:gd name="T3" fmla="*/ 5016 h 21600"/>
                  <a:gd name="T4" fmla="*/ 0 w 21600"/>
                  <a:gd name="T5" fmla="*/ 50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31" name="Arc 72"/>
              <p:cNvSpPr>
                <a:spLocks/>
              </p:cNvSpPr>
              <p:nvPr/>
            </p:nvSpPr>
            <p:spPr bwMode="auto">
              <a:xfrm flipH="1" flipV="1">
                <a:off x="9955" y="4990"/>
                <a:ext cx="10045" cy="5029"/>
              </a:xfrm>
              <a:custGeom>
                <a:avLst/>
                <a:gdLst>
                  <a:gd name="T0" fmla="*/ 0 w 21600"/>
                  <a:gd name="T1" fmla="*/ 0 h 21600"/>
                  <a:gd name="T2" fmla="*/ 10045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26667" name="Group 73"/>
            <p:cNvGrpSpPr>
              <a:grpSpLocks/>
            </p:cNvGrpSpPr>
            <p:nvPr/>
          </p:nvGrpSpPr>
          <p:grpSpPr bwMode="auto">
            <a:xfrm>
              <a:off x="4337" y="445"/>
              <a:ext cx="143" cy="323"/>
              <a:chOff x="0" y="0"/>
              <a:chExt cx="20000" cy="19999"/>
            </a:xfrm>
          </p:grpSpPr>
          <p:sp>
            <p:nvSpPr>
              <p:cNvPr id="26724" name="Arc 74"/>
              <p:cNvSpPr>
                <a:spLocks/>
              </p:cNvSpPr>
              <p:nvPr/>
            </p:nvSpPr>
            <p:spPr bwMode="auto">
              <a:xfrm>
                <a:off x="0" y="0"/>
                <a:ext cx="10045" cy="5016"/>
              </a:xfrm>
              <a:custGeom>
                <a:avLst/>
                <a:gdLst>
                  <a:gd name="T0" fmla="*/ 0 w 21600"/>
                  <a:gd name="T1" fmla="*/ 0 h 21600"/>
                  <a:gd name="T2" fmla="*/ 10045 w 21600"/>
                  <a:gd name="T3" fmla="*/ 5016 h 21600"/>
                  <a:gd name="T4" fmla="*/ 0 w 21600"/>
                  <a:gd name="T5" fmla="*/ 50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25" name="Arc 75"/>
              <p:cNvSpPr>
                <a:spLocks/>
              </p:cNvSpPr>
              <p:nvPr/>
            </p:nvSpPr>
            <p:spPr bwMode="auto">
              <a:xfrm flipV="1">
                <a:off x="0" y="14970"/>
                <a:ext cx="10045" cy="5029"/>
              </a:xfrm>
              <a:custGeom>
                <a:avLst/>
                <a:gdLst>
                  <a:gd name="T0" fmla="*/ 0 w 21600"/>
                  <a:gd name="T1" fmla="*/ 0 h 21600"/>
                  <a:gd name="T2" fmla="*/ 10045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26" name="Arc 76"/>
              <p:cNvSpPr>
                <a:spLocks/>
              </p:cNvSpPr>
              <p:nvPr/>
            </p:nvSpPr>
            <p:spPr bwMode="auto">
              <a:xfrm flipH="1">
                <a:off x="9955" y="9980"/>
                <a:ext cx="10045" cy="5016"/>
              </a:xfrm>
              <a:custGeom>
                <a:avLst/>
                <a:gdLst>
                  <a:gd name="T0" fmla="*/ 0 w 21600"/>
                  <a:gd name="T1" fmla="*/ 0 h 21600"/>
                  <a:gd name="T2" fmla="*/ 10045 w 21600"/>
                  <a:gd name="T3" fmla="*/ 5016 h 21600"/>
                  <a:gd name="T4" fmla="*/ 0 w 21600"/>
                  <a:gd name="T5" fmla="*/ 50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27" name="Arc 77"/>
              <p:cNvSpPr>
                <a:spLocks/>
              </p:cNvSpPr>
              <p:nvPr/>
            </p:nvSpPr>
            <p:spPr bwMode="auto">
              <a:xfrm flipH="1" flipV="1">
                <a:off x="9955" y="4990"/>
                <a:ext cx="10045" cy="5016"/>
              </a:xfrm>
              <a:custGeom>
                <a:avLst/>
                <a:gdLst>
                  <a:gd name="T0" fmla="*/ 0 w 21600"/>
                  <a:gd name="T1" fmla="*/ 0 h 21600"/>
                  <a:gd name="T2" fmla="*/ 10045 w 21600"/>
                  <a:gd name="T3" fmla="*/ 5016 h 21600"/>
                  <a:gd name="T4" fmla="*/ 0 w 21600"/>
                  <a:gd name="T5" fmla="*/ 50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6668" name="Rectangle 78"/>
            <p:cNvSpPr>
              <a:spLocks noChangeArrowheads="1"/>
            </p:cNvSpPr>
            <p:nvPr/>
          </p:nvSpPr>
          <p:spPr bwMode="auto">
            <a:xfrm>
              <a:off x="4549" y="68"/>
              <a:ext cx="949" cy="359"/>
            </a:xfrm>
            <a:prstGeom prst="rect">
              <a:avLst/>
            </a:prstGeom>
            <a:noFill/>
            <a:ln w="0">
              <a:noFill/>
              <a:miter lim="800000"/>
              <a:headEnd/>
              <a:tailEnd/>
            </a:ln>
          </p:spPr>
          <p:txBody>
            <a:bodyPr lIns="0" tIns="0" rIns="0" bIns="0"/>
            <a:lstStyle/>
            <a:p>
              <a:pPr eaLnBrk="0" hangingPunct="0">
                <a:lnSpc>
                  <a:spcPct val="80000"/>
                </a:lnSpc>
              </a:pPr>
              <a:r>
                <a:rPr lang="en-US" sz="1000" b="1" noProof="1">
                  <a:solidFill>
                    <a:srgbClr val="000000"/>
                  </a:solidFill>
                </a:rPr>
                <a:t>Program is created in an editor and stored on disk in a file ending with </a:t>
              </a:r>
              <a:r>
                <a:rPr lang="en-US" sz="1000" b="1" noProof="1">
                  <a:solidFill>
                    <a:srgbClr val="000000"/>
                  </a:solidFill>
                  <a:latin typeface="Lucida Console" pitchFamily="49" charset="0"/>
                </a:rPr>
                <a:t>.java</a:t>
              </a:r>
              <a:r>
                <a:rPr lang="en-US" sz="1000" b="1" noProof="1">
                  <a:solidFill>
                    <a:srgbClr val="000000"/>
                  </a:solidFill>
                </a:rPr>
                <a:t>.</a:t>
              </a:r>
            </a:p>
          </p:txBody>
        </p:sp>
        <p:sp>
          <p:nvSpPr>
            <p:cNvPr id="26669" name="Rectangle 79"/>
            <p:cNvSpPr>
              <a:spLocks noChangeArrowheads="1"/>
            </p:cNvSpPr>
            <p:nvPr/>
          </p:nvSpPr>
          <p:spPr bwMode="auto">
            <a:xfrm>
              <a:off x="4512" y="497"/>
              <a:ext cx="982" cy="364"/>
            </a:xfrm>
            <a:prstGeom prst="rect">
              <a:avLst/>
            </a:prstGeom>
            <a:noFill/>
            <a:ln w="0">
              <a:noFill/>
              <a:miter lim="800000"/>
              <a:headEnd/>
              <a:tailEnd/>
            </a:ln>
          </p:spPr>
          <p:txBody>
            <a:bodyPr lIns="0" tIns="0" rIns="0" bIns="0"/>
            <a:lstStyle/>
            <a:p>
              <a:pPr eaLnBrk="0" hangingPunct="0">
                <a:lnSpc>
                  <a:spcPct val="80000"/>
                </a:lnSpc>
              </a:pPr>
              <a:r>
                <a:rPr lang="en-US" sz="1000" b="1" noProof="1">
                  <a:solidFill>
                    <a:srgbClr val="000000"/>
                  </a:solidFill>
                </a:rPr>
                <a:t>Compiler creates bytecodes and stores them on disk in a file ending with </a:t>
              </a:r>
              <a:r>
                <a:rPr lang="en-US" sz="1000" b="1" noProof="1">
                  <a:solidFill>
                    <a:srgbClr val="000000"/>
                  </a:solidFill>
                  <a:latin typeface="Lucida Console" pitchFamily="49" charset="0"/>
                </a:rPr>
                <a:t>.class</a:t>
              </a:r>
              <a:r>
                <a:rPr lang="en-US" sz="1000" b="1" noProof="1">
                  <a:solidFill>
                    <a:srgbClr val="000000"/>
                  </a:solidFill>
                </a:rPr>
                <a:t>.</a:t>
              </a:r>
            </a:p>
          </p:txBody>
        </p:sp>
        <p:sp>
          <p:nvSpPr>
            <p:cNvPr id="26670" name="Rectangle 80"/>
            <p:cNvSpPr>
              <a:spLocks noChangeArrowheads="1"/>
            </p:cNvSpPr>
            <p:nvPr/>
          </p:nvSpPr>
          <p:spPr bwMode="auto">
            <a:xfrm>
              <a:off x="4562" y="1092"/>
              <a:ext cx="787" cy="641"/>
            </a:xfrm>
            <a:prstGeom prst="rect">
              <a:avLst/>
            </a:prstGeom>
            <a:noFill/>
            <a:ln w="0">
              <a:noFill/>
              <a:miter lim="800000"/>
              <a:headEnd/>
              <a:tailEnd/>
            </a:ln>
          </p:spPr>
          <p:txBody>
            <a:bodyPr lIns="0" tIns="0" rIns="0" bIns="0"/>
            <a:lstStyle/>
            <a:p>
              <a:pPr eaLnBrk="0" hangingPunct="0">
                <a:lnSpc>
                  <a:spcPct val="80000"/>
                </a:lnSpc>
              </a:pPr>
              <a:r>
                <a:rPr lang="en-US" sz="1000" b="1" noProof="1">
                  <a:solidFill>
                    <a:srgbClr val="000000"/>
                  </a:solidFill>
                </a:rPr>
                <a:t>Class loader reads </a:t>
              </a:r>
              <a:r>
                <a:rPr lang="en-US" sz="1000" b="1" noProof="1">
                  <a:solidFill>
                    <a:srgbClr val="000000"/>
                  </a:solidFill>
                  <a:latin typeface="Lucida Console" pitchFamily="49" charset="0"/>
                </a:rPr>
                <a:t>.class</a:t>
              </a:r>
              <a:r>
                <a:rPr lang="en-US" sz="1000" b="1" noProof="1">
                  <a:solidFill>
                    <a:srgbClr val="000000"/>
                  </a:solidFill>
                </a:rPr>
                <a:t> files containing bytecodes from disk and puts those bytecodes in memory.</a:t>
              </a:r>
            </a:p>
          </p:txBody>
        </p:sp>
        <p:sp>
          <p:nvSpPr>
            <p:cNvPr id="26671" name="Rectangle 81"/>
            <p:cNvSpPr>
              <a:spLocks noChangeArrowheads="1"/>
            </p:cNvSpPr>
            <p:nvPr/>
          </p:nvSpPr>
          <p:spPr bwMode="auto">
            <a:xfrm>
              <a:off x="1453" y="175"/>
              <a:ext cx="739" cy="82"/>
            </a:xfrm>
            <a:prstGeom prst="rect">
              <a:avLst/>
            </a:prstGeom>
            <a:noFill/>
            <a:ln w="0">
              <a:noFill/>
              <a:miter lim="800000"/>
              <a:headEnd/>
              <a:tailEnd/>
            </a:ln>
          </p:spPr>
          <p:txBody>
            <a:bodyPr lIns="0" tIns="0" rIns="0" bIns="0"/>
            <a:lstStyle/>
            <a:p>
              <a:pPr eaLnBrk="0" hangingPunct="0">
                <a:lnSpc>
                  <a:spcPct val="80000"/>
                </a:lnSpc>
              </a:pPr>
              <a:r>
                <a:rPr lang="en-US" sz="1400" noProof="1">
                  <a:solidFill>
                    <a:srgbClr val="000000"/>
                  </a:solidFill>
                </a:rPr>
                <a:t>Phase 1</a:t>
              </a:r>
            </a:p>
          </p:txBody>
        </p:sp>
        <p:sp>
          <p:nvSpPr>
            <p:cNvPr id="26672" name="Rectangle 82"/>
            <p:cNvSpPr>
              <a:spLocks noChangeArrowheads="1"/>
            </p:cNvSpPr>
            <p:nvPr/>
          </p:nvSpPr>
          <p:spPr bwMode="auto">
            <a:xfrm>
              <a:off x="1453" y="582"/>
              <a:ext cx="739" cy="81"/>
            </a:xfrm>
            <a:prstGeom prst="rect">
              <a:avLst/>
            </a:prstGeom>
            <a:noFill/>
            <a:ln w="0">
              <a:noFill/>
              <a:miter lim="800000"/>
              <a:headEnd/>
              <a:tailEnd/>
            </a:ln>
          </p:spPr>
          <p:txBody>
            <a:bodyPr lIns="0" tIns="0" rIns="0" bIns="0"/>
            <a:lstStyle/>
            <a:p>
              <a:pPr eaLnBrk="0" hangingPunct="0">
                <a:lnSpc>
                  <a:spcPct val="80000"/>
                </a:lnSpc>
              </a:pPr>
              <a:r>
                <a:rPr lang="en-US" sz="1400" noProof="1">
                  <a:solidFill>
                    <a:srgbClr val="000000"/>
                  </a:solidFill>
                </a:rPr>
                <a:t>Phase 2</a:t>
              </a:r>
            </a:p>
          </p:txBody>
        </p:sp>
        <p:sp>
          <p:nvSpPr>
            <p:cNvPr id="26673" name="Rectangle 83"/>
            <p:cNvSpPr>
              <a:spLocks noChangeArrowheads="1"/>
            </p:cNvSpPr>
            <p:nvPr/>
          </p:nvSpPr>
          <p:spPr bwMode="auto">
            <a:xfrm>
              <a:off x="1453" y="1054"/>
              <a:ext cx="739" cy="81"/>
            </a:xfrm>
            <a:prstGeom prst="rect">
              <a:avLst/>
            </a:prstGeom>
            <a:noFill/>
            <a:ln w="0">
              <a:noFill/>
              <a:miter lim="800000"/>
              <a:headEnd/>
              <a:tailEnd/>
            </a:ln>
          </p:spPr>
          <p:txBody>
            <a:bodyPr lIns="0" tIns="0" rIns="0" bIns="0"/>
            <a:lstStyle/>
            <a:p>
              <a:pPr eaLnBrk="0" hangingPunct="0">
                <a:lnSpc>
                  <a:spcPct val="80000"/>
                </a:lnSpc>
              </a:pPr>
              <a:r>
                <a:rPr lang="en-US" sz="1400" noProof="1">
                  <a:solidFill>
                    <a:srgbClr val="000000"/>
                  </a:solidFill>
                </a:rPr>
                <a:t>Phase 3</a:t>
              </a:r>
            </a:p>
          </p:txBody>
        </p:sp>
        <p:grpSp>
          <p:nvGrpSpPr>
            <p:cNvPr id="26674" name="Group 84"/>
            <p:cNvGrpSpPr>
              <a:grpSpLocks/>
            </p:cNvGrpSpPr>
            <p:nvPr/>
          </p:nvGrpSpPr>
          <p:grpSpPr bwMode="auto">
            <a:xfrm>
              <a:off x="3633" y="1973"/>
              <a:ext cx="636" cy="1044"/>
              <a:chOff x="0" y="0"/>
              <a:chExt cx="20000" cy="20002"/>
            </a:xfrm>
          </p:grpSpPr>
          <p:sp>
            <p:nvSpPr>
              <p:cNvPr id="26711" name="Rectangle 85"/>
              <p:cNvSpPr>
                <a:spLocks noChangeArrowheads="1"/>
              </p:cNvSpPr>
              <p:nvPr/>
            </p:nvSpPr>
            <p:spPr bwMode="auto">
              <a:xfrm>
                <a:off x="0" y="0"/>
                <a:ext cx="19981" cy="3447"/>
              </a:xfrm>
              <a:prstGeom prst="rect">
                <a:avLst/>
              </a:prstGeom>
              <a:noFill/>
              <a:ln w="0">
                <a:noFill/>
                <a:miter lim="800000"/>
                <a:headEnd/>
                <a:tailEnd/>
              </a:ln>
            </p:spPr>
            <p:txBody>
              <a:bodyPr lIns="0" tIns="0" rIns="0" bIns="0"/>
              <a:lstStyle/>
              <a:p>
                <a:pPr algn="ctr" eaLnBrk="0" hangingPunct="0">
                  <a:lnSpc>
                    <a:spcPct val="80000"/>
                  </a:lnSpc>
                </a:pPr>
                <a:r>
                  <a:rPr lang="en-US" sz="1200" noProof="1">
                    <a:solidFill>
                      <a:srgbClr val="000000"/>
                    </a:solidFill>
                  </a:rPr>
                  <a:t>Primary</a:t>
                </a:r>
              </a:p>
              <a:p>
                <a:pPr algn="ctr" eaLnBrk="0" hangingPunct="0">
                  <a:lnSpc>
                    <a:spcPct val="80000"/>
                  </a:lnSpc>
                </a:pPr>
                <a:r>
                  <a:rPr lang="en-US" sz="1200" noProof="1">
                    <a:solidFill>
                      <a:srgbClr val="000000"/>
                    </a:solidFill>
                  </a:rPr>
                  <a:t>Memory</a:t>
                </a:r>
              </a:p>
            </p:txBody>
          </p:sp>
          <p:grpSp>
            <p:nvGrpSpPr>
              <p:cNvPr id="26712" name="Group 86"/>
              <p:cNvGrpSpPr>
                <a:grpSpLocks/>
              </p:cNvGrpSpPr>
              <p:nvPr/>
            </p:nvGrpSpPr>
            <p:grpSpPr bwMode="auto">
              <a:xfrm>
                <a:off x="0" y="3584"/>
                <a:ext cx="20000" cy="16418"/>
                <a:chOff x="0" y="0"/>
                <a:chExt cx="20000" cy="20000"/>
              </a:xfrm>
            </p:grpSpPr>
            <p:sp>
              <p:nvSpPr>
                <p:cNvPr id="26713" name="Freeform 87"/>
                <p:cNvSpPr>
                  <a:spLocks/>
                </p:cNvSpPr>
                <p:nvPr/>
              </p:nvSpPr>
              <p:spPr bwMode="auto">
                <a:xfrm>
                  <a:off x="0" y="0"/>
                  <a:ext cx="19831" cy="19981"/>
                </a:xfrm>
                <a:custGeom>
                  <a:avLst/>
                  <a:gdLst>
                    <a:gd name="T0" fmla="*/ 19981 w 20000"/>
                    <a:gd name="T1" fmla="*/ 0 h 20000"/>
                    <a:gd name="T2" fmla="*/ 19981 w 20000"/>
                    <a:gd name="T3" fmla="*/ 19990 h 20000"/>
                    <a:gd name="T4" fmla="*/ 0 w 20000"/>
                    <a:gd name="T5" fmla="*/ 19990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714" name="Freeform 88"/>
                <p:cNvSpPr>
                  <a:spLocks/>
                </p:cNvSpPr>
                <p:nvPr/>
              </p:nvSpPr>
              <p:spPr bwMode="auto">
                <a:xfrm>
                  <a:off x="31" y="10"/>
                  <a:ext cx="19969" cy="2490"/>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15" name="Freeform 89"/>
                <p:cNvSpPr>
                  <a:spLocks/>
                </p:cNvSpPr>
                <p:nvPr/>
              </p:nvSpPr>
              <p:spPr bwMode="auto">
                <a:xfrm>
                  <a:off x="31" y="2519"/>
                  <a:ext cx="19969" cy="2513"/>
                </a:xfrm>
                <a:custGeom>
                  <a:avLst/>
                  <a:gdLst>
                    <a:gd name="T0" fmla="*/ 19981 w 20000"/>
                    <a:gd name="T1" fmla="*/ 0 h 20000"/>
                    <a:gd name="T2" fmla="*/ 19981 w 20000"/>
                    <a:gd name="T3" fmla="*/ 19917 h 20000"/>
                    <a:gd name="T4" fmla="*/ 0 w 20000"/>
                    <a:gd name="T5" fmla="*/ 19917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26716" name="Group 90"/>
                <p:cNvGrpSpPr>
                  <a:grpSpLocks/>
                </p:cNvGrpSpPr>
                <p:nvPr/>
              </p:nvGrpSpPr>
              <p:grpSpPr bwMode="auto">
                <a:xfrm>
                  <a:off x="31" y="5032"/>
                  <a:ext cx="19969" cy="14968"/>
                  <a:chOff x="2" y="2"/>
                  <a:chExt cx="19996" cy="19997"/>
                </a:xfrm>
              </p:grpSpPr>
              <p:sp>
                <p:nvSpPr>
                  <p:cNvPr id="26717" name="Rectangle 91"/>
                  <p:cNvSpPr>
                    <a:spLocks noChangeArrowheads="1"/>
                  </p:cNvSpPr>
                  <p:nvPr/>
                </p:nvSpPr>
                <p:spPr bwMode="auto">
                  <a:xfrm>
                    <a:off x="8318" y="10110"/>
                    <a:ext cx="2242" cy="7288"/>
                  </a:xfrm>
                  <a:prstGeom prst="rect">
                    <a:avLst/>
                  </a:prstGeom>
                  <a:noFill/>
                  <a:ln w="0">
                    <a:noFill/>
                    <a:miter lim="800000"/>
                    <a:headEnd/>
                    <a:tailEnd/>
                  </a:ln>
                </p:spPr>
                <p:txBody>
                  <a:bodyPr lIns="0" tIns="0" rIns="0" bIns="0"/>
                  <a:lstStyle/>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p:txBody>
              </p:sp>
              <p:sp>
                <p:nvSpPr>
                  <p:cNvPr id="26718" name="Freeform 92"/>
                  <p:cNvSpPr>
                    <a:spLocks/>
                  </p:cNvSpPr>
                  <p:nvPr/>
                </p:nvSpPr>
                <p:spPr bwMode="auto">
                  <a:xfrm>
                    <a:off x="2" y="2"/>
                    <a:ext cx="19996" cy="3325"/>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19" name="Freeform 93"/>
                  <p:cNvSpPr>
                    <a:spLocks/>
                  </p:cNvSpPr>
                  <p:nvPr/>
                </p:nvSpPr>
                <p:spPr bwMode="auto">
                  <a:xfrm>
                    <a:off x="2" y="3327"/>
                    <a:ext cx="19996" cy="3332"/>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20" name="Freeform 94"/>
                  <p:cNvSpPr>
                    <a:spLocks/>
                  </p:cNvSpPr>
                  <p:nvPr/>
                </p:nvSpPr>
                <p:spPr bwMode="auto">
                  <a:xfrm>
                    <a:off x="2" y="6673"/>
                    <a:ext cx="19996" cy="3326"/>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21" name="Freeform 95"/>
                  <p:cNvSpPr>
                    <a:spLocks/>
                  </p:cNvSpPr>
                  <p:nvPr/>
                </p:nvSpPr>
                <p:spPr bwMode="auto">
                  <a:xfrm>
                    <a:off x="2" y="9999"/>
                    <a:ext cx="19996" cy="6670"/>
                  </a:xfrm>
                  <a:custGeom>
                    <a:avLst/>
                    <a:gdLst>
                      <a:gd name="T0" fmla="*/ 19981 w 20000"/>
                      <a:gd name="T1" fmla="*/ 0 h 20000"/>
                      <a:gd name="T2" fmla="*/ 19981 w 20000"/>
                      <a:gd name="T3" fmla="*/ 19958 h 20000"/>
                      <a:gd name="T4" fmla="*/ 0 w 20000"/>
                      <a:gd name="T5" fmla="*/ 19958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26722" name="Freeform 96"/>
                  <p:cNvSpPr>
                    <a:spLocks/>
                  </p:cNvSpPr>
                  <p:nvPr/>
                </p:nvSpPr>
                <p:spPr bwMode="auto">
                  <a:xfrm>
                    <a:off x="2" y="16669"/>
                    <a:ext cx="19996" cy="3330"/>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23" name="Rectangle 97"/>
                  <p:cNvSpPr>
                    <a:spLocks noChangeArrowheads="1"/>
                  </p:cNvSpPr>
                  <p:nvPr/>
                </p:nvSpPr>
                <p:spPr bwMode="auto">
                  <a:xfrm>
                    <a:off x="8876" y="9998"/>
                    <a:ext cx="2236" cy="7242"/>
                  </a:xfrm>
                  <a:prstGeom prst="rect">
                    <a:avLst/>
                  </a:prstGeom>
                  <a:noFill/>
                  <a:ln w="0">
                    <a:noFill/>
                    <a:miter lim="800000"/>
                    <a:headEnd/>
                    <a:tailEnd/>
                  </a:ln>
                </p:spPr>
                <p:txBody>
                  <a:bodyPr lIns="0" tIns="0" rIns="0" bIns="0"/>
                  <a:lstStyle/>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p:txBody>
              </p:sp>
            </p:grpSp>
          </p:grpSp>
        </p:grpSp>
        <p:sp>
          <p:nvSpPr>
            <p:cNvPr id="26675" name="Freeform 98"/>
            <p:cNvSpPr>
              <a:spLocks/>
            </p:cNvSpPr>
            <p:nvPr/>
          </p:nvSpPr>
          <p:spPr bwMode="auto">
            <a:xfrm>
              <a:off x="2223" y="2050"/>
              <a:ext cx="985" cy="323"/>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6676" name="Freeform 99"/>
            <p:cNvSpPr>
              <a:spLocks/>
            </p:cNvSpPr>
            <p:nvPr/>
          </p:nvSpPr>
          <p:spPr bwMode="auto">
            <a:xfrm>
              <a:off x="2223" y="2050"/>
              <a:ext cx="985" cy="323"/>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6677" name="Rectangle 100"/>
            <p:cNvSpPr>
              <a:spLocks noChangeArrowheads="1"/>
            </p:cNvSpPr>
            <p:nvPr/>
          </p:nvSpPr>
          <p:spPr bwMode="auto">
            <a:xfrm>
              <a:off x="2330" y="2152"/>
              <a:ext cx="980" cy="108"/>
            </a:xfrm>
            <a:prstGeom prst="rect">
              <a:avLst/>
            </a:prstGeom>
            <a:noFill/>
            <a:ln w="0">
              <a:noFill/>
              <a:miter lim="800000"/>
              <a:headEnd/>
              <a:tailEnd/>
            </a:ln>
          </p:spPr>
          <p:txBody>
            <a:bodyPr lIns="0" tIns="0" rIns="0" bIns="0"/>
            <a:lstStyle/>
            <a:p>
              <a:pPr eaLnBrk="0" hangingPunct="0">
                <a:lnSpc>
                  <a:spcPct val="64000"/>
                </a:lnSpc>
              </a:pPr>
              <a:r>
                <a:rPr lang="en-US" sz="1400" noProof="1">
                  <a:solidFill>
                    <a:srgbClr val="000000"/>
                  </a:solidFill>
                </a:rPr>
                <a:t>Bytecode Verifier</a:t>
              </a:r>
            </a:p>
          </p:txBody>
        </p:sp>
        <p:sp>
          <p:nvSpPr>
            <p:cNvPr id="26678" name="Freeform 101"/>
            <p:cNvSpPr>
              <a:spLocks/>
            </p:cNvSpPr>
            <p:nvPr/>
          </p:nvSpPr>
          <p:spPr bwMode="auto">
            <a:xfrm>
              <a:off x="3213" y="2210"/>
              <a:ext cx="422" cy="1"/>
            </a:xfrm>
            <a:custGeom>
              <a:avLst/>
              <a:gdLst>
                <a:gd name="T0" fmla="*/ 19972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26679" name="Group 102"/>
            <p:cNvGrpSpPr>
              <a:grpSpLocks/>
            </p:cNvGrpSpPr>
            <p:nvPr/>
          </p:nvGrpSpPr>
          <p:grpSpPr bwMode="auto">
            <a:xfrm>
              <a:off x="4337" y="1968"/>
              <a:ext cx="141" cy="1075"/>
              <a:chOff x="0" y="0"/>
              <a:chExt cx="20000" cy="19999"/>
            </a:xfrm>
          </p:grpSpPr>
          <p:sp>
            <p:nvSpPr>
              <p:cNvPr id="26707" name="Arc 103"/>
              <p:cNvSpPr>
                <a:spLocks/>
              </p:cNvSpPr>
              <p:nvPr/>
            </p:nvSpPr>
            <p:spPr bwMode="auto">
              <a:xfrm>
                <a:off x="0" y="0"/>
                <a:ext cx="10056" cy="5006"/>
              </a:xfrm>
              <a:custGeom>
                <a:avLst/>
                <a:gdLst>
                  <a:gd name="T0" fmla="*/ 0 w 21600"/>
                  <a:gd name="T1" fmla="*/ 0 h 21600"/>
                  <a:gd name="T2" fmla="*/ 10056 w 21600"/>
                  <a:gd name="T3" fmla="*/ 5006 h 21600"/>
                  <a:gd name="T4" fmla="*/ 0 w 21600"/>
                  <a:gd name="T5" fmla="*/ 50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08" name="Arc 104"/>
              <p:cNvSpPr>
                <a:spLocks/>
              </p:cNvSpPr>
              <p:nvPr/>
            </p:nvSpPr>
            <p:spPr bwMode="auto">
              <a:xfrm flipV="1">
                <a:off x="0" y="14993"/>
                <a:ext cx="10056" cy="5006"/>
              </a:xfrm>
              <a:custGeom>
                <a:avLst/>
                <a:gdLst>
                  <a:gd name="T0" fmla="*/ 0 w 21600"/>
                  <a:gd name="T1" fmla="*/ 0 h 21600"/>
                  <a:gd name="T2" fmla="*/ 10056 w 21600"/>
                  <a:gd name="T3" fmla="*/ 5006 h 21600"/>
                  <a:gd name="T4" fmla="*/ 0 w 21600"/>
                  <a:gd name="T5" fmla="*/ 50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09" name="Arc 105"/>
              <p:cNvSpPr>
                <a:spLocks/>
              </p:cNvSpPr>
              <p:nvPr/>
            </p:nvSpPr>
            <p:spPr bwMode="auto">
              <a:xfrm flipH="1">
                <a:off x="9972" y="9996"/>
                <a:ext cx="10028" cy="5005"/>
              </a:xfrm>
              <a:custGeom>
                <a:avLst/>
                <a:gdLst>
                  <a:gd name="T0" fmla="*/ 0 w 21600"/>
                  <a:gd name="T1" fmla="*/ 0 h 21600"/>
                  <a:gd name="T2" fmla="*/ 10028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710" name="Arc 106"/>
              <p:cNvSpPr>
                <a:spLocks/>
              </p:cNvSpPr>
              <p:nvPr/>
            </p:nvSpPr>
            <p:spPr bwMode="auto">
              <a:xfrm flipH="1" flipV="1">
                <a:off x="9944" y="4998"/>
                <a:ext cx="10056" cy="5005"/>
              </a:xfrm>
              <a:custGeom>
                <a:avLst/>
                <a:gdLst>
                  <a:gd name="T0" fmla="*/ 0 w 21600"/>
                  <a:gd name="T1" fmla="*/ 0 h 21600"/>
                  <a:gd name="T2" fmla="*/ 10056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6680" name="Rectangle 107"/>
            <p:cNvSpPr>
              <a:spLocks noChangeArrowheads="1"/>
            </p:cNvSpPr>
            <p:nvPr/>
          </p:nvSpPr>
          <p:spPr bwMode="auto">
            <a:xfrm>
              <a:off x="4549" y="2190"/>
              <a:ext cx="872" cy="719"/>
            </a:xfrm>
            <a:prstGeom prst="rect">
              <a:avLst/>
            </a:prstGeom>
            <a:noFill/>
            <a:ln w="0">
              <a:noFill/>
              <a:miter lim="800000"/>
              <a:headEnd/>
              <a:tailEnd/>
            </a:ln>
          </p:spPr>
          <p:txBody>
            <a:bodyPr lIns="0" tIns="0" rIns="0" bIns="0"/>
            <a:lstStyle/>
            <a:p>
              <a:pPr eaLnBrk="0" hangingPunct="0">
                <a:lnSpc>
                  <a:spcPct val="80000"/>
                </a:lnSpc>
              </a:pPr>
              <a:r>
                <a:rPr lang="en-US" sz="1200" b="1" noProof="1">
                  <a:solidFill>
                    <a:srgbClr val="000000"/>
                  </a:solidFill>
                </a:rPr>
                <a:t>Bytecode verifier confirms that all bytecodes are valid and do not violate Java’s security restrictions.</a:t>
              </a:r>
            </a:p>
          </p:txBody>
        </p:sp>
        <p:sp>
          <p:nvSpPr>
            <p:cNvPr id="26681" name="Rectangle 108"/>
            <p:cNvSpPr>
              <a:spLocks noChangeArrowheads="1"/>
            </p:cNvSpPr>
            <p:nvPr/>
          </p:nvSpPr>
          <p:spPr bwMode="auto">
            <a:xfrm>
              <a:off x="1453" y="2181"/>
              <a:ext cx="739" cy="80"/>
            </a:xfrm>
            <a:prstGeom prst="rect">
              <a:avLst/>
            </a:prstGeom>
            <a:noFill/>
            <a:ln w="0">
              <a:noFill/>
              <a:miter lim="800000"/>
              <a:headEnd/>
              <a:tailEnd/>
            </a:ln>
          </p:spPr>
          <p:txBody>
            <a:bodyPr lIns="0" tIns="0" rIns="0" bIns="0"/>
            <a:lstStyle/>
            <a:p>
              <a:pPr eaLnBrk="0" hangingPunct="0">
                <a:lnSpc>
                  <a:spcPct val="80000"/>
                </a:lnSpc>
              </a:pPr>
              <a:r>
                <a:rPr lang="en-US" sz="1400" noProof="1">
                  <a:solidFill>
                    <a:srgbClr val="000000"/>
                  </a:solidFill>
                </a:rPr>
                <a:t>Phase 4</a:t>
              </a:r>
            </a:p>
          </p:txBody>
        </p:sp>
        <p:grpSp>
          <p:nvGrpSpPr>
            <p:cNvPr id="26682" name="Group 109"/>
            <p:cNvGrpSpPr>
              <a:grpSpLocks/>
            </p:cNvGrpSpPr>
            <p:nvPr/>
          </p:nvGrpSpPr>
          <p:grpSpPr bwMode="auto">
            <a:xfrm>
              <a:off x="3635" y="3106"/>
              <a:ext cx="634" cy="1042"/>
              <a:chOff x="0" y="0"/>
              <a:chExt cx="20000" cy="20002"/>
            </a:xfrm>
          </p:grpSpPr>
          <p:sp>
            <p:nvSpPr>
              <p:cNvPr id="26694" name="Rectangle 110"/>
              <p:cNvSpPr>
                <a:spLocks noChangeArrowheads="1"/>
              </p:cNvSpPr>
              <p:nvPr/>
            </p:nvSpPr>
            <p:spPr bwMode="auto">
              <a:xfrm>
                <a:off x="0" y="0"/>
                <a:ext cx="19981" cy="3445"/>
              </a:xfrm>
              <a:prstGeom prst="rect">
                <a:avLst/>
              </a:prstGeom>
              <a:noFill/>
              <a:ln w="0">
                <a:noFill/>
                <a:miter lim="800000"/>
                <a:headEnd/>
                <a:tailEnd/>
              </a:ln>
            </p:spPr>
            <p:txBody>
              <a:bodyPr lIns="0" tIns="0" rIns="0" bIns="0"/>
              <a:lstStyle/>
              <a:p>
                <a:pPr algn="ctr" eaLnBrk="0" hangingPunct="0">
                  <a:lnSpc>
                    <a:spcPct val="80000"/>
                  </a:lnSpc>
                </a:pPr>
                <a:r>
                  <a:rPr lang="en-US" sz="1200" noProof="1">
                    <a:solidFill>
                      <a:srgbClr val="000000"/>
                    </a:solidFill>
                  </a:rPr>
                  <a:t>Primary</a:t>
                </a:r>
              </a:p>
              <a:p>
                <a:pPr algn="ctr" eaLnBrk="0" hangingPunct="0">
                  <a:lnSpc>
                    <a:spcPct val="80000"/>
                  </a:lnSpc>
                </a:pPr>
                <a:r>
                  <a:rPr lang="en-US" sz="1200" noProof="1">
                    <a:solidFill>
                      <a:srgbClr val="000000"/>
                    </a:solidFill>
                  </a:rPr>
                  <a:t>Memory</a:t>
                </a:r>
              </a:p>
            </p:txBody>
          </p:sp>
          <p:grpSp>
            <p:nvGrpSpPr>
              <p:cNvPr id="26695" name="Group 111"/>
              <p:cNvGrpSpPr>
                <a:grpSpLocks/>
              </p:cNvGrpSpPr>
              <p:nvPr/>
            </p:nvGrpSpPr>
            <p:grpSpPr bwMode="auto">
              <a:xfrm>
                <a:off x="0" y="3575"/>
                <a:ext cx="20000" cy="16427"/>
                <a:chOff x="0" y="0"/>
                <a:chExt cx="20000" cy="20000"/>
              </a:xfrm>
            </p:grpSpPr>
            <p:sp>
              <p:nvSpPr>
                <p:cNvPr id="26696" name="Freeform 112"/>
                <p:cNvSpPr>
                  <a:spLocks/>
                </p:cNvSpPr>
                <p:nvPr/>
              </p:nvSpPr>
              <p:spPr bwMode="auto">
                <a:xfrm>
                  <a:off x="0" y="0"/>
                  <a:ext cx="19832" cy="19979"/>
                </a:xfrm>
                <a:custGeom>
                  <a:avLst/>
                  <a:gdLst>
                    <a:gd name="T0" fmla="*/ 19981 w 20000"/>
                    <a:gd name="T1" fmla="*/ 0 h 20000"/>
                    <a:gd name="T2" fmla="*/ 19981 w 20000"/>
                    <a:gd name="T3" fmla="*/ 19990 h 20000"/>
                    <a:gd name="T4" fmla="*/ 0 w 20000"/>
                    <a:gd name="T5" fmla="*/ 19990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6697" name="Freeform 113"/>
                <p:cNvSpPr>
                  <a:spLocks/>
                </p:cNvSpPr>
                <p:nvPr/>
              </p:nvSpPr>
              <p:spPr bwMode="auto">
                <a:xfrm>
                  <a:off x="31" y="9"/>
                  <a:ext cx="19969" cy="2489"/>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698" name="Freeform 114"/>
                <p:cNvSpPr>
                  <a:spLocks/>
                </p:cNvSpPr>
                <p:nvPr/>
              </p:nvSpPr>
              <p:spPr bwMode="auto">
                <a:xfrm>
                  <a:off x="31" y="2523"/>
                  <a:ext cx="19969" cy="2508"/>
                </a:xfrm>
                <a:custGeom>
                  <a:avLst/>
                  <a:gdLst>
                    <a:gd name="T0" fmla="*/ 19981 w 20000"/>
                    <a:gd name="T1" fmla="*/ 0 h 20000"/>
                    <a:gd name="T2" fmla="*/ 19981 w 20000"/>
                    <a:gd name="T3" fmla="*/ 19917 h 20000"/>
                    <a:gd name="T4" fmla="*/ 0 w 20000"/>
                    <a:gd name="T5" fmla="*/ 19917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26699" name="Group 115"/>
                <p:cNvGrpSpPr>
                  <a:grpSpLocks/>
                </p:cNvGrpSpPr>
                <p:nvPr/>
              </p:nvGrpSpPr>
              <p:grpSpPr bwMode="auto">
                <a:xfrm>
                  <a:off x="31" y="5031"/>
                  <a:ext cx="19969" cy="14969"/>
                  <a:chOff x="2" y="-1"/>
                  <a:chExt cx="19996" cy="20002"/>
                </a:xfrm>
              </p:grpSpPr>
              <p:sp>
                <p:nvSpPr>
                  <p:cNvPr id="26700" name="Rectangle 116"/>
                  <p:cNvSpPr>
                    <a:spLocks noChangeArrowheads="1"/>
                  </p:cNvSpPr>
                  <p:nvPr/>
                </p:nvSpPr>
                <p:spPr bwMode="auto">
                  <a:xfrm>
                    <a:off x="8321" y="10114"/>
                    <a:ext cx="2241" cy="7285"/>
                  </a:xfrm>
                  <a:prstGeom prst="rect">
                    <a:avLst/>
                  </a:prstGeom>
                  <a:noFill/>
                  <a:ln w="0">
                    <a:noFill/>
                    <a:miter lim="800000"/>
                    <a:headEnd/>
                    <a:tailEnd/>
                  </a:ln>
                </p:spPr>
                <p:txBody>
                  <a:bodyPr lIns="0" tIns="0" rIns="0" bIns="0"/>
                  <a:lstStyle/>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a:p>
                    <a:pPr algn="just" eaLnBrk="0" hangingPunct="0">
                      <a:lnSpc>
                        <a:spcPct val="88000"/>
                      </a:lnSpc>
                    </a:pPr>
                    <a:r>
                      <a:rPr lang="en-US" sz="900" noProof="1">
                        <a:solidFill>
                          <a:srgbClr val="000000"/>
                        </a:solidFill>
                      </a:rPr>
                      <a:t>.</a:t>
                    </a:r>
                  </a:p>
                </p:txBody>
              </p:sp>
              <p:sp>
                <p:nvSpPr>
                  <p:cNvPr id="26701" name="Freeform 117"/>
                  <p:cNvSpPr>
                    <a:spLocks/>
                  </p:cNvSpPr>
                  <p:nvPr/>
                </p:nvSpPr>
                <p:spPr bwMode="auto">
                  <a:xfrm>
                    <a:off x="2" y="-1"/>
                    <a:ext cx="19996" cy="3332"/>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02" name="Freeform 118"/>
                  <p:cNvSpPr>
                    <a:spLocks/>
                  </p:cNvSpPr>
                  <p:nvPr/>
                </p:nvSpPr>
                <p:spPr bwMode="auto">
                  <a:xfrm>
                    <a:off x="2" y="3345"/>
                    <a:ext cx="19996" cy="3326"/>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03" name="Freeform 119"/>
                  <p:cNvSpPr>
                    <a:spLocks/>
                  </p:cNvSpPr>
                  <p:nvPr/>
                </p:nvSpPr>
                <p:spPr bwMode="auto">
                  <a:xfrm>
                    <a:off x="2" y="6671"/>
                    <a:ext cx="19996" cy="3331"/>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04" name="Freeform 120"/>
                  <p:cNvSpPr>
                    <a:spLocks/>
                  </p:cNvSpPr>
                  <p:nvPr/>
                </p:nvSpPr>
                <p:spPr bwMode="auto">
                  <a:xfrm>
                    <a:off x="2" y="10015"/>
                    <a:ext cx="19996" cy="6672"/>
                  </a:xfrm>
                  <a:custGeom>
                    <a:avLst/>
                    <a:gdLst>
                      <a:gd name="T0" fmla="*/ 19981 w 20000"/>
                      <a:gd name="T1" fmla="*/ 0 h 20000"/>
                      <a:gd name="T2" fmla="*/ 19981 w 20000"/>
                      <a:gd name="T3" fmla="*/ 19958 h 20000"/>
                      <a:gd name="T4" fmla="*/ 0 w 20000"/>
                      <a:gd name="T5" fmla="*/ 19958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26705" name="Freeform 121"/>
                  <p:cNvSpPr>
                    <a:spLocks/>
                  </p:cNvSpPr>
                  <p:nvPr/>
                </p:nvSpPr>
                <p:spPr bwMode="auto">
                  <a:xfrm>
                    <a:off x="2" y="16673"/>
                    <a:ext cx="19996" cy="3328"/>
                  </a:xfrm>
                  <a:custGeom>
                    <a:avLst/>
                    <a:gdLst>
                      <a:gd name="T0" fmla="*/ 19981 w 20000"/>
                      <a:gd name="T1" fmla="*/ 0 h 20000"/>
                      <a:gd name="T2" fmla="*/ 19981 w 20000"/>
                      <a:gd name="T3" fmla="*/ 19916 h 20000"/>
                      <a:gd name="T4" fmla="*/ 0 w 20000"/>
                      <a:gd name="T5" fmla="*/ 19916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26706" name="Rectangle 122"/>
                  <p:cNvSpPr>
                    <a:spLocks noChangeArrowheads="1"/>
                  </p:cNvSpPr>
                  <p:nvPr/>
                </p:nvSpPr>
                <p:spPr bwMode="auto">
                  <a:xfrm>
                    <a:off x="8877" y="10017"/>
                    <a:ext cx="2240" cy="7245"/>
                  </a:xfrm>
                  <a:prstGeom prst="rect">
                    <a:avLst/>
                  </a:prstGeom>
                  <a:noFill/>
                  <a:ln w="0">
                    <a:noFill/>
                    <a:miter lim="800000"/>
                    <a:headEnd/>
                    <a:tailEnd/>
                  </a:ln>
                </p:spPr>
                <p:txBody>
                  <a:bodyPr lIns="0" tIns="0" rIns="0" bIns="0"/>
                  <a:lstStyle/>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a:p>
                    <a:pPr algn="ctr" eaLnBrk="0" hangingPunct="0">
                      <a:lnSpc>
                        <a:spcPct val="64000"/>
                      </a:lnSpc>
                    </a:pPr>
                    <a:r>
                      <a:rPr lang="en-US" sz="900" noProof="1">
                        <a:solidFill>
                          <a:srgbClr val="000000"/>
                        </a:solidFill>
                      </a:rPr>
                      <a:t>.</a:t>
                    </a:r>
                  </a:p>
                </p:txBody>
              </p:sp>
            </p:grpSp>
          </p:grpSp>
        </p:grpSp>
        <p:sp>
          <p:nvSpPr>
            <p:cNvPr id="26683" name="Freeform 123"/>
            <p:cNvSpPr>
              <a:spLocks/>
            </p:cNvSpPr>
            <p:nvPr/>
          </p:nvSpPr>
          <p:spPr bwMode="auto">
            <a:xfrm>
              <a:off x="2224" y="3183"/>
              <a:ext cx="984" cy="323"/>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6684" name="Freeform 124"/>
            <p:cNvSpPr>
              <a:spLocks/>
            </p:cNvSpPr>
            <p:nvPr/>
          </p:nvSpPr>
          <p:spPr bwMode="auto">
            <a:xfrm>
              <a:off x="2224" y="3183"/>
              <a:ext cx="984" cy="323"/>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6685" name="Rectangle 125"/>
            <p:cNvSpPr>
              <a:spLocks noChangeArrowheads="1"/>
            </p:cNvSpPr>
            <p:nvPr/>
          </p:nvSpPr>
          <p:spPr bwMode="auto">
            <a:xfrm>
              <a:off x="2260" y="3308"/>
              <a:ext cx="914" cy="80"/>
            </a:xfrm>
            <a:prstGeom prst="rect">
              <a:avLst/>
            </a:prstGeom>
            <a:noFill/>
            <a:ln w="0">
              <a:noFill/>
              <a:miter lim="800000"/>
              <a:headEnd/>
              <a:tailEnd/>
            </a:ln>
          </p:spPr>
          <p:txBody>
            <a:bodyPr lIns="0" tIns="0" rIns="0" bIns="0"/>
            <a:lstStyle/>
            <a:p>
              <a:pPr eaLnBrk="0" hangingPunct="0">
                <a:lnSpc>
                  <a:spcPct val="64000"/>
                </a:lnSpc>
              </a:pPr>
              <a:r>
                <a:rPr lang="en-US" sz="1400" noProof="1">
                  <a:solidFill>
                    <a:srgbClr val="000000"/>
                  </a:solidFill>
                </a:rPr>
                <a:t>Interpreter</a:t>
              </a:r>
            </a:p>
          </p:txBody>
        </p:sp>
        <p:sp>
          <p:nvSpPr>
            <p:cNvPr id="26686" name="Freeform 126"/>
            <p:cNvSpPr>
              <a:spLocks/>
            </p:cNvSpPr>
            <p:nvPr/>
          </p:nvSpPr>
          <p:spPr bwMode="auto">
            <a:xfrm>
              <a:off x="3213" y="3344"/>
              <a:ext cx="422" cy="0"/>
            </a:xfrm>
            <a:custGeom>
              <a:avLst/>
              <a:gdLst>
                <a:gd name="T0" fmla="*/ 19972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26687" name="Group 127"/>
            <p:cNvGrpSpPr>
              <a:grpSpLocks/>
            </p:cNvGrpSpPr>
            <p:nvPr/>
          </p:nvGrpSpPr>
          <p:grpSpPr bwMode="auto">
            <a:xfrm>
              <a:off x="4337" y="3097"/>
              <a:ext cx="143" cy="1075"/>
              <a:chOff x="0" y="0"/>
              <a:chExt cx="20000" cy="20001"/>
            </a:xfrm>
          </p:grpSpPr>
          <p:sp>
            <p:nvSpPr>
              <p:cNvPr id="26690" name="Arc 128"/>
              <p:cNvSpPr>
                <a:spLocks/>
              </p:cNvSpPr>
              <p:nvPr/>
            </p:nvSpPr>
            <p:spPr bwMode="auto">
              <a:xfrm>
                <a:off x="28" y="0"/>
                <a:ext cx="10014" cy="5005"/>
              </a:xfrm>
              <a:custGeom>
                <a:avLst/>
                <a:gdLst>
                  <a:gd name="T0" fmla="*/ 0 w 21600"/>
                  <a:gd name="T1" fmla="*/ 0 h 21600"/>
                  <a:gd name="T2" fmla="*/ 10014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691" name="Arc 129"/>
              <p:cNvSpPr>
                <a:spLocks/>
              </p:cNvSpPr>
              <p:nvPr/>
            </p:nvSpPr>
            <p:spPr bwMode="auto">
              <a:xfrm flipV="1">
                <a:off x="0" y="14992"/>
                <a:ext cx="10042" cy="5009"/>
              </a:xfrm>
              <a:custGeom>
                <a:avLst/>
                <a:gdLst>
                  <a:gd name="T0" fmla="*/ 0 w 21600"/>
                  <a:gd name="T1" fmla="*/ 0 h 21600"/>
                  <a:gd name="T2" fmla="*/ 10042 w 21600"/>
                  <a:gd name="T3" fmla="*/ 5009 h 21600"/>
                  <a:gd name="T4" fmla="*/ 0 w 21600"/>
                  <a:gd name="T5" fmla="*/ 500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692" name="Arc 130"/>
              <p:cNvSpPr>
                <a:spLocks/>
              </p:cNvSpPr>
              <p:nvPr/>
            </p:nvSpPr>
            <p:spPr bwMode="auto">
              <a:xfrm flipH="1">
                <a:off x="9958" y="9995"/>
                <a:ext cx="10042" cy="5009"/>
              </a:xfrm>
              <a:custGeom>
                <a:avLst/>
                <a:gdLst>
                  <a:gd name="T0" fmla="*/ 0 w 21600"/>
                  <a:gd name="T1" fmla="*/ 0 h 21600"/>
                  <a:gd name="T2" fmla="*/ 10042 w 21600"/>
                  <a:gd name="T3" fmla="*/ 5009 h 21600"/>
                  <a:gd name="T4" fmla="*/ 0 w 21600"/>
                  <a:gd name="T5" fmla="*/ 500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6693" name="Arc 131"/>
              <p:cNvSpPr>
                <a:spLocks/>
              </p:cNvSpPr>
              <p:nvPr/>
            </p:nvSpPr>
            <p:spPr bwMode="auto">
              <a:xfrm flipH="1" flipV="1">
                <a:off x="9958" y="4997"/>
                <a:ext cx="10042" cy="5005"/>
              </a:xfrm>
              <a:custGeom>
                <a:avLst/>
                <a:gdLst>
                  <a:gd name="T0" fmla="*/ 0 w 21600"/>
                  <a:gd name="T1" fmla="*/ 0 h 21600"/>
                  <a:gd name="T2" fmla="*/ 10042 w 21600"/>
                  <a:gd name="T3" fmla="*/ 5005 h 21600"/>
                  <a:gd name="T4" fmla="*/ 0 w 21600"/>
                  <a:gd name="T5" fmla="*/ 500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6688" name="Rectangle 132"/>
            <p:cNvSpPr>
              <a:spLocks noChangeArrowheads="1"/>
            </p:cNvSpPr>
            <p:nvPr/>
          </p:nvSpPr>
          <p:spPr bwMode="auto">
            <a:xfrm>
              <a:off x="4549" y="3220"/>
              <a:ext cx="858" cy="932"/>
            </a:xfrm>
            <a:prstGeom prst="rect">
              <a:avLst/>
            </a:prstGeom>
            <a:noFill/>
            <a:ln w="0">
              <a:noFill/>
              <a:miter lim="800000"/>
              <a:headEnd/>
              <a:tailEnd/>
            </a:ln>
          </p:spPr>
          <p:txBody>
            <a:bodyPr lIns="0" tIns="0" rIns="0" bIns="0"/>
            <a:lstStyle/>
            <a:p>
              <a:pPr eaLnBrk="0" hangingPunct="0">
                <a:lnSpc>
                  <a:spcPct val="80000"/>
                </a:lnSpc>
              </a:pPr>
              <a:r>
                <a:rPr lang="en-US" sz="1000" b="1" noProof="1">
                  <a:solidFill>
                    <a:srgbClr val="000000"/>
                  </a:solidFill>
                </a:rPr>
                <a:t>Interpreter reads bytecodes and translates them into a language that the computer can understand, possibly storing data values as the program executes.</a:t>
              </a:r>
            </a:p>
          </p:txBody>
        </p:sp>
        <p:sp>
          <p:nvSpPr>
            <p:cNvPr id="26689" name="Rectangle 133"/>
            <p:cNvSpPr>
              <a:spLocks noChangeArrowheads="1"/>
            </p:cNvSpPr>
            <p:nvPr/>
          </p:nvSpPr>
          <p:spPr bwMode="auto">
            <a:xfrm>
              <a:off x="1453" y="3313"/>
              <a:ext cx="739" cy="81"/>
            </a:xfrm>
            <a:prstGeom prst="rect">
              <a:avLst/>
            </a:prstGeom>
            <a:noFill/>
            <a:ln w="0">
              <a:noFill/>
              <a:miter lim="800000"/>
              <a:headEnd/>
              <a:tailEnd/>
            </a:ln>
          </p:spPr>
          <p:txBody>
            <a:bodyPr lIns="0" tIns="0" rIns="0" bIns="0"/>
            <a:lstStyle/>
            <a:p>
              <a:pPr eaLnBrk="0" hangingPunct="0">
                <a:lnSpc>
                  <a:spcPct val="80000"/>
                </a:lnSpc>
              </a:pPr>
              <a:r>
                <a:rPr lang="en-US" sz="1400" noProof="1">
                  <a:solidFill>
                    <a:srgbClr val="000000"/>
                  </a:solidFill>
                </a:rPr>
                <a:t>Phase 5</a:t>
              </a:r>
            </a:p>
          </p:txBody>
        </p:sp>
      </p:grpSp>
      <p:sp>
        <p:nvSpPr>
          <p:cNvPr id="26627" name="Slide Number Placeholder 133"/>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FFDE8247-3217-444F-9EE9-0959B6868751}" type="slidenum">
              <a:rPr lang="en-US" sz="1000"/>
              <a:pPr algn="r"/>
              <a:t>18</a:t>
            </a:fld>
            <a:endParaRPr lang="en-US" sz="1000"/>
          </a:p>
        </p:txBody>
      </p:sp>
      <p:sp>
        <p:nvSpPr>
          <p:cNvPr id="26628" name="Footer Placeholder 134"/>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77BA1AE-EFD3-4F3D-8932-44F3E01FF797}" type="slidenum">
              <a:rPr lang="en-US"/>
              <a:pPr>
                <a:defRPr/>
              </a:pPr>
              <a:t>180</a:t>
            </a:fld>
            <a:endParaRPr lang="en-US"/>
          </a:p>
        </p:txBody>
      </p:sp>
      <p:sp>
        <p:nvSpPr>
          <p:cNvPr id="23142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11675C5-9831-4BC7-A084-55D3FB26D9B2}" type="datetime1">
              <a:rPr lang="en-US" sz="1400"/>
              <a:pPr/>
              <a:t>2/26/2019</a:t>
            </a:fld>
            <a:endParaRPr lang="en-US" sz="1400"/>
          </a:p>
        </p:txBody>
      </p:sp>
      <p:sp>
        <p:nvSpPr>
          <p:cNvPr id="23142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142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5144FE1-B713-4C39-9231-B241A3663118}" type="slidenum">
              <a:rPr lang="en-US" sz="1400"/>
              <a:pPr algn="r"/>
              <a:t>180</a:t>
            </a:fld>
            <a:endParaRPr lang="en-US" sz="1400"/>
          </a:p>
        </p:txBody>
      </p:sp>
      <p:sp>
        <p:nvSpPr>
          <p:cNvPr id="231429" name="Rectangle 2"/>
          <p:cNvSpPr>
            <a:spLocks noGrp="1" noChangeArrowheads="1"/>
          </p:cNvSpPr>
          <p:nvPr>
            <p:ph type="title" idx="4294967295"/>
          </p:nvPr>
        </p:nvSpPr>
        <p:spPr bwMode="auto">
          <a:xfrm>
            <a:off x="457200" y="76200"/>
            <a:ext cx="8305800" cy="792163"/>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Another constructor</a:t>
            </a:r>
          </a:p>
        </p:txBody>
      </p:sp>
      <p:sp>
        <p:nvSpPr>
          <p:cNvPr id="15363" name="Rectangle 3"/>
          <p:cNvSpPr>
            <a:spLocks noGrp="1" noChangeArrowheads="1"/>
          </p:cNvSpPr>
          <p:nvPr>
            <p:ph type="body" idx="4294967295"/>
          </p:nvPr>
        </p:nvSpPr>
        <p:spPr>
          <a:xfrm>
            <a:off x="457200" y="960438"/>
            <a:ext cx="8305800" cy="4983162"/>
          </a:xfrm>
        </p:spPr>
        <p:txBody>
          <a:bodyPr/>
          <a:lstStyle/>
          <a:p>
            <a:pPr>
              <a:lnSpc>
                <a:spcPct val="90000"/>
              </a:lnSpc>
            </a:pPr>
            <a:r>
              <a:rPr lang="en-US" sz="1800" smtClean="0">
                <a:latin typeface="Times New Roman" pitchFamily="18" charset="0"/>
              </a:rPr>
              <a:t>Another constructor:</a:t>
            </a:r>
          </a:p>
          <a:p>
            <a:pPr>
              <a:lnSpc>
                <a:spcPct val="90000"/>
              </a:lnSpc>
            </a:pPr>
            <a:endParaRPr lang="en-US" sz="1800" smtClean="0">
              <a:latin typeface="Times New Roman" pitchFamily="18" charset="0"/>
            </a:endParaRPr>
          </a:p>
          <a:p>
            <a:pPr lvl="1">
              <a:lnSpc>
                <a:spcPct val="90000"/>
              </a:lnSpc>
              <a:buFont typeface="Verdana" pitchFamily="34" charset="0"/>
              <a:buNone/>
            </a:pPr>
            <a:r>
              <a:rPr lang="en-US" sz="1800" smtClean="0">
                <a:latin typeface="Times New Roman" pitchFamily="18" charset="0"/>
              </a:rPr>
              <a:t>Car (Color c, int x, int y, int f) {</a:t>
            </a:r>
          </a:p>
          <a:p>
            <a:pPr lvl="1">
              <a:lnSpc>
                <a:spcPct val="90000"/>
              </a:lnSpc>
              <a:buFont typeface="Verdana" pitchFamily="34" charset="0"/>
              <a:buNone/>
            </a:pPr>
            <a:r>
              <a:rPr lang="en-US" sz="1800" smtClean="0">
                <a:latin typeface="Times New Roman" pitchFamily="18" charset="0"/>
              </a:rPr>
              <a:t>	color = c;</a:t>
            </a:r>
          </a:p>
          <a:p>
            <a:pPr lvl="1">
              <a:lnSpc>
                <a:spcPct val="90000"/>
              </a:lnSpc>
              <a:buFont typeface="Verdana" pitchFamily="34" charset="0"/>
              <a:buNone/>
            </a:pPr>
            <a:r>
              <a:rPr lang="en-US" sz="1800" smtClean="0">
                <a:latin typeface="Times New Roman" pitchFamily="18" charset="0"/>
              </a:rPr>
              <a:t>	xpos = x;</a:t>
            </a:r>
          </a:p>
          <a:p>
            <a:pPr lvl="1">
              <a:lnSpc>
                <a:spcPct val="90000"/>
              </a:lnSpc>
              <a:buFont typeface="Verdana" pitchFamily="34" charset="0"/>
              <a:buNone/>
            </a:pPr>
            <a:r>
              <a:rPr lang="en-US" sz="1800" smtClean="0">
                <a:latin typeface="Times New Roman" pitchFamily="18" charset="0"/>
              </a:rPr>
              <a:t>	ypos = y;</a:t>
            </a:r>
          </a:p>
          <a:p>
            <a:pPr lvl="1">
              <a:lnSpc>
                <a:spcPct val="90000"/>
              </a:lnSpc>
              <a:buFont typeface="Verdana" pitchFamily="34" charset="0"/>
              <a:buNone/>
            </a:pPr>
            <a:r>
              <a:rPr lang="en-US" sz="1800" smtClean="0">
                <a:latin typeface="Times New Roman" pitchFamily="18" charset="0"/>
              </a:rPr>
              <a:t>	fuel = f;</a:t>
            </a:r>
          </a:p>
          <a:p>
            <a:pPr lvl="1">
              <a:lnSpc>
                <a:spcPct val="90000"/>
              </a:lnSpc>
              <a:buFont typeface="Verdana" pitchFamily="34" charset="0"/>
              <a:buNone/>
            </a:pPr>
            <a:r>
              <a:rPr lang="en-US" sz="1800" smtClean="0">
                <a:latin typeface="Times New Roman" pitchFamily="18" charset="0"/>
              </a:rPr>
              <a:t> }</a:t>
            </a:r>
          </a:p>
          <a:p>
            <a:pPr>
              <a:lnSpc>
                <a:spcPct val="90000"/>
              </a:lnSpc>
            </a:pPr>
            <a:endParaRPr lang="en-US" sz="1800" smtClean="0">
              <a:latin typeface="Times New Roman" pitchFamily="18" charset="0"/>
            </a:endParaRPr>
          </a:p>
          <a:p>
            <a:pPr>
              <a:lnSpc>
                <a:spcPct val="90000"/>
              </a:lnSpc>
            </a:pPr>
            <a:r>
              <a:rPr lang="en-US" sz="1800" smtClean="0">
                <a:latin typeface="Times New Roman" pitchFamily="18" charset="0"/>
              </a:rPr>
              <a:t>This constructor takes in four parameters</a:t>
            </a:r>
          </a:p>
          <a:p>
            <a:pPr>
              <a:lnSpc>
                <a:spcPct val="90000"/>
              </a:lnSpc>
            </a:pPr>
            <a:r>
              <a:rPr lang="en-US" sz="1800" smtClean="0">
                <a:latin typeface="Times New Roman" pitchFamily="18" charset="0"/>
              </a:rPr>
              <a:t>The instance variables in the object are set to those parameters</a:t>
            </a:r>
          </a:p>
          <a:p>
            <a:pPr>
              <a:lnSpc>
                <a:spcPct val="90000"/>
              </a:lnSpc>
            </a:pPr>
            <a:r>
              <a:rPr lang="en-US" sz="1800" smtClean="0">
                <a:latin typeface="Times New Roman" pitchFamily="18" charset="0"/>
              </a:rPr>
              <a:t>This is called a specific constructor</a:t>
            </a:r>
          </a:p>
          <a:p>
            <a:pPr lvl="1">
              <a:lnSpc>
                <a:spcPct val="90000"/>
              </a:lnSpc>
            </a:pPr>
            <a:r>
              <a:rPr lang="en-US" sz="1800" smtClean="0">
                <a:latin typeface="Times New Roman" pitchFamily="18" charset="0"/>
              </a:rPr>
              <a:t>An constructor you provide that takes in parameters is called a specific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12"/>
          </p:nvPr>
        </p:nvSpPr>
        <p:spPr/>
        <p:txBody>
          <a:bodyPr/>
          <a:lstStyle/>
          <a:p>
            <a:pPr>
              <a:defRPr/>
            </a:pPr>
            <a:fld id="{E477491F-11C6-495E-B1AC-A86FD738DFE5}" type="slidenum">
              <a:rPr lang="en-US"/>
              <a:pPr>
                <a:defRPr/>
              </a:pPr>
              <a:t>181</a:t>
            </a:fld>
            <a:endParaRPr lang="en-US"/>
          </a:p>
        </p:txBody>
      </p:sp>
      <p:sp>
        <p:nvSpPr>
          <p:cNvPr id="23245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BCE6629-9DDD-40B8-87EB-C2737B6EDAF1}" type="datetime1">
              <a:rPr lang="en-US" sz="1400"/>
              <a:pPr/>
              <a:t>2/26/2019</a:t>
            </a:fld>
            <a:endParaRPr lang="en-US" sz="1400"/>
          </a:p>
        </p:txBody>
      </p:sp>
      <p:sp>
        <p:nvSpPr>
          <p:cNvPr id="23245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245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AD55256-9865-4602-83F4-BBE8816D029E}" type="slidenum">
              <a:rPr lang="en-US" sz="1400"/>
              <a:pPr algn="r"/>
              <a:t>181</a:t>
            </a:fld>
            <a:endParaRPr lang="en-US" sz="1400"/>
          </a:p>
        </p:txBody>
      </p:sp>
      <p:sp>
        <p:nvSpPr>
          <p:cNvPr id="232453" name="Rectangle 2"/>
          <p:cNvSpPr>
            <a:spLocks noGrp="1" noChangeArrowheads="1"/>
          </p:cNvSpPr>
          <p:nvPr>
            <p:ph type="title" idx="4294967295"/>
          </p:nvPr>
        </p:nvSpPr>
        <p:spPr bwMode="auto">
          <a:xfrm>
            <a:off x="457200" y="0"/>
            <a:ext cx="8229600" cy="715963"/>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Our Car class so far</a:t>
            </a:r>
          </a:p>
        </p:txBody>
      </p:sp>
      <p:sp>
        <p:nvSpPr>
          <p:cNvPr id="16387" name="Rectangle 3"/>
          <p:cNvSpPr>
            <a:spLocks noGrp="1" noChangeArrowheads="1"/>
          </p:cNvSpPr>
          <p:nvPr>
            <p:ph type="body" idx="4294967295"/>
          </p:nvPr>
        </p:nvSpPr>
        <p:spPr>
          <a:xfrm>
            <a:off x="304800" y="838200"/>
            <a:ext cx="8534400" cy="5105400"/>
          </a:xfrm>
        </p:spPr>
        <p:txBody>
          <a:bodyPr/>
          <a:lstStyle/>
          <a:p>
            <a:pPr>
              <a:lnSpc>
                <a:spcPct val="80000"/>
              </a:lnSpc>
              <a:buFont typeface="Wingdings 3" pitchFamily="18" charset="2"/>
              <a:buNone/>
            </a:pPr>
            <a:r>
              <a:rPr lang="en-US" sz="1800" smtClean="0">
                <a:latin typeface="Times New Roman" pitchFamily="18" charset="0"/>
              </a:rPr>
              <a:t>class Car {</a:t>
            </a:r>
          </a:p>
          <a:p>
            <a:pPr>
              <a:lnSpc>
                <a:spcPct val="80000"/>
              </a:lnSpc>
              <a:buFont typeface="Wingdings 3" pitchFamily="18" charset="2"/>
              <a:buNone/>
            </a:pPr>
            <a:r>
              <a:rPr lang="en-US" sz="1800" smtClean="0">
                <a:latin typeface="Times New Roman" pitchFamily="18" charset="0"/>
              </a:rPr>
              <a:t>    private Color color = Color.BLUE;</a:t>
            </a:r>
          </a:p>
          <a:p>
            <a:pPr>
              <a:lnSpc>
                <a:spcPct val="80000"/>
              </a:lnSpc>
              <a:buFont typeface="Wingdings 3" pitchFamily="18" charset="2"/>
              <a:buNone/>
            </a:pPr>
            <a:r>
              <a:rPr lang="en-US" sz="1800" smtClean="0">
                <a:latin typeface="Times New Roman" pitchFamily="18" charset="0"/>
              </a:rPr>
              <a:t>    private int xpos = 0;</a:t>
            </a:r>
          </a:p>
          <a:p>
            <a:pPr>
              <a:lnSpc>
                <a:spcPct val="80000"/>
              </a:lnSpc>
              <a:buFont typeface="Wingdings 3" pitchFamily="18" charset="2"/>
              <a:buNone/>
            </a:pPr>
            <a:r>
              <a:rPr lang="en-US" sz="1800" smtClean="0">
                <a:latin typeface="Times New Roman" pitchFamily="18" charset="0"/>
              </a:rPr>
              <a:t>    private int ypos = 0;</a:t>
            </a:r>
          </a:p>
          <a:p>
            <a:pPr>
              <a:lnSpc>
                <a:spcPct val="80000"/>
              </a:lnSpc>
              <a:buFont typeface="Wingdings 3" pitchFamily="18" charset="2"/>
              <a:buNone/>
            </a:pPr>
            <a:r>
              <a:rPr lang="en-US" sz="1800" smtClean="0">
                <a:latin typeface="Times New Roman" pitchFamily="18" charset="0"/>
              </a:rPr>
              <a:t>    private int fuel = 1000;</a:t>
            </a:r>
          </a:p>
          <a:p>
            <a:pPr>
              <a:lnSpc>
                <a:spcPct val="80000"/>
              </a:lnSpc>
              <a:buFont typeface="Wingdings 3" pitchFamily="18" charset="2"/>
              <a:buNone/>
            </a:pPr>
            <a:endParaRPr lang="en-US" sz="1800" smtClean="0">
              <a:latin typeface="Times New Roman" pitchFamily="18" charset="0"/>
            </a:endParaRPr>
          </a:p>
          <a:p>
            <a:pPr lvl="1">
              <a:lnSpc>
                <a:spcPct val="80000"/>
              </a:lnSpc>
              <a:buFont typeface="Verdana" pitchFamily="34" charset="0"/>
              <a:buNone/>
            </a:pPr>
            <a:r>
              <a:rPr lang="en-US" sz="1800" smtClean="0">
                <a:latin typeface="Times New Roman" pitchFamily="18" charset="0"/>
              </a:rPr>
              <a:t> Car() {</a:t>
            </a:r>
          </a:p>
          <a:p>
            <a:pPr lvl="1">
              <a:lnSpc>
                <a:spcPct val="80000"/>
              </a:lnSpc>
              <a:buFont typeface="Verdana" pitchFamily="34" charset="0"/>
              <a:buNone/>
            </a:pPr>
            <a:r>
              <a:rPr lang="en-US" sz="1800" smtClean="0">
                <a:latin typeface="Times New Roman" pitchFamily="18" charset="0"/>
              </a:rPr>
              <a:t> }</a:t>
            </a:r>
          </a:p>
          <a:p>
            <a:pPr lvl="1">
              <a:lnSpc>
                <a:spcPct val="80000"/>
              </a:lnSpc>
              <a:buFont typeface="Verdana" pitchFamily="34" charset="0"/>
              <a:buNone/>
            </a:pPr>
            <a:endParaRPr lang="en-US" sz="1800" smtClean="0">
              <a:latin typeface="Times New Roman" pitchFamily="18" charset="0"/>
            </a:endParaRPr>
          </a:p>
          <a:p>
            <a:pPr lvl="1">
              <a:lnSpc>
                <a:spcPct val="80000"/>
              </a:lnSpc>
              <a:buFont typeface="Verdana" pitchFamily="34" charset="0"/>
              <a:buNone/>
            </a:pPr>
            <a:r>
              <a:rPr lang="en-US" sz="1800" smtClean="0">
                <a:latin typeface="Times New Roman" pitchFamily="18" charset="0"/>
              </a:rPr>
              <a:t> Car (Color c, int x, int y, int f) {</a:t>
            </a:r>
          </a:p>
          <a:p>
            <a:pPr lvl="1">
              <a:lnSpc>
                <a:spcPct val="80000"/>
              </a:lnSpc>
              <a:buFont typeface="Verdana" pitchFamily="34" charset="0"/>
              <a:buNone/>
            </a:pPr>
            <a:r>
              <a:rPr lang="en-US" sz="1800" smtClean="0">
                <a:latin typeface="Times New Roman" pitchFamily="18" charset="0"/>
              </a:rPr>
              <a:t>	color = c;</a:t>
            </a:r>
          </a:p>
          <a:p>
            <a:pPr lvl="1">
              <a:lnSpc>
                <a:spcPct val="80000"/>
              </a:lnSpc>
              <a:buFont typeface="Verdana" pitchFamily="34" charset="0"/>
              <a:buNone/>
            </a:pPr>
            <a:r>
              <a:rPr lang="en-US" sz="1800" smtClean="0">
                <a:latin typeface="Times New Roman" pitchFamily="18" charset="0"/>
              </a:rPr>
              <a:t>	xpos = x;</a:t>
            </a:r>
          </a:p>
          <a:p>
            <a:pPr lvl="1">
              <a:lnSpc>
                <a:spcPct val="80000"/>
              </a:lnSpc>
              <a:buFont typeface="Verdana" pitchFamily="34" charset="0"/>
              <a:buNone/>
            </a:pPr>
            <a:r>
              <a:rPr lang="en-US" sz="1800" smtClean="0">
                <a:latin typeface="Times New Roman" pitchFamily="18" charset="0"/>
              </a:rPr>
              <a:t>	ypos = y;</a:t>
            </a:r>
          </a:p>
          <a:p>
            <a:pPr lvl="1">
              <a:lnSpc>
                <a:spcPct val="80000"/>
              </a:lnSpc>
              <a:buFont typeface="Verdana" pitchFamily="34" charset="0"/>
              <a:buNone/>
            </a:pPr>
            <a:r>
              <a:rPr lang="en-US" sz="1800" smtClean="0">
                <a:latin typeface="Times New Roman" pitchFamily="18" charset="0"/>
              </a:rPr>
              <a:t>	fuel = f;</a:t>
            </a:r>
          </a:p>
          <a:p>
            <a:pPr lvl="1">
              <a:lnSpc>
                <a:spcPct val="80000"/>
              </a:lnSpc>
              <a:buFont typeface="Verdana" pitchFamily="34" charset="0"/>
              <a:buNone/>
            </a:pPr>
            <a:r>
              <a:rPr lang="en-US" sz="1800" smtClean="0">
                <a:latin typeface="Times New Roman" pitchFamily="18" charset="0"/>
              </a:rPr>
              <a:t> }</a:t>
            </a:r>
          </a:p>
          <a:p>
            <a:pPr lvl="1">
              <a:lnSpc>
                <a:spcPct val="80000"/>
              </a:lnSpc>
              <a:buFont typeface="Verdana" pitchFamily="34" charset="0"/>
              <a:buNone/>
            </a:pPr>
            <a:endParaRPr lang="en-US" sz="1800" smtClean="0">
              <a:latin typeface="Times New Roman" pitchFamily="18" charset="0"/>
            </a:endParaRPr>
          </a:p>
          <a:p>
            <a:pPr>
              <a:lnSpc>
                <a:spcPct val="80000"/>
              </a:lnSpc>
              <a:buFont typeface="Wingdings 3" pitchFamily="18" charset="2"/>
              <a:buNone/>
            </a:pPr>
            <a:r>
              <a:rPr lang="en-US" sz="1800" smtClean="0">
                <a:latin typeface="Times New Roman" pitchFamily="18" charset="0"/>
              </a:rPr>
              <a:t>}</a:t>
            </a:r>
          </a:p>
        </p:txBody>
      </p:sp>
      <p:grpSp>
        <p:nvGrpSpPr>
          <p:cNvPr id="2" name="Group 4"/>
          <p:cNvGrpSpPr>
            <a:grpSpLocks/>
          </p:cNvGrpSpPr>
          <p:nvPr/>
        </p:nvGrpSpPr>
        <p:grpSpPr bwMode="auto">
          <a:xfrm>
            <a:off x="5105400" y="1219200"/>
            <a:ext cx="3657600" cy="2686050"/>
            <a:chOff x="3216" y="1296"/>
            <a:chExt cx="2304" cy="1692"/>
          </a:xfrm>
        </p:grpSpPr>
        <p:sp>
          <p:nvSpPr>
            <p:cNvPr id="232456" name="Freeform 5"/>
            <p:cNvSpPr>
              <a:spLocks/>
            </p:cNvSpPr>
            <p:nvPr/>
          </p:nvSpPr>
          <p:spPr bwMode="auto">
            <a:xfrm>
              <a:off x="3259" y="1296"/>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32457" name="Line 6"/>
            <p:cNvSpPr>
              <a:spLocks noChangeShapeType="1"/>
            </p:cNvSpPr>
            <p:nvPr/>
          </p:nvSpPr>
          <p:spPr bwMode="auto">
            <a:xfrm>
              <a:off x="3216" y="1584"/>
              <a:ext cx="2304" cy="0"/>
            </a:xfrm>
            <a:prstGeom prst="line">
              <a:avLst/>
            </a:prstGeom>
            <a:noFill/>
            <a:ln w="4763">
              <a:solidFill>
                <a:srgbClr val="000000"/>
              </a:solidFill>
              <a:round/>
              <a:headEnd/>
              <a:tailEnd/>
            </a:ln>
          </p:spPr>
          <p:txBody>
            <a:bodyPr/>
            <a:lstStyle/>
            <a:p>
              <a:endParaRPr lang="en-US"/>
            </a:p>
          </p:txBody>
        </p:sp>
        <p:sp>
          <p:nvSpPr>
            <p:cNvPr id="232458" name="Line 7"/>
            <p:cNvSpPr>
              <a:spLocks noChangeShapeType="1"/>
            </p:cNvSpPr>
            <p:nvPr/>
          </p:nvSpPr>
          <p:spPr bwMode="auto">
            <a:xfrm flipV="1">
              <a:off x="3264" y="2016"/>
              <a:ext cx="2256" cy="0"/>
            </a:xfrm>
            <a:prstGeom prst="line">
              <a:avLst/>
            </a:prstGeom>
            <a:noFill/>
            <a:ln w="4763">
              <a:solidFill>
                <a:srgbClr val="000000"/>
              </a:solidFill>
              <a:round/>
              <a:headEnd/>
              <a:tailEnd/>
            </a:ln>
          </p:spPr>
          <p:txBody>
            <a:bodyPr/>
            <a:lstStyle/>
            <a:p>
              <a:endParaRPr lang="en-US"/>
            </a:p>
          </p:txBody>
        </p:sp>
        <p:sp>
          <p:nvSpPr>
            <p:cNvPr id="232459" name="Rectangle 8"/>
            <p:cNvSpPr>
              <a:spLocks noChangeArrowheads="1"/>
            </p:cNvSpPr>
            <p:nvPr/>
          </p:nvSpPr>
          <p:spPr bwMode="auto">
            <a:xfrm>
              <a:off x="3312" y="2064"/>
              <a:ext cx="1467" cy="462"/>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Car()</a:t>
              </a:r>
            </a:p>
            <a:p>
              <a:pPr eaLnBrk="0" hangingPunct="0"/>
              <a:r>
                <a:rPr lang="en-US" sz="1600" b="1">
                  <a:solidFill>
                    <a:srgbClr val="000000"/>
                  </a:solidFill>
                  <a:latin typeface="LucidaSansTypewriter" charset="0"/>
                </a:rPr>
                <a:t>+ Car (Color, int, int, int)</a:t>
              </a:r>
            </a:p>
            <a:p>
              <a:pPr eaLnBrk="0" hangingPunct="0"/>
              <a:r>
                <a:rPr lang="en-US" sz="1600">
                  <a:solidFill>
                    <a:srgbClr val="000000"/>
                  </a:solidFill>
                  <a:latin typeface="LucidaSansTypewriter" charset="0"/>
                </a:rPr>
                <a:t>+ …</a:t>
              </a:r>
              <a:endParaRPr lang="en-US">
                <a:latin typeface="Verdana" pitchFamily="34" charset="0"/>
              </a:endParaRPr>
            </a:p>
          </p:txBody>
        </p:sp>
        <p:sp>
          <p:nvSpPr>
            <p:cNvPr id="232460" name="Rectangle 9"/>
            <p:cNvSpPr>
              <a:spLocks noChangeArrowheads="1"/>
            </p:cNvSpPr>
            <p:nvPr/>
          </p:nvSpPr>
          <p:spPr bwMode="auto">
            <a:xfrm>
              <a:off x="4272" y="1344"/>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32461" name="Rectangle 10"/>
            <p:cNvSpPr>
              <a:spLocks noChangeArrowheads="1"/>
            </p:cNvSpPr>
            <p:nvPr/>
          </p:nvSpPr>
          <p:spPr bwMode="auto">
            <a:xfrm>
              <a:off x="3306" y="1679"/>
              <a:ext cx="117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Color.BLUE</a:t>
              </a:r>
              <a:endParaRPr lang="en-US" b="1">
                <a:latin typeface="Verdana" pitchFamily="34" charset="0"/>
              </a:endParaRPr>
            </a:p>
          </p:txBody>
        </p:sp>
        <p:sp>
          <p:nvSpPr>
            <p:cNvPr id="232462" name="Rectangle 11"/>
            <p:cNvSpPr>
              <a:spLocks noChangeArrowheads="1"/>
            </p:cNvSpPr>
            <p:nvPr/>
          </p:nvSpPr>
          <p:spPr bwMode="auto">
            <a:xfrm>
              <a:off x="3306" y="1830"/>
              <a:ext cx="71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1000</a:t>
              </a:r>
              <a:endParaRPr lang="en-US" b="1">
                <a:latin typeface="Verdana" pitchFamily="34" charset="0"/>
              </a:endParaRPr>
            </a:p>
          </p:txBody>
        </p:sp>
        <p:sp>
          <p:nvSpPr>
            <p:cNvPr id="232463" name="Rectangle 12"/>
            <p:cNvSpPr>
              <a:spLocks noChangeArrowheads="1"/>
            </p:cNvSpPr>
            <p:nvPr/>
          </p:nvSpPr>
          <p:spPr bwMode="auto">
            <a:xfrm>
              <a:off x="4656" y="1680"/>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0</a:t>
              </a:r>
              <a:endParaRPr lang="en-US" b="1">
                <a:latin typeface="Verdana" pitchFamily="34" charset="0"/>
              </a:endParaRPr>
            </a:p>
          </p:txBody>
        </p:sp>
        <p:sp>
          <p:nvSpPr>
            <p:cNvPr id="232464" name="Rectangle 13"/>
            <p:cNvSpPr>
              <a:spLocks noChangeArrowheads="1"/>
            </p:cNvSpPr>
            <p:nvPr/>
          </p:nvSpPr>
          <p:spPr bwMode="auto">
            <a:xfrm>
              <a:off x="4656" y="1831"/>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0</a:t>
              </a:r>
              <a:endParaRPr lang="en-US" b="1">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7">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36" name="Slide Number Placeholder 17"/>
          <p:cNvSpPr>
            <a:spLocks noGrp="1"/>
          </p:cNvSpPr>
          <p:nvPr>
            <p:ph type="sldNum" sz="quarter" idx="12"/>
          </p:nvPr>
        </p:nvSpPr>
        <p:spPr/>
        <p:txBody>
          <a:bodyPr/>
          <a:lstStyle/>
          <a:p>
            <a:pPr>
              <a:defRPr/>
            </a:pPr>
            <a:fld id="{4A33097D-2AD5-4C38-AF67-2748D7A5CFB8}" type="slidenum">
              <a:rPr lang="en-US"/>
              <a:pPr>
                <a:defRPr/>
              </a:pPr>
              <a:t>182</a:t>
            </a:fld>
            <a:endParaRPr lang="en-US"/>
          </a:p>
        </p:txBody>
      </p:sp>
      <p:sp>
        <p:nvSpPr>
          <p:cNvPr id="23347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58B61C56-22BE-47EC-9281-0B701AD35349}" type="datetime1">
              <a:rPr lang="en-US" sz="1400"/>
              <a:pPr/>
              <a:t>2/26/2019</a:t>
            </a:fld>
            <a:endParaRPr lang="en-US" sz="1400"/>
          </a:p>
        </p:txBody>
      </p:sp>
      <p:sp>
        <p:nvSpPr>
          <p:cNvPr id="23347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347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FA139B5-E6C3-40CE-98C4-E0B4DE91CDD4}" type="slidenum">
              <a:rPr lang="en-US" sz="1400"/>
              <a:pPr algn="r"/>
              <a:t>182</a:t>
            </a:fld>
            <a:endParaRPr lang="en-US" sz="1400"/>
          </a:p>
        </p:txBody>
      </p:sp>
      <p:sp>
        <p:nvSpPr>
          <p:cNvPr id="233477"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Using our Car class</a:t>
            </a:r>
          </a:p>
        </p:txBody>
      </p:sp>
      <p:sp>
        <p:nvSpPr>
          <p:cNvPr id="17411" name="Rectangle 3"/>
          <p:cNvSpPr>
            <a:spLocks noGrp="1" noChangeArrowheads="1"/>
          </p:cNvSpPr>
          <p:nvPr>
            <p:ph type="body" idx="4294967295"/>
          </p:nvPr>
        </p:nvSpPr>
        <p:spPr>
          <a:xfrm>
            <a:off x="381000" y="762000"/>
            <a:ext cx="8305800" cy="5364163"/>
          </a:xfrm>
        </p:spPr>
        <p:txBody>
          <a:bodyPr/>
          <a:lstStyle/>
          <a:p>
            <a:r>
              <a:rPr lang="en-US" sz="2000" smtClean="0">
                <a:latin typeface="Times New Roman" pitchFamily="18" charset="0"/>
              </a:rPr>
              <a:t>Now we can use both our constructors:</a:t>
            </a:r>
          </a:p>
          <a:p>
            <a:endParaRPr lang="en-US" sz="1600" smtClean="0">
              <a:latin typeface="Times New Roman" pitchFamily="18" charset="0"/>
            </a:endParaRPr>
          </a:p>
          <a:p>
            <a:pPr lvl="1">
              <a:buFont typeface="Verdana" pitchFamily="34" charset="0"/>
              <a:buNone/>
            </a:pPr>
            <a:r>
              <a:rPr lang="en-US" sz="1800" smtClean="0">
                <a:latin typeface="Times New Roman" pitchFamily="18" charset="0"/>
              </a:rPr>
              <a:t>Car c1 = new Car();</a:t>
            </a:r>
          </a:p>
          <a:p>
            <a:pPr lvl="1">
              <a:buFont typeface="Verdana" pitchFamily="34" charset="0"/>
              <a:buNone/>
            </a:pPr>
            <a:r>
              <a:rPr lang="en-US" sz="1800" smtClean="0">
                <a:latin typeface="Times New Roman" pitchFamily="18" charset="0"/>
              </a:rPr>
              <a:t>Car c2 = new Car (Color.BLACK, 1, 2, 500);</a:t>
            </a:r>
          </a:p>
          <a:p>
            <a:endParaRPr lang="en-US" sz="2000" smtClean="0">
              <a:latin typeface="Times New Roman" pitchFamily="18" charset="0"/>
            </a:endParaRPr>
          </a:p>
        </p:txBody>
      </p:sp>
      <p:grpSp>
        <p:nvGrpSpPr>
          <p:cNvPr id="2" name="Group 4"/>
          <p:cNvGrpSpPr>
            <a:grpSpLocks/>
          </p:cNvGrpSpPr>
          <p:nvPr/>
        </p:nvGrpSpPr>
        <p:grpSpPr bwMode="auto">
          <a:xfrm>
            <a:off x="533400" y="3276600"/>
            <a:ext cx="3657600" cy="2686050"/>
            <a:chOff x="3216" y="1296"/>
            <a:chExt cx="2304" cy="1692"/>
          </a:xfrm>
        </p:grpSpPr>
        <p:sp>
          <p:nvSpPr>
            <p:cNvPr id="233480" name="Freeform 5"/>
            <p:cNvSpPr>
              <a:spLocks/>
            </p:cNvSpPr>
            <p:nvPr/>
          </p:nvSpPr>
          <p:spPr bwMode="auto">
            <a:xfrm>
              <a:off x="3259" y="1296"/>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33481" name="Line 6"/>
            <p:cNvSpPr>
              <a:spLocks noChangeShapeType="1"/>
            </p:cNvSpPr>
            <p:nvPr/>
          </p:nvSpPr>
          <p:spPr bwMode="auto">
            <a:xfrm>
              <a:off x="3216" y="1584"/>
              <a:ext cx="2304" cy="0"/>
            </a:xfrm>
            <a:prstGeom prst="line">
              <a:avLst/>
            </a:prstGeom>
            <a:noFill/>
            <a:ln w="4763">
              <a:solidFill>
                <a:srgbClr val="000000"/>
              </a:solidFill>
              <a:round/>
              <a:headEnd/>
              <a:tailEnd/>
            </a:ln>
          </p:spPr>
          <p:txBody>
            <a:bodyPr/>
            <a:lstStyle/>
            <a:p>
              <a:endParaRPr lang="en-US"/>
            </a:p>
          </p:txBody>
        </p:sp>
        <p:sp>
          <p:nvSpPr>
            <p:cNvPr id="233482" name="Line 7"/>
            <p:cNvSpPr>
              <a:spLocks noChangeShapeType="1"/>
            </p:cNvSpPr>
            <p:nvPr/>
          </p:nvSpPr>
          <p:spPr bwMode="auto">
            <a:xfrm flipV="1">
              <a:off x="3264" y="2016"/>
              <a:ext cx="2256" cy="0"/>
            </a:xfrm>
            <a:prstGeom prst="line">
              <a:avLst/>
            </a:prstGeom>
            <a:noFill/>
            <a:ln w="4763">
              <a:solidFill>
                <a:srgbClr val="000000"/>
              </a:solidFill>
              <a:round/>
              <a:headEnd/>
              <a:tailEnd/>
            </a:ln>
          </p:spPr>
          <p:txBody>
            <a:bodyPr/>
            <a:lstStyle/>
            <a:p>
              <a:endParaRPr lang="en-US"/>
            </a:p>
          </p:txBody>
        </p:sp>
        <p:sp>
          <p:nvSpPr>
            <p:cNvPr id="233483" name="Rectangle 8"/>
            <p:cNvSpPr>
              <a:spLocks noChangeArrowheads="1"/>
            </p:cNvSpPr>
            <p:nvPr/>
          </p:nvSpPr>
          <p:spPr bwMode="auto">
            <a:xfrm>
              <a:off x="3312" y="2064"/>
              <a:ext cx="1365" cy="462"/>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Car()</a:t>
              </a:r>
            </a:p>
            <a:p>
              <a:pPr eaLnBrk="0" hangingPunct="0"/>
              <a:r>
                <a:rPr lang="en-US" sz="1600">
                  <a:solidFill>
                    <a:srgbClr val="000000"/>
                  </a:solidFill>
                  <a:latin typeface="LucidaSansTypewriter" charset="0"/>
                </a:rPr>
                <a:t>+ Car (Color, int, int, int)</a:t>
              </a:r>
            </a:p>
            <a:p>
              <a:pPr eaLnBrk="0" hangingPunct="0"/>
              <a:r>
                <a:rPr lang="en-US" sz="1600">
                  <a:solidFill>
                    <a:srgbClr val="000000"/>
                  </a:solidFill>
                  <a:latin typeface="LucidaSansTypewriter" charset="0"/>
                </a:rPr>
                <a:t>+ …</a:t>
              </a:r>
              <a:endParaRPr lang="en-US">
                <a:latin typeface="Verdana" pitchFamily="34" charset="0"/>
              </a:endParaRPr>
            </a:p>
          </p:txBody>
        </p:sp>
        <p:sp>
          <p:nvSpPr>
            <p:cNvPr id="233484" name="Rectangle 9"/>
            <p:cNvSpPr>
              <a:spLocks noChangeArrowheads="1"/>
            </p:cNvSpPr>
            <p:nvPr/>
          </p:nvSpPr>
          <p:spPr bwMode="auto">
            <a:xfrm>
              <a:off x="4272" y="1344"/>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33485" name="Rectangle 10"/>
            <p:cNvSpPr>
              <a:spLocks noChangeArrowheads="1"/>
            </p:cNvSpPr>
            <p:nvPr/>
          </p:nvSpPr>
          <p:spPr bwMode="auto">
            <a:xfrm>
              <a:off x="3306" y="1679"/>
              <a:ext cx="117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Color.BLUE</a:t>
              </a:r>
              <a:endParaRPr lang="en-US" b="1">
                <a:latin typeface="Verdana" pitchFamily="34" charset="0"/>
              </a:endParaRPr>
            </a:p>
          </p:txBody>
        </p:sp>
        <p:sp>
          <p:nvSpPr>
            <p:cNvPr id="233486" name="Rectangle 11"/>
            <p:cNvSpPr>
              <a:spLocks noChangeArrowheads="1"/>
            </p:cNvSpPr>
            <p:nvPr/>
          </p:nvSpPr>
          <p:spPr bwMode="auto">
            <a:xfrm>
              <a:off x="3306" y="1830"/>
              <a:ext cx="71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1000</a:t>
              </a:r>
              <a:endParaRPr lang="en-US" b="1">
                <a:latin typeface="Verdana" pitchFamily="34" charset="0"/>
              </a:endParaRPr>
            </a:p>
          </p:txBody>
        </p:sp>
        <p:sp>
          <p:nvSpPr>
            <p:cNvPr id="233487" name="Rectangle 12"/>
            <p:cNvSpPr>
              <a:spLocks noChangeArrowheads="1"/>
            </p:cNvSpPr>
            <p:nvPr/>
          </p:nvSpPr>
          <p:spPr bwMode="auto">
            <a:xfrm>
              <a:off x="4656" y="1680"/>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0</a:t>
              </a:r>
              <a:endParaRPr lang="en-US" b="1">
                <a:latin typeface="Verdana" pitchFamily="34" charset="0"/>
              </a:endParaRPr>
            </a:p>
          </p:txBody>
        </p:sp>
        <p:sp>
          <p:nvSpPr>
            <p:cNvPr id="233488" name="Rectangle 13"/>
            <p:cNvSpPr>
              <a:spLocks noChangeArrowheads="1"/>
            </p:cNvSpPr>
            <p:nvPr/>
          </p:nvSpPr>
          <p:spPr bwMode="auto">
            <a:xfrm>
              <a:off x="4656" y="1831"/>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0</a:t>
              </a:r>
              <a:endParaRPr lang="en-US" b="1">
                <a:latin typeface="Verdana" pitchFamily="34" charset="0"/>
              </a:endParaRPr>
            </a:p>
          </p:txBody>
        </p:sp>
      </p:grpSp>
      <p:grpSp>
        <p:nvGrpSpPr>
          <p:cNvPr id="3" name="Group 14"/>
          <p:cNvGrpSpPr>
            <a:grpSpLocks/>
          </p:cNvGrpSpPr>
          <p:nvPr/>
        </p:nvGrpSpPr>
        <p:grpSpPr bwMode="auto">
          <a:xfrm>
            <a:off x="4572000" y="3276600"/>
            <a:ext cx="3657600" cy="2686050"/>
            <a:chOff x="3216" y="1296"/>
            <a:chExt cx="2304" cy="1692"/>
          </a:xfrm>
        </p:grpSpPr>
        <p:sp>
          <p:nvSpPr>
            <p:cNvPr id="233490" name="Freeform 15"/>
            <p:cNvSpPr>
              <a:spLocks/>
            </p:cNvSpPr>
            <p:nvPr/>
          </p:nvSpPr>
          <p:spPr bwMode="auto">
            <a:xfrm>
              <a:off x="3259" y="1296"/>
              <a:ext cx="2261" cy="1692"/>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33491" name="Line 16"/>
            <p:cNvSpPr>
              <a:spLocks noChangeShapeType="1"/>
            </p:cNvSpPr>
            <p:nvPr/>
          </p:nvSpPr>
          <p:spPr bwMode="auto">
            <a:xfrm>
              <a:off x="3216" y="1584"/>
              <a:ext cx="2304" cy="0"/>
            </a:xfrm>
            <a:prstGeom prst="line">
              <a:avLst/>
            </a:prstGeom>
            <a:noFill/>
            <a:ln w="4763">
              <a:solidFill>
                <a:srgbClr val="000000"/>
              </a:solidFill>
              <a:round/>
              <a:headEnd/>
              <a:tailEnd/>
            </a:ln>
          </p:spPr>
          <p:txBody>
            <a:bodyPr/>
            <a:lstStyle/>
            <a:p>
              <a:endParaRPr lang="en-US"/>
            </a:p>
          </p:txBody>
        </p:sp>
        <p:sp>
          <p:nvSpPr>
            <p:cNvPr id="233492" name="Line 17"/>
            <p:cNvSpPr>
              <a:spLocks noChangeShapeType="1"/>
            </p:cNvSpPr>
            <p:nvPr/>
          </p:nvSpPr>
          <p:spPr bwMode="auto">
            <a:xfrm flipV="1">
              <a:off x="3264" y="2016"/>
              <a:ext cx="2256" cy="0"/>
            </a:xfrm>
            <a:prstGeom prst="line">
              <a:avLst/>
            </a:prstGeom>
            <a:noFill/>
            <a:ln w="4763">
              <a:solidFill>
                <a:srgbClr val="000000"/>
              </a:solidFill>
              <a:round/>
              <a:headEnd/>
              <a:tailEnd/>
            </a:ln>
          </p:spPr>
          <p:txBody>
            <a:bodyPr/>
            <a:lstStyle/>
            <a:p>
              <a:endParaRPr lang="en-US"/>
            </a:p>
          </p:txBody>
        </p:sp>
        <p:sp>
          <p:nvSpPr>
            <p:cNvPr id="233493" name="Rectangle 18"/>
            <p:cNvSpPr>
              <a:spLocks noChangeArrowheads="1"/>
            </p:cNvSpPr>
            <p:nvPr/>
          </p:nvSpPr>
          <p:spPr bwMode="auto">
            <a:xfrm>
              <a:off x="3312" y="2064"/>
              <a:ext cx="1365" cy="462"/>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Car()</a:t>
              </a:r>
            </a:p>
            <a:p>
              <a:pPr eaLnBrk="0" hangingPunct="0"/>
              <a:r>
                <a:rPr lang="en-US" sz="1600">
                  <a:solidFill>
                    <a:srgbClr val="000000"/>
                  </a:solidFill>
                  <a:latin typeface="LucidaSansTypewriter" charset="0"/>
                </a:rPr>
                <a:t>+ Car (Color, int, int, int)</a:t>
              </a:r>
            </a:p>
            <a:p>
              <a:pPr eaLnBrk="0" hangingPunct="0"/>
              <a:r>
                <a:rPr lang="en-US" sz="1600">
                  <a:solidFill>
                    <a:srgbClr val="000000"/>
                  </a:solidFill>
                  <a:latin typeface="LucidaSansTypewriter" charset="0"/>
                </a:rPr>
                <a:t>+ …</a:t>
              </a:r>
              <a:endParaRPr lang="en-US">
                <a:latin typeface="Verdana" pitchFamily="34" charset="0"/>
              </a:endParaRPr>
            </a:p>
          </p:txBody>
        </p:sp>
        <p:sp>
          <p:nvSpPr>
            <p:cNvPr id="233494" name="Rectangle 19"/>
            <p:cNvSpPr>
              <a:spLocks noChangeArrowheads="1"/>
            </p:cNvSpPr>
            <p:nvPr/>
          </p:nvSpPr>
          <p:spPr bwMode="auto">
            <a:xfrm>
              <a:off x="4272" y="1344"/>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33495" name="Rectangle 20"/>
            <p:cNvSpPr>
              <a:spLocks noChangeArrowheads="1"/>
            </p:cNvSpPr>
            <p:nvPr/>
          </p:nvSpPr>
          <p:spPr bwMode="auto">
            <a:xfrm>
              <a:off x="3306" y="1679"/>
              <a:ext cx="1262"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Color.BLACK</a:t>
              </a:r>
              <a:endParaRPr lang="en-US" b="1">
                <a:latin typeface="Verdana" pitchFamily="34" charset="0"/>
              </a:endParaRPr>
            </a:p>
          </p:txBody>
        </p:sp>
        <p:sp>
          <p:nvSpPr>
            <p:cNvPr id="233496" name="Rectangle 21"/>
            <p:cNvSpPr>
              <a:spLocks noChangeArrowheads="1"/>
            </p:cNvSpPr>
            <p:nvPr/>
          </p:nvSpPr>
          <p:spPr bwMode="auto">
            <a:xfrm>
              <a:off x="3306" y="1830"/>
              <a:ext cx="645"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500</a:t>
              </a:r>
              <a:endParaRPr lang="en-US" b="1">
                <a:latin typeface="Verdana" pitchFamily="34" charset="0"/>
              </a:endParaRPr>
            </a:p>
          </p:txBody>
        </p:sp>
        <p:sp>
          <p:nvSpPr>
            <p:cNvPr id="233497" name="Rectangle 22"/>
            <p:cNvSpPr>
              <a:spLocks noChangeArrowheads="1"/>
            </p:cNvSpPr>
            <p:nvPr/>
          </p:nvSpPr>
          <p:spPr bwMode="auto">
            <a:xfrm>
              <a:off x="4656" y="1680"/>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1</a:t>
              </a:r>
              <a:endParaRPr lang="en-US" b="1">
                <a:latin typeface="Verdana" pitchFamily="34" charset="0"/>
              </a:endParaRPr>
            </a:p>
          </p:txBody>
        </p:sp>
        <p:sp>
          <p:nvSpPr>
            <p:cNvPr id="233498" name="Rectangle 23"/>
            <p:cNvSpPr>
              <a:spLocks noChangeArrowheads="1"/>
            </p:cNvSpPr>
            <p:nvPr/>
          </p:nvSpPr>
          <p:spPr bwMode="auto">
            <a:xfrm>
              <a:off x="4656" y="1831"/>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2</a:t>
              </a:r>
              <a:endParaRPr lang="en-US" b="1">
                <a:latin typeface="Verdana" pitchFamily="34" charset="0"/>
              </a:endParaRPr>
            </a:p>
          </p:txBody>
        </p:sp>
      </p:grpSp>
      <p:grpSp>
        <p:nvGrpSpPr>
          <p:cNvPr id="4" name="Group 24"/>
          <p:cNvGrpSpPr>
            <a:grpSpLocks/>
          </p:cNvGrpSpPr>
          <p:nvPr/>
        </p:nvGrpSpPr>
        <p:grpSpPr bwMode="auto">
          <a:xfrm>
            <a:off x="1011238" y="2514600"/>
            <a:ext cx="817562" cy="457200"/>
            <a:chOff x="3805" y="960"/>
            <a:chExt cx="515" cy="288"/>
          </a:xfrm>
        </p:grpSpPr>
        <p:sp>
          <p:nvSpPr>
            <p:cNvPr id="233500" name="Rectangle 25"/>
            <p:cNvSpPr>
              <a:spLocks noChangeArrowheads="1"/>
            </p:cNvSpPr>
            <p:nvPr/>
          </p:nvSpPr>
          <p:spPr bwMode="auto">
            <a:xfrm>
              <a:off x="3973" y="960"/>
              <a:ext cx="347" cy="288"/>
            </a:xfrm>
            <a:prstGeom prst="rect">
              <a:avLst/>
            </a:prstGeom>
            <a:solidFill>
              <a:srgbClr val="C6C6FF"/>
            </a:solidFill>
            <a:ln w="6350">
              <a:solidFill>
                <a:srgbClr val="000000"/>
              </a:solidFill>
              <a:miter lim="800000"/>
              <a:headEnd/>
              <a:tailEnd/>
            </a:ln>
          </p:spPr>
          <p:txBody>
            <a:bodyPr/>
            <a:lstStyle/>
            <a:p>
              <a:pPr eaLnBrk="0" hangingPunct="0"/>
              <a:endParaRPr lang="en-US"/>
            </a:p>
          </p:txBody>
        </p:sp>
        <p:sp>
          <p:nvSpPr>
            <p:cNvPr id="233501" name="Rectangle 26"/>
            <p:cNvSpPr>
              <a:spLocks noChangeArrowheads="1"/>
            </p:cNvSpPr>
            <p:nvPr/>
          </p:nvSpPr>
          <p:spPr bwMode="auto">
            <a:xfrm>
              <a:off x="3805" y="1037"/>
              <a:ext cx="135" cy="154"/>
            </a:xfrm>
            <a:prstGeom prst="rect">
              <a:avLst/>
            </a:prstGeom>
            <a:noFill/>
            <a:ln w="9525">
              <a:noFill/>
              <a:miter lim="800000"/>
              <a:headEnd/>
              <a:tailEnd/>
            </a:ln>
          </p:spPr>
          <p:txBody>
            <a:bodyPr wrap="none" lIns="0" tIns="0" rIns="0" bIns="0">
              <a:spAutoFit/>
            </a:bodyPr>
            <a:lstStyle/>
            <a:p>
              <a:pPr algn="ctr" eaLnBrk="0" hangingPunct="0"/>
              <a:r>
                <a:rPr lang="en-US" sz="1600">
                  <a:solidFill>
                    <a:srgbClr val="008000"/>
                  </a:solidFill>
                  <a:latin typeface="LucidaSansTypewriter" charset="0"/>
                </a:rPr>
                <a:t>c1</a:t>
              </a:r>
              <a:endParaRPr lang="en-US" b="1">
                <a:solidFill>
                  <a:srgbClr val="008000"/>
                </a:solidFill>
                <a:latin typeface="Verdana" pitchFamily="34" charset="0"/>
              </a:endParaRPr>
            </a:p>
          </p:txBody>
        </p:sp>
      </p:grpSp>
      <p:sp>
        <p:nvSpPr>
          <p:cNvPr id="17435" name="Line 27"/>
          <p:cNvSpPr>
            <a:spLocks noChangeShapeType="1"/>
          </p:cNvSpPr>
          <p:nvPr/>
        </p:nvSpPr>
        <p:spPr bwMode="auto">
          <a:xfrm>
            <a:off x="1600200" y="2743200"/>
            <a:ext cx="762000" cy="533400"/>
          </a:xfrm>
          <a:prstGeom prst="line">
            <a:avLst/>
          </a:prstGeom>
          <a:noFill/>
          <a:ln w="25400">
            <a:solidFill>
              <a:srgbClr val="FF0000"/>
            </a:solidFill>
            <a:round/>
            <a:headEnd/>
            <a:tailEnd type="triangle" w="lg" len="lg"/>
          </a:ln>
        </p:spPr>
        <p:txBody>
          <a:bodyPr/>
          <a:lstStyle/>
          <a:p>
            <a:endParaRPr lang="en-US"/>
          </a:p>
        </p:txBody>
      </p:sp>
      <p:grpSp>
        <p:nvGrpSpPr>
          <p:cNvPr id="5" name="Group 28"/>
          <p:cNvGrpSpPr>
            <a:grpSpLocks/>
          </p:cNvGrpSpPr>
          <p:nvPr/>
        </p:nvGrpSpPr>
        <p:grpSpPr bwMode="auto">
          <a:xfrm>
            <a:off x="5049838" y="2514600"/>
            <a:ext cx="817562" cy="457200"/>
            <a:chOff x="3805" y="960"/>
            <a:chExt cx="515" cy="288"/>
          </a:xfrm>
        </p:grpSpPr>
        <p:sp>
          <p:nvSpPr>
            <p:cNvPr id="233504" name="Rectangle 29"/>
            <p:cNvSpPr>
              <a:spLocks noChangeArrowheads="1"/>
            </p:cNvSpPr>
            <p:nvPr/>
          </p:nvSpPr>
          <p:spPr bwMode="auto">
            <a:xfrm>
              <a:off x="3973" y="960"/>
              <a:ext cx="347" cy="288"/>
            </a:xfrm>
            <a:prstGeom prst="rect">
              <a:avLst/>
            </a:prstGeom>
            <a:solidFill>
              <a:srgbClr val="C6C6FF"/>
            </a:solidFill>
            <a:ln w="6350">
              <a:solidFill>
                <a:srgbClr val="000000"/>
              </a:solidFill>
              <a:miter lim="800000"/>
              <a:headEnd/>
              <a:tailEnd/>
            </a:ln>
          </p:spPr>
          <p:txBody>
            <a:bodyPr/>
            <a:lstStyle/>
            <a:p>
              <a:pPr eaLnBrk="0" hangingPunct="0"/>
              <a:endParaRPr lang="en-US"/>
            </a:p>
          </p:txBody>
        </p:sp>
        <p:sp>
          <p:nvSpPr>
            <p:cNvPr id="233505" name="Rectangle 30"/>
            <p:cNvSpPr>
              <a:spLocks noChangeArrowheads="1"/>
            </p:cNvSpPr>
            <p:nvPr/>
          </p:nvSpPr>
          <p:spPr bwMode="auto">
            <a:xfrm>
              <a:off x="3805" y="1037"/>
              <a:ext cx="135" cy="154"/>
            </a:xfrm>
            <a:prstGeom prst="rect">
              <a:avLst/>
            </a:prstGeom>
            <a:noFill/>
            <a:ln w="9525">
              <a:noFill/>
              <a:miter lim="800000"/>
              <a:headEnd/>
              <a:tailEnd/>
            </a:ln>
          </p:spPr>
          <p:txBody>
            <a:bodyPr wrap="none" lIns="0" tIns="0" rIns="0" bIns="0">
              <a:spAutoFit/>
            </a:bodyPr>
            <a:lstStyle/>
            <a:p>
              <a:pPr algn="ctr" eaLnBrk="0" hangingPunct="0"/>
              <a:r>
                <a:rPr lang="en-US" sz="1600">
                  <a:solidFill>
                    <a:srgbClr val="008000"/>
                  </a:solidFill>
                  <a:latin typeface="LucidaSansTypewriter" charset="0"/>
                </a:rPr>
                <a:t>c2</a:t>
              </a:r>
              <a:endParaRPr lang="en-US" b="1">
                <a:solidFill>
                  <a:srgbClr val="008000"/>
                </a:solidFill>
                <a:latin typeface="Verdana" pitchFamily="34" charset="0"/>
              </a:endParaRPr>
            </a:p>
          </p:txBody>
        </p:sp>
      </p:grpSp>
      <p:sp>
        <p:nvSpPr>
          <p:cNvPr id="17439" name="Line 31"/>
          <p:cNvSpPr>
            <a:spLocks noChangeShapeType="1"/>
          </p:cNvSpPr>
          <p:nvPr/>
        </p:nvSpPr>
        <p:spPr bwMode="auto">
          <a:xfrm>
            <a:off x="5638800" y="2743200"/>
            <a:ext cx="762000" cy="533400"/>
          </a:xfrm>
          <a:prstGeom prst="line">
            <a:avLst/>
          </a:prstGeom>
          <a:noFill/>
          <a:ln w="25400">
            <a:solidFill>
              <a:srgbClr val="FF0000"/>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animBg="1"/>
      <p:bldP spid="17439"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F39DDE74-1E44-430A-8292-7047D86BC5A1}" type="slidenum">
              <a:rPr lang="en-US"/>
              <a:pPr>
                <a:defRPr/>
              </a:pPr>
              <a:t>183</a:t>
            </a:fld>
            <a:endParaRPr lang="en-US"/>
          </a:p>
        </p:txBody>
      </p:sp>
      <p:sp>
        <p:nvSpPr>
          <p:cNvPr id="23449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F7368F83-B7F7-421F-B948-6239B517FB57}" type="datetime1">
              <a:rPr lang="en-US" sz="1400"/>
              <a:pPr/>
              <a:t>2/26/2019</a:t>
            </a:fld>
            <a:endParaRPr lang="en-US" sz="1400"/>
          </a:p>
        </p:txBody>
      </p:sp>
      <p:sp>
        <p:nvSpPr>
          <p:cNvPr id="23449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450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B0C3782-4DC8-4CB5-9EB9-AF26A8E2E675}" type="slidenum">
              <a:rPr lang="en-US" sz="1400"/>
              <a:pPr algn="r"/>
              <a:t>183</a:t>
            </a:fld>
            <a:endParaRPr lang="en-US" sz="1400"/>
          </a:p>
        </p:txBody>
      </p:sp>
      <p:sp>
        <p:nvSpPr>
          <p:cNvPr id="234501"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So what does private mean?</a:t>
            </a:r>
          </a:p>
        </p:txBody>
      </p:sp>
      <p:sp>
        <p:nvSpPr>
          <p:cNvPr id="18435" name="Rectangle 3"/>
          <p:cNvSpPr>
            <a:spLocks noGrp="1" noChangeArrowheads="1"/>
          </p:cNvSpPr>
          <p:nvPr>
            <p:ph type="body" idx="4294967295"/>
          </p:nvPr>
        </p:nvSpPr>
        <p:spPr>
          <a:xfrm>
            <a:off x="457200" y="914400"/>
            <a:ext cx="8229600" cy="5211763"/>
          </a:xfrm>
        </p:spPr>
        <p:txBody>
          <a:bodyPr/>
          <a:lstStyle/>
          <a:p>
            <a:pPr>
              <a:lnSpc>
                <a:spcPct val="90000"/>
              </a:lnSpc>
            </a:pPr>
            <a:r>
              <a:rPr lang="en-US" sz="1800" smtClean="0">
                <a:latin typeface="Times New Roman" pitchFamily="18" charset="0"/>
              </a:rPr>
              <a:t>Consider the following code</a:t>
            </a:r>
          </a:p>
          <a:p>
            <a:pPr>
              <a:lnSpc>
                <a:spcPct val="90000"/>
              </a:lnSpc>
            </a:pPr>
            <a:endParaRPr lang="en-US" sz="1800" smtClean="0">
              <a:latin typeface="Times New Roman" pitchFamily="18" charset="0"/>
            </a:endParaRPr>
          </a:p>
          <a:p>
            <a:pPr lvl="1">
              <a:lnSpc>
                <a:spcPct val="90000"/>
              </a:lnSpc>
              <a:buFont typeface="Verdana" pitchFamily="34" charset="0"/>
              <a:buNone/>
            </a:pPr>
            <a:r>
              <a:rPr lang="en-US" sz="1800" smtClean="0">
                <a:latin typeface="Times New Roman" pitchFamily="18" charset="0"/>
              </a:rPr>
              <a:t>class CarSimulation {</a:t>
            </a:r>
          </a:p>
          <a:p>
            <a:pPr lvl="2">
              <a:lnSpc>
                <a:spcPct val="90000"/>
              </a:lnSpc>
              <a:buFont typeface="Wingdings 2" pitchFamily="18" charset="2"/>
              <a:buNone/>
            </a:pPr>
            <a:r>
              <a:rPr lang="en-US" sz="1900" smtClean="0">
                <a:latin typeface="Times New Roman" pitchFamily="18" charset="0"/>
              </a:rPr>
              <a:t>public static void main (String[] args) {</a:t>
            </a:r>
          </a:p>
          <a:p>
            <a:pPr lvl="1">
              <a:lnSpc>
                <a:spcPct val="90000"/>
              </a:lnSpc>
              <a:buFont typeface="Verdana" pitchFamily="34" charset="0"/>
              <a:buNone/>
            </a:pPr>
            <a:r>
              <a:rPr lang="en-US" sz="1800" smtClean="0">
                <a:latin typeface="Times New Roman" pitchFamily="18" charset="0"/>
              </a:rPr>
              <a:t>		   Car c = new Car();</a:t>
            </a:r>
          </a:p>
          <a:p>
            <a:pPr lvl="1">
              <a:lnSpc>
                <a:spcPct val="90000"/>
              </a:lnSpc>
              <a:buFont typeface="Verdana" pitchFamily="34" charset="0"/>
              <a:buNone/>
            </a:pPr>
            <a:r>
              <a:rPr lang="en-US" sz="1800" smtClean="0">
                <a:latin typeface="Times New Roman" pitchFamily="18" charset="0"/>
              </a:rPr>
              <a:t>		   System.out.println (c.fuel);</a:t>
            </a:r>
          </a:p>
          <a:p>
            <a:pPr lvl="1">
              <a:lnSpc>
                <a:spcPct val="90000"/>
              </a:lnSpc>
              <a:buFont typeface="Verdana" pitchFamily="34" charset="0"/>
              <a:buNone/>
            </a:pPr>
            <a:r>
              <a:rPr lang="en-US" sz="1800" smtClean="0">
                <a:latin typeface="Times New Roman" pitchFamily="18" charset="0"/>
              </a:rPr>
              <a:t>	}</a:t>
            </a:r>
          </a:p>
          <a:p>
            <a:pPr lvl="1">
              <a:lnSpc>
                <a:spcPct val="90000"/>
              </a:lnSpc>
              <a:buFont typeface="Verdana" pitchFamily="34" charset="0"/>
              <a:buNone/>
            </a:pPr>
            <a:r>
              <a:rPr lang="en-US" sz="1800" smtClean="0">
                <a:latin typeface="Times New Roman" pitchFamily="18" charset="0"/>
              </a:rPr>
              <a:t>}</a:t>
            </a:r>
          </a:p>
          <a:p>
            <a:pPr>
              <a:lnSpc>
                <a:spcPct val="90000"/>
              </a:lnSpc>
            </a:pPr>
            <a:endParaRPr lang="en-US" sz="1800" smtClean="0">
              <a:latin typeface="Times New Roman" pitchFamily="18" charset="0"/>
            </a:endParaRPr>
          </a:p>
          <a:p>
            <a:pPr>
              <a:lnSpc>
                <a:spcPct val="90000"/>
              </a:lnSpc>
            </a:pPr>
            <a:r>
              <a:rPr lang="en-US" sz="1800" smtClean="0">
                <a:latin typeface="Times New Roman" pitchFamily="18" charset="0"/>
              </a:rPr>
              <a:t>Recall that fuel is a private instance variable in the Car class</a:t>
            </a:r>
          </a:p>
          <a:p>
            <a:pPr>
              <a:lnSpc>
                <a:spcPct val="90000"/>
              </a:lnSpc>
            </a:pPr>
            <a:r>
              <a:rPr lang="en-US" sz="1800" smtClean="0">
                <a:latin typeface="Times New Roman" pitchFamily="18" charset="0"/>
              </a:rPr>
              <a:t>Private means that code outside the class CANNOT access the variable</a:t>
            </a:r>
          </a:p>
          <a:p>
            <a:pPr lvl="1">
              <a:lnSpc>
                <a:spcPct val="90000"/>
              </a:lnSpc>
            </a:pPr>
            <a:r>
              <a:rPr lang="en-US" sz="1800" smtClean="0">
                <a:latin typeface="Times New Roman" pitchFamily="18" charset="0"/>
              </a:rPr>
              <a:t>For either reading or writing</a:t>
            </a:r>
          </a:p>
          <a:p>
            <a:pPr>
              <a:lnSpc>
                <a:spcPct val="90000"/>
              </a:lnSpc>
            </a:pPr>
            <a:r>
              <a:rPr lang="en-US" sz="1800" smtClean="0">
                <a:latin typeface="Times New Roman" pitchFamily="18" charset="0"/>
              </a:rPr>
              <a:t>Java will not compile the above code</a:t>
            </a:r>
          </a:p>
          <a:p>
            <a:pPr lvl="1">
              <a:lnSpc>
                <a:spcPct val="90000"/>
              </a:lnSpc>
            </a:pPr>
            <a:r>
              <a:rPr lang="en-US" sz="1800" smtClean="0">
                <a:latin typeface="Times New Roman" pitchFamily="18" charset="0"/>
              </a:rPr>
              <a:t>If fuel were public, the above code would work</a:t>
            </a:r>
          </a:p>
        </p:txBody>
      </p:sp>
      <p:sp>
        <p:nvSpPr>
          <p:cNvPr id="18436" name="Line 4"/>
          <p:cNvSpPr>
            <a:spLocks noChangeShapeType="1"/>
          </p:cNvSpPr>
          <p:nvPr/>
        </p:nvSpPr>
        <p:spPr bwMode="auto">
          <a:xfrm flipH="1">
            <a:off x="4724400" y="1676400"/>
            <a:ext cx="1524000" cy="533400"/>
          </a:xfrm>
          <a:prstGeom prst="line">
            <a:avLst/>
          </a:prstGeom>
          <a:noFill/>
          <a:ln w="25400">
            <a:solidFill>
              <a:srgbClr val="008000"/>
            </a:solidFill>
            <a:round/>
            <a:headEnd/>
            <a:tailEnd type="triangle" w="lg" len="lg"/>
          </a:ln>
        </p:spPr>
        <p:txBody>
          <a:bodyPr wrap="none" anchor="ctr"/>
          <a:lstStyle/>
          <a:p>
            <a:endParaRPr lang="en-US"/>
          </a:p>
        </p:txBody>
      </p:sp>
      <p:sp>
        <p:nvSpPr>
          <p:cNvPr id="18437" name="Text Box 5"/>
          <p:cNvSpPr txBox="1">
            <a:spLocks noChangeArrowheads="1"/>
          </p:cNvSpPr>
          <p:nvPr/>
        </p:nvSpPr>
        <p:spPr bwMode="auto">
          <a:xfrm>
            <a:off x="6248400" y="1447800"/>
            <a:ext cx="2174875" cy="641350"/>
          </a:xfrm>
          <a:prstGeom prst="rect">
            <a:avLst/>
          </a:prstGeom>
          <a:noFill/>
          <a:ln w="25400" algn="ctr">
            <a:noFill/>
            <a:miter lim="800000"/>
            <a:headEnd/>
            <a:tailEnd type="none" w="lg" len="lg"/>
          </a:ln>
        </p:spPr>
        <p:txBody>
          <a:bodyPr wrap="none">
            <a:spAutoFit/>
          </a:bodyPr>
          <a:lstStyle/>
          <a:p>
            <a:pPr algn="ctr" eaLnBrk="0" hangingPunct="0"/>
            <a:r>
              <a:rPr lang="en-US" b="1">
                <a:solidFill>
                  <a:srgbClr val="0066CC"/>
                </a:solidFill>
                <a:latin typeface="Verdana" pitchFamily="34" charset="0"/>
              </a:rPr>
              <a:t>Note that it’s a </a:t>
            </a:r>
          </a:p>
          <a:p>
            <a:pPr algn="ctr" eaLnBrk="0" hangingPunct="0"/>
            <a:r>
              <a:rPr lang="en-US" b="1">
                <a:solidFill>
                  <a:srgbClr val="0066CC"/>
                </a:solidFill>
                <a:latin typeface="Verdana" pitchFamily="34" charset="0"/>
              </a:rPr>
              <a:t>different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4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0BDF03D4-F3C8-4FE1-B3C1-BEFC120796F5}" type="slidenum">
              <a:rPr lang="en-US"/>
              <a:pPr>
                <a:defRPr/>
              </a:pPr>
              <a:t>184</a:t>
            </a:fld>
            <a:endParaRPr lang="en-US"/>
          </a:p>
        </p:txBody>
      </p:sp>
      <p:sp>
        <p:nvSpPr>
          <p:cNvPr id="23552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563521F9-83DB-46D7-8340-733089A3538C}" type="datetime1">
              <a:rPr lang="en-US" sz="1400"/>
              <a:pPr/>
              <a:t>2/26/2019</a:t>
            </a:fld>
            <a:endParaRPr lang="en-US" sz="1400"/>
          </a:p>
        </p:txBody>
      </p:sp>
      <p:sp>
        <p:nvSpPr>
          <p:cNvPr id="23552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552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0D38DDE-C292-4CBF-AD1F-E9FABEA6E20E}" type="slidenum">
              <a:rPr lang="en-US" sz="1400"/>
              <a:pPr algn="r"/>
              <a:t>184</a:t>
            </a:fld>
            <a:endParaRPr lang="en-US" sz="1400"/>
          </a:p>
        </p:txBody>
      </p:sp>
      <p:sp>
        <p:nvSpPr>
          <p:cNvPr id="2355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So how do we get the fuel of a Car?</a:t>
            </a:r>
          </a:p>
        </p:txBody>
      </p:sp>
      <p:sp>
        <p:nvSpPr>
          <p:cNvPr id="19459" name="Rectangle 3"/>
          <p:cNvSpPr>
            <a:spLocks noGrp="1" noChangeArrowheads="1"/>
          </p:cNvSpPr>
          <p:nvPr>
            <p:ph type="body" idx="4294967295"/>
          </p:nvPr>
        </p:nvSpPr>
        <p:spPr/>
        <p:txBody>
          <a:bodyPr/>
          <a:lstStyle/>
          <a:p>
            <a:r>
              <a:rPr lang="en-US" sz="1600" smtClean="0">
                <a:latin typeface="Times New Roman" pitchFamily="18" charset="0"/>
              </a:rPr>
              <a:t>Via </a:t>
            </a:r>
            <a:r>
              <a:rPr lang="en-US" sz="1600" smtClean="0">
                <a:solidFill>
                  <a:srgbClr val="008000"/>
                </a:solidFill>
                <a:latin typeface="Times New Roman" pitchFamily="18" charset="0"/>
              </a:rPr>
              <a:t>accessor</a:t>
            </a:r>
            <a:r>
              <a:rPr lang="en-US" sz="1600" smtClean="0">
                <a:latin typeface="Times New Roman" pitchFamily="18" charset="0"/>
              </a:rPr>
              <a:t> methods in the Car class:</a:t>
            </a:r>
          </a:p>
          <a:p>
            <a:endParaRPr lang="en-US" sz="1600" smtClean="0">
              <a:latin typeface="Times New Roman" pitchFamily="18" charset="0"/>
            </a:endParaRPr>
          </a:p>
          <a:p>
            <a:pPr lvl="1">
              <a:buFont typeface="Verdana" pitchFamily="34" charset="0"/>
              <a:buNone/>
            </a:pPr>
            <a:r>
              <a:rPr lang="en-US" sz="1600" smtClean="0">
                <a:latin typeface="Times New Roman" pitchFamily="18" charset="0"/>
              </a:rPr>
              <a:t>public int getFuel() {</a:t>
            </a:r>
          </a:p>
          <a:p>
            <a:pPr lvl="1">
              <a:buFont typeface="Verdana" pitchFamily="34" charset="0"/>
              <a:buNone/>
            </a:pPr>
            <a:r>
              <a:rPr lang="en-US" sz="1600" smtClean="0">
                <a:latin typeface="Times New Roman" pitchFamily="18" charset="0"/>
              </a:rPr>
              <a:t>	return fuel;</a:t>
            </a:r>
          </a:p>
          <a:p>
            <a:pPr lvl="1">
              <a:buFont typeface="Verdana" pitchFamily="34" charset="0"/>
              <a:buNone/>
            </a:pPr>
            <a:r>
              <a:rPr lang="en-US" sz="1600" smtClean="0">
                <a:latin typeface="Times New Roman" pitchFamily="18" charset="0"/>
              </a:rPr>
              <a:t>}</a:t>
            </a:r>
          </a:p>
          <a:p>
            <a:pPr lvl="1">
              <a:buFont typeface="Verdana" pitchFamily="34" charset="0"/>
              <a:buNone/>
            </a:pPr>
            <a:endParaRPr lang="en-US" sz="1600" smtClean="0">
              <a:latin typeface="Times New Roman" pitchFamily="18" charset="0"/>
            </a:endParaRPr>
          </a:p>
          <a:p>
            <a:pPr lvl="1">
              <a:buFont typeface="Verdana" pitchFamily="34" charset="0"/>
              <a:buNone/>
            </a:pPr>
            <a:r>
              <a:rPr lang="en-US" sz="1600" smtClean="0">
                <a:latin typeface="Times New Roman" pitchFamily="18" charset="0"/>
              </a:rPr>
              <a:t>public Color getColor() {</a:t>
            </a:r>
          </a:p>
          <a:p>
            <a:pPr lvl="1">
              <a:buFont typeface="Verdana" pitchFamily="34" charset="0"/>
              <a:buNone/>
            </a:pPr>
            <a:r>
              <a:rPr lang="en-US" sz="1600" smtClean="0">
                <a:latin typeface="Times New Roman" pitchFamily="18" charset="0"/>
              </a:rPr>
              <a:t>   return color;</a:t>
            </a:r>
          </a:p>
          <a:p>
            <a:pPr lvl="1">
              <a:buFont typeface="Verdana" pitchFamily="34" charset="0"/>
              <a:buNone/>
            </a:pPr>
            <a:r>
              <a:rPr lang="en-US" sz="1600" smtClean="0">
                <a:latin typeface="Times New Roman" pitchFamily="18" charset="0"/>
              </a:rPr>
              <a:t>}</a:t>
            </a:r>
            <a:endParaRPr lang="en-US" sz="1600" b="1" smtClean="0">
              <a:latin typeface="Times New Roman" pitchFamily="18" charset="0"/>
            </a:endParaRPr>
          </a:p>
          <a:p>
            <a:endParaRPr lang="en-US" sz="1600" smtClean="0">
              <a:latin typeface="Times New Roman" pitchFamily="18" charset="0"/>
            </a:endParaRPr>
          </a:p>
          <a:p>
            <a:r>
              <a:rPr lang="en-US" sz="1600" smtClean="0">
                <a:latin typeface="Times New Roman" pitchFamily="18" charset="0"/>
              </a:rPr>
              <a:t>As these methods are within the Car class, they can read the private instance variables</a:t>
            </a:r>
          </a:p>
          <a:p>
            <a:r>
              <a:rPr lang="en-US" sz="1600" smtClean="0">
                <a:latin typeface="Times New Roman" pitchFamily="18" charset="0"/>
              </a:rPr>
              <a:t>As the methods are public, anybody can call them</a:t>
            </a:r>
          </a:p>
        </p:txBody>
      </p:sp>
      <p:sp>
        <p:nvSpPr>
          <p:cNvPr id="19460" name="Text Box 4"/>
          <p:cNvSpPr txBox="1">
            <a:spLocks noChangeArrowheads="1"/>
          </p:cNvSpPr>
          <p:nvPr/>
        </p:nvSpPr>
        <p:spPr bwMode="auto">
          <a:xfrm>
            <a:off x="5257800" y="2357438"/>
            <a:ext cx="2425700" cy="2530475"/>
          </a:xfrm>
          <a:prstGeom prst="rect">
            <a:avLst/>
          </a:prstGeom>
          <a:noFill/>
          <a:ln w="25400" algn="ctr">
            <a:noFill/>
            <a:miter lim="800000"/>
            <a:headEnd/>
            <a:tailEnd type="none" w="lg" len="lg"/>
          </a:ln>
        </p:spPr>
        <p:txBody>
          <a:bodyPr wrap="none">
            <a:spAutoFit/>
          </a:bodyPr>
          <a:lstStyle/>
          <a:p>
            <a:pPr eaLnBrk="0" hangingPunct="0"/>
            <a:r>
              <a:rPr lang="en-US" sz="2000">
                <a:latin typeface="Times New Roman" pitchFamily="18" charset="0"/>
              </a:rPr>
              <a:t>public int getYPos() {</a:t>
            </a:r>
          </a:p>
          <a:p>
            <a:pPr eaLnBrk="0" hangingPunct="0"/>
            <a:r>
              <a:rPr lang="en-US" sz="2000">
                <a:latin typeface="Times New Roman" pitchFamily="18" charset="0"/>
              </a:rPr>
              <a:t>   return ypos;</a:t>
            </a:r>
          </a:p>
          <a:p>
            <a:pPr eaLnBrk="0" hangingPunct="0"/>
            <a:r>
              <a:rPr lang="en-US" sz="2000">
                <a:latin typeface="Times New Roman" pitchFamily="18" charset="0"/>
              </a:rPr>
              <a:t>}</a:t>
            </a:r>
          </a:p>
          <a:p>
            <a:pPr eaLnBrk="0" hangingPunct="0"/>
            <a:endParaRPr lang="en-US" sz="2000">
              <a:latin typeface="Times New Roman" pitchFamily="18" charset="0"/>
            </a:endParaRPr>
          </a:p>
          <a:p>
            <a:pPr eaLnBrk="0" hangingPunct="0"/>
            <a:r>
              <a:rPr lang="en-US" sz="2000">
                <a:latin typeface="Times New Roman" pitchFamily="18" charset="0"/>
              </a:rPr>
              <a:t>public int getXPos() {</a:t>
            </a:r>
          </a:p>
          <a:p>
            <a:pPr lvl="1" eaLnBrk="0" hangingPunct="0"/>
            <a:r>
              <a:rPr lang="en-US" sz="2000">
                <a:latin typeface="Times New Roman" pitchFamily="18" charset="0"/>
              </a:rPr>
              <a:t>	return xpos;</a:t>
            </a:r>
          </a:p>
          <a:p>
            <a:pPr lvl="1" eaLnBrk="0" hangingPunct="0"/>
            <a:r>
              <a:rPr lang="en-US" sz="2000">
                <a:latin typeface="Times New Roman" pitchFamily="18" charset="0"/>
              </a:rPr>
              <a:t>}</a:t>
            </a:r>
          </a:p>
          <a:p>
            <a:pPr eaLnBrk="0" hangingPunct="0"/>
            <a:endParaRPr lang="en-US" sz="2000">
              <a:latin typeface="Times New Roman" pitchFamily="18" charset="0"/>
            </a:endParaRPr>
          </a:p>
        </p:txBody>
      </p:sp>
      <p:sp>
        <p:nvSpPr>
          <p:cNvPr id="235528" name="Line 5"/>
          <p:cNvSpPr>
            <a:spLocks noChangeShapeType="1"/>
          </p:cNvSpPr>
          <p:nvPr/>
        </p:nvSpPr>
        <p:spPr bwMode="auto">
          <a:xfrm>
            <a:off x="4953000" y="2209800"/>
            <a:ext cx="0" cy="2819400"/>
          </a:xfrm>
          <a:prstGeom prst="line">
            <a:avLst/>
          </a:prstGeom>
          <a:noFill/>
          <a:ln w="25400">
            <a:solidFill>
              <a:schemeClr val="tx1"/>
            </a:solidFill>
            <a:round/>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60">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60">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4F39A430-0910-4B5D-84FF-897A1B4C7AB5}" type="slidenum">
              <a:rPr lang="en-US"/>
              <a:pPr>
                <a:defRPr/>
              </a:pPr>
              <a:t>185</a:t>
            </a:fld>
            <a:endParaRPr lang="en-US"/>
          </a:p>
        </p:txBody>
      </p:sp>
      <p:sp>
        <p:nvSpPr>
          <p:cNvPr id="23654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6A50EC3-5745-44A5-953A-E8C5BCAE7B0A}" type="datetime1">
              <a:rPr lang="en-US" sz="1400"/>
              <a:pPr/>
              <a:t>2/26/2019</a:t>
            </a:fld>
            <a:endParaRPr lang="en-US" sz="1400"/>
          </a:p>
        </p:txBody>
      </p:sp>
      <p:sp>
        <p:nvSpPr>
          <p:cNvPr id="23654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654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BC2196E-7FAC-4B30-A0B1-4273233C2640}" type="slidenum">
              <a:rPr lang="en-US" sz="1400"/>
              <a:pPr algn="r"/>
              <a:t>185</a:t>
            </a:fld>
            <a:endParaRPr lang="en-US" sz="1400"/>
          </a:p>
        </p:txBody>
      </p:sp>
      <p:sp>
        <p:nvSpPr>
          <p:cNvPr id="236549"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So how do we </a:t>
            </a:r>
            <a:r>
              <a:rPr lang="en-US" sz="3700" b="0" smtClean="0">
                <a:solidFill>
                  <a:srgbClr val="008000"/>
                </a:solidFill>
                <a:effectLst/>
                <a:latin typeface="Times New Roman" pitchFamily="18" charset="0"/>
              </a:rPr>
              <a:t>set</a:t>
            </a:r>
            <a:r>
              <a:rPr lang="en-US" sz="3700" b="0" smtClean="0">
                <a:solidFill>
                  <a:srgbClr val="FFFF00"/>
                </a:solidFill>
                <a:effectLst/>
                <a:latin typeface="Times New Roman" pitchFamily="18" charset="0"/>
              </a:rPr>
              <a:t> </a:t>
            </a:r>
            <a:r>
              <a:rPr lang="en-US" sz="3700" b="0" smtClean="0">
                <a:effectLst/>
                <a:latin typeface="Times New Roman" pitchFamily="18" charset="0"/>
              </a:rPr>
              <a:t>the fuel of a Car?</a:t>
            </a:r>
          </a:p>
        </p:txBody>
      </p:sp>
      <p:sp>
        <p:nvSpPr>
          <p:cNvPr id="20483" name="Rectangle 3"/>
          <p:cNvSpPr>
            <a:spLocks noGrp="1" noChangeArrowheads="1"/>
          </p:cNvSpPr>
          <p:nvPr>
            <p:ph type="body" idx="4294967295"/>
          </p:nvPr>
        </p:nvSpPr>
        <p:spPr>
          <a:xfrm>
            <a:off x="457200" y="914400"/>
            <a:ext cx="8229600" cy="5211763"/>
          </a:xfrm>
        </p:spPr>
        <p:txBody>
          <a:bodyPr/>
          <a:lstStyle/>
          <a:p>
            <a:r>
              <a:rPr lang="en-US" sz="2000" smtClean="0">
                <a:latin typeface="Times New Roman" pitchFamily="18" charset="0"/>
              </a:rPr>
              <a:t>Via </a:t>
            </a:r>
            <a:r>
              <a:rPr lang="en-US" sz="2000" smtClean="0">
                <a:solidFill>
                  <a:srgbClr val="008000"/>
                </a:solidFill>
                <a:latin typeface="Times New Roman" pitchFamily="18" charset="0"/>
              </a:rPr>
              <a:t>mutator</a:t>
            </a:r>
            <a:r>
              <a:rPr lang="en-US" sz="2000" smtClean="0">
                <a:latin typeface="Times New Roman" pitchFamily="18" charset="0"/>
              </a:rPr>
              <a:t> methods in the Car class:</a:t>
            </a:r>
          </a:p>
          <a:p>
            <a:endParaRPr lang="en-US" sz="2000" smtClean="0">
              <a:latin typeface="Times New Roman" pitchFamily="18" charset="0"/>
            </a:endParaRPr>
          </a:p>
          <a:p>
            <a:pPr>
              <a:buFont typeface="Wingdings 3" pitchFamily="18" charset="2"/>
              <a:buNone/>
            </a:pPr>
            <a:r>
              <a:rPr lang="en-US" sz="1800" smtClean="0">
                <a:latin typeface="Times New Roman" pitchFamily="18" charset="0"/>
              </a:rPr>
              <a:t> public void setFuel (int f) {</a:t>
            </a:r>
          </a:p>
          <a:p>
            <a:pPr>
              <a:buFont typeface="Wingdings 3" pitchFamily="18" charset="2"/>
              <a:buNone/>
            </a:pPr>
            <a:r>
              <a:rPr lang="en-US" sz="1800" smtClean="0">
                <a:latin typeface="Times New Roman" pitchFamily="18" charset="0"/>
              </a:rPr>
              <a:t>	fuel = f;</a:t>
            </a:r>
          </a:p>
          <a:p>
            <a:pPr>
              <a:buFont typeface="Wingdings 3" pitchFamily="18" charset="2"/>
              <a:buNone/>
            </a:pPr>
            <a:r>
              <a:rPr lang="en-US" sz="1800" smtClean="0">
                <a:latin typeface="Times New Roman" pitchFamily="18" charset="0"/>
              </a:rPr>
              <a:t> }</a:t>
            </a:r>
          </a:p>
          <a:p>
            <a:pPr>
              <a:buFont typeface="Wingdings 3" pitchFamily="18" charset="2"/>
              <a:buNone/>
            </a:pPr>
            <a:endParaRPr lang="en-US" sz="1800" smtClean="0">
              <a:latin typeface="Times New Roman" pitchFamily="18" charset="0"/>
            </a:endParaRPr>
          </a:p>
          <a:p>
            <a:pPr>
              <a:buFont typeface="Wingdings 3" pitchFamily="18" charset="2"/>
              <a:buNone/>
            </a:pPr>
            <a:r>
              <a:rPr lang="en-US" sz="1800" smtClean="0">
                <a:latin typeface="Times New Roman" pitchFamily="18" charset="0"/>
              </a:rPr>
              <a:t> public void setColor (Color c) {</a:t>
            </a:r>
          </a:p>
          <a:p>
            <a:pPr>
              <a:buFont typeface="Wingdings 3" pitchFamily="18" charset="2"/>
              <a:buNone/>
            </a:pPr>
            <a:r>
              <a:rPr lang="en-US" sz="1800" smtClean="0">
                <a:latin typeface="Times New Roman" pitchFamily="18" charset="0"/>
              </a:rPr>
              <a:t>	color = c;</a:t>
            </a:r>
          </a:p>
          <a:p>
            <a:pPr>
              <a:buFont typeface="Wingdings 3" pitchFamily="18" charset="2"/>
              <a:buNone/>
            </a:pPr>
            <a:r>
              <a:rPr lang="en-US" sz="1800" smtClean="0">
                <a:latin typeface="Times New Roman" pitchFamily="18" charset="0"/>
              </a:rPr>
              <a:t> }</a:t>
            </a:r>
          </a:p>
          <a:p>
            <a:pPr lvl="1"/>
            <a:endParaRPr lang="en-US" sz="1500" smtClean="0">
              <a:latin typeface="Times New Roman" pitchFamily="18" charset="0"/>
            </a:endParaRPr>
          </a:p>
          <a:p>
            <a:r>
              <a:rPr lang="en-US" sz="2000" smtClean="0">
                <a:latin typeface="Times New Roman" pitchFamily="18" charset="0"/>
              </a:rPr>
              <a:t>As these methods are within the Car class, they can read the private instance variables</a:t>
            </a:r>
          </a:p>
          <a:p>
            <a:r>
              <a:rPr lang="en-US" sz="2000" smtClean="0">
                <a:latin typeface="Times New Roman" pitchFamily="18" charset="0"/>
              </a:rPr>
              <a:t>As the methods are public, anybody can call them</a:t>
            </a:r>
          </a:p>
        </p:txBody>
      </p:sp>
      <p:sp>
        <p:nvSpPr>
          <p:cNvPr id="20484" name="Text Box 4"/>
          <p:cNvSpPr txBox="1">
            <a:spLocks noChangeArrowheads="1"/>
          </p:cNvSpPr>
          <p:nvPr/>
        </p:nvSpPr>
        <p:spPr bwMode="auto">
          <a:xfrm>
            <a:off x="5029200" y="2276475"/>
            <a:ext cx="3959225" cy="1903413"/>
          </a:xfrm>
          <a:prstGeom prst="rect">
            <a:avLst/>
          </a:prstGeom>
          <a:noFill/>
          <a:ln w="25400" algn="ctr">
            <a:noFill/>
            <a:miter lim="800000"/>
            <a:headEnd/>
            <a:tailEnd type="none" w="lg" len="lg"/>
          </a:ln>
        </p:spPr>
        <p:txBody>
          <a:bodyPr wrap="none">
            <a:spAutoFit/>
          </a:bodyPr>
          <a:lstStyle/>
          <a:p>
            <a:pPr eaLnBrk="0" hangingPunct="0"/>
            <a:r>
              <a:rPr lang="en-US" sz="1700">
                <a:latin typeface="Lucida Console" pitchFamily="49" charset="0"/>
              </a:rPr>
              <a:t>public void setXPos (int x) {</a:t>
            </a:r>
          </a:p>
          <a:p>
            <a:pPr eaLnBrk="0" hangingPunct="0"/>
            <a:r>
              <a:rPr lang="en-US" sz="1700">
                <a:latin typeface="Lucida Console" pitchFamily="49" charset="0"/>
              </a:rPr>
              <a:t>   xpos = x;</a:t>
            </a:r>
          </a:p>
          <a:p>
            <a:pPr eaLnBrk="0" hangingPunct="0"/>
            <a:r>
              <a:rPr lang="en-US" sz="1700">
                <a:latin typeface="Lucida Console" pitchFamily="49" charset="0"/>
              </a:rPr>
              <a:t>}</a:t>
            </a:r>
          </a:p>
          <a:p>
            <a:pPr eaLnBrk="0" hangingPunct="0"/>
            <a:endParaRPr lang="en-US" sz="1700">
              <a:latin typeface="Lucida Console" pitchFamily="49" charset="0"/>
            </a:endParaRPr>
          </a:p>
          <a:p>
            <a:pPr eaLnBrk="0" hangingPunct="0"/>
            <a:r>
              <a:rPr lang="en-US" sz="1700">
                <a:latin typeface="Lucida Console" pitchFamily="49" charset="0"/>
              </a:rPr>
              <a:t>public void setYPos (int y) {</a:t>
            </a:r>
          </a:p>
          <a:p>
            <a:pPr eaLnBrk="0" hangingPunct="0"/>
            <a:r>
              <a:rPr lang="en-US" sz="1700">
                <a:latin typeface="Lucida Console" pitchFamily="49" charset="0"/>
              </a:rPr>
              <a:t>   ypos = y;</a:t>
            </a:r>
          </a:p>
          <a:p>
            <a:pPr eaLnBrk="0" hangingPunct="0"/>
            <a:r>
              <a:rPr lang="en-US" sz="1700">
                <a:latin typeface="Lucida Console" pitchFamily="49" charset="0"/>
              </a:rPr>
              <a:t>}</a:t>
            </a:r>
          </a:p>
        </p:txBody>
      </p:sp>
      <p:sp>
        <p:nvSpPr>
          <p:cNvPr id="236552" name="Line 5"/>
          <p:cNvSpPr>
            <a:spLocks noChangeShapeType="1"/>
          </p:cNvSpPr>
          <p:nvPr/>
        </p:nvSpPr>
        <p:spPr bwMode="auto">
          <a:xfrm>
            <a:off x="4953000" y="2133600"/>
            <a:ext cx="0" cy="2667000"/>
          </a:xfrm>
          <a:prstGeom prst="line">
            <a:avLst/>
          </a:prstGeom>
          <a:noFill/>
          <a:ln w="25400">
            <a:solidFill>
              <a:schemeClr val="tx1"/>
            </a:solidFill>
            <a:round/>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48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8" name="Slide Number Placeholder 17"/>
          <p:cNvSpPr>
            <a:spLocks noGrp="1"/>
          </p:cNvSpPr>
          <p:nvPr>
            <p:ph type="sldNum" sz="quarter" idx="12"/>
          </p:nvPr>
        </p:nvSpPr>
        <p:spPr/>
        <p:txBody>
          <a:bodyPr/>
          <a:lstStyle/>
          <a:p>
            <a:pPr>
              <a:defRPr/>
            </a:pPr>
            <a:fld id="{77C957B6-B5D5-49A8-9233-FF14437AE1C4}" type="slidenum">
              <a:rPr lang="en-US"/>
              <a:pPr>
                <a:defRPr/>
              </a:pPr>
              <a:t>186</a:t>
            </a:fld>
            <a:endParaRPr lang="en-US"/>
          </a:p>
        </p:txBody>
      </p:sp>
      <p:sp>
        <p:nvSpPr>
          <p:cNvPr id="23757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B64692D-A0FF-4AB3-84FC-D26DBFC49BB9}" type="datetime1">
              <a:rPr lang="en-US" sz="1400"/>
              <a:pPr/>
              <a:t>2/26/2019</a:t>
            </a:fld>
            <a:endParaRPr lang="en-US" sz="1400"/>
          </a:p>
        </p:txBody>
      </p:sp>
      <p:sp>
        <p:nvSpPr>
          <p:cNvPr id="23757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75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1F36BC0-54DB-4CB7-A364-E7E7BD223984}" type="slidenum">
              <a:rPr lang="en-US" sz="1400"/>
              <a:pPr algn="r"/>
              <a:t>186</a:t>
            </a:fld>
            <a:endParaRPr lang="en-US" sz="1400"/>
          </a:p>
        </p:txBody>
      </p:sp>
      <p:sp>
        <p:nvSpPr>
          <p:cNvPr id="237573" name="Rectangle 2"/>
          <p:cNvSpPr>
            <a:spLocks noGrp="1" noChangeArrowheads="1"/>
          </p:cNvSpPr>
          <p:nvPr>
            <p:ph type="title" idx="4294967295"/>
          </p:nvPr>
        </p:nvSpPr>
        <p:spPr bwMode="auto">
          <a:xfrm>
            <a:off x="457200" y="274638"/>
            <a:ext cx="8305800" cy="5635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Why use all this?</a:t>
            </a:r>
          </a:p>
        </p:txBody>
      </p:sp>
      <p:sp>
        <p:nvSpPr>
          <p:cNvPr id="21507" name="Rectangle 3"/>
          <p:cNvSpPr>
            <a:spLocks noGrp="1" noChangeArrowheads="1"/>
          </p:cNvSpPr>
          <p:nvPr>
            <p:ph type="body" idx="4294967295"/>
          </p:nvPr>
        </p:nvSpPr>
        <p:spPr/>
        <p:txBody>
          <a:bodyPr/>
          <a:lstStyle/>
          <a:p>
            <a:r>
              <a:rPr lang="en-US" sz="2000" smtClean="0">
                <a:latin typeface="Times New Roman" pitchFamily="18" charset="0"/>
              </a:rPr>
              <a:t>These methods are called a </a:t>
            </a:r>
            <a:br>
              <a:rPr lang="en-US" sz="2000" smtClean="0">
                <a:latin typeface="Times New Roman" pitchFamily="18" charset="0"/>
              </a:rPr>
            </a:br>
            <a:r>
              <a:rPr lang="en-US" sz="2000" smtClean="0">
                <a:latin typeface="Times New Roman" pitchFamily="18" charset="0"/>
              </a:rPr>
              <a:t>get/set pair</a:t>
            </a:r>
          </a:p>
          <a:p>
            <a:pPr lvl="1"/>
            <a:r>
              <a:rPr lang="en-US" sz="2100" smtClean="0">
                <a:latin typeface="Times New Roman" pitchFamily="18" charset="0"/>
              </a:rPr>
              <a:t>Used with private variables</a:t>
            </a:r>
          </a:p>
          <a:p>
            <a:endParaRPr lang="en-US" sz="2000" smtClean="0">
              <a:latin typeface="Times New Roman" pitchFamily="18" charset="0"/>
            </a:endParaRPr>
          </a:p>
          <a:p>
            <a:endParaRPr lang="en-US" sz="2000" smtClean="0">
              <a:latin typeface="Times New Roman" pitchFamily="18" charset="0"/>
            </a:endParaRPr>
          </a:p>
          <a:p>
            <a:r>
              <a:rPr lang="en-US" sz="2000" smtClean="0">
                <a:latin typeface="Times New Roman" pitchFamily="18" charset="0"/>
              </a:rPr>
              <a:t>Our Car so far:</a:t>
            </a:r>
          </a:p>
        </p:txBody>
      </p:sp>
      <p:grpSp>
        <p:nvGrpSpPr>
          <p:cNvPr id="2" name="Group 4"/>
          <p:cNvGrpSpPr>
            <a:grpSpLocks/>
          </p:cNvGrpSpPr>
          <p:nvPr/>
        </p:nvGrpSpPr>
        <p:grpSpPr bwMode="auto">
          <a:xfrm>
            <a:off x="5257800" y="1447800"/>
            <a:ext cx="3657600" cy="4724400"/>
            <a:chOff x="3168" y="864"/>
            <a:chExt cx="2304" cy="2976"/>
          </a:xfrm>
        </p:grpSpPr>
        <p:sp>
          <p:nvSpPr>
            <p:cNvPr id="237576" name="Freeform 5"/>
            <p:cNvSpPr>
              <a:spLocks/>
            </p:cNvSpPr>
            <p:nvPr/>
          </p:nvSpPr>
          <p:spPr bwMode="auto">
            <a:xfrm>
              <a:off x="3211" y="864"/>
              <a:ext cx="2261" cy="2976"/>
            </a:xfrm>
            <a:custGeom>
              <a:avLst/>
              <a:gdLst>
                <a:gd name="T0" fmla="*/ 2642 w 2766"/>
                <a:gd name="T1" fmla="*/ 1432 h 1432"/>
                <a:gd name="T2" fmla="*/ 2679 w 2766"/>
                <a:gd name="T3" fmla="*/ 1429 h 1432"/>
                <a:gd name="T4" fmla="*/ 2716 w 2766"/>
                <a:gd name="T5" fmla="*/ 1409 h 1432"/>
                <a:gd name="T6" fmla="*/ 2743 w 2766"/>
                <a:gd name="T7" fmla="*/ 1382 h 1432"/>
                <a:gd name="T8" fmla="*/ 2760 w 2766"/>
                <a:gd name="T9" fmla="*/ 1348 h 1432"/>
                <a:gd name="T10" fmla="*/ 2766 w 2766"/>
                <a:gd name="T11" fmla="*/ 1308 h 1432"/>
                <a:gd name="T12" fmla="*/ 2766 w 2766"/>
                <a:gd name="T13" fmla="*/ 127 h 1432"/>
                <a:gd name="T14" fmla="*/ 2760 w 2766"/>
                <a:gd name="T15" fmla="*/ 87 h 1432"/>
                <a:gd name="T16" fmla="*/ 2743 w 2766"/>
                <a:gd name="T17" fmla="*/ 53 h 1432"/>
                <a:gd name="T18" fmla="*/ 2716 w 2766"/>
                <a:gd name="T19" fmla="*/ 27 h 1432"/>
                <a:gd name="T20" fmla="*/ 2679 w 2766"/>
                <a:gd name="T21" fmla="*/ 6 h 1432"/>
                <a:gd name="T22" fmla="*/ 2642 w 2766"/>
                <a:gd name="T23" fmla="*/ 0 h 1432"/>
                <a:gd name="T24" fmla="*/ 128 w 2766"/>
                <a:gd name="T25" fmla="*/ 0 h 1432"/>
                <a:gd name="T26" fmla="*/ 87 w 2766"/>
                <a:gd name="T27" fmla="*/ 6 h 1432"/>
                <a:gd name="T28" fmla="*/ 54 w 2766"/>
                <a:gd name="T29" fmla="*/ 27 h 1432"/>
                <a:gd name="T30" fmla="*/ 24 w 2766"/>
                <a:gd name="T31" fmla="*/ 53 h 1432"/>
                <a:gd name="T32" fmla="*/ 7 w 2766"/>
                <a:gd name="T33" fmla="*/ 87 h 1432"/>
                <a:gd name="T34" fmla="*/ 0 w 2766"/>
                <a:gd name="T35" fmla="*/ 127 h 1432"/>
                <a:gd name="T36" fmla="*/ 0 w 2766"/>
                <a:gd name="T37" fmla="*/ 1308 h 1432"/>
                <a:gd name="T38" fmla="*/ 7 w 2766"/>
                <a:gd name="T39" fmla="*/ 1348 h 1432"/>
                <a:gd name="T40" fmla="*/ 24 w 2766"/>
                <a:gd name="T41" fmla="*/ 1382 h 1432"/>
                <a:gd name="T42" fmla="*/ 54 w 2766"/>
                <a:gd name="T43" fmla="*/ 1409 h 1432"/>
                <a:gd name="T44" fmla="*/ 87 w 2766"/>
                <a:gd name="T45" fmla="*/ 1429 h 1432"/>
                <a:gd name="T46" fmla="*/ 128 w 2766"/>
                <a:gd name="T47" fmla="*/ 1432 h 1432"/>
                <a:gd name="T48" fmla="*/ 2642 w 2766"/>
                <a:gd name="T49" fmla="*/ 1432 h 14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6"/>
                <a:gd name="T76" fmla="*/ 0 h 1432"/>
                <a:gd name="T77" fmla="*/ 2766 w 2766"/>
                <a:gd name="T78" fmla="*/ 1432 h 14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6" h="1432">
                  <a:moveTo>
                    <a:pt x="2642" y="1432"/>
                  </a:moveTo>
                  <a:lnTo>
                    <a:pt x="2679" y="1429"/>
                  </a:lnTo>
                  <a:lnTo>
                    <a:pt x="2716" y="1409"/>
                  </a:lnTo>
                  <a:lnTo>
                    <a:pt x="2743" y="1382"/>
                  </a:lnTo>
                  <a:lnTo>
                    <a:pt x="2760" y="1348"/>
                  </a:lnTo>
                  <a:lnTo>
                    <a:pt x="2766" y="1308"/>
                  </a:lnTo>
                  <a:lnTo>
                    <a:pt x="2766" y="127"/>
                  </a:lnTo>
                  <a:lnTo>
                    <a:pt x="2760" y="87"/>
                  </a:lnTo>
                  <a:lnTo>
                    <a:pt x="2743" y="53"/>
                  </a:lnTo>
                  <a:lnTo>
                    <a:pt x="2716" y="27"/>
                  </a:lnTo>
                  <a:lnTo>
                    <a:pt x="2679" y="6"/>
                  </a:lnTo>
                  <a:lnTo>
                    <a:pt x="2642" y="0"/>
                  </a:lnTo>
                  <a:lnTo>
                    <a:pt x="128" y="0"/>
                  </a:lnTo>
                  <a:lnTo>
                    <a:pt x="87" y="6"/>
                  </a:lnTo>
                  <a:lnTo>
                    <a:pt x="54" y="27"/>
                  </a:lnTo>
                  <a:lnTo>
                    <a:pt x="24" y="53"/>
                  </a:lnTo>
                  <a:lnTo>
                    <a:pt x="7" y="87"/>
                  </a:lnTo>
                  <a:lnTo>
                    <a:pt x="0" y="127"/>
                  </a:lnTo>
                  <a:lnTo>
                    <a:pt x="0" y="1308"/>
                  </a:lnTo>
                  <a:lnTo>
                    <a:pt x="7" y="1348"/>
                  </a:lnTo>
                  <a:lnTo>
                    <a:pt x="24" y="1382"/>
                  </a:lnTo>
                  <a:lnTo>
                    <a:pt x="54" y="1409"/>
                  </a:lnTo>
                  <a:lnTo>
                    <a:pt x="87" y="1429"/>
                  </a:lnTo>
                  <a:lnTo>
                    <a:pt x="128" y="1432"/>
                  </a:lnTo>
                  <a:lnTo>
                    <a:pt x="2642" y="1432"/>
                  </a:lnTo>
                  <a:close/>
                </a:path>
              </a:pathLst>
            </a:custGeom>
            <a:solidFill>
              <a:srgbClr val="C6C6FF"/>
            </a:solidFill>
            <a:ln w="4763">
              <a:solidFill>
                <a:srgbClr val="000000"/>
              </a:solidFill>
              <a:round/>
              <a:headEnd/>
              <a:tailEnd/>
            </a:ln>
          </p:spPr>
          <p:txBody>
            <a:bodyPr/>
            <a:lstStyle/>
            <a:p>
              <a:pPr eaLnBrk="0" hangingPunct="0"/>
              <a:endParaRPr lang="en-US"/>
            </a:p>
          </p:txBody>
        </p:sp>
        <p:sp>
          <p:nvSpPr>
            <p:cNvPr id="237577" name="Line 6"/>
            <p:cNvSpPr>
              <a:spLocks noChangeShapeType="1"/>
            </p:cNvSpPr>
            <p:nvPr/>
          </p:nvSpPr>
          <p:spPr bwMode="auto">
            <a:xfrm>
              <a:off x="3168" y="1152"/>
              <a:ext cx="2304" cy="0"/>
            </a:xfrm>
            <a:prstGeom prst="line">
              <a:avLst/>
            </a:prstGeom>
            <a:noFill/>
            <a:ln w="4763">
              <a:solidFill>
                <a:srgbClr val="000000"/>
              </a:solidFill>
              <a:round/>
              <a:headEnd/>
              <a:tailEnd/>
            </a:ln>
          </p:spPr>
          <p:txBody>
            <a:bodyPr/>
            <a:lstStyle/>
            <a:p>
              <a:endParaRPr lang="en-US"/>
            </a:p>
          </p:txBody>
        </p:sp>
        <p:sp>
          <p:nvSpPr>
            <p:cNvPr id="237578" name="Line 7"/>
            <p:cNvSpPr>
              <a:spLocks noChangeShapeType="1"/>
            </p:cNvSpPr>
            <p:nvPr/>
          </p:nvSpPr>
          <p:spPr bwMode="auto">
            <a:xfrm flipV="1">
              <a:off x="3216" y="1584"/>
              <a:ext cx="2256" cy="0"/>
            </a:xfrm>
            <a:prstGeom prst="line">
              <a:avLst/>
            </a:prstGeom>
            <a:noFill/>
            <a:ln w="4763">
              <a:solidFill>
                <a:srgbClr val="000000"/>
              </a:solidFill>
              <a:round/>
              <a:headEnd/>
              <a:tailEnd/>
            </a:ln>
          </p:spPr>
          <p:txBody>
            <a:bodyPr/>
            <a:lstStyle/>
            <a:p>
              <a:endParaRPr lang="en-US"/>
            </a:p>
          </p:txBody>
        </p:sp>
        <p:sp>
          <p:nvSpPr>
            <p:cNvPr id="237579" name="Rectangle 8"/>
            <p:cNvSpPr>
              <a:spLocks noChangeArrowheads="1"/>
            </p:cNvSpPr>
            <p:nvPr/>
          </p:nvSpPr>
          <p:spPr bwMode="auto">
            <a:xfrm>
              <a:off x="3312" y="1632"/>
              <a:ext cx="1551" cy="1848"/>
            </a:xfrm>
            <a:prstGeom prst="rect">
              <a:avLst/>
            </a:prstGeom>
            <a:noFill/>
            <a:ln w="9525">
              <a:noFill/>
              <a:miter lim="800000"/>
              <a:headEnd/>
              <a:tailEnd/>
            </a:ln>
          </p:spPr>
          <p:txBody>
            <a:bodyPr wrap="none" lIns="0" tIns="0" rIns="0" bIns="0">
              <a:spAutoFit/>
            </a:bodyPr>
            <a:lstStyle/>
            <a:p>
              <a:pPr eaLnBrk="0" hangingPunct="0"/>
              <a:r>
                <a:rPr lang="en-US" sz="1600">
                  <a:latin typeface="LucidaSansTypewriter" charset="0"/>
                </a:rPr>
                <a:t>+ Car()</a:t>
              </a:r>
            </a:p>
            <a:p>
              <a:pPr eaLnBrk="0" hangingPunct="0"/>
              <a:r>
                <a:rPr lang="en-US" sz="1600">
                  <a:latin typeface="LucidaSansTypewriter" charset="0"/>
                </a:rPr>
                <a:t>+ Car (Color, int, int, int)</a:t>
              </a:r>
            </a:p>
            <a:p>
              <a:pPr eaLnBrk="0" hangingPunct="0"/>
              <a:r>
                <a:rPr lang="en-US" sz="1600" b="1">
                  <a:latin typeface="LucidaSansTypewriter" charset="0"/>
                </a:rPr>
                <a:t>+ void setXPos (int x)</a:t>
              </a:r>
            </a:p>
            <a:p>
              <a:pPr eaLnBrk="0" hangingPunct="0"/>
              <a:r>
                <a:rPr lang="en-US" sz="1600" b="1">
                  <a:latin typeface="LucidaSansTypewriter" charset="0"/>
                </a:rPr>
                <a:t>+ void setYPos (int y)</a:t>
              </a:r>
            </a:p>
            <a:p>
              <a:pPr eaLnBrk="0" hangingPunct="0"/>
              <a:r>
                <a:rPr lang="en-US" sz="1600" b="1">
                  <a:latin typeface="LucidaSansTypewriter" charset="0"/>
                </a:rPr>
                <a:t>+ void setPos (int x, int y)</a:t>
              </a:r>
            </a:p>
            <a:p>
              <a:pPr eaLnBrk="0" hangingPunct="0"/>
              <a:r>
                <a:rPr lang="en-US" sz="1600" b="1">
                  <a:latin typeface="LucidaSansTypewriter" charset="0"/>
                </a:rPr>
                <a:t>+ void setColor (Color c)</a:t>
              </a:r>
            </a:p>
            <a:p>
              <a:pPr eaLnBrk="0" hangingPunct="0"/>
              <a:r>
                <a:rPr lang="en-US" sz="1600" b="1">
                  <a:latin typeface="LucidaSansTypewriter" charset="0"/>
                </a:rPr>
                <a:t>+ void setFuel (int f)</a:t>
              </a:r>
            </a:p>
            <a:p>
              <a:pPr eaLnBrk="0" hangingPunct="0"/>
              <a:r>
                <a:rPr lang="en-US" sz="1600" b="1">
                  <a:latin typeface="LucidaSansTypewriter" charset="0"/>
                </a:rPr>
                <a:t>+ int getFuel()</a:t>
              </a:r>
            </a:p>
            <a:p>
              <a:pPr eaLnBrk="0" hangingPunct="0"/>
              <a:r>
                <a:rPr lang="en-US" sz="1600" b="1">
                  <a:latin typeface="LucidaSansTypewriter" charset="0"/>
                </a:rPr>
                <a:t>+ int getXPos()</a:t>
              </a:r>
            </a:p>
            <a:p>
              <a:pPr eaLnBrk="0" hangingPunct="0"/>
              <a:r>
                <a:rPr lang="en-US" sz="1600" b="1">
                  <a:latin typeface="LucidaSansTypewriter" charset="0"/>
                </a:rPr>
                <a:t>+ int getYPos()</a:t>
              </a:r>
            </a:p>
            <a:p>
              <a:pPr eaLnBrk="0" hangingPunct="0"/>
              <a:r>
                <a:rPr lang="en-US" sz="1600" b="1">
                  <a:latin typeface="LucidaSansTypewriter" charset="0"/>
                </a:rPr>
                <a:t>+ Color getColor()</a:t>
              </a:r>
            </a:p>
            <a:p>
              <a:pPr eaLnBrk="0" hangingPunct="0"/>
              <a:r>
                <a:rPr lang="en-US" sz="1600">
                  <a:latin typeface="LucidaSansTypewriter" charset="0"/>
                </a:rPr>
                <a:t>+ …</a:t>
              </a:r>
            </a:p>
          </p:txBody>
        </p:sp>
        <p:sp>
          <p:nvSpPr>
            <p:cNvPr id="237580" name="Rectangle 9"/>
            <p:cNvSpPr>
              <a:spLocks noChangeArrowheads="1"/>
            </p:cNvSpPr>
            <p:nvPr/>
          </p:nvSpPr>
          <p:spPr bwMode="auto">
            <a:xfrm>
              <a:off x="4224" y="912"/>
              <a:ext cx="20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Car</a:t>
              </a:r>
              <a:endParaRPr lang="en-US" b="1">
                <a:latin typeface="Verdana" pitchFamily="34" charset="0"/>
              </a:endParaRPr>
            </a:p>
          </p:txBody>
        </p:sp>
        <p:sp>
          <p:nvSpPr>
            <p:cNvPr id="237581" name="Rectangle 10"/>
            <p:cNvSpPr>
              <a:spLocks noChangeArrowheads="1"/>
            </p:cNvSpPr>
            <p:nvPr/>
          </p:nvSpPr>
          <p:spPr bwMode="auto">
            <a:xfrm>
              <a:off x="3258" y="1247"/>
              <a:ext cx="117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color = Color.BLUE</a:t>
              </a:r>
              <a:endParaRPr lang="en-US" b="1">
                <a:latin typeface="Verdana" pitchFamily="34" charset="0"/>
              </a:endParaRPr>
            </a:p>
          </p:txBody>
        </p:sp>
        <p:sp>
          <p:nvSpPr>
            <p:cNvPr id="237582" name="Rectangle 11"/>
            <p:cNvSpPr>
              <a:spLocks noChangeArrowheads="1"/>
            </p:cNvSpPr>
            <p:nvPr/>
          </p:nvSpPr>
          <p:spPr bwMode="auto">
            <a:xfrm>
              <a:off x="3258" y="1398"/>
              <a:ext cx="716"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fuel = 1000</a:t>
              </a:r>
              <a:endParaRPr lang="en-US" b="1">
                <a:latin typeface="Verdana" pitchFamily="34" charset="0"/>
              </a:endParaRPr>
            </a:p>
          </p:txBody>
        </p:sp>
        <p:sp>
          <p:nvSpPr>
            <p:cNvPr id="237583" name="Rectangle 12"/>
            <p:cNvSpPr>
              <a:spLocks noChangeArrowheads="1"/>
            </p:cNvSpPr>
            <p:nvPr/>
          </p:nvSpPr>
          <p:spPr bwMode="auto">
            <a:xfrm>
              <a:off x="4608" y="1248"/>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xpos = 0</a:t>
              </a:r>
              <a:endParaRPr lang="en-US" b="1">
                <a:latin typeface="Verdana" pitchFamily="34" charset="0"/>
              </a:endParaRPr>
            </a:p>
          </p:txBody>
        </p:sp>
        <p:sp>
          <p:nvSpPr>
            <p:cNvPr id="237584" name="Rectangle 13"/>
            <p:cNvSpPr>
              <a:spLocks noChangeArrowheads="1"/>
            </p:cNvSpPr>
            <p:nvPr/>
          </p:nvSpPr>
          <p:spPr bwMode="auto">
            <a:xfrm>
              <a:off x="4608" y="1399"/>
              <a:ext cx="5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LucidaSansTypewriter" charset="0"/>
                </a:rPr>
                <a:t>- ypos = 0</a:t>
              </a:r>
              <a:endParaRPr lang="en-US" b="1">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D273B3DE-1616-479B-9DA9-09697BBE1D19}" type="slidenum">
              <a:rPr lang="en-US"/>
              <a:pPr>
                <a:defRPr/>
              </a:pPr>
              <a:t>187</a:t>
            </a:fld>
            <a:endParaRPr lang="en-US"/>
          </a:p>
        </p:txBody>
      </p:sp>
      <p:sp>
        <p:nvSpPr>
          <p:cNvPr id="23859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3A3F2E1-713A-4045-8D94-F5E2AEC18414}" type="datetime1">
              <a:rPr lang="en-US" sz="1400"/>
              <a:pPr/>
              <a:t>2/26/2019</a:t>
            </a:fld>
            <a:endParaRPr lang="en-US" sz="1400"/>
          </a:p>
        </p:txBody>
      </p:sp>
      <p:sp>
        <p:nvSpPr>
          <p:cNvPr id="23859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859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36CE178-69D4-4C3D-9CAF-69135D9F79C3}" type="slidenum">
              <a:rPr lang="en-US" sz="1400"/>
              <a:pPr algn="r"/>
              <a:t>187</a:t>
            </a:fld>
            <a:endParaRPr lang="en-US" sz="1400"/>
          </a:p>
        </p:txBody>
      </p:sp>
      <p:sp>
        <p:nvSpPr>
          <p:cNvPr id="238597" name="Rectangle 2"/>
          <p:cNvSpPr>
            <a:spLocks noGrp="1" noChangeArrowheads="1"/>
          </p:cNvSpPr>
          <p:nvPr>
            <p:ph type="title" idx="4294967295"/>
          </p:nvPr>
        </p:nvSpPr>
        <p:spPr bwMode="auto">
          <a:xfrm>
            <a:off x="457200" y="274638"/>
            <a:ext cx="8305800" cy="563562"/>
          </a:xfrm>
          <a:noFill/>
        </p:spPr>
        <p:txBody>
          <a:bodyPr wrap="square" lIns="91440" tIns="45720" rIns="91440" bIns="45720" numCol="1" anchorCtr="0" compatLnSpc="1">
            <a:prstTxWarp prst="textNoShape">
              <a:avLst/>
            </a:prstTxWarp>
            <a:normAutofit fontScale="90000"/>
          </a:bodyPr>
          <a:lstStyle/>
          <a:p>
            <a:r>
              <a:rPr lang="en-US" sz="3300" b="0" smtClean="0">
                <a:effectLst/>
                <a:latin typeface="Times New Roman" pitchFamily="18" charset="0"/>
              </a:rPr>
              <a:t>Back to our specific constructor</a:t>
            </a:r>
          </a:p>
        </p:txBody>
      </p:sp>
      <p:sp>
        <p:nvSpPr>
          <p:cNvPr id="22531" name="Rectangle 3"/>
          <p:cNvSpPr>
            <a:spLocks noGrp="1" noChangeArrowheads="1"/>
          </p:cNvSpPr>
          <p:nvPr>
            <p:ph type="body" idx="4294967295"/>
          </p:nvPr>
        </p:nvSpPr>
        <p:spPr>
          <a:xfrm>
            <a:off x="304800" y="1600200"/>
            <a:ext cx="3810000" cy="5105400"/>
          </a:xfrm>
        </p:spPr>
        <p:txBody>
          <a:bodyPr/>
          <a:lstStyle/>
          <a:p>
            <a:pPr>
              <a:buFont typeface="Wingdings 3" pitchFamily="18" charset="2"/>
              <a:buNone/>
            </a:pPr>
            <a:r>
              <a:rPr lang="en-US" sz="1600" smtClean="0">
                <a:latin typeface="Times New Roman" pitchFamily="18" charset="0"/>
              </a:rPr>
              <a:t>class Car {</a:t>
            </a:r>
          </a:p>
          <a:p>
            <a:pPr>
              <a:buFont typeface="Wingdings 3" pitchFamily="18" charset="2"/>
              <a:buNone/>
            </a:pPr>
            <a:r>
              <a:rPr lang="en-US" sz="1600" smtClean="0">
                <a:latin typeface="Times New Roman" pitchFamily="18" charset="0"/>
              </a:rPr>
              <a:t>	private Color color = Color.BLUE;</a:t>
            </a:r>
          </a:p>
          <a:p>
            <a:pPr>
              <a:buFont typeface="Wingdings 3" pitchFamily="18" charset="2"/>
              <a:buNone/>
            </a:pPr>
            <a:r>
              <a:rPr lang="en-US" sz="1600" smtClean="0">
                <a:latin typeface="Times New Roman" pitchFamily="18" charset="0"/>
              </a:rPr>
              <a:t>	private int xpos = 0;</a:t>
            </a:r>
          </a:p>
          <a:p>
            <a:pPr>
              <a:buFont typeface="Wingdings 3" pitchFamily="18" charset="2"/>
              <a:buNone/>
            </a:pPr>
            <a:r>
              <a:rPr lang="en-US" sz="1600" smtClean="0">
                <a:latin typeface="Times New Roman" pitchFamily="18" charset="0"/>
              </a:rPr>
              <a:t>	private int ypos = 0;</a:t>
            </a:r>
          </a:p>
          <a:p>
            <a:pPr>
              <a:buFont typeface="Wingdings 3" pitchFamily="18" charset="2"/>
              <a:buNone/>
            </a:pPr>
            <a:r>
              <a:rPr lang="en-US" sz="1600" smtClean="0">
                <a:latin typeface="Times New Roman" pitchFamily="18" charset="0"/>
              </a:rPr>
              <a:t>	private int fuel = 1000;</a:t>
            </a:r>
          </a:p>
          <a:p>
            <a:pPr>
              <a:buFont typeface="Wingdings 3" pitchFamily="18" charset="2"/>
              <a:buNone/>
            </a:pPr>
            <a:r>
              <a:rPr lang="en-US" sz="1600" smtClean="0">
                <a:latin typeface="Times New Roman" pitchFamily="18" charset="0"/>
              </a:rPr>
              <a:t>	Car (Color c, int x, int y, int f) {</a:t>
            </a:r>
          </a:p>
          <a:p>
            <a:pPr>
              <a:buFont typeface="Wingdings 3" pitchFamily="18" charset="2"/>
              <a:buNone/>
            </a:pPr>
            <a:r>
              <a:rPr lang="en-US" sz="1600" smtClean="0">
                <a:latin typeface="Times New Roman" pitchFamily="18" charset="0"/>
              </a:rPr>
              <a:t>		color = c;</a:t>
            </a:r>
          </a:p>
          <a:p>
            <a:pPr>
              <a:buFont typeface="Wingdings 3" pitchFamily="18" charset="2"/>
              <a:buNone/>
            </a:pPr>
            <a:r>
              <a:rPr lang="en-US" sz="1600" smtClean="0">
                <a:latin typeface="Times New Roman" pitchFamily="18" charset="0"/>
              </a:rPr>
              <a:t>		xpos = x;</a:t>
            </a:r>
          </a:p>
          <a:p>
            <a:pPr>
              <a:buFont typeface="Wingdings 3" pitchFamily="18" charset="2"/>
              <a:buNone/>
            </a:pPr>
            <a:r>
              <a:rPr lang="en-US" sz="1600" smtClean="0">
                <a:latin typeface="Times New Roman" pitchFamily="18" charset="0"/>
              </a:rPr>
              <a:t>		ypos = y;</a:t>
            </a:r>
          </a:p>
          <a:p>
            <a:pPr>
              <a:buFont typeface="Wingdings 3" pitchFamily="18" charset="2"/>
              <a:buNone/>
            </a:pPr>
            <a:r>
              <a:rPr lang="en-US" sz="1600" smtClean="0">
                <a:latin typeface="Times New Roman" pitchFamily="18" charset="0"/>
              </a:rPr>
              <a:t>		fuel = f;</a:t>
            </a:r>
          </a:p>
          <a:p>
            <a:pPr>
              <a:buFont typeface="Wingdings 3" pitchFamily="18" charset="2"/>
              <a:buNone/>
            </a:pPr>
            <a:r>
              <a:rPr lang="en-US" sz="1600" smtClean="0">
                <a:latin typeface="Times New Roman" pitchFamily="18" charset="0"/>
              </a:rPr>
              <a:t>   }</a:t>
            </a:r>
          </a:p>
          <a:p>
            <a:pPr>
              <a:buFont typeface="Wingdings 3" pitchFamily="18" charset="2"/>
              <a:buNone/>
            </a:pPr>
            <a:r>
              <a:rPr lang="en-US" sz="1600" smtClean="0">
                <a:latin typeface="Times New Roman" pitchFamily="18" charset="0"/>
              </a:rPr>
              <a:t>}</a:t>
            </a:r>
          </a:p>
        </p:txBody>
      </p:sp>
      <p:sp>
        <p:nvSpPr>
          <p:cNvPr id="22532" name="Rectangle 4"/>
          <p:cNvSpPr>
            <a:spLocks noChangeArrowheads="1"/>
          </p:cNvSpPr>
          <p:nvPr/>
        </p:nvSpPr>
        <p:spPr bwMode="auto">
          <a:xfrm>
            <a:off x="4495800" y="1600200"/>
            <a:ext cx="4495800" cy="5105400"/>
          </a:xfrm>
          <a:prstGeom prst="rect">
            <a:avLst/>
          </a:prstGeom>
          <a:noFill/>
          <a:ln w="9525">
            <a:noFill/>
            <a:miter lim="800000"/>
            <a:headEnd/>
            <a:tailEnd/>
          </a:ln>
        </p:spPr>
        <p:txBody>
          <a:bodyPr/>
          <a:lstStyle/>
          <a:p>
            <a:pPr marL="342900" indent="-342900">
              <a:spcBef>
                <a:spcPct val="20000"/>
              </a:spcBef>
            </a:pPr>
            <a:r>
              <a:rPr lang="en-US">
                <a:latin typeface="Times New Roman" pitchFamily="18" charset="0"/>
              </a:rPr>
              <a:t>class Car {</a:t>
            </a:r>
          </a:p>
          <a:p>
            <a:pPr marL="342900" indent="-342900">
              <a:spcBef>
                <a:spcPct val="20000"/>
              </a:spcBef>
            </a:pPr>
            <a:r>
              <a:rPr lang="en-US">
                <a:latin typeface="Times New Roman" pitchFamily="18" charset="0"/>
              </a:rPr>
              <a:t>	private Color color = </a:t>
            </a:r>
          </a:p>
          <a:p>
            <a:pPr marL="342900" indent="-342900">
              <a:spcBef>
                <a:spcPct val="20000"/>
              </a:spcBef>
            </a:pPr>
            <a:r>
              <a:rPr lang="en-US">
                <a:latin typeface="Times New Roman" pitchFamily="18" charset="0"/>
              </a:rPr>
              <a:t>			Color.BLUE;</a:t>
            </a:r>
          </a:p>
          <a:p>
            <a:pPr marL="342900" indent="-342900">
              <a:spcBef>
                <a:spcPct val="20000"/>
              </a:spcBef>
            </a:pPr>
            <a:r>
              <a:rPr lang="en-US">
                <a:latin typeface="Times New Roman" pitchFamily="18" charset="0"/>
              </a:rPr>
              <a:t>	private int xpos = 0;</a:t>
            </a:r>
          </a:p>
          <a:p>
            <a:pPr marL="342900" indent="-342900">
              <a:spcBef>
                <a:spcPct val="20000"/>
              </a:spcBef>
            </a:pPr>
            <a:r>
              <a:rPr lang="en-US">
                <a:latin typeface="Times New Roman" pitchFamily="18" charset="0"/>
              </a:rPr>
              <a:t>	private int ypos = 0;</a:t>
            </a:r>
          </a:p>
          <a:p>
            <a:pPr marL="342900" indent="-342900">
              <a:spcBef>
                <a:spcPct val="20000"/>
              </a:spcBef>
            </a:pPr>
            <a:r>
              <a:rPr lang="en-US">
                <a:latin typeface="Times New Roman" pitchFamily="18" charset="0"/>
              </a:rPr>
              <a:t>	private int fuel = 1000;</a:t>
            </a:r>
          </a:p>
          <a:p>
            <a:pPr marL="342900" indent="-342900">
              <a:spcBef>
                <a:spcPct val="20000"/>
              </a:spcBef>
            </a:pPr>
            <a:endParaRPr lang="en-US">
              <a:latin typeface="Times New Roman" pitchFamily="18" charset="0"/>
            </a:endParaRPr>
          </a:p>
          <a:p>
            <a:pPr marL="342900" indent="-342900">
              <a:spcBef>
                <a:spcPct val="20000"/>
              </a:spcBef>
            </a:pPr>
            <a:r>
              <a:rPr lang="en-US">
                <a:latin typeface="Times New Roman" pitchFamily="18" charset="0"/>
              </a:rPr>
              <a:t>	Car (Color c, int x, int y, int f) {</a:t>
            </a:r>
          </a:p>
          <a:p>
            <a:pPr marL="342900" indent="-342900">
              <a:spcBef>
                <a:spcPct val="20000"/>
              </a:spcBef>
            </a:pPr>
            <a:r>
              <a:rPr lang="es-ES">
                <a:solidFill>
                  <a:srgbClr val="FFFF00"/>
                </a:solidFill>
                <a:latin typeface="Times New Roman" pitchFamily="18" charset="0"/>
              </a:rPr>
              <a:t>		</a:t>
            </a:r>
            <a:r>
              <a:rPr lang="es-ES">
                <a:solidFill>
                  <a:srgbClr val="008000"/>
                </a:solidFill>
                <a:latin typeface="Times New Roman" pitchFamily="18" charset="0"/>
              </a:rPr>
              <a:t>setColor (c);</a:t>
            </a:r>
          </a:p>
          <a:p>
            <a:pPr marL="342900" indent="-342900">
              <a:spcBef>
                <a:spcPct val="20000"/>
              </a:spcBef>
            </a:pPr>
            <a:r>
              <a:rPr lang="es-ES">
                <a:solidFill>
                  <a:srgbClr val="008000"/>
                </a:solidFill>
                <a:latin typeface="Times New Roman" pitchFamily="18" charset="0"/>
              </a:rPr>
              <a:t>		setXPos (x);</a:t>
            </a:r>
          </a:p>
          <a:p>
            <a:pPr marL="342900" indent="-342900">
              <a:spcBef>
                <a:spcPct val="20000"/>
              </a:spcBef>
            </a:pPr>
            <a:r>
              <a:rPr lang="es-ES">
                <a:solidFill>
                  <a:srgbClr val="008000"/>
                </a:solidFill>
                <a:latin typeface="Times New Roman" pitchFamily="18" charset="0"/>
              </a:rPr>
              <a:t>		setYPos (y);</a:t>
            </a:r>
          </a:p>
          <a:p>
            <a:pPr marL="342900" indent="-342900">
              <a:spcBef>
                <a:spcPct val="20000"/>
              </a:spcBef>
            </a:pPr>
            <a:r>
              <a:rPr lang="es-ES">
                <a:solidFill>
                  <a:srgbClr val="008000"/>
                </a:solidFill>
                <a:latin typeface="Times New Roman" pitchFamily="18" charset="0"/>
              </a:rPr>
              <a:t>		setFuel (f);</a:t>
            </a:r>
            <a:endParaRPr lang="en-US">
              <a:solidFill>
                <a:srgbClr val="008000"/>
              </a:solidFill>
              <a:latin typeface="Times New Roman" pitchFamily="18" charset="0"/>
            </a:endParaRPr>
          </a:p>
          <a:p>
            <a:pPr marL="342900" indent="-342900">
              <a:spcBef>
                <a:spcPct val="20000"/>
              </a:spcBef>
            </a:pPr>
            <a:r>
              <a:rPr lang="en-US">
                <a:latin typeface="Times New Roman" pitchFamily="18" charset="0"/>
              </a:rPr>
              <a:t>   }</a:t>
            </a:r>
          </a:p>
          <a:p>
            <a:pPr marL="342900" indent="-342900">
              <a:spcBef>
                <a:spcPct val="20000"/>
              </a:spcBef>
            </a:pPr>
            <a:r>
              <a:rPr lang="en-US">
                <a:latin typeface="Times New Roman" pitchFamily="18" charset="0"/>
              </a:rPr>
              <a:t>}</a:t>
            </a:r>
          </a:p>
        </p:txBody>
      </p:sp>
      <p:sp>
        <p:nvSpPr>
          <p:cNvPr id="238600" name="Line 5"/>
          <p:cNvSpPr>
            <a:spLocks noChangeShapeType="1"/>
          </p:cNvSpPr>
          <p:nvPr/>
        </p:nvSpPr>
        <p:spPr bwMode="auto">
          <a:xfrm>
            <a:off x="4419600" y="1447800"/>
            <a:ext cx="0" cy="5410200"/>
          </a:xfrm>
          <a:prstGeom prst="line">
            <a:avLst/>
          </a:prstGeom>
          <a:noFill/>
          <a:ln w="50800">
            <a:solidFill>
              <a:schemeClr val="accent2"/>
            </a:solidFill>
            <a:round/>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37CEC71-1550-4581-8C8B-CA308BDB69C8}" type="slidenum">
              <a:rPr lang="en-US"/>
              <a:pPr>
                <a:defRPr/>
              </a:pPr>
              <a:t>188</a:t>
            </a:fld>
            <a:endParaRPr lang="en-US"/>
          </a:p>
        </p:txBody>
      </p:sp>
      <p:sp>
        <p:nvSpPr>
          <p:cNvPr id="23961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9C19AF3-6660-4BDB-B99F-36DE63377E55}" type="datetime1">
              <a:rPr lang="en-US" sz="1400"/>
              <a:pPr/>
              <a:t>2/26/2019</a:t>
            </a:fld>
            <a:endParaRPr lang="en-US" sz="1400"/>
          </a:p>
        </p:txBody>
      </p:sp>
      <p:sp>
        <p:nvSpPr>
          <p:cNvPr id="23961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396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0621194-E568-4810-A2E9-B069948F067E}" type="slidenum">
              <a:rPr lang="en-US" sz="1400"/>
              <a:pPr algn="r"/>
              <a:t>188</a:t>
            </a:fld>
            <a:endParaRPr lang="en-US" sz="1400"/>
          </a:p>
        </p:txBody>
      </p:sp>
      <p:sp>
        <p:nvSpPr>
          <p:cNvPr id="239621"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Back to our specific constructor</a:t>
            </a:r>
          </a:p>
        </p:txBody>
      </p:sp>
      <p:sp>
        <p:nvSpPr>
          <p:cNvPr id="23555" name="Rectangle 3"/>
          <p:cNvSpPr>
            <a:spLocks noGrp="1" noChangeArrowheads="1"/>
          </p:cNvSpPr>
          <p:nvPr>
            <p:ph type="body" idx="4294967295"/>
          </p:nvPr>
        </p:nvSpPr>
        <p:spPr/>
        <p:txBody>
          <a:bodyPr/>
          <a:lstStyle/>
          <a:p>
            <a:r>
              <a:rPr lang="en-US" smtClean="0">
                <a:latin typeface="Times New Roman" pitchFamily="18" charset="0"/>
              </a:rPr>
              <a:t>Using the mutator methods (i.e. the ‘set’ methods) is the preferred way to modify instance variables in a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4A7152C-00CD-4680-ACA8-39251CA028A2}" type="slidenum">
              <a:rPr lang="en-US"/>
              <a:pPr>
                <a:defRPr/>
              </a:pPr>
              <a:t>189</a:t>
            </a:fld>
            <a:endParaRPr lang="en-US"/>
          </a:p>
        </p:txBody>
      </p:sp>
      <p:sp>
        <p:nvSpPr>
          <p:cNvPr id="24064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766F50D-53BF-4685-BF55-BFFBB77394A0}" type="datetime1">
              <a:rPr lang="en-US" sz="1400"/>
              <a:pPr/>
              <a:t>2/26/2019</a:t>
            </a:fld>
            <a:endParaRPr lang="en-US" sz="1400"/>
          </a:p>
        </p:txBody>
      </p:sp>
      <p:sp>
        <p:nvSpPr>
          <p:cNvPr id="24064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064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5305B44-58E2-4CA9-ACEF-6F80118373B4}" type="slidenum">
              <a:rPr lang="en-US" sz="1400"/>
              <a:pPr algn="r"/>
              <a:t>189</a:t>
            </a:fld>
            <a:endParaRPr lang="en-US" sz="1400"/>
          </a:p>
        </p:txBody>
      </p:sp>
      <p:sp>
        <p:nvSpPr>
          <p:cNvPr id="240645" name="Rectangle 2"/>
          <p:cNvSpPr>
            <a:spLocks noGrp="1" noChangeArrowheads="1"/>
          </p:cNvSpPr>
          <p:nvPr>
            <p:ph type="title" idx="4294967295"/>
          </p:nvPr>
        </p:nvSpPr>
        <p:spPr bwMode="auto">
          <a:xfrm>
            <a:off x="0" y="-76200"/>
            <a:ext cx="91440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So what’s left to add to our Car class?</a:t>
            </a:r>
          </a:p>
        </p:txBody>
      </p:sp>
      <p:sp>
        <p:nvSpPr>
          <p:cNvPr id="24579" name="Rectangle 3"/>
          <p:cNvSpPr>
            <a:spLocks noGrp="1" noChangeArrowheads="1"/>
          </p:cNvSpPr>
          <p:nvPr>
            <p:ph type="body" idx="4294967295"/>
          </p:nvPr>
        </p:nvSpPr>
        <p:spPr>
          <a:xfrm>
            <a:off x="457200" y="1036638"/>
            <a:ext cx="8229600" cy="4983162"/>
          </a:xfrm>
        </p:spPr>
        <p:txBody>
          <a:bodyPr/>
          <a:lstStyle/>
          <a:p>
            <a:r>
              <a:rPr lang="en-US" sz="1800" smtClean="0">
                <a:latin typeface="Times New Roman" pitchFamily="18" charset="0"/>
              </a:rPr>
              <a:t>What else we should add:</a:t>
            </a:r>
          </a:p>
          <a:p>
            <a:pPr lvl="1"/>
            <a:r>
              <a:rPr lang="en-US" sz="1800" smtClean="0">
                <a:latin typeface="Times New Roman" pitchFamily="18" charset="0"/>
              </a:rPr>
              <a:t>A mutator that </a:t>
            </a:r>
            <a:r>
              <a:rPr lang="en-US" sz="1800" smtClean="0">
                <a:solidFill>
                  <a:srgbClr val="0066CC"/>
                </a:solidFill>
                <a:latin typeface="Times New Roman" pitchFamily="18" charset="0"/>
              </a:rPr>
              <a:t>sets both the x and y positions at the same time</a:t>
            </a:r>
          </a:p>
          <a:p>
            <a:pPr lvl="1"/>
            <a:r>
              <a:rPr lang="en-US" sz="1800" smtClean="0">
                <a:latin typeface="Times New Roman" pitchFamily="18" charset="0"/>
              </a:rPr>
              <a:t>A means to “use” the </a:t>
            </a:r>
            <a:r>
              <a:rPr lang="en-US" sz="1800" smtClean="0">
                <a:solidFill>
                  <a:srgbClr val="0066CC"/>
                </a:solidFill>
                <a:latin typeface="Times New Roman" pitchFamily="18" charset="0"/>
              </a:rPr>
              <a:t>Car’s fuel</a:t>
            </a:r>
          </a:p>
          <a:p>
            <a:endParaRPr lang="en-US" sz="1800" smtClean="0">
              <a:latin typeface="Times New Roman" pitchFamily="18" charset="0"/>
            </a:endParaRPr>
          </a:p>
          <a:p>
            <a:r>
              <a:rPr lang="en-US" sz="1800" smtClean="0">
                <a:latin typeface="Times New Roman" pitchFamily="18" charset="0"/>
              </a:rPr>
              <a:t>Let’s do the first:</a:t>
            </a:r>
          </a:p>
          <a:p>
            <a:endParaRPr lang="en-US" sz="1800" smtClean="0">
              <a:latin typeface="Times New Roman" pitchFamily="18" charset="0"/>
            </a:endParaRPr>
          </a:p>
          <a:p>
            <a:pPr lvl="2">
              <a:buFont typeface="Wingdings 2" pitchFamily="18" charset="2"/>
              <a:buNone/>
            </a:pPr>
            <a:r>
              <a:rPr lang="en-US" sz="1900" smtClean="0">
                <a:latin typeface="Times New Roman" pitchFamily="18" charset="0"/>
              </a:rPr>
              <a:t> public void setPos (int x, int y) {</a:t>
            </a:r>
          </a:p>
          <a:p>
            <a:pPr lvl="2">
              <a:buFont typeface="Wingdings 2" pitchFamily="18" charset="2"/>
              <a:buNone/>
            </a:pPr>
            <a:r>
              <a:rPr lang="en-US" sz="1900" smtClean="0">
                <a:latin typeface="Times New Roman" pitchFamily="18" charset="0"/>
              </a:rPr>
              <a:t>	setXPos (x);</a:t>
            </a:r>
          </a:p>
          <a:p>
            <a:pPr lvl="2">
              <a:buFont typeface="Wingdings 2" pitchFamily="18" charset="2"/>
              <a:buNone/>
            </a:pPr>
            <a:r>
              <a:rPr lang="en-US" sz="1900" smtClean="0">
                <a:latin typeface="Times New Roman" pitchFamily="18" charset="0"/>
              </a:rPr>
              <a:t>	setYPos (y);</a:t>
            </a:r>
          </a:p>
          <a:p>
            <a:pPr lvl="2">
              <a:buFont typeface="Wingdings 2" pitchFamily="18" charset="2"/>
              <a:buNone/>
            </a:pPr>
            <a:r>
              <a:rPr lang="en-US" sz="1900" smtClean="0">
                <a:latin typeface="Times New Roman" pitchFamily="18" charset="0"/>
              </a:rPr>
              <a:t> }</a:t>
            </a:r>
          </a:p>
          <a:p>
            <a:endParaRPr lang="en-US" sz="1800" smtClean="0">
              <a:latin typeface="Times New Roman" pitchFamily="18" charset="0"/>
            </a:endParaRPr>
          </a:p>
          <a:p>
            <a:r>
              <a:rPr lang="en-US" sz="1800" smtClean="0">
                <a:latin typeface="Times New Roman" pitchFamily="18" charset="0"/>
              </a:rPr>
              <a:t>Notice that it calls the mutator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2807E363-228D-4B29-8E95-D3D183037030}" type="slidenum">
              <a:rPr lang="en-US"/>
              <a:pPr>
                <a:defRPr/>
              </a:pPr>
              <a:t>19</a:t>
            </a:fld>
            <a:endParaRPr lang="en-US"/>
          </a:p>
        </p:txBody>
      </p:sp>
      <p:sp>
        <p:nvSpPr>
          <p:cNvPr id="27650" name="Rectangle 3"/>
          <p:cNvSpPr>
            <a:spLocks noGrp="1" noChangeArrowheads="1"/>
          </p:cNvSpPr>
          <p:nvPr>
            <p:ph idx="1"/>
          </p:nvPr>
        </p:nvSpPr>
        <p:spPr/>
        <p:txBody>
          <a:bodyPr/>
          <a:lstStyle/>
          <a:p>
            <a:pPr marL="533400" indent="-533400">
              <a:lnSpc>
                <a:spcPct val="90000"/>
              </a:lnSpc>
              <a:buFont typeface="Wingdings" pitchFamily="2" charset="2"/>
              <a:buBlip>
                <a:blip r:embed="rId2"/>
              </a:buBlip>
            </a:pPr>
            <a:r>
              <a:rPr lang="en-US" sz="2400" smtClean="0">
                <a:latin typeface="Times New Roman" pitchFamily="18" charset="0"/>
              </a:rPr>
              <a:t>Development tools-part of java development kit (JDK).</a:t>
            </a:r>
          </a:p>
          <a:p>
            <a:pPr marL="533400" indent="-533400">
              <a:lnSpc>
                <a:spcPct val="90000"/>
              </a:lnSpc>
              <a:buFont typeface="Wingdings" pitchFamily="2" charset="2"/>
              <a:buBlip>
                <a:blip r:embed="rId2"/>
              </a:buBlip>
            </a:pPr>
            <a:r>
              <a:rPr lang="en-US" sz="2400" smtClean="0">
                <a:latin typeface="Times New Roman" pitchFamily="18" charset="0"/>
              </a:rPr>
              <a:t>Classes and methods-part of Java Standard Library (JSL), also known as Application Programming Interface (API).</a:t>
            </a:r>
          </a:p>
          <a:p>
            <a:pPr marL="533400" indent="-533400">
              <a:lnSpc>
                <a:spcPct val="90000"/>
              </a:lnSpc>
              <a:buFont typeface="Wingdings" pitchFamily="2" charset="2"/>
              <a:buAutoNum type="arabicPeriod"/>
            </a:pPr>
            <a:r>
              <a:rPr lang="en-US" sz="2400" b="1" u="sng" smtClean="0">
                <a:latin typeface="Times New Roman" pitchFamily="18" charset="0"/>
              </a:rPr>
              <a:t>JDK:</a:t>
            </a:r>
          </a:p>
          <a:p>
            <a:pPr marL="533400" indent="-533400">
              <a:lnSpc>
                <a:spcPct val="90000"/>
              </a:lnSpc>
              <a:buFont typeface="Wingdings" pitchFamily="2" charset="2"/>
              <a:buBlip>
                <a:blip r:embed="rId2"/>
              </a:buBlip>
            </a:pPr>
            <a:r>
              <a:rPr lang="en-US" sz="2400" smtClean="0">
                <a:latin typeface="Times New Roman" pitchFamily="18" charset="0"/>
              </a:rPr>
              <a:t>Appletviewer ( for viewing applets)</a:t>
            </a:r>
          </a:p>
          <a:p>
            <a:pPr marL="533400" indent="-533400">
              <a:lnSpc>
                <a:spcPct val="90000"/>
              </a:lnSpc>
              <a:buFont typeface="Wingdings" pitchFamily="2" charset="2"/>
              <a:buBlip>
                <a:blip r:embed="rId2"/>
              </a:buBlip>
            </a:pPr>
            <a:r>
              <a:rPr lang="en-US" sz="2400" smtClean="0">
                <a:latin typeface="Times New Roman" pitchFamily="18" charset="0"/>
              </a:rPr>
              <a:t>Javac (Compiler)</a:t>
            </a:r>
          </a:p>
          <a:p>
            <a:pPr marL="533400" indent="-533400">
              <a:lnSpc>
                <a:spcPct val="90000"/>
              </a:lnSpc>
              <a:buFont typeface="Wingdings" pitchFamily="2" charset="2"/>
              <a:buBlip>
                <a:blip r:embed="rId2"/>
              </a:buBlip>
            </a:pPr>
            <a:r>
              <a:rPr lang="en-US" sz="2400" smtClean="0">
                <a:latin typeface="Times New Roman" pitchFamily="18" charset="0"/>
              </a:rPr>
              <a:t>Java (Interpreter)</a:t>
            </a:r>
          </a:p>
          <a:p>
            <a:pPr marL="533400" indent="-533400">
              <a:lnSpc>
                <a:spcPct val="90000"/>
              </a:lnSpc>
              <a:buFont typeface="Wingdings" pitchFamily="2" charset="2"/>
              <a:buBlip>
                <a:blip r:embed="rId2"/>
              </a:buBlip>
            </a:pPr>
            <a:r>
              <a:rPr lang="en-US" sz="2400" smtClean="0">
                <a:latin typeface="Times New Roman" pitchFamily="18" charset="0"/>
              </a:rPr>
              <a:t>Javap (Java disassembler)</a:t>
            </a:r>
          </a:p>
          <a:p>
            <a:pPr marL="533400" indent="-533400">
              <a:lnSpc>
                <a:spcPct val="90000"/>
              </a:lnSpc>
              <a:buFont typeface="Wingdings" pitchFamily="2" charset="2"/>
              <a:buBlip>
                <a:blip r:embed="rId2"/>
              </a:buBlip>
            </a:pPr>
            <a:r>
              <a:rPr lang="en-US" sz="2400" smtClean="0">
                <a:latin typeface="Times New Roman" pitchFamily="18" charset="0"/>
              </a:rPr>
              <a:t>Javah (for C header files)</a:t>
            </a:r>
          </a:p>
          <a:p>
            <a:pPr marL="533400" indent="-533400">
              <a:lnSpc>
                <a:spcPct val="90000"/>
              </a:lnSpc>
              <a:buFont typeface="Wingdings" pitchFamily="2" charset="2"/>
              <a:buBlip>
                <a:blip r:embed="rId2"/>
              </a:buBlip>
            </a:pPr>
            <a:r>
              <a:rPr lang="en-US" sz="2400" smtClean="0">
                <a:latin typeface="Times New Roman" pitchFamily="18" charset="0"/>
              </a:rPr>
              <a:t>Javadoc ( for creating HTML description)</a:t>
            </a:r>
          </a:p>
          <a:p>
            <a:pPr marL="533400" indent="-533400">
              <a:lnSpc>
                <a:spcPct val="90000"/>
              </a:lnSpc>
              <a:buFont typeface="Wingdings" pitchFamily="2" charset="2"/>
              <a:buBlip>
                <a:blip r:embed="rId2"/>
              </a:buBlip>
            </a:pPr>
            <a:r>
              <a:rPr lang="en-US" sz="2400" smtClean="0">
                <a:latin typeface="Times New Roman" pitchFamily="18" charset="0"/>
              </a:rPr>
              <a:t>Jdb (Java Debugger)</a:t>
            </a:r>
          </a:p>
        </p:txBody>
      </p:sp>
      <p:sp>
        <p:nvSpPr>
          <p:cNvPr id="40962" name="Rectangle 2"/>
          <p:cNvSpPr>
            <a:spLocks noGrp="1" noChangeArrowheads="1"/>
          </p:cNvSpPr>
          <p:nvPr>
            <p:ph type="title"/>
          </p:nvPr>
        </p:nvSpPr>
        <p:spPr/>
        <p:txBody>
          <a:bodyPr/>
          <a:lstStyle/>
          <a:p>
            <a:pPr fontAlgn="auto">
              <a:spcAft>
                <a:spcPts val="0"/>
              </a:spcAft>
              <a:defRPr/>
            </a:pPr>
            <a:r>
              <a:rPr lang="en-US"/>
              <a:t>Java Environment</a:t>
            </a:r>
          </a:p>
        </p:txBody>
      </p:sp>
      <p:sp>
        <p:nvSpPr>
          <p:cNvPr id="27652"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6F14B68D-1111-47D7-B3C4-119453044708}" type="slidenum">
              <a:rPr lang="en-US" sz="1000"/>
              <a:pPr algn="r"/>
              <a:t>19</a:t>
            </a:fld>
            <a:endParaRPr lang="en-US" sz="1000"/>
          </a:p>
        </p:txBody>
      </p:sp>
      <p:sp>
        <p:nvSpPr>
          <p:cNvPr id="27653"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B1A42101-8341-4666-B165-74A03E249758}" type="slidenum">
              <a:rPr lang="en-US"/>
              <a:pPr>
                <a:defRPr/>
              </a:pPr>
              <a:t>190</a:t>
            </a:fld>
            <a:endParaRPr lang="en-US"/>
          </a:p>
        </p:txBody>
      </p:sp>
      <p:sp>
        <p:nvSpPr>
          <p:cNvPr id="24166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F42C682-24AC-4E02-B852-25D340E9C95D}" type="datetime1">
              <a:rPr lang="en-US" sz="1400"/>
              <a:pPr/>
              <a:t>2/26/2019</a:t>
            </a:fld>
            <a:endParaRPr lang="en-US" sz="1400"/>
          </a:p>
        </p:txBody>
      </p:sp>
      <p:sp>
        <p:nvSpPr>
          <p:cNvPr id="24166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166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6906194-C48F-4473-B93F-DF24F28CE8BB}" type="slidenum">
              <a:rPr lang="en-US" sz="1400"/>
              <a:pPr algn="r"/>
              <a:t>190</a:t>
            </a:fld>
            <a:endParaRPr lang="en-US" sz="1400"/>
          </a:p>
        </p:txBody>
      </p:sp>
      <p:sp>
        <p:nvSpPr>
          <p:cNvPr id="241669"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Using the Car’s fuel</a:t>
            </a:r>
          </a:p>
        </p:txBody>
      </p:sp>
      <p:sp>
        <p:nvSpPr>
          <p:cNvPr id="25603" name="Rectangle 3"/>
          <p:cNvSpPr>
            <a:spLocks noGrp="1" noChangeArrowheads="1"/>
          </p:cNvSpPr>
          <p:nvPr>
            <p:ph type="body" idx="4294967295"/>
          </p:nvPr>
        </p:nvSpPr>
        <p:spPr>
          <a:xfrm>
            <a:off x="457200" y="990600"/>
            <a:ext cx="8229600" cy="4525963"/>
          </a:xfrm>
        </p:spPr>
        <p:txBody>
          <a:bodyPr/>
          <a:lstStyle/>
          <a:p>
            <a:r>
              <a:rPr lang="en-US" sz="2000" smtClean="0">
                <a:latin typeface="Times New Roman" pitchFamily="18" charset="0"/>
              </a:rPr>
              <a:t>Whenever the Car moves, it should burn some of the fuel</a:t>
            </a:r>
          </a:p>
          <a:p>
            <a:pPr lvl="1"/>
            <a:r>
              <a:rPr lang="en-US" sz="2100" smtClean="0">
                <a:latin typeface="Times New Roman" pitchFamily="18" charset="0"/>
              </a:rPr>
              <a:t>For each pixel it moves, it uses one unit of fuel</a:t>
            </a:r>
          </a:p>
          <a:p>
            <a:pPr lvl="2"/>
            <a:r>
              <a:rPr lang="en-US" smtClean="0">
                <a:latin typeface="Times New Roman" pitchFamily="18" charset="0"/>
              </a:rPr>
              <a:t>We could make this more realistic, but this is simpler</a:t>
            </a:r>
          </a:p>
          <a:p>
            <a:pPr>
              <a:buFont typeface="Wingdings 3" pitchFamily="18" charset="2"/>
              <a:buNone/>
            </a:pPr>
            <a:endParaRPr lang="en-US" sz="2000" smtClean="0">
              <a:latin typeface="Times New Roman" pitchFamily="18" charset="0"/>
            </a:endParaRPr>
          </a:p>
        </p:txBody>
      </p:sp>
      <p:sp>
        <p:nvSpPr>
          <p:cNvPr id="25604" name="Rectangle 4"/>
          <p:cNvSpPr>
            <a:spLocks noChangeArrowheads="1"/>
          </p:cNvSpPr>
          <p:nvPr/>
        </p:nvSpPr>
        <p:spPr bwMode="auto">
          <a:xfrm>
            <a:off x="304800" y="2514600"/>
            <a:ext cx="3429000" cy="3429000"/>
          </a:xfrm>
          <a:prstGeom prst="rect">
            <a:avLst/>
          </a:prstGeom>
          <a:noFill/>
          <a:ln w="9525">
            <a:noFill/>
            <a:miter lim="800000"/>
            <a:headEnd/>
            <a:tailEnd/>
          </a:ln>
        </p:spPr>
        <p:txBody>
          <a:bodyPr/>
          <a:lstStyle/>
          <a:p>
            <a:pPr marL="342900" indent="-342900">
              <a:spcBef>
                <a:spcPct val="20000"/>
              </a:spcBef>
            </a:pPr>
            <a:r>
              <a:rPr lang="en-US" sz="2000">
                <a:latin typeface="Times New Roman" pitchFamily="18" charset="0"/>
              </a:rPr>
              <a:t>public void setXPos (int x) {</a:t>
            </a:r>
          </a:p>
          <a:p>
            <a:pPr marL="342900" indent="-342900">
              <a:spcBef>
                <a:spcPct val="20000"/>
              </a:spcBef>
            </a:pPr>
            <a:r>
              <a:rPr lang="en-US" sz="2000">
                <a:latin typeface="Times New Roman" pitchFamily="18" charset="0"/>
              </a:rPr>
              <a:t>	xpos = x;</a:t>
            </a:r>
          </a:p>
          <a:p>
            <a:pPr marL="342900" indent="-342900">
              <a:spcBef>
                <a:spcPct val="20000"/>
              </a:spcBef>
            </a:pPr>
            <a:r>
              <a:rPr lang="en-US" sz="2000">
                <a:latin typeface="Times New Roman" pitchFamily="18" charset="0"/>
              </a:rPr>
              <a:t>}</a:t>
            </a:r>
          </a:p>
          <a:p>
            <a:pPr marL="342900" indent="-342900">
              <a:spcBef>
                <a:spcPct val="20000"/>
              </a:spcBef>
            </a:pPr>
            <a:endParaRPr lang="en-US" sz="2000">
              <a:latin typeface="Times New Roman" pitchFamily="18" charset="0"/>
            </a:endParaRPr>
          </a:p>
          <a:p>
            <a:pPr marL="342900" indent="-342900">
              <a:spcBef>
                <a:spcPct val="20000"/>
              </a:spcBef>
            </a:pPr>
            <a:r>
              <a:rPr lang="en-US" sz="2000">
                <a:latin typeface="Times New Roman" pitchFamily="18" charset="0"/>
              </a:rPr>
              <a:t>public void setYPos (int y) {</a:t>
            </a:r>
          </a:p>
          <a:p>
            <a:pPr marL="342900" indent="-342900">
              <a:spcBef>
                <a:spcPct val="20000"/>
              </a:spcBef>
            </a:pPr>
            <a:r>
              <a:rPr lang="en-US" sz="2000">
                <a:latin typeface="Times New Roman" pitchFamily="18" charset="0"/>
              </a:rPr>
              <a:t>	ypos = y;</a:t>
            </a:r>
          </a:p>
          <a:p>
            <a:pPr marL="342900" indent="-342900">
              <a:spcBef>
                <a:spcPct val="20000"/>
              </a:spcBef>
            </a:pPr>
            <a:r>
              <a:rPr lang="en-US" sz="2000">
                <a:latin typeface="Times New Roman" pitchFamily="18" charset="0"/>
              </a:rPr>
              <a:t>}</a:t>
            </a:r>
          </a:p>
          <a:p>
            <a:pPr marL="342900" indent="-342900">
              <a:spcBef>
                <a:spcPct val="20000"/>
              </a:spcBef>
            </a:pPr>
            <a:endParaRPr lang="en-US" sz="2000">
              <a:latin typeface="Times New Roman" pitchFamily="18" charset="0"/>
            </a:endParaRPr>
          </a:p>
        </p:txBody>
      </p:sp>
      <p:sp>
        <p:nvSpPr>
          <p:cNvPr id="25605" name="Rectangle 5"/>
          <p:cNvSpPr>
            <a:spLocks noChangeArrowheads="1"/>
          </p:cNvSpPr>
          <p:nvPr/>
        </p:nvSpPr>
        <p:spPr bwMode="auto">
          <a:xfrm>
            <a:off x="4572000" y="2590800"/>
            <a:ext cx="4495800" cy="3581400"/>
          </a:xfrm>
          <a:prstGeom prst="rect">
            <a:avLst/>
          </a:prstGeom>
          <a:noFill/>
          <a:ln w="9525">
            <a:noFill/>
            <a:miter lim="800000"/>
            <a:headEnd/>
            <a:tailEnd/>
          </a:ln>
        </p:spPr>
        <p:txBody>
          <a:bodyPr/>
          <a:lstStyle/>
          <a:p>
            <a:pPr marL="342900" indent="-342900">
              <a:spcBef>
                <a:spcPct val="20000"/>
              </a:spcBef>
            </a:pPr>
            <a:r>
              <a:rPr lang="en-US" sz="2000">
                <a:latin typeface="Times New Roman" pitchFamily="18" charset="0"/>
              </a:rPr>
              <a:t>public void setXPos (int x) {</a:t>
            </a:r>
          </a:p>
          <a:p>
            <a:pPr marL="342900" indent="-342900">
              <a:spcBef>
                <a:spcPct val="20000"/>
              </a:spcBef>
            </a:pPr>
            <a:r>
              <a:rPr lang="en-US" sz="2000">
                <a:solidFill>
                  <a:srgbClr val="FFFF00"/>
                </a:solidFill>
                <a:latin typeface="Times New Roman" pitchFamily="18" charset="0"/>
              </a:rPr>
              <a:t>	</a:t>
            </a:r>
            <a:r>
              <a:rPr lang="en-US" sz="2000">
                <a:solidFill>
                  <a:srgbClr val="008000"/>
                </a:solidFill>
                <a:latin typeface="Times New Roman" pitchFamily="18" charset="0"/>
              </a:rPr>
              <a:t>fuel -= Math.abs(getXPos()-x);</a:t>
            </a:r>
          </a:p>
          <a:p>
            <a:pPr marL="342900" indent="-342900">
              <a:spcBef>
                <a:spcPct val="20000"/>
              </a:spcBef>
            </a:pPr>
            <a:r>
              <a:rPr lang="en-US" sz="2000">
                <a:latin typeface="Times New Roman" pitchFamily="18" charset="0"/>
              </a:rPr>
              <a:t>	xpos = x;</a:t>
            </a:r>
          </a:p>
          <a:p>
            <a:pPr marL="342900" indent="-342900">
              <a:spcBef>
                <a:spcPct val="20000"/>
              </a:spcBef>
            </a:pPr>
            <a:r>
              <a:rPr lang="en-US" sz="2000">
                <a:latin typeface="Times New Roman" pitchFamily="18" charset="0"/>
              </a:rPr>
              <a:t>}</a:t>
            </a:r>
          </a:p>
          <a:p>
            <a:pPr marL="342900" indent="-342900">
              <a:spcBef>
                <a:spcPct val="20000"/>
              </a:spcBef>
            </a:pPr>
            <a:endParaRPr lang="en-US" sz="2000">
              <a:latin typeface="Times New Roman" pitchFamily="18" charset="0"/>
            </a:endParaRPr>
          </a:p>
          <a:p>
            <a:pPr marL="342900" indent="-342900">
              <a:spcBef>
                <a:spcPct val="20000"/>
              </a:spcBef>
            </a:pPr>
            <a:r>
              <a:rPr lang="en-US" sz="2000">
                <a:latin typeface="Times New Roman" pitchFamily="18" charset="0"/>
              </a:rPr>
              <a:t>public void setYPos (int y) {</a:t>
            </a:r>
          </a:p>
          <a:p>
            <a:pPr marL="342900" indent="-342900">
              <a:spcBef>
                <a:spcPct val="20000"/>
              </a:spcBef>
            </a:pPr>
            <a:r>
              <a:rPr lang="en-US" sz="2000">
                <a:latin typeface="Times New Roman" pitchFamily="18" charset="0"/>
              </a:rPr>
              <a:t>	</a:t>
            </a:r>
            <a:r>
              <a:rPr lang="en-US" sz="2000">
                <a:solidFill>
                  <a:srgbClr val="008000"/>
                </a:solidFill>
                <a:latin typeface="Times New Roman" pitchFamily="18" charset="0"/>
              </a:rPr>
              <a:t>fuel -= Math.abs(getYPos()-y);</a:t>
            </a:r>
          </a:p>
          <a:p>
            <a:pPr marL="342900" indent="-342900">
              <a:spcBef>
                <a:spcPct val="20000"/>
              </a:spcBef>
            </a:pPr>
            <a:r>
              <a:rPr lang="en-US" sz="2000">
                <a:latin typeface="Times New Roman" pitchFamily="18" charset="0"/>
              </a:rPr>
              <a:t>	ypos = y;</a:t>
            </a:r>
          </a:p>
          <a:p>
            <a:pPr marL="342900" indent="-342900">
              <a:spcBef>
                <a:spcPct val="20000"/>
              </a:spcBef>
            </a:pPr>
            <a:r>
              <a:rPr lang="en-US" sz="2000">
                <a:latin typeface="Times New Roman" pitchFamily="18" charset="0"/>
              </a:rPr>
              <a:t>}</a:t>
            </a:r>
          </a:p>
        </p:txBody>
      </p:sp>
      <p:sp>
        <p:nvSpPr>
          <p:cNvPr id="241673" name="Line 6"/>
          <p:cNvSpPr>
            <a:spLocks noChangeShapeType="1"/>
          </p:cNvSpPr>
          <p:nvPr/>
        </p:nvSpPr>
        <p:spPr bwMode="auto">
          <a:xfrm>
            <a:off x="4114800" y="2362200"/>
            <a:ext cx="0" cy="3733800"/>
          </a:xfrm>
          <a:prstGeom prst="line">
            <a:avLst/>
          </a:prstGeom>
          <a:noFill/>
          <a:ln w="50800">
            <a:solidFill>
              <a:schemeClr val="accent2"/>
            </a:solidFill>
            <a:round/>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60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605">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605">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605">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6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79787428-171B-4A19-9EA8-A2AC722776D7}" type="slidenum">
              <a:rPr lang="en-US"/>
              <a:pPr>
                <a:defRPr/>
              </a:pPr>
              <a:t>191</a:t>
            </a:fld>
            <a:endParaRPr lang="en-US"/>
          </a:p>
        </p:txBody>
      </p:sp>
      <p:sp>
        <p:nvSpPr>
          <p:cNvPr id="24269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532944EE-5863-4D45-87BB-83DB3397B3BE}" type="datetime1">
              <a:rPr lang="en-US" sz="1400"/>
              <a:pPr/>
              <a:t>2/26/2019</a:t>
            </a:fld>
            <a:endParaRPr lang="en-US" sz="1400"/>
          </a:p>
        </p:txBody>
      </p:sp>
      <p:sp>
        <p:nvSpPr>
          <p:cNvPr id="24269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26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5C55261-3ACD-4205-891E-1A2F119E3268}" type="slidenum">
              <a:rPr lang="en-US" sz="1400"/>
              <a:pPr algn="r"/>
              <a:t>191</a:t>
            </a:fld>
            <a:endParaRPr lang="en-US" sz="1400"/>
          </a:p>
        </p:txBody>
      </p:sp>
      <p:sp>
        <p:nvSpPr>
          <p:cNvPr id="24269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Using the Car’s fuel</a:t>
            </a:r>
          </a:p>
        </p:txBody>
      </p:sp>
      <p:sp>
        <p:nvSpPr>
          <p:cNvPr id="26627" name="Rectangle 3"/>
          <p:cNvSpPr>
            <a:spLocks noGrp="1" noChangeArrowheads="1"/>
          </p:cNvSpPr>
          <p:nvPr>
            <p:ph type="body" idx="4294967295"/>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Notice that to access the instance variables, the accessor methods are used</a:t>
            </a:r>
          </a:p>
          <a:p>
            <a:r>
              <a:rPr lang="en-US" smtClean="0"/>
              <a:t>Math.abs() gets the absolute value of the passed parameter</a:t>
            </a:r>
          </a:p>
          <a:p>
            <a:endParaRPr lang="en-US" smtClean="0"/>
          </a:p>
        </p:txBody>
      </p:sp>
      <p:sp>
        <p:nvSpPr>
          <p:cNvPr id="26628" name="Rectangle 4"/>
          <p:cNvSpPr>
            <a:spLocks noChangeArrowheads="1"/>
          </p:cNvSpPr>
          <p:nvPr/>
        </p:nvSpPr>
        <p:spPr bwMode="auto">
          <a:xfrm>
            <a:off x="304800" y="1600200"/>
            <a:ext cx="6934200" cy="3581400"/>
          </a:xfrm>
          <a:prstGeom prst="rect">
            <a:avLst/>
          </a:prstGeom>
          <a:noFill/>
          <a:ln w="9525">
            <a:noFill/>
            <a:miter lim="800000"/>
            <a:headEnd/>
            <a:tailEnd/>
          </a:ln>
        </p:spPr>
        <p:txBody>
          <a:bodyPr/>
          <a:lstStyle/>
          <a:p>
            <a:pPr marL="342900" indent="-342900">
              <a:spcBef>
                <a:spcPct val="20000"/>
              </a:spcBef>
            </a:pPr>
            <a:r>
              <a:rPr lang="en-US" sz="2400">
                <a:latin typeface="Times New Roman" pitchFamily="18" charset="0"/>
              </a:rPr>
              <a:t>public void setPos (int x, int y) {</a:t>
            </a:r>
          </a:p>
          <a:p>
            <a:pPr marL="342900" indent="-342900">
              <a:spcBef>
                <a:spcPct val="20000"/>
              </a:spcBef>
            </a:pPr>
            <a:r>
              <a:rPr lang="en-US" sz="2400">
                <a:latin typeface="Times New Roman" pitchFamily="18" charset="0"/>
              </a:rPr>
              <a:t>	setXPos(x);</a:t>
            </a:r>
          </a:p>
          <a:p>
            <a:pPr marL="342900" indent="-342900">
              <a:spcBef>
                <a:spcPct val="20000"/>
              </a:spcBef>
            </a:pPr>
            <a:r>
              <a:rPr lang="en-US" sz="2400">
                <a:latin typeface="Times New Roman" pitchFamily="18" charset="0"/>
              </a:rPr>
              <a:t>	setYPos(y);</a:t>
            </a:r>
          </a:p>
          <a:p>
            <a:pPr marL="342900" indent="-342900">
              <a:spcBef>
                <a:spcPct val="20000"/>
              </a:spcBef>
            </a:pPr>
            <a:r>
              <a:rPr lang="en-US" sz="24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A4A5591-C0AE-4D40-B2CC-7A7EA26366F8}" type="slidenum">
              <a:rPr lang="en-US"/>
              <a:pPr>
                <a:defRPr/>
              </a:pPr>
              <a:t>192</a:t>
            </a:fld>
            <a:endParaRPr lang="en-US"/>
          </a:p>
        </p:txBody>
      </p:sp>
      <p:sp>
        <p:nvSpPr>
          <p:cNvPr id="24371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79891FFE-02FE-435D-BB97-9E825459955F}" type="datetime1">
              <a:rPr lang="en-US" sz="1400"/>
              <a:pPr/>
              <a:t>2/26/2019</a:t>
            </a:fld>
            <a:endParaRPr lang="en-US" sz="1400"/>
          </a:p>
        </p:txBody>
      </p:sp>
      <p:sp>
        <p:nvSpPr>
          <p:cNvPr id="24371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371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F9C02D6-1F43-45DF-B5EE-7CBFC699EA8C}" type="slidenum">
              <a:rPr lang="en-US" sz="1400"/>
              <a:pPr algn="r"/>
              <a:t>192</a:t>
            </a:fld>
            <a:endParaRPr lang="en-US" sz="1400"/>
          </a:p>
        </p:txBody>
      </p:sp>
      <p:sp>
        <p:nvSpPr>
          <p:cNvPr id="243717" name="Rectangle 2"/>
          <p:cNvSpPr>
            <a:spLocks noGrp="1" noChangeArrowheads="1"/>
          </p:cNvSpPr>
          <p:nvPr>
            <p:ph type="title" idx="4294967295"/>
          </p:nvPr>
        </p:nvSpPr>
        <p:spPr bwMode="auto">
          <a:xfrm>
            <a:off x="457200" y="274638"/>
            <a:ext cx="8686800" cy="5635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The main() method</a:t>
            </a:r>
          </a:p>
        </p:txBody>
      </p:sp>
      <p:sp>
        <p:nvSpPr>
          <p:cNvPr id="27651" name="Rectangle 3"/>
          <p:cNvSpPr>
            <a:spLocks noGrp="1" noChangeArrowheads="1"/>
          </p:cNvSpPr>
          <p:nvPr>
            <p:ph type="body" idx="4294967295"/>
          </p:nvPr>
        </p:nvSpPr>
        <p:spPr>
          <a:xfrm>
            <a:off x="457200" y="1143000"/>
            <a:ext cx="8382000" cy="4953000"/>
          </a:xfrm>
        </p:spPr>
        <p:txBody>
          <a:bodyPr/>
          <a:lstStyle/>
          <a:p>
            <a:pPr>
              <a:lnSpc>
                <a:spcPct val="80000"/>
              </a:lnSpc>
            </a:pPr>
            <a:r>
              <a:rPr lang="en-US" sz="1600" smtClean="0">
                <a:latin typeface="Times New Roman" pitchFamily="18" charset="0"/>
              </a:rPr>
              <a:t>Consider a class with many methods:</a:t>
            </a:r>
          </a:p>
          <a:p>
            <a:pPr>
              <a:lnSpc>
                <a:spcPct val="80000"/>
              </a:lnSpc>
            </a:pPr>
            <a:endParaRPr lang="en-US" sz="1600" smtClean="0">
              <a:latin typeface="Times New Roman" pitchFamily="18" charset="0"/>
            </a:endParaRPr>
          </a:p>
          <a:p>
            <a:pPr>
              <a:lnSpc>
                <a:spcPct val="80000"/>
              </a:lnSpc>
              <a:buFont typeface="Wingdings 3" pitchFamily="18" charset="2"/>
              <a:buNone/>
            </a:pPr>
            <a:r>
              <a:rPr lang="en-US" sz="1600" smtClean="0">
                <a:latin typeface="Times New Roman" pitchFamily="18" charset="0"/>
              </a:rPr>
              <a:t>public class WhereToStart {</a:t>
            </a:r>
          </a:p>
          <a:p>
            <a:pPr lvl="1">
              <a:lnSpc>
                <a:spcPct val="80000"/>
              </a:lnSpc>
              <a:buFont typeface="Verdana" pitchFamily="34" charset="0"/>
              <a:buNone/>
            </a:pPr>
            <a:endParaRPr lang="en-US" sz="1600" smtClean="0">
              <a:latin typeface="Times New Roman" pitchFamily="18" charset="0"/>
            </a:endParaRPr>
          </a:p>
          <a:p>
            <a:pPr lvl="1">
              <a:lnSpc>
                <a:spcPct val="80000"/>
              </a:lnSpc>
              <a:buFont typeface="Verdana" pitchFamily="34" charset="0"/>
              <a:buNone/>
            </a:pPr>
            <a:r>
              <a:rPr lang="en-US" sz="1600" smtClean="0">
                <a:latin typeface="Times New Roman" pitchFamily="18" charset="0"/>
              </a:rPr>
              <a:t>public static void foo (int x) {</a:t>
            </a:r>
          </a:p>
          <a:p>
            <a:pPr lvl="2">
              <a:lnSpc>
                <a:spcPct val="80000"/>
              </a:lnSpc>
              <a:buFont typeface="Wingdings 2" pitchFamily="18" charset="2"/>
              <a:buNone/>
            </a:pPr>
            <a:r>
              <a:rPr lang="en-US" sz="17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800" smtClean="0">
                <a:latin typeface="Times New Roman" pitchFamily="18" charset="0"/>
              </a:rPr>
              <a:t>public static void bar () {</a:t>
            </a:r>
          </a:p>
          <a:p>
            <a:pPr lvl="2">
              <a:lnSpc>
                <a:spcPct val="80000"/>
              </a:lnSpc>
              <a:buFont typeface="Wingdings 2" pitchFamily="18" charset="2"/>
              <a:buNone/>
            </a:pPr>
            <a:r>
              <a:rPr lang="en-US" sz="17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800" smtClean="0">
                <a:latin typeface="Times New Roman" pitchFamily="18" charset="0"/>
              </a:rPr>
              <a:t>public static void main (String[] args) {</a:t>
            </a:r>
          </a:p>
          <a:p>
            <a:pPr lvl="2">
              <a:lnSpc>
                <a:spcPct val="80000"/>
              </a:lnSpc>
              <a:buFont typeface="Wingdings 2" pitchFamily="18" charset="2"/>
              <a:buNone/>
            </a:pPr>
            <a:r>
              <a:rPr lang="en-US" sz="17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a:t>
            </a:r>
          </a:p>
          <a:p>
            <a:pPr>
              <a:lnSpc>
                <a:spcPct val="80000"/>
              </a:lnSpc>
            </a:pPr>
            <a:r>
              <a:rPr lang="en-US" sz="1600" smtClean="0">
                <a:latin typeface="Times New Roman" pitchFamily="18" charset="0"/>
              </a:rPr>
              <a:t>Where does Java start executing the program?</a:t>
            </a:r>
          </a:p>
          <a:p>
            <a:pPr lvl="1">
              <a:lnSpc>
                <a:spcPct val="80000"/>
              </a:lnSpc>
            </a:pPr>
            <a:r>
              <a:rPr lang="en-US" sz="1600" smtClean="0">
                <a:latin typeface="Times New Roman" pitchFamily="18" charset="0"/>
              </a:rPr>
              <a:t>Always at the beginning of the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5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1">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0B18CFC-266F-47EB-9E05-EBBD9559C28E}" type="slidenum">
              <a:rPr lang="en-US"/>
              <a:pPr>
                <a:defRPr/>
              </a:pPr>
              <a:t>193</a:t>
            </a:fld>
            <a:endParaRPr lang="en-US"/>
          </a:p>
        </p:txBody>
      </p:sp>
      <p:sp>
        <p:nvSpPr>
          <p:cNvPr id="2447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DDC2D3C-190F-4238-9C0C-C15FF94E857B}" type="datetime1">
              <a:rPr lang="en-US" sz="1400"/>
              <a:pPr/>
              <a:t>2/26/2019</a:t>
            </a:fld>
            <a:endParaRPr lang="en-US" sz="1400"/>
          </a:p>
        </p:txBody>
      </p:sp>
      <p:sp>
        <p:nvSpPr>
          <p:cNvPr id="24473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47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4BD7EC6-0C53-487D-A527-A32113AD0C9C}" type="slidenum">
              <a:rPr lang="en-US" sz="1400"/>
              <a:pPr algn="r"/>
              <a:t>193</a:t>
            </a:fld>
            <a:endParaRPr lang="en-US" sz="1400"/>
          </a:p>
        </p:txBody>
      </p:sp>
      <p:sp>
        <p:nvSpPr>
          <p:cNvPr id="24474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normAutofit fontScale="90000"/>
          </a:bodyPr>
          <a:lstStyle/>
          <a:p>
            <a:r>
              <a:rPr lang="en-US" sz="3700" smtClean="0">
                <a:effectLst/>
                <a:latin typeface="Times New Roman" pitchFamily="18" charset="0"/>
              </a:rPr>
              <a:t>Running a class without a main() method</a:t>
            </a:r>
          </a:p>
        </p:txBody>
      </p:sp>
      <p:sp>
        <p:nvSpPr>
          <p:cNvPr id="244742" name="Rectangle 3"/>
          <p:cNvSpPr>
            <a:spLocks noGrp="1" noChangeArrowheads="1"/>
          </p:cNvSpPr>
          <p:nvPr>
            <p:ph type="body" idx="4294967295"/>
          </p:nvPr>
        </p:nvSpPr>
        <p:spPr/>
        <p:txBody>
          <a:bodyPr/>
          <a:lstStyle/>
          <a:p>
            <a:r>
              <a:rPr lang="en-US" sz="2000" smtClean="0">
                <a:latin typeface="Times New Roman" pitchFamily="18" charset="0"/>
              </a:rPr>
              <a:t>Consider the Car class</a:t>
            </a:r>
          </a:p>
          <a:p>
            <a:pPr lvl="1"/>
            <a:r>
              <a:rPr lang="en-US" sz="2100" smtClean="0">
                <a:latin typeface="Times New Roman" pitchFamily="18" charset="0"/>
              </a:rPr>
              <a:t>It had no main() method!</a:t>
            </a:r>
          </a:p>
          <a:p>
            <a:pPr lvl="1"/>
            <a:r>
              <a:rPr lang="en-US" sz="2100" smtClean="0">
                <a:latin typeface="Times New Roman" pitchFamily="18" charset="0"/>
              </a:rPr>
              <a:t>Create another class named “CarSimulation” where main function and Car class is declared.</a:t>
            </a:r>
            <a:endParaRPr lang="en-US" smtClean="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31A64AD7-59D0-40AD-AE28-5FE956017971}" type="slidenum">
              <a:rPr lang="en-US"/>
              <a:pPr>
                <a:defRPr/>
              </a:pPr>
              <a:t>194</a:t>
            </a:fld>
            <a:endParaRPr lang="en-US"/>
          </a:p>
        </p:txBody>
      </p:sp>
      <p:sp>
        <p:nvSpPr>
          <p:cNvPr id="246786"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Lecture 16</a:t>
            </a:r>
          </a:p>
        </p:txBody>
      </p:sp>
      <p:sp>
        <p:nvSpPr>
          <p:cNvPr id="246787"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4100" smtClean="0">
                <a:latin typeface="Times New Roman" pitchFamily="18" charset="0"/>
              </a:rPr>
              <a:t>String Handling in Java</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3CE960F-3EB1-478A-90C2-FE48E6A62A9F}" type="slidenum">
              <a:rPr lang="en-US"/>
              <a:pPr>
                <a:defRPr/>
              </a:pPr>
              <a:t>195</a:t>
            </a:fld>
            <a:endParaRPr lang="en-US"/>
          </a:p>
        </p:txBody>
      </p:sp>
      <p:sp>
        <p:nvSpPr>
          <p:cNvPr id="2478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43B511B-B306-4583-BF16-12F6F57C57CF}" type="datetime1">
              <a:rPr lang="en-US" sz="1400"/>
              <a:pPr/>
              <a:t>2/26/2019</a:t>
            </a:fld>
            <a:endParaRPr lang="en-US" sz="1400"/>
          </a:p>
        </p:txBody>
      </p:sp>
      <p:sp>
        <p:nvSpPr>
          <p:cNvPr id="2478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78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D158FEC-AC85-479C-9394-D7FEE988A202}" type="slidenum">
              <a:rPr lang="en-US" sz="1400"/>
              <a:pPr algn="r"/>
              <a:t>195</a:t>
            </a:fld>
            <a:endParaRPr lang="en-US" sz="1400"/>
          </a:p>
        </p:txBody>
      </p:sp>
      <p:sp>
        <p:nvSpPr>
          <p:cNvPr id="24781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String in Java</a:t>
            </a:r>
          </a:p>
        </p:txBody>
      </p:sp>
      <p:sp>
        <p:nvSpPr>
          <p:cNvPr id="247814" name="Rectangle 3"/>
          <p:cNvSpPr>
            <a:spLocks noGrp="1" noChangeArrowheads="1"/>
          </p:cNvSpPr>
          <p:nvPr>
            <p:ph type="body" idx="4294967295"/>
          </p:nvPr>
        </p:nvSpPr>
        <p:spPr/>
        <p:txBody>
          <a:bodyPr/>
          <a:lstStyle/>
          <a:p>
            <a:pPr>
              <a:lnSpc>
                <a:spcPct val="80000"/>
              </a:lnSpc>
              <a:buFont typeface="Wingdings" pitchFamily="2" charset="2"/>
              <a:buChar char="ü"/>
            </a:pPr>
            <a:r>
              <a:rPr lang="en-US" sz="2300" smtClean="0">
                <a:latin typeface="Times New Roman" pitchFamily="18" charset="0"/>
              </a:rPr>
              <a:t>String is a sequence of characters.</a:t>
            </a:r>
          </a:p>
          <a:p>
            <a:pPr>
              <a:lnSpc>
                <a:spcPct val="80000"/>
              </a:lnSpc>
              <a:buFont typeface="Wingdings" pitchFamily="2" charset="2"/>
              <a:buChar char="ü"/>
            </a:pPr>
            <a:r>
              <a:rPr lang="en-US" sz="2300" smtClean="0">
                <a:latin typeface="Times New Roman" pitchFamily="18" charset="0"/>
              </a:rPr>
              <a:t>Java implements strings as objects of type </a:t>
            </a:r>
            <a:r>
              <a:rPr lang="en-US" sz="2300" b="1" smtClean="0">
                <a:latin typeface="Times New Roman" pitchFamily="18" charset="0"/>
              </a:rPr>
              <a:t>String.</a:t>
            </a:r>
          </a:p>
          <a:p>
            <a:pPr>
              <a:lnSpc>
                <a:spcPct val="80000"/>
              </a:lnSpc>
              <a:buFont typeface="Wingdings" pitchFamily="2" charset="2"/>
              <a:buChar char="ü"/>
            </a:pPr>
            <a:r>
              <a:rPr lang="en-US" sz="2300" smtClean="0">
                <a:latin typeface="Times New Roman" pitchFamily="18" charset="0"/>
              </a:rPr>
              <a:t>It belongs to </a:t>
            </a:r>
            <a:r>
              <a:rPr lang="en-US" sz="2300" b="1" smtClean="0">
                <a:latin typeface="Times New Roman" pitchFamily="18" charset="0"/>
              </a:rPr>
              <a:t>java.lang</a:t>
            </a:r>
            <a:r>
              <a:rPr lang="en-US" sz="2300" smtClean="0">
                <a:latin typeface="Times New Roman" pitchFamily="18" charset="0"/>
              </a:rPr>
              <a:t>.</a:t>
            </a:r>
          </a:p>
          <a:p>
            <a:pPr>
              <a:lnSpc>
                <a:spcPct val="80000"/>
              </a:lnSpc>
              <a:buFont typeface="Wingdings" pitchFamily="2" charset="2"/>
              <a:buChar char="ü"/>
            </a:pPr>
            <a:r>
              <a:rPr lang="en-US" sz="2300" smtClean="0">
                <a:latin typeface="Times New Roman" pitchFamily="18" charset="0"/>
              </a:rPr>
              <a:t>Once a String object is created, it is not possible to change the characters that comprise the string.</a:t>
            </a:r>
          </a:p>
          <a:p>
            <a:pPr>
              <a:lnSpc>
                <a:spcPct val="80000"/>
              </a:lnSpc>
              <a:buFont typeface="Wingdings" pitchFamily="2" charset="2"/>
              <a:buChar char="ü"/>
            </a:pPr>
            <a:r>
              <a:rPr lang="en-US" sz="2300" smtClean="0">
                <a:latin typeface="Times New Roman" pitchFamily="18" charset="0"/>
              </a:rPr>
              <a:t>When a modifiable string is needed, java provides two options:</a:t>
            </a:r>
          </a:p>
          <a:p>
            <a:pPr>
              <a:lnSpc>
                <a:spcPct val="80000"/>
              </a:lnSpc>
              <a:buFont typeface="Wingdings" pitchFamily="2" charset="2"/>
              <a:buNone/>
            </a:pPr>
            <a:r>
              <a:rPr lang="en-US" sz="2300" smtClean="0">
                <a:latin typeface="Times New Roman" pitchFamily="18" charset="0"/>
              </a:rPr>
              <a:t>	1.java.lang.StringBuffer</a:t>
            </a:r>
          </a:p>
          <a:p>
            <a:pPr>
              <a:lnSpc>
                <a:spcPct val="80000"/>
              </a:lnSpc>
              <a:buFont typeface="Wingdings" pitchFamily="2" charset="2"/>
              <a:buNone/>
            </a:pPr>
            <a:r>
              <a:rPr lang="en-US" sz="2300" smtClean="0">
                <a:latin typeface="Times New Roman" pitchFamily="18" charset="0"/>
              </a:rPr>
              <a:t>	2.java.lang.StringBuilder</a:t>
            </a:r>
          </a:p>
          <a:p>
            <a:pPr>
              <a:lnSpc>
                <a:spcPct val="80000"/>
              </a:lnSpc>
              <a:buFont typeface="Wingdings" pitchFamily="2" charset="2"/>
              <a:buNone/>
            </a:pPr>
            <a:r>
              <a:rPr lang="en-US" sz="2300" smtClean="0">
                <a:latin typeface="Times New Roman" pitchFamily="18" charset="0"/>
              </a:rPr>
              <a:t>	</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7BABF413-35C1-4AB2-BE2B-D1556FC11A97}" type="slidenum">
              <a:rPr lang="en-US"/>
              <a:pPr>
                <a:defRPr/>
              </a:pPr>
              <a:t>196</a:t>
            </a:fld>
            <a:endParaRPr lang="en-US"/>
          </a:p>
        </p:txBody>
      </p:sp>
      <p:sp>
        <p:nvSpPr>
          <p:cNvPr id="2488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D3124B5-EA17-470A-8CB5-7E775A1FA98F}" type="datetime1">
              <a:rPr lang="en-US" sz="1400"/>
              <a:pPr/>
              <a:t>2/26/2019</a:t>
            </a:fld>
            <a:endParaRPr lang="en-US" sz="1400"/>
          </a:p>
        </p:txBody>
      </p:sp>
      <p:sp>
        <p:nvSpPr>
          <p:cNvPr id="2488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88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F9F2719-03F0-45F6-AFFC-9742B2992BD3}" type="slidenum">
              <a:rPr lang="en-US" sz="1400"/>
              <a:pPr algn="r"/>
              <a:t>196</a:t>
            </a:fld>
            <a:endParaRPr lang="en-US" sz="1400"/>
          </a:p>
        </p:txBody>
      </p:sp>
      <p:sp>
        <p:nvSpPr>
          <p:cNvPr id="24883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String Constructor</a:t>
            </a:r>
          </a:p>
        </p:txBody>
      </p:sp>
      <p:sp>
        <p:nvSpPr>
          <p:cNvPr id="248838" name="Rectangle 3"/>
          <p:cNvSpPr>
            <a:spLocks noGrp="1" noChangeArrowheads="1"/>
          </p:cNvSpPr>
          <p:nvPr>
            <p:ph type="body" idx="4294967295"/>
          </p:nvPr>
        </p:nvSpPr>
        <p:spPr/>
        <p:txBody>
          <a:bodyPr/>
          <a:lstStyle/>
          <a:p>
            <a:pPr marL="533400" indent="-533400">
              <a:buFont typeface="Wingdings" pitchFamily="2" charset="2"/>
              <a:buAutoNum type="arabicPeriod"/>
            </a:pPr>
            <a:r>
              <a:rPr lang="en-US" sz="2300" smtClean="0">
                <a:latin typeface="Times New Roman" pitchFamily="18" charset="0"/>
              </a:rPr>
              <a:t>String()- Example: String s = new String();</a:t>
            </a:r>
          </a:p>
          <a:p>
            <a:pPr marL="533400" indent="-533400">
              <a:buFont typeface="Wingdings" pitchFamily="2" charset="2"/>
              <a:buAutoNum type="arabicPeriod"/>
            </a:pPr>
            <a:r>
              <a:rPr lang="en-US" sz="2300" smtClean="0">
                <a:latin typeface="Times New Roman" pitchFamily="18" charset="0"/>
              </a:rPr>
              <a:t>String (char chars[])</a:t>
            </a:r>
          </a:p>
          <a:p>
            <a:pPr marL="533400" indent="-533400">
              <a:buFont typeface="Wingdings" pitchFamily="2" charset="2"/>
              <a:buNone/>
            </a:pPr>
            <a:r>
              <a:rPr lang="en-US" sz="2300" smtClean="0">
                <a:latin typeface="Times New Roman" pitchFamily="18" charset="0"/>
              </a:rPr>
              <a:t>	</a:t>
            </a:r>
            <a:r>
              <a:rPr lang="en-US" sz="2300" u="sng" smtClean="0">
                <a:latin typeface="Times New Roman" pitchFamily="18" charset="0"/>
              </a:rPr>
              <a:t>Example:</a:t>
            </a:r>
          </a:p>
          <a:p>
            <a:pPr marL="533400" indent="-533400">
              <a:buFont typeface="Wingdings" pitchFamily="2" charset="2"/>
              <a:buNone/>
            </a:pPr>
            <a:r>
              <a:rPr lang="en-US" sz="2300" smtClean="0">
                <a:latin typeface="Times New Roman" pitchFamily="18" charset="0"/>
              </a:rPr>
              <a:t>	char chars[] = {‘a’, ‘b’, ’c’};</a:t>
            </a:r>
          </a:p>
          <a:p>
            <a:pPr marL="533400" indent="-533400">
              <a:buFont typeface="Wingdings" pitchFamily="2" charset="2"/>
              <a:buNone/>
            </a:pPr>
            <a:r>
              <a:rPr lang="en-US" sz="2300" smtClean="0">
                <a:latin typeface="Times New Roman" pitchFamily="18" charset="0"/>
              </a:rPr>
              <a:t>	String s=new String (chars);</a:t>
            </a:r>
          </a:p>
          <a:p>
            <a:pPr marL="533400" indent="-533400">
              <a:buFont typeface="Wingdings" pitchFamily="2" charset="2"/>
              <a:buAutoNum type="arabicPeriod" startAt="3"/>
            </a:pPr>
            <a:r>
              <a:rPr lang="en-US" sz="2300" smtClean="0">
                <a:latin typeface="Times New Roman" pitchFamily="18" charset="0"/>
              </a:rPr>
              <a:t>String( char chars[], int startIndex, int numChars);</a:t>
            </a:r>
          </a:p>
          <a:p>
            <a:pPr marL="533400" indent="-533400">
              <a:buFont typeface="Wingdings" pitchFamily="2" charset="2"/>
              <a:buNone/>
            </a:pPr>
            <a:r>
              <a:rPr lang="en-US" sz="2300" smtClean="0">
                <a:latin typeface="Times New Roman" pitchFamily="18" charset="0"/>
              </a:rPr>
              <a:t>	</a:t>
            </a:r>
            <a:r>
              <a:rPr lang="en-US" sz="2300" u="sng" smtClean="0">
                <a:latin typeface="Times New Roman" pitchFamily="18" charset="0"/>
              </a:rPr>
              <a:t>Example:</a:t>
            </a:r>
          </a:p>
          <a:p>
            <a:pPr marL="533400" indent="-533400">
              <a:buFont typeface="Wingdings" pitchFamily="2" charset="2"/>
              <a:buNone/>
            </a:pPr>
            <a:r>
              <a:rPr lang="en-US" sz="2300" smtClean="0">
                <a:latin typeface="Times New Roman" pitchFamily="18" charset="0"/>
              </a:rPr>
              <a:t>	char chars[] = {‘a’, ‘b’, ’c’, ‘d’, ‘e’, ‘f’};</a:t>
            </a:r>
          </a:p>
          <a:p>
            <a:pPr marL="533400" indent="-533400">
              <a:buFont typeface="Wingdings" pitchFamily="2" charset="2"/>
              <a:buNone/>
            </a:pPr>
            <a:r>
              <a:rPr lang="en-US" sz="2300" smtClean="0">
                <a:latin typeface="Times New Roman" pitchFamily="18" charset="0"/>
              </a:rPr>
              <a:t>	String s = new String (chars, 2, 3); </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41585F9-B277-4A0F-BA98-B2C586E40B09}" type="slidenum">
              <a:rPr lang="en-US"/>
              <a:pPr>
                <a:defRPr/>
              </a:pPr>
              <a:t>197</a:t>
            </a:fld>
            <a:endParaRPr lang="en-US"/>
          </a:p>
        </p:txBody>
      </p:sp>
      <p:sp>
        <p:nvSpPr>
          <p:cNvPr id="2498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1470AAB-6316-4BF1-8066-249F60C1B4F4}" type="datetime1">
              <a:rPr lang="en-US" sz="1400"/>
              <a:pPr/>
              <a:t>2/26/2019</a:t>
            </a:fld>
            <a:endParaRPr lang="en-US" sz="1400"/>
          </a:p>
        </p:txBody>
      </p:sp>
      <p:sp>
        <p:nvSpPr>
          <p:cNvPr id="2498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498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136DA87-B933-4A6B-9148-CB754A1ED1D3}" type="slidenum">
              <a:rPr lang="en-US" sz="1400"/>
              <a:pPr algn="r"/>
              <a:t>197</a:t>
            </a:fld>
            <a:endParaRPr lang="en-US" sz="1400"/>
          </a:p>
        </p:txBody>
      </p:sp>
      <p:sp>
        <p:nvSpPr>
          <p:cNvPr id="249861"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The String Constructor</a:t>
            </a:r>
          </a:p>
        </p:txBody>
      </p:sp>
      <p:sp>
        <p:nvSpPr>
          <p:cNvPr id="249862" name="Rectangle 3"/>
          <p:cNvSpPr>
            <a:spLocks noGrp="1" noChangeArrowheads="1"/>
          </p:cNvSpPr>
          <p:nvPr>
            <p:ph type="body" idx="4294967295"/>
          </p:nvPr>
        </p:nvSpPr>
        <p:spPr>
          <a:xfrm>
            <a:off x="457200" y="990600"/>
            <a:ext cx="8229600" cy="4525963"/>
          </a:xfrm>
        </p:spPr>
        <p:txBody>
          <a:bodyPr/>
          <a:lstStyle/>
          <a:p>
            <a:pPr>
              <a:buFont typeface="Wingdings 3" pitchFamily="18" charset="2"/>
              <a:buNone/>
            </a:pPr>
            <a:r>
              <a:rPr lang="en-US" sz="2000" smtClean="0">
                <a:latin typeface="Times New Roman" pitchFamily="18" charset="0"/>
              </a:rPr>
              <a:t>4. String (String str);</a:t>
            </a:r>
          </a:p>
          <a:p>
            <a:pPr>
              <a:buFont typeface="Wingdings 3" pitchFamily="18" charset="2"/>
              <a:buNone/>
            </a:pPr>
            <a:r>
              <a:rPr lang="en-US" sz="2000" u="sng" smtClean="0">
                <a:latin typeface="Times New Roman" pitchFamily="18" charset="0"/>
              </a:rPr>
              <a:t>Example:</a:t>
            </a:r>
          </a:p>
          <a:p>
            <a:pPr>
              <a:buFont typeface="Wingdings 3" pitchFamily="18" charset="2"/>
              <a:buNone/>
            </a:pPr>
            <a:r>
              <a:rPr lang="en-US" sz="2000" smtClean="0">
                <a:latin typeface="Times New Roman" pitchFamily="18" charset="0"/>
              </a:rPr>
              <a:t>char c[] = {‘j’, ‘a’, ‘v’, ‘a’};</a:t>
            </a:r>
          </a:p>
          <a:p>
            <a:pPr>
              <a:buFont typeface="Wingdings 3" pitchFamily="18" charset="2"/>
              <a:buNone/>
            </a:pPr>
            <a:r>
              <a:rPr lang="en-US" sz="2000" smtClean="0">
                <a:latin typeface="Times New Roman" pitchFamily="18" charset="0"/>
              </a:rPr>
              <a:t>String s1 = new String (c);</a:t>
            </a:r>
          </a:p>
          <a:p>
            <a:pPr>
              <a:buFont typeface="Wingdings 3" pitchFamily="18" charset="2"/>
              <a:buNone/>
            </a:pPr>
            <a:r>
              <a:rPr lang="en-US" sz="2000" smtClean="0">
                <a:latin typeface="Times New Roman" pitchFamily="18" charset="0"/>
              </a:rPr>
              <a:t>String s2 = new String (s1);</a:t>
            </a:r>
          </a:p>
          <a:p>
            <a:pPr>
              <a:buFont typeface="Wingdings 3" pitchFamily="18" charset="2"/>
              <a:buNone/>
            </a:pPr>
            <a:r>
              <a:rPr lang="en-US" sz="2000" smtClean="0">
                <a:latin typeface="Times New Roman" pitchFamily="18" charset="0"/>
              </a:rPr>
              <a:t>System.out.println (s1);</a:t>
            </a:r>
          </a:p>
          <a:p>
            <a:pPr>
              <a:buFont typeface="Wingdings 3" pitchFamily="18" charset="2"/>
              <a:buNone/>
            </a:pPr>
            <a:r>
              <a:rPr lang="en-US" sz="2000" smtClean="0">
                <a:latin typeface="Times New Roman" pitchFamily="18" charset="0"/>
              </a:rPr>
              <a:t>System.out.println(s2);</a:t>
            </a:r>
          </a:p>
          <a:p>
            <a:pPr>
              <a:buFont typeface="Wingdings 3" pitchFamily="18" charset="2"/>
              <a:buNone/>
            </a:pPr>
            <a:endParaRPr lang="en-US" sz="2000" smtClean="0">
              <a:latin typeface="Times New Roman" pitchFamily="18" charset="0"/>
            </a:endParaRPr>
          </a:p>
          <a:p>
            <a:pPr>
              <a:buFont typeface="Wingdings 3" pitchFamily="18" charset="2"/>
              <a:buNone/>
            </a:pPr>
            <a:r>
              <a:rPr lang="en-US" sz="2000" smtClean="0">
                <a:latin typeface="Times New Roman" pitchFamily="18" charset="0"/>
              </a:rPr>
              <a:t>5. String ( byte asciiChars []);</a:t>
            </a:r>
          </a:p>
          <a:p>
            <a:pPr>
              <a:buFont typeface="Wingdings 3" pitchFamily="18" charset="2"/>
              <a:buNone/>
            </a:pPr>
            <a:r>
              <a:rPr lang="en-US" sz="2000" smtClean="0">
                <a:latin typeface="Times New Roman" pitchFamily="18" charset="0"/>
              </a:rPr>
              <a:t>	String ( byte asciiChars [], int startIndex, int numChars);</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FA40902-C337-48A1-8623-9300FEB126D4}" type="slidenum">
              <a:rPr lang="en-US"/>
              <a:pPr>
                <a:defRPr/>
              </a:pPr>
              <a:t>198</a:t>
            </a:fld>
            <a:endParaRPr lang="en-US"/>
          </a:p>
        </p:txBody>
      </p:sp>
      <p:sp>
        <p:nvSpPr>
          <p:cNvPr id="25088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4EA4CD3-D075-404B-BB2D-19979032ED4A}" type="datetime1">
              <a:rPr lang="en-US" sz="1400"/>
              <a:pPr/>
              <a:t>2/26/2019</a:t>
            </a:fld>
            <a:endParaRPr lang="en-US" sz="1400"/>
          </a:p>
        </p:txBody>
      </p:sp>
      <p:sp>
        <p:nvSpPr>
          <p:cNvPr id="25088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08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2740378-65B4-47AE-A541-D251DEECD798}" type="slidenum">
              <a:rPr lang="en-US" sz="1400"/>
              <a:pPr algn="r"/>
              <a:t>198</a:t>
            </a:fld>
            <a:endParaRPr lang="en-US" sz="1400"/>
          </a:p>
        </p:txBody>
      </p:sp>
      <p:sp>
        <p:nvSpPr>
          <p:cNvPr id="250885"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The String Constructor</a:t>
            </a:r>
          </a:p>
        </p:txBody>
      </p:sp>
      <p:sp>
        <p:nvSpPr>
          <p:cNvPr id="250886" name="Rectangle 3"/>
          <p:cNvSpPr>
            <a:spLocks noGrp="1" noChangeArrowheads="1"/>
          </p:cNvSpPr>
          <p:nvPr>
            <p:ph type="body" idx="4294967295"/>
          </p:nvPr>
        </p:nvSpPr>
        <p:spPr>
          <a:xfrm>
            <a:off x="457200" y="1265238"/>
            <a:ext cx="8229600" cy="4525962"/>
          </a:xfrm>
        </p:spPr>
        <p:txBody>
          <a:bodyPr/>
          <a:lstStyle/>
          <a:p>
            <a:pPr>
              <a:buFont typeface="Wingdings 3" pitchFamily="18" charset="2"/>
              <a:buNone/>
            </a:pPr>
            <a:r>
              <a:rPr lang="en-US" sz="2300" u="sng" smtClean="0">
                <a:latin typeface="Times New Roman" pitchFamily="18" charset="0"/>
              </a:rPr>
              <a:t>Example:</a:t>
            </a:r>
          </a:p>
          <a:p>
            <a:pPr>
              <a:buFont typeface="Wingdings 3" pitchFamily="18" charset="2"/>
              <a:buNone/>
            </a:pPr>
            <a:r>
              <a:rPr lang="en-US" sz="2300" smtClean="0">
                <a:latin typeface="Times New Roman" pitchFamily="18" charset="0"/>
              </a:rPr>
              <a:t>byte ascii [] = {65, 66, 67, 68, 69, 70};</a:t>
            </a:r>
          </a:p>
          <a:p>
            <a:pPr>
              <a:buFont typeface="Wingdings 3" pitchFamily="18" charset="2"/>
              <a:buNone/>
            </a:pPr>
            <a:r>
              <a:rPr lang="en-US" sz="2300" smtClean="0">
                <a:latin typeface="Times New Roman" pitchFamily="18" charset="0"/>
              </a:rPr>
              <a:t>String s1 = new String (ascii);</a:t>
            </a:r>
          </a:p>
          <a:p>
            <a:pPr>
              <a:buFont typeface="Wingdings 3" pitchFamily="18" charset="2"/>
              <a:buNone/>
            </a:pPr>
            <a:r>
              <a:rPr lang="en-US" sz="2300" smtClean="0">
                <a:latin typeface="Times New Roman" pitchFamily="18" charset="0"/>
              </a:rPr>
              <a:t>System.out.println ( s1);</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String s2 = new String ( ascii, 2, 3);</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u="sng" smtClean="0">
                <a:latin typeface="Times New Roman" pitchFamily="18" charset="0"/>
              </a:rPr>
              <a:t>Output:</a:t>
            </a:r>
          </a:p>
          <a:p>
            <a:pPr>
              <a:buFont typeface="Wingdings 3" pitchFamily="18" charset="2"/>
              <a:buNone/>
            </a:pPr>
            <a:r>
              <a:rPr lang="en-US" sz="2300" smtClean="0">
                <a:latin typeface="Times New Roman" pitchFamily="18" charset="0"/>
              </a:rPr>
              <a:t>ABCDEF</a:t>
            </a:r>
          </a:p>
          <a:p>
            <a:pPr>
              <a:buFont typeface="Wingdings 3" pitchFamily="18" charset="2"/>
              <a:buNone/>
            </a:pPr>
            <a:r>
              <a:rPr lang="en-US" sz="2300" smtClean="0">
                <a:latin typeface="Times New Roman" pitchFamily="18" charset="0"/>
              </a:rPr>
              <a:t>CDE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6BB3A868-7740-4965-8F01-DD289DE899D2}" type="slidenum">
              <a:rPr lang="en-US"/>
              <a:pPr>
                <a:defRPr/>
              </a:pPr>
              <a:t>199</a:t>
            </a:fld>
            <a:endParaRPr lang="en-US"/>
          </a:p>
        </p:txBody>
      </p:sp>
      <p:sp>
        <p:nvSpPr>
          <p:cNvPr id="2519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DD86580-0260-466D-87D2-A0E4083AC2D8}" type="datetime1">
              <a:rPr lang="en-US" sz="1400"/>
              <a:pPr/>
              <a:t>2/26/2019</a:t>
            </a:fld>
            <a:endParaRPr lang="en-US" sz="1400"/>
          </a:p>
        </p:txBody>
      </p:sp>
      <p:sp>
        <p:nvSpPr>
          <p:cNvPr id="2519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19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F71A875-7C39-49F4-BCA2-192DB3274861}" type="slidenum">
              <a:rPr lang="en-US" sz="1400"/>
              <a:pPr algn="r"/>
              <a:t>199</a:t>
            </a:fld>
            <a:endParaRPr lang="en-US" sz="1400"/>
          </a:p>
        </p:txBody>
      </p:sp>
      <p:sp>
        <p:nvSpPr>
          <p:cNvPr id="251909" name="Rectangle 2"/>
          <p:cNvSpPr>
            <a:spLocks noGrp="1" noChangeArrowheads="1"/>
          </p:cNvSpPr>
          <p:nvPr>
            <p:ph type="body" idx="4294967295"/>
          </p:nvPr>
        </p:nvSpPr>
        <p:spPr>
          <a:xfrm>
            <a:off x="381000" y="76200"/>
            <a:ext cx="8305800" cy="5673725"/>
          </a:xfrm>
        </p:spPr>
        <p:txBody>
          <a:bodyPr/>
          <a:lstStyle/>
          <a:p>
            <a:pPr>
              <a:buFont typeface="Wingdings 3" pitchFamily="18" charset="2"/>
              <a:buNone/>
            </a:pPr>
            <a:r>
              <a:rPr lang="en-US" sz="2300" b="1" u="sng" smtClean="0">
                <a:latin typeface="Times New Roman" pitchFamily="18" charset="0"/>
              </a:rPr>
              <a:t>String Length:</a:t>
            </a:r>
          </a:p>
          <a:p>
            <a:pPr>
              <a:buFont typeface="Wingdings 3" pitchFamily="18" charset="2"/>
              <a:buNone/>
            </a:pPr>
            <a:r>
              <a:rPr lang="en-US" sz="2300" smtClean="0">
                <a:latin typeface="Times New Roman" pitchFamily="18" charset="0"/>
              </a:rPr>
              <a:t>int length();</a:t>
            </a:r>
          </a:p>
          <a:p>
            <a:pPr>
              <a:buFont typeface="Wingdings 3" pitchFamily="18" charset="2"/>
              <a:buNone/>
            </a:pPr>
            <a:r>
              <a:rPr lang="en-US" sz="2300" smtClean="0">
                <a:latin typeface="Times New Roman" pitchFamily="18" charset="0"/>
              </a:rPr>
              <a:t>Example:</a:t>
            </a:r>
          </a:p>
          <a:p>
            <a:pPr>
              <a:buFont typeface="Wingdings 3" pitchFamily="18" charset="2"/>
              <a:buNone/>
            </a:pPr>
            <a:r>
              <a:rPr lang="en-US" sz="2300" smtClean="0">
                <a:latin typeface="Times New Roman" pitchFamily="18" charset="0"/>
              </a:rPr>
              <a:t>char st [ ] = {‘a’, ‘b’, ‘c’};</a:t>
            </a:r>
          </a:p>
          <a:p>
            <a:pPr>
              <a:buFont typeface="Wingdings 3" pitchFamily="18" charset="2"/>
              <a:buNone/>
            </a:pPr>
            <a:r>
              <a:rPr lang="en-US" sz="2300" smtClean="0">
                <a:latin typeface="Times New Roman" pitchFamily="18" charset="0"/>
              </a:rPr>
              <a:t>String a = new String (st);</a:t>
            </a:r>
          </a:p>
          <a:p>
            <a:pPr>
              <a:buFont typeface="Wingdings 3" pitchFamily="18" charset="2"/>
              <a:buNone/>
            </a:pPr>
            <a:r>
              <a:rPr lang="en-US" sz="2300" smtClean="0">
                <a:latin typeface="Times New Roman" pitchFamily="18" charset="0"/>
              </a:rPr>
              <a:t>System.out.println ( a.length());</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b="1" u="sng" smtClean="0">
                <a:latin typeface="Times New Roman" pitchFamily="18" charset="0"/>
              </a:rPr>
              <a:t>Creating String from String Literals:</a:t>
            </a:r>
            <a:endParaRPr lang="en-US" sz="2300" b="1" smtClean="0">
              <a:latin typeface="Times New Roman" pitchFamily="18" charset="0"/>
            </a:endParaRPr>
          </a:p>
          <a:p>
            <a:pPr>
              <a:buFont typeface="Wingdings 3" pitchFamily="18" charset="2"/>
              <a:buNone/>
            </a:pPr>
            <a:r>
              <a:rPr lang="en-US" sz="2300" u="sng" smtClean="0">
                <a:latin typeface="Times New Roman" pitchFamily="18" charset="0"/>
              </a:rPr>
              <a:t>Example:</a:t>
            </a:r>
          </a:p>
          <a:p>
            <a:pPr>
              <a:buFont typeface="Wingdings 3" pitchFamily="18" charset="2"/>
              <a:buNone/>
            </a:pPr>
            <a:r>
              <a:rPr lang="en-US" sz="2300" smtClean="0">
                <a:latin typeface="Times New Roman" pitchFamily="18" charset="0"/>
              </a:rPr>
              <a:t>String s1 = “abcd”;</a:t>
            </a:r>
          </a:p>
          <a:p>
            <a:pPr>
              <a:buFont typeface="Wingdings" pitchFamily="2" charset="2"/>
              <a:buChar char="ü"/>
            </a:pPr>
            <a:r>
              <a:rPr lang="en-US" sz="2300" smtClean="0">
                <a:latin typeface="Times New Roman" pitchFamily="18" charset="0"/>
              </a:rPr>
              <a:t>String object is created for every string literals.</a:t>
            </a:r>
          </a:p>
          <a:p>
            <a:pPr>
              <a:buFont typeface="Wingdings" pitchFamily="2" charset="2"/>
              <a:buChar char="ü"/>
            </a:pPr>
            <a:r>
              <a:rPr lang="en-US" sz="2300" smtClean="0">
                <a:latin typeface="Times New Roman" pitchFamily="18" charset="0"/>
              </a:rPr>
              <a:t>System.out.println (“abc” . length());</a:t>
            </a:r>
          </a:p>
          <a:p>
            <a:pPr>
              <a:buFont typeface="Wingdings 3" pitchFamily="18"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388EBF73-342D-4BA3-9624-1A1CBCEDD45E}" type="slidenum">
              <a:rPr lang="en-US"/>
              <a:pPr>
                <a:defRPr/>
              </a:pPr>
              <a:t>2</a:t>
            </a:fld>
            <a:endParaRPr lang="en-US"/>
          </a:p>
        </p:txBody>
      </p:sp>
      <p:sp>
        <p:nvSpPr>
          <p:cNvPr id="10242" name="Rectangle 3"/>
          <p:cNvSpPr>
            <a:spLocks noGrp="1" noChangeArrowheads="1"/>
          </p:cNvSpPr>
          <p:nvPr>
            <p:ph idx="1"/>
          </p:nvPr>
        </p:nvSpPr>
        <p:spPr/>
        <p:txBody>
          <a:bodyPr/>
          <a:lstStyle/>
          <a:p>
            <a:pPr marL="533400" indent="-533400">
              <a:buFont typeface="Wingdings" pitchFamily="2" charset="2"/>
              <a:buAutoNum type="arabicPeriod"/>
            </a:pPr>
            <a:r>
              <a:rPr lang="en-US" sz="2400" smtClean="0">
                <a:latin typeface="Times New Roman" pitchFamily="18" charset="0"/>
              </a:rPr>
              <a:t>The complete reference of java 2 (J2SE  6 Edition)</a:t>
            </a:r>
          </a:p>
          <a:p>
            <a:pPr marL="952500" lvl="1" indent="-495300">
              <a:buFont typeface="Wingdings" pitchFamily="2" charset="2"/>
              <a:buNone/>
            </a:pPr>
            <a:r>
              <a:rPr lang="en-US" sz="2200" smtClean="0">
                <a:latin typeface="Times New Roman" pitchFamily="18" charset="0"/>
              </a:rPr>
              <a:t>Author : Herbert Schieldt</a:t>
            </a:r>
          </a:p>
          <a:p>
            <a:pPr marL="952500" lvl="1" indent="-495300">
              <a:buFont typeface="Wingdings" pitchFamily="2" charset="2"/>
              <a:buNone/>
            </a:pPr>
            <a:endParaRPr lang="en-US" sz="2200" smtClean="0">
              <a:latin typeface="Times New Roman" pitchFamily="18" charset="0"/>
            </a:endParaRPr>
          </a:p>
          <a:p>
            <a:pPr marL="952500" lvl="1" indent="-495300">
              <a:buFont typeface="Wingdings" pitchFamily="2" charset="2"/>
              <a:buNone/>
            </a:pPr>
            <a:r>
              <a:rPr lang="en-US" sz="2200" smtClean="0">
                <a:latin typeface="Times New Roman" pitchFamily="18" charset="0"/>
              </a:rPr>
              <a:t>2. Programming in Java2</a:t>
            </a:r>
          </a:p>
          <a:p>
            <a:pPr marL="952500" lvl="1" indent="-495300">
              <a:buFont typeface="Wingdings" pitchFamily="2" charset="2"/>
              <a:buNone/>
            </a:pPr>
            <a:r>
              <a:rPr lang="en-US" sz="2200" smtClean="0">
                <a:latin typeface="Times New Roman" pitchFamily="18" charset="0"/>
              </a:rPr>
              <a:t>Author : E. Balagurusamy</a:t>
            </a:r>
          </a:p>
          <a:p>
            <a:pPr marL="952500" lvl="1" indent="-495300">
              <a:buFont typeface="Wingdings" pitchFamily="2" charset="2"/>
              <a:buNone/>
            </a:pPr>
            <a:endParaRPr lang="en-US" sz="2200" smtClean="0">
              <a:latin typeface="Times New Roman" pitchFamily="18" charset="0"/>
            </a:endParaRPr>
          </a:p>
          <a:p>
            <a:pPr marL="952500" lvl="1" indent="-495300">
              <a:buFont typeface="Wingdings" pitchFamily="2" charset="2"/>
              <a:buNone/>
            </a:pPr>
            <a:r>
              <a:rPr lang="en-US" sz="2200" smtClean="0">
                <a:latin typeface="Times New Roman" pitchFamily="18" charset="0"/>
              </a:rPr>
              <a:t>Web Source:</a:t>
            </a:r>
          </a:p>
          <a:p>
            <a:pPr marL="952500" lvl="1" indent="-495300">
              <a:buFont typeface="Wingdings" pitchFamily="2" charset="2"/>
              <a:buChar char="ü"/>
            </a:pPr>
            <a:r>
              <a:rPr lang="en-US" smtClean="0">
                <a:latin typeface="Times New Roman" pitchFamily="18" charset="0"/>
                <a:hlinkClick r:id="rId2"/>
              </a:rPr>
              <a:t>http://java.sun.com/docs/books/tutorial/</a:t>
            </a:r>
            <a:endParaRPr lang="en-US" smtClean="0">
              <a:latin typeface="Times New Roman" pitchFamily="18" charset="0"/>
            </a:endParaRPr>
          </a:p>
          <a:p>
            <a:pPr marL="952500" lvl="1" indent="-495300">
              <a:buFont typeface="Wingdings" pitchFamily="2" charset="2"/>
              <a:buChar char="ü"/>
            </a:pPr>
            <a:r>
              <a:rPr lang="en-US" smtClean="0">
                <a:latin typeface="Times New Roman" pitchFamily="18" charset="0"/>
                <a:hlinkClick r:id="rId3"/>
              </a:rPr>
              <a:t>http://java.sun.com/javase/6/docs</a:t>
            </a:r>
            <a:r>
              <a:rPr lang="en-US" smtClean="0">
                <a:latin typeface="Times New Roman" pitchFamily="18" charset="0"/>
              </a:rPr>
              <a:t> </a:t>
            </a:r>
          </a:p>
        </p:txBody>
      </p:sp>
      <p:sp>
        <p:nvSpPr>
          <p:cNvPr id="48130" name="Rectangle 2"/>
          <p:cNvSpPr>
            <a:spLocks noGrp="1" noChangeArrowheads="1"/>
          </p:cNvSpPr>
          <p:nvPr>
            <p:ph type="title"/>
          </p:nvPr>
        </p:nvSpPr>
        <p:spPr/>
        <p:txBody>
          <a:bodyPr/>
          <a:lstStyle/>
          <a:p>
            <a:pPr fontAlgn="auto">
              <a:spcAft>
                <a:spcPts val="0"/>
              </a:spcAft>
              <a:defRPr/>
            </a:pPr>
            <a:r>
              <a:rPr lang="en-US"/>
              <a:t>Book’s Name</a:t>
            </a:r>
          </a:p>
        </p:txBody>
      </p:sp>
      <p:sp>
        <p:nvSpPr>
          <p:cNvPr id="10244"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88E6F8A4-A4FF-432B-AEBE-D65C0F39402D}" type="slidenum">
              <a:rPr lang="en-US" sz="1000"/>
              <a:pPr algn="r"/>
              <a:t>2</a:t>
            </a:fld>
            <a:endParaRPr lang="en-US" sz="1000"/>
          </a:p>
        </p:txBody>
      </p:sp>
      <p:sp>
        <p:nvSpPr>
          <p:cNvPr id="10245"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5E25DE62-DADB-4944-A256-B544DE01A98B}" type="slidenum">
              <a:rPr lang="en-US"/>
              <a:pPr>
                <a:defRPr/>
              </a:pPr>
              <a:t>20</a:t>
            </a:fld>
            <a:endParaRPr lang="en-US"/>
          </a:p>
        </p:txBody>
      </p:sp>
      <p:sp>
        <p:nvSpPr>
          <p:cNvPr id="28674" name="Rectangle 3"/>
          <p:cNvSpPr>
            <a:spLocks noGrp="1" noChangeArrowheads="1"/>
          </p:cNvSpPr>
          <p:nvPr>
            <p:ph idx="1"/>
          </p:nvPr>
        </p:nvSpPr>
        <p:spPr/>
        <p:txBody>
          <a:bodyPr/>
          <a:lstStyle/>
          <a:p>
            <a:pPr>
              <a:buFont typeface="Wingdings" pitchFamily="2" charset="2"/>
              <a:buNone/>
            </a:pPr>
            <a:r>
              <a:rPr lang="en-US" sz="2400" b="1" u="sng" smtClean="0">
                <a:latin typeface="Times New Roman" pitchFamily="18" charset="0"/>
              </a:rPr>
              <a:t>2. Application Package Interface (API)</a:t>
            </a:r>
          </a:p>
          <a:p>
            <a:pPr>
              <a:buFont typeface="Wingdings" pitchFamily="2" charset="2"/>
              <a:buNone/>
            </a:pPr>
            <a:r>
              <a:rPr lang="en-US" sz="2400" smtClean="0">
                <a:latin typeface="Times New Roman" pitchFamily="18" charset="0"/>
              </a:rPr>
              <a:t>Contains hundreds of classes and methods grouped into several functional packages:</a:t>
            </a:r>
          </a:p>
          <a:p>
            <a:pPr>
              <a:buFont typeface="Wingdings" pitchFamily="2" charset="2"/>
              <a:buBlip>
                <a:blip r:embed="rId2"/>
              </a:buBlip>
            </a:pPr>
            <a:r>
              <a:rPr lang="en-US" sz="2400" smtClean="0">
                <a:latin typeface="Times New Roman" pitchFamily="18" charset="0"/>
              </a:rPr>
              <a:t>Language Support Package</a:t>
            </a:r>
          </a:p>
          <a:p>
            <a:pPr>
              <a:buFont typeface="Wingdings" pitchFamily="2" charset="2"/>
              <a:buBlip>
                <a:blip r:embed="rId2"/>
              </a:buBlip>
            </a:pPr>
            <a:r>
              <a:rPr lang="en-US" sz="2400" smtClean="0">
                <a:latin typeface="Times New Roman" pitchFamily="18" charset="0"/>
              </a:rPr>
              <a:t>Utility Packages</a:t>
            </a:r>
          </a:p>
          <a:p>
            <a:pPr>
              <a:buFont typeface="Wingdings" pitchFamily="2" charset="2"/>
              <a:buBlip>
                <a:blip r:embed="rId2"/>
              </a:buBlip>
            </a:pPr>
            <a:r>
              <a:rPr lang="en-US" sz="2400" smtClean="0">
                <a:latin typeface="Times New Roman" pitchFamily="18" charset="0"/>
              </a:rPr>
              <a:t>Input/Output Packages</a:t>
            </a:r>
          </a:p>
          <a:p>
            <a:pPr>
              <a:buFont typeface="Wingdings" pitchFamily="2" charset="2"/>
              <a:buBlip>
                <a:blip r:embed="rId2"/>
              </a:buBlip>
            </a:pPr>
            <a:r>
              <a:rPr lang="en-US" sz="2400" smtClean="0">
                <a:latin typeface="Times New Roman" pitchFamily="18" charset="0"/>
              </a:rPr>
              <a:t>Networking Packages</a:t>
            </a:r>
          </a:p>
          <a:p>
            <a:pPr>
              <a:buFont typeface="Wingdings" pitchFamily="2" charset="2"/>
              <a:buBlip>
                <a:blip r:embed="rId2"/>
              </a:buBlip>
            </a:pPr>
            <a:r>
              <a:rPr lang="en-US" sz="2400" smtClean="0">
                <a:latin typeface="Times New Roman" pitchFamily="18" charset="0"/>
              </a:rPr>
              <a:t>AWT Package</a:t>
            </a:r>
          </a:p>
          <a:p>
            <a:pPr>
              <a:buFont typeface="Wingdings" pitchFamily="2" charset="2"/>
              <a:buBlip>
                <a:blip r:embed="rId2"/>
              </a:buBlip>
            </a:pPr>
            <a:r>
              <a:rPr lang="en-US" sz="2400" smtClean="0">
                <a:latin typeface="Times New Roman" pitchFamily="18" charset="0"/>
              </a:rPr>
              <a:t>Applet Package</a:t>
            </a:r>
          </a:p>
        </p:txBody>
      </p:sp>
      <p:sp>
        <p:nvSpPr>
          <p:cNvPr id="41986" name="Rectangle 2"/>
          <p:cNvSpPr>
            <a:spLocks noGrp="1" noChangeArrowheads="1"/>
          </p:cNvSpPr>
          <p:nvPr>
            <p:ph type="title"/>
          </p:nvPr>
        </p:nvSpPr>
        <p:spPr/>
        <p:txBody>
          <a:bodyPr/>
          <a:lstStyle/>
          <a:p>
            <a:pPr fontAlgn="auto">
              <a:spcAft>
                <a:spcPts val="0"/>
              </a:spcAft>
              <a:defRPr/>
            </a:pPr>
            <a:r>
              <a:rPr lang="en-US"/>
              <a:t>Java Environment</a:t>
            </a:r>
          </a:p>
        </p:txBody>
      </p:sp>
      <p:sp>
        <p:nvSpPr>
          <p:cNvPr id="28676"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9D443134-2D2A-466F-B01B-D2C9DB9F3649}" type="slidenum">
              <a:rPr lang="en-US" sz="1000"/>
              <a:pPr algn="r"/>
              <a:t>20</a:t>
            </a:fld>
            <a:endParaRPr lang="en-US" sz="1000"/>
          </a:p>
        </p:txBody>
      </p:sp>
      <p:sp>
        <p:nvSpPr>
          <p:cNvPr id="28677"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7868386-4268-4B46-BBC9-154CE78954CF}" type="slidenum">
              <a:rPr lang="en-US"/>
              <a:pPr>
                <a:defRPr/>
              </a:pPr>
              <a:t>200</a:t>
            </a:fld>
            <a:endParaRPr lang="en-US"/>
          </a:p>
        </p:txBody>
      </p:sp>
      <p:sp>
        <p:nvSpPr>
          <p:cNvPr id="25293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C6894C2-E283-483B-979B-4BC492F46074}" type="datetime1">
              <a:rPr lang="en-US" sz="1400"/>
              <a:pPr/>
              <a:t>2/26/2019</a:t>
            </a:fld>
            <a:endParaRPr lang="en-US" sz="1400"/>
          </a:p>
        </p:txBody>
      </p:sp>
      <p:sp>
        <p:nvSpPr>
          <p:cNvPr id="25293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29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227E544-1C35-496B-A201-F289000CA10B}" type="slidenum">
              <a:rPr lang="en-US" sz="1400"/>
              <a:pPr algn="r"/>
              <a:t>200</a:t>
            </a:fld>
            <a:endParaRPr lang="en-US" sz="1400"/>
          </a:p>
        </p:txBody>
      </p:sp>
      <p:sp>
        <p:nvSpPr>
          <p:cNvPr id="252933" name="Rectangle 2"/>
          <p:cNvSpPr>
            <a:spLocks noGrp="1" noChangeArrowheads="1"/>
          </p:cNvSpPr>
          <p:nvPr>
            <p:ph type="title" idx="4294967295"/>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String Concatenation</a:t>
            </a:r>
          </a:p>
        </p:txBody>
      </p:sp>
      <p:sp>
        <p:nvSpPr>
          <p:cNvPr id="252934" name="Rectangle 3"/>
          <p:cNvSpPr>
            <a:spLocks noGrp="1" noChangeArrowheads="1"/>
          </p:cNvSpPr>
          <p:nvPr>
            <p:ph type="body" idx="4294967295"/>
          </p:nvPr>
        </p:nvSpPr>
        <p:spPr>
          <a:xfrm>
            <a:off x="914400" y="914400"/>
            <a:ext cx="7848600" cy="5257800"/>
          </a:xfrm>
        </p:spPr>
        <p:txBody>
          <a:bodyPr/>
          <a:lstStyle/>
          <a:p>
            <a:pPr>
              <a:lnSpc>
                <a:spcPct val="80000"/>
              </a:lnSpc>
              <a:buFont typeface="Wingdings" pitchFamily="2" charset="2"/>
              <a:buChar char="ü"/>
            </a:pPr>
            <a:r>
              <a:rPr lang="en-US" sz="2000" smtClean="0">
                <a:latin typeface="Times New Roman" pitchFamily="18" charset="0"/>
              </a:rPr>
              <a:t>Java allows only + operator to be applied on string, which concatenates of two strings.</a:t>
            </a:r>
          </a:p>
          <a:p>
            <a:pPr>
              <a:lnSpc>
                <a:spcPct val="80000"/>
              </a:lnSpc>
              <a:buFont typeface="Wingdings" pitchFamily="2" charset="2"/>
              <a:buChar char="ü"/>
            </a:pPr>
            <a:endParaRPr lang="en-US" sz="2000" smtClean="0">
              <a:latin typeface="Times New Roman" pitchFamily="18" charset="0"/>
            </a:endParaRPr>
          </a:p>
          <a:p>
            <a:pPr>
              <a:lnSpc>
                <a:spcPct val="80000"/>
              </a:lnSpc>
              <a:buFont typeface="Wingdings" pitchFamily="2" charset="2"/>
              <a:buChar char="ü"/>
            </a:pPr>
            <a:r>
              <a:rPr lang="en-US" sz="2000" smtClean="0">
                <a:latin typeface="Times New Roman" pitchFamily="18" charset="0"/>
              </a:rPr>
              <a:t>Example:</a:t>
            </a:r>
          </a:p>
          <a:p>
            <a:pPr>
              <a:lnSpc>
                <a:spcPct val="80000"/>
              </a:lnSpc>
              <a:buFont typeface="Wingdings" pitchFamily="2" charset="2"/>
              <a:buNone/>
            </a:pPr>
            <a:r>
              <a:rPr lang="en-US" sz="2000" smtClean="0">
                <a:latin typeface="Times New Roman" pitchFamily="18" charset="0"/>
              </a:rPr>
              <a:t>	String age = “9”;</a:t>
            </a:r>
          </a:p>
          <a:p>
            <a:pPr>
              <a:lnSpc>
                <a:spcPct val="80000"/>
              </a:lnSpc>
              <a:buFont typeface="Wingdings" pitchFamily="2" charset="2"/>
              <a:buNone/>
            </a:pPr>
            <a:r>
              <a:rPr lang="en-US" sz="2000" smtClean="0">
                <a:latin typeface="Times New Roman" pitchFamily="18" charset="0"/>
              </a:rPr>
              <a:t>	String s = “He is “ + age + “ years old.”;</a:t>
            </a:r>
          </a:p>
          <a:p>
            <a:pPr>
              <a:lnSpc>
                <a:spcPct val="80000"/>
              </a:lnSpc>
              <a:buFont typeface="Wingdings" pitchFamily="2" charset="2"/>
              <a:buNone/>
            </a:pPr>
            <a:r>
              <a:rPr lang="en-US" sz="2000" smtClean="0">
                <a:latin typeface="Times New Roman" pitchFamily="18" charset="0"/>
              </a:rPr>
              <a:t>	System.out.println (s);</a:t>
            </a:r>
          </a:p>
          <a:p>
            <a:pPr>
              <a:lnSpc>
                <a:spcPct val="80000"/>
              </a:lnSpc>
              <a:buFont typeface="Wingdings" pitchFamily="2" charset="2"/>
              <a:buNone/>
            </a:pPr>
            <a:endParaRPr lang="en-US" sz="2000" smtClean="0">
              <a:latin typeface="Times New Roman" pitchFamily="18" charset="0"/>
            </a:endParaRPr>
          </a:p>
          <a:p>
            <a:pPr>
              <a:lnSpc>
                <a:spcPct val="80000"/>
              </a:lnSpc>
              <a:buFont typeface="Wingdings" pitchFamily="2" charset="2"/>
              <a:buChar char="ü"/>
            </a:pPr>
            <a:r>
              <a:rPr lang="en-US" sz="2000" smtClean="0">
                <a:latin typeface="Times New Roman" pitchFamily="18" charset="0"/>
              </a:rPr>
              <a:t>The compiler will convert an operand to it’s string equivalent whenever the other operand of the + is an instance of String.</a:t>
            </a:r>
          </a:p>
          <a:p>
            <a:pPr>
              <a:lnSpc>
                <a:spcPct val="80000"/>
              </a:lnSpc>
              <a:buFont typeface="Wingdings" pitchFamily="2" charset="2"/>
              <a:buNone/>
            </a:pPr>
            <a:r>
              <a:rPr lang="en-US" sz="2000" smtClean="0">
                <a:latin typeface="Times New Roman" pitchFamily="18" charset="0"/>
              </a:rPr>
              <a:t>	Example:</a:t>
            </a:r>
          </a:p>
          <a:p>
            <a:pPr>
              <a:lnSpc>
                <a:spcPct val="80000"/>
              </a:lnSpc>
              <a:buFont typeface="Wingdings" pitchFamily="2" charset="2"/>
              <a:buNone/>
            </a:pPr>
            <a:r>
              <a:rPr lang="en-US" sz="2000" smtClean="0">
                <a:latin typeface="Times New Roman" pitchFamily="18" charset="0"/>
              </a:rPr>
              <a:t>	int age = 9;</a:t>
            </a:r>
          </a:p>
          <a:p>
            <a:pPr>
              <a:lnSpc>
                <a:spcPct val="80000"/>
              </a:lnSpc>
              <a:buFont typeface="Wingdings" pitchFamily="2" charset="2"/>
              <a:buNone/>
            </a:pPr>
            <a:r>
              <a:rPr lang="en-US" sz="2000" smtClean="0">
                <a:latin typeface="Times New Roman" pitchFamily="18" charset="0"/>
              </a:rPr>
              <a:t>	String s = “He is “ + age + “ years old.”;</a:t>
            </a:r>
          </a:p>
          <a:p>
            <a:pPr>
              <a:lnSpc>
                <a:spcPct val="80000"/>
              </a:lnSpc>
              <a:buFont typeface="Wingdings" pitchFamily="2" charset="2"/>
              <a:buNone/>
            </a:pPr>
            <a:r>
              <a:rPr lang="en-US" sz="2000" smtClean="0">
                <a:latin typeface="Times New Roman" pitchFamily="18" charset="0"/>
              </a:rPr>
              <a:t>	System.out.println (s);</a:t>
            </a:r>
          </a:p>
          <a:p>
            <a:pPr>
              <a:lnSpc>
                <a:spcPct val="80000"/>
              </a:lnSpc>
              <a:buFont typeface="Wingdings" pitchFamily="2" charset="2"/>
              <a:buNone/>
            </a:pPr>
            <a:endParaRPr lang="en-US" sz="2000" smtClean="0">
              <a:latin typeface="Times New Roman" pitchFamily="18" charset="0"/>
            </a:endParaRPr>
          </a:p>
          <a:p>
            <a:pPr>
              <a:lnSpc>
                <a:spcPct val="80000"/>
              </a:lnSpc>
              <a:buFont typeface="Wingdings" pitchFamily="2" charset="2"/>
              <a:buNone/>
            </a:pPr>
            <a:r>
              <a:rPr lang="en-US" sz="1600" smtClean="0">
                <a:latin typeface="Times New Roman" pitchFamily="18" charset="0"/>
              </a:rPr>
              <a:t>	</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F32F21A-6378-4715-B276-5D1ACABCEA76}" type="slidenum">
              <a:rPr lang="en-US"/>
              <a:pPr>
                <a:defRPr/>
              </a:pPr>
              <a:t>201</a:t>
            </a:fld>
            <a:endParaRPr lang="en-US"/>
          </a:p>
        </p:txBody>
      </p:sp>
      <p:sp>
        <p:nvSpPr>
          <p:cNvPr id="25395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195C8DE9-5D63-4E96-A838-667AD9E5EA66}" type="datetime1">
              <a:rPr lang="en-US" sz="1400"/>
              <a:pPr/>
              <a:t>2/26/2019</a:t>
            </a:fld>
            <a:endParaRPr lang="en-US" sz="1400"/>
          </a:p>
        </p:txBody>
      </p:sp>
      <p:sp>
        <p:nvSpPr>
          <p:cNvPr id="25395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395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432194E-174F-410A-A7F5-36F26B35B474}" type="slidenum">
              <a:rPr lang="en-US" sz="1400"/>
              <a:pPr algn="r"/>
              <a:t>201</a:t>
            </a:fld>
            <a:endParaRPr lang="en-US" sz="1400"/>
          </a:p>
        </p:txBody>
      </p:sp>
      <p:sp>
        <p:nvSpPr>
          <p:cNvPr id="253957"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normAutofit fontScale="90000"/>
          </a:bodyPr>
          <a:lstStyle/>
          <a:p>
            <a:r>
              <a:rPr lang="en-US" smtClean="0">
                <a:effectLst/>
                <a:latin typeface="Times New Roman" pitchFamily="18" charset="0"/>
              </a:rPr>
              <a:t>Data Conversion using valueOf()</a:t>
            </a:r>
          </a:p>
        </p:txBody>
      </p:sp>
      <p:sp>
        <p:nvSpPr>
          <p:cNvPr id="253958" name="Rectangle 3"/>
          <p:cNvSpPr>
            <a:spLocks noGrp="1" noChangeArrowheads="1"/>
          </p:cNvSpPr>
          <p:nvPr>
            <p:ph type="body" idx="4294967295"/>
          </p:nvPr>
        </p:nvSpPr>
        <p:spPr>
          <a:xfrm>
            <a:off x="457200" y="1143000"/>
            <a:ext cx="9372600" cy="5154613"/>
          </a:xfrm>
        </p:spPr>
        <p:txBody>
          <a:bodyPr/>
          <a:lstStyle/>
          <a:p>
            <a:pPr>
              <a:lnSpc>
                <a:spcPct val="90000"/>
              </a:lnSpc>
              <a:buFont typeface="Wingdings" pitchFamily="2" charset="2"/>
              <a:buChar char="ü"/>
            </a:pPr>
            <a:r>
              <a:rPr lang="en-US" sz="2300" smtClean="0">
                <a:latin typeface="Times New Roman" pitchFamily="18" charset="0"/>
              </a:rPr>
              <a:t>It converts data from its internal format into a human-readable format.</a:t>
            </a:r>
          </a:p>
          <a:p>
            <a:pPr>
              <a:lnSpc>
                <a:spcPct val="90000"/>
              </a:lnSpc>
              <a:buFont typeface="Wingdings" pitchFamily="2" charset="2"/>
              <a:buChar char="ü"/>
            </a:pPr>
            <a:r>
              <a:rPr lang="en-US" sz="2300" smtClean="0">
                <a:latin typeface="Times New Roman" pitchFamily="18" charset="0"/>
              </a:rPr>
              <a:t>Static overloaded method within </a:t>
            </a:r>
            <a:r>
              <a:rPr lang="en-US" sz="2300" b="1" smtClean="0">
                <a:latin typeface="Times New Roman" pitchFamily="18" charset="0"/>
              </a:rPr>
              <a:t>String</a:t>
            </a:r>
            <a:r>
              <a:rPr lang="en-US" sz="2300" smtClean="0">
                <a:latin typeface="Times New Roman" pitchFamily="18" charset="0"/>
              </a:rPr>
              <a:t> for built-in types and for type </a:t>
            </a:r>
            <a:r>
              <a:rPr lang="en-US" sz="2300" b="1" smtClean="0">
                <a:latin typeface="Times New Roman" pitchFamily="18" charset="0"/>
              </a:rPr>
              <a:t>Object.</a:t>
            </a:r>
          </a:p>
          <a:p>
            <a:pPr>
              <a:lnSpc>
                <a:spcPct val="90000"/>
              </a:lnSpc>
              <a:buFont typeface="Wingdings" pitchFamily="2" charset="2"/>
              <a:buChar char="ü"/>
            </a:pPr>
            <a:r>
              <a:rPr lang="en-US" sz="2300" smtClean="0">
                <a:latin typeface="Times New Roman" pitchFamily="18" charset="0"/>
              </a:rPr>
              <a:t>static String valueOf (double num)</a:t>
            </a:r>
          </a:p>
          <a:p>
            <a:pPr>
              <a:lnSpc>
                <a:spcPct val="90000"/>
              </a:lnSpc>
              <a:buFont typeface="Wingdings" pitchFamily="2" charset="2"/>
              <a:buNone/>
            </a:pPr>
            <a:r>
              <a:rPr lang="en-US" sz="2300" smtClean="0">
                <a:latin typeface="Times New Roman" pitchFamily="18" charset="0"/>
              </a:rPr>
              <a:t>	static String valueOf( Object ob)</a:t>
            </a:r>
          </a:p>
          <a:p>
            <a:pPr>
              <a:lnSpc>
                <a:spcPct val="90000"/>
              </a:lnSpc>
              <a:buFont typeface="Wingdings" pitchFamily="2" charset="2"/>
              <a:buChar char="ü"/>
            </a:pPr>
            <a:r>
              <a:rPr lang="en-US" sz="2300" smtClean="0">
                <a:latin typeface="Times New Roman" pitchFamily="18" charset="0"/>
              </a:rPr>
              <a:t>During concatenation operation, it is automatically called.</a:t>
            </a:r>
          </a:p>
          <a:p>
            <a:pPr>
              <a:lnSpc>
                <a:spcPct val="90000"/>
              </a:lnSpc>
              <a:buFont typeface="Wingdings" pitchFamily="2" charset="2"/>
              <a:buChar char="ü"/>
            </a:pPr>
            <a:r>
              <a:rPr lang="en-US" sz="2300" smtClean="0">
                <a:latin typeface="Times New Roman" pitchFamily="18" charset="0"/>
              </a:rPr>
              <a:t>All of the simple  types are converted into their </a:t>
            </a:r>
            <a:r>
              <a:rPr lang="en-US" sz="2300" b="1" smtClean="0">
                <a:latin typeface="Times New Roman" pitchFamily="18" charset="0"/>
              </a:rPr>
              <a:t>String</a:t>
            </a:r>
            <a:r>
              <a:rPr lang="en-US" sz="2300" smtClean="0">
                <a:latin typeface="Times New Roman" pitchFamily="18" charset="0"/>
              </a:rPr>
              <a:t> representation. </a:t>
            </a:r>
          </a:p>
          <a:p>
            <a:pPr>
              <a:lnSpc>
                <a:spcPct val="90000"/>
              </a:lnSpc>
              <a:buFont typeface="Wingdings" pitchFamily="2" charset="2"/>
              <a:buChar char="ü"/>
            </a:pPr>
            <a:r>
              <a:rPr lang="en-US" sz="2300" smtClean="0">
                <a:latin typeface="Times New Roman" pitchFamily="18" charset="0"/>
              </a:rPr>
              <a:t>For any object valueOf() automatically calls the object’s </a:t>
            </a:r>
            <a:r>
              <a:rPr lang="en-US" sz="2300" b="1" smtClean="0">
                <a:latin typeface="Times New Roman" pitchFamily="18" charset="0"/>
              </a:rPr>
              <a:t>toString()</a:t>
            </a:r>
            <a:r>
              <a:rPr lang="en-US" sz="2300" smtClean="0">
                <a:latin typeface="Times New Roman" pitchFamily="18" charset="0"/>
              </a:rPr>
              <a:t> method.</a:t>
            </a:r>
          </a:p>
          <a:p>
            <a:pPr>
              <a:lnSpc>
                <a:spcPct val="90000"/>
              </a:lnSpc>
              <a:buFont typeface="Wingdings" pitchFamily="2" charset="2"/>
              <a:buChar char="ü"/>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0C764D9A-ABD1-4AE5-A81E-90E040CD99EF}" type="slidenum">
              <a:rPr lang="en-US"/>
              <a:pPr>
                <a:defRPr/>
              </a:pPr>
              <a:t>202</a:t>
            </a:fld>
            <a:endParaRPr lang="en-US"/>
          </a:p>
        </p:txBody>
      </p:sp>
      <p:sp>
        <p:nvSpPr>
          <p:cNvPr id="25497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7F2F815-096E-4968-AB9C-7CD9143E07B4}" type="datetime1">
              <a:rPr lang="en-US" sz="1400"/>
              <a:pPr/>
              <a:t>2/26/2019</a:t>
            </a:fld>
            <a:endParaRPr lang="en-US" sz="1400"/>
          </a:p>
        </p:txBody>
      </p:sp>
      <p:sp>
        <p:nvSpPr>
          <p:cNvPr id="25497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498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E708BA3-80FB-4A3E-95AE-83A40B37D025}" type="slidenum">
              <a:rPr lang="en-US" sz="1400"/>
              <a:pPr algn="r"/>
              <a:t>202</a:t>
            </a:fld>
            <a:endParaRPr lang="en-US" sz="1400"/>
          </a:p>
        </p:txBody>
      </p:sp>
      <p:sp>
        <p:nvSpPr>
          <p:cNvPr id="254981" name="Rectangle 3"/>
          <p:cNvSpPr>
            <a:spLocks noGrp="1" noChangeArrowheads="1"/>
          </p:cNvSpPr>
          <p:nvPr>
            <p:ph type="body" idx="4294967295"/>
          </p:nvPr>
        </p:nvSpPr>
        <p:spPr>
          <a:xfrm>
            <a:off x="0" y="1219200"/>
            <a:ext cx="16230600" cy="5889625"/>
          </a:xfrm>
        </p:spPr>
        <p:txBody>
          <a:bodyPr/>
          <a:lstStyle/>
          <a:p>
            <a:pPr>
              <a:buFont typeface="Wingdings" pitchFamily="2" charset="2"/>
              <a:buChar char="ü"/>
            </a:pPr>
            <a:r>
              <a:rPr lang="en-US" sz="1800" smtClean="0">
                <a:latin typeface="Times New Roman" pitchFamily="18" charset="0"/>
              </a:rPr>
              <a:t>It is defined by Object.</a:t>
            </a:r>
          </a:p>
          <a:p>
            <a:pPr>
              <a:buFont typeface="Wingdings" pitchFamily="2" charset="2"/>
              <a:buChar char="ü"/>
            </a:pPr>
            <a:r>
              <a:rPr lang="en-US" sz="1800" smtClean="0">
                <a:latin typeface="Times New Roman" pitchFamily="18" charset="0"/>
              </a:rPr>
              <a:t>Every class implements toString() because every class is subclass of Object.</a:t>
            </a:r>
          </a:p>
          <a:p>
            <a:pPr>
              <a:buFont typeface="Wingdings" pitchFamily="2" charset="2"/>
              <a:buChar char="ü"/>
            </a:pPr>
            <a:r>
              <a:rPr lang="en-US" sz="1800" smtClean="0">
                <a:latin typeface="Times New Roman" pitchFamily="18" charset="0"/>
              </a:rPr>
              <a:t>General form: String toString()</a:t>
            </a:r>
          </a:p>
          <a:p>
            <a:pPr>
              <a:buFont typeface="Wingdings" pitchFamily="2" charset="2"/>
              <a:buChar char="ü"/>
            </a:pPr>
            <a:r>
              <a:rPr lang="en-US" sz="1800" smtClean="0">
                <a:latin typeface="Times New Roman" pitchFamily="18" charset="0"/>
              </a:rPr>
              <a:t>It returns a String object that appropriately describe any object.</a:t>
            </a:r>
          </a:p>
          <a:p>
            <a:pPr>
              <a:buFont typeface="Wingdings" pitchFamily="2" charset="2"/>
              <a:buChar char="ü"/>
            </a:pPr>
            <a:r>
              <a:rPr lang="en-US" sz="1800" smtClean="0">
                <a:latin typeface="Times New Roman" pitchFamily="18" charset="0"/>
              </a:rPr>
              <a:t>Example:</a:t>
            </a:r>
          </a:p>
          <a:p>
            <a:pPr>
              <a:buFont typeface="Wingdings" pitchFamily="2" charset="2"/>
              <a:buNone/>
            </a:pPr>
            <a:r>
              <a:rPr lang="en-US" sz="1800" smtClean="0">
                <a:latin typeface="Times New Roman" pitchFamily="18" charset="0"/>
              </a:rPr>
              <a:t>	class tt				</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		int a;</a:t>
            </a:r>
          </a:p>
          <a:p>
            <a:pPr>
              <a:buFont typeface="Wingdings" pitchFamily="2" charset="2"/>
              <a:buNone/>
            </a:pPr>
            <a:r>
              <a:rPr lang="en-US" sz="1800" smtClean="0">
                <a:latin typeface="Times New Roman" pitchFamily="18" charset="0"/>
              </a:rPr>
              <a:t>		tt() { a=100;}</a:t>
            </a:r>
          </a:p>
          <a:p>
            <a:pPr>
              <a:buFont typeface="Wingdings" pitchFamily="2" charset="2"/>
              <a:buNone/>
            </a:pPr>
            <a:r>
              <a:rPr lang="en-US" sz="1800" smtClean="0">
                <a:latin typeface="Times New Roman" pitchFamily="18" charset="0"/>
              </a:rPr>
              <a:t>		public String toString()</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			return “a= “+a;</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	}</a:t>
            </a:r>
          </a:p>
          <a:p>
            <a:pPr>
              <a:buFont typeface="Wingdings" pitchFamily="2" charset="2"/>
              <a:buChar char="ü"/>
            </a:pPr>
            <a:endParaRPr lang="en-US" sz="1800" smtClean="0">
              <a:latin typeface="Times New Roman" pitchFamily="18" charset="0"/>
            </a:endParaRPr>
          </a:p>
          <a:p>
            <a:pPr>
              <a:buFont typeface="Wingdings" pitchFamily="2" charset="2"/>
              <a:buChar char="ü"/>
            </a:pPr>
            <a:endParaRPr lang="en-US" sz="1800" smtClean="0">
              <a:latin typeface="Times New Roman" pitchFamily="18" charset="0"/>
            </a:endParaRPr>
          </a:p>
        </p:txBody>
      </p:sp>
      <p:sp>
        <p:nvSpPr>
          <p:cNvPr id="254982" name="Text Box 4"/>
          <p:cNvSpPr txBox="1">
            <a:spLocks noChangeArrowheads="1"/>
          </p:cNvSpPr>
          <p:nvPr/>
        </p:nvSpPr>
        <p:spPr bwMode="auto">
          <a:xfrm>
            <a:off x="4648200" y="3581400"/>
            <a:ext cx="3962400" cy="32559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class test</a:t>
            </a:r>
          </a:p>
          <a:p>
            <a:pPr>
              <a:spcBef>
                <a:spcPct val="50000"/>
              </a:spcBef>
            </a:pPr>
            <a:r>
              <a:rPr lang="en-US">
                <a:latin typeface="Times New Roman" pitchFamily="18" charset="0"/>
              </a:rPr>
              <a:t>{</a:t>
            </a:r>
          </a:p>
          <a:p>
            <a:pPr>
              <a:spcBef>
                <a:spcPct val="50000"/>
              </a:spcBef>
            </a:pPr>
            <a:r>
              <a:rPr lang="en-US">
                <a:latin typeface="Times New Roman" pitchFamily="18" charset="0"/>
              </a:rPr>
              <a:t>    public static void main (String args[])</a:t>
            </a:r>
          </a:p>
          <a:p>
            <a:pPr>
              <a:spcBef>
                <a:spcPct val="50000"/>
              </a:spcBef>
            </a:pPr>
            <a:r>
              <a:rPr lang="en-US">
                <a:latin typeface="Times New Roman" pitchFamily="18" charset="0"/>
              </a:rPr>
              <a:t>    {</a:t>
            </a:r>
          </a:p>
          <a:p>
            <a:pPr>
              <a:spcBef>
                <a:spcPct val="50000"/>
              </a:spcBef>
            </a:pPr>
            <a:r>
              <a:rPr lang="en-US">
                <a:latin typeface="Times New Roman" pitchFamily="18" charset="0"/>
              </a:rPr>
              <a:t>       tt b = new tt();</a:t>
            </a:r>
          </a:p>
          <a:p>
            <a:pPr>
              <a:spcBef>
                <a:spcPct val="50000"/>
              </a:spcBef>
            </a:pPr>
            <a:r>
              <a:rPr lang="en-US">
                <a:latin typeface="Times New Roman" pitchFamily="18" charset="0"/>
              </a:rPr>
              <a:t>       System.out.println(b);</a:t>
            </a:r>
          </a:p>
          <a:p>
            <a:pPr>
              <a:spcBef>
                <a:spcPct val="50000"/>
              </a:spcBef>
            </a:pPr>
            <a:r>
              <a:rPr lang="en-US">
                <a:latin typeface="Times New Roman" pitchFamily="18" charset="0"/>
              </a:rPr>
              <a:t>    }</a:t>
            </a:r>
          </a:p>
          <a:p>
            <a:pPr>
              <a:spcBef>
                <a:spcPct val="50000"/>
              </a:spcBef>
            </a:pPr>
            <a:r>
              <a:rPr lang="en-US">
                <a:latin typeface="Times New Roman" pitchFamily="18" charset="0"/>
              </a:rPr>
              <a:t>}</a:t>
            </a:r>
          </a:p>
        </p:txBody>
      </p:sp>
      <p:sp>
        <p:nvSpPr>
          <p:cNvPr id="254983" name="Text Box 5"/>
          <p:cNvSpPr txBox="1">
            <a:spLocks noChangeArrowheads="1"/>
          </p:cNvSpPr>
          <p:nvPr/>
        </p:nvSpPr>
        <p:spPr bwMode="auto">
          <a:xfrm>
            <a:off x="7086600" y="3367088"/>
            <a:ext cx="1600200" cy="366712"/>
          </a:xfrm>
          <a:prstGeom prst="rect">
            <a:avLst/>
          </a:prstGeom>
          <a:noFill/>
          <a:ln w="9525">
            <a:noFill/>
            <a:miter lim="800000"/>
            <a:headEnd/>
            <a:tailEnd/>
          </a:ln>
        </p:spPr>
        <p:txBody>
          <a:bodyPr>
            <a:spAutoFit/>
          </a:bodyPr>
          <a:lstStyle/>
          <a:p>
            <a:pPr>
              <a:spcBef>
                <a:spcPct val="50000"/>
              </a:spcBef>
            </a:pPr>
            <a:r>
              <a:rPr lang="en-US" u="sng">
                <a:latin typeface="Times New Roman" pitchFamily="18" charset="0"/>
              </a:rPr>
              <a:t>Output: a= 100</a:t>
            </a:r>
          </a:p>
        </p:txBody>
      </p:sp>
      <p:sp>
        <p:nvSpPr>
          <p:cNvPr id="254984" name="Rectangle 6"/>
          <p:cNvSpPr>
            <a:spLocks noGrp="1" noChangeArrowheads="1"/>
          </p:cNvSpPr>
          <p:nvPr>
            <p:ph type="title" idx="4294967295"/>
          </p:nvPr>
        </p:nvSpPr>
        <p:spPr bwMode="auto">
          <a:xfrm>
            <a:off x="1066800" y="274638"/>
            <a:ext cx="7620000" cy="1058862"/>
          </a:xfrm>
          <a:noFill/>
        </p:spPr>
        <p:txBody>
          <a:bodyPr wrap="square" lIns="91440" tIns="45720" rIns="91440" bIns="45720" numCol="1" anchorCtr="0" compatLnSpc="1">
            <a:prstTxWarp prst="textNoShape">
              <a:avLst/>
            </a:prstTxWarp>
          </a:bodyPr>
          <a:lstStyle/>
          <a:p>
            <a:r>
              <a:rPr lang="en-US" smtClean="0">
                <a:effectLst/>
              </a:rPr>
              <a:t>toString() Method</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CF02AEA-20E4-40E8-972B-E154C13EB551}" type="slidenum">
              <a:rPr lang="en-US"/>
              <a:pPr>
                <a:defRPr/>
              </a:pPr>
              <a:t>203</a:t>
            </a:fld>
            <a:endParaRPr lang="en-US"/>
          </a:p>
        </p:txBody>
      </p:sp>
      <p:sp>
        <p:nvSpPr>
          <p:cNvPr id="25600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FA85108F-B0D8-4525-B051-76A7907600A4}" type="datetime1">
              <a:rPr lang="en-US" sz="1400"/>
              <a:pPr/>
              <a:t>2/26/2019</a:t>
            </a:fld>
            <a:endParaRPr lang="en-US" sz="1400"/>
          </a:p>
        </p:txBody>
      </p:sp>
      <p:sp>
        <p:nvSpPr>
          <p:cNvPr id="25600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600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E538B81-644F-437E-A065-E2FCE868B9AD}" type="slidenum">
              <a:rPr lang="en-US" sz="1400"/>
              <a:pPr algn="r"/>
              <a:t>203</a:t>
            </a:fld>
            <a:endParaRPr lang="en-US" sz="1400"/>
          </a:p>
        </p:txBody>
      </p:sp>
      <p:sp>
        <p:nvSpPr>
          <p:cNvPr id="256005" name="Rectangle 2"/>
          <p:cNvSpPr>
            <a:spLocks noGrp="1" noChangeArrowheads="1"/>
          </p:cNvSpPr>
          <p:nvPr>
            <p:ph type="title" idx="4294967295"/>
          </p:nvPr>
        </p:nvSpPr>
        <p:spPr bwMode="auto">
          <a:xfrm>
            <a:off x="457200" y="274638"/>
            <a:ext cx="80772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Character Extraction</a:t>
            </a:r>
          </a:p>
        </p:txBody>
      </p:sp>
      <p:sp>
        <p:nvSpPr>
          <p:cNvPr id="256006" name="Rectangle 3"/>
          <p:cNvSpPr>
            <a:spLocks noGrp="1" noChangeArrowheads="1"/>
          </p:cNvSpPr>
          <p:nvPr>
            <p:ph type="body" idx="4294967295"/>
          </p:nvPr>
        </p:nvSpPr>
        <p:spPr>
          <a:xfrm>
            <a:off x="457200" y="1066800"/>
            <a:ext cx="8229600" cy="4525963"/>
          </a:xfrm>
        </p:spPr>
        <p:txBody>
          <a:bodyPr/>
          <a:lstStyle/>
          <a:p>
            <a:pPr marL="533400" indent="-533400">
              <a:buFont typeface="Wingdings" pitchFamily="2" charset="2"/>
              <a:buAutoNum type="arabicPeriod"/>
            </a:pPr>
            <a:r>
              <a:rPr lang="en-US" sz="2300" u="sng" smtClean="0">
                <a:latin typeface="Times New Roman" pitchFamily="18" charset="0"/>
              </a:rPr>
              <a:t>charAt ():</a:t>
            </a:r>
          </a:p>
          <a:p>
            <a:pPr marL="533400" indent="-533400">
              <a:buFont typeface="Wingdings" pitchFamily="2" charset="2"/>
              <a:buNone/>
            </a:pPr>
            <a:r>
              <a:rPr lang="en-US" sz="2300" smtClean="0">
                <a:latin typeface="Times New Roman" pitchFamily="18" charset="0"/>
              </a:rPr>
              <a:t>	char ch;</a:t>
            </a:r>
          </a:p>
          <a:p>
            <a:pPr marL="533400" indent="-533400">
              <a:buFont typeface="Wingdings" pitchFamily="2" charset="2"/>
              <a:buNone/>
            </a:pPr>
            <a:r>
              <a:rPr lang="en-US" sz="2300" smtClean="0">
                <a:latin typeface="Times New Roman" pitchFamily="18" charset="0"/>
              </a:rPr>
              <a:t>	ch = “abc”.charAt(1);	             ch&lt;-’b’</a:t>
            </a:r>
          </a:p>
          <a:p>
            <a:pPr marL="533400" indent="-533400">
              <a:buFont typeface="Wingdings" pitchFamily="2" charset="2"/>
              <a:buAutoNum type="arabicPeriod" startAt="2"/>
            </a:pPr>
            <a:r>
              <a:rPr lang="en-US" sz="2300" u="sng" smtClean="0">
                <a:latin typeface="Times New Roman" pitchFamily="18" charset="0"/>
              </a:rPr>
              <a:t>getChars(int sourceStart, int sourceEnd, char target [], int targetStart)</a:t>
            </a:r>
          </a:p>
          <a:p>
            <a:pPr marL="533400" indent="-533400">
              <a:buFont typeface="Wingdings" pitchFamily="2" charset="2"/>
              <a:buNone/>
            </a:pPr>
            <a:r>
              <a:rPr lang="en-US" sz="2300" smtClean="0">
                <a:latin typeface="Times New Roman" pitchFamily="18" charset="0"/>
              </a:rPr>
              <a:t>	sourceStart- the beginning of the substring</a:t>
            </a:r>
          </a:p>
          <a:p>
            <a:pPr marL="533400" indent="-533400">
              <a:buFont typeface="Wingdings" pitchFamily="2" charset="2"/>
              <a:buNone/>
            </a:pPr>
            <a:r>
              <a:rPr lang="en-US" sz="2300" smtClean="0">
                <a:latin typeface="Times New Roman" pitchFamily="18" charset="0"/>
              </a:rPr>
              <a:t>	sourceEnd- one past the end of the desired substring</a:t>
            </a:r>
          </a:p>
          <a:p>
            <a:pPr marL="533400" indent="-533400">
              <a:buFont typeface="Wingdings" pitchFamily="2" charset="2"/>
              <a:buNone/>
            </a:pPr>
            <a:r>
              <a:rPr lang="en-US" sz="2300" smtClean="0">
                <a:latin typeface="Times New Roman" pitchFamily="18" charset="0"/>
              </a:rPr>
              <a:t>	target – destination array of characters</a:t>
            </a:r>
          </a:p>
          <a:p>
            <a:pPr marL="533400" indent="-533400">
              <a:buFont typeface="Wingdings" pitchFamily="2" charset="2"/>
              <a:buNone/>
            </a:pPr>
            <a:r>
              <a:rPr lang="en-US" sz="2300" smtClean="0">
                <a:latin typeface="Times New Roman" pitchFamily="18" charset="0"/>
              </a:rPr>
              <a:t>	targetStart – index at which the substring will be copied.</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B61D27E-9F91-4879-A42C-08146640F50A}" type="slidenum">
              <a:rPr lang="en-US"/>
              <a:pPr>
                <a:defRPr/>
              </a:pPr>
              <a:t>204</a:t>
            </a:fld>
            <a:endParaRPr lang="en-US"/>
          </a:p>
        </p:txBody>
      </p:sp>
      <p:sp>
        <p:nvSpPr>
          <p:cNvPr id="25702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75F356B-28C3-48CD-B536-0943A9594037}" type="datetime1">
              <a:rPr lang="en-US" sz="1400"/>
              <a:pPr/>
              <a:t>2/26/2019</a:t>
            </a:fld>
            <a:endParaRPr lang="en-US" sz="1400"/>
          </a:p>
        </p:txBody>
      </p:sp>
      <p:sp>
        <p:nvSpPr>
          <p:cNvPr id="25702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702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3E07FB2-FBA5-4C4A-9B36-07EAAE1303E5}" type="slidenum">
              <a:rPr lang="en-US" sz="1400"/>
              <a:pPr algn="r"/>
              <a:t>204</a:t>
            </a:fld>
            <a:endParaRPr lang="en-US" sz="1400"/>
          </a:p>
        </p:txBody>
      </p:sp>
      <p:sp>
        <p:nvSpPr>
          <p:cNvPr id="25702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Character Extraction</a:t>
            </a:r>
          </a:p>
        </p:txBody>
      </p:sp>
      <p:sp>
        <p:nvSpPr>
          <p:cNvPr id="257030" name="Rectangle 3"/>
          <p:cNvSpPr>
            <a:spLocks noGrp="1" noChangeArrowheads="1"/>
          </p:cNvSpPr>
          <p:nvPr>
            <p:ph type="body" idx="4294967295"/>
          </p:nvPr>
        </p:nvSpPr>
        <p:spPr/>
        <p:txBody>
          <a:bodyPr/>
          <a:lstStyle/>
          <a:p>
            <a:pPr>
              <a:buFont typeface="Wingdings 3" pitchFamily="18" charset="2"/>
              <a:buNone/>
            </a:pPr>
            <a:r>
              <a:rPr lang="en-US" u="sng" smtClean="0">
                <a:latin typeface="Times New Roman" pitchFamily="18" charset="0"/>
              </a:rPr>
              <a:t>Example:</a:t>
            </a:r>
          </a:p>
          <a:p>
            <a:pPr>
              <a:buFont typeface="Wingdings 3" pitchFamily="18" charset="2"/>
              <a:buNone/>
            </a:pPr>
            <a:r>
              <a:rPr lang="en-US" smtClean="0">
                <a:latin typeface="Times New Roman" pitchFamily="18" charset="0"/>
              </a:rPr>
              <a:t>String s = “abcdefghijklmnop”;</a:t>
            </a:r>
          </a:p>
          <a:p>
            <a:pPr>
              <a:buFont typeface="Wingdings 3" pitchFamily="18" charset="2"/>
              <a:buNone/>
            </a:pPr>
            <a:r>
              <a:rPr lang="en-US" smtClean="0">
                <a:latin typeface="Times New Roman" pitchFamily="18" charset="0"/>
              </a:rPr>
              <a:t>int start =10, end = 14;</a:t>
            </a:r>
          </a:p>
          <a:p>
            <a:pPr>
              <a:buFont typeface="Wingdings 3" pitchFamily="18" charset="2"/>
              <a:buNone/>
            </a:pPr>
            <a:r>
              <a:rPr lang="en-US" smtClean="0">
                <a:latin typeface="Times New Roman" pitchFamily="18" charset="0"/>
              </a:rPr>
              <a:t>char st [] = new char [end-start];</a:t>
            </a:r>
          </a:p>
          <a:p>
            <a:pPr>
              <a:buFont typeface="Wingdings 3" pitchFamily="18" charset="2"/>
              <a:buNone/>
            </a:pPr>
            <a:r>
              <a:rPr lang="en-US" smtClean="0">
                <a:latin typeface="Times New Roman" pitchFamily="18" charset="0"/>
              </a:rPr>
              <a:t>s.getChars (start, end, st, 0);</a:t>
            </a:r>
          </a:p>
          <a:p>
            <a:pPr>
              <a:buFont typeface="Wingdings 3" pitchFamily="18" charset="2"/>
              <a:buNone/>
            </a:pPr>
            <a:r>
              <a:rPr lang="en-US" smtClean="0">
                <a:latin typeface="Times New Roman" pitchFamily="18" charset="0"/>
              </a:rPr>
              <a:t>System.out.println (st);               st-&gt;klmn</a:t>
            </a:r>
          </a:p>
          <a:p>
            <a:pPr>
              <a:buFont typeface="Wingdings 3" pitchFamily="18" charset="2"/>
              <a:buNone/>
            </a:pPr>
            <a:endParaRPr lang="en-US" smtClean="0">
              <a:latin typeface="Times New Roman" pitchFamily="18" charset="0"/>
            </a:endParaRPr>
          </a:p>
          <a:p>
            <a:pPr>
              <a:buFont typeface="Wingdings 3" pitchFamily="18" charset="2"/>
              <a:buNone/>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238C459-BF70-46FF-BA6B-5EE2C1622A50}" type="slidenum">
              <a:rPr lang="en-US"/>
              <a:pPr>
                <a:defRPr/>
              </a:pPr>
              <a:t>205</a:t>
            </a:fld>
            <a:endParaRPr lang="en-US"/>
          </a:p>
        </p:txBody>
      </p:sp>
      <p:sp>
        <p:nvSpPr>
          <p:cNvPr id="25805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CB1F0D02-1D2F-4D83-A9F8-597712C0952A}" type="datetime1">
              <a:rPr lang="en-US" sz="1400"/>
              <a:pPr/>
              <a:t>2/26/2019</a:t>
            </a:fld>
            <a:endParaRPr lang="en-US" sz="1400"/>
          </a:p>
        </p:txBody>
      </p:sp>
      <p:sp>
        <p:nvSpPr>
          <p:cNvPr id="25805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805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0AB65A3-ADF3-44E4-8AA2-D287C34B270A}" type="slidenum">
              <a:rPr lang="en-US" sz="1400"/>
              <a:pPr algn="r"/>
              <a:t>205</a:t>
            </a:fld>
            <a:endParaRPr lang="en-US" sz="1400"/>
          </a:p>
        </p:txBody>
      </p:sp>
      <p:sp>
        <p:nvSpPr>
          <p:cNvPr id="258053"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String Comparison</a:t>
            </a:r>
          </a:p>
        </p:txBody>
      </p:sp>
      <p:sp>
        <p:nvSpPr>
          <p:cNvPr id="258054" name="Rectangle 3"/>
          <p:cNvSpPr>
            <a:spLocks noGrp="1" noChangeArrowheads="1"/>
          </p:cNvSpPr>
          <p:nvPr>
            <p:ph type="body" idx="4294967295"/>
          </p:nvPr>
        </p:nvSpPr>
        <p:spPr/>
        <p:txBody>
          <a:bodyPr/>
          <a:lstStyle/>
          <a:p>
            <a:pPr marL="533400" indent="-533400">
              <a:lnSpc>
                <a:spcPct val="90000"/>
              </a:lnSpc>
              <a:buFont typeface="Wingdings" pitchFamily="2" charset="2"/>
              <a:buAutoNum type="arabicPeriod"/>
            </a:pPr>
            <a:r>
              <a:rPr lang="en-US" sz="2300" u="sng" smtClean="0">
                <a:latin typeface="Times New Roman" pitchFamily="18" charset="0"/>
              </a:rPr>
              <a:t>equals ()</a:t>
            </a:r>
          </a:p>
          <a:p>
            <a:pPr marL="533400" indent="-533400">
              <a:lnSpc>
                <a:spcPct val="90000"/>
              </a:lnSpc>
              <a:buFont typeface="Wingdings" pitchFamily="2" charset="2"/>
              <a:buNone/>
            </a:pPr>
            <a:r>
              <a:rPr lang="en-US" sz="2300" smtClean="0">
                <a:latin typeface="Times New Roman" pitchFamily="18" charset="0"/>
              </a:rPr>
              <a:t>	boolean equals( String str)</a:t>
            </a:r>
          </a:p>
          <a:p>
            <a:pPr marL="533400" indent="-533400">
              <a:lnSpc>
                <a:spcPct val="90000"/>
              </a:lnSpc>
              <a:buFont typeface="Wingdings" pitchFamily="2" charset="2"/>
              <a:buNone/>
            </a:pPr>
            <a:r>
              <a:rPr lang="en-US" sz="2300" smtClean="0">
                <a:latin typeface="Times New Roman" pitchFamily="18" charset="0"/>
              </a:rPr>
              <a:t>	-str is the String object being compared with the invoking String object.</a:t>
            </a:r>
          </a:p>
          <a:p>
            <a:pPr marL="533400" indent="-533400">
              <a:lnSpc>
                <a:spcPct val="90000"/>
              </a:lnSpc>
              <a:buFont typeface="Wingdings" pitchFamily="2" charset="2"/>
              <a:buNone/>
            </a:pPr>
            <a:r>
              <a:rPr lang="en-US" sz="2300" smtClean="0">
                <a:latin typeface="Times New Roman" pitchFamily="18" charset="0"/>
              </a:rPr>
              <a:t>	-Case sensitive.</a:t>
            </a:r>
          </a:p>
          <a:p>
            <a:pPr marL="533400" indent="-533400">
              <a:lnSpc>
                <a:spcPct val="90000"/>
              </a:lnSpc>
              <a:buFont typeface="Wingdings" pitchFamily="2" charset="2"/>
              <a:buNone/>
            </a:pPr>
            <a:r>
              <a:rPr lang="en-US" sz="2300" smtClean="0">
                <a:latin typeface="Times New Roman" pitchFamily="18" charset="0"/>
              </a:rPr>
              <a:t>2.  </a:t>
            </a:r>
            <a:r>
              <a:rPr lang="en-US" sz="2300" u="sng" smtClean="0">
                <a:latin typeface="Times New Roman" pitchFamily="18" charset="0"/>
              </a:rPr>
              <a:t>equalsIgnoreCase ()</a:t>
            </a:r>
          </a:p>
          <a:p>
            <a:pPr marL="533400" indent="-533400">
              <a:lnSpc>
                <a:spcPct val="90000"/>
              </a:lnSpc>
              <a:buFont typeface="Wingdings" pitchFamily="2" charset="2"/>
              <a:buNone/>
            </a:pPr>
            <a:r>
              <a:rPr lang="en-US" sz="2300" smtClean="0">
                <a:latin typeface="Times New Roman" pitchFamily="18" charset="0"/>
              </a:rPr>
              <a:t>	boolean equalsIgnoreCase( String str)</a:t>
            </a:r>
          </a:p>
          <a:p>
            <a:pPr marL="533400" indent="-533400">
              <a:lnSpc>
                <a:spcPct val="90000"/>
              </a:lnSpc>
              <a:buFont typeface="Wingdings" pitchFamily="2" charset="2"/>
              <a:buNone/>
            </a:pPr>
            <a:r>
              <a:rPr lang="en-US" sz="2300" smtClean="0">
                <a:latin typeface="Times New Roman" pitchFamily="18" charset="0"/>
              </a:rPr>
              <a:t>	-str is the String object being compared with the invoking String object.</a:t>
            </a:r>
          </a:p>
          <a:p>
            <a:pPr marL="533400" indent="-533400">
              <a:lnSpc>
                <a:spcPct val="90000"/>
              </a:lnSpc>
              <a:buFont typeface="Wingdings" pitchFamily="2" charset="2"/>
              <a:buNone/>
            </a:pPr>
            <a:r>
              <a:rPr lang="en-US" sz="2300" smtClean="0">
                <a:latin typeface="Times New Roman" pitchFamily="18" charset="0"/>
              </a:rPr>
              <a:t>	-Not case sensitive.</a:t>
            </a:r>
          </a:p>
          <a:p>
            <a:pPr marL="533400" indent="-533400">
              <a:lnSpc>
                <a:spcPct val="90000"/>
              </a:lnSpc>
              <a:buFont typeface="Wingdings" pitchFamily="2" charset="2"/>
              <a:buNone/>
            </a:pPr>
            <a:r>
              <a:rPr lang="en-US" sz="2300" smtClean="0">
                <a:latin typeface="Times New Roman" pitchFamily="18" charset="0"/>
              </a:rPr>
              <a:t>  </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313DA45D-A809-4FA8-BAEC-10F87D331983}" type="slidenum">
              <a:rPr lang="en-US"/>
              <a:pPr>
                <a:defRPr/>
              </a:pPr>
              <a:t>206</a:t>
            </a:fld>
            <a:endParaRPr lang="en-US"/>
          </a:p>
        </p:txBody>
      </p:sp>
      <p:sp>
        <p:nvSpPr>
          <p:cNvPr id="25907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2986B14-20A3-46DC-9A2A-66ACB79D951D}" type="datetime1">
              <a:rPr lang="en-US" sz="1400"/>
              <a:pPr/>
              <a:t>2/26/2019</a:t>
            </a:fld>
            <a:endParaRPr lang="en-US" sz="1400"/>
          </a:p>
        </p:txBody>
      </p:sp>
      <p:sp>
        <p:nvSpPr>
          <p:cNvPr id="25907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5907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C89B943-378A-46F6-B8F3-B5A7A6BFBD43}" type="slidenum">
              <a:rPr lang="en-US" sz="1400"/>
              <a:pPr algn="r"/>
              <a:t>206</a:t>
            </a:fld>
            <a:endParaRPr lang="en-US" sz="1400"/>
          </a:p>
        </p:txBody>
      </p:sp>
      <p:sp>
        <p:nvSpPr>
          <p:cNvPr id="25907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String Comparison</a:t>
            </a:r>
          </a:p>
        </p:txBody>
      </p:sp>
      <p:sp>
        <p:nvSpPr>
          <p:cNvPr id="259078" name="Rectangle 3"/>
          <p:cNvSpPr>
            <a:spLocks noGrp="1" noChangeArrowheads="1"/>
          </p:cNvSpPr>
          <p:nvPr>
            <p:ph type="body" idx="4294967295"/>
          </p:nvPr>
        </p:nvSpPr>
        <p:spPr>
          <a:xfrm>
            <a:off x="0" y="1600200"/>
            <a:ext cx="9144000" cy="4419600"/>
          </a:xfrm>
        </p:spPr>
        <p:txBody>
          <a:bodyPr/>
          <a:lstStyle/>
          <a:p>
            <a:pPr>
              <a:buFont typeface="Wingdings 3" pitchFamily="18" charset="2"/>
              <a:buNone/>
            </a:pPr>
            <a:r>
              <a:rPr lang="en-US" sz="2000" u="sng" smtClean="0">
                <a:latin typeface="Times New Roman" pitchFamily="18" charset="0"/>
              </a:rPr>
              <a:t>Example:</a:t>
            </a:r>
          </a:p>
          <a:p>
            <a:pPr>
              <a:buFont typeface="Wingdings 3" pitchFamily="18" charset="2"/>
              <a:buNone/>
            </a:pPr>
            <a:r>
              <a:rPr lang="en-US" sz="2000" smtClean="0">
                <a:latin typeface="Times New Roman" pitchFamily="18" charset="0"/>
              </a:rPr>
              <a:t>String s1 = “Hello”;</a:t>
            </a:r>
          </a:p>
          <a:p>
            <a:pPr>
              <a:buFont typeface="Wingdings 3" pitchFamily="18" charset="2"/>
              <a:buNone/>
            </a:pPr>
            <a:r>
              <a:rPr lang="en-US" sz="2000" smtClean="0">
                <a:latin typeface="Times New Roman" pitchFamily="18" charset="0"/>
              </a:rPr>
              <a:t>String s2 = “HELLO”;</a:t>
            </a:r>
          </a:p>
          <a:p>
            <a:pPr>
              <a:buFont typeface="Wingdings 3" pitchFamily="18" charset="2"/>
              <a:buNone/>
            </a:pPr>
            <a:r>
              <a:rPr lang="en-US" sz="2000" smtClean="0">
                <a:latin typeface="Times New Roman" pitchFamily="18" charset="0"/>
              </a:rPr>
              <a:t>System.out.println ( s1 + “ equals  “ +s2 + s1.equals(s2));</a:t>
            </a:r>
          </a:p>
          <a:p>
            <a:pPr>
              <a:buFont typeface="Wingdings 3" pitchFamily="18" charset="2"/>
              <a:buNone/>
            </a:pPr>
            <a:r>
              <a:rPr lang="en-US" sz="2000" smtClean="0">
                <a:latin typeface="Times New Roman" pitchFamily="18" charset="0"/>
              </a:rPr>
              <a:t>System.out.println ( s1 + “ equals “ +s2 + s1.equalsIgnoreCase(s2));</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000" u="sng" smtClean="0">
                <a:latin typeface="Times New Roman" pitchFamily="18" charset="0"/>
              </a:rPr>
              <a:t>Output:</a:t>
            </a:r>
            <a:r>
              <a:rPr lang="en-US" sz="2300" smtClean="0">
                <a:latin typeface="Times New Roman" pitchFamily="18" charset="0"/>
              </a:rPr>
              <a:t> </a:t>
            </a:r>
          </a:p>
          <a:p>
            <a:pPr>
              <a:buFont typeface="Wingdings 3" pitchFamily="18" charset="2"/>
              <a:buNone/>
            </a:pPr>
            <a:r>
              <a:rPr lang="en-US" sz="2000" smtClean="0">
                <a:latin typeface="Times New Roman" pitchFamily="18" charset="0"/>
              </a:rPr>
              <a:t>Hello equals HELLO false</a:t>
            </a:r>
          </a:p>
          <a:p>
            <a:pPr>
              <a:buFont typeface="Wingdings 3" pitchFamily="18" charset="2"/>
              <a:buNone/>
            </a:pPr>
            <a:r>
              <a:rPr lang="en-US" sz="2000" smtClean="0">
                <a:latin typeface="Times New Roman" pitchFamily="18" charset="0"/>
              </a:rPr>
              <a:t>Hello equals HELLO true</a:t>
            </a:r>
          </a:p>
          <a:p>
            <a:pPr>
              <a:buFont typeface="Wingdings 3" pitchFamily="18" charset="2"/>
              <a:buNone/>
            </a:pPr>
            <a:endParaRPr lang="en-US" sz="2000" smtClean="0">
              <a:latin typeface="Times New Roman" pitchFamily="18" charset="0"/>
            </a:endParaRPr>
          </a:p>
          <a:p>
            <a:pPr>
              <a:buFont typeface="Wingdings 3" pitchFamily="18"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1C8DC8C-5CAD-4CB0-906B-A006F440CF30}" type="slidenum">
              <a:rPr lang="en-US"/>
              <a:pPr>
                <a:defRPr/>
              </a:pPr>
              <a:t>207</a:t>
            </a:fld>
            <a:endParaRPr lang="en-US"/>
          </a:p>
        </p:txBody>
      </p:sp>
      <p:sp>
        <p:nvSpPr>
          <p:cNvPr id="26009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44E6818-93CC-4853-9D5C-6FAFF0920F66}" type="datetime1">
              <a:rPr lang="en-US" sz="1400"/>
              <a:pPr/>
              <a:t>2/26/2019</a:t>
            </a:fld>
            <a:endParaRPr lang="en-US" sz="1400"/>
          </a:p>
        </p:txBody>
      </p:sp>
      <p:sp>
        <p:nvSpPr>
          <p:cNvPr id="26009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010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CA0E9FA-9056-4E9C-8191-3EA385F63E2A}" type="slidenum">
              <a:rPr lang="en-US" sz="1400"/>
              <a:pPr algn="r"/>
              <a:t>207</a:t>
            </a:fld>
            <a:endParaRPr lang="en-US" sz="1400"/>
          </a:p>
        </p:txBody>
      </p:sp>
      <p:sp>
        <p:nvSpPr>
          <p:cNvPr id="26010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String Comparison</a:t>
            </a:r>
          </a:p>
        </p:txBody>
      </p:sp>
      <p:sp>
        <p:nvSpPr>
          <p:cNvPr id="260102" name="Rectangle 3"/>
          <p:cNvSpPr>
            <a:spLocks noGrp="1" noChangeArrowheads="1"/>
          </p:cNvSpPr>
          <p:nvPr>
            <p:ph type="body" idx="4294967295"/>
          </p:nvPr>
        </p:nvSpPr>
        <p:spPr>
          <a:xfrm>
            <a:off x="914400" y="1600200"/>
            <a:ext cx="8229600" cy="4530725"/>
          </a:xfrm>
        </p:spPr>
        <p:txBody>
          <a:bodyPr/>
          <a:lstStyle/>
          <a:p>
            <a:pPr>
              <a:buFont typeface="Wingdings 3" pitchFamily="18" charset="2"/>
              <a:buNone/>
            </a:pPr>
            <a:r>
              <a:rPr lang="en-US" sz="2300" smtClean="0">
                <a:latin typeface="Times New Roman" pitchFamily="18" charset="0"/>
              </a:rPr>
              <a:t>3. </a:t>
            </a:r>
            <a:r>
              <a:rPr lang="en-US" sz="1800" u="sng" smtClean="0">
                <a:latin typeface="Times New Roman" pitchFamily="18" charset="0"/>
              </a:rPr>
              <a:t>Boolean regionMatches ( int startIndex, String str2, int str2Index, int numchars)</a:t>
            </a:r>
          </a:p>
          <a:p>
            <a:pPr>
              <a:buFont typeface="Wingdings 3" pitchFamily="18" charset="2"/>
              <a:buNone/>
            </a:pPr>
            <a:r>
              <a:rPr lang="en-US" sz="1800" smtClean="0">
                <a:latin typeface="Times New Roman" pitchFamily="18" charset="0"/>
              </a:rPr>
              <a:t>	- compare a specifice region inside a string with another specific region in another  string.</a:t>
            </a:r>
          </a:p>
          <a:p>
            <a:pPr>
              <a:buFont typeface="Wingdings 3" pitchFamily="18" charset="2"/>
              <a:buNone/>
            </a:pPr>
            <a:r>
              <a:rPr lang="en-US" sz="1800" smtClean="0">
                <a:latin typeface="Times New Roman" pitchFamily="18" charset="0"/>
              </a:rPr>
              <a:t>	- startIndex- specifies the beginning index of the invoking object</a:t>
            </a:r>
          </a:p>
          <a:p>
            <a:pPr>
              <a:buFont typeface="Wingdings 3" pitchFamily="18" charset="2"/>
              <a:buNone/>
            </a:pPr>
            <a:r>
              <a:rPr lang="en-US" sz="1800" smtClean="0">
                <a:latin typeface="Times New Roman" pitchFamily="18" charset="0"/>
              </a:rPr>
              <a:t>	  str2Index- specifies the beginning index of the object str2</a:t>
            </a:r>
          </a:p>
          <a:p>
            <a:pPr>
              <a:buFont typeface="Wingdings 3" pitchFamily="18" charset="2"/>
              <a:buNone/>
            </a:pPr>
            <a:r>
              <a:rPr lang="en-US" sz="1800" smtClean="0">
                <a:latin typeface="Times New Roman" pitchFamily="18" charset="0"/>
              </a:rPr>
              <a:t>	  numchars – specifies the number of characters to be compared.</a:t>
            </a:r>
          </a:p>
          <a:p>
            <a:pPr>
              <a:buFont typeface="Wingdings 3" pitchFamily="18" charset="2"/>
              <a:buNone/>
            </a:pPr>
            <a:endParaRPr lang="en-US" sz="1800" smtClean="0">
              <a:latin typeface="Times New Roman" pitchFamily="18" charset="0"/>
            </a:endParaRPr>
          </a:p>
          <a:p>
            <a:pPr>
              <a:buFont typeface="Wingdings 3" pitchFamily="18" charset="2"/>
              <a:buNone/>
            </a:pPr>
            <a:r>
              <a:rPr lang="en-US" sz="1800" smtClean="0">
                <a:latin typeface="Times New Roman" pitchFamily="18" charset="0"/>
              </a:rPr>
              <a:t>4. </a:t>
            </a:r>
            <a:r>
              <a:rPr lang="en-US" sz="1800" u="sng" smtClean="0">
                <a:latin typeface="Times New Roman" pitchFamily="18" charset="0"/>
              </a:rPr>
              <a:t>StartsWith () and endsWith ()</a:t>
            </a:r>
          </a:p>
          <a:p>
            <a:pPr>
              <a:buFont typeface="Wingdings 3" pitchFamily="18" charset="2"/>
              <a:buNone/>
            </a:pPr>
            <a:r>
              <a:rPr lang="en-US" sz="1800" smtClean="0">
                <a:latin typeface="Times New Roman" pitchFamily="18" charset="0"/>
              </a:rPr>
              <a:t> 	Example: </a:t>
            </a:r>
          </a:p>
          <a:p>
            <a:pPr>
              <a:buFont typeface="Wingdings 3" pitchFamily="18" charset="2"/>
              <a:buNone/>
            </a:pPr>
            <a:r>
              <a:rPr lang="en-US" sz="1800" smtClean="0">
                <a:latin typeface="Times New Roman" pitchFamily="18" charset="0"/>
              </a:rPr>
              <a:t>	“Football”. endsWith ( “ball”);           --- returns true</a:t>
            </a:r>
          </a:p>
          <a:p>
            <a:pPr>
              <a:buFont typeface="Wingdings 3" pitchFamily="18" charset="2"/>
              <a:buNone/>
            </a:pPr>
            <a:r>
              <a:rPr lang="en-US" sz="1800" smtClean="0">
                <a:latin typeface="Times New Roman" pitchFamily="18" charset="0"/>
              </a:rPr>
              <a:t>	“Football”. startsWith (“wood”);       ----returns false</a:t>
            </a:r>
          </a:p>
          <a:p>
            <a:pPr>
              <a:buFont typeface="Wingdings 3" pitchFamily="18" charset="2"/>
              <a:buNone/>
            </a:pPr>
            <a:endParaRPr lang="en-US" sz="1800" smtClean="0">
              <a:latin typeface="Times New Roman" pitchFamily="18"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F299DAE-9EBF-4D7F-8C55-02DDF1D0AC75}" type="slidenum">
              <a:rPr lang="en-US"/>
              <a:pPr>
                <a:defRPr/>
              </a:pPr>
              <a:t>208</a:t>
            </a:fld>
            <a:endParaRPr lang="en-US"/>
          </a:p>
        </p:txBody>
      </p:sp>
      <p:sp>
        <p:nvSpPr>
          <p:cNvPr id="26112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3ACC2CD-6D9C-475F-AD7D-50BF16565A4C}" type="datetime1">
              <a:rPr lang="en-US" sz="1400"/>
              <a:pPr/>
              <a:t>2/26/2019</a:t>
            </a:fld>
            <a:endParaRPr lang="en-US" sz="1400"/>
          </a:p>
        </p:txBody>
      </p:sp>
      <p:sp>
        <p:nvSpPr>
          <p:cNvPr id="26112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112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8DD58D6-F577-4C7B-BAC2-61A975B86121}" type="slidenum">
              <a:rPr lang="en-US" sz="1400"/>
              <a:pPr algn="r"/>
              <a:t>208</a:t>
            </a:fld>
            <a:endParaRPr lang="en-US" sz="1400"/>
          </a:p>
        </p:txBody>
      </p:sp>
      <p:sp>
        <p:nvSpPr>
          <p:cNvPr id="2611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String Comparison</a:t>
            </a:r>
          </a:p>
        </p:txBody>
      </p:sp>
      <p:sp>
        <p:nvSpPr>
          <p:cNvPr id="261126" name="Rectangle 3"/>
          <p:cNvSpPr>
            <a:spLocks noGrp="1" noChangeArrowheads="1"/>
          </p:cNvSpPr>
          <p:nvPr>
            <p:ph type="body" idx="4294967295"/>
          </p:nvPr>
        </p:nvSpPr>
        <p:spPr/>
        <p:txBody>
          <a:bodyPr/>
          <a:lstStyle/>
          <a:p>
            <a:pPr>
              <a:buFont typeface="Wingdings" pitchFamily="2" charset="2"/>
              <a:buNone/>
            </a:pPr>
            <a:r>
              <a:rPr lang="en-US" sz="2300" smtClean="0">
                <a:latin typeface="Times New Roman" pitchFamily="18" charset="0"/>
              </a:rPr>
              <a:t>5. int compareTo (String str)</a:t>
            </a:r>
          </a:p>
          <a:p>
            <a:pPr>
              <a:buFont typeface="Wingdings" pitchFamily="2" charset="2"/>
              <a:buNone/>
            </a:pPr>
            <a:r>
              <a:rPr lang="en-US" sz="2300" smtClean="0">
                <a:latin typeface="Times New Roman" pitchFamily="18" charset="0"/>
              </a:rPr>
              <a:t>	- less than 0: if invoking string is less than str</a:t>
            </a:r>
          </a:p>
          <a:p>
            <a:pPr>
              <a:buFont typeface="Wingdings" pitchFamily="2" charset="2"/>
              <a:buNone/>
            </a:pPr>
            <a:r>
              <a:rPr lang="en-US" sz="2300" smtClean="0">
                <a:latin typeface="Times New Roman" pitchFamily="18" charset="0"/>
              </a:rPr>
              <a:t>	  greater than 0: if invoking string is greater than str</a:t>
            </a:r>
          </a:p>
          <a:p>
            <a:pPr>
              <a:buFont typeface="Wingdings" pitchFamily="2" charset="2"/>
              <a:buNone/>
            </a:pPr>
            <a:r>
              <a:rPr lang="en-US" sz="2300" smtClean="0">
                <a:latin typeface="Times New Roman" pitchFamily="18" charset="0"/>
              </a:rPr>
              <a:t>	  0: if equal </a:t>
            </a:r>
          </a:p>
          <a:p>
            <a:pPr>
              <a:buFont typeface="Wingdings" pitchFamily="2" charset="2"/>
              <a:buNone/>
            </a:pPr>
            <a:r>
              <a:rPr lang="en-US" sz="2300" smtClean="0">
                <a:latin typeface="Times New Roman" pitchFamily="18" charset="0"/>
              </a:rPr>
              <a:t>   - case sensitive.</a:t>
            </a:r>
          </a:p>
          <a:p>
            <a:pPr>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3D42A4CC-F056-48E2-ABA5-5897005A5C38}" type="slidenum">
              <a:rPr lang="en-US"/>
              <a:pPr>
                <a:defRPr/>
              </a:pPr>
              <a:t>209</a:t>
            </a:fld>
            <a:endParaRPr lang="en-US"/>
          </a:p>
        </p:txBody>
      </p:sp>
      <p:sp>
        <p:nvSpPr>
          <p:cNvPr id="26214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C3AA1A75-309C-4FD0-AF21-7406A029F4CA}" type="datetime1">
              <a:rPr lang="en-US" sz="1400"/>
              <a:pPr/>
              <a:t>2/26/2019</a:t>
            </a:fld>
            <a:endParaRPr lang="en-US" sz="1400"/>
          </a:p>
        </p:txBody>
      </p:sp>
      <p:sp>
        <p:nvSpPr>
          <p:cNvPr id="26214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214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8428A55-D304-42CA-B670-71C51B4D6FFB}" type="slidenum">
              <a:rPr lang="en-US" sz="1400"/>
              <a:pPr algn="r"/>
              <a:t>209</a:t>
            </a:fld>
            <a:endParaRPr lang="en-US" sz="1400"/>
          </a:p>
        </p:txBody>
      </p:sp>
      <p:sp>
        <p:nvSpPr>
          <p:cNvPr id="262149" name="Rectangle 2"/>
          <p:cNvSpPr>
            <a:spLocks noGrp="1" noChangeArrowheads="1"/>
          </p:cNvSpPr>
          <p:nvPr>
            <p:ph type="title" idx="4294967295"/>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smtClean="0">
                <a:effectLst/>
                <a:latin typeface="Times New Roman" pitchFamily="18" charset="0"/>
              </a:rPr>
              <a:t/>
            </a:r>
            <a:br>
              <a:rPr lang="en-US" sz="3700" smtClean="0">
                <a:effectLst/>
                <a:latin typeface="Times New Roman" pitchFamily="18" charset="0"/>
              </a:rPr>
            </a:br>
            <a:r>
              <a:rPr lang="en-US" sz="3700" smtClean="0">
                <a:effectLst/>
                <a:latin typeface="Times New Roman" pitchFamily="18" charset="0"/>
              </a:rPr>
              <a:t>equals () versus ==</a:t>
            </a:r>
          </a:p>
        </p:txBody>
      </p:sp>
      <p:sp>
        <p:nvSpPr>
          <p:cNvPr id="262150" name="Rectangle 3"/>
          <p:cNvSpPr>
            <a:spLocks noGrp="1" noChangeArrowheads="1"/>
          </p:cNvSpPr>
          <p:nvPr>
            <p:ph type="body" idx="4294967295"/>
          </p:nvPr>
        </p:nvSpPr>
        <p:spPr>
          <a:xfrm>
            <a:off x="609600" y="1524000"/>
            <a:ext cx="8077200" cy="4800600"/>
          </a:xfrm>
        </p:spPr>
        <p:txBody>
          <a:bodyPr/>
          <a:lstStyle/>
          <a:p>
            <a:pPr>
              <a:buFont typeface="Wingdings" pitchFamily="2" charset="2"/>
              <a:buChar char="ü"/>
            </a:pPr>
            <a:r>
              <a:rPr lang="en-US" sz="1800" smtClean="0">
                <a:latin typeface="Times New Roman" pitchFamily="18" charset="0"/>
              </a:rPr>
              <a:t>equals () method compares the characters within a String object. </a:t>
            </a:r>
          </a:p>
          <a:p>
            <a:pPr>
              <a:buFont typeface="Wingdings" pitchFamily="2" charset="2"/>
              <a:buChar char="ü"/>
            </a:pPr>
            <a:r>
              <a:rPr lang="en-US" sz="1800" smtClean="0">
                <a:latin typeface="Times New Roman" pitchFamily="18" charset="0"/>
              </a:rPr>
              <a:t>The == operator compares two object references to see whether they refer to the same object.</a:t>
            </a:r>
          </a:p>
          <a:p>
            <a:pPr>
              <a:buFont typeface="Wingdings" pitchFamily="2" charset="2"/>
              <a:buChar char="ü"/>
            </a:pPr>
            <a:r>
              <a:rPr lang="en-US" sz="1800" u="sng" smtClean="0">
                <a:latin typeface="Times New Roman" pitchFamily="18" charset="0"/>
              </a:rPr>
              <a:t>Example:</a:t>
            </a:r>
          </a:p>
          <a:p>
            <a:pPr>
              <a:buFont typeface="Wingdings" pitchFamily="2" charset="2"/>
              <a:buNone/>
            </a:pPr>
            <a:r>
              <a:rPr lang="en-US" sz="1800" smtClean="0">
                <a:latin typeface="Times New Roman" pitchFamily="18" charset="0"/>
              </a:rPr>
              <a:t>	String s1 = “hello”;</a:t>
            </a:r>
          </a:p>
          <a:p>
            <a:pPr>
              <a:buFont typeface="Wingdings" pitchFamily="2" charset="2"/>
              <a:buNone/>
            </a:pPr>
            <a:r>
              <a:rPr lang="en-US" sz="1800" smtClean="0">
                <a:latin typeface="Times New Roman" pitchFamily="18" charset="0"/>
              </a:rPr>
              <a:t>	String s2 = new String(s1);</a:t>
            </a:r>
          </a:p>
          <a:p>
            <a:pPr>
              <a:buFont typeface="Wingdings" pitchFamily="2" charset="2"/>
              <a:buNone/>
            </a:pPr>
            <a:r>
              <a:rPr lang="en-US" sz="1800" smtClean="0">
                <a:latin typeface="Times New Roman" pitchFamily="18" charset="0"/>
              </a:rPr>
              <a:t>	System.out.println(s1 + “ equals “+s2 + “ </a:t>
            </a:r>
            <a:r>
              <a:rPr lang="en-US" sz="1800" smtClean="0">
                <a:latin typeface="Times New Roman" pitchFamily="18" charset="0"/>
                <a:sym typeface="Wingdings" pitchFamily="2" charset="2"/>
              </a:rPr>
              <a:t> ”+ s1.equals(s2));</a:t>
            </a:r>
          </a:p>
          <a:p>
            <a:pPr>
              <a:buFont typeface="Wingdings" pitchFamily="2" charset="2"/>
              <a:buNone/>
            </a:pPr>
            <a:r>
              <a:rPr lang="en-US" sz="1800" smtClean="0">
                <a:latin typeface="Times New Roman" pitchFamily="18" charset="0"/>
                <a:sym typeface="Wingdings" pitchFamily="2" charset="2"/>
              </a:rPr>
              <a:t>	</a:t>
            </a:r>
            <a:r>
              <a:rPr lang="en-US" sz="1800" smtClean="0">
                <a:latin typeface="Times New Roman" pitchFamily="18" charset="0"/>
              </a:rPr>
              <a:t>System.out.println(s1 + “ equals “+s2 + “</a:t>
            </a:r>
            <a:r>
              <a:rPr lang="en-US" sz="1800" smtClean="0">
                <a:latin typeface="Times New Roman" pitchFamily="18" charset="0"/>
                <a:sym typeface="Wingdings" pitchFamily="2" charset="2"/>
              </a:rPr>
              <a:t> ”+ (s1==s2));</a:t>
            </a:r>
            <a:endParaRPr lang="en-US" sz="1800" smtClean="0">
              <a:latin typeface="Times New Roman" pitchFamily="18" charset="0"/>
            </a:endParaRPr>
          </a:p>
          <a:p>
            <a:pPr>
              <a:buFont typeface="Wingdings" pitchFamily="2" charset="2"/>
              <a:buNone/>
            </a:pPr>
            <a:endParaRPr lang="en-US" sz="1800" smtClean="0">
              <a:latin typeface="Times New Roman" pitchFamily="18" charset="0"/>
            </a:endParaRPr>
          </a:p>
          <a:p>
            <a:pPr>
              <a:buFont typeface="Wingdings" pitchFamily="2" charset="2"/>
              <a:buNone/>
            </a:pPr>
            <a:r>
              <a:rPr lang="en-US" sz="1800" smtClean="0">
                <a:latin typeface="Times New Roman" pitchFamily="18" charset="0"/>
              </a:rPr>
              <a:t>	</a:t>
            </a:r>
            <a:r>
              <a:rPr lang="en-US" sz="1800" u="sng" smtClean="0">
                <a:latin typeface="Times New Roman" pitchFamily="18" charset="0"/>
              </a:rPr>
              <a:t>Output:</a:t>
            </a:r>
          </a:p>
          <a:p>
            <a:pPr>
              <a:buFont typeface="Wingdings" pitchFamily="2" charset="2"/>
              <a:buNone/>
            </a:pPr>
            <a:r>
              <a:rPr lang="en-US" sz="1800" smtClean="0">
                <a:latin typeface="Times New Roman" pitchFamily="18" charset="0"/>
              </a:rPr>
              <a:t>	hello equals hello </a:t>
            </a:r>
            <a:r>
              <a:rPr lang="en-US" sz="1800" smtClean="0">
                <a:latin typeface="Times New Roman" pitchFamily="18" charset="0"/>
                <a:sym typeface="Wingdings" pitchFamily="2" charset="2"/>
              </a:rPr>
              <a:t> true</a:t>
            </a:r>
          </a:p>
          <a:p>
            <a:pPr>
              <a:buFont typeface="Wingdings" pitchFamily="2" charset="2"/>
              <a:buNone/>
            </a:pPr>
            <a:r>
              <a:rPr lang="en-US" sz="2000" smtClean="0">
                <a:latin typeface="Times New Roman" pitchFamily="18" charset="0"/>
                <a:sym typeface="Wingdings" pitchFamily="2" charset="2"/>
              </a:rPr>
              <a:t>	</a:t>
            </a:r>
            <a:r>
              <a:rPr lang="en-US" sz="2000" smtClean="0">
                <a:latin typeface="Times New Roman" pitchFamily="18" charset="0"/>
              </a:rPr>
              <a:t>hello equals hello </a:t>
            </a:r>
            <a:r>
              <a:rPr lang="en-US" sz="2000" smtClean="0">
                <a:latin typeface="Times New Roman" pitchFamily="18" charset="0"/>
                <a:sym typeface="Wingdings" pitchFamily="2" charset="2"/>
              </a:rPr>
              <a:t> false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38EBFD22-6E54-4CF1-B859-42953734D5ED}" type="slidenum">
              <a:rPr lang="en-US"/>
              <a:pPr>
                <a:defRPr/>
              </a:pPr>
              <a:t>21</a:t>
            </a:fld>
            <a:endParaRPr lang="en-US"/>
          </a:p>
        </p:txBody>
      </p:sp>
      <p:sp>
        <p:nvSpPr>
          <p:cNvPr id="29698" name="Rectangle 3"/>
          <p:cNvSpPr>
            <a:spLocks noGrp="1" noChangeArrowheads="1"/>
          </p:cNvSpPr>
          <p:nvPr>
            <p:ph idx="1"/>
          </p:nvPr>
        </p:nvSpPr>
        <p:spPr/>
        <p:txBody>
          <a:bodyPr/>
          <a:lstStyle/>
          <a:p>
            <a:pPr>
              <a:lnSpc>
                <a:spcPct val="90000"/>
              </a:lnSpc>
              <a:buFont typeface="Wingdings" pitchFamily="2" charset="2"/>
              <a:buNone/>
            </a:pPr>
            <a:r>
              <a:rPr lang="en-US" sz="2400" smtClean="0">
                <a:latin typeface="Times New Roman" pitchFamily="18" charset="0"/>
              </a:rPr>
              <a:t>1. Java 1.0</a:t>
            </a:r>
          </a:p>
          <a:p>
            <a:pPr>
              <a:lnSpc>
                <a:spcPct val="90000"/>
              </a:lnSpc>
              <a:buFont typeface="Wingdings" pitchFamily="2" charset="2"/>
              <a:buNone/>
            </a:pPr>
            <a:r>
              <a:rPr lang="en-US" sz="2400" smtClean="0">
                <a:latin typeface="Times New Roman" pitchFamily="18" charset="0"/>
              </a:rPr>
              <a:t>2. Java 1.1 (Add new library, redefine applet handling and reconfigured many features.)</a:t>
            </a:r>
          </a:p>
          <a:p>
            <a:pPr>
              <a:lnSpc>
                <a:spcPct val="90000"/>
              </a:lnSpc>
              <a:buFont typeface="Wingdings" pitchFamily="2" charset="2"/>
              <a:buNone/>
            </a:pPr>
            <a:r>
              <a:rPr lang="en-US" sz="2400" smtClean="0">
                <a:latin typeface="Times New Roman" pitchFamily="18" charset="0"/>
              </a:rPr>
              <a:t>3. Java 2 (Second generation). Version no:1.2 (Internal version number of java library). Also known as J2SE [ Java 2 Platform Standard Edition].</a:t>
            </a:r>
          </a:p>
          <a:p>
            <a:pPr>
              <a:lnSpc>
                <a:spcPct val="90000"/>
              </a:lnSpc>
              <a:buFont typeface="Wingdings" pitchFamily="2" charset="2"/>
              <a:buNone/>
            </a:pPr>
            <a:r>
              <a:rPr lang="en-US" sz="2400" smtClean="0">
                <a:latin typeface="Times New Roman" pitchFamily="18" charset="0"/>
              </a:rPr>
              <a:t>	- Add swing, the collection framework, enhanced JVM etc.</a:t>
            </a:r>
          </a:p>
          <a:p>
            <a:pPr>
              <a:lnSpc>
                <a:spcPct val="90000"/>
              </a:lnSpc>
              <a:buFont typeface="Wingdings" pitchFamily="2" charset="2"/>
              <a:buNone/>
            </a:pPr>
            <a:r>
              <a:rPr lang="en-US" sz="2400" smtClean="0">
                <a:latin typeface="Times New Roman" pitchFamily="18" charset="0"/>
              </a:rPr>
              <a:t>4. J2SE 1.3</a:t>
            </a:r>
          </a:p>
          <a:p>
            <a:pPr>
              <a:lnSpc>
                <a:spcPct val="90000"/>
              </a:lnSpc>
              <a:buFont typeface="Wingdings" pitchFamily="2" charset="2"/>
              <a:buNone/>
            </a:pPr>
            <a:r>
              <a:rPr lang="en-US" sz="2400" smtClean="0">
                <a:latin typeface="Times New Roman" pitchFamily="18" charset="0"/>
              </a:rPr>
              <a:t>5. J2SE 1.4</a:t>
            </a:r>
          </a:p>
          <a:p>
            <a:pPr>
              <a:lnSpc>
                <a:spcPct val="90000"/>
              </a:lnSpc>
              <a:buFont typeface="Wingdings" pitchFamily="2" charset="2"/>
              <a:buNone/>
            </a:pPr>
            <a:r>
              <a:rPr lang="en-US" sz="2400" smtClean="0">
                <a:latin typeface="Times New Roman" pitchFamily="18" charset="0"/>
              </a:rPr>
              <a:t>6. J2SE 1.5</a:t>
            </a:r>
          </a:p>
          <a:p>
            <a:pPr>
              <a:lnSpc>
                <a:spcPct val="90000"/>
              </a:lnSpc>
              <a:buFont typeface="Wingdings" pitchFamily="2" charset="2"/>
              <a:buNone/>
            </a:pPr>
            <a:r>
              <a:rPr lang="en-US" sz="2400" smtClean="0">
                <a:latin typeface="Times New Roman" pitchFamily="18" charset="0"/>
              </a:rPr>
              <a:t>7. J2SE 1.6</a:t>
            </a:r>
          </a:p>
          <a:p>
            <a:pPr>
              <a:lnSpc>
                <a:spcPct val="90000"/>
              </a:lnSpc>
              <a:buFont typeface="Wingdings" pitchFamily="2" charset="2"/>
              <a:buNone/>
            </a:pPr>
            <a:endParaRPr lang="en-US" sz="2400" smtClean="0">
              <a:latin typeface="Times New Roman" pitchFamily="18" charset="0"/>
            </a:endParaRPr>
          </a:p>
        </p:txBody>
      </p:sp>
      <p:sp>
        <p:nvSpPr>
          <p:cNvPr id="43010" name="Rectangle 2"/>
          <p:cNvSpPr>
            <a:spLocks noGrp="1" noChangeArrowheads="1"/>
          </p:cNvSpPr>
          <p:nvPr>
            <p:ph type="title"/>
          </p:nvPr>
        </p:nvSpPr>
        <p:spPr/>
        <p:txBody>
          <a:bodyPr/>
          <a:lstStyle/>
          <a:p>
            <a:pPr fontAlgn="auto">
              <a:spcAft>
                <a:spcPts val="0"/>
              </a:spcAft>
              <a:defRPr/>
            </a:pPr>
            <a:r>
              <a:rPr lang="en-US"/>
              <a:t>The Evolution of Java</a:t>
            </a:r>
          </a:p>
        </p:txBody>
      </p:sp>
      <p:sp>
        <p:nvSpPr>
          <p:cNvPr id="29700"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85757573-5F69-4CF3-A8A3-3ECCCF0DA962}" type="slidenum">
              <a:rPr lang="en-US" sz="1000"/>
              <a:pPr algn="r"/>
              <a:t>21</a:t>
            </a:fld>
            <a:endParaRPr lang="en-US" sz="1000"/>
          </a:p>
        </p:txBody>
      </p:sp>
      <p:sp>
        <p:nvSpPr>
          <p:cNvPr id="29701"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327B06C-1031-4BD6-A000-715549DCD95D}" type="slidenum">
              <a:rPr lang="en-US"/>
              <a:pPr>
                <a:defRPr/>
              </a:pPr>
              <a:t>210</a:t>
            </a:fld>
            <a:endParaRPr lang="en-US"/>
          </a:p>
        </p:txBody>
      </p:sp>
      <p:sp>
        <p:nvSpPr>
          <p:cNvPr id="26317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C7EE0C6-D11C-4899-82E0-16C14165ECBD}" type="datetime1">
              <a:rPr lang="en-US" sz="1400"/>
              <a:pPr/>
              <a:t>2/26/2019</a:t>
            </a:fld>
            <a:endParaRPr lang="en-US" sz="1400"/>
          </a:p>
        </p:txBody>
      </p:sp>
      <p:sp>
        <p:nvSpPr>
          <p:cNvPr id="26317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31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9E31079-322B-4368-A8F0-5842CF8781CB}" type="slidenum">
              <a:rPr lang="en-US" sz="1400"/>
              <a:pPr algn="r"/>
              <a:t>210</a:t>
            </a:fld>
            <a:endParaRPr lang="en-US" sz="1400"/>
          </a:p>
        </p:txBody>
      </p:sp>
      <p:sp>
        <p:nvSpPr>
          <p:cNvPr id="26317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endParaRPr lang="en-US" smtClean="0">
              <a:effectLst/>
            </a:endParaRPr>
          </a:p>
        </p:txBody>
      </p:sp>
      <p:sp>
        <p:nvSpPr>
          <p:cNvPr id="263174" name="Rectangle 3"/>
          <p:cNvSpPr>
            <a:spLocks noGrp="1" noChangeArrowheads="1"/>
          </p:cNvSpPr>
          <p:nvPr>
            <p:ph type="body" idx="4294967295"/>
          </p:nvPr>
        </p:nvSpPr>
        <p:spPr/>
        <p:txBody>
          <a:bodyPr/>
          <a:lstStyle/>
          <a:p>
            <a:pPr>
              <a:buFont typeface="Wingdings 3" pitchFamily="18" charset="2"/>
              <a:buNone/>
            </a:pPr>
            <a:r>
              <a:rPr lang="en-US" b="1" smtClean="0">
                <a:latin typeface="Times New Roman" pitchFamily="18" charset="0"/>
              </a:rPr>
              <a:t>Chapter 15 of The Complete Reference Java.</a:t>
            </a:r>
          </a:p>
          <a:p>
            <a:pPr>
              <a:buFont typeface="Wingdings 3" pitchFamily="18" charset="2"/>
              <a:buNone/>
            </a:pPr>
            <a:r>
              <a:rPr lang="en-US" b="1" smtClean="0">
                <a:latin typeface="Times New Roman" pitchFamily="18" charset="0"/>
              </a:rPr>
              <a:t>				</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26F21235-24D2-4B79-BD3D-F9843D81920F}" type="slidenum">
              <a:rPr lang="en-US"/>
              <a:pPr>
                <a:defRPr/>
              </a:pPr>
              <a:t>211</a:t>
            </a:fld>
            <a:endParaRPr lang="en-US"/>
          </a:p>
        </p:txBody>
      </p:sp>
      <p:sp>
        <p:nvSpPr>
          <p:cNvPr id="264194"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17</a:t>
            </a:r>
          </a:p>
        </p:txBody>
      </p:sp>
      <p:sp>
        <p:nvSpPr>
          <p:cNvPr id="264195"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4500" b="1" smtClean="0">
                <a:latin typeface="Times New Roman" pitchFamily="18" charset="0"/>
              </a:rPr>
              <a:t>String Handling in Java and Object Class</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95757FEF-FAF5-41FA-8EF1-C2BDCF9359ED}" type="slidenum">
              <a:rPr lang="en-US"/>
              <a:pPr>
                <a:defRPr/>
              </a:pPr>
              <a:t>212</a:t>
            </a:fld>
            <a:endParaRPr lang="en-US"/>
          </a:p>
        </p:txBody>
      </p:sp>
      <p:sp>
        <p:nvSpPr>
          <p:cNvPr id="26521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55F55397-5D8E-4156-B85A-22E2C47665F3}" type="datetime1">
              <a:rPr lang="en-US" sz="1400"/>
              <a:pPr/>
              <a:t>2/26/2019</a:t>
            </a:fld>
            <a:endParaRPr lang="en-US" sz="1400"/>
          </a:p>
        </p:txBody>
      </p:sp>
      <p:sp>
        <p:nvSpPr>
          <p:cNvPr id="26521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52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2094CE5-19C3-4541-A772-8DBDFBC5EB94}" type="slidenum">
              <a:rPr lang="en-US" sz="1400"/>
              <a:pPr algn="r"/>
              <a:t>212</a:t>
            </a:fld>
            <a:endParaRPr lang="en-US" sz="1400"/>
          </a:p>
        </p:txBody>
      </p:sp>
      <p:sp>
        <p:nvSpPr>
          <p:cNvPr id="26522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Searching Strings</a:t>
            </a:r>
          </a:p>
        </p:txBody>
      </p:sp>
      <p:sp>
        <p:nvSpPr>
          <p:cNvPr id="265222"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indexOf() – searches for the first occurrence of a character or substring</a:t>
            </a:r>
          </a:p>
          <a:p>
            <a:pPr>
              <a:buFont typeface="Wingdings" pitchFamily="2" charset="2"/>
              <a:buChar char="ü"/>
            </a:pPr>
            <a:r>
              <a:rPr lang="en-US" sz="2300" smtClean="0">
                <a:latin typeface="Times New Roman" pitchFamily="18" charset="0"/>
              </a:rPr>
              <a:t>lastIndexOf() – searches for the last occurrence of a character or substring</a:t>
            </a:r>
          </a:p>
          <a:p>
            <a:pPr>
              <a:buFont typeface="Wingdings" pitchFamily="2" charset="2"/>
              <a:buChar char="ü"/>
            </a:pPr>
            <a:r>
              <a:rPr lang="en-US" sz="2300" smtClean="0">
                <a:latin typeface="Times New Roman" pitchFamily="18" charset="0"/>
              </a:rPr>
              <a:t>indexOf (int ch, int startIndex);</a:t>
            </a:r>
          </a:p>
          <a:p>
            <a:pPr>
              <a:buFont typeface="Wingdings" pitchFamily="2" charset="2"/>
              <a:buChar char="ü"/>
            </a:pPr>
            <a:r>
              <a:rPr lang="en-US" sz="2300" smtClean="0">
                <a:latin typeface="Times New Roman" pitchFamily="18" charset="0"/>
              </a:rPr>
              <a:t>lastIndexOf (int ch, intstartIndex);</a:t>
            </a:r>
          </a:p>
          <a:p>
            <a:pPr>
              <a:buFont typeface="Wingdings" pitchFamily="2" charset="2"/>
              <a:buChar char="ü"/>
            </a:pPr>
            <a:endParaRPr lang="en-US" sz="2300" smtClean="0">
              <a:latin typeface="Times New Roman" pitchFamily="18" charset="0"/>
            </a:endParaRPr>
          </a:p>
          <a:p>
            <a:pPr>
              <a:buFont typeface="Wingdings" pitchFamily="2" charset="2"/>
              <a:buChar char="ü"/>
            </a:pPr>
            <a:r>
              <a:rPr lang="en-US" sz="2300" smtClean="0">
                <a:latin typeface="Times New Roman" pitchFamily="18" charset="0"/>
              </a:rPr>
              <a:t>All the methods return the index at which the character or the substring is found or return -1 on failure.</a:t>
            </a:r>
          </a:p>
          <a:p>
            <a:pPr>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CDDC14C-EC28-40D6-9D2F-D874C2B3AA54}" type="slidenum">
              <a:rPr lang="en-US"/>
              <a:pPr>
                <a:defRPr/>
              </a:pPr>
              <a:t>213</a:t>
            </a:fld>
            <a:endParaRPr lang="en-US"/>
          </a:p>
        </p:txBody>
      </p:sp>
      <p:sp>
        <p:nvSpPr>
          <p:cNvPr id="26624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F4AE6EA-9145-4D5B-8D35-8CB00A64C11E}" type="datetime1">
              <a:rPr lang="en-US" sz="1400"/>
              <a:pPr/>
              <a:t>2/26/2019</a:t>
            </a:fld>
            <a:endParaRPr lang="en-US" sz="1400"/>
          </a:p>
        </p:txBody>
      </p:sp>
      <p:sp>
        <p:nvSpPr>
          <p:cNvPr id="26624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624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D7586F4-B056-4456-8B41-106DFCD781DC}" type="slidenum">
              <a:rPr lang="en-US" sz="1400"/>
              <a:pPr algn="r"/>
              <a:t>213</a:t>
            </a:fld>
            <a:endParaRPr lang="en-US" sz="1400"/>
          </a:p>
        </p:txBody>
      </p:sp>
      <p:sp>
        <p:nvSpPr>
          <p:cNvPr id="26624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Searching String</a:t>
            </a:r>
          </a:p>
        </p:txBody>
      </p:sp>
      <p:sp>
        <p:nvSpPr>
          <p:cNvPr id="266246"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Example:</a:t>
            </a:r>
          </a:p>
          <a:p>
            <a:pPr>
              <a:buFont typeface="Wingdings" pitchFamily="2" charset="2"/>
              <a:buNone/>
            </a:pPr>
            <a:r>
              <a:rPr lang="en-US" sz="2300" smtClean="0">
                <a:latin typeface="Times New Roman" pitchFamily="18" charset="0"/>
              </a:rPr>
              <a:t>	String s = “ This is a Java Program”;</a:t>
            </a:r>
          </a:p>
          <a:p>
            <a:pPr>
              <a:buFont typeface="Wingdings" pitchFamily="2" charset="2"/>
              <a:buNone/>
            </a:pPr>
            <a:r>
              <a:rPr lang="en-US" sz="2300" smtClean="0">
                <a:latin typeface="Times New Roman" pitchFamily="18" charset="0"/>
              </a:rPr>
              <a:t>	s.indexOf( ‘J’);         ---10</a:t>
            </a:r>
          </a:p>
          <a:p>
            <a:pPr>
              <a:buFont typeface="Wingdings" pitchFamily="2" charset="2"/>
              <a:buNone/>
            </a:pPr>
            <a:r>
              <a:rPr lang="en-US" sz="2300" smtClean="0">
                <a:latin typeface="Times New Roman" pitchFamily="18" charset="0"/>
              </a:rPr>
              <a:t>	s.indexOf( “Program”);      ---15</a:t>
            </a:r>
          </a:p>
          <a:p>
            <a:pPr>
              <a:buFont typeface="Wingdings" pitchFamily="2" charset="2"/>
              <a:buNone/>
            </a:pPr>
            <a:r>
              <a:rPr lang="en-US" sz="2300" smtClean="0">
                <a:latin typeface="Times New Roman" pitchFamily="18" charset="0"/>
              </a:rPr>
              <a:t>	s.indexOf( ‘a’, 9);	  ----11</a:t>
            </a:r>
          </a:p>
          <a:p>
            <a:pPr>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4A9CB7C8-A1B4-449A-AA83-6E78CE5B3F02}" type="slidenum">
              <a:rPr lang="en-US"/>
              <a:pPr>
                <a:defRPr/>
              </a:pPr>
              <a:t>214</a:t>
            </a:fld>
            <a:endParaRPr lang="en-US"/>
          </a:p>
        </p:txBody>
      </p:sp>
      <p:sp>
        <p:nvSpPr>
          <p:cNvPr id="26726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F16D2D87-5CF0-4DC8-A3E9-30CB25A7D677}" type="datetime1">
              <a:rPr lang="en-US" sz="1400"/>
              <a:pPr/>
              <a:t>2/26/2019</a:t>
            </a:fld>
            <a:endParaRPr lang="en-US" sz="1400"/>
          </a:p>
        </p:txBody>
      </p:sp>
      <p:sp>
        <p:nvSpPr>
          <p:cNvPr id="26726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726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5F7C1C0-4267-4608-B4D6-0A4DC27227EA}" type="slidenum">
              <a:rPr lang="en-US" sz="1400"/>
              <a:pPr algn="r"/>
              <a:t>214</a:t>
            </a:fld>
            <a:endParaRPr lang="en-US" sz="1400"/>
          </a:p>
        </p:txBody>
      </p:sp>
      <p:sp>
        <p:nvSpPr>
          <p:cNvPr id="267269" name="Rectangle 2"/>
          <p:cNvSpPr>
            <a:spLocks noGrp="1" noChangeArrowheads="1"/>
          </p:cNvSpPr>
          <p:nvPr>
            <p:ph type="title" idx="4294967295"/>
          </p:nvPr>
        </p:nvSpPr>
        <p:spPr bwMode="auto">
          <a:xfrm>
            <a:off x="457200" y="274638"/>
            <a:ext cx="81534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Modifying a String</a:t>
            </a:r>
          </a:p>
        </p:txBody>
      </p:sp>
      <p:sp>
        <p:nvSpPr>
          <p:cNvPr id="267270" name="Rectangle 3"/>
          <p:cNvSpPr>
            <a:spLocks noGrp="1" noChangeArrowheads="1"/>
          </p:cNvSpPr>
          <p:nvPr>
            <p:ph type="body" idx="4294967295"/>
          </p:nvPr>
        </p:nvSpPr>
        <p:spPr>
          <a:xfrm>
            <a:off x="457200" y="1066800"/>
            <a:ext cx="8229600" cy="4525963"/>
          </a:xfrm>
        </p:spPr>
        <p:txBody>
          <a:bodyPr/>
          <a:lstStyle/>
          <a:p>
            <a:pPr>
              <a:buFont typeface="Wingdings" pitchFamily="2" charset="2"/>
              <a:buChar char="ü"/>
            </a:pPr>
            <a:r>
              <a:rPr lang="en-US" sz="2300" b="1" u="sng" smtClean="0">
                <a:latin typeface="Times New Roman" pitchFamily="18" charset="0"/>
              </a:rPr>
              <a:t>substring():</a:t>
            </a:r>
          </a:p>
          <a:p>
            <a:pPr>
              <a:buFont typeface="Wingdings" pitchFamily="2" charset="2"/>
              <a:buNone/>
            </a:pPr>
            <a:r>
              <a:rPr lang="en-US" sz="2300" smtClean="0">
                <a:latin typeface="Times New Roman" pitchFamily="18" charset="0"/>
              </a:rPr>
              <a:t>	-1. String substring( int startIndex);</a:t>
            </a:r>
          </a:p>
          <a:p>
            <a:pPr>
              <a:buFont typeface="Wingdings" pitchFamily="2" charset="2"/>
              <a:buNone/>
            </a:pPr>
            <a:r>
              <a:rPr lang="en-US" sz="2300" smtClean="0">
                <a:latin typeface="Times New Roman" pitchFamily="18" charset="0"/>
              </a:rPr>
              <a:t>	 2. String substring( int startIndex, int endIndex);</a:t>
            </a:r>
          </a:p>
          <a:p>
            <a:pPr>
              <a:buFont typeface="Wingdings" pitchFamily="2" charset="2"/>
              <a:buChar char="ü"/>
            </a:pPr>
            <a:r>
              <a:rPr lang="en-US" sz="2300" b="1" u="sng" smtClean="0">
                <a:latin typeface="Times New Roman" pitchFamily="18" charset="0"/>
              </a:rPr>
              <a:t>concat():</a:t>
            </a:r>
          </a:p>
          <a:p>
            <a:pPr>
              <a:buFont typeface="Wingdings" pitchFamily="2" charset="2"/>
              <a:buNone/>
            </a:pPr>
            <a:r>
              <a:rPr lang="en-US" sz="2300" smtClean="0">
                <a:latin typeface="Times New Roman" pitchFamily="18" charset="0"/>
              </a:rPr>
              <a:t>	String concat(String str);</a:t>
            </a:r>
          </a:p>
          <a:p>
            <a:pPr>
              <a:buFont typeface="Wingdings" pitchFamily="2" charset="2"/>
              <a:buChar char="ü"/>
            </a:pPr>
            <a:r>
              <a:rPr lang="en-US" sz="2300" b="1" u="sng" smtClean="0">
                <a:latin typeface="Times New Roman" pitchFamily="18" charset="0"/>
              </a:rPr>
              <a:t>replace():</a:t>
            </a:r>
          </a:p>
          <a:p>
            <a:pPr>
              <a:buFont typeface="Wingdings" pitchFamily="2" charset="2"/>
              <a:buNone/>
            </a:pPr>
            <a:r>
              <a:rPr lang="en-US" sz="2300" smtClean="0">
                <a:latin typeface="Times New Roman" pitchFamily="18" charset="0"/>
              </a:rPr>
              <a:t>	String replace( char original, char replacement);</a:t>
            </a:r>
          </a:p>
          <a:p>
            <a:pPr>
              <a:buFont typeface="Wingdings" pitchFamily="2" charset="2"/>
              <a:buChar char="ü"/>
            </a:pPr>
            <a:r>
              <a:rPr lang="en-US" sz="2300" b="1" u="sng" smtClean="0">
                <a:latin typeface="Times New Roman" pitchFamily="18" charset="0"/>
              </a:rPr>
              <a:t>trim():</a:t>
            </a:r>
          </a:p>
          <a:p>
            <a:pPr>
              <a:buFont typeface="Wingdings" pitchFamily="2" charset="2"/>
              <a:buNone/>
            </a:pPr>
            <a:r>
              <a:rPr lang="en-US" sz="2300" smtClean="0">
                <a:latin typeface="Times New Roman" pitchFamily="18" charset="0"/>
              </a:rPr>
              <a:t>	String trim()</a:t>
            </a:r>
          </a:p>
          <a:p>
            <a:pPr>
              <a:buFont typeface="Wingdings" pitchFamily="2" charset="2"/>
              <a:buNone/>
            </a:pPr>
            <a:r>
              <a:rPr lang="en-US" sz="2300" smtClean="0">
                <a:latin typeface="Times New Roman" pitchFamily="18" charset="0"/>
              </a:rPr>
              <a:t>	-Example: String s=“            Hello         “.trim();</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C1C8994-9598-4D6A-927B-BFBE84902364}" type="slidenum">
              <a:rPr lang="en-US"/>
              <a:pPr>
                <a:defRPr/>
              </a:pPr>
              <a:t>215</a:t>
            </a:fld>
            <a:endParaRPr lang="en-US"/>
          </a:p>
        </p:txBody>
      </p:sp>
      <p:sp>
        <p:nvSpPr>
          <p:cNvPr id="26829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181CDA70-F43C-4833-9211-30AD8F064E52}" type="datetime1">
              <a:rPr lang="en-US" sz="1400"/>
              <a:pPr/>
              <a:t>2/26/2019</a:t>
            </a:fld>
            <a:endParaRPr lang="en-US" sz="1400"/>
          </a:p>
        </p:txBody>
      </p:sp>
      <p:sp>
        <p:nvSpPr>
          <p:cNvPr id="26829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82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1EF088B-AE1F-4111-BE90-D27DF6B0E928}" type="slidenum">
              <a:rPr lang="en-US" sz="1400"/>
              <a:pPr algn="r"/>
              <a:t>215</a:t>
            </a:fld>
            <a:endParaRPr lang="en-US" sz="1400"/>
          </a:p>
        </p:txBody>
      </p:sp>
      <p:sp>
        <p:nvSpPr>
          <p:cNvPr id="268293" name="Rectangle 2"/>
          <p:cNvSpPr>
            <a:spLocks noGrp="1" noChangeArrowheads="1"/>
          </p:cNvSpPr>
          <p:nvPr>
            <p:ph type="title" idx="4294967295"/>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StringBuffer</a:t>
            </a:r>
          </a:p>
        </p:txBody>
      </p:sp>
      <p:sp>
        <p:nvSpPr>
          <p:cNvPr id="268294" name="Rectangle 3"/>
          <p:cNvSpPr>
            <a:spLocks noGrp="1" noChangeArrowheads="1"/>
          </p:cNvSpPr>
          <p:nvPr>
            <p:ph type="body" idx="4294967295"/>
          </p:nvPr>
        </p:nvSpPr>
        <p:spPr>
          <a:xfrm>
            <a:off x="457200" y="1219200"/>
            <a:ext cx="8229600" cy="4525963"/>
          </a:xfrm>
        </p:spPr>
        <p:txBody>
          <a:bodyPr/>
          <a:lstStyle/>
          <a:p>
            <a:pPr marL="533400" indent="-533400">
              <a:buFont typeface="Wingdings" pitchFamily="2" charset="2"/>
              <a:buChar char="ü"/>
            </a:pPr>
            <a:r>
              <a:rPr lang="en-US" sz="2300" smtClean="0">
                <a:latin typeface="Times New Roman" pitchFamily="18" charset="0"/>
              </a:rPr>
              <a:t>It represents growable and writeable character sequences.</a:t>
            </a:r>
          </a:p>
          <a:p>
            <a:pPr marL="533400" indent="-533400">
              <a:buFont typeface="Wingdings" pitchFamily="2" charset="2"/>
              <a:buNone/>
            </a:pPr>
            <a:endParaRPr lang="en-US" sz="2300" smtClean="0">
              <a:latin typeface="Times New Roman" pitchFamily="18" charset="0"/>
            </a:endParaRPr>
          </a:p>
          <a:p>
            <a:pPr marL="533400" indent="-533400">
              <a:buFont typeface="Wingdings" pitchFamily="2" charset="2"/>
              <a:buNone/>
            </a:pPr>
            <a:r>
              <a:rPr lang="en-US" sz="3200" b="1" u="sng" smtClean="0">
                <a:latin typeface="Times New Roman" pitchFamily="18" charset="0"/>
              </a:rPr>
              <a:t>StringBuffer Constructors</a:t>
            </a:r>
          </a:p>
          <a:p>
            <a:pPr marL="533400" indent="-533400">
              <a:buFont typeface="Wingdings" pitchFamily="2" charset="2"/>
              <a:buAutoNum type="arabicPeriod"/>
            </a:pPr>
            <a:r>
              <a:rPr lang="en-US" sz="2300" smtClean="0">
                <a:latin typeface="Times New Roman" pitchFamily="18" charset="0"/>
              </a:rPr>
              <a:t>StringBuffer () – Reserves space for 16 characters.</a:t>
            </a:r>
          </a:p>
          <a:p>
            <a:pPr marL="533400" indent="-533400">
              <a:buFont typeface="Wingdings" pitchFamily="2" charset="2"/>
              <a:buAutoNum type="arabicPeriod"/>
            </a:pPr>
            <a:r>
              <a:rPr lang="en-US" sz="2300" smtClean="0">
                <a:latin typeface="Times New Roman" pitchFamily="18" charset="0"/>
              </a:rPr>
              <a:t>StringBuffer ( int size)</a:t>
            </a:r>
          </a:p>
          <a:p>
            <a:pPr marL="533400" indent="-533400">
              <a:buFont typeface="Wingdings" pitchFamily="2" charset="2"/>
              <a:buAutoNum type="arabicPeriod"/>
            </a:pPr>
            <a:r>
              <a:rPr lang="en-US" sz="2300" smtClean="0">
                <a:latin typeface="Times New Roman" pitchFamily="18" charset="0"/>
              </a:rPr>
              <a:t>StringBuffer (String str)– String argument is used to set the initial content and also reserves space 16 more characters.</a:t>
            </a:r>
          </a:p>
          <a:p>
            <a:pPr marL="533400" indent="-533400">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648EF036-1518-4487-993B-7AB7DD96A8B0}" type="slidenum">
              <a:rPr lang="en-US"/>
              <a:pPr>
                <a:defRPr/>
              </a:pPr>
              <a:t>216</a:t>
            </a:fld>
            <a:endParaRPr lang="en-US"/>
          </a:p>
        </p:txBody>
      </p:sp>
      <p:sp>
        <p:nvSpPr>
          <p:cNvPr id="26931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C68A44BD-350C-4C53-B38F-628D0D52507A}" type="datetime1">
              <a:rPr lang="en-US" sz="1400"/>
              <a:pPr/>
              <a:t>2/26/2019</a:t>
            </a:fld>
            <a:endParaRPr lang="en-US" sz="1400"/>
          </a:p>
        </p:txBody>
      </p:sp>
      <p:sp>
        <p:nvSpPr>
          <p:cNvPr id="26931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6931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4F578D6-7B4B-40A2-A0F1-6FF3D8C7B958}" type="slidenum">
              <a:rPr lang="en-US" sz="1400"/>
              <a:pPr algn="r"/>
              <a:t>216</a:t>
            </a:fld>
            <a:endParaRPr lang="en-US" sz="1400"/>
          </a:p>
        </p:txBody>
      </p:sp>
      <p:sp>
        <p:nvSpPr>
          <p:cNvPr id="269317" name="Rectangle 2"/>
          <p:cNvSpPr>
            <a:spLocks noGrp="1" noChangeArrowheads="1"/>
          </p:cNvSpPr>
          <p:nvPr>
            <p:ph type="title" idx="4294967295"/>
          </p:nvPr>
        </p:nvSpPr>
        <p:spPr bwMode="auto">
          <a:xfrm>
            <a:off x="457200" y="274638"/>
            <a:ext cx="82296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Useful Methods</a:t>
            </a:r>
          </a:p>
        </p:txBody>
      </p:sp>
      <p:sp>
        <p:nvSpPr>
          <p:cNvPr id="269318" name="Rectangle 3"/>
          <p:cNvSpPr>
            <a:spLocks noGrp="1" noChangeArrowheads="1"/>
          </p:cNvSpPr>
          <p:nvPr>
            <p:ph type="body" idx="4294967295"/>
          </p:nvPr>
        </p:nvSpPr>
        <p:spPr>
          <a:xfrm>
            <a:off x="533400" y="1143000"/>
            <a:ext cx="8229600" cy="4724400"/>
          </a:xfrm>
        </p:spPr>
        <p:txBody>
          <a:bodyPr/>
          <a:lstStyle/>
          <a:p>
            <a:pPr>
              <a:lnSpc>
                <a:spcPct val="90000"/>
              </a:lnSpc>
              <a:buFont typeface="Wingdings" pitchFamily="2" charset="2"/>
              <a:buChar char="ü"/>
            </a:pPr>
            <a:r>
              <a:rPr lang="en-US" sz="2000" b="1" smtClean="0">
                <a:latin typeface="Times New Roman" pitchFamily="18" charset="0"/>
              </a:rPr>
              <a:t>length () and capacity():</a:t>
            </a:r>
          </a:p>
          <a:p>
            <a:pPr>
              <a:lnSpc>
                <a:spcPct val="90000"/>
              </a:lnSpc>
              <a:buFont typeface="Wingdings" pitchFamily="2" charset="2"/>
              <a:buNone/>
            </a:pPr>
            <a:r>
              <a:rPr lang="en-US" sz="2000" smtClean="0">
                <a:latin typeface="Times New Roman" pitchFamily="18" charset="0"/>
              </a:rPr>
              <a:t>	</a:t>
            </a:r>
            <a:r>
              <a:rPr lang="en-US" sz="2000" u="sng" smtClean="0">
                <a:latin typeface="Times New Roman" pitchFamily="18" charset="0"/>
              </a:rPr>
              <a:t>Example:</a:t>
            </a:r>
          </a:p>
          <a:p>
            <a:pPr>
              <a:lnSpc>
                <a:spcPct val="90000"/>
              </a:lnSpc>
              <a:buFont typeface="Wingdings" pitchFamily="2" charset="2"/>
              <a:buNone/>
            </a:pPr>
            <a:r>
              <a:rPr lang="en-US" sz="2000" smtClean="0">
                <a:latin typeface="Times New Roman" pitchFamily="18" charset="0"/>
              </a:rPr>
              <a:t>	StringBuffer st = new StringBuffer (“Hello”);</a:t>
            </a:r>
          </a:p>
          <a:p>
            <a:pPr>
              <a:lnSpc>
                <a:spcPct val="90000"/>
              </a:lnSpc>
              <a:buFont typeface="Wingdings" pitchFamily="2" charset="2"/>
              <a:buNone/>
            </a:pPr>
            <a:r>
              <a:rPr lang="en-US" sz="2000" smtClean="0">
                <a:latin typeface="Times New Roman" pitchFamily="18" charset="0"/>
              </a:rPr>
              <a:t>	System.out.println(“length: “+st.length());	    //length: 5</a:t>
            </a:r>
          </a:p>
          <a:p>
            <a:pPr>
              <a:lnSpc>
                <a:spcPct val="90000"/>
              </a:lnSpc>
              <a:buFont typeface="Wingdings" pitchFamily="2" charset="2"/>
              <a:buNone/>
            </a:pPr>
            <a:r>
              <a:rPr lang="en-US" sz="2000" smtClean="0">
                <a:latin typeface="Times New Roman" pitchFamily="18" charset="0"/>
              </a:rPr>
              <a:t>	System.out.println(“capacity: “+st.capacity()); //capacity: 21</a:t>
            </a:r>
          </a:p>
          <a:p>
            <a:pPr>
              <a:lnSpc>
                <a:spcPct val="90000"/>
              </a:lnSpc>
              <a:buFont typeface="Wingdings" pitchFamily="2" charset="2"/>
              <a:buChar char="ü"/>
            </a:pPr>
            <a:r>
              <a:rPr lang="en-US" sz="2000" b="1" smtClean="0">
                <a:latin typeface="Times New Roman" pitchFamily="18" charset="0"/>
              </a:rPr>
              <a:t>charAt () and setCharAt():</a:t>
            </a:r>
          </a:p>
          <a:p>
            <a:pPr>
              <a:lnSpc>
                <a:spcPct val="90000"/>
              </a:lnSpc>
              <a:buFont typeface="Wingdings" pitchFamily="2" charset="2"/>
              <a:buNone/>
            </a:pPr>
            <a:r>
              <a:rPr lang="en-US" sz="2000" smtClean="0">
                <a:latin typeface="Times New Roman" pitchFamily="18" charset="0"/>
              </a:rPr>
              <a:t>	char charAt( int position);</a:t>
            </a:r>
          </a:p>
          <a:p>
            <a:pPr>
              <a:lnSpc>
                <a:spcPct val="90000"/>
              </a:lnSpc>
              <a:buFont typeface="Wingdings" pitchFamily="2" charset="2"/>
              <a:buNone/>
            </a:pPr>
            <a:r>
              <a:rPr lang="en-US" sz="2000" smtClean="0">
                <a:latin typeface="Times New Roman" pitchFamily="18" charset="0"/>
              </a:rPr>
              <a:t>	void setCharAt( int postion, char ch);</a:t>
            </a:r>
          </a:p>
          <a:p>
            <a:pPr>
              <a:lnSpc>
                <a:spcPct val="90000"/>
              </a:lnSpc>
              <a:buFont typeface="Wingdings" pitchFamily="2" charset="2"/>
              <a:buChar char="ü"/>
            </a:pPr>
            <a:r>
              <a:rPr lang="en-US" sz="2000" b="1" smtClean="0">
                <a:latin typeface="Times New Roman" pitchFamily="18" charset="0"/>
              </a:rPr>
              <a:t>getChars()</a:t>
            </a:r>
          </a:p>
          <a:p>
            <a:pPr>
              <a:lnSpc>
                <a:spcPct val="90000"/>
              </a:lnSpc>
              <a:buFont typeface="Wingdings" pitchFamily="2" charset="2"/>
              <a:buNone/>
            </a:pPr>
            <a:r>
              <a:rPr lang="en-US" sz="2000" smtClean="0">
                <a:latin typeface="Times New Roman" pitchFamily="18" charset="0"/>
              </a:rPr>
              <a:t>	void getChars( int sourceStart, int sourceEnd, char target [], </a:t>
            </a:r>
          </a:p>
          <a:p>
            <a:pPr>
              <a:lnSpc>
                <a:spcPct val="90000"/>
              </a:lnSpc>
              <a:buFont typeface="Wingdings" pitchFamily="2" charset="2"/>
              <a:buNone/>
            </a:pPr>
            <a:r>
              <a:rPr lang="en-US" sz="2000" smtClean="0">
                <a:latin typeface="Times New Roman" pitchFamily="18" charset="0"/>
              </a:rPr>
              <a:t>			     int targetStart)</a:t>
            </a:r>
          </a:p>
          <a:p>
            <a:pPr>
              <a:lnSpc>
                <a:spcPct val="90000"/>
              </a:lnSpc>
              <a:buFont typeface="Wingdings" pitchFamily="2" charset="2"/>
              <a:buNone/>
            </a:pPr>
            <a:endParaRPr lang="en-US" sz="2000" smtClean="0">
              <a:latin typeface="Times New Roman" pitchFamily="18" charset="0"/>
            </a:endParaRPr>
          </a:p>
          <a:p>
            <a:pPr>
              <a:lnSpc>
                <a:spcPct val="90000"/>
              </a:lnSpc>
              <a:buFont typeface="Wingdings" pitchFamily="2"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6A10FB5-83E1-4EA1-B9E2-574C8ED5352F}" type="slidenum">
              <a:rPr lang="en-US"/>
              <a:pPr>
                <a:defRPr/>
              </a:pPr>
              <a:t>217</a:t>
            </a:fld>
            <a:endParaRPr lang="en-US"/>
          </a:p>
        </p:txBody>
      </p:sp>
      <p:sp>
        <p:nvSpPr>
          <p:cNvPr id="2703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C04C816E-4AFC-4C92-A0B3-B8C673C30392}" type="datetime1">
              <a:rPr lang="en-US" sz="1400"/>
              <a:pPr/>
              <a:t>2/26/2019</a:t>
            </a:fld>
            <a:endParaRPr lang="en-US" sz="1400"/>
          </a:p>
        </p:txBody>
      </p:sp>
      <p:sp>
        <p:nvSpPr>
          <p:cNvPr id="27033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03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2F33769-BD7A-45D9-9F13-43E3142A8BEB}" type="slidenum">
              <a:rPr lang="en-US" sz="1400"/>
              <a:pPr algn="r"/>
              <a:t>217</a:t>
            </a:fld>
            <a:endParaRPr lang="en-US" sz="1400"/>
          </a:p>
        </p:txBody>
      </p:sp>
      <p:sp>
        <p:nvSpPr>
          <p:cNvPr id="270341" name="Rectangle 2"/>
          <p:cNvSpPr>
            <a:spLocks noGrp="1" noChangeArrowheads="1"/>
          </p:cNvSpPr>
          <p:nvPr>
            <p:ph type="title" idx="4294967295"/>
          </p:nvPr>
        </p:nvSpPr>
        <p:spPr bwMode="auto">
          <a:xfrm>
            <a:off x="457200" y="274638"/>
            <a:ext cx="80010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Useful Methods</a:t>
            </a:r>
          </a:p>
        </p:txBody>
      </p:sp>
      <p:sp>
        <p:nvSpPr>
          <p:cNvPr id="270342" name="Rectangle 3"/>
          <p:cNvSpPr>
            <a:spLocks noGrp="1" noChangeArrowheads="1"/>
          </p:cNvSpPr>
          <p:nvPr>
            <p:ph type="body" idx="4294967295"/>
          </p:nvPr>
        </p:nvSpPr>
        <p:spPr>
          <a:xfrm>
            <a:off x="685800" y="1066800"/>
            <a:ext cx="7848600" cy="5257800"/>
          </a:xfrm>
        </p:spPr>
        <p:txBody>
          <a:bodyPr/>
          <a:lstStyle/>
          <a:p>
            <a:pPr>
              <a:buFont typeface="Wingdings" pitchFamily="2" charset="2"/>
              <a:buChar char="ü"/>
            </a:pPr>
            <a:r>
              <a:rPr lang="en-US" sz="2000" b="1" smtClean="0">
                <a:latin typeface="Times New Roman" pitchFamily="18" charset="0"/>
              </a:rPr>
              <a:t>insert():</a:t>
            </a:r>
          </a:p>
          <a:p>
            <a:pPr>
              <a:buFont typeface="Wingdings" pitchFamily="2" charset="2"/>
              <a:buNone/>
            </a:pPr>
            <a:r>
              <a:rPr lang="en-US" sz="2000" smtClean="0">
                <a:latin typeface="Times New Roman" pitchFamily="18" charset="0"/>
              </a:rPr>
              <a:t>	-It is an overloaded functions.</a:t>
            </a:r>
          </a:p>
          <a:p>
            <a:pPr>
              <a:buFont typeface="Wingdings" pitchFamily="2" charset="2"/>
              <a:buNone/>
            </a:pPr>
            <a:r>
              <a:rPr lang="en-US" sz="2000" smtClean="0">
                <a:latin typeface="Times New Roman" pitchFamily="18" charset="0"/>
              </a:rPr>
              <a:t>	-It calls String.valueOf() to obtain the string representation of the value it is called with.</a:t>
            </a:r>
          </a:p>
          <a:p>
            <a:pPr>
              <a:buFont typeface="Wingdings" pitchFamily="2" charset="2"/>
              <a:buNone/>
            </a:pPr>
            <a:r>
              <a:rPr lang="en-US" sz="2000" smtClean="0">
                <a:latin typeface="Times New Roman" pitchFamily="18" charset="0"/>
              </a:rPr>
              <a:t>	- StringBuffer insert( int index, String str)</a:t>
            </a:r>
          </a:p>
          <a:p>
            <a:pPr>
              <a:buFont typeface="Wingdings" pitchFamily="2" charset="2"/>
              <a:buChar char="ü"/>
            </a:pPr>
            <a:r>
              <a:rPr lang="en-US" sz="2000" b="1" smtClean="0">
                <a:latin typeface="Times New Roman" pitchFamily="18" charset="0"/>
              </a:rPr>
              <a:t>reverse ():</a:t>
            </a:r>
          </a:p>
          <a:p>
            <a:pPr>
              <a:buFont typeface="Wingdings" pitchFamily="2" charset="2"/>
              <a:buNone/>
            </a:pPr>
            <a:r>
              <a:rPr lang="en-US" sz="2000" smtClean="0">
                <a:latin typeface="Times New Roman" pitchFamily="18" charset="0"/>
              </a:rPr>
              <a:t>	StringBuffer reverse()</a:t>
            </a:r>
          </a:p>
          <a:p>
            <a:pPr>
              <a:buFont typeface="Wingdings" pitchFamily="2" charset="2"/>
              <a:buChar char="ü"/>
            </a:pPr>
            <a:r>
              <a:rPr lang="en-US" sz="2000" u="sng" smtClean="0">
                <a:latin typeface="Times New Roman" pitchFamily="18" charset="0"/>
              </a:rPr>
              <a:t>Example:</a:t>
            </a:r>
          </a:p>
          <a:p>
            <a:pPr>
              <a:buFont typeface="Wingdings" pitchFamily="2" charset="2"/>
              <a:buNone/>
            </a:pPr>
            <a:r>
              <a:rPr lang="en-US" sz="2000" smtClean="0">
                <a:latin typeface="Times New Roman" pitchFamily="18" charset="0"/>
              </a:rPr>
              <a:t>	StringBuffer st = new StringBuffer(“ I Java!”);</a:t>
            </a:r>
          </a:p>
          <a:p>
            <a:pPr>
              <a:buFont typeface="Wingdings" pitchFamily="2" charset="2"/>
              <a:buNone/>
            </a:pPr>
            <a:r>
              <a:rPr lang="en-US" sz="2000" smtClean="0">
                <a:latin typeface="Times New Roman" pitchFamily="18" charset="0"/>
              </a:rPr>
              <a:t>	System.out.println(st.insert(2, “like ”));  //I like Java!</a:t>
            </a:r>
          </a:p>
          <a:p>
            <a:pPr>
              <a:buFont typeface="Wingdings" pitchFamily="2" charset="2"/>
              <a:buNone/>
            </a:pPr>
            <a:r>
              <a:rPr lang="en-US" sz="2000" smtClean="0">
                <a:latin typeface="Times New Roman" pitchFamily="18" charset="0"/>
              </a:rPr>
              <a:t>	System.out.println(st.reverse());   //!avaJ ekil I</a:t>
            </a:r>
          </a:p>
          <a:p>
            <a:pPr>
              <a:buFont typeface="Wingdings" pitchFamily="2" charset="2"/>
              <a:buNone/>
            </a:pPr>
            <a:r>
              <a:rPr lang="en-US" sz="2000" smtClean="0">
                <a:latin typeface="Times New Roman" pitchFamily="18" charset="0"/>
              </a:rPr>
              <a:t>	</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9CDD50E4-4BCC-43E9-824B-1ADB7D2F473D}" type="slidenum">
              <a:rPr lang="en-US"/>
              <a:pPr>
                <a:defRPr/>
              </a:pPr>
              <a:t>218</a:t>
            </a:fld>
            <a:endParaRPr lang="en-US"/>
          </a:p>
        </p:txBody>
      </p:sp>
      <p:sp>
        <p:nvSpPr>
          <p:cNvPr id="27136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8741DFEA-4AAB-4C18-B6A0-44EB8E231F1A}" type="datetime1">
              <a:rPr lang="en-US" sz="1400"/>
              <a:pPr/>
              <a:t>2/26/2019</a:t>
            </a:fld>
            <a:endParaRPr lang="en-US" sz="1400"/>
          </a:p>
        </p:txBody>
      </p:sp>
      <p:sp>
        <p:nvSpPr>
          <p:cNvPr id="27136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136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3F6ED87-8B09-4CE8-BAA9-18877EFBC360}" type="slidenum">
              <a:rPr lang="en-US" sz="1400"/>
              <a:pPr algn="r"/>
              <a:t>218</a:t>
            </a:fld>
            <a:endParaRPr lang="en-US" sz="1400"/>
          </a:p>
        </p:txBody>
      </p:sp>
      <p:sp>
        <p:nvSpPr>
          <p:cNvPr id="271365"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Useful Methods</a:t>
            </a:r>
          </a:p>
        </p:txBody>
      </p:sp>
      <p:sp>
        <p:nvSpPr>
          <p:cNvPr id="271366" name="Rectangle 3"/>
          <p:cNvSpPr>
            <a:spLocks noGrp="1" noChangeArrowheads="1"/>
          </p:cNvSpPr>
          <p:nvPr>
            <p:ph type="body" idx="4294967295"/>
          </p:nvPr>
        </p:nvSpPr>
        <p:spPr>
          <a:xfrm>
            <a:off x="609600" y="1143000"/>
            <a:ext cx="8001000" cy="5257800"/>
          </a:xfrm>
        </p:spPr>
        <p:txBody>
          <a:bodyPr/>
          <a:lstStyle/>
          <a:p>
            <a:pPr>
              <a:buFont typeface="Wingdings" pitchFamily="2" charset="2"/>
              <a:buChar char="ü"/>
            </a:pPr>
            <a:r>
              <a:rPr lang="en-US" sz="2000" b="1" smtClean="0">
                <a:latin typeface="Times New Roman" pitchFamily="18" charset="0"/>
              </a:rPr>
              <a:t>delete() and deleteCharAt()</a:t>
            </a:r>
          </a:p>
          <a:p>
            <a:pPr>
              <a:buFont typeface="Wingdings" pitchFamily="2" charset="2"/>
              <a:buNone/>
            </a:pPr>
            <a:r>
              <a:rPr lang="en-US" sz="2000" smtClean="0">
                <a:latin typeface="Times New Roman" pitchFamily="18" charset="0"/>
              </a:rPr>
              <a:t>	StringBuffer delete( int startIndex, int endIndex);</a:t>
            </a:r>
          </a:p>
          <a:p>
            <a:pPr>
              <a:buFont typeface="Wingdings" pitchFamily="2" charset="2"/>
              <a:buNone/>
            </a:pPr>
            <a:r>
              <a:rPr lang="en-US" sz="2000" smtClean="0">
                <a:latin typeface="Times New Roman" pitchFamily="18" charset="0"/>
              </a:rPr>
              <a:t>	StringBuffer deleteCharAt( int pos);</a:t>
            </a:r>
          </a:p>
          <a:p>
            <a:pPr>
              <a:buFont typeface="Wingdings" pitchFamily="2" charset="2"/>
              <a:buChar char="ü"/>
            </a:pPr>
            <a:r>
              <a:rPr lang="en-US" sz="2000" b="1" smtClean="0">
                <a:latin typeface="Times New Roman" pitchFamily="18" charset="0"/>
              </a:rPr>
              <a:t>Replace ()</a:t>
            </a:r>
          </a:p>
          <a:p>
            <a:pPr>
              <a:buFont typeface="Wingdings" pitchFamily="2" charset="2"/>
              <a:buNone/>
            </a:pPr>
            <a:r>
              <a:rPr lang="en-US" sz="2000" smtClean="0">
                <a:latin typeface="Times New Roman" pitchFamily="18" charset="0"/>
              </a:rPr>
              <a:t>	StringBuffer replace(int startIndex, int endIndex, String str)</a:t>
            </a:r>
          </a:p>
          <a:p>
            <a:pPr>
              <a:buFont typeface="Wingdings" pitchFamily="2" charset="2"/>
              <a:buChar char="ü"/>
            </a:pPr>
            <a:r>
              <a:rPr lang="en-US" sz="2000" u="sng" smtClean="0">
                <a:latin typeface="Times New Roman" pitchFamily="18" charset="0"/>
              </a:rPr>
              <a:t>Example:</a:t>
            </a:r>
          </a:p>
          <a:p>
            <a:pPr>
              <a:buFont typeface="Wingdings" pitchFamily="2" charset="2"/>
              <a:buNone/>
            </a:pPr>
            <a:r>
              <a:rPr lang="en-US" sz="2000" smtClean="0">
                <a:latin typeface="Times New Roman" pitchFamily="18" charset="0"/>
              </a:rPr>
              <a:t>	StringBuffer st = new StringBuffer(“This is a test.”);</a:t>
            </a:r>
          </a:p>
          <a:p>
            <a:pPr>
              <a:buFont typeface="Wingdings" pitchFamily="2" charset="2"/>
              <a:buNone/>
            </a:pPr>
            <a:r>
              <a:rPr lang="en-US" sz="2000" smtClean="0">
                <a:latin typeface="Times New Roman" pitchFamily="18" charset="0"/>
              </a:rPr>
              <a:t>	System.out.println(st.replace(5,7, “was”); //This was a test.</a:t>
            </a:r>
          </a:p>
          <a:p>
            <a:pPr>
              <a:buFont typeface="Wingdings" pitchFamily="2" charset="2"/>
              <a:buNone/>
            </a:pPr>
            <a:r>
              <a:rPr lang="en-US" sz="2000" smtClean="0">
                <a:latin typeface="Times New Roman" pitchFamily="18" charset="0"/>
              </a:rPr>
              <a:t>	System.out.println(st.delete(4, 8));  //This a test</a:t>
            </a:r>
          </a:p>
          <a:p>
            <a:pPr>
              <a:buFont typeface="Wingdings" pitchFamily="2" charset="2"/>
              <a:buNone/>
            </a:pPr>
            <a:r>
              <a:rPr lang="en-US" sz="2000" smtClean="0">
                <a:latin typeface="Times New Roman" pitchFamily="18" charset="0"/>
              </a:rPr>
              <a:t>	System.out.println(st.deleteCharAt(0));  // his a test</a:t>
            </a:r>
          </a:p>
          <a:p>
            <a:pPr>
              <a:buFont typeface="Wingdings" pitchFamily="2" charset="2"/>
              <a:buNone/>
            </a:pPr>
            <a:r>
              <a:rPr lang="en-US" sz="2000" smtClean="0">
                <a:latin typeface="Times New Roman" pitchFamily="18" charset="0"/>
              </a:rPr>
              <a:t>	</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E639CC6-7631-49C1-BC9B-AC34255CC8F8}" type="slidenum">
              <a:rPr lang="en-US"/>
              <a:pPr>
                <a:defRPr/>
              </a:pPr>
              <a:t>219</a:t>
            </a:fld>
            <a:endParaRPr lang="en-US"/>
          </a:p>
        </p:txBody>
      </p:sp>
      <p:sp>
        <p:nvSpPr>
          <p:cNvPr id="27238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EE8FA94-5E28-4CF7-B3FD-21E154FA4E87}" type="datetime1">
              <a:rPr lang="en-US" sz="1400"/>
              <a:pPr/>
              <a:t>2/26/2019</a:t>
            </a:fld>
            <a:endParaRPr lang="en-US" sz="1400"/>
          </a:p>
        </p:txBody>
      </p:sp>
      <p:sp>
        <p:nvSpPr>
          <p:cNvPr id="27238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238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0CD1900-7A22-4B2F-B6AB-F9B3E6962E22}" type="slidenum">
              <a:rPr lang="en-US" sz="1400"/>
              <a:pPr algn="r"/>
              <a:t>219</a:t>
            </a:fld>
            <a:endParaRPr lang="en-US" sz="1400"/>
          </a:p>
        </p:txBody>
      </p:sp>
      <p:sp>
        <p:nvSpPr>
          <p:cNvPr id="272389" name="Rectangle 2"/>
          <p:cNvSpPr>
            <a:spLocks noGrp="1" noChangeArrowheads="1"/>
          </p:cNvSpPr>
          <p:nvPr>
            <p:ph type="title" idx="4294967295"/>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Useful Methods</a:t>
            </a:r>
          </a:p>
        </p:txBody>
      </p:sp>
      <p:sp>
        <p:nvSpPr>
          <p:cNvPr id="272390" name="Rectangle 3"/>
          <p:cNvSpPr>
            <a:spLocks noGrp="1" noChangeArrowheads="1"/>
          </p:cNvSpPr>
          <p:nvPr>
            <p:ph type="body" idx="4294967295"/>
          </p:nvPr>
        </p:nvSpPr>
        <p:spPr>
          <a:xfrm>
            <a:off x="457200" y="1219200"/>
            <a:ext cx="8229600" cy="4906963"/>
          </a:xfrm>
        </p:spPr>
        <p:txBody>
          <a:bodyPr/>
          <a:lstStyle/>
          <a:p>
            <a:pPr>
              <a:buFont typeface="Wingdings" pitchFamily="2" charset="2"/>
              <a:buChar char="ü"/>
            </a:pPr>
            <a:r>
              <a:rPr lang="en-US" sz="2300" b="1" smtClean="0">
                <a:latin typeface="Times New Roman" pitchFamily="18" charset="0"/>
              </a:rPr>
              <a:t>append ():</a:t>
            </a:r>
          </a:p>
          <a:p>
            <a:pPr>
              <a:buFont typeface="Wingdings" pitchFamily="2" charset="2"/>
              <a:buNone/>
            </a:pPr>
            <a:r>
              <a:rPr lang="en-US" sz="2300" smtClean="0">
                <a:latin typeface="Times New Roman" pitchFamily="18" charset="0"/>
              </a:rPr>
              <a:t>	-It is an overloaded functions.</a:t>
            </a:r>
          </a:p>
          <a:p>
            <a:pPr>
              <a:buFont typeface="Wingdings" pitchFamily="2" charset="2"/>
              <a:buNone/>
            </a:pPr>
            <a:r>
              <a:rPr lang="en-US" sz="2300" smtClean="0">
                <a:latin typeface="Times New Roman" pitchFamily="18" charset="0"/>
              </a:rPr>
              <a:t>	-It calls String.valueOf() to obtain the string representation of the value it is called with.</a:t>
            </a:r>
          </a:p>
          <a:p>
            <a:pPr>
              <a:buFont typeface="Wingdings" pitchFamily="2" charset="2"/>
              <a:buNone/>
            </a:pPr>
            <a:r>
              <a:rPr lang="en-US" sz="2300" smtClean="0">
                <a:latin typeface="Times New Roman" pitchFamily="18" charset="0"/>
              </a:rPr>
              <a:t>	- StringBuffer append(String str)</a:t>
            </a:r>
          </a:p>
          <a:p>
            <a:pPr>
              <a:buFont typeface="Wingdings" pitchFamily="2" charset="2"/>
              <a:buNone/>
            </a:pPr>
            <a:r>
              <a:rPr lang="en-US" sz="2300" smtClean="0">
                <a:latin typeface="Times New Roman"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DC19ECD0-379B-4E70-9193-C52697D5B571}" type="slidenum">
              <a:rPr lang="en-US"/>
              <a:pPr>
                <a:defRPr/>
              </a:pPr>
              <a:t>22</a:t>
            </a:fld>
            <a:endParaRPr lang="en-US"/>
          </a:p>
        </p:txBody>
      </p:sp>
      <p:sp>
        <p:nvSpPr>
          <p:cNvPr id="30722" name="Rectangle 3"/>
          <p:cNvSpPr>
            <a:spLocks noGrp="1" noChangeArrowheads="1"/>
          </p:cNvSpPr>
          <p:nvPr>
            <p:ph idx="1"/>
          </p:nvPr>
        </p:nvSpPr>
        <p:spPr/>
        <p:txBody>
          <a:bodyPr/>
          <a:lstStyle/>
          <a:p>
            <a:pPr>
              <a:lnSpc>
                <a:spcPct val="90000"/>
              </a:lnSpc>
              <a:buSzTx/>
              <a:buFont typeface="Wingdings" pitchFamily="2" charset="2"/>
              <a:buBlip>
                <a:blip r:embed="rId2"/>
              </a:buBlip>
            </a:pPr>
            <a:r>
              <a:rPr lang="en-GB" sz="1800" smtClean="0">
                <a:latin typeface="Times New Roman" pitchFamily="18" charset="0"/>
              </a:rPr>
              <a:t>Three versions of the Java 2 Platform, targetted at different uses</a:t>
            </a:r>
          </a:p>
          <a:p>
            <a:pPr lvl="1">
              <a:lnSpc>
                <a:spcPct val="90000"/>
              </a:lnSpc>
              <a:buFont typeface="Wingdings" pitchFamily="2" charset="2"/>
              <a:buBlip>
                <a:blip r:embed="rId2"/>
              </a:buBlip>
            </a:pPr>
            <a:r>
              <a:rPr lang="en-GB" sz="1800" smtClean="0">
                <a:latin typeface="Times New Roman" pitchFamily="18" charset="0"/>
              </a:rPr>
              <a:t>Java 2 Micro Edition (J2ME)</a:t>
            </a:r>
          </a:p>
          <a:p>
            <a:pPr lvl="2">
              <a:lnSpc>
                <a:spcPct val="90000"/>
              </a:lnSpc>
              <a:buSzTx/>
              <a:buFont typeface="Wingdings" pitchFamily="2" charset="2"/>
              <a:buBlip>
                <a:blip r:embed="rId2"/>
              </a:buBlip>
            </a:pPr>
            <a:r>
              <a:rPr lang="en-GB" sz="1800" smtClean="0">
                <a:latin typeface="Times New Roman" pitchFamily="18" charset="0"/>
              </a:rPr>
              <a:t>Very small Java environment for smart cards, pages, phones, and set-top boxes</a:t>
            </a:r>
          </a:p>
          <a:p>
            <a:pPr lvl="2">
              <a:lnSpc>
                <a:spcPct val="90000"/>
              </a:lnSpc>
              <a:buSzTx/>
              <a:buFont typeface="Wingdings" pitchFamily="2" charset="2"/>
              <a:buBlip>
                <a:blip r:embed="rId2"/>
              </a:buBlip>
            </a:pPr>
            <a:r>
              <a:rPr lang="en-GB" sz="1800" smtClean="0">
                <a:latin typeface="Times New Roman" pitchFamily="18" charset="0"/>
              </a:rPr>
              <a:t>Subset of the standard Java libraries aimed at limited size and processing power</a:t>
            </a:r>
          </a:p>
          <a:p>
            <a:pPr lvl="1">
              <a:lnSpc>
                <a:spcPct val="90000"/>
              </a:lnSpc>
              <a:buFont typeface="Wingdings" pitchFamily="2" charset="2"/>
              <a:buBlip>
                <a:blip r:embed="rId2"/>
              </a:buBlip>
            </a:pPr>
            <a:r>
              <a:rPr lang="en-GB" sz="1800" smtClean="0">
                <a:latin typeface="Times New Roman" pitchFamily="18" charset="0"/>
              </a:rPr>
              <a:t>Java 2 Standard Edition (J2SE)</a:t>
            </a:r>
          </a:p>
          <a:p>
            <a:pPr lvl="2">
              <a:lnSpc>
                <a:spcPct val="90000"/>
              </a:lnSpc>
              <a:buSzTx/>
              <a:buFont typeface="Wingdings" pitchFamily="2" charset="2"/>
              <a:buBlip>
                <a:blip r:embed="rId2"/>
              </a:buBlip>
            </a:pPr>
            <a:r>
              <a:rPr lang="en-GB" sz="1800" smtClean="0">
                <a:latin typeface="Times New Roman" pitchFamily="18" charset="0"/>
              </a:rPr>
              <a:t>The basic platform</a:t>
            </a:r>
          </a:p>
          <a:p>
            <a:pPr lvl="2">
              <a:lnSpc>
                <a:spcPct val="90000"/>
              </a:lnSpc>
              <a:buSzTx/>
              <a:buFont typeface="Wingdings" pitchFamily="2" charset="2"/>
              <a:buBlip>
                <a:blip r:embed="rId2"/>
              </a:buBlip>
            </a:pPr>
            <a:r>
              <a:rPr lang="en-US" sz="1800" smtClean="0">
                <a:latin typeface="Times New Roman" pitchFamily="18" charset="0"/>
                <a:cs typeface="Times New Roman" pitchFamily="18" charset="0"/>
              </a:rPr>
              <a:t>J2SE can be used to develop client-side standalone applications or applets.</a:t>
            </a:r>
            <a:endParaRPr lang="en-GB" sz="1800" smtClean="0">
              <a:latin typeface="Times New Roman" pitchFamily="18" charset="0"/>
            </a:endParaRPr>
          </a:p>
          <a:p>
            <a:pPr lvl="1">
              <a:lnSpc>
                <a:spcPct val="90000"/>
              </a:lnSpc>
              <a:buFont typeface="Wingdings" pitchFamily="2" charset="2"/>
              <a:buBlip>
                <a:blip r:embed="rId2"/>
              </a:buBlip>
            </a:pPr>
            <a:r>
              <a:rPr lang="en-GB" sz="1800" smtClean="0">
                <a:latin typeface="Times New Roman" pitchFamily="18" charset="0"/>
              </a:rPr>
              <a:t>Java 2 Enterprise Edition (J2EE)</a:t>
            </a:r>
          </a:p>
          <a:p>
            <a:pPr lvl="2">
              <a:lnSpc>
                <a:spcPct val="90000"/>
              </a:lnSpc>
              <a:buSzTx/>
              <a:buFont typeface="Wingdings" pitchFamily="2" charset="2"/>
              <a:buBlip>
                <a:blip r:embed="rId2"/>
              </a:buBlip>
            </a:pPr>
            <a:r>
              <a:rPr lang="en-GB" sz="1800" smtClean="0">
                <a:latin typeface="Times New Roman" pitchFamily="18" charset="0"/>
              </a:rPr>
              <a:t>For business applications, web services, mission-critical systems</a:t>
            </a:r>
          </a:p>
          <a:p>
            <a:pPr lvl="2">
              <a:lnSpc>
                <a:spcPct val="90000"/>
              </a:lnSpc>
              <a:buSzTx/>
              <a:buFont typeface="Wingdings" pitchFamily="2" charset="2"/>
              <a:buBlip>
                <a:blip r:embed="rId2"/>
              </a:buBlip>
            </a:pPr>
            <a:r>
              <a:rPr lang="en-GB" sz="1800" smtClean="0">
                <a:latin typeface="Times New Roman" pitchFamily="18" charset="0"/>
              </a:rPr>
              <a:t>Transaction processing, databases, distribution, replication</a:t>
            </a:r>
          </a:p>
          <a:p>
            <a:pPr>
              <a:lnSpc>
                <a:spcPct val="90000"/>
              </a:lnSpc>
              <a:buSzTx/>
              <a:buFont typeface="Wingdings" pitchFamily="2" charset="2"/>
              <a:buBlip>
                <a:blip r:embed="rId2"/>
              </a:buBlip>
            </a:pPr>
            <a:endParaRPr lang="en-US" sz="1800" smtClean="0">
              <a:latin typeface="Times New Roman" pitchFamily="18" charset="0"/>
            </a:endParaRPr>
          </a:p>
        </p:txBody>
      </p:sp>
      <p:sp>
        <p:nvSpPr>
          <p:cNvPr id="44034" name="Rectangle 2"/>
          <p:cNvSpPr>
            <a:spLocks noGrp="1" noChangeArrowheads="1"/>
          </p:cNvSpPr>
          <p:nvPr>
            <p:ph type="title"/>
          </p:nvPr>
        </p:nvSpPr>
        <p:spPr/>
        <p:txBody>
          <a:bodyPr/>
          <a:lstStyle/>
          <a:p>
            <a:pPr fontAlgn="auto">
              <a:spcAft>
                <a:spcPts val="0"/>
              </a:spcAft>
              <a:defRPr/>
            </a:pPr>
            <a:r>
              <a:rPr lang="en-US"/>
              <a:t>Versions of Java</a:t>
            </a:r>
          </a:p>
        </p:txBody>
      </p:sp>
      <p:sp>
        <p:nvSpPr>
          <p:cNvPr id="30724"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749910C3-6F73-40BC-A191-7984C0989861}" type="slidenum">
              <a:rPr lang="en-US" sz="1000"/>
              <a:pPr algn="r"/>
              <a:t>22</a:t>
            </a:fld>
            <a:endParaRPr lang="en-US" sz="1000"/>
          </a:p>
        </p:txBody>
      </p:sp>
      <p:sp>
        <p:nvSpPr>
          <p:cNvPr id="30725"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04B2726E-C13C-41A0-BE9A-9121922B6456}" type="slidenum">
              <a:rPr lang="en-US"/>
              <a:pPr>
                <a:defRPr/>
              </a:pPr>
              <a:t>220</a:t>
            </a:fld>
            <a:endParaRPr lang="en-US"/>
          </a:p>
        </p:txBody>
      </p:sp>
      <p:sp>
        <p:nvSpPr>
          <p:cNvPr id="2734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BAED135-E33B-445A-9D47-8D3FDA2DDA9D}" type="datetime1">
              <a:rPr lang="en-US" sz="1400"/>
              <a:pPr/>
              <a:t>2/26/2019</a:t>
            </a:fld>
            <a:endParaRPr lang="en-US" sz="1400"/>
          </a:p>
        </p:txBody>
      </p:sp>
      <p:sp>
        <p:nvSpPr>
          <p:cNvPr id="2734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34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8374DC3-E4DC-44B2-9639-A97F980CC2FC}" type="slidenum">
              <a:rPr lang="en-US" sz="1400"/>
              <a:pPr algn="r"/>
              <a:t>220</a:t>
            </a:fld>
            <a:endParaRPr lang="en-US" sz="1400"/>
          </a:p>
        </p:txBody>
      </p:sp>
      <p:sp>
        <p:nvSpPr>
          <p:cNvPr id="273413" name="Rectangle 2"/>
          <p:cNvSpPr>
            <a:spLocks noGrp="1" noChangeArrowheads="1"/>
          </p:cNvSpPr>
          <p:nvPr>
            <p:ph type="title" idx="4294967295"/>
          </p:nvPr>
        </p:nvSpPr>
        <p:spPr bwMode="auto">
          <a:xfrm>
            <a:off x="457200" y="274638"/>
            <a:ext cx="8229600" cy="476250"/>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Object</a:t>
            </a:r>
          </a:p>
        </p:txBody>
      </p:sp>
      <p:sp>
        <p:nvSpPr>
          <p:cNvPr id="273414" name="Rectangle 3"/>
          <p:cNvSpPr>
            <a:spLocks noGrp="1" noChangeArrowheads="1"/>
          </p:cNvSpPr>
          <p:nvPr>
            <p:ph type="body" idx="4294967295"/>
          </p:nvPr>
        </p:nvSpPr>
        <p:spPr>
          <a:xfrm>
            <a:off x="457200" y="990600"/>
            <a:ext cx="8686800" cy="5867400"/>
          </a:xfrm>
        </p:spPr>
        <p:txBody>
          <a:bodyPr/>
          <a:lstStyle/>
          <a:p>
            <a:pPr>
              <a:buFont typeface="Wingdings" pitchFamily="2" charset="2"/>
              <a:buChar char="ü"/>
            </a:pPr>
            <a:r>
              <a:rPr lang="en-US" sz="2000" smtClean="0">
                <a:latin typeface="Times New Roman" pitchFamily="18" charset="0"/>
              </a:rPr>
              <a:t>A special class defined by java.</a:t>
            </a:r>
          </a:p>
          <a:p>
            <a:pPr>
              <a:buFont typeface="Wingdings" pitchFamily="2" charset="2"/>
              <a:buChar char="ü"/>
            </a:pPr>
            <a:r>
              <a:rPr lang="en-US" sz="2000" smtClean="0">
                <a:latin typeface="Times New Roman" pitchFamily="18" charset="0"/>
              </a:rPr>
              <a:t>All other classes are subclasses of </a:t>
            </a:r>
            <a:r>
              <a:rPr lang="en-US" sz="2000" b="1" smtClean="0">
                <a:latin typeface="Times New Roman" pitchFamily="18" charset="0"/>
              </a:rPr>
              <a:t>Object</a:t>
            </a:r>
            <a:r>
              <a:rPr lang="en-US" sz="2000" smtClean="0">
                <a:latin typeface="Times New Roman" pitchFamily="18" charset="0"/>
              </a:rPr>
              <a:t>.</a:t>
            </a:r>
          </a:p>
          <a:p>
            <a:pPr>
              <a:buFont typeface="Wingdings" pitchFamily="2" charset="2"/>
              <a:buChar char="ü"/>
            </a:pPr>
            <a:r>
              <a:rPr lang="en-US" sz="2000" smtClean="0">
                <a:latin typeface="Times New Roman" pitchFamily="18" charset="0"/>
              </a:rPr>
              <a:t>A reference variable of type </a:t>
            </a:r>
            <a:r>
              <a:rPr lang="en-US" sz="2000" b="1" smtClean="0">
                <a:latin typeface="Times New Roman" pitchFamily="18" charset="0"/>
              </a:rPr>
              <a:t>Object</a:t>
            </a:r>
            <a:r>
              <a:rPr lang="en-US" sz="2000" smtClean="0">
                <a:latin typeface="Times New Roman" pitchFamily="18" charset="0"/>
              </a:rPr>
              <a:t> can refer to an object of any other class.</a:t>
            </a:r>
          </a:p>
          <a:p>
            <a:pPr>
              <a:buFont typeface="Wingdings" pitchFamily="2" charset="2"/>
              <a:buNone/>
            </a:pPr>
            <a:endParaRPr lang="en-US" sz="2000" smtClean="0">
              <a:latin typeface="Times New Roman" pitchFamily="18" charset="0"/>
            </a:endParaRPr>
          </a:p>
          <a:p>
            <a:pPr>
              <a:buFont typeface="Wingdings" pitchFamily="2" charset="2"/>
              <a:buNone/>
            </a:pPr>
            <a:r>
              <a:rPr lang="en-US" sz="2000" b="1" u="sng" smtClean="0">
                <a:latin typeface="Times New Roman" pitchFamily="18" charset="0"/>
              </a:rPr>
              <a:t>Important Methods defined by Object:</a:t>
            </a:r>
          </a:p>
          <a:p>
            <a:pPr>
              <a:buFont typeface="Wingdings" pitchFamily="2" charset="2"/>
              <a:buChar char="ü"/>
            </a:pPr>
            <a:r>
              <a:rPr lang="en-US" sz="2000" smtClean="0">
                <a:latin typeface="Times New Roman" pitchFamily="18" charset="0"/>
              </a:rPr>
              <a:t>Object clone() – creates an object that is same as the object being cloned.</a:t>
            </a:r>
          </a:p>
          <a:p>
            <a:pPr>
              <a:buFont typeface="Wingdings" pitchFamily="2" charset="2"/>
              <a:buChar char="ü"/>
            </a:pPr>
            <a:r>
              <a:rPr lang="en-US" sz="2000" smtClean="0">
                <a:latin typeface="Times New Roman" pitchFamily="18" charset="0"/>
              </a:rPr>
              <a:t>Boolean equals (Object ob) – Determines whether one object is equal to another.</a:t>
            </a:r>
          </a:p>
          <a:p>
            <a:pPr>
              <a:buFont typeface="Wingdings" pitchFamily="2" charset="2"/>
              <a:buChar char="ü"/>
            </a:pPr>
            <a:r>
              <a:rPr lang="en-US" sz="2000" smtClean="0">
                <a:latin typeface="Times New Roman" pitchFamily="18" charset="0"/>
              </a:rPr>
              <a:t>String toString () – Returns a string that describes the object.</a:t>
            </a:r>
          </a:p>
          <a:p>
            <a:pPr>
              <a:buFont typeface="Wingdings" pitchFamily="2" charset="2"/>
              <a:buNone/>
            </a:pPr>
            <a:r>
              <a:rPr lang="en-US" sz="2000" smtClean="0">
                <a:latin typeface="Times New Roman" pitchFamily="18" charset="0"/>
              </a:rPr>
              <a:t>			          - Automatically called when an object is </a:t>
            </a:r>
          </a:p>
          <a:p>
            <a:pPr>
              <a:buFont typeface="Wingdings" pitchFamily="2" charset="2"/>
              <a:buNone/>
            </a:pPr>
            <a:r>
              <a:rPr lang="en-US" sz="2000" smtClean="0">
                <a:latin typeface="Times New Roman" pitchFamily="18" charset="0"/>
              </a:rPr>
              <a:t>                                    output using </a:t>
            </a:r>
            <a:r>
              <a:rPr lang="en-US" sz="2000" b="1" smtClean="0">
                <a:latin typeface="Times New Roman" pitchFamily="18" charset="0"/>
              </a:rPr>
              <a:t>println()</a:t>
            </a:r>
            <a:r>
              <a:rPr lang="en-US" sz="2000" smtClean="0">
                <a:latin typeface="Times New Roman" pitchFamily="18" charset="0"/>
              </a:rPr>
              <a:t>.</a:t>
            </a:r>
          </a:p>
          <a:p>
            <a:pPr>
              <a:buFont typeface="Wingdings" pitchFamily="2" charset="2"/>
              <a:buChar char="ü"/>
            </a:pPr>
            <a:endParaRPr lang="en-US" sz="2000" smtClean="0">
              <a:latin typeface="Times New Roman" pitchFamily="18"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54A0C361-CE5A-4A2F-B85C-43F8FF4424C9}" type="slidenum">
              <a:rPr lang="en-US"/>
              <a:pPr>
                <a:defRPr/>
              </a:pPr>
              <a:t>221</a:t>
            </a:fld>
            <a:endParaRPr lang="en-US"/>
          </a:p>
        </p:txBody>
      </p:sp>
      <p:sp>
        <p:nvSpPr>
          <p:cNvPr id="274434"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fld id="{2B7C067D-EE71-4421-8980-29012527E44A}" type="datetime1">
              <a:rPr lang="en-US" sz="1400"/>
              <a:pPr/>
              <a:t>2/26/2019</a:t>
            </a:fld>
            <a:endParaRPr lang="en-US" sz="1400"/>
          </a:p>
        </p:txBody>
      </p:sp>
      <p:sp>
        <p:nvSpPr>
          <p:cNvPr id="274435"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4436"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2DE82F7-2478-429A-9A05-1AFD05A18886}" type="slidenum">
              <a:rPr lang="en-US" sz="1400"/>
              <a:pPr algn="r"/>
              <a:t>221</a:t>
            </a:fld>
            <a:endParaRPr lang="en-US" sz="1400"/>
          </a:p>
        </p:txBody>
      </p:sp>
      <p:sp>
        <p:nvSpPr>
          <p:cNvPr id="27443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Example</a:t>
            </a:r>
          </a:p>
        </p:txBody>
      </p:sp>
      <p:sp>
        <p:nvSpPr>
          <p:cNvPr id="274438" name="Rectangle 3"/>
          <p:cNvSpPr>
            <a:spLocks noGrp="1" noChangeArrowheads="1"/>
          </p:cNvSpPr>
          <p:nvPr>
            <p:ph type="body" sz="half" idx="4294967295"/>
          </p:nvPr>
        </p:nvSpPr>
        <p:spPr>
          <a:xfrm>
            <a:off x="381000" y="1524000"/>
            <a:ext cx="4322763" cy="4572000"/>
          </a:xfrm>
        </p:spPr>
        <p:txBody>
          <a:bodyPr/>
          <a:lstStyle/>
          <a:p>
            <a:pPr>
              <a:lnSpc>
                <a:spcPct val="80000"/>
              </a:lnSpc>
              <a:buFont typeface="Wingdings 3" pitchFamily="18" charset="2"/>
              <a:buNone/>
            </a:pPr>
            <a:r>
              <a:rPr lang="en-US" sz="1400" smtClean="0">
                <a:latin typeface="Times New Roman" pitchFamily="18" charset="0"/>
              </a:rPr>
              <a:t>class temp</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        int a;</a:t>
            </a:r>
          </a:p>
          <a:p>
            <a:pPr>
              <a:lnSpc>
                <a:spcPct val="80000"/>
              </a:lnSpc>
              <a:buFont typeface="Wingdings 3" pitchFamily="18" charset="2"/>
              <a:buNone/>
            </a:pPr>
            <a:r>
              <a:rPr lang="en-US" sz="1400" smtClean="0">
                <a:latin typeface="Times New Roman" pitchFamily="18" charset="0"/>
              </a:rPr>
              <a:t>        public temp()</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                a=10;</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class tst</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        public static void main(String args[])</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                temp ob = new temp();</a:t>
            </a:r>
          </a:p>
          <a:p>
            <a:pPr>
              <a:lnSpc>
                <a:spcPct val="80000"/>
              </a:lnSpc>
              <a:buFont typeface="Wingdings 3" pitchFamily="18" charset="2"/>
              <a:buNone/>
            </a:pPr>
            <a:r>
              <a:rPr lang="en-US" sz="1400" smtClean="0">
                <a:latin typeface="Times New Roman" pitchFamily="18" charset="0"/>
              </a:rPr>
              <a:t>                System.out.println(ob.toString());              </a:t>
            </a:r>
          </a:p>
          <a:p>
            <a:pPr>
              <a:lnSpc>
                <a:spcPct val="80000"/>
              </a:lnSpc>
              <a:buFont typeface="Wingdings 3" pitchFamily="18" charset="2"/>
              <a:buNone/>
            </a:pPr>
            <a:r>
              <a:rPr lang="en-US" sz="1400" smtClean="0">
                <a:latin typeface="Times New Roman" pitchFamily="18" charset="0"/>
              </a:rPr>
              <a:t>                System.out.println(ob);</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a:t>
            </a:r>
          </a:p>
          <a:p>
            <a:pPr>
              <a:lnSpc>
                <a:spcPct val="80000"/>
              </a:lnSpc>
            </a:pPr>
            <a:endParaRPr lang="en-US" sz="1400" smtClean="0">
              <a:latin typeface="Times New Roman" pitchFamily="18" charset="0"/>
            </a:endParaRPr>
          </a:p>
          <a:p>
            <a:pPr>
              <a:lnSpc>
                <a:spcPct val="80000"/>
              </a:lnSpc>
            </a:pPr>
            <a:endParaRPr lang="en-US" sz="1400" smtClean="0">
              <a:latin typeface="Times New Roman" pitchFamily="18" charset="0"/>
            </a:endParaRPr>
          </a:p>
        </p:txBody>
      </p:sp>
      <p:sp>
        <p:nvSpPr>
          <p:cNvPr id="274439" name="Rectangle 4"/>
          <p:cNvSpPr>
            <a:spLocks noGrp="1" noChangeArrowheads="1"/>
          </p:cNvSpPr>
          <p:nvPr>
            <p:ph type="body" sz="half" idx="4294967295"/>
          </p:nvPr>
        </p:nvSpPr>
        <p:spPr>
          <a:xfrm>
            <a:off x="4856163" y="1447800"/>
            <a:ext cx="3754437" cy="4648200"/>
          </a:xfrm>
        </p:spPr>
        <p:txBody>
          <a:bodyPr/>
          <a:lstStyle/>
          <a:p>
            <a:pPr>
              <a:lnSpc>
                <a:spcPct val="80000"/>
              </a:lnSpc>
              <a:buFont typeface="Wingdings 3" pitchFamily="18" charset="2"/>
              <a:buNone/>
            </a:pPr>
            <a:r>
              <a:rPr lang="en-US" sz="2100" b="1" u="sng" smtClean="0">
                <a:latin typeface="Times New Roman" pitchFamily="18" charset="0"/>
              </a:rPr>
              <a:t>Output:</a:t>
            </a:r>
          </a:p>
          <a:p>
            <a:pPr>
              <a:lnSpc>
                <a:spcPct val="80000"/>
              </a:lnSpc>
              <a:buFont typeface="Wingdings 3" pitchFamily="18" charset="2"/>
              <a:buNone/>
            </a:pPr>
            <a:r>
              <a:rPr lang="en-US" sz="2100" smtClean="0">
                <a:latin typeface="Times New Roman" pitchFamily="18" charset="0"/>
              </a:rPr>
              <a:t>temp@10b62c9</a:t>
            </a:r>
          </a:p>
          <a:p>
            <a:pPr>
              <a:lnSpc>
                <a:spcPct val="80000"/>
              </a:lnSpc>
              <a:buFont typeface="Wingdings 3" pitchFamily="18" charset="2"/>
              <a:buNone/>
            </a:pPr>
            <a:r>
              <a:rPr lang="en-US" sz="2100" smtClean="0">
                <a:latin typeface="Times New Roman" pitchFamily="18" charset="0"/>
              </a:rPr>
              <a:t>temp@10b62c9</a:t>
            </a:r>
          </a:p>
          <a:p>
            <a:pPr>
              <a:lnSpc>
                <a:spcPct val="80000"/>
              </a:lnSpc>
              <a:buFont typeface="Wingdings 3" pitchFamily="18" charset="2"/>
              <a:buNone/>
            </a:pPr>
            <a:endParaRPr lang="en-US" sz="2100" smtClean="0">
              <a:latin typeface="Times New Roman" pitchFamily="18"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B878C18F-C170-4128-B52C-DA0EE7876605}" type="slidenum">
              <a:rPr lang="en-US"/>
              <a:pPr>
                <a:defRPr/>
              </a:pPr>
              <a:t>222</a:t>
            </a:fld>
            <a:endParaRPr lang="en-US"/>
          </a:p>
        </p:txBody>
      </p:sp>
      <p:sp>
        <p:nvSpPr>
          <p:cNvPr id="275458"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fld id="{55D3CB7D-3BD2-4E1D-8E55-904FA8174E10}" type="datetime1">
              <a:rPr lang="en-US" sz="1400"/>
              <a:pPr/>
              <a:t>2/26/2019</a:t>
            </a:fld>
            <a:endParaRPr lang="en-US" sz="1400"/>
          </a:p>
        </p:txBody>
      </p:sp>
      <p:sp>
        <p:nvSpPr>
          <p:cNvPr id="275459"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275460"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492FCE0-4878-44A2-8274-1965B6D242B8}" type="slidenum">
              <a:rPr lang="en-US" sz="1400"/>
              <a:pPr algn="r"/>
              <a:t>222</a:t>
            </a:fld>
            <a:endParaRPr lang="en-US" sz="1400"/>
          </a:p>
        </p:txBody>
      </p:sp>
      <p:sp>
        <p:nvSpPr>
          <p:cNvPr id="275461" name="Rectangle 2"/>
          <p:cNvSpPr>
            <a:spLocks noGrp="1" noChangeArrowheads="1"/>
          </p:cNvSpPr>
          <p:nvPr>
            <p:ph type="title" idx="4294967295"/>
          </p:nvPr>
        </p:nvSpPr>
        <p:spPr bwMode="auto">
          <a:xfrm>
            <a:off x="457200" y="274638"/>
            <a:ext cx="8229600" cy="661987"/>
          </a:xfrm>
          <a:noFill/>
        </p:spPr>
        <p:txBody>
          <a:bodyPr wrap="square" lIns="91440" tIns="45720" rIns="91440" bIns="45720" numCol="1" anchorCtr="0" compatLnSpc="1">
            <a:prstTxWarp prst="textNoShape">
              <a:avLst/>
            </a:prstTxWarp>
            <a:normAutofit fontScale="90000"/>
          </a:bodyPr>
          <a:lstStyle/>
          <a:p>
            <a:r>
              <a:rPr lang="en-US" smtClean="0">
                <a:effectLst/>
                <a:latin typeface="Times New Roman" pitchFamily="18" charset="0"/>
              </a:rPr>
              <a:t>Example</a:t>
            </a:r>
          </a:p>
        </p:txBody>
      </p:sp>
      <p:sp>
        <p:nvSpPr>
          <p:cNvPr id="275462" name="Rectangle 3"/>
          <p:cNvSpPr>
            <a:spLocks noGrp="1" noChangeArrowheads="1"/>
          </p:cNvSpPr>
          <p:nvPr>
            <p:ph type="body" sz="half" idx="4294967295"/>
          </p:nvPr>
        </p:nvSpPr>
        <p:spPr>
          <a:xfrm>
            <a:off x="817563" y="1524000"/>
            <a:ext cx="4440237" cy="5105400"/>
          </a:xfrm>
        </p:spPr>
        <p:txBody>
          <a:bodyPr/>
          <a:lstStyle/>
          <a:p>
            <a:pPr>
              <a:lnSpc>
                <a:spcPct val="80000"/>
              </a:lnSpc>
              <a:buFont typeface="Wingdings 3" pitchFamily="18" charset="2"/>
              <a:buNone/>
            </a:pPr>
            <a:r>
              <a:rPr lang="en-US" sz="1200" smtClean="0">
                <a:latin typeface="Times New Roman" pitchFamily="18" charset="0"/>
              </a:rPr>
              <a:t>class temp</a:t>
            </a:r>
          </a:p>
          <a:p>
            <a:pPr>
              <a:lnSpc>
                <a:spcPct val="80000"/>
              </a:lnSpc>
              <a:buFont typeface="Wingdings 3" pitchFamily="18" charset="2"/>
              <a:buNone/>
            </a:pPr>
            <a:r>
              <a:rPr lang="en-US" sz="1200" smtClean="0">
                <a:latin typeface="Times New Roman" pitchFamily="18" charset="0"/>
              </a:rPr>
              <a:t>{</a:t>
            </a:r>
          </a:p>
          <a:p>
            <a:pPr>
              <a:lnSpc>
                <a:spcPct val="80000"/>
              </a:lnSpc>
              <a:buFont typeface="Wingdings 3" pitchFamily="18" charset="2"/>
              <a:buNone/>
            </a:pPr>
            <a:r>
              <a:rPr lang="en-US" sz="1200" smtClean="0">
                <a:latin typeface="Times New Roman" pitchFamily="18" charset="0"/>
              </a:rPr>
              <a:t>        int a;</a:t>
            </a:r>
          </a:p>
          <a:p>
            <a:pPr>
              <a:lnSpc>
                <a:spcPct val="80000"/>
              </a:lnSpc>
              <a:buFont typeface="Wingdings 3" pitchFamily="18" charset="2"/>
              <a:buNone/>
            </a:pPr>
            <a:r>
              <a:rPr lang="en-US" sz="1200" smtClean="0">
                <a:latin typeface="Times New Roman" pitchFamily="18" charset="0"/>
              </a:rPr>
              <a:t>        public temp()</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                a=10;</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	String toString()</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	String t =“This Object contains an integer number”;</a:t>
            </a:r>
          </a:p>
          <a:p>
            <a:pPr>
              <a:lnSpc>
                <a:spcPct val="80000"/>
              </a:lnSpc>
              <a:buFont typeface="Wingdings 3" pitchFamily="18" charset="2"/>
              <a:buNone/>
            </a:pPr>
            <a:r>
              <a:rPr lang="en-US" sz="1200" smtClean="0">
                <a:latin typeface="Times New Roman" pitchFamily="18" charset="0"/>
              </a:rPr>
              <a:t>	return t;</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a:t>
            </a:r>
          </a:p>
          <a:p>
            <a:pPr>
              <a:lnSpc>
                <a:spcPct val="80000"/>
              </a:lnSpc>
              <a:buFont typeface="Wingdings 3" pitchFamily="18" charset="2"/>
              <a:buNone/>
            </a:pPr>
            <a:r>
              <a:rPr lang="en-US" sz="1200" smtClean="0">
                <a:latin typeface="Times New Roman" pitchFamily="18" charset="0"/>
              </a:rPr>
              <a:t>class tst</a:t>
            </a:r>
          </a:p>
          <a:p>
            <a:pPr>
              <a:lnSpc>
                <a:spcPct val="80000"/>
              </a:lnSpc>
              <a:buFont typeface="Wingdings 3" pitchFamily="18" charset="2"/>
              <a:buNone/>
            </a:pPr>
            <a:r>
              <a:rPr lang="en-US" sz="1200" smtClean="0">
                <a:latin typeface="Times New Roman" pitchFamily="18" charset="0"/>
              </a:rPr>
              <a:t>{</a:t>
            </a:r>
          </a:p>
          <a:p>
            <a:pPr>
              <a:lnSpc>
                <a:spcPct val="80000"/>
              </a:lnSpc>
              <a:buFont typeface="Wingdings 3" pitchFamily="18" charset="2"/>
              <a:buNone/>
            </a:pPr>
            <a:r>
              <a:rPr lang="en-US" sz="1200" smtClean="0">
                <a:latin typeface="Times New Roman" pitchFamily="18" charset="0"/>
              </a:rPr>
              <a:t>        public static void main(String args[])</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                temp ob = new temp();</a:t>
            </a:r>
          </a:p>
          <a:p>
            <a:pPr>
              <a:lnSpc>
                <a:spcPct val="80000"/>
              </a:lnSpc>
              <a:buFont typeface="Wingdings 3" pitchFamily="18" charset="2"/>
              <a:buNone/>
            </a:pPr>
            <a:r>
              <a:rPr lang="en-US" sz="1200" smtClean="0">
                <a:latin typeface="Times New Roman" pitchFamily="18" charset="0"/>
              </a:rPr>
              <a:t>                System.out.println(ob.toString());              </a:t>
            </a:r>
          </a:p>
          <a:p>
            <a:pPr>
              <a:lnSpc>
                <a:spcPct val="80000"/>
              </a:lnSpc>
              <a:buFont typeface="Wingdings 3" pitchFamily="18" charset="2"/>
              <a:buNone/>
            </a:pPr>
            <a:r>
              <a:rPr lang="en-US" sz="1200" smtClean="0">
                <a:latin typeface="Times New Roman" pitchFamily="18" charset="0"/>
              </a:rPr>
              <a:t>                System.out.println(ob);</a:t>
            </a:r>
          </a:p>
          <a:p>
            <a:pPr>
              <a:lnSpc>
                <a:spcPct val="80000"/>
              </a:lnSpc>
              <a:buFont typeface="Wingdings 3" pitchFamily="18" charset="2"/>
              <a:buNone/>
            </a:pPr>
            <a:r>
              <a:rPr lang="en-US" sz="1200" smtClean="0">
                <a:latin typeface="Times New Roman" pitchFamily="18" charset="0"/>
              </a:rPr>
              <a:t>        }</a:t>
            </a:r>
          </a:p>
          <a:p>
            <a:pPr>
              <a:lnSpc>
                <a:spcPct val="80000"/>
              </a:lnSpc>
              <a:buFont typeface="Wingdings 3" pitchFamily="18" charset="2"/>
              <a:buNone/>
            </a:pPr>
            <a:r>
              <a:rPr lang="en-US" sz="1200" smtClean="0">
                <a:latin typeface="Times New Roman" pitchFamily="18" charset="0"/>
              </a:rPr>
              <a:t>}</a:t>
            </a:r>
          </a:p>
          <a:p>
            <a:pPr>
              <a:lnSpc>
                <a:spcPct val="80000"/>
              </a:lnSpc>
              <a:buFont typeface="Wingdings 3" pitchFamily="18" charset="2"/>
              <a:buNone/>
            </a:pPr>
            <a:endParaRPr lang="en-US" sz="1000" smtClean="0">
              <a:latin typeface="Times New Roman" pitchFamily="18" charset="0"/>
            </a:endParaRPr>
          </a:p>
        </p:txBody>
      </p:sp>
      <p:sp>
        <p:nvSpPr>
          <p:cNvPr id="275463" name="Rectangle 4"/>
          <p:cNvSpPr>
            <a:spLocks noGrp="1" noChangeArrowheads="1"/>
          </p:cNvSpPr>
          <p:nvPr>
            <p:ph type="body" sz="half" idx="4294967295"/>
          </p:nvPr>
        </p:nvSpPr>
        <p:spPr>
          <a:xfrm>
            <a:off x="4724400" y="1524000"/>
            <a:ext cx="4419600" cy="5105400"/>
          </a:xfrm>
        </p:spPr>
        <p:txBody>
          <a:bodyPr/>
          <a:lstStyle/>
          <a:p>
            <a:pPr>
              <a:lnSpc>
                <a:spcPct val="80000"/>
              </a:lnSpc>
              <a:buFont typeface="Wingdings 3" pitchFamily="18" charset="2"/>
              <a:buNone/>
            </a:pPr>
            <a:r>
              <a:rPr lang="en-US" sz="2300" b="1" u="sng" smtClean="0">
                <a:latin typeface="Times New Roman" pitchFamily="18" charset="0"/>
              </a:rPr>
              <a:t>Output:</a:t>
            </a:r>
          </a:p>
          <a:p>
            <a:pPr>
              <a:lnSpc>
                <a:spcPct val="80000"/>
              </a:lnSpc>
              <a:buFont typeface="Wingdings 3" pitchFamily="18" charset="2"/>
              <a:buNone/>
            </a:pPr>
            <a:r>
              <a:rPr lang="en-US" sz="1800" smtClean="0">
                <a:latin typeface="Times New Roman" pitchFamily="18" charset="0"/>
              </a:rPr>
              <a:t>This Object contains an integer number.</a:t>
            </a:r>
          </a:p>
          <a:p>
            <a:pPr>
              <a:lnSpc>
                <a:spcPct val="80000"/>
              </a:lnSpc>
              <a:buFont typeface="Wingdings 3" pitchFamily="18" charset="2"/>
              <a:buNone/>
            </a:pPr>
            <a:r>
              <a:rPr lang="en-US" sz="1800" smtClean="0">
                <a:latin typeface="Times New Roman" pitchFamily="18" charset="0"/>
              </a:rPr>
              <a:t>This Object contains an integer number.</a:t>
            </a:r>
          </a:p>
          <a:p>
            <a:pPr>
              <a:lnSpc>
                <a:spcPct val="80000"/>
              </a:lnSpc>
              <a:buFont typeface="Wingdings 3" pitchFamily="18" charset="2"/>
              <a:buNone/>
            </a:pPr>
            <a:endParaRPr lang="en-US" sz="1800" smtClean="0">
              <a:latin typeface="Times New Roman" pitchFamily="18" charset="0"/>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84AA2C60-99DE-4B99-8956-BC0628F218DC}" type="slidenum">
              <a:rPr lang="en-US"/>
              <a:pPr>
                <a:defRPr/>
              </a:pPr>
              <a:t>223</a:t>
            </a:fld>
            <a:endParaRPr lang="en-US"/>
          </a:p>
        </p:txBody>
      </p:sp>
      <p:sp>
        <p:nvSpPr>
          <p:cNvPr id="277506"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18</a:t>
            </a:r>
          </a:p>
        </p:txBody>
      </p:sp>
      <p:sp>
        <p:nvSpPr>
          <p:cNvPr id="277507"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6100" b="1" smtClean="0">
                <a:latin typeface="Times New Roman" pitchFamily="18" charset="0"/>
              </a:rPr>
              <a:t>Package</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67E945E-9BB8-4F2F-81DC-B9C189980239}" type="slidenum">
              <a:rPr lang="en-US"/>
              <a:pPr>
                <a:defRPr/>
              </a:pPr>
              <a:t>224</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C6D8CD80-AFA5-417B-83EF-0AA7AEB722CF}"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E2EEAC8E-1FF6-4CBE-9D50-965192725D9F}" type="slidenum">
              <a:rPr lang="en-US" sz="1400">
                <a:latin typeface="+mn-lt"/>
              </a:rPr>
              <a:pPr algn="r">
                <a:defRPr/>
              </a:pPr>
              <a:t>224</a:t>
            </a:fld>
            <a:endParaRPr lang="en-US" sz="1400">
              <a:latin typeface="+mn-lt"/>
            </a:endParaRPr>
          </a:p>
        </p:txBody>
      </p:sp>
      <p:sp>
        <p:nvSpPr>
          <p:cNvPr id="278533"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Packages	</a:t>
            </a:r>
          </a:p>
        </p:txBody>
      </p:sp>
      <p:sp>
        <p:nvSpPr>
          <p:cNvPr id="278534" name="Rectangle 3"/>
          <p:cNvSpPr>
            <a:spLocks noGrp="1" noChangeArrowheads="1"/>
          </p:cNvSpPr>
          <p:nvPr>
            <p:ph type="body" idx="4294967295"/>
          </p:nvPr>
        </p:nvSpPr>
        <p:spPr>
          <a:xfrm>
            <a:off x="457200" y="1066800"/>
            <a:ext cx="8229600" cy="5059363"/>
          </a:xfrm>
        </p:spPr>
        <p:txBody>
          <a:bodyPr/>
          <a:lstStyle/>
          <a:p>
            <a:pPr>
              <a:buFont typeface="Wingdings" pitchFamily="2" charset="2"/>
              <a:buChar char="ü"/>
            </a:pPr>
            <a:r>
              <a:rPr lang="en-US" sz="2300" smtClean="0">
                <a:latin typeface="Times New Roman" pitchFamily="18" charset="0"/>
              </a:rPr>
              <a:t>Provides a mechanism for grouping a variety of classes and / or interfaces together.</a:t>
            </a:r>
          </a:p>
          <a:p>
            <a:pPr>
              <a:buFont typeface="Wingdings" pitchFamily="2" charset="2"/>
              <a:buChar char="ü"/>
            </a:pPr>
            <a:r>
              <a:rPr lang="en-US" sz="2300" smtClean="0">
                <a:latin typeface="Times New Roman" pitchFamily="18" charset="0"/>
              </a:rPr>
              <a:t>Grouping is based on functionality.</a:t>
            </a:r>
          </a:p>
          <a:p>
            <a:pPr>
              <a:buFont typeface="Wingdings" pitchFamily="2" charset="2"/>
              <a:buNone/>
            </a:pPr>
            <a:r>
              <a:rPr lang="en-US" sz="3200" b="1" u="sng" smtClean="0">
                <a:latin typeface="Times New Roman" pitchFamily="18" charset="0"/>
              </a:rPr>
              <a:t>Benefits:</a:t>
            </a:r>
          </a:p>
          <a:p>
            <a:pPr>
              <a:buFont typeface="Wingdings" pitchFamily="2" charset="2"/>
              <a:buChar char="ü"/>
            </a:pPr>
            <a:r>
              <a:rPr lang="en-US" sz="2300" smtClean="0">
                <a:latin typeface="Times New Roman" pitchFamily="18" charset="0"/>
              </a:rPr>
              <a:t>The classes contained in the packages of other programs can be reused.</a:t>
            </a:r>
          </a:p>
          <a:p>
            <a:pPr>
              <a:buFont typeface="Wingdings" pitchFamily="2" charset="2"/>
              <a:buChar char="ü"/>
            </a:pPr>
            <a:r>
              <a:rPr lang="en-US" sz="2300" smtClean="0">
                <a:latin typeface="Times New Roman" pitchFamily="18" charset="0"/>
              </a:rPr>
              <a:t>In packages, classes can be unique compared with classes in other packages.</a:t>
            </a:r>
          </a:p>
          <a:p>
            <a:pPr>
              <a:buFont typeface="Wingdings" pitchFamily="2" charset="2"/>
              <a:buChar char="ü"/>
            </a:pPr>
            <a:r>
              <a:rPr lang="en-US" sz="2300" smtClean="0">
                <a:latin typeface="Times New Roman" pitchFamily="18" charset="0"/>
              </a:rPr>
              <a:t>Packages provides a way to hide classes.</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73B8548-C32E-4C66-A4CA-0F808DC592A6}" type="slidenum">
              <a:rPr lang="en-US"/>
              <a:pPr>
                <a:defRPr/>
              </a:pPr>
              <a:t>225</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9B324BDB-011B-4949-A25C-8FCFBF760CCD}"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BEB1D3D-6C82-4E24-8F02-9E1C6BCF2A2A}" type="slidenum">
              <a:rPr lang="en-US" sz="1400">
                <a:latin typeface="+mn-lt"/>
              </a:rPr>
              <a:pPr algn="r">
                <a:defRPr/>
              </a:pPr>
              <a:t>225</a:t>
            </a:fld>
            <a:endParaRPr lang="en-US" sz="1400">
              <a:latin typeface="+mn-lt"/>
            </a:endParaRPr>
          </a:p>
        </p:txBody>
      </p:sp>
      <p:sp>
        <p:nvSpPr>
          <p:cNvPr id="279557" name="Rectangle 2"/>
          <p:cNvSpPr>
            <a:spLocks noGrp="1" noChangeArrowheads="1"/>
          </p:cNvSpPr>
          <p:nvPr>
            <p:ph type="title" idx="4294967295"/>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Packages</a:t>
            </a:r>
          </a:p>
        </p:txBody>
      </p:sp>
      <p:sp>
        <p:nvSpPr>
          <p:cNvPr id="279558" name="Rectangle 3"/>
          <p:cNvSpPr>
            <a:spLocks noGrp="1" noChangeArrowheads="1"/>
          </p:cNvSpPr>
          <p:nvPr>
            <p:ph type="body" idx="4294967295"/>
          </p:nvPr>
        </p:nvSpPr>
        <p:spPr>
          <a:xfrm>
            <a:off x="381000" y="1066800"/>
            <a:ext cx="8305800" cy="5059363"/>
          </a:xfrm>
        </p:spPr>
        <p:txBody>
          <a:bodyPr/>
          <a:lstStyle/>
          <a:p>
            <a:pPr>
              <a:lnSpc>
                <a:spcPct val="90000"/>
              </a:lnSpc>
              <a:buFont typeface="Wingdings" pitchFamily="2" charset="2"/>
              <a:buChar char="ü"/>
            </a:pPr>
            <a:r>
              <a:rPr lang="en-US" sz="2000" smtClean="0">
                <a:latin typeface="Times New Roman" pitchFamily="18" charset="0"/>
              </a:rPr>
              <a:t>Two types of packages: 1. Java API packages 2. User defined packages</a:t>
            </a:r>
          </a:p>
          <a:p>
            <a:pPr>
              <a:lnSpc>
                <a:spcPct val="90000"/>
              </a:lnSpc>
              <a:buFont typeface="Wingdings" pitchFamily="2" charset="2"/>
              <a:buNone/>
            </a:pPr>
            <a:r>
              <a:rPr lang="en-US" sz="2000" b="1" u="sng" smtClean="0">
                <a:latin typeface="Times New Roman" pitchFamily="18" charset="0"/>
              </a:rPr>
              <a:t>Java API Packages:</a:t>
            </a:r>
          </a:p>
          <a:p>
            <a:pPr>
              <a:lnSpc>
                <a:spcPct val="90000"/>
              </a:lnSpc>
              <a:buFont typeface="Wingdings" pitchFamily="2" charset="2"/>
              <a:buChar char="ü"/>
            </a:pPr>
            <a:r>
              <a:rPr lang="en-US" sz="2000" smtClean="0">
                <a:latin typeface="Times New Roman" pitchFamily="18" charset="0"/>
              </a:rPr>
              <a:t>A large number of classes grouped into different packages based on functionality. Examples:</a:t>
            </a:r>
          </a:p>
          <a:p>
            <a:pPr>
              <a:lnSpc>
                <a:spcPct val="90000"/>
              </a:lnSpc>
              <a:buFont typeface="Wingdings" pitchFamily="2" charset="2"/>
              <a:buNone/>
            </a:pPr>
            <a:r>
              <a:rPr lang="en-US" sz="2000" smtClean="0">
                <a:latin typeface="Times New Roman" pitchFamily="18" charset="0"/>
              </a:rPr>
              <a:t>	1. java.lang</a:t>
            </a:r>
          </a:p>
          <a:p>
            <a:pPr>
              <a:lnSpc>
                <a:spcPct val="90000"/>
              </a:lnSpc>
              <a:buFont typeface="Wingdings" pitchFamily="2" charset="2"/>
              <a:buNone/>
            </a:pPr>
            <a:r>
              <a:rPr lang="en-US" sz="2000" smtClean="0">
                <a:latin typeface="Times New Roman" pitchFamily="18" charset="0"/>
              </a:rPr>
              <a:t>    2. java.util</a:t>
            </a:r>
          </a:p>
          <a:p>
            <a:pPr>
              <a:lnSpc>
                <a:spcPct val="90000"/>
              </a:lnSpc>
              <a:buFont typeface="Wingdings" pitchFamily="2" charset="2"/>
              <a:buNone/>
            </a:pPr>
            <a:r>
              <a:rPr lang="en-US" sz="2000" smtClean="0">
                <a:latin typeface="Times New Roman" pitchFamily="18" charset="0"/>
              </a:rPr>
              <a:t>	3. java.io</a:t>
            </a:r>
          </a:p>
          <a:p>
            <a:pPr>
              <a:lnSpc>
                <a:spcPct val="90000"/>
              </a:lnSpc>
              <a:buFont typeface="Wingdings" pitchFamily="2" charset="2"/>
              <a:buNone/>
            </a:pPr>
            <a:r>
              <a:rPr lang="en-US" sz="2000" smtClean="0">
                <a:latin typeface="Times New Roman" pitchFamily="18" charset="0"/>
              </a:rPr>
              <a:t>	4. java.awt</a:t>
            </a:r>
          </a:p>
          <a:p>
            <a:pPr>
              <a:lnSpc>
                <a:spcPct val="90000"/>
              </a:lnSpc>
              <a:buFont typeface="Wingdings" pitchFamily="2" charset="2"/>
              <a:buNone/>
            </a:pPr>
            <a:r>
              <a:rPr lang="en-US" sz="2000" smtClean="0">
                <a:latin typeface="Times New Roman" pitchFamily="18" charset="0"/>
              </a:rPr>
              <a:t>	5.java.net</a:t>
            </a:r>
          </a:p>
          <a:p>
            <a:pPr>
              <a:lnSpc>
                <a:spcPct val="90000"/>
              </a:lnSpc>
              <a:buFont typeface="Wingdings" pitchFamily="2" charset="2"/>
              <a:buNone/>
            </a:pPr>
            <a:r>
              <a:rPr lang="en-US" sz="2000" smtClean="0">
                <a:latin typeface="Times New Roman" pitchFamily="18" charset="0"/>
              </a:rPr>
              <a:t>	6.java. applet etc.</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9" name="Slide Number Placeholder 17"/>
          <p:cNvSpPr>
            <a:spLocks noGrp="1"/>
          </p:cNvSpPr>
          <p:nvPr>
            <p:ph type="sldNum" sz="quarter" idx="12"/>
          </p:nvPr>
        </p:nvSpPr>
        <p:spPr/>
        <p:txBody>
          <a:bodyPr/>
          <a:lstStyle/>
          <a:p>
            <a:pPr>
              <a:defRPr/>
            </a:pPr>
            <a:fld id="{DEFF6E4E-16D6-411D-8F3D-BFDBEF86A941}" type="slidenum">
              <a:rPr lang="en-US"/>
              <a:pPr>
                <a:defRPr/>
              </a:pPr>
              <a:t>226</a:t>
            </a:fld>
            <a:endParaRPr lang="en-US"/>
          </a:p>
        </p:txBody>
      </p:sp>
      <p:sp>
        <p:nvSpPr>
          <p:cNvPr id="15"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A277F281-1703-4053-8D32-16DA930E937F}" type="datetime1">
              <a:rPr lang="en-US" sz="1400">
                <a:latin typeface="+mn-lt"/>
              </a:rPr>
              <a:pPr>
                <a:defRPr/>
              </a:pPr>
              <a:t>2/26/2019</a:t>
            </a:fld>
            <a:endParaRPr lang="en-US" sz="1400">
              <a:latin typeface="+mn-lt"/>
            </a:endParaRPr>
          </a:p>
        </p:txBody>
      </p:sp>
      <p:sp>
        <p:nvSpPr>
          <p:cNvPr id="16"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17"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302971DB-0CBE-414F-B6BF-0E5C2352C01B}" type="slidenum">
              <a:rPr lang="en-US" sz="1400">
                <a:latin typeface="+mn-lt"/>
              </a:rPr>
              <a:pPr algn="r">
                <a:defRPr/>
              </a:pPr>
              <a:t>226</a:t>
            </a:fld>
            <a:endParaRPr lang="en-US" sz="1400">
              <a:latin typeface="+mn-lt"/>
            </a:endParaRPr>
          </a:p>
        </p:txBody>
      </p:sp>
      <p:sp>
        <p:nvSpPr>
          <p:cNvPr id="280581" name="Rectangle 2"/>
          <p:cNvSpPr>
            <a:spLocks noGrp="1" noChangeArrowheads="1"/>
          </p:cNvSpPr>
          <p:nvPr>
            <p:ph type="title" idx="4294967295"/>
          </p:nvPr>
        </p:nvSpPr>
        <p:spPr bwMode="auto">
          <a:xfrm>
            <a:off x="457200" y="274638"/>
            <a:ext cx="82296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Package</a:t>
            </a:r>
          </a:p>
        </p:txBody>
      </p:sp>
      <p:sp>
        <p:nvSpPr>
          <p:cNvPr id="280582" name="Rectangle 3"/>
          <p:cNvSpPr>
            <a:spLocks noChangeArrowheads="1"/>
          </p:cNvSpPr>
          <p:nvPr/>
        </p:nvSpPr>
        <p:spPr bwMode="auto">
          <a:xfrm>
            <a:off x="838200" y="1371600"/>
            <a:ext cx="3962400" cy="4800600"/>
          </a:xfrm>
          <a:prstGeom prst="rect">
            <a:avLst/>
          </a:prstGeom>
          <a:solidFill>
            <a:schemeClr val="bg1"/>
          </a:solidFill>
          <a:ln w="9525">
            <a:solidFill>
              <a:schemeClr val="tx1"/>
            </a:solidFill>
            <a:miter lim="800000"/>
            <a:headEnd/>
            <a:tailEnd/>
          </a:ln>
        </p:spPr>
        <p:txBody>
          <a:bodyPr wrap="none" anchor="ctr"/>
          <a:lstStyle/>
          <a:p>
            <a:pPr eaLnBrk="0" hangingPunct="0"/>
            <a:endParaRPr lang="en-US" sz="2400" b="1">
              <a:latin typeface="Times New Roman" pitchFamily="18" charset="0"/>
            </a:endParaRPr>
          </a:p>
        </p:txBody>
      </p:sp>
      <p:sp>
        <p:nvSpPr>
          <p:cNvPr id="280583" name="Rectangle 4"/>
          <p:cNvSpPr>
            <a:spLocks noChangeArrowheads="1"/>
          </p:cNvSpPr>
          <p:nvPr/>
        </p:nvSpPr>
        <p:spPr bwMode="auto">
          <a:xfrm>
            <a:off x="1143000" y="1905000"/>
            <a:ext cx="3276600" cy="3962400"/>
          </a:xfrm>
          <a:prstGeom prst="rect">
            <a:avLst/>
          </a:prstGeom>
          <a:solidFill>
            <a:schemeClr val="bg1"/>
          </a:solidFill>
          <a:ln w="9525">
            <a:solidFill>
              <a:schemeClr val="tx1"/>
            </a:solidFill>
            <a:miter lim="800000"/>
            <a:headEnd/>
            <a:tailEnd/>
          </a:ln>
        </p:spPr>
        <p:txBody>
          <a:bodyPr wrap="none" anchor="ctr"/>
          <a:lstStyle/>
          <a:p>
            <a:pPr eaLnBrk="0" hangingPunct="0"/>
            <a:endParaRPr lang="en-US" sz="2400" b="1">
              <a:latin typeface="Times New Roman" pitchFamily="18" charset="0"/>
            </a:endParaRPr>
          </a:p>
        </p:txBody>
      </p:sp>
      <p:sp>
        <p:nvSpPr>
          <p:cNvPr id="280584" name="Rectangle 5"/>
          <p:cNvSpPr>
            <a:spLocks noChangeArrowheads="1"/>
          </p:cNvSpPr>
          <p:nvPr/>
        </p:nvSpPr>
        <p:spPr bwMode="auto">
          <a:xfrm>
            <a:off x="1676400" y="2438400"/>
            <a:ext cx="1905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Color</a:t>
            </a:r>
          </a:p>
        </p:txBody>
      </p:sp>
      <p:sp>
        <p:nvSpPr>
          <p:cNvPr id="280585" name="Rectangle 6"/>
          <p:cNvSpPr>
            <a:spLocks noChangeArrowheads="1"/>
          </p:cNvSpPr>
          <p:nvPr/>
        </p:nvSpPr>
        <p:spPr bwMode="auto">
          <a:xfrm>
            <a:off x="1676400" y="3124200"/>
            <a:ext cx="1905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Graphics</a:t>
            </a:r>
          </a:p>
        </p:txBody>
      </p:sp>
      <p:sp>
        <p:nvSpPr>
          <p:cNvPr id="280586" name="Rectangle 7"/>
          <p:cNvSpPr>
            <a:spLocks noChangeArrowheads="1"/>
          </p:cNvSpPr>
          <p:nvPr/>
        </p:nvSpPr>
        <p:spPr bwMode="auto">
          <a:xfrm>
            <a:off x="1676400" y="4953000"/>
            <a:ext cx="1905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Image</a:t>
            </a:r>
          </a:p>
        </p:txBody>
      </p:sp>
      <p:sp>
        <p:nvSpPr>
          <p:cNvPr id="280587" name="Line 8"/>
          <p:cNvSpPr>
            <a:spLocks noChangeShapeType="1"/>
          </p:cNvSpPr>
          <p:nvPr/>
        </p:nvSpPr>
        <p:spPr bwMode="auto">
          <a:xfrm>
            <a:off x="2514600" y="3657600"/>
            <a:ext cx="0" cy="1143000"/>
          </a:xfrm>
          <a:prstGeom prst="line">
            <a:avLst/>
          </a:prstGeom>
          <a:noFill/>
          <a:ln w="9525">
            <a:solidFill>
              <a:schemeClr val="tx1"/>
            </a:solidFill>
            <a:prstDash val="dashDot"/>
            <a:round/>
            <a:headEnd/>
            <a:tailEnd/>
          </a:ln>
        </p:spPr>
        <p:txBody>
          <a:bodyPr/>
          <a:lstStyle/>
          <a:p>
            <a:endParaRPr lang="en-US"/>
          </a:p>
        </p:txBody>
      </p:sp>
      <p:sp>
        <p:nvSpPr>
          <p:cNvPr id="280588" name="Text Box 9"/>
          <p:cNvSpPr txBox="1">
            <a:spLocks noChangeArrowheads="1"/>
          </p:cNvSpPr>
          <p:nvPr/>
        </p:nvSpPr>
        <p:spPr bwMode="auto">
          <a:xfrm>
            <a:off x="762000" y="1066800"/>
            <a:ext cx="1828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Java</a:t>
            </a:r>
          </a:p>
        </p:txBody>
      </p:sp>
      <p:sp>
        <p:nvSpPr>
          <p:cNvPr id="280589" name="Text Box 10"/>
          <p:cNvSpPr txBox="1">
            <a:spLocks noChangeArrowheads="1"/>
          </p:cNvSpPr>
          <p:nvPr/>
        </p:nvSpPr>
        <p:spPr bwMode="auto">
          <a:xfrm>
            <a:off x="1219200" y="1600200"/>
            <a:ext cx="20574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awt</a:t>
            </a:r>
          </a:p>
        </p:txBody>
      </p:sp>
      <p:sp>
        <p:nvSpPr>
          <p:cNvPr id="280590" name="Text Box 11"/>
          <p:cNvSpPr txBox="1">
            <a:spLocks noChangeArrowheads="1"/>
          </p:cNvSpPr>
          <p:nvPr/>
        </p:nvSpPr>
        <p:spPr bwMode="auto">
          <a:xfrm>
            <a:off x="5410200" y="1371600"/>
            <a:ext cx="32004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Package containing awt package</a:t>
            </a:r>
          </a:p>
        </p:txBody>
      </p:sp>
      <p:sp>
        <p:nvSpPr>
          <p:cNvPr id="280591" name="Text Box 12"/>
          <p:cNvSpPr txBox="1">
            <a:spLocks noChangeArrowheads="1"/>
          </p:cNvSpPr>
          <p:nvPr/>
        </p:nvSpPr>
        <p:spPr bwMode="auto">
          <a:xfrm>
            <a:off x="5486400" y="2528888"/>
            <a:ext cx="32004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Package containing classes</a:t>
            </a:r>
          </a:p>
        </p:txBody>
      </p:sp>
      <p:sp>
        <p:nvSpPr>
          <p:cNvPr id="280592" name="Line 13"/>
          <p:cNvSpPr>
            <a:spLocks noChangeShapeType="1"/>
          </p:cNvSpPr>
          <p:nvPr/>
        </p:nvSpPr>
        <p:spPr bwMode="auto">
          <a:xfrm flipH="1">
            <a:off x="4800600" y="1524000"/>
            <a:ext cx="685800" cy="0"/>
          </a:xfrm>
          <a:prstGeom prst="line">
            <a:avLst/>
          </a:prstGeom>
          <a:noFill/>
          <a:ln w="9525">
            <a:solidFill>
              <a:schemeClr val="tx1"/>
            </a:solidFill>
            <a:round/>
            <a:headEnd/>
            <a:tailEnd type="triangle" w="med" len="med"/>
          </a:ln>
        </p:spPr>
        <p:txBody>
          <a:bodyPr/>
          <a:lstStyle/>
          <a:p>
            <a:endParaRPr lang="en-US"/>
          </a:p>
        </p:txBody>
      </p:sp>
      <p:sp>
        <p:nvSpPr>
          <p:cNvPr id="280593" name="Line 14"/>
          <p:cNvSpPr>
            <a:spLocks noChangeShapeType="1"/>
          </p:cNvSpPr>
          <p:nvPr/>
        </p:nvSpPr>
        <p:spPr bwMode="auto">
          <a:xfrm flipH="1">
            <a:off x="4267200" y="2743200"/>
            <a:ext cx="1295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8DD6658-747D-466F-AB82-766D534898D5}" type="slidenum">
              <a:rPr lang="en-US"/>
              <a:pPr>
                <a:defRPr/>
              </a:pPr>
              <a:t>227</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30EEAAAF-96D2-4196-8D22-318A8FABAE08}"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42BEE5D-5696-49E1-85B4-71F72B6710C2}" type="slidenum">
              <a:rPr lang="en-US" sz="1400">
                <a:latin typeface="+mn-lt"/>
              </a:rPr>
              <a:pPr algn="r">
                <a:defRPr/>
              </a:pPr>
              <a:t>227</a:t>
            </a:fld>
            <a:endParaRPr lang="en-US" sz="1400">
              <a:latin typeface="+mn-lt"/>
            </a:endParaRPr>
          </a:p>
        </p:txBody>
      </p:sp>
      <p:sp>
        <p:nvSpPr>
          <p:cNvPr id="28160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Accessing Classes in a Package</a:t>
            </a:r>
          </a:p>
        </p:txBody>
      </p:sp>
      <p:sp>
        <p:nvSpPr>
          <p:cNvPr id="281606" name="Rectangle 3"/>
          <p:cNvSpPr>
            <a:spLocks noGrp="1" noChangeArrowheads="1"/>
          </p:cNvSpPr>
          <p:nvPr>
            <p:ph type="body" idx="4294967295"/>
          </p:nvPr>
        </p:nvSpPr>
        <p:spPr/>
        <p:txBody>
          <a:bodyPr/>
          <a:lstStyle/>
          <a:p>
            <a:pPr marL="533400" indent="-533400">
              <a:buFont typeface="Wingdings" pitchFamily="2" charset="2"/>
              <a:buAutoNum type="arabicPeriod"/>
            </a:pPr>
            <a:r>
              <a:rPr lang="en-US" sz="2300" smtClean="0">
                <a:latin typeface="Times New Roman" pitchFamily="18" charset="0"/>
              </a:rPr>
              <a:t>Fully Qualified class name:</a:t>
            </a:r>
          </a:p>
          <a:p>
            <a:pPr marL="533400" indent="-533400">
              <a:buFont typeface="Wingdings" pitchFamily="2" charset="2"/>
              <a:buNone/>
            </a:pPr>
            <a:r>
              <a:rPr lang="en-US" sz="2300" smtClean="0">
                <a:latin typeface="Times New Roman" pitchFamily="18" charset="0"/>
              </a:rPr>
              <a:t>	Example:java.awt.Color</a:t>
            </a:r>
          </a:p>
          <a:p>
            <a:pPr marL="533400" indent="-533400">
              <a:buFont typeface="Wingdings" pitchFamily="2" charset="2"/>
              <a:buAutoNum type="arabicPeriod" startAt="2"/>
            </a:pPr>
            <a:r>
              <a:rPr lang="en-US" sz="2300" b="1" smtClean="0">
                <a:latin typeface="Times New Roman" pitchFamily="18" charset="0"/>
              </a:rPr>
              <a:t>import</a:t>
            </a:r>
            <a:r>
              <a:rPr lang="en-US" sz="2300" smtClean="0">
                <a:latin typeface="Times New Roman" pitchFamily="18" charset="0"/>
              </a:rPr>
              <a:t> packagename.classname;</a:t>
            </a:r>
          </a:p>
          <a:p>
            <a:pPr marL="533400" indent="-533400">
              <a:buFont typeface="Wingdings" pitchFamily="2" charset="2"/>
              <a:buNone/>
            </a:pPr>
            <a:r>
              <a:rPr lang="en-US" sz="2300" smtClean="0">
                <a:latin typeface="Times New Roman" pitchFamily="18" charset="0"/>
              </a:rPr>
              <a:t>	Example: import java.awt.Color;</a:t>
            </a:r>
          </a:p>
          <a:p>
            <a:pPr marL="533400" indent="-533400">
              <a:buFont typeface="Wingdings 3" pitchFamily="18" charset="2"/>
              <a:buNone/>
            </a:pPr>
            <a:r>
              <a:rPr lang="en-US" sz="2300" smtClean="0">
                <a:latin typeface="Times New Roman" pitchFamily="18" charset="0"/>
              </a:rPr>
              <a:t>	        or</a:t>
            </a:r>
          </a:p>
          <a:p>
            <a:pPr marL="533400" indent="-533400">
              <a:buFont typeface="Wingdings 3" pitchFamily="18" charset="2"/>
              <a:buNone/>
            </a:pPr>
            <a:r>
              <a:rPr lang="en-US" sz="2300" smtClean="0">
                <a:latin typeface="Times New Roman" pitchFamily="18" charset="0"/>
              </a:rPr>
              <a:t>      </a:t>
            </a:r>
            <a:r>
              <a:rPr lang="en-US" sz="2300" b="1" smtClean="0">
                <a:latin typeface="Times New Roman" pitchFamily="18" charset="0"/>
              </a:rPr>
              <a:t>import</a:t>
            </a:r>
            <a:r>
              <a:rPr lang="en-US" sz="2300" smtClean="0">
                <a:latin typeface="Times New Roman" pitchFamily="18" charset="0"/>
              </a:rPr>
              <a:t> packagename.*;</a:t>
            </a:r>
          </a:p>
          <a:p>
            <a:pPr marL="533400" indent="-533400">
              <a:buFont typeface="Wingdings 3" pitchFamily="18" charset="2"/>
              <a:buNone/>
            </a:pPr>
            <a:r>
              <a:rPr lang="en-US" sz="2300" smtClean="0">
                <a:latin typeface="Times New Roman" pitchFamily="18" charset="0"/>
              </a:rPr>
              <a:t>	Example: import java.awt.*;</a:t>
            </a:r>
          </a:p>
          <a:p>
            <a:pPr marL="533400" indent="-533400">
              <a:buFont typeface="Wingdings" pitchFamily="2" charset="2"/>
              <a:buChar char="ü"/>
            </a:pPr>
            <a:r>
              <a:rPr lang="en-US" sz="2300" smtClean="0">
                <a:latin typeface="Times New Roman" pitchFamily="18" charset="0"/>
              </a:rPr>
              <a:t>Import statement must appear at the top of the file, before any class declaration.</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79D74919-1FCD-488B-AC03-A44655B4B308}" type="slidenum">
              <a:rPr lang="en-US"/>
              <a:pPr>
                <a:defRPr/>
              </a:pPr>
              <a:t>228</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FB8AB2C3-65F8-423D-AAE0-F76577A0A9B9}"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C0E6FA4-471C-4F45-90BB-46D8A67D2BED}" type="slidenum">
              <a:rPr lang="en-US" sz="1400">
                <a:latin typeface="+mn-lt"/>
              </a:rPr>
              <a:pPr algn="r">
                <a:defRPr/>
              </a:pPr>
              <a:t>228</a:t>
            </a:fld>
            <a:endParaRPr lang="en-US" sz="1400">
              <a:latin typeface="+mn-lt"/>
            </a:endParaRPr>
          </a:p>
        </p:txBody>
      </p:sp>
      <p:sp>
        <p:nvSpPr>
          <p:cNvPr id="282629" name="Rectangle 2"/>
          <p:cNvSpPr>
            <a:spLocks noGrp="1" noChangeArrowheads="1"/>
          </p:cNvSpPr>
          <p:nvPr>
            <p:ph type="title" idx="4294967295"/>
          </p:nvPr>
        </p:nvSpPr>
        <p:spPr bwMode="auto">
          <a:xfrm>
            <a:off x="457200" y="76200"/>
            <a:ext cx="8153400" cy="715963"/>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Creating Your Own Package</a:t>
            </a:r>
          </a:p>
        </p:txBody>
      </p:sp>
      <p:sp>
        <p:nvSpPr>
          <p:cNvPr id="9219" name="Rectangle 3"/>
          <p:cNvSpPr>
            <a:spLocks noGrp="1" noChangeArrowheads="1"/>
          </p:cNvSpPr>
          <p:nvPr>
            <p:ph type="body" sz="half" idx="4294967295"/>
          </p:nvPr>
        </p:nvSpPr>
        <p:spPr>
          <a:xfrm>
            <a:off x="457200" y="1143000"/>
            <a:ext cx="4033838" cy="4525963"/>
          </a:xfrm>
        </p:spPr>
        <p:txBody>
          <a:bodyPr/>
          <a:lstStyle/>
          <a:p>
            <a:pPr marL="457200" indent="-457200">
              <a:buFont typeface="Wingdings" pitchFamily="2" charset="2"/>
              <a:buAutoNum type="arabicPeriod"/>
            </a:pPr>
            <a:r>
              <a:rPr lang="en-US" sz="1800" smtClean="0">
                <a:latin typeface="Times New Roman" pitchFamily="18" charset="0"/>
              </a:rPr>
              <a:t>Declare the package at the beginning of a file using the form</a:t>
            </a:r>
          </a:p>
          <a:p>
            <a:pPr marL="457200" indent="-457200">
              <a:buFont typeface="Wingdings" pitchFamily="2" charset="2"/>
              <a:buNone/>
            </a:pPr>
            <a:r>
              <a:rPr lang="en-US" sz="1800" smtClean="0">
                <a:latin typeface="Times New Roman" pitchFamily="18" charset="0"/>
              </a:rPr>
              <a:t>		</a:t>
            </a:r>
            <a:r>
              <a:rPr lang="en-US" sz="1800" b="1" smtClean="0">
                <a:latin typeface="Times New Roman" pitchFamily="18" charset="0"/>
              </a:rPr>
              <a:t>package</a:t>
            </a:r>
            <a:r>
              <a:rPr lang="en-US" sz="1800" smtClean="0">
                <a:latin typeface="Times New Roman" pitchFamily="18" charset="0"/>
              </a:rPr>
              <a:t> </a:t>
            </a:r>
            <a:r>
              <a:rPr lang="en-US" sz="1800" i="1" smtClean="0">
                <a:latin typeface="Times New Roman" pitchFamily="18" charset="0"/>
              </a:rPr>
              <a:t>packagename;</a:t>
            </a:r>
          </a:p>
          <a:p>
            <a:pPr marL="457200" indent="-457200">
              <a:buFont typeface="Wingdings" pitchFamily="2" charset="2"/>
              <a:buNone/>
            </a:pPr>
            <a:r>
              <a:rPr lang="en-US" sz="1800" smtClean="0">
                <a:latin typeface="Times New Roman" pitchFamily="18" charset="0"/>
              </a:rPr>
              <a:t>2.    Define the class that is to be put in the package and declare it </a:t>
            </a:r>
            <a:r>
              <a:rPr lang="en-US" sz="1800" b="1" smtClean="0">
                <a:latin typeface="Times New Roman" pitchFamily="18" charset="0"/>
              </a:rPr>
              <a:t>public</a:t>
            </a:r>
            <a:r>
              <a:rPr lang="en-US" sz="1800" smtClean="0">
                <a:latin typeface="Times New Roman" pitchFamily="18" charset="0"/>
              </a:rPr>
              <a:t>.</a:t>
            </a:r>
          </a:p>
          <a:p>
            <a:pPr marL="457200" indent="-457200">
              <a:buFont typeface="Wingdings" pitchFamily="2" charset="2"/>
              <a:buAutoNum type="arabicPeriod" startAt="3"/>
            </a:pPr>
            <a:r>
              <a:rPr lang="en-US" sz="1800" smtClean="0">
                <a:latin typeface="Times New Roman" pitchFamily="18" charset="0"/>
              </a:rPr>
              <a:t>Create a subdirectory under the directory where the main source files are stored.</a:t>
            </a:r>
          </a:p>
          <a:p>
            <a:pPr marL="457200" indent="-457200">
              <a:buFont typeface="Wingdings" pitchFamily="2" charset="2"/>
              <a:buAutoNum type="arabicPeriod" startAt="3"/>
            </a:pPr>
            <a:r>
              <a:rPr lang="en-US" sz="1800" smtClean="0">
                <a:latin typeface="Times New Roman" pitchFamily="18" charset="0"/>
              </a:rPr>
              <a:t>Store the listing as classname.java in the subdirectory created.</a:t>
            </a:r>
          </a:p>
          <a:p>
            <a:pPr marL="457200" indent="-457200">
              <a:buFont typeface="Wingdings" pitchFamily="2" charset="2"/>
              <a:buAutoNum type="arabicPeriod" startAt="3"/>
            </a:pPr>
            <a:r>
              <a:rPr lang="en-US" sz="1800" smtClean="0">
                <a:latin typeface="Times New Roman" pitchFamily="18" charset="0"/>
              </a:rPr>
              <a:t>Compile the file. This creates .class file in the subdirectory.</a:t>
            </a:r>
          </a:p>
        </p:txBody>
      </p:sp>
      <p:sp>
        <p:nvSpPr>
          <p:cNvPr id="9220" name="Rectangle 4"/>
          <p:cNvSpPr>
            <a:spLocks noGrp="1" noChangeArrowheads="1"/>
          </p:cNvSpPr>
          <p:nvPr>
            <p:ph type="body" sz="half" idx="4294967295"/>
          </p:nvPr>
        </p:nvSpPr>
        <p:spPr>
          <a:xfrm>
            <a:off x="4652963" y="1143000"/>
            <a:ext cx="4033837" cy="4525963"/>
          </a:xfrm>
        </p:spPr>
        <p:txBody>
          <a:bodyPr/>
          <a:lstStyle/>
          <a:p>
            <a:pPr>
              <a:buFont typeface="Wingdings 3" pitchFamily="18" charset="2"/>
              <a:buNone/>
            </a:pPr>
            <a:r>
              <a:rPr lang="en-US" sz="2300" smtClean="0">
                <a:latin typeface="Times New Roman" pitchFamily="18" charset="0"/>
              </a:rPr>
              <a:t>Example:</a:t>
            </a:r>
          </a:p>
          <a:p>
            <a:pPr>
              <a:buFont typeface="Wingdings 3" pitchFamily="18" charset="2"/>
              <a:buNone/>
            </a:pPr>
            <a:r>
              <a:rPr lang="en-US" sz="2300" smtClean="0">
                <a:latin typeface="Times New Roman" pitchFamily="18" charset="0"/>
              </a:rPr>
              <a:t>package firstPackage; </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Public class FirstClass</a:t>
            </a:r>
          </a:p>
          <a:p>
            <a:pPr>
              <a:buFont typeface="Wingdings 3" pitchFamily="18" charset="2"/>
              <a:buNone/>
            </a:pPr>
            <a:r>
              <a:rPr lang="en-US" sz="2300" smtClean="0">
                <a:latin typeface="Times New Roman" pitchFamily="18" charset="0"/>
              </a:rPr>
              <a:t>{</a:t>
            </a:r>
          </a:p>
          <a:p>
            <a:pPr>
              <a:buFont typeface="Wingdings 3" pitchFamily="18" charset="2"/>
              <a:buNone/>
            </a:pPr>
            <a:r>
              <a:rPr lang="en-US" sz="2300" smtClean="0">
                <a:latin typeface="Times New Roman" pitchFamily="18" charset="0"/>
              </a:rPr>
              <a:t>	//Body of the class</a:t>
            </a:r>
          </a:p>
          <a:p>
            <a:pPr>
              <a:buFont typeface="Wingdings 3" pitchFamily="18" charset="2"/>
              <a:buNone/>
            </a:pPr>
            <a:r>
              <a:rPr lang="en-US" sz="2300" smtClean="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220">
                                            <p:txEl>
                                              <p:pRg st="0" end="0"/>
                                            </p:txEl>
                                          </p:spTgt>
                                        </p:tgtEl>
                                        <p:attrNameLst>
                                          <p:attrName>style.visibility</p:attrName>
                                        </p:attrNameLst>
                                      </p:cBhvr>
                                      <p:to>
                                        <p:strVal val="visible"/>
                                      </p:to>
                                    </p:set>
                                    <p:animEffect transition="in" filter="blinds(horizontal)">
                                      <p:cBhvr>
                                        <p:cTn id="15" dur="500"/>
                                        <p:tgtEl>
                                          <p:spTgt spid="9220">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8" dur="500"/>
                                        <p:tgtEl>
                                          <p:spTgt spid="92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3" dur="500"/>
                                        <p:tgtEl>
                                          <p:spTgt spid="921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8" dur="500"/>
                                        <p:tgtEl>
                                          <p:spTgt spid="9220">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220">
                                            <p:txEl>
                                              <p:pRg st="4" end="4"/>
                                            </p:txEl>
                                          </p:spTgt>
                                        </p:tgtEl>
                                        <p:attrNameLst>
                                          <p:attrName>style.visibility</p:attrName>
                                        </p:attrNameLst>
                                      </p:cBhvr>
                                      <p:to>
                                        <p:strVal val="visible"/>
                                      </p:to>
                                    </p:set>
                                    <p:animEffect transition="in" filter="blinds(horizontal)">
                                      <p:cBhvr>
                                        <p:cTn id="31" dur="500"/>
                                        <p:tgtEl>
                                          <p:spTgt spid="9220">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220">
                                            <p:txEl>
                                              <p:pRg st="5" end="5"/>
                                            </p:txEl>
                                          </p:spTgt>
                                        </p:tgtEl>
                                        <p:attrNameLst>
                                          <p:attrName>style.visibility</p:attrName>
                                        </p:attrNameLst>
                                      </p:cBhvr>
                                      <p:to>
                                        <p:strVal val="visible"/>
                                      </p:to>
                                    </p:set>
                                    <p:animEffect transition="in" filter="blinds(horizontal)">
                                      <p:cBhvr>
                                        <p:cTn id="34" dur="500"/>
                                        <p:tgtEl>
                                          <p:spTgt spid="9220">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37" dur="500"/>
                                        <p:tgtEl>
                                          <p:spTgt spid="92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42" dur="500"/>
                                        <p:tgtEl>
                                          <p:spTgt spid="92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47" dur="500"/>
                                        <p:tgtEl>
                                          <p:spTgt spid="921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5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DC380164-6071-4C49-8991-36AA75A0EC0E}" type="slidenum">
              <a:rPr lang="en-US"/>
              <a:pPr>
                <a:defRPr/>
              </a:pPr>
              <a:t>229</a:t>
            </a:fld>
            <a:endParaRPr lang="en-US"/>
          </a:p>
        </p:txBody>
      </p:sp>
      <p:sp>
        <p:nvSpPr>
          <p:cNvPr id="7"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19712735-0240-485C-A3DD-DC4ABE875D81}" type="datetime1">
              <a:rPr lang="en-US" sz="1400">
                <a:latin typeface="+mn-lt"/>
              </a:rPr>
              <a:pPr>
                <a:defRPr/>
              </a:pPr>
              <a:t>2/26/2019</a:t>
            </a:fld>
            <a:endParaRPr lang="en-US" sz="1400">
              <a:latin typeface="+mn-lt"/>
            </a:endParaRPr>
          </a:p>
        </p:txBody>
      </p:sp>
      <p:sp>
        <p:nvSpPr>
          <p:cNvPr id="8"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9"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4BE5663-BBB9-4774-B928-275AABC1185B}" type="slidenum">
              <a:rPr lang="en-US" sz="1400">
                <a:latin typeface="+mn-lt"/>
              </a:rPr>
              <a:pPr algn="r">
                <a:defRPr/>
              </a:pPr>
              <a:t>229</a:t>
            </a:fld>
            <a:endParaRPr lang="en-US" sz="1400">
              <a:latin typeface="+mn-lt"/>
            </a:endParaRPr>
          </a:p>
        </p:txBody>
      </p:sp>
      <p:sp>
        <p:nvSpPr>
          <p:cNvPr id="283653" name="Rectangle 2"/>
          <p:cNvSpPr>
            <a:spLocks noGrp="1" noChangeArrowheads="1"/>
          </p:cNvSpPr>
          <p:nvPr>
            <p:ph type="title" idx="4294967295"/>
          </p:nvPr>
        </p:nvSpPr>
        <p:spPr bwMode="auto">
          <a:xfrm>
            <a:off x="457200" y="274638"/>
            <a:ext cx="8229600" cy="563562"/>
          </a:xfrm>
          <a:noFill/>
        </p:spPr>
        <p:txBody>
          <a:bodyPr wrap="square" lIns="91440" tIns="45720" rIns="91440" bIns="45720" numCol="1" anchorCtr="0" compatLnSpc="1">
            <a:prstTxWarp prst="textNoShape">
              <a:avLst/>
            </a:prstTxWarp>
            <a:normAutofit fontScale="90000"/>
          </a:bodyPr>
          <a:lstStyle/>
          <a:p>
            <a:r>
              <a:rPr lang="en-US" sz="3300" b="0" smtClean="0">
                <a:effectLst/>
                <a:latin typeface="Times New Roman" pitchFamily="18" charset="0"/>
              </a:rPr>
              <a:t>Example1-Package</a:t>
            </a:r>
          </a:p>
        </p:txBody>
      </p:sp>
      <p:sp>
        <p:nvSpPr>
          <p:cNvPr id="283654" name="Rectangle 3"/>
          <p:cNvSpPr>
            <a:spLocks noGrp="1" noChangeArrowheads="1"/>
          </p:cNvSpPr>
          <p:nvPr>
            <p:ph type="body" sz="half" idx="4294967295"/>
          </p:nvPr>
        </p:nvSpPr>
        <p:spPr>
          <a:xfrm>
            <a:off x="457200" y="914400"/>
            <a:ext cx="4033838" cy="3121025"/>
          </a:xfrm>
        </p:spPr>
        <p:txBody>
          <a:bodyPr/>
          <a:lstStyle/>
          <a:p>
            <a:pPr>
              <a:buFont typeface="Wingdings 3" pitchFamily="18" charset="2"/>
              <a:buNone/>
            </a:pPr>
            <a:r>
              <a:rPr lang="en-US" sz="1800" smtClean="0">
                <a:latin typeface="Times New Roman" pitchFamily="18" charset="0"/>
              </a:rPr>
              <a:t>package p1;</a:t>
            </a:r>
          </a:p>
          <a:p>
            <a:pPr>
              <a:buFont typeface="Wingdings 3" pitchFamily="18" charset="2"/>
              <a:buNone/>
            </a:pPr>
            <a:r>
              <a:rPr lang="en-US" sz="1800" smtClean="0">
                <a:latin typeface="Times New Roman" pitchFamily="18" charset="0"/>
              </a:rPr>
              <a:t>public class ClassA</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void displayA( )</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System.out.println(“Class A”);</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a:p>
            <a:pPr>
              <a:buFont typeface="Wingdings 3" pitchFamily="18" charset="2"/>
              <a:buNone/>
            </a:pPr>
            <a:endParaRPr lang="en-US" sz="1800" smtClean="0">
              <a:latin typeface="Times New Roman" pitchFamily="18" charset="0"/>
            </a:endParaRPr>
          </a:p>
        </p:txBody>
      </p:sp>
      <p:sp>
        <p:nvSpPr>
          <p:cNvPr id="283655" name="Rectangle 4"/>
          <p:cNvSpPr>
            <a:spLocks noGrp="1" noChangeArrowheads="1"/>
          </p:cNvSpPr>
          <p:nvPr>
            <p:ph type="body" sz="half" idx="4294967295"/>
          </p:nvPr>
        </p:nvSpPr>
        <p:spPr>
          <a:xfrm>
            <a:off x="4876800" y="914400"/>
            <a:ext cx="4267200" cy="4876800"/>
          </a:xfrm>
        </p:spPr>
        <p:txBody>
          <a:bodyPr/>
          <a:lstStyle/>
          <a:p>
            <a:pPr>
              <a:buFont typeface="Wingdings 3" pitchFamily="18" charset="2"/>
              <a:buNone/>
            </a:pPr>
            <a:r>
              <a:rPr lang="en-US" sz="1800" smtClean="0">
                <a:latin typeface="Times New Roman" pitchFamily="18" charset="0"/>
              </a:rPr>
              <a:t>import p1.*;</a:t>
            </a:r>
          </a:p>
          <a:p>
            <a:pPr>
              <a:buFont typeface="Wingdings 3" pitchFamily="18" charset="2"/>
              <a:buNone/>
            </a:pPr>
            <a:endParaRPr lang="en-US" sz="1800" smtClean="0">
              <a:latin typeface="Times New Roman" pitchFamily="18" charset="0"/>
            </a:endParaRPr>
          </a:p>
          <a:p>
            <a:pPr>
              <a:buFont typeface="Wingdings 3" pitchFamily="18" charset="2"/>
              <a:buNone/>
            </a:pPr>
            <a:r>
              <a:rPr lang="en-US" sz="1800" smtClean="0">
                <a:latin typeface="Times New Roman" pitchFamily="18" charset="0"/>
              </a:rPr>
              <a:t>Class testclass</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static void main(String str[])</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ClassA obA=new ClassA();</a:t>
            </a:r>
          </a:p>
          <a:p>
            <a:pPr>
              <a:buFont typeface="Wingdings 3" pitchFamily="18" charset="2"/>
              <a:buNone/>
            </a:pPr>
            <a:r>
              <a:rPr lang="en-US" sz="1800" smtClean="0">
                <a:latin typeface="Times New Roman" pitchFamily="18" charset="0"/>
              </a:rPr>
              <a:t>		obA.displayA();</a:t>
            </a:r>
          </a:p>
          <a:p>
            <a:pPr>
              <a:buFont typeface="Wingdings 3" pitchFamily="18" charset="2"/>
              <a:buNone/>
            </a:pPr>
            <a:r>
              <a:rPr lang="en-US" sz="1800" smtClean="0">
                <a:latin typeface="Times New Roman" pitchFamily="18" charset="0"/>
              </a:rPr>
              <a:t>	}</a:t>
            </a:r>
          </a:p>
          <a:p>
            <a:pPr>
              <a:buFont typeface="Wingdings 3" pitchFamily="18" charset="2"/>
              <a:buNone/>
            </a:pPr>
            <a:r>
              <a:rPr lang="en-US" sz="2100" smtClean="0">
                <a:latin typeface="Times New Roman" pitchFamily="18" charset="0"/>
              </a:rPr>
              <a:t>} </a:t>
            </a:r>
          </a:p>
        </p:txBody>
      </p:sp>
      <p:sp>
        <p:nvSpPr>
          <p:cNvPr id="283656" name="Text Box 5"/>
          <p:cNvSpPr txBox="1">
            <a:spLocks noChangeArrowheads="1"/>
          </p:cNvSpPr>
          <p:nvPr/>
        </p:nvSpPr>
        <p:spPr bwMode="auto">
          <a:xfrm>
            <a:off x="304800" y="4191000"/>
            <a:ext cx="4038600" cy="11922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Source file – ClassA.java</a:t>
            </a:r>
          </a:p>
          <a:p>
            <a:pPr>
              <a:spcBef>
                <a:spcPct val="50000"/>
              </a:spcBef>
            </a:pPr>
            <a:r>
              <a:rPr lang="en-US">
                <a:latin typeface="Times New Roman" pitchFamily="18" charset="0"/>
              </a:rPr>
              <a:t>Subdirectory-p1</a:t>
            </a:r>
          </a:p>
          <a:p>
            <a:pPr>
              <a:spcBef>
                <a:spcPct val="50000"/>
              </a:spcBef>
            </a:pPr>
            <a:r>
              <a:rPr lang="en-US">
                <a:latin typeface="Times New Roman" pitchFamily="18" charset="0"/>
              </a:rPr>
              <a:t>ClassA.Java and ClassA.class-&gt;p1</a:t>
            </a:r>
          </a:p>
        </p:txBody>
      </p:sp>
      <p:sp>
        <p:nvSpPr>
          <p:cNvPr id="283657" name="Text Box 6"/>
          <p:cNvSpPr txBox="1">
            <a:spLocks noChangeArrowheads="1"/>
          </p:cNvSpPr>
          <p:nvPr/>
        </p:nvSpPr>
        <p:spPr bwMode="auto">
          <a:xfrm>
            <a:off x="5181600" y="4572000"/>
            <a:ext cx="3581400" cy="1328738"/>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Source file-testclass.java</a:t>
            </a:r>
          </a:p>
          <a:p>
            <a:pPr>
              <a:spcBef>
                <a:spcPct val="50000"/>
              </a:spcBef>
            </a:pPr>
            <a:r>
              <a:rPr lang="en-US">
                <a:latin typeface="Times New Roman" pitchFamily="18" charset="0"/>
              </a:rPr>
              <a:t>testclass.java and testclass.class-&gt;in a directory of which </a:t>
            </a:r>
            <a:r>
              <a:rPr lang="en-US" i="1">
                <a:latin typeface="Times New Roman" pitchFamily="18" charset="0"/>
              </a:rPr>
              <a:t>p1</a:t>
            </a:r>
            <a:r>
              <a:rPr lang="en-US">
                <a:latin typeface="Times New Roman" pitchFamily="18" charset="0"/>
              </a:rPr>
              <a:t> is subdirectory.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0186DAB9-28EE-4ABA-A892-9EF83396BF53}" type="slidenum">
              <a:rPr lang="en-US"/>
              <a:pPr>
                <a:defRPr/>
              </a:pPr>
              <a:t>23</a:t>
            </a:fld>
            <a:endParaRPr lang="en-US"/>
          </a:p>
        </p:txBody>
      </p:sp>
      <p:sp>
        <p:nvSpPr>
          <p:cNvPr id="2" name="Content Placeholder 1"/>
          <p:cNvSpPr>
            <a:spLocks noGrp="1"/>
          </p:cNvSpPr>
          <p:nvPr>
            <p:ph idx="1"/>
          </p:nvPr>
        </p:nvSpPr>
        <p:spPr/>
        <p:txBody>
          <a:bodyPr>
            <a:normAutofit/>
          </a:bodyPr>
          <a:lstStyle/>
          <a:p>
            <a:pPr>
              <a:buFont typeface="Wingdings 3" pitchFamily="18" charset="2"/>
              <a:buNone/>
            </a:pPr>
            <a:r>
              <a:rPr lang="en-US" smtClean="0"/>
              <a:t>Chapter One of the text book.</a:t>
            </a:r>
          </a:p>
          <a:p>
            <a:pPr>
              <a:buFont typeface="Wingdings 3" pitchFamily="18" charset="2"/>
              <a:buNone/>
            </a:pPr>
            <a:r>
              <a:rPr lang="en-US" b="1" u="sng" smtClean="0"/>
              <a:t>Software Used for the Course:</a:t>
            </a:r>
          </a:p>
          <a:p>
            <a:pPr>
              <a:buFont typeface="Wingdings 3" pitchFamily="18" charset="2"/>
              <a:buAutoNum type="arabicPeriod"/>
            </a:pPr>
            <a:r>
              <a:rPr lang="en-US" smtClean="0"/>
              <a:t>Java 2 (Version 6) </a:t>
            </a:r>
          </a:p>
          <a:p>
            <a:pPr>
              <a:buFont typeface="Wingdings 3" pitchFamily="18" charset="2"/>
              <a:buAutoNum type="arabicPeriod"/>
            </a:pPr>
            <a:r>
              <a:rPr lang="en-US" smtClean="0"/>
              <a:t>NetBean IDE </a:t>
            </a:r>
          </a:p>
          <a:p>
            <a:pPr>
              <a:buFont typeface="Wingdings 3" pitchFamily="18" charset="2"/>
              <a:buAutoNum type="arabicPeriod"/>
            </a:pPr>
            <a:r>
              <a:rPr lang="en-US" smtClean="0"/>
              <a:t>J creature</a:t>
            </a:r>
          </a:p>
          <a:p>
            <a:pPr>
              <a:buFontTx/>
              <a:buChar char="-"/>
            </a:pPr>
            <a:r>
              <a:rPr lang="en-US" smtClean="0"/>
              <a:t>Sun.java.com</a:t>
            </a:r>
          </a:p>
        </p:txBody>
      </p:sp>
      <p:sp>
        <p:nvSpPr>
          <p:cNvPr id="31747" name="Footer Placeholder 2"/>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31748" name="Slide Number Placeholder 3"/>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6C5550FA-B341-4DB7-9E23-4ACCAC437379}" type="slidenum">
              <a:rPr lang="en-US" sz="1000"/>
              <a:pPr algn="r"/>
              <a:t>23</a:t>
            </a:fld>
            <a:endParaRPr lang="en-US" sz="1000"/>
          </a:p>
        </p:txBody>
      </p:sp>
      <p:sp>
        <p:nvSpPr>
          <p:cNvPr id="5" name="Title 4"/>
          <p:cNvSpPr>
            <a:spLocks noGrp="1"/>
          </p:cNvSpPr>
          <p:nvPr>
            <p:ph type="title"/>
          </p:nvPr>
        </p:nvSpPr>
        <p:spPr/>
        <p:txBody>
          <a:bodyPr/>
          <a:lstStyle/>
          <a:p>
            <a:pPr fontAlgn="auto">
              <a:spcAft>
                <a:spcPts val="0"/>
              </a:spcAft>
              <a:defRPr/>
            </a:pPr>
            <a:r>
              <a:rPr lang="en-US" smtClean="0"/>
              <a:t>	</a:t>
            </a:r>
            <a:endParaRPr lang="en-US" dirty="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				Mosarratj Jahan, Dept. of CSE, DU</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0134EA5-14AC-4FDE-808B-2756B3A24541}" type="slidenum">
              <a:rPr lang="en-US"/>
              <a:pPr>
                <a:defRPr/>
              </a:pPr>
              <a:t>230</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7B7352F-888C-456A-82BC-3C79CD5A363D}"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08A282E-2AD1-4934-B702-7B5709374BE2}" type="slidenum">
              <a:rPr lang="en-US" sz="1400">
                <a:latin typeface="+mn-lt"/>
              </a:rPr>
              <a:pPr algn="r">
                <a:defRPr/>
              </a:pPr>
              <a:t>230</a:t>
            </a:fld>
            <a:endParaRPr lang="en-US" sz="1400">
              <a:latin typeface="+mn-lt"/>
            </a:endParaRPr>
          </a:p>
        </p:txBody>
      </p:sp>
      <p:sp>
        <p:nvSpPr>
          <p:cNvPr id="284677" name="Rectangle 2"/>
          <p:cNvSpPr>
            <a:spLocks noGrp="1" noChangeArrowheads="1"/>
          </p:cNvSpPr>
          <p:nvPr>
            <p:ph type="title" idx="4294967295"/>
          </p:nvPr>
        </p:nvSpPr>
        <p:spPr bwMode="auto">
          <a:xfrm>
            <a:off x="457200" y="274638"/>
            <a:ext cx="81534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Creating Packages</a:t>
            </a:r>
          </a:p>
        </p:txBody>
      </p:sp>
      <p:sp>
        <p:nvSpPr>
          <p:cNvPr id="284678" name="Rectangle 3"/>
          <p:cNvSpPr>
            <a:spLocks noGrp="1" noChangeArrowheads="1"/>
          </p:cNvSpPr>
          <p:nvPr>
            <p:ph type="body" idx="4294967295"/>
          </p:nvPr>
        </p:nvSpPr>
        <p:spPr>
          <a:xfrm>
            <a:off x="457200" y="1524000"/>
            <a:ext cx="8229600" cy="4530725"/>
          </a:xfrm>
        </p:spPr>
        <p:txBody>
          <a:bodyPr/>
          <a:lstStyle/>
          <a:p>
            <a:pPr>
              <a:buFont typeface="Wingdings" pitchFamily="2" charset="2"/>
              <a:buChar char="ü"/>
            </a:pPr>
            <a:r>
              <a:rPr lang="en-US" sz="2300" smtClean="0">
                <a:latin typeface="Times New Roman" pitchFamily="18" charset="0"/>
              </a:rPr>
              <a:t>Consider the following declaration:</a:t>
            </a:r>
          </a:p>
          <a:p>
            <a:pPr>
              <a:buFont typeface="Wingdings" pitchFamily="2" charset="2"/>
              <a:buNone/>
            </a:pPr>
            <a:r>
              <a:rPr lang="en-US" sz="2300" smtClean="0">
                <a:latin typeface="Times New Roman" pitchFamily="18" charset="0"/>
              </a:rPr>
              <a:t>	package firstPackage.secondPackage;</a:t>
            </a:r>
          </a:p>
          <a:p>
            <a:pPr>
              <a:buFont typeface="Wingdings" pitchFamily="2" charset="2"/>
              <a:buNone/>
            </a:pPr>
            <a:r>
              <a:rPr lang="en-US" sz="2300" smtClean="0">
                <a:latin typeface="Times New Roman" pitchFamily="18" charset="0"/>
              </a:rPr>
              <a:t>	This package is stored in subdirectory named </a:t>
            </a:r>
            <a:r>
              <a:rPr lang="en-US" sz="2300" b="1" smtClean="0">
                <a:latin typeface="Times New Roman" pitchFamily="18" charset="0"/>
              </a:rPr>
              <a:t>firstPackage.secondPackage</a:t>
            </a:r>
            <a:r>
              <a:rPr lang="en-US" sz="2300" smtClean="0">
                <a:latin typeface="Times New Roman" pitchFamily="18" charset="0"/>
              </a:rPr>
              <a:t>.</a:t>
            </a:r>
          </a:p>
          <a:p>
            <a:pPr>
              <a:buFont typeface="Wingdings" pitchFamily="2" charset="2"/>
              <a:buChar char="ü"/>
            </a:pPr>
            <a:r>
              <a:rPr lang="en-US" sz="2300" smtClean="0">
                <a:latin typeface="Times New Roman" pitchFamily="18" charset="0"/>
              </a:rPr>
              <a:t>A java package can contain more than one class definitions that can be declared as public.</a:t>
            </a:r>
          </a:p>
          <a:p>
            <a:pPr>
              <a:buFont typeface="Wingdings" pitchFamily="2" charset="2"/>
              <a:buChar char="ü"/>
            </a:pPr>
            <a:r>
              <a:rPr lang="en-US" sz="2300" smtClean="0">
                <a:latin typeface="Times New Roman" pitchFamily="18" charset="0"/>
              </a:rPr>
              <a:t>Only one of the classes may be declared </a:t>
            </a:r>
            <a:r>
              <a:rPr lang="en-US" sz="2300" b="1" smtClean="0">
                <a:latin typeface="Times New Roman" pitchFamily="18" charset="0"/>
              </a:rPr>
              <a:t>public </a:t>
            </a:r>
            <a:r>
              <a:rPr lang="en-US" sz="2300" smtClean="0">
                <a:latin typeface="Times New Roman" pitchFamily="18" charset="0"/>
              </a:rPr>
              <a:t>and that class name with </a:t>
            </a:r>
            <a:r>
              <a:rPr lang="en-US" sz="2300" b="1" smtClean="0">
                <a:latin typeface="Times New Roman" pitchFamily="18" charset="0"/>
              </a:rPr>
              <a:t>.java</a:t>
            </a:r>
            <a:r>
              <a:rPr lang="en-US" sz="2300" smtClean="0">
                <a:latin typeface="Times New Roman" pitchFamily="18" charset="0"/>
              </a:rPr>
              <a:t> extension is the source file name.</a:t>
            </a:r>
            <a:endParaRPr lang="en-US" sz="2300" b="1" smtClean="0">
              <a:latin typeface="Times New Roman" pitchFamily="18" charset="0"/>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058992A4-8563-4C5C-AEDE-8F1150C6E4D3}" type="slidenum">
              <a:rPr lang="en-US"/>
              <a:pPr>
                <a:defRPr/>
              </a:pPr>
              <a:t>231</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10145F2B-9FB3-43FD-9670-DDEAE5CD9FCA}"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1948BE3-39C3-4DF2-8CE4-B06C4C45B2E1}" type="slidenum">
              <a:rPr lang="en-US" sz="1400">
                <a:latin typeface="+mn-lt"/>
              </a:rPr>
              <a:pPr algn="r">
                <a:defRPr/>
              </a:pPr>
              <a:t>231</a:t>
            </a:fld>
            <a:endParaRPr lang="en-US" sz="1400">
              <a:latin typeface="+mn-lt"/>
            </a:endParaRPr>
          </a:p>
        </p:txBody>
      </p:sp>
      <p:sp>
        <p:nvSpPr>
          <p:cNvPr id="285701" name="Rectangle 2"/>
          <p:cNvSpPr>
            <a:spLocks noGrp="1" noChangeArrowheads="1"/>
          </p:cNvSpPr>
          <p:nvPr>
            <p:ph type="title" idx="4294967295"/>
          </p:nvPr>
        </p:nvSpPr>
        <p:spPr bwMode="auto">
          <a:xfrm>
            <a:off x="457200" y="274638"/>
            <a:ext cx="8229600" cy="5635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Example2-Package</a:t>
            </a:r>
          </a:p>
        </p:txBody>
      </p:sp>
      <p:sp>
        <p:nvSpPr>
          <p:cNvPr id="285702" name="Rectangle 3"/>
          <p:cNvSpPr>
            <a:spLocks noGrp="1" noChangeArrowheads="1"/>
          </p:cNvSpPr>
          <p:nvPr>
            <p:ph type="body" sz="half" idx="4294967295"/>
          </p:nvPr>
        </p:nvSpPr>
        <p:spPr>
          <a:xfrm>
            <a:off x="457200" y="990600"/>
            <a:ext cx="4033838" cy="4525963"/>
          </a:xfrm>
        </p:spPr>
        <p:txBody>
          <a:bodyPr/>
          <a:lstStyle/>
          <a:p>
            <a:pPr>
              <a:lnSpc>
                <a:spcPct val="90000"/>
              </a:lnSpc>
              <a:buFont typeface="Wingdings 3" pitchFamily="18" charset="2"/>
              <a:buNone/>
            </a:pPr>
            <a:r>
              <a:rPr lang="en-US" sz="1800" smtClean="0">
                <a:latin typeface="Times New Roman" pitchFamily="18" charset="0"/>
              </a:rPr>
              <a:t>package p2;</a:t>
            </a:r>
          </a:p>
          <a:p>
            <a:pPr>
              <a:lnSpc>
                <a:spcPct val="90000"/>
              </a:lnSpc>
              <a:buFont typeface="Wingdings 3" pitchFamily="18" charset="2"/>
              <a:buNone/>
            </a:pPr>
            <a:r>
              <a:rPr lang="en-US" sz="1800" smtClean="0">
                <a:latin typeface="Times New Roman" pitchFamily="18" charset="0"/>
              </a:rPr>
              <a:t>public class ClassB</a:t>
            </a:r>
          </a:p>
          <a:p>
            <a:pPr>
              <a:lnSpc>
                <a:spcPct val="90000"/>
              </a:lnSpc>
              <a:buFont typeface="Wingdings 3" pitchFamily="18" charset="2"/>
              <a:buNone/>
            </a:pPr>
            <a:r>
              <a:rPr lang="en-US" sz="1800" smtClean="0">
                <a:latin typeface="Times New Roman" pitchFamily="18" charset="0"/>
              </a:rPr>
              <a:t>{</a:t>
            </a:r>
          </a:p>
          <a:p>
            <a:pPr>
              <a:lnSpc>
                <a:spcPct val="90000"/>
              </a:lnSpc>
              <a:buFont typeface="Wingdings 3" pitchFamily="18" charset="2"/>
              <a:buNone/>
            </a:pPr>
            <a:r>
              <a:rPr lang="en-US" sz="1800" smtClean="0">
                <a:latin typeface="Times New Roman" pitchFamily="18" charset="0"/>
              </a:rPr>
              <a:t>	protected int m =10;</a:t>
            </a:r>
          </a:p>
          <a:p>
            <a:pPr>
              <a:lnSpc>
                <a:spcPct val="90000"/>
              </a:lnSpc>
              <a:buFont typeface="Wingdings 3" pitchFamily="18" charset="2"/>
              <a:buNone/>
            </a:pPr>
            <a:r>
              <a:rPr lang="en-US" sz="1800" smtClean="0">
                <a:latin typeface="Times New Roman" pitchFamily="18" charset="0"/>
              </a:rPr>
              <a:t>	public void displayB()</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	System.out.println(“Class B”);</a:t>
            </a:r>
          </a:p>
          <a:p>
            <a:pPr>
              <a:lnSpc>
                <a:spcPct val="90000"/>
              </a:lnSpc>
              <a:buFont typeface="Wingdings 3" pitchFamily="18" charset="2"/>
              <a:buNone/>
            </a:pPr>
            <a:r>
              <a:rPr lang="en-US" sz="1800" smtClean="0">
                <a:latin typeface="Times New Roman" pitchFamily="18" charset="0"/>
              </a:rPr>
              <a:t>	System.out.println(“m= “+m);</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a:t>
            </a:r>
          </a:p>
        </p:txBody>
      </p:sp>
      <p:sp>
        <p:nvSpPr>
          <p:cNvPr id="285703" name="Rectangle 4"/>
          <p:cNvSpPr>
            <a:spLocks noGrp="1" noChangeArrowheads="1"/>
          </p:cNvSpPr>
          <p:nvPr>
            <p:ph type="body" sz="half" idx="4294967295"/>
          </p:nvPr>
        </p:nvSpPr>
        <p:spPr>
          <a:xfrm>
            <a:off x="4876800" y="990600"/>
            <a:ext cx="4267200" cy="4724400"/>
          </a:xfrm>
        </p:spPr>
        <p:txBody>
          <a:bodyPr/>
          <a:lstStyle/>
          <a:p>
            <a:pPr>
              <a:lnSpc>
                <a:spcPct val="90000"/>
              </a:lnSpc>
              <a:buFont typeface="Wingdings 3" pitchFamily="18" charset="2"/>
              <a:buNone/>
            </a:pPr>
            <a:r>
              <a:rPr lang="en-US" sz="1800" smtClean="0">
                <a:latin typeface="Times New Roman" pitchFamily="18" charset="0"/>
              </a:rPr>
              <a:t>import p1.*;</a:t>
            </a:r>
          </a:p>
          <a:p>
            <a:pPr>
              <a:lnSpc>
                <a:spcPct val="90000"/>
              </a:lnSpc>
              <a:buFont typeface="Wingdings 3" pitchFamily="18" charset="2"/>
              <a:buNone/>
            </a:pPr>
            <a:r>
              <a:rPr lang="en-US" sz="1800" smtClean="0">
                <a:latin typeface="Times New Roman" pitchFamily="18" charset="0"/>
              </a:rPr>
              <a:t>import p2.*;</a:t>
            </a:r>
          </a:p>
          <a:p>
            <a:pPr>
              <a:lnSpc>
                <a:spcPct val="90000"/>
              </a:lnSpc>
              <a:buFont typeface="Wingdings 3" pitchFamily="18" charset="2"/>
              <a:buNone/>
            </a:pPr>
            <a:endParaRPr lang="en-US" sz="1800" smtClean="0">
              <a:latin typeface="Times New Roman" pitchFamily="18" charset="0"/>
            </a:endParaRPr>
          </a:p>
          <a:p>
            <a:pPr>
              <a:lnSpc>
                <a:spcPct val="90000"/>
              </a:lnSpc>
              <a:buFont typeface="Wingdings 3" pitchFamily="18" charset="2"/>
              <a:buNone/>
            </a:pPr>
            <a:r>
              <a:rPr lang="en-US" sz="1800" smtClean="0">
                <a:latin typeface="Times New Roman" pitchFamily="18" charset="0"/>
              </a:rPr>
              <a:t>class PackageTest2</a:t>
            </a:r>
          </a:p>
          <a:p>
            <a:pPr>
              <a:lnSpc>
                <a:spcPct val="90000"/>
              </a:lnSpc>
              <a:buFont typeface="Wingdings 3" pitchFamily="18" charset="2"/>
              <a:buNone/>
            </a:pPr>
            <a:r>
              <a:rPr lang="en-US" sz="1800" smtClean="0">
                <a:latin typeface="Times New Roman" pitchFamily="18" charset="0"/>
              </a:rPr>
              <a:t>{</a:t>
            </a:r>
          </a:p>
          <a:p>
            <a:pPr>
              <a:lnSpc>
                <a:spcPct val="90000"/>
              </a:lnSpc>
              <a:buFont typeface="Wingdings 3" pitchFamily="18" charset="2"/>
              <a:buNone/>
            </a:pPr>
            <a:r>
              <a:rPr lang="en-US" sz="1800" smtClean="0">
                <a:latin typeface="Times New Roman" pitchFamily="18" charset="0"/>
              </a:rPr>
              <a:t>	public static void main(String str[])</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		ClassA obA=new ClassA();</a:t>
            </a:r>
          </a:p>
          <a:p>
            <a:pPr>
              <a:lnSpc>
                <a:spcPct val="90000"/>
              </a:lnSpc>
              <a:buFont typeface="Wingdings 3" pitchFamily="18" charset="2"/>
              <a:buNone/>
            </a:pPr>
            <a:r>
              <a:rPr lang="en-US" sz="1800" smtClean="0">
                <a:latin typeface="Times New Roman" pitchFamily="18" charset="0"/>
              </a:rPr>
              <a:t>		Classb obB=new ClassB();</a:t>
            </a:r>
          </a:p>
          <a:p>
            <a:pPr>
              <a:lnSpc>
                <a:spcPct val="90000"/>
              </a:lnSpc>
              <a:buFont typeface="Wingdings 3" pitchFamily="18" charset="2"/>
              <a:buNone/>
            </a:pPr>
            <a:r>
              <a:rPr lang="en-US" sz="1800" smtClean="0">
                <a:latin typeface="Times New Roman" pitchFamily="18" charset="0"/>
              </a:rPr>
              <a:t>		obA.displayA();</a:t>
            </a:r>
          </a:p>
          <a:p>
            <a:pPr>
              <a:lnSpc>
                <a:spcPct val="90000"/>
              </a:lnSpc>
              <a:buFont typeface="Wingdings 3" pitchFamily="18" charset="2"/>
              <a:buNone/>
            </a:pPr>
            <a:r>
              <a:rPr lang="en-US" sz="1800" smtClean="0">
                <a:latin typeface="Times New Roman" pitchFamily="18" charset="0"/>
              </a:rPr>
              <a:t>		obB.displayB();</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FB159503-911C-49D0-A5C0-CEF16CC666D5}" type="slidenum">
              <a:rPr lang="en-US"/>
              <a:pPr>
                <a:defRPr/>
              </a:pPr>
              <a:t>232</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56E022B8-14FE-4ABC-80F1-119404731F32}" type="datetime1">
              <a:rPr lang="en-US" sz="1400">
                <a:latin typeface="+mn-lt"/>
              </a:rPr>
              <a:pPr>
                <a:defRPr/>
              </a:pPr>
              <a:t>2/26/2019</a:t>
            </a:fld>
            <a:endParaRPr lang="en-US" sz="1400" dirty="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0DBF4F20-4CCC-4D14-83BF-7CD0F2848125}" type="slidenum">
              <a:rPr lang="en-US" sz="1400">
                <a:latin typeface="+mn-lt"/>
              </a:rPr>
              <a:pPr algn="r">
                <a:defRPr/>
              </a:pPr>
              <a:t>232</a:t>
            </a:fld>
            <a:endParaRPr lang="en-US" sz="1400">
              <a:latin typeface="+mn-lt"/>
            </a:endParaRPr>
          </a:p>
        </p:txBody>
      </p:sp>
      <p:sp>
        <p:nvSpPr>
          <p:cNvPr id="286725" name="Rectangle 2"/>
          <p:cNvSpPr>
            <a:spLocks noGrp="1" noChangeArrowheads="1"/>
          </p:cNvSpPr>
          <p:nvPr>
            <p:ph type="title" idx="4294967295"/>
          </p:nvPr>
        </p:nvSpPr>
        <p:spPr bwMode="auto">
          <a:xfrm>
            <a:off x="457200" y="152400"/>
            <a:ext cx="8077200" cy="762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 3- Package</a:t>
            </a:r>
          </a:p>
        </p:txBody>
      </p:sp>
      <p:sp>
        <p:nvSpPr>
          <p:cNvPr id="286726" name="Rectangle 3"/>
          <p:cNvSpPr>
            <a:spLocks noGrp="1" noChangeArrowheads="1"/>
          </p:cNvSpPr>
          <p:nvPr>
            <p:ph type="body" sz="half" idx="4294967295"/>
          </p:nvPr>
        </p:nvSpPr>
        <p:spPr>
          <a:xfrm>
            <a:off x="457200" y="1066800"/>
            <a:ext cx="4033838" cy="4525963"/>
          </a:xfrm>
        </p:spPr>
        <p:txBody>
          <a:bodyPr/>
          <a:lstStyle/>
          <a:p>
            <a:pPr>
              <a:buFont typeface="Wingdings 3" pitchFamily="18" charset="2"/>
              <a:buNone/>
            </a:pPr>
            <a:r>
              <a:rPr lang="en-US" sz="1800" smtClean="0">
                <a:latin typeface="Times New Roman" pitchFamily="18" charset="0"/>
              </a:rPr>
              <a:t>import p2.ClassB;</a:t>
            </a:r>
          </a:p>
          <a:p>
            <a:pPr>
              <a:buFont typeface="Wingdings 3" pitchFamily="18" charset="2"/>
              <a:buNone/>
            </a:pPr>
            <a:r>
              <a:rPr lang="en-US" sz="1800" smtClean="0">
                <a:latin typeface="Times New Roman" pitchFamily="18" charset="0"/>
              </a:rPr>
              <a:t>class ClassC extends ClassB</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int n=20;</a:t>
            </a:r>
          </a:p>
          <a:p>
            <a:pPr>
              <a:buFont typeface="Wingdings 3" pitchFamily="18" charset="2"/>
              <a:buNone/>
            </a:pPr>
            <a:r>
              <a:rPr lang="en-US" sz="1800" smtClean="0">
                <a:latin typeface="Times New Roman" pitchFamily="18" charset="0"/>
              </a:rPr>
              <a:t>	void displayC()</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System.out.println(“Class C”);</a:t>
            </a:r>
          </a:p>
          <a:p>
            <a:pPr>
              <a:buFont typeface="Wingdings 3" pitchFamily="18" charset="2"/>
              <a:buNone/>
            </a:pPr>
            <a:r>
              <a:rPr lang="en-US" sz="1800" smtClean="0">
                <a:latin typeface="Times New Roman" pitchFamily="18" charset="0"/>
              </a:rPr>
              <a:t>	System.out.println(“m= “+m);</a:t>
            </a:r>
          </a:p>
          <a:p>
            <a:pPr>
              <a:buFont typeface="Wingdings 3" pitchFamily="18" charset="2"/>
              <a:buNone/>
            </a:pPr>
            <a:r>
              <a:rPr lang="en-US" sz="1800" smtClean="0">
                <a:latin typeface="Times New Roman" pitchFamily="18" charset="0"/>
              </a:rPr>
              <a:t>	System.out.println(“n= “+n);</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p:txBody>
      </p:sp>
      <p:sp>
        <p:nvSpPr>
          <p:cNvPr id="286727" name="Rectangle 4"/>
          <p:cNvSpPr>
            <a:spLocks noGrp="1" noChangeArrowheads="1"/>
          </p:cNvSpPr>
          <p:nvPr>
            <p:ph type="body" sz="half" idx="4294967295"/>
          </p:nvPr>
        </p:nvSpPr>
        <p:spPr>
          <a:xfrm>
            <a:off x="4419600" y="1066800"/>
            <a:ext cx="4724400" cy="4648200"/>
          </a:xfrm>
        </p:spPr>
        <p:txBody>
          <a:bodyPr/>
          <a:lstStyle/>
          <a:p>
            <a:pPr>
              <a:buFont typeface="Wingdings 3" pitchFamily="18" charset="2"/>
              <a:buNone/>
            </a:pPr>
            <a:r>
              <a:rPr lang="en-US" sz="1800" smtClean="0">
                <a:latin typeface="Times New Roman" pitchFamily="18" charset="0"/>
              </a:rPr>
              <a:t>class PackageTest3</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static void main(String args[])</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ClassC obC = new ClassC();</a:t>
            </a:r>
          </a:p>
          <a:p>
            <a:pPr>
              <a:buFont typeface="Wingdings 3" pitchFamily="18" charset="2"/>
              <a:buNone/>
            </a:pPr>
            <a:r>
              <a:rPr lang="en-US" sz="1800" smtClean="0">
                <a:latin typeface="Times New Roman" pitchFamily="18" charset="0"/>
              </a:rPr>
              <a:t>		obC.displayB();</a:t>
            </a:r>
          </a:p>
          <a:p>
            <a:pPr>
              <a:buFont typeface="Wingdings 3" pitchFamily="18" charset="2"/>
              <a:buNone/>
            </a:pPr>
            <a:r>
              <a:rPr lang="en-US" sz="1800" smtClean="0">
                <a:latin typeface="Times New Roman" pitchFamily="18" charset="0"/>
              </a:rPr>
              <a:t>		obC.displayC();</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E085446A-FF0C-47DD-B67B-419D7ED33CC3}" type="slidenum">
              <a:rPr lang="en-US"/>
              <a:pPr>
                <a:defRPr/>
              </a:pPr>
              <a:t>233</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76A72A41-063A-4C4F-B6FE-F86859B4B920}"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20F059E-5043-4079-A1FA-B292675E0E36}" type="slidenum">
              <a:rPr lang="en-US" sz="1400">
                <a:latin typeface="+mn-lt"/>
              </a:rPr>
              <a:pPr algn="r">
                <a:defRPr/>
              </a:pPr>
              <a:t>233</a:t>
            </a:fld>
            <a:endParaRPr lang="en-US" sz="1400">
              <a:latin typeface="+mn-lt"/>
            </a:endParaRPr>
          </a:p>
        </p:txBody>
      </p:sp>
      <p:sp>
        <p:nvSpPr>
          <p:cNvPr id="287749" name="Rectangle 2"/>
          <p:cNvSpPr>
            <a:spLocks noGrp="1" noChangeArrowheads="1"/>
          </p:cNvSpPr>
          <p:nvPr>
            <p:ph type="title" idx="4294967295"/>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Package</a:t>
            </a:r>
          </a:p>
        </p:txBody>
      </p:sp>
      <p:sp>
        <p:nvSpPr>
          <p:cNvPr id="287750" name="Rectangle 3"/>
          <p:cNvSpPr>
            <a:spLocks noGrp="1" noChangeArrowheads="1"/>
          </p:cNvSpPr>
          <p:nvPr>
            <p:ph type="body" sz="half" idx="4294967295"/>
          </p:nvPr>
        </p:nvSpPr>
        <p:spPr>
          <a:xfrm>
            <a:off x="914400" y="990600"/>
            <a:ext cx="3886200" cy="5257800"/>
          </a:xfrm>
        </p:spPr>
        <p:txBody>
          <a:bodyPr/>
          <a:lstStyle/>
          <a:p>
            <a:pPr>
              <a:buFont typeface="Wingdings 3" pitchFamily="18" charset="2"/>
              <a:buNone/>
            </a:pPr>
            <a:r>
              <a:rPr lang="en-US" sz="1800" smtClean="0">
                <a:latin typeface="Times New Roman" pitchFamily="18" charset="0"/>
              </a:rPr>
              <a:t>package p1;</a:t>
            </a:r>
          </a:p>
          <a:p>
            <a:pPr>
              <a:buFont typeface="Wingdings 3" pitchFamily="18" charset="2"/>
              <a:buNone/>
            </a:pPr>
            <a:r>
              <a:rPr lang="en-US" sz="1800" smtClean="0">
                <a:latin typeface="Times New Roman" pitchFamily="18" charset="0"/>
              </a:rPr>
              <a:t>public class Teacher</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public class Student</a:t>
            </a:r>
          </a:p>
          <a:p>
            <a:pPr>
              <a:buFont typeface="Wingdings 3" pitchFamily="18" charset="2"/>
              <a:buNone/>
            </a:pPr>
            <a:r>
              <a:rPr lang="en-US" sz="1800" smtClean="0">
                <a:latin typeface="Times New Roman" pitchFamily="18" charset="0"/>
              </a:rPr>
              <a:t>{……………..}</a:t>
            </a:r>
          </a:p>
          <a:p>
            <a:pPr>
              <a:buFont typeface="Wingdings 3" pitchFamily="18" charset="2"/>
              <a:buNone/>
            </a:pPr>
            <a:endParaRPr lang="en-US" sz="1800" smtClean="0">
              <a:latin typeface="Times New Roman" pitchFamily="18" charset="0"/>
            </a:endParaRPr>
          </a:p>
          <a:p>
            <a:pPr>
              <a:buFont typeface="Wingdings 3" pitchFamily="18" charset="2"/>
              <a:buNone/>
            </a:pPr>
            <a:r>
              <a:rPr lang="en-US" sz="1800" smtClean="0">
                <a:latin typeface="Times New Roman" pitchFamily="18" charset="0"/>
              </a:rPr>
              <a:t>package p2; </a:t>
            </a:r>
          </a:p>
          <a:p>
            <a:pPr>
              <a:buFont typeface="Wingdings 3" pitchFamily="18" charset="2"/>
              <a:buNone/>
            </a:pPr>
            <a:r>
              <a:rPr lang="en-US" sz="1800" smtClean="0">
                <a:latin typeface="Times New Roman" pitchFamily="18" charset="0"/>
              </a:rPr>
              <a:t>public class Courses</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public class Student</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import p1.*;</a:t>
            </a:r>
          </a:p>
          <a:p>
            <a:pPr>
              <a:buFont typeface="Wingdings 3" pitchFamily="18" charset="2"/>
              <a:buNone/>
            </a:pPr>
            <a:r>
              <a:rPr lang="en-US" sz="1800" smtClean="0">
                <a:latin typeface="Times New Roman" pitchFamily="18" charset="0"/>
              </a:rPr>
              <a:t>import p2.*;</a:t>
            </a:r>
          </a:p>
          <a:p>
            <a:pPr>
              <a:buFont typeface="Wingdings 3" pitchFamily="18" charset="2"/>
              <a:buNone/>
            </a:pPr>
            <a:r>
              <a:rPr lang="en-US" sz="1800" smtClean="0">
                <a:latin typeface="Times New Roman" pitchFamily="18" charset="0"/>
              </a:rPr>
              <a:t>Student student1; //Error</a:t>
            </a:r>
          </a:p>
        </p:txBody>
      </p:sp>
      <p:sp>
        <p:nvSpPr>
          <p:cNvPr id="287751" name="Rectangle 4"/>
          <p:cNvSpPr>
            <a:spLocks noGrp="1" noChangeArrowheads="1"/>
          </p:cNvSpPr>
          <p:nvPr>
            <p:ph type="body" sz="half" idx="4294967295"/>
          </p:nvPr>
        </p:nvSpPr>
        <p:spPr>
          <a:xfrm>
            <a:off x="4652963" y="990600"/>
            <a:ext cx="4033837" cy="4525963"/>
          </a:xfrm>
        </p:spPr>
        <p:txBody>
          <a:bodyPr/>
          <a:lstStyle/>
          <a:p>
            <a:pPr>
              <a:buFont typeface="Wingdings 3" pitchFamily="18" charset="2"/>
              <a:buNone/>
            </a:pPr>
            <a:r>
              <a:rPr lang="en-US" sz="2300" b="1" u="sng" smtClean="0">
                <a:latin typeface="Times New Roman" pitchFamily="18" charset="0"/>
              </a:rPr>
              <a:t>Correct Code:</a:t>
            </a:r>
          </a:p>
          <a:p>
            <a:pPr>
              <a:buFont typeface="Wingdings 3" pitchFamily="18" charset="2"/>
              <a:buNone/>
            </a:pPr>
            <a:r>
              <a:rPr lang="en-US" sz="2300" smtClean="0">
                <a:latin typeface="Times New Roman" pitchFamily="18" charset="0"/>
              </a:rPr>
              <a:t>import p1.*;</a:t>
            </a:r>
          </a:p>
          <a:p>
            <a:pPr>
              <a:buFont typeface="Wingdings 3" pitchFamily="18" charset="2"/>
              <a:buNone/>
            </a:pPr>
            <a:r>
              <a:rPr lang="en-US" sz="2300" smtClean="0">
                <a:latin typeface="Times New Roman" pitchFamily="18" charset="0"/>
              </a:rPr>
              <a:t>import p2.*;</a:t>
            </a:r>
          </a:p>
          <a:p>
            <a:pPr>
              <a:buFont typeface="Wingdings 3" pitchFamily="18" charset="2"/>
              <a:buNone/>
            </a:pPr>
            <a:endParaRPr lang="en-US" sz="2300" smtClean="0">
              <a:latin typeface="Times New Roman" pitchFamily="18" charset="0"/>
            </a:endParaRPr>
          </a:p>
          <a:p>
            <a:pPr>
              <a:buFont typeface="Wingdings 3" pitchFamily="18" charset="2"/>
              <a:buNone/>
            </a:pPr>
            <a:r>
              <a:rPr lang="en-US" sz="2300" smtClean="0">
                <a:latin typeface="Times New Roman" pitchFamily="18" charset="0"/>
              </a:rPr>
              <a:t>p1.Student student1;</a:t>
            </a:r>
          </a:p>
          <a:p>
            <a:pPr>
              <a:buFont typeface="Wingdings 3" pitchFamily="18" charset="2"/>
              <a:buNone/>
            </a:pPr>
            <a:r>
              <a:rPr lang="en-US" sz="2300" smtClean="0">
                <a:latin typeface="Times New Roman" pitchFamily="18" charset="0"/>
              </a:rPr>
              <a:t>p2.Student student2;</a:t>
            </a:r>
          </a:p>
          <a:p>
            <a:pPr>
              <a:buFont typeface="Wingdings 3" pitchFamily="18" charset="2"/>
              <a:buNone/>
            </a:pPr>
            <a:endParaRPr lang="en-US" sz="2300" smtClean="0">
              <a:latin typeface="Times New Roman" pitchFamily="18" charset="0"/>
            </a:endParaRPr>
          </a:p>
          <a:p>
            <a:pPr>
              <a:buFont typeface="Wingdings 3" pitchFamily="18"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9E7A70F-37B3-42F4-A444-6729BDBD2679}" type="slidenum">
              <a:rPr lang="en-US"/>
              <a:pPr>
                <a:defRPr/>
              </a:pPr>
              <a:t>234</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0542AB00-820B-4F8B-BF5B-9695E71A47CA}"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D11F8237-7A3F-4434-9370-20C780704DFA}" type="slidenum">
              <a:rPr lang="en-US" sz="1400">
                <a:latin typeface="+mn-lt"/>
              </a:rPr>
              <a:pPr algn="r">
                <a:defRPr/>
              </a:pPr>
              <a:t>234</a:t>
            </a:fld>
            <a:endParaRPr lang="en-US" sz="1400">
              <a:latin typeface="+mn-lt"/>
            </a:endParaRPr>
          </a:p>
        </p:txBody>
      </p:sp>
      <p:sp>
        <p:nvSpPr>
          <p:cNvPr id="28877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Default Package</a:t>
            </a:r>
          </a:p>
        </p:txBody>
      </p:sp>
      <p:sp>
        <p:nvSpPr>
          <p:cNvPr id="288774" name="Rectangle 3"/>
          <p:cNvSpPr>
            <a:spLocks noGrp="1" noChangeArrowheads="1"/>
          </p:cNvSpPr>
          <p:nvPr>
            <p:ph type="body" idx="4294967295"/>
          </p:nvPr>
        </p:nvSpPr>
        <p:spPr/>
        <p:txBody>
          <a:bodyPr/>
          <a:lstStyle/>
          <a:p>
            <a:pPr>
              <a:spcAft>
                <a:spcPct val="30000"/>
              </a:spcAft>
              <a:buFont typeface="Wingdings" pitchFamily="2" charset="2"/>
              <a:buChar char="ü"/>
            </a:pPr>
            <a:r>
              <a:rPr lang="en-GB" smtClean="0">
                <a:latin typeface="Times New Roman" pitchFamily="18" charset="0"/>
              </a:rPr>
              <a:t>If a source file does not begin with the </a:t>
            </a:r>
            <a:r>
              <a:rPr lang="en-GB" i="1" smtClean="0">
                <a:latin typeface="Times New Roman" pitchFamily="18" charset="0"/>
              </a:rPr>
              <a:t>package</a:t>
            </a:r>
            <a:r>
              <a:rPr lang="en-GB" smtClean="0">
                <a:latin typeface="Times New Roman" pitchFamily="18" charset="0"/>
              </a:rPr>
              <a:t> statement, the classes contained in the source file reside in the </a:t>
            </a:r>
            <a:r>
              <a:rPr lang="en-GB" i="1" smtClean="0">
                <a:latin typeface="Times New Roman" pitchFamily="18" charset="0"/>
              </a:rPr>
              <a:t>default package</a:t>
            </a:r>
          </a:p>
          <a:p>
            <a:pPr>
              <a:spcAft>
                <a:spcPct val="30000"/>
              </a:spcAft>
              <a:buFont typeface="Wingdings" pitchFamily="2" charset="2"/>
              <a:buChar char="ü"/>
            </a:pPr>
            <a:r>
              <a:rPr lang="en-GB" smtClean="0">
                <a:latin typeface="Times New Roman" pitchFamily="18" charset="0"/>
              </a:rPr>
              <a:t>The java compiler automatically looks in the default package to find classes.</a:t>
            </a: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66DE7293-2A40-48BE-ACD5-85EB08ECDF83}" type="slidenum">
              <a:rPr lang="en-US"/>
              <a:pPr>
                <a:defRPr/>
              </a:pPr>
              <a:t>235</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18A69EB2-D1CA-4785-8A1A-B11BFA6BEFF4}"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9B044B2-6580-4AFE-B123-66E85A29661E}" type="slidenum">
              <a:rPr lang="en-US" sz="1400">
                <a:latin typeface="+mn-lt"/>
              </a:rPr>
              <a:pPr algn="r">
                <a:defRPr/>
              </a:pPr>
              <a:t>235</a:t>
            </a:fld>
            <a:endParaRPr lang="en-US" sz="1400">
              <a:latin typeface="+mn-lt"/>
            </a:endParaRPr>
          </a:p>
        </p:txBody>
      </p:sp>
      <p:sp>
        <p:nvSpPr>
          <p:cNvPr id="28979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Finding Packages</a:t>
            </a:r>
          </a:p>
        </p:txBody>
      </p:sp>
      <p:sp>
        <p:nvSpPr>
          <p:cNvPr id="289798" name="Rectangle 3"/>
          <p:cNvSpPr>
            <a:spLocks noGrp="1" noChangeArrowheads="1"/>
          </p:cNvSpPr>
          <p:nvPr>
            <p:ph type="body" idx="4294967295"/>
          </p:nvPr>
        </p:nvSpPr>
        <p:spPr/>
        <p:txBody>
          <a:bodyPr/>
          <a:lstStyle/>
          <a:p>
            <a:pPr>
              <a:buFont typeface="Wingdings" pitchFamily="2" charset="2"/>
              <a:buChar char="ü"/>
            </a:pPr>
            <a:r>
              <a:rPr lang="en-US" sz="2000" smtClean="0">
                <a:latin typeface="Times New Roman" pitchFamily="18" charset="0"/>
              </a:rPr>
              <a:t>Two ways:</a:t>
            </a:r>
          </a:p>
          <a:p>
            <a:pPr>
              <a:buFont typeface="Wingdings" pitchFamily="2" charset="2"/>
              <a:buNone/>
            </a:pPr>
            <a:r>
              <a:rPr lang="en-US" sz="2000" smtClean="0">
                <a:latin typeface="Times New Roman" pitchFamily="18" charset="0"/>
              </a:rPr>
              <a:t>	1.By default, java runtime system uses current directory as starting point and search all the subdirectories for the package.</a:t>
            </a:r>
          </a:p>
          <a:p>
            <a:pPr>
              <a:buFont typeface="Wingdings" pitchFamily="2" charset="2"/>
              <a:buNone/>
            </a:pPr>
            <a:r>
              <a:rPr lang="en-US" sz="2000" smtClean="0">
                <a:latin typeface="Times New Roman" pitchFamily="18" charset="0"/>
              </a:rPr>
              <a:t>	2.Specify a directory path using CLASSPATH environmental variable.</a:t>
            </a:r>
          </a:p>
          <a:p>
            <a:pPr>
              <a:buFont typeface="Wingdings" pitchFamily="2" charset="2"/>
              <a:buNone/>
            </a:pPr>
            <a:endParaRPr lang="en-US" sz="2000" smtClean="0">
              <a:latin typeface="Times New Roman" pitchFamily="18"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02293D5-DD86-46DC-9D68-2CEF6DD12662}" type="slidenum">
              <a:rPr lang="en-US"/>
              <a:pPr>
                <a:defRPr/>
              </a:pPr>
              <a:t>236</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2E5D3BD6-81FD-43A3-9205-23018DEF986E}"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9579736-32B4-4789-BD2E-E7774E7AA578}" type="slidenum">
              <a:rPr lang="en-US" sz="1400">
                <a:latin typeface="+mn-lt"/>
              </a:rPr>
              <a:pPr algn="r">
                <a:defRPr/>
              </a:pPr>
              <a:t>236</a:t>
            </a:fld>
            <a:endParaRPr lang="en-US" sz="1400">
              <a:latin typeface="+mn-lt"/>
            </a:endParaRPr>
          </a:p>
        </p:txBody>
      </p:sp>
      <p:sp>
        <p:nvSpPr>
          <p:cNvPr id="29082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CLASSPATH Environment Variable</a:t>
            </a:r>
          </a:p>
        </p:txBody>
      </p:sp>
      <p:sp>
        <p:nvSpPr>
          <p:cNvPr id="290822" name="Rectangle 3"/>
          <p:cNvSpPr>
            <a:spLocks noGrp="1" noChangeArrowheads="1"/>
          </p:cNvSpPr>
          <p:nvPr>
            <p:ph type="body" idx="4294967295"/>
          </p:nvPr>
        </p:nvSpPr>
        <p:spPr/>
        <p:txBody>
          <a:bodyPr/>
          <a:lstStyle/>
          <a:p>
            <a:pPr>
              <a:spcAft>
                <a:spcPct val="30000"/>
              </a:spcAft>
              <a:buFont typeface="Wingdings" pitchFamily="2" charset="2"/>
              <a:buChar char="ü"/>
            </a:pPr>
            <a:r>
              <a:rPr lang="en-GB" sz="2300" smtClean="0">
                <a:latin typeface="Times New Roman" pitchFamily="18" charset="0"/>
              </a:rPr>
              <a:t>The compiler and runtime interpreter know how to find standard packages such as </a:t>
            </a:r>
            <a:r>
              <a:rPr lang="en-GB" sz="2300" i="1" smtClean="0">
                <a:latin typeface="Times New Roman" pitchFamily="18" charset="0"/>
              </a:rPr>
              <a:t>java.lang</a:t>
            </a:r>
            <a:r>
              <a:rPr lang="en-GB" sz="2300" smtClean="0">
                <a:latin typeface="Times New Roman" pitchFamily="18" charset="0"/>
              </a:rPr>
              <a:t> and </a:t>
            </a:r>
            <a:r>
              <a:rPr lang="en-GB" sz="2300" i="1" smtClean="0">
                <a:latin typeface="Times New Roman" pitchFamily="18" charset="0"/>
              </a:rPr>
              <a:t>java.util</a:t>
            </a:r>
          </a:p>
          <a:p>
            <a:pPr>
              <a:spcAft>
                <a:spcPct val="30000"/>
              </a:spcAft>
              <a:buFont typeface="Wingdings" pitchFamily="2" charset="2"/>
              <a:buChar char="ü"/>
            </a:pPr>
            <a:r>
              <a:rPr lang="en-GB" sz="2300" smtClean="0">
                <a:latin typeface="Times New Roman" pitchFamily="18" charset="0"/>
              </a:rPr>
              <a:t>The CLASSPATH environment variable is used to direct the compiler and interpreter to where programmer defined imported packages can be found</a:t>
            </a:r>
          </a:p>
          <a:p>
            <a:pPr>
              <a:spcAft>
                <a:spcPct val="30000"/>
              </a:spcAft>
              <a:buFont typeface="Wingdings" pitchFamily="2" charset="2"/>
              <a:buChar char="ü"/>
            </a:pPr>
            <a:r>
              <a:rPr lang="en-GB" sz="2300" smtClean="0">
                <a:latin typeface="Times New Roman" pitchFamily="18" charset="0"/>
              </a:rPr>
              <a:t>The CLASSPATH environment variable is an ordered list of directories and files</a:t>
            </a:r>
            <a:endParaRPr lang="en-US" sz="2300" smtClean="0">
              <a:latin typeface="Times New Roman" pitchFamily="18" charset="0"/>
            </a:endParaRPr>
          </a:p>
          <a:p>
            <a:pPr>
              <a:buFont typeface="Wingdings 3" pitchFamily="18"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EFAE3D1-CA7D-46C1-B9B0-DAF6837F2B9E}" type="slidenum">
              <a:rPr lang="en-US"/>
              <a:pPr>
                <a:defRPr/>
              </a:pPr>
              <a:t>237</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D6E617CB-6E65-4359-B1D3-9B0BDD0FC0D5}"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719E83D-39AD-4505-B825-8FC64C3A8421}" type="slidenum">
              <a:rPr lang="en-US" sz="1400">
                <a:latin typeface="+mn-lt"/>
              </a:rPr>
              <a:pPr algn="r">
                <a:defRPr/>
              </a:pPr>
              <a:t>237</a:t>
            </a:fld>
            <a:endParaRPr lang="en-US" sz="1400">
              <a:latin typeface="+mn-lt"/>
            </a:endParaRPr>
          </a:p>
        </p:txBody>
      </p:sp>
      <p:sp>
        <p:nvSpPr>
          <p:cNvPr id="291845" name="Rectangle 2"/>
          <p:cNvSpPr>
            <a:spLocks noGrp="1" noChangeArrowheads="1"/>
          </p:cNvSpPr>
          <p:nvPr>
            <p:ph type="title" idx="4294967295"/>
          </p:nvPr>
        </p:nvSpPr>
        <p:spPr bwMode="auto">
          <a:xfrm>
            <a:off x="228600" y="0"/>
            <a:ext cx="8686800" cy="1173163"/>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CLASSPATH Environment Variable</a:t>
            </a:r>
          </a:p>
        </p:txBody>
      </p:sp>
      <p:sp>
        <p:nvSpPr>
          <p:cNvPr id="291846"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To set the CLASSPATH variable we use the following command:</a:t>
            </a:r>
          </a:p>
          <a:p>
            <a:pPr>
              <a:buFont typeface="Wingdings" pitchFamily="2" charset="2"/>
              <a:buNone/>
            </a:pPr>
            <a:r>
              <a:rPr lang="en-US" sz="2300" smtClean="0">
                <a:latin typeface="Times New Roman" pitchFamily="18" charset="0"/>
              </a:rPr>
              <a:t>	set CLASSPATH=c:\</a:t>
            </a:r>
          </a:p>
          <a:p>
            <a:pPr>
              <a:buFont typeface="Wingdings" pitchFamily="2" charset="2"/>
              <a:buChar char="ü"/>
            </a:pPr>
            <a:r>
              <a:rPr lang="en-US" sz="2300" smtClean="0">
                <a:latin typeface="Times New Roman" pitchFamily="18" charset="0"/>
              </a:rPr>
              <a:t>Java compiler and interpreter searches the user defined packages from the above directory.</a:t>
            </a:r>
          </a:p>
          <a:p>
            <a:pPr>
              <a:buFont typeface="Wingdings" pitchFamily="2" charset="2"/>
              <a:buChar char="ü"/>
            </a:pPr>
            <a:r>
              <a:rPr lang="en-US" sz="2300" smtClean="0">
                <a:latin typeface="Times New Roman" pitchFamily="18" charset="0"/>
              </a:rPr>
              <a:t>To clear the previous setting we use:</a:t>
            </a:r>
          </a:p>
          <a:p>
            <a:pPr lvl="1">
              <a:buFont typeface="Wingdings" pitchFamily="2" charset="2"/>
              <a:buNone/>
            </a:pPr>
            <a:r>
              <a:rPr lang="en-US" sz="2100" smtClean="0">
                <a:latin typeface="Times New Roman" pitchFamily="18" charset="0"/>
              </a:rPr>
              <a:t>set CLASSPATH= </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193BB0E6-17BB-4C58-8F43-DE15E7DE8A97}" type="slidenum">
              <a:rPr lang="en-US"/>
              <a:pPr>
                <a:defRPr/>
              </a:pPr>
              <a:t>238</a:t>
            </a:fld>
            <a:endParaRPr lang="en-US"/>
          </a:p>
        </p:txBody>
      </p:sp>
      <p:sp>
        <p:nvSpPr>
          <p:cNvPr id="7"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F5441C84-3C1B-4B99-BF27-79F684C96332}" type="datetime1">
              <a:rPr lang="en-US" sz="1400">
                <a:latin typeface="+mn-lt"/>
              </a:rPr>
              <a:pPr>
                <a:defRPr/>
              </a:pPr>
              <a:t>2/26/2019</a:t>
            </a:fld>
            <a:endParaRPr lang="en-US" sz="1400">
              <a:latin typeface="+mn-lt"/>
            </a:endParaRPr>
          </a:p>
        </p:txBody>
      </p:sp>
      <p:sp>
        <p:nvSpPr>
          <p:cNvPr id="8"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9"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EF1D8DA-2AF4-4628-81CF-F676BAF58804}" type="slidenum">
              <a:rPr lang="en-US" sz="1400">
                <a:latin typeface="+mn-lt"/>
              </a:rPr>
              <a:pPr algn="r">
                <a:defRPr/>
              </a:pPr>
              <a:t>238</a:t>
            </a:fld>
            <a:endParaRPr lang="en-US" sz="1400">
              <a:latin typeface="+mn-lt"/>
            </a:endParaRPr>
          </a:p>
        </p:txBody>
      </p:sp>
      <p:sp>
        <p:nvSpPr>
          <p:cNvPr id="292869" name="Rectangle 2"/>
          <p:cNvSpPr>
            <a:spLocks noGrp="1" noChangeArrowheads="1"/>
          </p:cNvSpPr>
          <p:nvPr>
            <p:ph type="title" idx="4294967295"/>
          </p:nvPr>
        </p:nvSpPr>
        <p:spPr bwMode="auto">
          <a:xfrm>
            <a:off x="152400" y="-152400"/>
            <a:ext cx="8763000" cy="1169988"/>
          </a:xfrm>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Example1-Package[Using CLASSPATH]</a:t>
            </a:r>
          </a:p>
        </p:txBody>
      </p:sp>
      <p:sp>
        <p:nvSpPr>
          <p:cNvPr id="292870" name="Rectangle 3"/>
          <p:cNvSpPr>
            <a:spLocks noGrp="1" noChangeArrowheads="1"/>
          </p:cNvSpPr>
          <p:nvPr>
            <p:ph type="body" sz="half" idx="4294967295"/>
          </p:nvPr>
        </p:nvSpPr>
        <p:spPr>
          <a:xfrm>
            <a:off x="457200" y="1066800"/>
            <a:ext cx="4033838" cy="3121025"/>
          </a:xfrm>
        </p:spPr>
        <p:txBody>
          <a:bodyPr/>
          <a:lstStyle/>
          <a:p>
            <a:pPr>
              <a:buFont typeface="Wingdings 3" pitchFamily="18" charset="2"/>
              <a:buNone/>
            </a:pPr>
            <a:r>
              <a:rPr lang="en-US" sz="1800" smtClean="0">
                <a:latin typeface="Times New Roman" pitchFamily="18" charset="0"/>
              </a:rPr>
              <a:t>package p1;</a:t>
            </a:r>
          </a:p>
          <a:p>
            <a:pPr>
              <a:buFont typeface="Wingdings 3" pitchFamily="18" charset="2"/>
              <a:buNone/>
            </a:pPr>
            <a:r>
              <a:rPr lang="en-US" sz="1800" smtClean="0">
                <a:latin typeface="Times New Roman" pitchFamily="18" charset="0"/>
              </a:rPr>
              <a:t>public class ClassA</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void displayA( )</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System.out.println(“Class A”);</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a:p>
            <a:pPr>
              <a:buFont typeface="Wingdings 3" pitchFamily="18" charset="2"/>
              <a:buNone/>
            </a:pPr>
            <a:endParaRPr lang="en-US" sz="1800" smtClean="0">
              <a:latin typeface="Times New Roman" pitchFamily="18" charset="0"/>
            </a:endParaRPr>
          </a:p>
        </p:txBody>
      </p:sp>
      <p:sp>
        <p:nvSpPr>
          <p:cNvPr id="292871" name="Rectangle 4"/>
          <p:cNvSpPr>
            <a:spLocks noGrp="1" noChangeArrowheads="1"/>
          </p:cNvSpPr>
          <p:nvPr>
            <p:ph type="body" sz="half" idx="4294967295"/>
          </p:nvPr>
        </p:nvSpPr>
        <p:spPr>
          <a:xfrm>
            <a:off x="4876800" y="1066800"/>
            <a:ext cx="4267200" cy="4876800"/>
          </a:xfrm>
        </p:spPr>
        <p:txBody>
          <a:bodyPr/>
          <a:lstStyle/>
          <a:p>
            <a:pPr>
              <a:buFont typeface="Wingdings 3" pitchFamily="18" charset="2"/>
              <a:buNone/>
            </a:pPr>
            <a:r>
              <a:rPr lang="en-US" sz="1800" smtClean="0">
                <a:latin typeface="Times New Roman" pitchFamily="18" charset="0"/>
              </a:rPr>
              <a:t>import p1.ClassA;</a:t>
            </a:r>
          </a:p>
          <a:p>
            <a:pPr>
              <a:buFont typeface="Wingdings 3" pitchFamily="18" charset="2"/>
              <a:buNone/>
            </a:pPr>
            <a:endParaRPr lang="en-US" sz="1800" smtClean="0">
              <a:latin typeface="Times New Roman" pitchFamily="18" charset="0"/>
            </a:endParaRPr>
          </a:p>
          <a:p>
            <a:pPr>
              <a:buFont typeface="Wingdings 3" pitchFamily="18" charset="2"/>
              <a:buNone/>
            </a:pPr>
            <a:r>
              <a:rPr lang="en-US" sz="1800" smtClean="0">
                <a:latin typeface="Times New Roman" pitchFamily="18" charset="0"/>
              </a:rPr>
              <a:t>Class PackageTest1</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static void main(String str[])</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ClassA obA=new ClassA();</a:t>
            </a:r>
          </a:p>
          <a:p>
            <a:pPr>
              <a:buFont typeface="Wingdings 3" pitchFamily="18" charset="2"/>
              <a:buNone/>
            </a:pPr>
            <a:r>
              <a:rPr lang="en-US" sz="1800" smtClean="0">
                <a:latin typeface="Times New Roman" pitchFamily="18" charset="0"/>
              </a:rPr>
              <a:t>		obA.displayA();</a:t>
            </a:r>
          </a:p>
          <a:p>
            <a:pPr>
              <a:buFont typeface="Wingdings 3" pitchFamily="18" charset="2"/>
              <a:buNone/>
            </a:pPr>
            <a:r>
              <a:rPr lang="en-US" sz="1800" smtClean="0">
                <a:latin typeface="Times New Roman" pitchFamily="18" charset="0"/>
              </a:rPr>
              <a:t>}}</a:t>
            </a:r>
          </a:p>
        </p:txBody>
      </p:sp>
      <p:sp>
        <p:nvSpPr>
          <p:cNvPr id="292872" name="Text Box 5"/>
          <p:cNvSpPr txBox="1">
            <a:spLocks noChangeArrowheads="1"/>
          </p:cNvSpPr>
          <p:nvPr/>
        </p:nvSpPr>
        <p:spPr bwMode="auto">
          <a:xfrm>
            <a:off x="228600" y="4495800"/>
            <a:ext cx="4038600" cy="119221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 – c:\p1\ClassA.java</a:t>
            </a:r>
          </a:p>
          <a:p>
            <a:pPr>
              <a:spcBef>
                <a:spcPct val="50000"/>
              </a:spcBef>
            </a:pPr>
            <a:r>
              <a:rPr lang="en-US" sz="2400" b="1">
                <a:latin typeface="Times New Roman" pitchFamily="18" charset="0"/>
              </a:rPr>
              <a:t>Compile-javac c:\p1\ClassA.java</a:t>
            </a:r>
          </a:p>
          <a:p>
            <a:pPr>
              <a:spcBef>
                <a:spcPct val="50000"/>
              </a:spcBef>
            </a:pPr>
            <a:r>
              <a:rPr lang="en-US" sz="2400" b="1">
                <a:latin typeface="Times New Roman" pitchFamily="18" charset="0"/>
              </a:rPr>
              <a:t>Class file in –c:\p1\ClassA.class</a:t>
            </a:r>
          </a:p>
        </p:txBody>
      </p:sp>
      <p:sp>
        <p:nvSpPr>
          <p:cNvPr id="292873" name="Text Box 6"/>
          <p:cNvSpPr txBox="1">
            <a:spLocks noChangeArrowheads="1"/>
          </p:cNvSpPr>
          <p:nvPr/>
        </p:nvSpPr>
        <p:spPr bwMode="auto">
          <a:xfrm>
            <a:off x="4038600" y="4495800"/>
            <a:ext cx="5105400" cy="18796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file-c:\java\jdk1.6.0_06\bin\PackageTest1.java</a:t>
            </a:r>
          </a:p>
          <a:p>
            <a:pPr>
              <a:spcBef>
                <a:spcPct val="50000"/>
              </a:spcBef>
            </a:pPr>
            <a:r>
              <a:rPr lang="en-US" sz="2400" b="1">
                <a:latin typeface="Times New Roman" pitchFamily="18" charset="0"/>
              </a:rPr>
              <a:t>Compile-javac PackageTest1.java</a:t>
            </a:r>
          </a:p>
          <a:p>
            <a:pPr>
              <a:spcBef>
                <a:spcPct val="50000"/>
              </a:spcBef>
            </a:pPr>
            <a:r>
              <a:rPr lang="en-US" sz="2400" b="1">
                <a:latin typeface="Times New Roman" pitchFamily="18" charset="0"/>
              </a:rPr>
              <a:t>Copy –PackageTest1.class -&gt; c:\</a:t>
            </a:r>
          </a:p>
          <a:p>
            <a:pPr>
              <a:spcBef>
                <a:spcPct val="50000"/>
              </a:spcBef>
            </a:pPr>
            <a:r>
              <a:rPr lang="en-US" sz="2400" b="1">
                <a:latin typeface="Times New Roman" pitchFamily="18" charset="0"/>
              </a:rPr>
              <a:t>Execute-java PackageTest1</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D575E014-41F6-43B2-8AC8-CCD95E442CA1}" type="slidenum">
              <a:rPr lang="en-US"/>
              <a:pPr>
                <a:defRPr/>
              </a:pPr>
              <a:t>239</a:t>
            </a:fld>
            <a:endParaRPr lang="en-US"/>
          </a:p>
        </p:txBody>
      </p:sp>
      <p:sp>
        <p:nvSpPr>
          <p:cNvPr id="7"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7DA3DEAF-F475-42AF-A74D-0966A00B2C4D}" type="datetime1">
              <a:rPr lang="en-US" sz="1400">
                <a:latin typeface="+mn-lt"/>
              </a:rPr>
              <a:pPr>
                <a:defRPr/>
              </a:pPr>
              <a:t>2/26/2019</a:t>
            </a:fld>
            <a:endParaRPr lang="en-US" sz="1400">
              <a:latin typeface="+mn-lt"/>
            </a:endParaRPr>
          </a:p>
        </p:txBody>
      </p:sp>
      <p:sp>
        <p:nvSpPr>
          <p:cNvPr id="8"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9"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129765A-79DF-424D-AC8C-99495DDFC78C}" type="slidenum">
              <a:rPr lang="en-US" sz="1400">
                <a:latin typeface="+mn-lt"/>
              </a:rPr>
              <a:pPr algn="r">
                <a:defRPr/>
              </a:pPr>
              <a:t>239</a:t>
            </a:fld>
            <a:endParaRPr lang="en-US" sz="1400">
              <a:latin typeface="+mn-lt"/>
            </a:endParaRPr>
          </a:p>
        </p:txBody>
      </p:sp>
      <p:sp>
        <p:nvSpPr>
          <p:cNvPr id="293893" name="Rectangle 2"/>
          <p:cNvSpPr>
            <a:spLocks noGrp="1" noChangeArrowheads="1"/>
          </p:cNvSpPr>
          <p:nvPr>
            <p:ph type="title" idx="4294967295"/>
          </p:nvPr>
        </p:nvSpPr>
        <p:spPr bwMode="auto">
          <a:xfrm>
            <a:off x="381000" y="76200"/>
            <a:ext cx="8763000" cy="609600"/>
          </a:xfrm>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Example2-Package[Using CLASSPATH]</a:t>
            </a:r>
          </a:p>
        </p:txBody>
      </p:sp>
      <p:sp>
        <p:nvSpPr>
          <p:cNvPr id="293894" name="Rectangle 3"/>
          <p:cNvSpPr>
            <a:spLocks noGrp="1" noChangeArrowheads="1"/>
          </p:cNvSpPr>
          <p:nvPr>
            <p:ph type="body" sz="half" idx="4294967295"/>
          </p:nvPr>
        </p:nvSpPr>
        <p:spPr>
          <a:xfrm>
            <a:off x="457200" y="762000"/>
            <a:ext cx="4033838" cy="4525963"/>
          </a:xfrm>
        </p:spPr>
        <p:txBody>
          <a:bodyPr/>
          <a:lstStyle/>
          <a:p>
            <a:pPr>
              <a:buFont typeface="Wingdings 3" pitchFamily="18" charset="2"/>
              <a:buNone/>
            </a:pPr>
            <a:r>
              <a:rPr lang="en-US" sz="1800" smtClean="0">
                <a:latin typeface="Times New Roman" pitchFamily="18" charset="0"/>
              </a:rPr>
              <a:t>package p2;</a:t>
            </a:r>
          </a:p>
          <a:p>
            <a:pPr>
              <a:buFont typeface="Wingdings 3" pitchFamily="18" charset="2"/>
              <a:buNone/>
            </a:pPr>
            <a:r>
              <a:rPr lang="en-US" sz="1800" smtClean="0">
                <a:latin typeface="Times New Roman" pitchFamily="18" charset="0"/>
              </a:rPr>
              <a:t>public class ClassB</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protected int m =10;</a:t>
            </a:r>
          </a:p>
          <a:p>
            <a:pPr>
              <a:buFont typeface="Wingdings 3" pitchFamily="18" charset="2"/>
              <a:buNone/>
            </a:pPr>
            <a:r>
              <a:rPr lang="en-US" sz="1800" smtClean="0">
                <a:latin typeface="Times New Roman" pitchFamily="18" charset="0"/>
              </a:rPr>
              <a:t>	public void displayB()</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System.out.println(“Class B”);</a:t>
            </a:r>
          </a:p>
          <a:p>
            <a:pPr>
              <a:buFont typeface="Wingdings 3" pitchFamily="18" charset="2"/>
              <a:buNone/>
            </a:pPr>
            <a:r>
              <a:rPr lang="en-US" sz="1800" smtClean="0">
                <a:latin typeface="Times New Roman" pitchFamily="18" charset="0"/>
              </a:rPr>
              <a:t>	System.out.println(“m= “+m);</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p:txBody>
      </p:sp>
      <p:sp>
        <p:nvSpPr>
          <p:cNvPr id="293895" name="Rectangle 4"/>
          <p:cNvSpPr>
            <a:spLocks noGrp="1" noChangeArrowheads="1"/>
          </p:cNvSpPr>
          <p:nvPr>
            <p:ph type="body" sz="half" idx="4294967295"/>
          </p:nvPr>
        </p:nvSpPr>
        <p:spPr>
          <a:xfrm>
            <a:off x="4876800" y="762000"/>
            <a:ext cx="4267200" cy="3352800"/>
          </a:xfrm>
        </p:spPr>
        <p:txBody>
          <a:bodyPr/>
          <a:lstStyle/>
          <a:p>
            <a:pPr>
              <a:buFont typeface="Wingdings 3" pitchFamily="18" charset="2"/>
              <a:buNone/>
            </a:pPr>
            <a:r>
              <a:rPr lang="en-US" sz="1800" smtClean="0">
                <a:latin typeface="Times New Roman" pitchFamily="18" charset="0"/>
              </a:rPr>
              <a:t>import p1.*;</a:t>
            </a:r>
          </a:p>
          <a:p>
            <a:pPr>
              <a:buFont typeface="Wingdings 3" pitchFamily="18" charset="2"/>
              <a:buNone/>
            </a:pPr>
            <a:r>
              <a:rPr lang="en-US" sz="1800" smtClean="0">
                <a:latin typeface="Times New Roman" pitchFamily="18" charset="0"/>
              </a:rPr>
              <a:t>import p2.*;</a:t>
            </a:r>
          </a:p>
          <a:p>
            <a:pPr>
              <a:buFont typeface="Wingdings 3" pitchFamily="18" charset="2"/>
              <a:buNone/>
            </a:pPr>
            <a:r>
              <a:rPr lang="en-US" sz="1800" smtClean="0">
                <a:latin typeface="Times New Roman" pitchFamily="18" charset="0"/>
              </a:rPr>
              <a:t>class PackageTest2</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static void main(String str[])</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ClassA obA=new ClassA();</a:t>
            </a:r>
          </a:p>
          <a:p>
            <a:pPr>
              <a:buFont typeface="Wingdings 3" pitchFamily="18" charset="2"/>
              <a:buNone/>
            </a:pPr>
            <a:r>
              <a:rPr lang="en-US" sz="1800" smtClean="0">
                <a:latin typeface="Times New Roman" pitchFamily="18" charset="0"/>
              </a:rPr>
              <a:t>		Classb obB=new ClassB();</a:t>
            </a:r>
          </a:p>
          <a:p>
            <a:pPr>
              <a:buFont typeface="Wingdings 3" pitchFamily="18" charset="2"/>
              <a:buNone/>
            </a:pPr>
            <a:r>
              <a:rPr lang="en-US" sz="1800" smtClean="0">
                <a:latin typeface="Times New Roman" pitchFamily="18" charset="0"/>
              </a:rPr>
              <a:t>		obA.displayA();</a:t>
            </a:r>
          </a:p>
          <a:p>
            <a:pPr>
              <a:buFont typeface="Wingdings 3" pitchFamily="18" charset="2"/>
              <a:buNone/>
            </a:pPr>
            <a:r>
              <a:rPr lang="en-US" sz="1800" smtClean="0">
                <a:latin typeface="Times New Roman" pitchFamily="18" charset="0"/>
              </a:rPr>
              <a:t>		obB.displayB();}  }</a:t>
            </a:r>
          </a:p>
        </p:txBody>
      </p:sp>
      <p:sp>
        <p:nvSpPr>
          <p:cNvPr id="293896" name="Text Box 5"/>
          <p:cNvSpPr txBox="1">
            <a:spLocks noChangeArrowheads="1"/>
          </p:cNvSpPr>
          <p:nvPr/>
        </p:nvSpPr>
        <p:spPr bwMode="auto">
          <a:xfrm>
            <a:off x="381000" y="4648200"/>
            <a:ext cx="4038600" cy="119221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 – c:\p2\ClassB.java</a:t>
            </a:r>
          </a:p>
          <a:p>
            <a:pPr>
              <a:spcBef>
                <a:spcPct val="50000"/>
              </a:spcBef>
            </a:pPr>
            <a:r>
              <a:rPr lang="en-US" sz="2400" b="1">
                <a:latin typeface="Times New Roman" pitchFamily="18" charset="0"/>
              </a:rPr>
              <a:t>Compile-c:\p2\ClassB.java</a:t>
            </a:r>
          </a:p>
          <a:p>
            <a:pPr>
              <a:spcBef>
                <a:spcPct val="50000"/>
              </a:spcBef>
            </a:pPr>
            <a:r>
              <a:rPr lang="en-US" sz="2400" b="1">
                <a:latin typeface="Times New Roman" pitchFamily="18" charset="0"/>
              </a:rPr>
              <a:t>Class file in –c:\p2\ClassB.class</a:t>
            </a:r>
          </a:p>
        </p:txBody>
      </p:sp>
      <p:sp>
        <p:nvSpPr>
          <p:cNvPr id="293897" name="Text Box 6"/>
          <p:cNvSpPr txBox="1">
            <a:spLocks noChangeArrowheads="1"/>
          </p:cNvSpPr>
          <p:nvPr/>
        </p:nvSpPr>
        <p:spPr bwMode="auto">
          <a:xfrm>
            <a:off x="4419600" y="4445000"/>
            <a:ext cx="4572000" cy="18796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file-c:\java\jdk1.6.0_06\bin\PackageTest2.java</a:t>
            </a:r>
          </a:p>
          <a:p>
            <a:pPr>
              <a:spcBef>
                <a:spcPct val="50000"/>
              </a:spcBef>
            </a:pPr>
            <a:r>
              <a:rPr lang="en-US" sz="2400" b="1">
                <a:latin typeface="Times New Roman" pitchFamily="18" charset="0"/>
              </a:rPr>
              <a:t>Compile-javac PackageTest2.java</a:t>
            </a:r>
          </a:p>
          <a:p>
            <a:pPr>
              <a:spcBef>
                <a:spcPct val="50000"/>
              </a:spcBef>
            </a:pPr>
            <a:r>
              <a:rPr lang="en-US" sz="2400" b="1">
                <a:latin typeface="Times New Roman" pitchFamily="18" charset="0"/>
              </a:rPr>
              <a:t>Copy –PackageTest2.class -&gt; c:\</a:t>
            </a:r>
          </a:p>
          <a:p>
            <a:pPr>
              <a:spcBef>
                <a:spcPct val="50000"/>
              </a:spcBef>
            </a:pPr>
            <a:r>
              <a:rPr lang="en-US" sz="2400" b="1">
                <a:latin typeface="Times New Roman" pitchFamily="18" charset="0"/>
              </a:rPr>
              <a:t>Execute-java PackageTest2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5"/>
          <p:cNvSpPr>
            <a:spLocks noGrp="1"/>
          </p:cNvSpPr>
          <p:nvPr>
            <p:ph type="sldNum" sz="quarter" idx="12"/>
          </p:nvPr>
        </p:nvSpPr>
        <p:spPr/>
        <p:txBody>
          <a:bodyPr/>
          <a:lstStyle/>
          <a:p>
            <a:pPr>
              <a:defRPr/>
            </a:pPr>
            <a:fld id="{7A15DD79-CAFC-4FD5-AC99-1AB7F60C46CA}" type="slidenum">
              <a:rPr lang="en-US"/>
              <a:pPr>
                <a:defRPr/>
              </a:pPr>
              <a:t>24</a:t>
            </a:fld>
            <a:endParaRPr lang="en-US"/>
          </a:p>
        </p:txBody>
      </p:sp>
      <p:sp>
        <p:nvSpPr>
          <p:cNvPr id="63490" name="Rectangle 2"/>
          <p:cNvSpPr>
            <a:spLocks noGrp="1"/>
          </p:cNvSpPr>
          <p:nvPr>
            <p:ph type="ctrTitle"/>
          </p:nvPr>
        </p:nvSpPr>
        <p:spPr bwMode="auto">
          <a:noFill/>
        </p:spPr>
        <p:txBody>
          <a:bodyPr wrap="square" lIns="91440" tIns="45720" rIns="91440" bIns="45720" numCol="1" anchorCtr="0" compatLnSpc="1">
            <a:prstTxWarp prst="textNoShape">
              <a:avLst/>
            </a:prstTxWarp>
          </a:bodyPr>
          <a:lstStyle/>
          <a:p>
            <a:r>
              <a:rPr lang="en-US" sz="4500" smtClean="0">
                <a:effectLst/>
              </a:rPr>
              <a:t>Lecture Two</a:t>
            </a:r>
          </a:p>
        </p:txBody>
      </p:sp>
      <p:sp>
        <p:nvSpPr>
          <p:cNvPr id="63491" name="Rectangle 3"/>
          <p:cNvSpPr>
            <a:spLocks noGrp="1"/>
          </p:cNvSpPr>
          <p:nvPr>
            <p:ph type="subTitle" idx="1"/>
          </p:nvPr>
        </p:nvSpPr>
        <p:spPr>
          <a:xfrm>
            <a:off x="304800" y="4267200"/>
            <a:ext cx="8686800" cy="1752600"/>
          </a:xfrm>
        </p:spPr>
        <p:txBody>
          <a:bodyPr/>
          <a:lstStyle/>
          <a:p>
            <a:pPr marL="109538"/>
            <a:r>
              <a:rPr lang="en-US" sz="3100" smtClean="0">
                <a:latin typeface="Times New Roman" pitchFamily="18" charset="0"/>
              </a:rPr>
              <a:t>Concept of Object oriented Programming</a:t>
            </a:r>
          </a:p>
          <a:p>
            <a:pPr marL="109538"/>
            <a:r>
              <a:rPr lang="en-US" sz="3100" smtClean="0">
                <a:latin typeface="Times New Roman" pitchFamily="18" charset="0"/>
              </a:rPr>
              <a:t>				&amp;</a:t>
            </a:r>
          </a:p>
          <a:p>
            <a:pPr marL="109538"/>
            <a:r>
              <a:rPr lang="en-US" sz="3100" smtClean="0">
                <a:latin typeface="Times New Roman" pitchFamily="18" charset="0"/>
              </a:rPr>
              <a:t>          Writing First Java Program</a:t>
            </a:r>
          </a:p>
          <a:p>
            <a:pPr marL="109538"/>
            <a:endParaRPr lang="en-US" sz="3100" smtClean="0">
              <a:latin typeface="Times New Roman" pitchFamily="18" charset="0"/>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91F0630D-7199-48E0-8518-335A5768CE9B}" type="slidenum">
              <a:rPr lang="en-US"/>
              <a:pPr>
                <a:defRPr/>
              </a:pPr>
              <a:t>240</a:t>
            </a:fld>
            <a:endParaRPr lang="en-US"/>
          </a:p>
        </p:txBody>
      </p:sp>
      <p:sp>
        <p:nvSpPr>
          <p:cNvPr id="7"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26C2420F-C869-459A-860D-3D234937679E}" type="datetime1">
              <a:rPr lang="en-US" sz="1400">
                <a:latin typeface="+mn-lt"/>
              </a:rPr>
              <a:pPr>
                <a:defRPr/>
              </a:pPr>
              <a:t>2/26/2019</a:t>
            </a:fld>
            <a:endParaRPr lang="en-US" sz="1400">
              <a:latin typeface="+mn-lt"/>
            </a:endParaRPr>
          </a:p>
        </p:txBody>
      </p:sp>
      <p:sp>
        <p:nvSpPr>
          <p:cNvPr id="8"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9"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B695102-FF2B-49B4-9C5F-3AD3A3D09F8F}" type="slidenum">
              <a:rPr lang="en-US" sz="1400">
                <a:latin typeface="+mn-lt"/>
              </a:rPr>
              <a:pPr algn="r">
                <a:defRPr/>
              </a:pPr>
              <a:t>240</a:t>
            </a:fld>
            <a:endParaRPr lang="en-US" sz="1400">
              <a:latin typeface="+mn-lt"/>
            </a:endParaRPr>
          </a:p>
        </p:txBody>
      </p:sp>
      <p:sp>
        <p:nvSpPr>
          <p:cNvPr id="294917" name="Rectangle 2"/>
          <p:cNvSpPr>
            <a:spLocks noGrp="1" noChangeArrowheads="1"/>
          </p:cNvSpPr>
          <p:nvPr>
            <p:ph type="title" idx="4294967295"/>
          </p:nvPr>
        </p:nvSpPr>
        <p:spPr bwMode="auto">
          <a:xfrm>
            <a:off x="228600" y="-304800"/>
            <a:ext cx="8458200" cy="1143000"/>
          </a:xfrm>
          <a:noFill/>
        </p:spPr>
        <p:txBody>
          <a:bodyPr wrap="square" lIns="91440" tIns="45720" rIns="91440" bIns="45720" numCol="1" anchorCtr="0" compatLnSpc="1">
            <a:prstTxWarp prst="textNoShape">
              <a:avLst/>
            </a:prstTxWarp>
          </a:bodyPr>
          <a:lstStyle/>
          <a:p>
            <a:r>
              <a:rPr lang="en-US" sz="3300" b="0" smtClean="0">
                <a:effectLst/>
                <a:latin typeface="Times New Roman" pitchFamily="18" charset="0"/>
              </a:rPr>
              <a:t>Example 3- Package[Using CLASSPATH]</a:t>
            </a:r>
          </a:p>
        </p:txBody>
      </p:sp>
      <p:sp>
        <p:nvSpPr>
          <p:cNvPr id="294918" name="Rectangle 3"/>
          <p:cNvSpPr>
            <a:spLocks noGrp="1" noChangeArrowheads="1"/>
          </p:cNvSpPr>
          <p:nvPr>
            <p:ph type="body" sz="half" idx="4294967295"/>
          </p:nvPr>
        </p:nvSpPr>
        <p:spPr>
          <a:xfrm>
            <a:off x="457200" y="838200"/>
            <a:ext cx="4033838" cy="4525963"/>
          </a:xfrm>
        </p:spPr>
        <p:txBody>
          <a:bodyPr/>
          <a:lstStyle/>
          <a:p>
            <a:pPr>
              <a:buFont typeface="Wingdings 3" pitchFamily="18" charset="2"/>
              <a:buNone/>
            </a:pPr>
            <a:r>
              <a:rPr lang="en-US" sz="1800" smtClean="0">
                <a:latin typeface="Times New Roman" pitchFamily="18" charset="0"/>
              </a:rPr>
              <a:t>import p2.ClassB;</a:t>
            </a:r>
          </a:p>
          <a:p>
            <a:pPr>
              <a:buFont typeface="Wingdings 3" pitchFamily="18" charset="2"/>
              <a:buNone/>
            </a:pPr>
            <a:r>
              <a:rPr lang="en-US" sz="1800" smtClean="0">
                <a:latin typeface="Times New Roman" pitchFamily="18" charset="0"/>
              </a:rPr>
              <a:t>class ClassC extends ClassB</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int n=20;</a:t>
            </a:r>
          </a:p>
          <a:p>
            <a:pPr>
              <a:buFont typeface="Wingdings 3" pitchFamily="18" charset="2"/>
              <a:buNone/>
            </a:pPr>
            <a:r>
              <a:rPr lang="en-US" sz="1800" smtClean="0">
                <a:latin typeface="Times New Roman" pitchFamily="18" charset="0"/>
              </a:rPr>
              <a:t>	void displayC()</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System.out.println(“Class C”);</a:t>
            </a:r>
          </a:p>
          <a:p>
            <a:pPr>
              <a:buFont typeface="Wingdings 3" pitchFamily="18" charset="2"/>
              <a:buNone/>
            </a:pPr>
            <a:r>
              <a:rPr lang="en-US" sz="1800" smtClean="0">
                <a:latin typeface="Times New Roman" pitchFamily="18" charset="0"/>
              </a:rPr>
              <a:t>	System.out.println(“m= “+m);</a:t>
            </a:r>
          </a:p>
          <a:p>
            <a:pPr>
              <a:buFont typeface="Wingdings 3" pitchFamily="18" charset="2"/>
              <a:buNone/>
            </a:pPr>
            <a:r>
              <a:rPr lang="en-US" sz="1800" smtClean="0">
                <a:latin typeface="Times New Roman" pitchFamily="18" charset="0"/>
              </a:rPr>
              <a:t>	System.out.println(“n= “+n);</a:t>
            </a:r>
          </a:p>
          <a:p>
            <a:pPr>
              <a:buFont typeface="Wingdings 3" pitchFamily="18" charset="2"/>
              <a:buNone/>
            </a:pPr>
            <a:r>
              <a:rPr lang="en-US" sz="2100" smtClean="0">
                <a:latin typeface="Times New Roman" pitchFamily="18" charset="0"/>
              </a:rPr>
              <a:t>	}</a:t>
            </a:r>
          </a:p>
          <a:p>
            <a:pPr>
              <a:buFont typeface="Wingdings 3" pitchFamily="18" charset="2"/>
              <a:buNone/>
            </a:pPr>
            <a:r>
              <a:rPr lang="en-US" sz="2100" smtClean="0">
                <a:latin typeface="Times New Roman" pitchFamily="18" charset="0"/>
              </a:rPr>
              <a:t>}</a:t>
            </a:r>
          </a:p>
        </p:txBody>
      </p:sp>
      <p:sp>
        <p:nvSpPr>
          <p:cNvPr id="294919" name="Rectangle 4"/>
          <p:cNvSpPr>
            <a:spLocks noGrp="1" noChangeArrowheads="1"/>
          </p:cNvSpPr>
          <p:nvPr>
            <p:ph type="body" sz="half" idx="4294967295"/>
          </p:nvPr>
        </p:nvSpPr>
        <p:spPr>
          <a:xfrm>
            <a:off x="4419600" y="838200"/>
            <a:ext cx="4724400" cy="4648200"/>
          </a:xfrm>
        </p:spPr>
        <p:txBody>
          <a:bodyPr/>
          <a:lstStyle/>
          <a:p>
            <a:pPr>
              <a:buFont typeface="Wingdings 3" pitchFamily="18" charset="2"/>
              <a:buNone/>
            </a:pPr>
            <a:r>
              <a:rPr lang="en-US" sz="1800" smtClean="0">
                <a:latin typeface="Times New Roman" pitchFamily="18" charset="0"/>
              </a:rPr>
              <a:t>class PackageTest3</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static void main(String args[])</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ClassC obC = new ClassC();</a:t>
            </a:r>
          </a:p>
          <a:p>
            <a:pPr>
              <a:buFont typeface="Wingdings 3" pitchFamily="18" charset="2"/>
              <a:buNone/>
            </a:pPr>
            <a:r>
              <a:rPr lang="en-US" sz="1800" smtClean="0">
                <a:latin typeface="Times New Roman" pitchFamily="18" charset="0"/>
              </a:rPr>
              <a:t>		obC.displayB();</a:t>
            </a:r>
          </a:p>
          <a:p>
            <a:pPr>
              <a:buFont typeface="Wingdings 3" pitchFamily="18" charset="2"/>
              <a:buNone/>
            </a:pPr>
            <a:r>
              <a:rPr lang="en-US" sz="1800" smtClean="0">
                <a:latin typeface="Times New Roman" pitchFamily="18" charset="0"/>
              </a:rPr>
              <a:t>		obC.displayC();</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p:txBody>
      </p:sp>
      <p:sp>
        <p:nvSpPr>
          <p:cNvPr id="294920" name="Text Box 5"/>
          <p:cNvSpPr txBox="1">
            <a:spLocks noChangeArrowheads="1"/>
          </p:cNvSpPr>
          <p:nvPr/>
        </p:nvSpPr>
        <p:spPr bwMode="auto">
          <a:xfrm>
            <a:off x="457200" y="4876800"/>
            <a:ext cx="4038600" cy="119221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 – c:\ClassC.java</a:t>
            </a:r>
          </a:p>
          <a:p>
            <a:pPr>
              <a:spcBef>
                <a:spcPct val="50000"/>
              </a:spcBef>
            </a:pPr>
            <a:r>
              <a:rPr lang="en-US" sz="2400" b="1">
                <a:latin typeface="Times New Roman" pitchFamily="18" charset="0"/>
              </a:rPr>
              <a:t>Compile-c:\ClassC.java</a:t>
            </a:r>
          </a:p>
          <a:p>
            <a:pPr>
              <a:spcBef>
                <a:spcPct val="50000"/>
              </a:spcBef>
            </a:pPr>
            <a:r>
              <a:rPr lang="en-US" sz="2400" b="1">
                <a:latin typeface="Times New Roman" pitchFamily="18" charset="0"/>
              </a:rPr>
              <a:t>Class file in –c:\ClassC.class</a:t>
            </a:r>
          </a:p>
        </p:txBody>
      </p:sp>
      <p:sp>
        <p:nvSpPr>
          <p:cNvPr id="294921" name="Text Box 6"/>
          <p:cNvSpPr txBox="1">
            <a:spLocks noChangeArrowheads="1"/>
          </p:cNvSpPr>
          <p:nvPr/>
        </p:nvSpPr>
        <p:spPr bwMode="auto">
          <a:xfrm>
            <a:off x="4343400" y="4343400"/>
            <a:ext cx="4572000" cy="18796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Source file-c:\java\jdk1.6.0_06\bin\PackageTest3.java</a:t>
            </a:r>
          </a:p>
          <a:p>
            <a:pPr>
              <a:spcBef>
                <a:spcPct val="50000"/>
              </a:spcBef>
            </a:pPr>
            <a:r>
              <a:rPr lang="en-US" sz="2400" b="1">
                <a:latin typeface="Times New Roman" pitchFamily="18" charset="0"/>
              </a:rPr>
              <a:t>Compile-javac PackageTest3.java</a:t>
            </a:r>
          </a:p>
          <a:p>
            <a:pPr>
              <a:spcBef>
                <a:spcPct val="50000"/>
              </a:spcBef>
            </a:pPr>
            <a:r>
              <a:rPr lang="en-US" sz="2400" b="1">
                <a:latin typeface="Times New Roman" pitchFamily="18" charset="0"/>
              </a:rPr>
              <a:t>Copy –PackageTest3.class -&gt; c:\</a:t>
            </a:r>
          </a:p>
          <a:p>
            <a:pPr>
              <a:spcBef>
                <a:spcPct val="50000"/>
              </a:spcBef>
            </a:pPr>
            <a:r>
              <a:rPr lang="en-US" sz="2400" b="1">
                <a:latin typeface="Times New Roman" pitchFamily="18" charset="0"/>
              </a:rPr>
              <a:t>Execute-java PackageTest3</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EBA5F846-C81A-4B07-BE2B-65865BFBF68D}" type="slidenum">
              <a:rPr lang="en-US"/>
              <a:pPr>
                <a:defRPr/>
              </a:pPr>
              <a:t>241</a:t>
            </a:fld>
            <a:endParaRPr lang="en-US"/>
          </a:p>
        </p:txBody>
      </p:sp>
      <p:sp>
        <p:nvSpPr>
          <p:cNvPr id="6"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52137F5A-7309-4D49-9771-D08E2ED7E48F}" type="datetime1">
              <a:rPr lang="en-US" sz="1400">
                <a:latin typeface="+mn-lt"/>
              </a:rPr>
              <a:pPr>
                <a:defRPr/>
              </a:pPr>
              <a:t>2/26/2019</a:t>
            </a:fld>
            <a:endParaRPr lang="en-US" sz="1400">
              <a:latin typeface="+mn-lt"/>
            </a:endParaRPr>
          </a:p>
        </p:txBody>
      </p:sp>
      <p:sp>
        <p:nvSpPr>
          <p:cNvPr id="7"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8"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3D9E412-1CBF-4EDA-A595-6091EE4C548E}" type="slidenum">
              <a:rPr lang="en-US" sz="1400">
                <a:latin typeface="+mn-lt"/>
              </a:rPr>
              <a:pPr algn="r">
                <a:defRPr/>
              </a:pPr>
              <a:t>241</a:t>
            </a:fld>
            <a:endParaRPr lang="en-US" sz="1400">
              <a:latin typeface="+mn-lt"/>
            </a:endParaRPr>
          </a:p>
        </p:txBody>
      </p:sp>
      <p:sp>
        <p:nvSpPr>
          <p:cNvPr id="295941" name="Rectangle 2"/>
          <p:cNvSpPr>
            <a:spLocks noGrp="1" noChangeArrowheads="1"/>
          </p:cNvSpPr>
          <p:nvPr>
            <p:ph type="title" idx="4294967295"/>
          </p:nvPr>
        </p:nvSpPr>
        <p:spPr bwMode="auto">
          <a:xfrm>
            <a:off x="457200" y="274638"/>
            <a:ext cx="83820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Adding a Class to a Package</a:t>
            </a:r>
          </a:p>
        </p:txBody>
      </p:sp>
      <p:sp>
        <p:nvSpPr>
          <p:cNvPr id="295942" name="Rectangle 3"/>
          <p:cNvSpPr>
            <a:spLocks noGrp="1" noChangeArrowheads="1"/>
          </p:cNvSpPr>
          <p:nvPr>
            <p:ph type="body" idx="4294967295"/>
          </p:nvPr>
        </p:nvSpPr>
        <p:spPr>
          <a:xfrm>
            <a:off x="457200" y="1481138"/>
            <a:ext cx="8148638" cy="1674812"/>
          </a:xfrm>
        </p:spPr>
        <p:txBody>
          <a:bodyPr/>
          <a:lstStyle/>
          <a:p>
            <a:pPr>
              <a:buFont typeface="Wingdings" pitchFamily="2" charset="2"/>
              <a:buChar char="ü"/>
            </a:pPr>
            <a:r>
              <a:rPr lang="en-US" sz="2300" smtClean="0">
                <a:latin typeface="Times New Roman" pitchFamily="18" charset="0"/>
              </a:rPr>
              <a:t>Every java source file can contain only class declared as </a:t>
            </a:r>
            <a:r>
              <a:rPr lang="en-US" sz="2300" b="1" smtClean="0">
                <a:latin typeface="Times New Roman" pitchFamily="18" charset="0"/>
              </a:rPr>
              <a:t>public.</a:t>
            </a:r>
          </a:p>
          <a:p>
            <a:pPr>
              <a:buFont typeface="Wingdings" pitchFamily="2" charset="2"/>
              <a:buChar char="ü"/>
            </a:pPr>
            <a:r>
              <a:rPr lang="en-US" sz="2300" smtClean="0">
                <a:latin typeface="Times New Roman" pitchFamily="18" charset="0"/>
              </a:rPr>
              <a:t>The name of the source file should be same as the name of the public class with </a:t>
            </a:r>
            <a:r>
              <a:rPr lang="en-US" sz="2300" b="1" smtClean="0">
                <a:latin typeface="Times New Roman" pitchFamily="18" charset="0"/>
              </a:rPr>
              <a:t>.java</a:t>
            </a:r>
            <a:r>
              <a:rPr lang="en-US" sz="2300" smtClean="0">
                <a:latin typeface="Times New Roman" pitchFamily="18" charset="0"/>
              </a:rPr>
              <a:t> extension.</a:t>
            </a:r>
          </a:p>
        </p:txBody>
      </p:sp>
      <p:sp>
        <p:nvSpPr>
          <p:cNvPr id="295943" name="Text Box 4"/>
          <p:cNvSpPr txBox="1">
            <a:spLocks noChangeArrowheads="1"/>
          </p:cNvSpPr>
          <p:nvPr/>
        </p:nvSpPr>
        <p:spPr bwMode="auto">
          <a:xfrm>
            <a:off x="838200" y="3733800"/>
            <a:ext cx="2971800" cy="201771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package p1;</a:t>
            </a:r>
          </a:p>
          <a:p>
            <a:pPr>
              <a:spcBef>
                <a:spcPct val="50000"/>
              </a:spcBef>
            </a:pPr>
            <a:r>
              <a:rPr lang="en-US" sz="2400" b="1">
                <a:latin typeface="Times New Roman" pitchFamily="18" charset="0"/>
              </a:rPr>
              <a:t>public ClassA{ ……………}</a:t>
            </a:r>
          </a:p>
          <a:p>
            <a:pPr>
              <a:spcBef>
                <a:spcPct val="50000"/>
              </a:spcBef>
            </a:pPr>
            <a:endParaRPr lang="en-US" sz="2400" b="1">
              <a:latin typeface="Times New Roman" pitchFamily="18" charset="0"/>
            </a:endParaRPr>
          </a:p>
          <a:p>
            <a:pPr>
              <a:spcBef>
                <a:spcPct val="50000"/>
              </a:spcBef>
            </a:pPr>
            <a:r>
              <a:rPr lang="en-US" sz="2400" b="1">
                <a:latin typeface="Times New Roman" pitchFamily="18" charset="0"/>
              </a:rPr>
              <a:t>Source file : ClassA.java</a:t>
            </a:r>
          </a:p>
          <a:p>
            <a:pPr>
              <a:spcBef>
                <a:spcPct val="50000"/>
              </a:spcBef>
            </a:pPr>
            <a:r>
              <a:rPr lang="en-US" sz="2400" b="1">
                <a:latin typeface="Times New Roman" pitchFamily="18" charset="0"/>
              </a:rPr>
              <a:t>Subdirectory: p1</a:t>
            </a:r>
          </a:p>
        </p:txBody>
      </p:sp>
      <p:sp>
        <p:nvSpPr>
          <p:cNvPr id="295944" name="Text Box 5"/>
          <p:cNvSpPr txBox="1">
            <a:spLocks noChangeArrowheads="1"/>
          </p:cNvSpPr>
          <p:nvPr/>
        </p:nvSpPr>
        <p:spPr bwMode="auto">
          <a:xfrm>
            <a:off x="4572000" y="3733800"/>
            <a:ext cx="3429000" cy="201771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package p1;</a:t>
            </a:r>
          </a:p>
          <a:p>
            <a:pPr>
              <a:spcBef>
                <a:spcPct val="50000"/>
              </a:spcBef>
            </a:pPr>
            <a:r>
              <a:rPr lang="en-US" sz="2400" b="1">
                <a:latin typeface="Times New Roman" pitchFamily="18" charset="0"/>
              </a:rPr>
              <a:t>public ClassB{…………}</a:t>
            </a:r>
          </a:p>
          <a:p>
            <a:pPr>
              <a:spcBef>
                <a:spcPct val="50000"/>
              </a:spcBef>
            </a:pPr>
            <a:endParaRPr lang="en-US" sz="2400" b="1">
              <a:latin typeface="Times New Roman" pitchFamily="18" charset="0"/>
            </a:endParaRPr>
          </a:p>
          <a:p>
            <a:pPr>
              <a:spcBef>
                <a:spcPct val="50000"/>
              </a:spcBef>
            </a:pPr>
            <a:r>
              <a:rPr lang="en-US" sz="2400" b="1">
                <a:latin typeface="Times New Roman" pitchFamily="18" charset="0"/>
              </a:rPr>
              <a:t>Source file: ClassB.java</a:t>
            </a:r>
          </a:p>
          <a:p>
            <a:pPr>
              <a:spcBef>
                <a:spcPct val="50000"/>
              </a:spcBef>
            </a:pPr>
            <a:r>
              <a:rPr lang="en-US" sz="2400" b="1">
                <a:latin typeface="Times New Roman" pitchFamily="18" charset="0"/>
              </a:rPr>
              <a:t>Subdirectory:p1</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C784BA7-0FF2-4294-A887-529BAD37FD78}" type="slidenum">
              <a:rPr lang="en-US"/>
              <a:pPr>
                <a:defRPr/>
              </a:pPr>
              <a:t>242</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D5D98AA8-169E-46C9-A00A-1BAC2C7FEB5C}"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38FAF1D-A998-4DBE-ABA0-9766C3FF9477}" type="slidenum">
              <a:rPr lang="en-US" sz="1400">
                <a:latin typeface="+mn-lt"/>
              </a:rPr>
              <a:pPr algn="r">
                <a:defRPr/>
              </a:pPr>
              <a:t>242</a:t>
            </a:fld>
            <a:endParaRPr lang="en-US" sz="1400">
              <a:latin typeface="+mn-lt"/>
            </a:endParaRPr>
          </a:p>
        </p:txBody>
      </p:sp>
      <p:sp>
        <p:nvSpPr>
          <p:cNvPr id="296965"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Adding a Class to a Package</a:t>
            </a:r>
          </a:p>
        </p:txBody>
      </p:sp>
      <p:sp>
        <p:nvSpPr>
          <p:cNvPr id="296966" name="Rectangle 3"/>
          <p:cNvSpPr>
            <a:spLocks noGrp="1" noChangeArrowheads="1"/>
          </p:cNvSpPr>
          <p:nvPr>
            <p:ph type="body" idx="4294967295"/>
          </p:nvPr>
        </p:nvSpPr>
        <p:spPr>
          <a:xfrm>
            <a:off x="457200" y="1143000"/>
            <a:ext cx="8229600" cy="4983163"/>
          </a:xfrm>
        </p:spPr>
        <p:txBody>
          <a:bodyPr/>
          <a:lstStyle/>
          <a:p>
            <a:pPr marL="0" indent="0">
              <a:lnSpc>
                <a:spcPct val="90000"/>
              </a:lnSpc>
              <a:buFont typeface="Wingdings" pitchFamily="2" charset="2"/>
              <a:buAutoNum type="arabicPeriod"/>
            </a:pPr>
            <a:r>
              <a:rPr lang="en-US" smtClean="0">
                <a:latin typeface="Times New Roman" pitchFamily="18" charset="0"/>
              </a:rPr>
              <a:t>Decide the name of the package.</a:t>
            </a:r>
          </a:p>
          <a:p>
            <a:pPr marL="0" indent="0">
              <a:lnSpc>
                <a:spcPct val="90000"/>
              </a:lnSpc>
              <a:buFont typeface="Wingdings" pitchFamily="2" charset="2"/>
              <a:buAutoNum type="arabicPeriod"/>
            </a:pPr>
            <a:r>
              <a:rPr lang="en-US" smtClean="0">
                <a:latin typeface="Times New Roman" pitchFamily="18" charset="0"/>
              </a:rPr>
              <a:t>Create the subdirectory with this name under the directory where the main source file is located.</a:t>
            </a:r>
          </a:p>
          <a:p>
            <a:pPr marL="0" indent="0">
              <a:lnSpc>
                <a:spcPct val="90000"/>
              </a:lnSpc>
              <a:buFont typeface="Wingdings" pitchFamily="2" charset="2"/>
              <a:buAutoNum type="arabicPeriod"/>
            </a:pPr>
            <a:r>
              <a:rPr lang="en-US" smtClean="0">
                <a:latin typeface="Times New Roman" pitchFamily="18" charset="0"/>
              </a:rPr>
              <a:t>Create classes to be placed in the package in separate source files and declare the package statement</a:t>
            </a:r>
          </a:p>
          <a:p>
            <a:pPr marL="114300" lvl="1" indent="0">
              <a:lnSpc>
                <a:spcPct val="90000"/>
              </a:lnSpc>
              <a:buFont typeface="Verdana" pitchFamily="34" charset="0"/>
              <a:buNone/>
            </a:pPr>
            <a:r>
              <a:rPr lang="en-US" i="1" smtClean="0">
                <a:latin typeface="Times New Roman" pitchFamily="18" charset="0"/>
              </a:rPr>
              <a:t>		package packagename;</a:t>
            </a:r>
          </a:p>
          <a:p>
            <a:pPr marL="114300" lvl="1" indent="0">
              <a:lnSpc>
                <a:spcPct val="90000"/>
              </a:lnSpc>
              <a:buFont typeface="Verdana" pitchFamily="34" charset="0"/>
              <a:buNone/>
            </a:pPr>
            <a:r>
              <a:rPr lang="en-US" smtClean="0">
                <a:latin typeface="Times New Roman" pitchFamily="18" charset="0"/>
              </a:rPr>
              <a:t>4. Compile each source file. When completed the package will contain .class files of the source files.</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C83398A-C853-4093-A56D-EE61AB6F88AC}" type="slidenum">
              <a:rPr lang="en-US"/>
              <a:pPr>
                <a:defRPr/>
              </a:pPr>
              <a:t>243</a:t>
            </a:fld>
            <a:endParaRPr lang="en-US"/>
          </a:p>
        </p:txBody>
      </p:sp>
      <p:sp>
        <p:nvSpPr>
          <p:cNvPr id="4" name="Date Placeholder 1"/>
          <p:cNvSpPr txBox="1">
            <a:spLocks noGrp="1"/>
          </p:cNvSpPr>
          <p:nvPr/>
        </p:nvSpPr>
        <p:spPr bwMode="auto">
          <a:xfrm>
            <a:off x="457200" y="6245225"/>
            <a:ext cx="2133600" cy="476250"/>
          </a:xfrm>
          <a:prstGeom prst="rect">
            <a:avLst/>
          </a:prstGeom>
          <a:noFill/>
          <a:ln>
            <a:miter lim="800000"/>
            <a:headEnd/>
            <a:tailEnd/>
          </a:ln>
        </p:spPr>
        <p:txBody>
          <a:bodyPr/>
          <a:lstStyle/>
          <a:p>
            <a:pPr>
              <a:defRPr/>
            </a:pPr>
            <a:fld id="{DA69BE2D-2B50-4EF7-9E44-5A342A6E25E2}" type="datetime1">
              <a:rPr lang="en-US" sz="1400">
                <a:latin typeface="+mn-lt"/>
              </a:rPr>
              <a:pPr>
                <a:defRPr/>
              </a:pPr>
              <a:t>2/26/2019</a:t>
            </a:fld>
            <a:endParaRPr lang="en-US" sz="1400">
              <a:latin typeface="+mn-lt"/>
            </a:endParaRPr>
          </a:p>
        </p:txBody>
      </p:sp>
      <p:sp>
        <p:nvSpPr>
          <p:cNvPr id="5" name="Footer Placeholder 2"/>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3"/>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0F2A629-C858-4D36-AC1B-AE0F93C09FCF}" type="slidenum">
              <a:rPr lang="en-US" sz="1400">
                <a:latin typeface="+mn-lt"/>
              </a:rPr>
              <a:pPr algn="r">
                <a:defRPr/>
              </a:pPr>
              <a:t>243</a:t>
            </a:fld>
            <a:endParaRPr lang="en-US" sz="1400">
              <a:latin typeface="+mn-lt"/>
            </a:endParaRPr>
          </a:p>
        </p:txBody>
      </p:sp>
      <p:sp>
        <p:nvSpPr>
          <p:cNvPr id="297989" name="Rectangle 2"/>
          <p:cNvSpPr>
            <a:spLocks noGrp="1" noChangeArrowheads="1"/>
          </p:cNvSpPr>
          <p:nvPr>
            <p:ph type="title" idx="4294967295"/>
          </p:nvPr>
        </p:nvSpPr>
        <p:spPr bwMode="auto">
          <a:xfrm>
            <a:off x="0" y="-228600"/>
            <a:ext cx="8305800" cy="1143000"/>
          </a:xfrm>
          <a:noFill/>
        </p:spPr>
        <p:txBody>
          <a:bodyPr wrap="square" lIns="91440" tIns="45720" rIns="91440" bIns="45720" numCol="1" anchorCtr="0" compatLnSpc="1">
            <a:prstTxWarp prst="textNoShape">
              <a:avLst/>
            </a:prstTxWarp>
          </a:bodyPr>
          <a:lstStyle/>
          <a:p>
            <a:r>
              <a:rPr lang="en-GB" b="0" smtClean="0">
                <a:effectLst/>
                <a:latin typeface="Times New Roman" pitchFamily="18" charset="0"/>
              </a:rPr>
              <a:t>public/package/private scope</a:t>
            </a:r>
            <a:endParaRPr lang="en-US" b="0" smtClean="0">
              <a:effectLst/>
              <a:latin typeface="Times New Roman" pitchFamily="18" charset="0"/>
            </a:endParaRPr>
          </a:p>
        </p:txBody>
      </p:sp>
      <p:sp>
        <p:nvSpPr>
          <p:cNvPr id="21507" name="Rectangle 3"/>
          <p:cNvSpPr>
            <a:spLocks noGrp="1" noChangeArrowheads="1"/>
          </p:cNvSpPr>
          <p:nvPr>
            <p:ph type="body" idx="4294967295"/>
          </p:nvPr>
        </p:nvSpPr>
        <p:spPr>
          <a:xfrm>
            <a:off x="457200" y="914400"/>
            <a:ext cx="8229600" cy="4572000"/>
          </a:xfrm>
        </p:spPr>
        <p:txBody>
          <a:bodyPr/>
          <a:lstStyle/>
          <a:p>
            <a:pPr>
              <a:lnSpc>
                <a:spcPct val="90000"/>
              </a:lnSpc>
              <a:spcAft>
                <a:spcPct val="30000"/>
              </a:spcAft>
              <a:buFont typeface="Wingdings" pitchFamily="2" charset="2"/>
              <a:buChar char="ü"/>
            </a:pPr>
            <a:r>
              <a:rPr lang="en-GB" sz="2300" smtClean="0">
                <a:latin typeface="Times New Roman" pitchFamily="18" charset="0"/>
              </a:rPr>
              <a:t>Scope</a:t>
            </a:r>
            <a:r>
              <a:rPr lang="en-GB" sz="2300" i="1" smtClean="0">
                <a:latin typeface="Times New Roman" pitchFamily="18" charset="0"/>
              </a:rPr>
              <a:t> </a:t>
            </a:r>
            <a:r>
              <a:rPr lang="en-GB" sz="2300" smtClean="0">
                <a:latin typeface="Times New Roman" pitchFamily="18" charset="0"/>
              </a:rPr>
              <a:t> is concerned with the visibility of program elements such as classes and members</a:t>
            </a:r>
          </a:p>
          <a:p>
            <a:pPr>
              <a:lnSpc>
                <a:spcPct val="90000"/>
              </a:lnSpc>
              <a:spcAft>
                <a:spcPct val="30000"/>
              </a:spcAft>
              <a:buFont typeface="Wingdings" pitchFamily="2" charset="2"/>
              <a:buChar char="ü"/>
            </a:pPr>
            <a:r>
              <a:rPr lang="en-GB" sz="2300" smtClean="0">
                <a:latin typeface="Times New Roman" pitchFamily="18" charset="0"/>
              </a:rPr>
              <a:t>Class members (methods or instance fields) can be defined with public, package (default), private or protected scope </a:t>
            </a:r>
          </a:p>
          <a:p>
            <a:pPr>
              <a:lnSpc>
                <a:spcPct val="90000"/>
              </a:lnSpc>
              <a:spcAft>
                <a:spcPct val="30000"/>
              </a:spcAft>
              <a:buFont typeface="Wingdings" pitchFamily="2" charset="2"/>
              <a:buChar char="ü"/>
            </a:pPr>
            <a:r>
              <a:rPr lang="en-GB" sz="2300" smtClean="0">
                <a:latin typeface="Times New Roman" pitchFamily="18" charset="0"/>
              </a:rPr>
              <a:t>A class has two levels of visibility:</a:t>
            </a:r>
          </a:p>
          <a:p>
            <a:pPr>
              <a:lnSpc>
                <a:spcPct val="90000"/>
              </a:lnSpc>
              <a:spcAft>
                <a:spcPct val="30000"/>
              </a:spcAft>
              <a:buFont typeface="Wingdings" pitchFamily="2" charset="2"/>
              <a:buNone/>
            </a:pPr>
            <a:r>
              <a:rPr lang="en-GB" sz="2300" smtClean="0">
                <a:latin typeface="Times New Roman" pitchFamily="18" charset="0"/>
              </a:rPr>
              <a:t>	-</a:t>
            </a:r>
            <a:r>
              <a:rPr lang="en-GB" sz="2300" b="1" smtClean="0">
                <a:latin typeface="Times New Roman" pitchFamily="18" charset="0"/>
              </a:rPr>
              <a:t>public</a:t>
            </a:r>
            <a:r>
              <a:rPr lang="en-GB" sz="2300" smtClean="0">
                <a:latin typeface="Times New Roman" pitchFamily="18" charset="0"/>
              </a:rPr>
              <a:t> scope means it is visible outside its containing package</a:t>
            </a:r>
          </a:p>
          <a:p>
            <a:pPr>
              <a:lnSpc>
                <a:spcPct val="90000"/>
              </a:lnSpc>
              <a:spcAft>
                <a:spcPct val="30000"/>
              </a:spcAft>
              <a:buFont typeface="Wingdings" pitchFamily="2" charset="2"/>
              <a:buNone/>
            </a:pPr>
            <a:r>
              <a:rPr lang="en-GB" sz="2300" smtClean="0">
                <a:latin typeface="Times New Roman" pitchFamily="18" charset="0"/>
              </a:rPr>
              <a:t>	- default scope means it is visible only inside the package. (package scope/ friendly scope)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DBF383B-4E91-49B8-ACEB-6A11FB79A7E6}" type="slidenum">
              <a:rPr lang="en-US"/>
              <a:pPr>
                <a:defRPr/>
              </a:pPr>
              <a:t>244</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CFCC126-AC3B-4C46-A782-09926E6B6F5C}"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CBDC743-216B-490B-947E-8C7FD1DE7B84}" type="slidenum">
              <a:rPr lang="en-US" sz="1400">
                <a:latin typeface="+mn-lt"/>
              </a:rPr>
              <a:pPr algn="r">
                <a:defRPr/>
              </a:pPr>
              <a:t>244</a:t>
            </a:fld>
            <a:endParaRPr lang="en-US" sz="1400">
              <a:latin typeface="+mn-lt"/>
            </a:endParaRPr>
          </a:p>
        </p:txBody>
      </p:sp>
      <p:sp>
        <p:nvSpPr>
          <p:cNvPr id="23554" name="Rectangle 2"/>
          <p:cNvSpPr>
            <a:spLocks noGrp="1" noChangeArrowheads="1"/>
          </p:cNvSpPr>
          <p:nvPr>
            <p:ph type="body" idx="4294967295"/>
          </p:nvPr>
        </p:nvSpPr>
        <p:spPr>
          <a:xfrm>
            <a:off x="685800" y="1143000"/>
            <a:ext cx="7696200" cy="4038600"/>
          </a:xfrm>
        </p:spPr>
        <p:txBody>
          <a:bodyPr/>
          <a:lstStyle/>
          <a:p>
            <a:pPr>
              <a:spcBef>
                <a:spcPct val="50000"/>
              </a:spcBef>
              <a:spcAft>
                <a:spcPct val="30000"/>
              </a:spcAft>
              <a:buFont typeface="Wingdings" pitchFamily="2" charset="2"/>
              <a:buChar char="ü"/>
            </a:pPr>
            <a:r>
              <a:rPr lang="en-GB" sz="2000" smtClean="0">
                <a:latin typeface="Times New Roman" pitchFamily="18" charset="0"/>
              </a:rPr>
              <a:t>A class member with </a:t>
            </a:r>
            <a:r>
              <a:rPr lang="en-GB" sz="2000" b="1" smtClean="0">
                <a:latin typeface="Times New Roman" pitchFamily="18" charset="0"/>
              </a:rPr>
              <a:t>public</a:t>
            </a:r>
            <a:r>
              <a:rPr lang="en-GB" sz="2000" smtClean="0">
                <a:latin typeface="Times New Roman" pitchFamily="18" charset="0"/>
              </a:rPr>
              <a:t> scope</a:t>
            </a:r>
            <a:r>
              <a:rPr lang="en-GB" sz="2000" i="1" smtClean="0">
                <a:latin typeface="Times New Roman" pitchFamily="18" charset="0"/>
              </a:rPr>
              <a:t> </a:t>
            </a:r>
            <a:r>
              <a:rPr lang="en-GB" sz="2000" smtClean="0">
                <a:latin typeface="Times New Roman" pitchFamily="18" charset="0"/>
              </a:rPr>
              <a:t>means it is visible anywhere its class is visible</a:t>
            </a:r>
          </a:p>
          <a:p>
            <a:pPr>
              <a:spcBef>
                <a:spcPct val="50000"/>
              </a:spcBef>
              <a:spcAft>
                <a:spcPct val="30000"/>
              </a:spcAft>
              <a:buFont typeface="Wingdings" pitchFamily="2" charset="2"/>
              <a:buChar char="ü"/>
            </a:pPr>
            <a:r>
              <a:rPr lang="en-GB" sz="2000" smtClean="0">
                <a:latin typeface="Times New Roman" pitchFamily="18" charset="0"/>
              </a:rPr>
              <a:t>A class member with </a:t>
            </a:r>
            <a:r>
              <a:rPr lang="en-GB" sz="2000" b="1" smtClean="0">
                <a:latin typeface="Times New Roman" pitchFamily="18" charset="0"/>
              </a:rPr>
              <a:t>private</a:t>
            </a:r>
            <a:r>
              <a:rPr lang="en-GB" sz="2000" smtClean="0">
                <a:latin typeface="Times New Roman" pitchFamily="18" charset="0"/>
              </a:rPr>
              <a:t> scope</a:t>
            </a:r>
            <a:r>
              <a:rPr lang="en-GB" sz="2000" i="1" smtClean="0">
                <a:latin typeface="Times New Roman" pitchFamily="18" charset="0"/>
              </a:rPr>
              <a:t> </a:t>
            </a:r>
            <a:r>
              <a:rPr lang="en-GB" sz="2000" smtClean="0">
                <a:latin typeface="Times New Roman" pitchFamily="18" charset="0"/>
              </a:rPr>
              <a:t>means it is visible only within its encapsulating class</a:t>
            </a:r>
          </a:p>
          <a:p>
            <a:pPr>
              <a:spcBef>
                <a:spcPct val="50000"/>
              </a:spcBef>
              <a:spcAft>
                <a:spcPct val="30000"/>
              </a:spcAft>
              <a:buFont typeface="Wingdings" pitchFamily="2" charset="2"/>
              <a:buChar char="ü"/>
            </a:pPr>
            <a:r>
              <a:rPr lang="en-GB" sz="2000" smtClean="0">
                <a:latin typeface="Times New Roman" pitchFamily="18" charset="0"/>
              </a:rPr>
              <a:t>A class/class member with </a:t>
            </a:r>
            <a:r>
              <a:rPr lang="en-GB" sz="2000" b="1" smtClean="0">
                <a:latin typeface="Times New Roman" pitchFamily="18" charset="0"/>
              </a:rPr>
              <a:t>package</a:t>
            </a:r>
            <a:r>
              <a:rPr lang="en-GB" sz="2000" smtClean="0">
                <a:latin typeface="Times New Roman" pitchFamily="18" charset="0"/>
              </a:rPr>
              <a:t> scope means it is visible only inside its containing package</a:t>
            </a:r>
          </a:p>
          <a:p>
            <a:pPr>
              <a:spcBef>
                <a:spcPct val="50000"/>
              </a:spcBef>
              <a:spcAft>
                <a:spcPct val="30000"/>
              </a:spcAft>
              <a:buFont typeface="Wingdings" pitchFamily="2" charset="2"/>
              <a:buChar char="ü"/>
            </a:pPr>
            <a:r>
              <a:rPr lang="en-GB" sz="2000" smtClean="0">
                <a:latin typeface="Times New Roman" pitchFamily="18" charset="0"/>
              </a:rPr>
              <a:t>A class member with </a:t>
            </a:r>
            <a:r>
              <a:rPr lang="en-GB" sz="2000" b="1" smtClean="0">
                <a:latin typeface="Times New Roman" pitchFamily="18" charset="0"/>
              </a:rPr>
              <a:t>protected </a:t>
            </a:r>
            <a:r>
              <a:rPr lang="en-GB" sz="2000" smtClean="0">
                <a:latin typeface="Times New Roman" pitchFamily="18" charset="0"/>
              </a:rPr>
              <a:t>scope means it is visible every where except the non-subclasses in other package.</a:t>
            </a:r>
            <a:endParaRPr lang="en-US" sz="2000" b="1" smtClean="0">
              <a:latin typeface="Times New Roman" pitchFamily="18" charset="0"/>
            </a:endParaRPr>
          </a:p>
        </p:txBody>
      </p:sp>
      <p:sp>
        <p:nvSpPr>
          <p:cNvPr id="300038" name="Rectangle 3"/>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GB" b="0" smtClean="0">
                <a:effectLst/>
                <a:latin typeface="Times New Roman" pitchFamily="18" charset="0"/>
              </a:rPr>
              <a:t>public/package/private scope</a:t>
            </a:r>
            <a:endParaRPr lang="en-US" b="0" smtClean="0">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48D9DAA-7FD6-47AE-8288-6CD307EB38FD}" type="slidenum">
              <a:rPr lang="en-US"/>
              <a:pPr>
                <a:defRPr/>
              </a:pPr>
              <a:t>245</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9861068D-A8A8-4BAB-B758-75640AA7B53C}"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277393D-CBFF-4918-B18C-D69FB305BAB7}" type="slidenum">
              <a:rPr lang="en-US" sz="1400">
                <a:latin typeface="+mn-lt"/>
              </a:rPr>
              <a:pPr algn="r">
                <a:defRPr/>
              </a:pPr>
              <a:t>245</a:t>
            </a:fld>
            <a:endParaRPr lang="en-US" sz="1400">
              <a:latin typeface="+mn-lt"/>
            </a:endParaRPr>
          </a:p>
        </p:txBody>
      </p:sp>
      <p:sp>
        <p:nvSpPr>
          <p:cNvPr id="302085" name="Rectangle 2"/>
          <p:cNvSpPr>
            <a:spLocks noGrp="1" noChangeArrowheads="1"/>
          </p:cNvSpPr>
          <p:nvPr>
            <p:ph type="title" idx="4294967295"/>
          </p:nvPr>
        </p:nvSpPr>
        <p:spPr bwMode="auto">
          <a:xfrm>
            <a:off x="1143000" y="228600"/>
            <a:ext cx="7772400" cy="1143000"/>
          </a:xfrm>
          <a:noFill/>
        </p:spPr>
        <p:txBody>
          <a:bodyPr wrap="square" lIns="91440" tIns="45720" rIns="91440" bIns="45720" numCol="1" anchorCtr="0" compatLnSpc="1">
            <a:prstTxWarp prst="textNoShape">
              <a:avLst/>
            </a:prstTxWarp>
          </a:bodyPr>
          <a:lstStyle/>
          <a:p>
            <a:r>
              <a:rPr lang="en-GB" b="0" smtClean="0">
                <a:effectLst/>
                <a:latin typeface="Times New Roman" pitchFamily="18" charset="0"/>
              </a:rPr>
              <a:t>Example 1</a:t>
            </a:r>
            <a:endParaRPr lang="en-US" b="0" smtClean="0">
              <a:effectLst/>
              <a:latin typeface="Times New Roman" pitchFamily="18" charset="0"/>
            </a:endParaRPr>
          </a:p>
        </p:txBody>
      </p:sp>
      <p:sp>
        <p:nvSpPr>
          <p:cNvPr id="25603" name="Rectangle 3"/>
          <p:cNvSpPr>
            <a:spLocks noChangeArrowheads="1"/>
          </p:cNvSpPr>
          <p:nvPr/>
        </p:nvSpPr>
        <p:spPr bwMode="auto">
          <a:xfrm>
            <a:off x="1905000" y="1600200"/>
            <a:ext cx="5105400" cy="3886200"/>
          </a:xfrm>
          <a:prstGeom prst="rect">
            <a:avLst/>
          </a:prstGeom>
          <a:noFill/>
          <a:ln w="9525">
            <a:noFill/>
            <a:miter lim="800000"/>
            <a:headEnd/>
            <a:tailEnd/>
          </a:ln>
          <a:effectLst/>
        </p:spPr>
        <p:txBody>
          <a:bodyPr/>
          <a:lstStyle/>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package my_package;</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class A		// package scope</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A’s public &amp; private members</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public class B		// public scope</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B’s public and private members</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endParaRPr lang="en-US" sz="2400" b="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F07D6C0-0E22-43C3-AF97-226B70989EEE}" type="slidenum">
              <a:rPr lang="en-US"/>
              <a:pPr>
                <a:defRPr/>
              </a:pPr>
              <a:t>246</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2D88A995-105A-4508-A31C-EEFE8F87844B}"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EF5B9F49-2698-4E7A-AB70-C4A22D6DB218}" type="slidenum">
              <a:rPr lang="en-US" sz="1400">
                <a:latin typeface="+mn-lt"/>
              </a:rPr>
              <a:pPr algn="r">
                <a:defRPr/>
              </a:pPr>
              <a:t>246</a:t>
            </a:fld>
            <a:endParaRPr lang="en-US" sz="1400">
              <a:latin typeface="+mn-lt"/>
            </a:endParaRPr>
          </a:p>
        </p:txBody>
      </p:sp>
      <p:sp>
        <p:nvSpPr>
          <p:cNvPr id="29698" name="Rectangle 2"/>
          <p:cNvSpPr>
            <a:spLocks noChangeArrowheads="1"/>
          </p:cNvSpPr>
          <p:nvPr/>
        </p:nvSpPr>
        <p:spPr bwMode="auto">
          <a:xfrm>
            <a:off x="1066800" y="1752600"/>
            <a:ext cx="7467600" cy="3886200"/>
          </a:xfrm>
          <a:prstGeom prst="rect">
            <a:avLst/>
          </a:prstGeom>
          <a:noFill/>
          <a:ln w="9525">
            <a:noFill/>
            <a:miter lim="800000"/>
            <a:headEnd/>
            <a:tailEnd/>
          </a:ln>
          <a:effectLst/>
        </p:spPr>
        <p:txBody>
          <a:bodyPr/>
          <a:lstStyle/>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package my_package;</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class D</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D’s public &amp; private members</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Class D ‘knows’ about classes A and B </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private B b;		// OK – class B has public scope</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private A a;		// OK – class A has package scope</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endParaRPr lang="en-US" sz="2400" b="1">
              <a:effectLst>
                <a:outerShdw blurRad="38100" dist="38100" dir="2700000" algn="tl">
                  <a:srgbClr val="C0C0C0"/>
                </a:outerShdw>
              </a:effectLst>
              <a:latin typeface="Times New Roman" pitchFamily="18" charset="0"/>
            </a:endParaRPr>
          </a:p>
        </p:txBody>
      </p:sp>
      <p:sp>
        <p:nvSpPr>
          <p:cNvPr id="304134" name="Rectangle 3"/>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Example-2</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F5650546-1F8A-4ADB-BF8A-B818F7EA4406}" type="slidenum">
              <a:rPr lang="en-US"/>
              <a:pPr>
                <a:defRPr/>
              </a:pPr>
              <a:t>247</a:t>
            </a:fld>
            <a:endParaRPr lang="en-US"/>
          </a:p>
        </p:txBody>
      </p:sp>
      <p:sp>
        <p:nvSpPr>
          <p:cNvPr id="5"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6107199F-B83F-4404-8E73-ECCD6B31BEDF}" type="datetime1">
              <a:rPr lang="en-US" sz="1400">
                <a:latin typeface="+mn-lt"/>
              </a:rPr>
              <a:pPr>
                <a:defRPr/>
              </a:pPr>
              <a:t>2/26/2019</a:t>
            </a:fld>
            <a:endParaRPr lang="en-US" sz="1400">
              <a:latin typeface="+mn-lt"/>
            </a:endParaRPr>
          </a:p>
        </p:txBody>
      </p:sp>
      <p:sp>
        <p:nvSpPr>
          <p:cNvPr id="6"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7"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1A80C1B-42E6-4FF2-B575-95F8C4DE460A}" type="slidenum">
              <a:rPr lang="en-US" sz="1400">
                <a:latin typeface="+mn-lt"/>
              </a:rPr>
              <a:pPr algn="r">
                <a:defRPr/>
              </a:pPr>
              <a:t>247</a:t>
            </a:fld>
            <a:endParaRPr lang="en-US" sz="1400">
              <a:latin typeface="+mn-lt"/>
            </a:endParaRPr>
          </a:p>
        </p:txBody>
      </p:sp>
      <p:sp>
        <p:nvSpPr>
          <p:cNvPr id="27650" name="Rectangle 2"/>
          <p:cNvSpPr>
            <a:spLocks noChangeArrowheads="1"/>
          </p:cNvSpPr>
          <p:nvPr/>
        </p:nvSpPr>
        <p:spPr bwMode="auto">
          <a:xfrm>
            <a:off x="1066800" y="1905000"/>
            <a:ext cx="7620000" cy="4038600"/>
          </a:xfrm>
          <a:prstGeom prst="rect">
            <a:avLst/>
          </a:prstGeom>
          <a:noFill/>
          <a:ln w="9525">
            <a:noFill/>
            <a:miter lim="800000"/>
            <a:headEnd/>
            <a:tailEnd/>
          </a:ln>
          <a:effectLst/>
        </p:spPr>
        <p:txBody>
          <a:bodyPr/>
          <a:lstStyle/>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package another_package;</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import my_package.*;</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class C</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C’s public &amp; private members</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 class C ‘knows’ about class B </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a:t>
            </a: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		private B b;		// OK – class B has public scope</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4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endParaRPr lang="en-GB" sz="24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endParaRPr lang="en-US" sz="2400" b="1">
              <a:effectLst>
                <a:outerShdw blurRad="38100" dist="38100" dir="2700000" algn="tl">
                  <a:srgbClr val="C0C0C0"/>
                </a:outerShdw>
              </a:effectLst>
              <a:latin typeface="Times New Roman" pitchFamily="18" charset="0"/>
            </a:endParaRPr>
          </a:p>
        </p:txBody>
      </p:sp>
      <p:sp>
        <p:nvSpPr>
          <p:cNvPr id="306182" name="Line 3"/>
          <p:cNvSpPr>
            <a:spLocks noChangeShapeType="1"/>
          </p:cNvSpPr>
          <p:nvPr/>
        </p:nvSpPr>
        <p:spPr bwMode="auto">
          <a:xfrm flipH="1" flipV="1">
            <a:off x="2895600" y="4191000"/>
            <a:ext cx="152400" cy="1447800"/>
          </a:xfrm>
          <a:prstGeom prst="line">
            <a:avLst/>
          </a:prstGeom>
          <a:noFill/>
          <a:ln w="28575">
            <a:solidFill>
              <a:srgbClr val="FF0000"/>
            </a:solidFill>
            <a:round/>
            <a:headEnd/>
            <a:tailEnd type="triangle" w="med" len="med"/>
          </a:ln>
        </p:spPr>
        <p:txBody>
          <a:bodyPr wrap="none"/>
          <a:lstStyle/>
          <a:p>
            <a:endParaRPr lang="en-US"/>
          </a:p>
        </p:txBody>
      </p:sp>
      <p:sp>
        <p:nvSpPr>
          <p:cNvPr id="306183" name="Rectangle 4"/>
          <p:cNvSpPr>
            <a:spLocks noGrp="1" noChangeArrowheads="1"/>
          </p:cNvSpPr>
          <p:nvPr>
            <p:ph type="title" idx="4294967295"/>
          </p:nvPr>
        </p:nvSpPr>
        <p:spPr bwMode="auto">
          <a:xfrm>
            <a:off x="457200" y="274638"/>
            <a:ext cx="83058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Example-3</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09C4ACF8-7965-4EE9-A108-8A7AA85E46F0}" type="slidenum">
              <a:rPr lang="en-US"/>
              <a:pPr>
                <a:defRPr/>
              </a:pPr>
              <a:t>248</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CDBDA478-0ACA-4FF2-AC9D-5D44A45D8EF1}"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3B1B640-385B-4037-8CC0-7EF92B963B7A}" type="slidenum">
              <a:rPr lang="en-US" sz="1400">
                <a:latin typeface="+mn-lt"/>
              </a:rPr>
              <a:pPr algn="r">
                <a:defRPr/>
              </a:pPr>
              <a:t>248</a:t>
            </a:fld>
            <a:endParaRPr lang="en-US" sz="1400">
              <a:latin typeface="+mn-lt"/>
            </a:endParaRPr>
          </a:p>
        </p:txBody>
      </p:sp>
      <p:sp>
        <p:nvSpPr>
          <p:cNvPr id="308229" name="Rectangle 2"/>
          <p:cNvSpPr>
            <a:spLocks noGrp="1" noChangeArrowheads="1"/>
          </p:cNvSpPr>
          <p:nvPr>
            <p:ph type="title" idx="4294967295"/>
          </p:nvPr>
        </p:nvSpPr>
        <p:spPr bwMode="auto">
          <a:xfrm>
            <a:off x="1295400" y="152400"/>
            <a:ext cx="7391400" cy="914400"/>
          </a:xfrm>
          <a:noFill/>
        </p:spPr>
        <p:txBody>
          <a:bodyPr wrap="square" lIns="92075" tIns="46038" rIns="92075" bIns="46038" numCol="1" anchorCtr="0" compatLnSpc="1">
            <a:prstTxWarp prst="textNoShape">
              <a:avLst/>
            </a:prstTxWarp>
          </a:bodyPr>
          <a:lstStyle/>
          <a:p>
            <a:r>
              <a:rPr lang="en-GB" sz="3300" b="0" smtClean="0">
                <a:effectLst/>
                <a:latin typeface="Times New Roman" pitchFamily="18" charset="0"/>
              </a:rPr>
              <a:t>Example 4</a:t>
            </a:r>
            <a:endParaRPr lang="en-US" sz="3300" b="0" smtClean="0">
              <a:effectLst/>
              <a:latin typeface="Times New Roman" pitchFamily="18" charset="0"/>
            </a:endParaRPr>
          </a:p>
        </p:txBody>
      </p:sp>
      <p:sp>
        <p:nvSpPr>
          <p:cNvPr id="31747" name="Rectangle 3"/>
          <p:cNvSpPr>
            <a:spLocks noChangeArrowheads="1"/>
          </p:cNvSpPr>
          <p:nvPr/>
        </p:nvSpPr>
        <p:spPr bwMode="auto">
          <a:xfrm>
            <a:off x="1219200" y="1143000"/>
            <a:ext cx="7696200" cy="3886200"/>
          </a:xfrm>
          <a:prstGeom prst="rect">
            <a:avLst/>
          </a:prstGeom>
          <a:noFill/>
          <a:ln w="9525">
            <a:noFill/>
            <a:miter lim="800000"/>
            <a:headEnd/>
            <a:tailEnd/>
          </a:ln>
          <a:effectLst/>
        </p:spPr>
        <p:txBody>
          <a:bodyPr/>
          <a:lstStyle/>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package my_package;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class A</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int get() { return data; }		// package scope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public A(int d) { data=d;}		// public scope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private int data;					// private scope		</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endParaRPr lang="en-GB" sz="23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class B</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void f()</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A a=new A(d);		// OK A has package scope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int d=a.get();		// OK – get() has package scope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int d1=a.data;		// Error! – data is private</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a:t>
            </a:r>
          </a:p>
          <a:p>
            <a:pPr marL="342900" indent="-342900" defTabSz="381000">
              <a:lnSpc>
                <a:spcPct val="70000"/>
              </a:lnSpc>
              <a:spcBef>
                <a:spcPct val="20000"/>
              </a:spcBef>
              <a:buClr>
                <a:schemeClr val="tx2"/>
              </a:buClr>
              <a:buSzPct val="75000"/>
              <a:buFont typeface="Wingdings" pitchFamily="2" charset="2"/>
              <a:buNone/>
              <a:defRPr/>
            </a:pPr>
            <a:r>
              <a:rPr lang="en-GB" sz="2300" b="1">
                <a:effectLst>
                  <a:outerShdw blurRad="38100" dist="38100" dir="2700000" algn="tl">
                    <a:srgbClr val="C0C0C0"/>
                  </a:outerShdw>
                </a:effectLst>
                <a:latin typeface="Times New Roman" pitchFamily="18" charset="0"/>
              </a:rPr>
              <a:t>}	</a:t>
            </a:r>
          </a:p>
          <a:p>
            <a:pPr marL="342900" indent="-342900" defTabSz="381000">
              <a:lnSpc>
                <a:spcPct val="70000"/>
              </a:lnSpc>
              <a:spcBef>
                <a:spcPct val="20000"/>
              </a:spcBef>
              <a:buClr>
                <a:schemeClr val="tx2"/>
              </a:buClr>
              <a:buSzPct val="75000"/>
              <a:buFont typeface="Wingdings" pitchFamily="2" charset="2"/>
              <a:buNone/>
              <a:defRPr/>
            </a:pPr>
            <a:endParaRPr lang="en-GB" sz="2300" b="1">
              <a:effectLst>
                <a:outerShdw blurRad="38100" dist="38100" dir="2700000" algn="tl">
                  <a:srgbClr val="C0C0C0"/>
                </a:outerShdw>
              </a:effectLst>
              <a:latin typeface="Times New Roman" pitchFamily="18" charset="0"/>
            </a:endParaRPr>
          </a:p>
          <a:p>
            <a:pPr marL="342900" indent="-342900" defTabSz="381000">
              <a:lnSpc>
                <a:spcPct val="70000"/>
              </a:lnSpc>
              <a:spcBef>
                <a:spcPct val="20000"/>
              </a:spcBef>
              <a:buClr>
                <a:schemeClr val="tx2"/>
              </a:buClr>
              <a:buSzPct val="75000"/>
              <a:buFont typeface="Wingdings" pitchFamily="2" charset="2"/>
              <a:buNone/>
              <a:defRPr/>
            </a:pPr>
            <a:endParaRPr lang="en-US" sz="2000" b="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2334A4E-141C-4371-A144-23607D898117}" type="slidenum">
              <a:rPr lang="en-US"/>
              <a:pPr>
                <a:defRPr/>
              </a:pPr>
              <a:t>249</a:t>
            </a:fld>
            <a:endParaRPr lang="en-US"/>
          </a:p>
        </p:txBody>
      </p:sp>
      <p:sp>
        <p:nvSpPr>
          <p:cNvPr id="47"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192613E6-ECD4-4B15-9EC0-34EC2C1AFBFD}" type="datetime1">
              <a:rPr lang="en-US" sz="1400">
                <a:latin typeface="+mn-lt"/>
              </a:rPr>
              <a:pPr>
                <a:defRPr/>
              </a:pPr>
              <a:t>2/26/2019</a:t>
            </a:fld>
            <a:endParaRPr lang="en-US" sz="1400">
              <a:latin typeface="+mn-lt"/>
            </a:endParaRPr>
          </a:p>
        </p:txBody>
      </p:sp>
      <p:sp>
        <p:nvSpPr>
          <p:cNvPr id="48"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a:latin typeface="+mn-lt"/>
              </a:rPr>
              <a:t>SOBUZ</a:t>
            </a:r>
          </a:p>
        </p:txBody>
      </p:sp>
      <p:sp>
        <p:nvSpPr>
          <p:cNvPr id="49"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B939F5F-DF51-44AA-91A4-7286AC3907F8}" type="slidenum">
              <a:rPr lang="en-US" sz="1400">
                <a:latin typeface="+mn-lt"/>
              </a:rPr>
              <a:pPr algn="r">
                <a:defRPr/>
              </a:pPr>
              <a:t>249</a:t>
            </a:fld>
            <a:endParaRPr lang="en-US" sz="1400">
              <a:latin typeface="+mn-lt"/>
            </a:endParaRPr>
          </a:p>
        </p:txBody>
      </p:sp>
      <p:sp>
        <p:nvSpPr>
          <p:cNvPr id="310277" name="Rectangle 2"/>
          <p:cNvSpPr>
            <a:spLocks noGrp="1" noChangeArrowheads="1"/>
          </p:cNvSpPr>
          <p:nvPr>
            <p:ph type="title" idx="4294967295"/>
          </p:nvPr>
        </p:nvSpPr>
        <p:spPr bwMode="auto">
          <a:xfrm>
            <a:off x="457200" y="-76200"/>
            <a:ext cx="8229600" cy="563563"/>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Levels of Access Control</a:t>
            </a:r>
          </a:p>
        </p:txBody>
      </p:sp>
      <p:graphicFrame>
        <p:nvGraphicFramePr>
          <p:cNvPr id="33842" name="Group 50"/>
          <p:cNvGraphicFramePr>
            <a:graphicFrameLocks noGrp="1"/>
          </p:cNvGraphicFramePr>
          <p:nvPr>
            <p:ph idx="4294967295"/>
          </p:nvPr>
        </p:nvGraphicFramePr>
        <p:xfrm>
          <a:off x="609600" y="685800"/>
          <a:ext cx="8077200" cy="4602480"/>
        </p:xfrm>
        <a:graphic>
          <a:graphicData uri="http://schemas.openxmlformats.org/drawingml/2006/table">
            <a:tbl>
              <a:tblPr/>
              <a:tblGrid>
                <a:gridCol w="1363663"/>
                <a:gridCol w="1362075"/>
                <a:gridCol w="1847850"/>
                <a:gridCol w="1847850"/>
                <a:gridCol w="1655762"/>
              </a:tblGrid>
              <a:tr h="620713">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friendly</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same</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Subclass in the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Other class in the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Subclass in other packages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Non-subclass in other</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77936436-6DC6-4DAB-8C11-32B0D6B8C8FF}" type="slidenum">
              <a:rPr lang="en-US"/>
              <a:pPr>
                <a:defRPr/>
              </a:pPr>
              <a:t>25</a:t>
            </a:fld>
            <a:endParaRPr lang="en-US"/>
          </a:p>
        </p:txBody>
      </p:sp>
      <p:sp>
        <p:nvSpPr>
          <p:cNvPr id="64514" name="Rectangle 2"/>
          <p:cNvSpPr>
            <a:spLocks noGrp="1"/>
          </p:cNvSpPr>
          <p:nvPr>
            <p:ph type="title"/>
          </p:nvPr>
        </p:nvSpPr>
        <p:spPr bwMode="auto">
          <a:xfrm>
            <a:off x="457200" y="0"/>
            <a:ext cx="7927975" cy="1143000"/>
          </a:xfrm>
          <a:noFill/>
        </p:spPr>
        <p:txBody>
          <a:bodyPr wrap="square" lIns="92075" tIns="46038" rIns="92075" bIns="46038" numCol="1" anchorCtr="0" compatLnSpc="1">
            <a:prstTxWarp prst="textNoShape">
              <a:avLst/>
            </a:prstTxWarp>
          </a:bodyPr>
          <a:lstStyle/>
          <a:p>
            <a:r>
              <a:rPr lang="en-US" smtClean="0">
                <a:effectLst/>
              </a:rPr>
              <a:t>Programming languages</a:t>
            </a:r>
          </a:p>
        </p:txBody>
      </p:sp>
      <p:sp>
        <p:nvSpPr>
          <p:cNvPr id="64515" name="Rectangle 3"/>
          <p:cNvSpPr>
            <a:spLocks noGrp="1"/>
          </p:cNvSpPr>
          <p:nvPr>
            <p:ph type="body" idx="1"/>
          </p:nvPr>
        </p:nvSpPr>
        <p:spPr>
          <a:xfrm>
            <a:off x="533400" y="1828800"/>
            <a:ext cx="8610600" cy="5029200"/>
          </a:xfrm>
          <a:noFill/>
          <a:ln/>
        </p:spPr>
        <p:txBody>
          <a:bodyPr lIns="182563" tIns="46038" rIns="182563" bIns="46038"/>
          <a:lstStyle/>
          <a:p>
            <a:pPr marL="571500" indent="-571500">
              <a:lnSpc>
                <a:spcPct val="80000"/>
              </a:lnSpc>
              <a:buFont typeface="Wingdings" pitchFamily="2" charset="2"/>
              <a:buChar char="ü"/>
            </a:pPr>
            <a:r>
              <a:rPr lang="en-US" sz="1800" smtClean="0">
                <a:latin typeface="Times New Roman" pitchFamily="18" charset="0"/>
              </a:rPr>
              <a:t>Three types of programming languages</a:t>
            </a:r>
          </a:p>
          <a:p>
            <a:pPr marL="1143000" lvl="1" indent="-495300">
              <a:lnSpc>
                <a:spcPct val="90000"/>
              </a:lnSpc>
              <a:buFont typeface="Wingdings" pitchFamily="2" charset="2"/>
              <a:buAutoNum type="arabicPeriod"/>
            </a:pPr>
            <a:r>
              <a:rPr lang="en-US" sz="1600" smtClean="0">
                <a:latin typeface="Times New Roman" pitchFamily="18" charset="0"/>
              </a:rPr>
              <a:t>Machine languages </a:t>
            </a:r>
          </a:p>
          <a:p>
            <a:pPr marL="1428750" lvl="2" indent="-438150">
              <a:lnSpc>
                <a:spcPct val="90000"/>
              </a:lnSpc>
              <a:buFont typeface="Wingdings" pitchFamily="2" charset="2"/>
              <a:buChar char="ü"/>
            </a:pPr>
            <a:r>
              <a:rPr lang="en-US" sz="1600" smtClean="0">
                <a:latin typeface="Times New Roman" pitchFamily="18" charset="0"/>
              </a:rPr>
              <a:t>Strings of numbers giving machine specific instructions</a:t>
            </a:r>
          </a:p>
          <a:p>
            <a:pPr marL="1428750" lvl="2" indent="-438150">
              <a:lnSpc>
                <a:spcPct val="90000"/>
              </a:lnSpc>
              <a:buFont typeface="Wingdings 2" pitchFamily="18" charset="2"/>
              <a:buNone/>
            </a:pPr>
            <a:endParaRPr lang="en-US" sz="1500" b="1" smtClean="0">
              <a:latin typeface="Times New Roman" pitchFamily="18" charset="0"/>
            </a:endParaRPr>
          </a:p>
          <a:p>
            <a:pPr marL="1143000" lvl="1" indent="-495300">
              <a:lnSpc>
                <a:spcPct val="90000"/>
              </a:lnSpc>
              <a:buFont typeface="Wingdings" pitchFamily="2" charset="2"/>
              <a:buAutoNum type="arabicPeriod"/>
            </a:pPr>
            <a:r>
              <a:rPr lang="en-US" sz="1600" smtClean="0">
                <a:latin typeface="Times New Roman" pitchFamily="18" charset="0"/>
              </a:rPr>
              <a:t>Assembly languages</a:t>
            </a:r>
          </a:p>
          <a:p>
            <a:pPr marL="1428750" lvl="2" indent="-438150">
              <a:lnSpc>
                <a:spcPct val="90000"/>
              </a:lnSpc>
              <a:buFont typeface="Wingdings" pitchFamily="2" charset="2"/>
              <a:buChar char="ü"/>
            </a:pPr>
            <a:r>
              <a:rPr lang="en-US" sz="1600" smtClean="0">
                <a:latin typeface="Times New Roman" pitchFamily="18" charset="0"/>
              </a:rPr>
              <a:t>English-like abbreviations representing elementary computer operations (translated via assemblers)</a:t>
            </a:r>
          </a:p>
          <a:p>
            <a:pPr marL="1790700" lvl="3" indent="-381000">
              <a:lnSpc>
                <a:spcPct val="90000"/>
              </a:lnSpc>
              <a:buFont typeface="Wingdings" pitchFamily="2" charset="2"/>
              <a:buChar char="ü"/>
            </a:pPr>
            <a:r>
              <a:rPr lang="en-US" sz="1300" smtClean="0">
                <a:latin typeface="Times New Roman" pitchFamily="18" charset="0"/>
              </a:rPr>
              <a:t>Example:</a:t>
            </a:r>
          </a:p>
          <a:p>
            <a:pPr marL="2247900" lvl="4" indent="-381000">
              <a:lnSpc>
                <a:spcPct val="90000"/>
              </a:lnSpc>
              <a:buFont typeface="Wingdings 2" pitchFamily="18" charset="2"/>
              <a:buNone/>
            </a:pPr>
            <a:r>
              <a:rPr lang="en-US" sz="1200" b="1" smtClean="0">
                <a:latin typeface="Times New Roman" pitchFamily="18" charset="0"/>
              </a:rPr>
              <a:t>LOAD   BASEPAY</a:t>
            </a:r>
          </a:p>
          <a:p>
            <a:pPr marL="2247900" lvl="4" indent="-381000">
              <a:lnSpc>
                <a:spcPct val="90000"/>
              </a:lnSpc>
              <a:buFont typeface="Wingdings 2" pitchFamily="18" charset="2"/>
              <a:buNone/>
            </a:pPr>
            <a:r>
              <a:rPr lang="en-US" sz="1200" b="1" smtClean="0">
                <a:latin typeface="Times New Roman" pitchFamily="18" charset="0"/>
              </a:rPr>
              <a:t>ADD    OVERPAY</a:t>
            </a:r>
          </a:p>
          <a:p>
            <a:pPr marL="2247900" lvl="4" indent="-381000">
              <a:lnSpc>
                <a:spcPct val="90000"/>
              </a:lnSpc>
              <a:buFont typeface="Wingdings 2" pitchFamily="18" charset="2"/>
              <a:buNone/>
            </a:pPr>
            <a:r>
              <a:rPr lang="en-US" sz="1200" b="1" smtClean="0">
                <a:latin typeface="Times New Roman" pitchFamily="18" charset="0"/>
              </a:rPr>
              <a:t>STORE  GROSSPAY</a:t>
            </a:r>
          </a:p>
          <a:p>
            <a:pPr marL="1143000" lvl="1" indent="-495300">
              <a:lnSpc>
                <a:spcPct val="90000"/>
              </a:lnSpc>
              <a:buFont typeface="Wingdings" pitchFamily="2" charset="2"/>
              <a:buAutoNum type="arabicPeriod"/>
            </a:pPr>
            <a:r>
              <a:rPr lang="en-US" sz="1600" smtClean="0">
                <a:latin typeface="Times New Roman" pitchFamily="18" charset="0"/>
              </a:rPr>
              <a:t>High-level languages</a:t>
            </a:r>
          </a:p>
          <a:p>
            <a:pPr marL="1428750" lvl="2" indent="-438150">
              <a:lnSpc>
                <a:spcPct val="90000"/>
              </a:lnSpc>
              <a:buFont typeface="Wingdings" pitchFamily="2" charset="2"/>
              <a:buChar char="ü"/>
            </a:pPr>
            <a:r>
              <a:rPr lang="en-US" sz="1600" smtClean="0">
                <a:latin typeface="Times New Roman" pitchFamily="18" charset="0"/>
              </a:rPr>
              <a:t>Codes similar to everyday English</a:t>
            </a:r>
          </a:p>
          <a:p>
            <a:pPr marL="1428750" lvl="2" indent="-438150">
              <a:lnSpc>
                <a:spcPct val="90000"/>
              </a:lnSpc>
              <a:buFont typeface="Wingdings" pitchFamily="2" charset="2"/>
              <a:buChar char="ü"/>
            </a:pPr>
            <a:r>
              <a:rPr lang="en-US" sz="1600" smtClean="0">
                <a:latin typeface="Times New Roman" pitchFamily="18" charset="0"/>
              </a:rPr>
              <a:t>Use mathematical notations (translated via compilers)</a:t>
            </a:r>
          </a:p>
          <a:p>
            <a:pPr marL="1428750" lvl="2" indent="-438150">
              <a:lnSpc>
                <a:spcPct val="90000"/>
              </a:lnSpc>
              <a:buFont typeface="Wingdings" pitchFamily="2" charset="2"/>
              <a:buChar char="ü"/>
            </a:pPr>
            <a:r>
              <a:rPr lang="en-US" sz="1600" smtClean="0">
                <a:latin typeface="Times New Roman" pitchFamily="18" charset="0"/>
              </a:rPr>
              <a:t>Example:           </a:t>
            </a:r>
            <a:r>
              <a:rPr lang="en-US" sz="1600" b="1" smtClean="0">
                <a:latin typeface="Times New Roman" pitchFamily="18" charset="0"/>
              </a:rPr>
              <a:t>grossPay = basePay</a:t>
            </a:r>
            <a:r>
              <a:rPr lang="en-US" sz="1600" b="1" smtClean="0">
                <a:latin typeface="Courier New" pitchFamily="49" charset="0"/>
              </a:rPr>
              <a:t> + overTimePay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51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5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9C769C8-D3C0-47BD-AB9D-0D12EF451515}" type="slidenum">
              <a:rPr lang="en-US"/>
              <a:pPr>
                <a:defRPr/>
              </a:pPr>
              <a:t>250</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64754DA0-C6D9-4A2A-842C-66106A7CD8CD}"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176BF33-926D-4DF3-B407-CAFF3210B3C5}" type="slidenum">
              <a:rPr lang="en-US" sz="1400">
                <a:latin typeface="+mn-lt"/>
              </a:rPr>
              <a:pPr algn="r">
                <a:defRPr/>
              </a:pPr>
              <a:t>250</a:t>
            </a:fld>
            <a:endParaRPr lang="en-US" sz="1400">
              <a:latin typeface="+mn-lt"/>
            </a:endParaRPr>
          </a:p>
        </p:txBody>
      </p:sp>
      <p:sp>
        <p:nvSpPr>
          <p:cNvPr id="31130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Interface</a:t>
            </a:r>
          </a:p>
        </p:txBody>
      </p:sp>
      <p:sp>
        <p:nvSpPr>
          <p:cNvPr id="311302"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Similar to a class.</a:t>
            </a:r>
          </a:p>
          <a:p>
            <a:pPr>
              <a:buFont typeface="Wingdings" pitchFamily="2" charset="2"/>
              <a:buChar char="ü"/>
            </a:pPr>
            <a:r>
              <a:rPr lang="en-US" sz="2300" smtClean="0">
                <a:latin typeface="Times New Roman" pitchFamily="18" charset="0"/>
              </a:rPr>
              <a:t>Consists of only abstract methods and final variables.</a:t>
            </a:r>
          </a:p>
          <a:p>
            <a:pPr>
              <a:buFont typeface="Wingdings" pitchFamily="2" charset="2"/>
              <a:buChar char="ü"/>
            </a:pPr>
            <a:r>
              <a:rPr lang="en-US" sz="2300" smtClean="0">
                <a:latin typeface="Times New Roman" pitchFamily="18" charset="0"/>
              </a:rPr>
              <a:t>Any number of classes can implement an interface.</a:t>
            </a:r>
          </a:p>
          <a:p>
            <a:pPr>
              <a:buFont typeface="Wingdings" pitchFamily="2" charset="2"/>
              <a:buChar char="ü"/>
            </a:pPr>
            <a:r>
              <a:rPr lang="en-US" sz="2300" smtClean="0">
                <a:latin typeface="Times New Roman" pitchFamily="18" charset="0"/>
              </a:rPr>
              <a:t>One class can implement any number of interfaces.</a:t>
            </a:r>
          </a:p>
          <a:p>
            <a:pPr>
              <a:buFont typeface="Wingdings" pitchFamily="2" charset="2"/>
              <a:buChar char="ü"/>
            </a:pPr>
            <a:r>
              <a:rPr lang="en-US" sz="2300" smtClean="0">
                <a:latin typeface="Times New Roman" pitchFamily="18" charset="0"/>
              </a:rPr>
              <a:t>To implement an interface a class must define each of the method declared in the interface. Each class can also add new features.</a:t>
            </a:r>
          </a:p>
          <a:p>
            <a:pPr>
              <a:buFont typeface="Wingdings" pitchFamily="2" charset="2"/>
              <a:buChar char="ü"/>
            </a:pPr>
            <a:r>
              <a:rPr lang="en-US" sz="2300" smtClean="0">
                <a:latin typeface="Times New Roman" pitchFamily="18" charset="0"/>
              </a:rPr>
              <a:t>Interface disconnect the definition of a method or set of methods from the inheritance hierarchy.</a:t>
            </a: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38DD5749-F3EA-4E99-B201-54B518DFDD2D}" type="slidenum">
              <a:rPr lang="en-US"/>
              <a:pPr>
                <a:defRPr/>
              </a:pPr>
              <a:t>251</a:t>
            </a:fld>
            <a:endParaRPr lang="en-US"/>
          </a:p>
        </p:txBody>
      </p:sp>
      <p:sp>
        <p:nvSpPr>
          <p:cNvPr id="6"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531F1773-B7E0-4716-9831-B54455D037E0}" type="datetime1">
              <a:rPr lang="en-US" sz="1400">
                <a:latin typeface="+mn-lt"/>
              </a:rPr>
              <a:pPr>
                <a:defRPr/>
              </a:pPr>
              <a:t>2/26/2019</a:t>
            </a:fld>
            <a:endParaRPr lang="en-US" sz="1400">
              <a:latin typeface="+mn-lt"/>
            </a:endParaRPr>
          </a:p>
        </p:txBody>
      </p:sp>
      <p:sp>
        <p:nvSpPr>
          <p:cNvPr id="7"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8"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74A65482-55EA-4B8A-9536-AF1506B3C5BF}" type="slidenum">
              <a:rPr lang="en-US" sz="1400">
                <a:latin typeface="+mn-lt"/>
              </a:rPr>
              <a:pPr algn="r">
                <a:defRPr/>
              </a:pPr>
              <a:t>251</a:t>
            </a:fld>
            <a:endParaRPr lang="en-US" sz="1400">
              <a:latin typeface="+mn-lt"/>
            </a:endParaRPr>
          </a:p>
        </p:txBody>
      </p:sp>
      <p:sp>
        <p:nvSpPr>
          <p:cNvPr id="3123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Defining an Interface</a:t>
            </a:r>
          </a:p>
        </p:txBody>
      </p:sp>
      <p:sp>
        <p:nvSpPr>
          <p:cNvPr id="312326" name="Rectangle 3"/>
          <p:cNvSpPr>
            <a:spLocks noGrp="1" noChangeArrowheads="1"/>
          </p:cNvSpPr>
          <p:nvPr>
            <p:ph type="body" sz="half" idx="4294967295"/>
          </p:nvPr>
        </p:nvSpPr>
        <p:spPr>
          <a:xfrm>
            <a:off x="381000" y="1600200"/>
            <a:ext cx="4343400" cy="4530725"/>
          </a:xfrm>
        </p:spPr>
        <p:txBody>
          <a:bodyPr/>
          <a:lstStyle/>
          <a:p>
            <a:pPr>
              <a:buFont typeface="Wingdings" pitchFamily="2" charset="2"/>
              <a:buChar char="ü"/>
            </a:pPr>
            <a:r>
              <a:rPr lang="en-US" sz="2100" smtClean="0">
                <a:latin typeface="Times New Roman" pitchFamily="18" charset="0"/>
              </a:rPr>
              <a:t>General form of an interface:</a:t>
            </a:r>
          </a:p>
          <a:p>
            <a:pPr>
              <a:buFont typeface="Wingdings" pitchFamily="2" charset="2"/>
              <a:buNone/>
            </a:pPr>
            <a:r>
              <a:rPr lang="en-US" sz="2100" smtClean="0">
                <a:latin typeface="Times New Roman" pitchFamily="18" charset="0"/>
              </a:rPr>
              <a:t>	</a:t>
            </a:r>
            <a:r>
              <a:rPr lang="en-US" sz="2100" i="1" smtClean="0">
                <a:latin typeface="Times New Roman" pitchFamily="18" charset="0"/>
              </a:rPr>
              <a:t>access</a:t>
            </a:r>
            <a:r>
              <a:rPr lang="en-US" sz="2100" smtClean="0">
                <a:latin typeface="Times New Roman" pitchFamily="18" charset="0"/>
              </a:rPr>
              <a:t> interface </a:t>
            </a:r>
            <a:r>
              <a:rPr lang="en-US" sz="2100" i="1" smtClean="0">
                <a:latin typeface="Times New Roman" pitchFamily="18" charset="0"/>
              </a:rPr>
              <a:t>name</a:t>
            </a:r>
            <a:r>
              <a:rPr lang="en-US" sz="2100" smtClean="0">
                <a:latin typeface="Times New Roman" pitchFamily="18" charset="0"/>
              </a:rPr>
              <a:t> {</a:t>
            </a:r>
          </a:p>
          <a:p>
            <a:pPr>
              <a:buFont typeface="Wingdings" pitchFamily="2" charset="2"/>
              <a:buNone/>
            </a:pPr>
            <a:r>
              <a:rPr lang="en-US" sz="2100" smtClean="0">
                <a:latin typeface="Times New Roman" pitchFamily="18" charset="0"/>
              </a:rPr>
              <a:t>	ret-type </a:t>
            </a:r>
            <a:r>
              <a:rPr lang="en-US" sz="2100" i="1" smtClean="0">
                <a:latin typeface="Times New Roman" pitchFamily="18" charset="0"/>
              </a:rPr>
              <a:t>method1</a:t>
            </a:r>
            <a:r>
              <a:rPr lang="en-US" sz="2100" smtClean="0">
                <a:latin typeface="Times New Roman" pitchFamily="18" charset="0"/>
              </a:rPr>
              <a:t>(parameter list);</a:t>
            </a:r>
          </a:p>
          <a:p>
            <a:pPr>
              <a:buFont typeface="Wingdings" pitchFamily="2" charset="2"/>
              <a:buNone/>
            </a:pPr>
            <a:r>
              <a:rPr lang="en-US" sz="2100" smtClean="0">
                <a:latin typeface="Times New Roman" pitchFamily="18" charset="0"/>
              </a:rPr>
              <a:t>	ret-type </a:t>
            </a:r>
            <a:r>
              <a:rPr lang="en-US" sz="2100" i="1" smtClean="0">
                <a:latin typeface="Times New Roman" pitchFamily="18" charset="0"/>
              </a:rPr>
              <a:t>method2</a:t>
            </a:r>
            <a:r>
              <a:rPr lang="en-US" sz="2100" smtClean="0">
                <a:latin typeface="Times New Roman" pitchFamily="18" charset="0"/>
              </a:rPr>
              <a:t>(parameter list);</a:t>
            </a:r>
          </a:p>
          <a:p>
            <a:pPr>
              <a:buFont typeface="Wingdings" pitchFamily="2" charset="2"/>
              <a:buNone/>
            </a:pPr>
            <a:endParaRPr lang="en-US" sz="2100" smtClean="0">
              <a:latin typeface="Times New Roman" pitchFamily="18" charset="0"/>
            </a:endParaRPr>
          </a:p>
          <a:p>
            <a:pPr>
              <a:buFont typeface="Wingdings" pitchFamily="2" charset="2"/>
              <a:buNone/>
            </a:pPr>
            <a:endParaRPr lang="en-US" sz="2100" smtClean="0">
              <a:latin typeface="Times New Roman" pitchFamily="18" charset="0"/>
            </a:endParaRPr>
          </a:p>
          <a:p>
            <a:pPr>
              <a:buFont typeface="Wingdings" pitchFamily="2" charset="2"/>
              <a:buNone/>
            </a:pPr>
            <a:r>
              <a:rPr lang="en-US" sz="2100" smtClean="0">
                <a:latin typeface="Times New Roman" pitchFamily="18" charset="0"/>
              </a:rPr>
              <a:t>	type final </a:t>
            </a:r>
            <a:r>
              <a:rPr lang="en-US" sz="2100" i="1" smtClean="0">
                <a:latin typeface="Times New Roman" pitchFamily="18" charset="0"/>
              </a:rPr>
              <a:t>var1</a:t>
            </a:r>
            <a:r>
              <a:rPr lang="en-US" sz="2100" smtClean="0">
                <a:latin typeface="Times New Roman" pitchFamily="18" charset="0"/>
              </a:rPr>
              <a:t> = value;</a:t>
            </a:r>
          </a:p>
          <a:p>
            <a:pPr>
              <a:buFont typeface="Wingdings" pitchFamily="2" charset="2"/>
              <a:buNone/>
            </a:pPr>
            <a:r>
              <a:rPr lang="en-US" sz="2100" smtClean="0">
                <a:latin typeface="Times New Roman" pitchFamily="18" charset="0"/>
              </a:rPr>
              <a:t>	type final static </a:t>
            </a:r>
            <a:r>
              <a:rPr lang="en-US" sz="2100" i="1" smtClean="0">
                <a:latin typeface="Times New Roman" pitchFamily="18" charset="0"/>
              </a:rPr>
              <a:t>val2</a:t>
            </a:r>
            <a:r>
              <a:rPr lang="en-US" sz="2100" smtClean="0">
                <a:latin typeface="Times New Roman" pitchFamily="18" charset="0"/>
              </a:rPr>
              <a:t> = value;</a:t>
            </a:r>
          </a:p>
          <a:p>
            <a:pPr>
              <a:buFont typeface="Wingdings" pitchFamily="2" charset="2"/>
              <a:buNone/>
            </a:pPr>
            <a:r>
              <a:rPr lang="en-US" sz="2100" smtClean="0">
                <a:latin typeface="Times New Roman" pitchFamily="18" charset="0"/>
              </a:rPr>
              <a:t>}</a:t>
            </a:r>
          </a:p>
        </p:txBody>
      </p:sp>
      <p:sp>
        <p:nvSpPr>
          <p:cNvPr id="312327" name="Rectangle 4"/>
          <p:cNvSpPr>
            <a:spLocks noGrp="1" noChangeArrowheads="1"/>
          </p:cNvSpPr>
          <p:nvPr>
            <p:ph type="body" sz="half" idx="4294967295"/>
          </p:nvPr>
        </p:nvSpPr>
        <p:spPr>
          <a:xfrm>
            <a:off x="4652963" y="1481138"/>
            <a:ext cx="4033837" cy="4525962"/>
          </a:xfrm>
        </p:spPr>
        <p:txBody>
          <a:bodyPr/>
          <a:lstStyle/>
          <a:p>
            <a:pPr>
              <a:buFont typeface="Wingdings 3" pitchFamily="18" charset="2"/>
              <a:buNone/>
            </a:pPr>
            <a:r>
              <a:rPr lang="en-US" sz="2100" u="sng" smtClean="0">
                <a:latin typeface="Times New Roman" pitchFamily="18" charset="0"/>
              </a:rPr>
              <a:t>Example:</a:t>
            </a:r>
          </a:p>
          <a:p>
            <a:pPr>
              <a:buFont typeface="Wingdings 3" pitchFamily="18" charset="2"/>
              <a:buNone/>
            </a:pPr>
            <a:r>
              <a:rPr lang="en-US" sz="2100" smtClean="0">
                <a:latin typeface="Times New Roman" pitchFamily="18" charset="0"/>
              </a:rPr>
              <a:t>interface callback{</a:t>
            </a:r>
          </a:p>
          <a:p>
            <a:pPr>
              <a:buFont typeface="Wingdings 3" pitchFamily="18" charset="2"/>
              <a:buNone/>
            </a:pPr>
            <a:r>
              <a:rPr lang="en-US" sz="2100" smtClean="0">
                <a:latin typeface="Times New Roman" pitchFamily="18" charset="0"/>
              </a:rPr>
              <a:t>	void callback (int param);</a:t>
            </a:r>
          </a:p>
          <a:p>
            <a:pPr>
              <a:buFont typeface="Wingdings 3" pitchFamily="18" charset="2"/>
              <a:buNone/>
            </a:pPr>
            <a:r>
              <a:rPr lang="en-US" sz="2100" smtClean="0">
                <a:latin typeface="Times New Roman" pitchFamily="18" charset="0"/>
              </a:rPr>
              <a:t>}</a:t>
            </a:r>
          </a:p>
        </p:txBody>
      </p:sp>
      <p:sp>
        <p:nvSpPr>
          <p:cNvPr id="312328" name="Line 5"/>
          <p:cNvSpPr>
            <a:spLocks noChangeShapeType="1"/>
          </p:cNvSpPr>
          <p:nvPr/>
        </p:nvSpPr>
        <p:spPr bwMode="auto">
          <a:xfrm>
            <a:off x="1752600" y="3962400"/>
            <a:ext cx="0" cy="838200"/>
          </a:xfrm>
          <a:prstGeom prst="line">
            <a:avLst/>
          </a:prstGeom>
          <a:noFill/>
          <a:ln w="9525">
            <a:solidFill>
              <a:schemeClr val="tx1"/>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3E27EC4-58C5-4257-A72F-46E08A4FA865}" type="slidenum">
              <a:rPr lang="en-US"/>
              <a:pPr>
                <a:defRPr/>
              </a:pPr>
              <a:t>252</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E3A8772C-9EAF-4FB4-9980-F6BED53D8626}"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3D774045-76AC-4E7A-AAA0-2A8E8306FD71}" type="slidenum">
              <a:rPr lang="en-US" sz="1400">
                <a:latin typeface="+mn-lt"/>
              </a:rPr>
              <a:pPr algn="r">
                <a:defRPr/>
              </a:pPr>
              <a:t>252</a:t>
            </a:fld>
            <a:endParaRPr lang="en-US" sz="1400">
              <a:latin typeface="+mn-lt"/>
            </a:endParaRPr>
          </a:p>
        </p:txBody>
      </p:sp>
      <p:sp>
        <p:nvSpPr>
          <p:cNvPr id="31334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Defining an Interface</a:t>
            </a:r>
          </a:p>
        </p:txBody>
      </p:sp>
      <p:sp>
        <p:nvSpPr>
          <p:cNvPr id="313350" name="Rectangle 3"/>
          <p:cNvSpPr>
            <a:spLocks noGrp="1" noChangeArrowheads="1"/>
          </p:cNvSpPr>
          <p:nvPr>
            <p:ph type="body" idx="4294967295"/>
          </p:nvPr>
        </p:nvSpPr>
        <p:spPr/>
        <p:txBody>
          <a:bodyPr/>
          <a:lstStyle/>
          <a:p>
            <a:pPr>
              <a:buFont typeface="Wingdings" pitchFamily="2" charset="2"/>
              <a:buChar char="ü"/>
            </a:pPr>
            <a:r>
              <a:rPr lang="en-US" sz="2300" i="1" smtClean="0">
                <a:latin typeface="Times New Roman" pitchFamily="18" charset="0"/>
              </a:rPr>
              <a:t>Access </a:t>
            </a:r>
            <a:r>
              <a:rPr lang="en-US" sz="2300" smtClean="0">
                <a:latin typeface="Times New Roman" pitchFamily="18" charset="0"/>
              </a:rPr>
              <a:t>is either </a:t>
            </a:r>
            <a:r>
              <a:rPr lang="en-US" sz="2300" b="1" smtClean="0">
                <a:latin typeface="Times New Roman" pitchFamily="18" charset="0"/>
              </a:rPr>
              <a:t>public</a:t>
            </a:r>
            <a:r>
              <a:rPr lang="en-US" sz="2300" smtClean="0">
                <a:latin typeface="Times New Roman" pitchFamily="18" charset="0"/>
              </a:rPr>
              <a:t> or </a:t>
            </a:r>
            <a:r>
              <a:rPr lang="en-US" sz="2300" b="1" smtClean="0">
                <a:latin typeface="Times New Roman" pitchFamily="18" charset="0"/>
              </a:rPr>
              <a:t>default</a:t>
            </a:r>
            <a:r>
              <a:rPr lang="en-US" sz="2300" smtClean="0">
                <a:latin typeface="Times New Roman" pitchFamily="18" charset="0"/>
              </a:rPr>
              <a:t>.</a:t>
            </a:r>
          </a:p>
          <a:p>
            <a:pPr>
              <a:buFont typeface="Wingdings" pitchFamily="2" charset="2"/>
              <a:buChar char="ü"/>
            </a:pPr>
            <a:r>
              <a:rPr lang="en-US" sz="2300" smtClean="0">
                <a:latin typeface="Times New Roman" pitchFamily="18" charset="0"/>
              </a:rPr>
              <a:t>Variables declared inside an interface are implicitly </a:t>
            </a:r>
            <a:r>
              <a:rPr lang="en-US" sz="2300" b="1" smtClean="0">
                <a:latin typeface="Times New Roman" pitchFamily="18" charset="0"/>
              </a:rPr>
              <a:t>final</a:t>
            </a:r>
            <a:r>
              <a:rPr lang="en-US" sz="2300" smtClean="0">
                <a:latin typeface="Times New Roman" pitchFamily="18" charset="0"/>
              </a:rPr>
              <a:t> and </a:t>
            </a:r>
            <a:r>
              <a:rPr lang="en-US" sz="2300" b="1" smtClean="0">
                <a:latin typeface="Times New Roman" pitchFamily="18" charset="0"/>
              </a:rPr>
              <a:t>static.</a:t>
            </a:r>
          </a:p>
          <a:p>
            <a:pPr>
              <a:buFont typeface="Wingdings" pitchFamily="2" charset="2"/>
              <a:buChar char="ü"/>
            </a:pPr>
            <a:r>
              <a:rPr lang="en-US" sz="2300" smtClean="0">
                <a:latin typeface="Times New Roman" pitchFamily="18" charset="0"/>
              </a:rPr>
              <a:t>Variables must be initialized with a constant value.</a:t>
            </a:r>
          </a:p>
          <a:p>
            <a:pPr>
              <a:buFont typeface="Wingdings" pitchFamily="2" charset="2"/>
              <a:buChar char="ü"/>
            </a:pPr>
            <a:r>
              <a:rPr lang="en-US" sz="2300" smtClean="0">
                <a:latin typeface="Times New Roman" pitchFamily="18" charset="0"/>
              </a:rPr>
              <a:t>All methods and variables are implicitly </a:t>
            </a:r>
            <a:r>
              <a:rPr lang="en-US" sz="2300" b="1" smtClean="0">
                <a:latin typeface="Times New Roman" pitchFamily="18" charset="0"/>
              </a:rPr>
              <a:t>public</a:t>
            </a:r>
            <a:r>
              <a:rPr lang="en-US" sz="2300" smtClean="0">
                <a:latin typeface="Times New Roman" pitchFamily="18" charset="0"/>
              </a:rPr>
              <a:t> if the interface, itself, is declared as </a:t>
            </a:r>
            <a:r>
              <a:rPr lang="en-US" sz="2300" b="1" smtClean="0">
                <a:latin typeface="Times New Roman" pitchFamily="18" charset="0"/>
              </a:rPr>
              <a:t>public</a:t>
            </a:r>
            <a:r>
              <a:rPr lang="en-US" sz="2300" smtClean="0">
                <a:latin typeface="Times New Roman" pitchFamily="18" charset="0"/>
              </a:rPr>
              <a:t>.</a:t>
            </a:r>
          </a:p>
          <a:p>
            <a:pPr>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F2EE21E-5AC2-44D3-98DD-D797E8538419}" type="slidenum">
              <a:rPr lang="en-US"/>
              <a:pPr>
                <a:defRPr/>
              </a:pPr>
              <a:t>253</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6C68815E-9A27-4873-AA62-730EA88E9ACF}"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E658AF4-0D97-4934-B30A-36D346D9D9C7}" type="slidenum">
              <a:rPr lang="en-US" sz="1400">
                <a:latin typeface="+mn-lt"/>
              </a:rPr>
              <a:pPr algn="r">
                <a:defRPr/>
              </a:pPr>
              <a:t>253</a:t>
            </a:fld>
            <a:endParaRPr lang="en-US" sz="1400">
              <a:latin typeface="+mn-lt"/>
            </a:endParaRPr>
          </a:p>
        </p:txBody>
      </p:sp>
      <p:sp>
        <p:nvSpPr>
          <p:cNvPr id="31437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Implementing Interfaces</a:t>
            </a:r>
          </a:p>
        </p:txBody>
      </p:sp>
      <p:sp>
        <p:nvSpPr>
          <p:cNvPr id="314374"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The General Form:</a:t>
            </a:r>
          </a:p>
          <a:p>
            <a:pPr>
              <a:buFont typeface="Wingdings" pitchFamily="2" charset="2"/>
              <a:buNone/>
            </a:pPr>
            <a:r>
              <a:rPr lang="en-US" sz="2300" smtClean="0">
                <a:latin typeface="Times New Roman" pitchFamily="18" charset="0"/>
              </a:rPr>
              <a:t>	</a:t>
            </a:r>
            <a:r>
              <a:rPr lang="en-US" sz="2300" i="1" smtClean="0">
                <a:latin typeface="Times New Roman" pitchFamily="18" charset="0"/>
              </a:rPr>
              <a:t>access</a:t>
            </a:r>
            <a:r>
              <a:rPr lang="en-US" sz="2300" smtClean="0">
                <a:latin typeface="Times New Roman" pitchFamily="18" charset="0"/>
              </a:rPr>
              <a:t> class </a:t>
            </a:r>
            <a:r>
              <a:rPr lang="en-US" sz="2300" i="1" smtClean="0">
                <a:latin typeface="Times New Roman" pitchFamily="18" charset="0"/>
              </a:rPr>
              <a:t>classname</a:t>
            </a:r>
            <a:r>
              <a:rPr lang="en-US" sz="2300" smtClean="0">
                <a:latin typeface="Times New Roman" pitchFamily="18" charset="0"/>
              </a:rPr>
              <a:t> [extends </a:t>
            </a:r>
            <a:r>
              <a:rPr lang="en-US" sz="2300" i="1" smtClean="0">
                <a:latin typeface="Times New Roman" pitchFamily="18" charset="0"/>
              </a:rPr>
              <a:t>superclass</a:t>
            </a:r>
            <a:r>
              <a:rPr lang="en-US" sz="2300" smtClean="0">
                <a:latin typeface="Times New Roman" pitchFamily="18" charset="0"/>
              </a:rPr>
              <a:t>][implements </a:t>
            </a:r>
            <a:r>
              <a:rPr lang="en-US" sz="2300" i="1" smtClean="0">
                <a:latin typeface="Times New Roman" pitchFamily="18" charset="0"/>
              </a:rPr>
              <a:t>interface</a:t>
            </a:r>
            <a:r>
              <a:rPr lang="en-US" sz="2300" smtClean="0">
                <a:latin typeface="Times New Roman" pitchFamily="18" charset="0"/>
              </a:rPr>
              <a:t>[,</a:t>
            </a:r>
            <a:r>
              <a:rPr lang="en-US" sz="2300" i="1" smtClean="0">
                <a:latin typeface="Times New Roman" pitchFamily="18" charset="0"/>
              </a:rPr>
              <a:t>interface</a:t>
            </a:r>
            <a:r>
              <a:rPr lang="en-US" sz="2300" smtClean="0">
                <a:latin typeface="Times New Roman" pitchFamily="18" charset="0"/>
              </a:rPr>
              <a:t>]] {</a:t>
            </a:r>
          </a:p>
          <a:p>
            <a:pPr>
              <a:buFont typeface="Wingdings" pitchFamily="2" charset="2"/>
              <a:buNone/>
            </a:pPr>
            <a:r>
              <a:rPr lang="en-US" sz="2300" smtClean="0">
                <a:latin typeface="Times New Roman" pitchFamily="18" charset="0"/>
              </a:rPr>
              <a:t>    }</a:t>
            </a:r>
          </a:p>
          <a:p>
            <a:pPr>
              <a:buFont typeface="Wingdings" pitchFamily="2" charset="2"/>
              <a:buChar char="ü"/>
            </a:pPr>
            <a:r>
              <a:rPr lang="en-US" sz="2300" smtClean="0">
                <a:latin typeface="Times New Roman" pitchFamily="18" charset="0"/>
              </a:rPr>
              <a:t>The methods that implement an interface must be declared </a:t>
            </a:r>
            <a:r>
              <a:rPr lang="en-US" sz="2300" i="1" smtClean="0">
                <a:latin typeface="Times New Roman" pitchFamily="18" charset="0"/>
              </a:rPr>
              <a:t>public</a:t>
            </a:r>
            <a:r>
              <a:rPr lang="en-US" sz="2300" smtClean="0">
                <a:latin typeface="Times New Roman" pitchFamily="18" charset="0"/>
              </a:rPr>
              <a:t>.</a:t>
            </a:r>
          </a:p>
          <a:p>
            <a:pPr>
              <a:buFont typeface="Wingdings" pitchFamily="2" charset="2"/>
              <a:buChar char="ü"/>
            </a:pPr>
            <a:r>
              <a:rPr lang="en-US" sz="2300" smtClean="0">
                <a:latin typeface="Times New Roman" pitchFamily="18" charset="0"/>
              </a:rPr>
              <a:t>The type signature of the implementing method must match exactly the type signature specified in the interface definition.</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2AA2BFC-2073-45D6-9273-56C4B70AB4F6}" type="slidenum">
              <a:rPr lang="en-US"/>
              <a:pPr>
                <a:defRPr/>
              </a:pPr>
              <a:t>254</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B319EAA-385E-4CC0-9CC2-DC5253DD5CB8}"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719E132-86FE-4704-88B6-13A726B83137}" type="slidenum">
              <a:rPr lang="en-US" sz="1400">
                <a:latin typeface="+mn-lt"/>
              </a:rPr>
              <a:pPr algn="r">
                <a:defRPr/>
              </a:pPr>
              <a:t>254</a:t>
            </a:fld>
            <a:endParaRPr lang="en-US" sz="1400">
              <a:latin typeface="+mn-lt"/>
            </a:endParaRPr>
          </a:p>
        </p:txBody>
      </p:sp>
      <p:sp>
        <p:nvSpPr>
          <p:cNvPr id="31539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Accessing Implementations through Interface Reference</a:t>
            </a:r>
          </a:p>
        </p:txBody>
      </p:sp>
      <p:sp>
        <p:nvSpPr>
          <p:cNvPr id="315398" name="Rectangle 3"/>
          <p:cNvSpPr>
            <a:spLocks noGrp="1" noChangeArrowheads="1"/>
          </p:cNvSpPr>
          <p:nvPr>
            <p:ph type="body" idx="4294967295"/>
          </p:nvPr>
        </p:nvSpPr>
        <p:spPr>
          <a:xfrm>
            <a:off x="533400" y="1524000"/>
            <a:ext cx="8229600" cy="5257800"/>
          </a:xfrm>
        </p:spPr>
        <p:txBody>
          <a:bodyPr/>
          <a:lstStyle/>
          <a:p>
            <a:pPr>
              <a:buFont typeface="Wingdings" pitchFamily="2" charset="2"/>
              <a:buChar char="ü"/>
            </a:pPr>
            <a:r>
              <a:rPr lang="en-US" sz="2300" smtClean="0">
                <a:latin typeface="Times New Roman" pitchFamily="18" charset="0"/>
              </a:rPr>
              <a:t>Interface reference is required to access the implementation.</a:t>
            </a:r>
          </a:p>
          <a:p>
            <a:pPr>
              <a:buFont typeface="Wingdings" pitchFamily="2" charset="2"/>
              <a:buChar char="ü"/>
            </a:pPr>
            <a:r>
              <a:rPr lang="en-US" sz="2300" smtClean="0">
                <a:latin typeface="Times New Roman" pitchFamily="18" charset="0"/>
              </a:rPr>
              <a:t>Any instance of the class that implements the interface can be referred to by such a variable.</a:t>
            </a:r>
          </a:p>
          <a:p>
            <a:pPr>
              <a:buFont typeface="Wingdings" pitchFamily="2" charset="2"/>
              <a:buChar char="ü"/>
            </a:pPr>
            <a:r>
              <a:rPr lang="en-US" sz="2300" smtClean="0">
                <a:latin typeface="Times New Roman" pitchFamily="18" charset="0"/>
              </a:rPr>
              <a:t>When a method is called through one of the reference, the correct version will be called based on the actual instance of the interface being referred to.</a:t>
            </a:r>
          </a:p>
          <a:p>
            <a:pPr>
              <a:buFont typeface="Wingdings" pitchFamily="2" charset="2"/>
              <a:buChar char="ü"/>
            </a:pPr>
            <a:r>
              <a:rPr lang="en-US" sz="2300" smtClean="0">
                <a:latin typeface="Times New Roman" pitchFamily="18" charset="0"/>
              </a:rPr>
              <a:t>The method to be executed is looked up dynamically at run time.</a:t>
            </a:r>
          </a:p>
          <a:p>
            <a:pPr>
              <a:buFont typeface="Wingdings" pitchFamily="2" charset="2"/>
              <a:buChar char="ü"/>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94014B61-F034-4E39-AA46-CC6DBD110C53}" type="slidenum">
              <a:rPr lang="en-US"/>
              <a:pPr>
                <a:defRPr/>
              </a:pPr>
              <a:t>255</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C301A157-085D-4B47-9B9E-1127F3AAE9AC}"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EE15D0D-62BD-4953-BE87-D0F0D441CE6A}" type="slidenum">
              <a:rPr lang="en-US" sz="1400">
                <a:latin typeface="+mn-lt"/>
              </a:rPr>
              <a:pPr algn="r">
                <a:defRPr/>
              </a:pPr>
              <a:t>255</a:t>
            </a:fld>
            <a:endParaRPr lang="en-US" sz="1400">
              <a:latin typeface="+mn-lt"/>
            </a:endParaRPr>
          </a:p>
        </p:txBody>
      </p:sp>
      <p:sp>
        <p:nvSpPr>
          <p:cNvPr id="31642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Example-1</a:t>
            </a:r>
          </a:p>
        </p:txBody>
      </p:sp>
      <p:sp>
        <p:nvSpPr>
          <p:cNvPr id="316422" name="Rectangle 3"/>
          <p:cNvSpPr>
            <a:spLocks noGrp="1" noChangeArrowheads="1"/>
          </p:cNvSpPr>
          <p:nvPr>
            <p:ph type="body" idx="4294967295"/>
          </p:nvPr>
        </p:nvSpPr>
        <p:spPr/>
        <p:txBody>
          <a:bodyPr/>
          <a:lstStyle/>
          <a:p>
            <a:pPr>
              <a:lnSpc>
                <a:spcPct val="80000"/>
              </a:lnSpc>
              <a:buFont typeface="Wingdings 3" pitchFamily="18" charset="2"/>
              <a:buNone/>
            </a:pPr>
            <a:r>
              <a:rPr lang="en-US" sz="1400" smtClean="0">
                <a:latin typeface="Times New Roman" pitchFamily="18" charset="0"/>
              </a:rPr>
              <a:t>interface call</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	void callback(int param);	</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endParaRPr lang="en-US" sz="1400" smtClean="0">
              <a:latin typeface="Times New Roman" pitchFamily="18" charset="0"/>
            </a:endParaRPr>
          </a:p>
          <a:p>
            <a:pPr>
              <a:lnSpc>
                <a:spcPct val="80000"/>
              </a:lnSpc>
              <a:buFont typeface="Wingdings 3" pitchFamily="18" charset="2"/>
              <a:buNone/>
            </a:pPr>
            <a:r>
              <a:rPr lang="en-US" sz="1400" smtClean="0">
                <a:latin typeface="Times New Roman" pitchFamily="18" charset="0"/>
              </a:rPr>
              <a:t>class client implements call</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	public void callback(int p)</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		System.out.println("callback called with "+p);</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endParaRPr lang="en-US" sz="1400" smtClean="0">
              <a:latin typeface="Times New Roman" pitchFamily="18" charset="0"/>
            </a:endParaRPr>
          </a:p>
          <a:p>
            <a:pPr>
              <a:lnSpc>
                <a:spcPct val="80000"/>
              </a:lnSpc>
              <a:buFont typeface="Wingdings 3" pitchFamily="18" charset="2"/>
              <a:buNone/>
            </a:pPr>
            <a:r>
              <a:rPr lang="en-US" sz="1400" smtClean="0">
                <a:latin typeface="Times New Roman" pitchFamily="18" charset="0"/>
              </a:rPr>
              <a:t>public class testIface</a:t>
            </a:r>
          </a:p>
          <a:p>
            <a:pPr>
              <a:lnSpc>
                <a:spcPct val="80000"/>
              </a:lnSpc>
              <a:buFont typeface="Wingdings 3" pitchFamily="18" charset="2"/>
              <a:buNone/>
            </a:pPr>
            <a:r>
              <a:rPr lang="en-US" sz="1400" smtClean="0">
                <a:latin typeface="Times New Roman" pitchFamily="18" charset="0"/>
              </a:rPr>
              <a:t>{</a:t>
            </a:r>
          </a:p>
          <a:p>
            <a:pPr>
              <a:lnSpc>
                <a:spcPct val="80000"/>
              </a:lnSpc>
              <a:buFont typeface="Wingdings 3" pitchFamily="18" charset="2"/>
              <a:buNone/>
            </a:pPr>
            <a:r>
              <a:rPr lang="en-US" sz="1400" smtClean="0">
                <a:latin typeface="Times New Roman" pitchFamily="18" charset="0"/>
              </a:rPr>
              <a:t>	public static void main(String args[])</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		call c = new client();</a:t>
            </a:r>
          </a:p>
          <a:p>
            <a:pPr>
              <a:lnSpc>
                <a:spcPct val="80000"/>
              </a:lnSpc>
              <a:buFont typeface="Wingdings 3" pitchFamily="18" charset="2"/>
              <a:buNone/>
            </a:pPr>
            <a:r>
              <a:rPr lang="en-US" sz="1400" smtClean="0">
                <a:latin typeface="Times New Roman" pitchFamily="18" charset="0"/>
              </a:rPr>
              <a:t>		c.callback(423);</a:t>
            </a:r>
          </a:p>
          <a:p>
            <a:pPr>
              <a:lnSpc>
                <a:spcPct val="80000"/>
              </a:lnSpc>
              <a:buFont typeface="Wingdings 3" pitchFamily="18" charset="2"/>
              <a:buNone/>
            </a:pPr>
            <a:r>
              <a:rPr lang="en-US" sz="1400" smtClean="0">
                <a:latin typeface="Times New Roman" pitchFamily="18" charset="0"/>
              </a:rPr>
              <a:t>	}</a:t>
            </a:r>
          </a:p>
          <a:p>
            <a:pPr>
              <a:lnSpc>
                <a:spcPct val="80000"/>
              </a:lnSpc>
              <a:buFont typeface="Wingdings 3" pitchFamily="18" charset="2"/>
              <a:buNone/>
            </a:pPr>
            <a:r>
              <a:rPr lang="en-US" sz="1400" smtClean="0">
                <a:latin typeface="Times New Roman" pitchFamily="18" charset="0"/>
              </a:rPr>
              <a:t>}</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4981FBF2-092B-4204-837D-CC8252CF1555}" type="slidenum">
              <a:rPr lang="en-US"/>
              <a:pPr>
                <a:defRPr/>
              </a:pPr>
              <a:t>256</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82432759-0734-41CB-8B56-4D803B7BCA2C}"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4583E74-FE2B-46C7-AAC6-EC770E84EA2C}" type="slidenum">
              <a:rPr lang="en-US" sz="1400">
                <a:latin typeface="+mn-lt"/>
              </a:rPr>
              <a:pPr algn="r">
                <a:defRPr/>
              </a:pPr>
              <a:t>256</a:t>
            </a:fld>
            <a:endParaRPr lang="en-US" sz="1400">
              <a:latin typeface="+mn-lt"/>
            </a:endParaRPr>
          </a:p>
        </p:txBody>
      </p:sp>
      <p:sp>
        <p:nvSpPr>
          <p:cNvPr id="317445" name="Rectangle 2"/>
          <p:cNvSpPr>
            <a:spLocks noGrp="1" noChangeArrowheads="1"/>
          </p:cNvSpPr>
          <p:nvPr>
            <p:ph type="title" idx="4294967295"/>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Example-2</a:t>
            </a:r>
          </a:p>
        </p:txBody>
      </p:sp>
      <p:sp>
        <p:nvSpPr>
          <p:cNvPr id="317446" name="Rectangle 3"/>
          <p:cNvSpPr>
            <a:spLocks noGrp="1" noChangeArrowheads="1"/>
          </p:cNvSpPr>
          <p:nvPr>
            <p:ph type="body" sz="half" idx="4294967295"/>
          </p:nvPr>
        </p:nvSpPr>
        <p:spPr>
          <a:xfrm>
            <a:off x="304800" y="1066800"/>
            <a:ext cx="4419600" cy="4530725"/>
          </a:xfrm>
        </p:spPr>
        <p:txBody>
          <a:bodyPr/>
          <a:lstStyle/>
          <a:p>
            <a:pPr>
              <a:lnSpc>
                <a:spcPct val="80000"/>
              </a:lnSpc>
              <a:buFont typeface="Wingdings 3" pitchFamily="18" charset="2"/>
              <a:buNone/>
            </a:pPr>
            <a:r>
              <a:rPr lang="en-US" sz="1400" b="1" smtClean="0">
                <a:latin typeface="Times New Roman" pitchFamily="18" charset="0"/>
              </a:rPr>
              <a:t>interface call</a:t>
            </a:r>
          </a:p>
          <a:p>
            <a:pPr>
              <a:lnSpc>
                <a:spcPct val="80000"/>
              </a:lnSpc>
              <a:buFont typeface="Wingdings 3" pitchFamily="18" charset="2"/>
              <a:buNone/>
            </a:pPr>
            <a:r>
              <a:rPr lang="en-US" sz="1400" b="1" smtClean="0">
                <a:latin typeface="Times New Roman" pitchFamily="18" charset="0"/>
              </a:rPr>
              <a:t>{</a:t>
            </a:r>
          </a:p>
          <a:p>
            <a:pPr>
              <a:lnSpc>
                <a:spcPct val="80000"/>
              </a:lnSpc>
              <a:buFont typeface="Wingdings 3" pitchFamily="18" charset="2"/>
              <a:buNone/>
            </a:pPr>
            <a:r>
              <a:rPr lang="en-US" sz="1400" b="1" smtClean="0">
                <a:latin typeface="Times New Roman" pitchFamily="18" charset="0"/>
              </a:rPr>
              <a:t>        void callback(int param);</a:t>
            </a:r>
          </a:p>
          <a:p>
            <a:pPr>
              <a:lnSpc>
                <a:spcPct val="80000"/>
              </a:lnSpc>
              <a:buFont typeface="Wingdings 3" pitchFamily="18" charset="2"/>
              <a:buNone/>
            </a:pPr>
            <a:r>
              <a:rPr lang="en-US" sz="1400" b="1" smtClean="0">
                <a:latin typeface="Times New Roman" pitchFamily="18" charset="0"/>
              </a:rPr>
              <a:t>}</a:t>
            </a:r>
          </a:p>
          <a:p>
            <a:pPr>
              <a:lnSpc>
                <a:spcPct val="80000"/>
              </a:lnSpc>
              <a:buFont typeface="Wingdings 3" pitchFamily="18" charset="2"/>
              <a:buNone/>
            </a:pPr>
            <a:endParaRPr lang="en-US" sz="1400" b="1" smtClean="0">
              <a:latin typeface="Times New Roman" pitchFamily="18" charset="0"/>
            </a:endParaRPr>
          </a:p>
          <a:p>
            <a:pPr>
              <a:lnSpc>
                <a:spcPct val="80000"/>
              </a:lnSpc>
              <a:buFont typeface="Wingdings 3" pitchFamily="18" charset="2"/>
              <a:buNone/>
            </a:pPr>
            <a:r>
              <a:rPr lang="en-US" sz="1400" b="1" smtClean="0">
                <a:latin typeface="Times New Roman" pitchFamily="18" charset="0"/>
              </a:rPr>
              <a:t>class client implements call</a:t>
            </a:r>
          </a:p>
          <a:p>
            <a:pPr>
              <a:lnSpc>
                <a:spcPct val="80000"/>
              </a:lnSpc>
              <a:buFont typeface="Wingdings 3" pitchFamily="18" charset="2"/>
              <a:buNone/>
            </a:pPr>
            <a:r>
              <a:rPr lang="en-US" sz="1400" b="1" smtClean="0">
                <a:latin typeface="Times New Roman" pitchFamily="18" charset="0"/>
              </a:rPr>
              <a:t>{</a:t>
            </a:r>
          </a:p>
          <a:p>
            <a:pPr>
              <a:lnSpc>
                <a:spcPct val="80000"/>
              </a:lnSpc>
              <a:buFont typeface="Wingdings 3" pitchFamily="18" charset="2"/>
              <a:buNone/>
            </a:pPr>
            <a:r>
              <a:rPr lang="en-US" sz="1400" b="1" smtClean="0">
                <a:latin typeface="Times New Roman" pitchFamily="18" charset="0"/>
              </a:rPr>
              <a:t>        public void callback(int p)</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System.out.println("callback is called with "+p);</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a:t>
            </a:r>
          </a:p>
          <a:p>
            <a:pPr>
              <a:lnSpc>
                <a:spcPct val="80000"/>
              </a:lnSpc>
              <a:buFont typeface="Wingdings 3" pitchFamily="18" charset="2"/>
              <a:buNone/>
            </a:pPr>
            <a:r>
              <a:rPr lang="en-US" sz="1400" b="1" smtClean="0">
                <a:latin typeface="Times New Roman" pitchFamily="18" charset="0"/>
              </a:rPr>
              <a:t>class anotherclient implements call</a:t>
            </a:r>
          </a:p>
          <a:p>
            <a:pPr>
              <a:lnSpc>
                <a:spcPct val="80000"/>
              </a:lnSpc>
              <a:buFont typeface="Wingdings 3" pitchFamily="18" charset="2"/>
              <a:buNone/>
            </a:pPr>
            <a:r>
              <a:rPr lang="en-US" sz="1400" b="1" smtClean="0">
                <a:latin typeface="Times New Roman" pitchFamily="18" charset="0"/>
              </a:rPr>
              <a:t>{</a:t>
            </a:r>
          </a:p>
          <a:p>
            <a:pPr>
              <a:lnSpc>
                <a:spcPct val="80000"/>
              </a:lnSpc>
              <a:buFont typeface="Wingdings 3" pitchFamily="18" charset="2"/>
              <a:buNone/>
            </a:pPr>
            <a:r>
              <a:rPr lang="en-US" sz="1400" b="1" smtClean="0">
                <a:latin typeface="Times New Roman" pitchFamily="18" charset="0"/>
              </a:rPr>
              <a:t>        public void callback(int p)</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          System.out.println("p squred is "+(p*p));</a:t>
            </a:r>
          </a:p>
          <a:p>
            <a:pPr>
              <a:lnSpc>
                <a:spcPct val="80000"/>
              </a:lnSpc>
              <a:buFont typeface="Wingdings 3" pitchFamily="18" charset="2"/>
              <a:buNone/>
            </a:pPr>
            <a:r>
              <a:rPr lang="en-US" sz="1400" b="1" smtClean="0">
                <a:latin typeface="Times New Roman" pitchFamily="18" charset="0"/>
              </a:rPr>
              <a:t>        }</a:t>
            </a:r>
          </a:p>
          <a:p>
            <a:pPr>
              <a:lnSpc>
                <a:spcPct val="80000"/>
              </a:lnSpc>
              <a:buFont typeface="Wingdings 3" pitchFamily="18" charset="2"/>
              <a:buNone/>
            </a:pPr>
            <a:r>
              <a:rPr lang="en-US" sz="1400" b="1" smtClean="0">
                <a:latin typeface="Times New Roman" pitchFamily="18" charset="0"/>
              </a:rPr>
              <a:t>}</a:t>
            </a:r>
          </a:p>
        </p:txBody>
      </p:sp>
      <p:sp>
        <p:nvSpPr>
          <p:cNvPr id="317447" name="Rectangle 4"/>
          <p:cNvSpPr>
            <a:spLocks noGrp="1" noChangeArrowheads="1"/>
          </p:cNvSpPr>
          <p:nvPr>
            <p:ph type="body" sz="half" idx="4294967295"/>
          </p:nvPr>
        </p:nvSpPr>
        <p:spPr>
          <a:xfrm>
            <a:off x="5334000" y="1066800"/>
            <a:ext cx="3810000" cy="4724400"/>
          </a:xfrm>
        </p:spPr>
        <p:txBody>
          <a:bodyPr/>
          <a:lstStyle/>
          <a:p>
            <a:pPr>
              <a:lnSpc>
                <a:spcPct val="90000"/>
              </a:lnSpc>
              <a:buFont typeface="Wingdings 3" pitchFamily="18" charset="2"/>
              <a:buNone/>
            </a:pPr>
            <a:r>
              <a:rPr lang="en-US" sz="1600" b="1" smtClean="0">
                <a:latin typeface="Times New Roman" pitchFamily="18" charset="0"/>
              </a:rPr>
              <a:t>public class testIface</a:t>
            </a:r>
          </a:p>
          <a:p>
            <a:pPr>
              <a:lnSpc>
                <a:spcPct val="90000"/>
              </a:lnSpc>
              <a:buFont typeface="Wingdings 3" pitchFamily="18" charset="2"/>
              <a:buNone/>
            </a:pPr>
            <a:r>
              <a:rPr lang="en-US" sz="1600" b="1" smtClean="0">
                <a:latin typeface="Times New Roman" pitchFamily="18" charset="0"/>
              </a:rPr>
              <a:t>{</a:t>
            </a:r>
          </a:p>
          <a:p>
            <a:pPr>
              <a:lnSpc>
                <a:spcPct val="90000"/>
              </a:lnSpc>
              <a:buFont typeface="Wingdings 3" pitchFamily="18" charset="2"/>
              <a:buNone/>
            </a:pPr>
            <a:r>
              <a:rPr lang="en-US" sz="1600" b="1" smtClean="0">
                <a:latin typeface="Times New Roman" pitchFamily="18" charset="0"/>
              </a:rPr>
              <a:t>public static void main(String args[])</a:t>
            </a:r>
          </a:p>
          <a:p>
            <a:pPr>
              <a:lnSpc>
                <a:spcPct val="90000"/>
              </a:lnSpc>
              <a:buFont typeface="Wingdings 3" pitchFamily="18" charset="2"/>
              <a:buNone/>
            </a:pPr>
            <a:r>
              <a:rPr lang="en-US" sz="1600" b="1" smtClean="0">
                <a:latin typeface="Times New Roman" pitchFamily="18" charset="0"/>
              </a:rPr>
              <a:t>        {</a:t>
            </a:r>
          </a:p>
          <a:p>
            <a:pPr>
              <a:lnSpc>
                <a:spcPct val="90000"/>
              </a:lnSpc>
              <a:buFont typeface="Wingdings 3" pitchFamily="18" charset="2"/>
              <a:buNone/>
            </a:pPr>
            <a:r>
              <a:rPr lang="en-US" sz="1600" b="1" smtClean="0">
                <a:latin typeface="Times New Roman" pitchFamily="18" charset="0"/>
              </a:rPr>
              <a:t>                call c = new client();</a:t>
            </a:r>
          </a:p>
          <a:p>
            <a:pPr>
              <a:lnSpc>
                <a:spcPct val="90000"/>
              </a:lnSpc>
              <a:buFont typeface="Wingdings 3" pitchFamily="18" charset="2"/>
              <a:buNone/>
            </a:pPr>
            <a:r>
              <a:rPr lang="en-US" sz="1600" b="1" smtClean="0">
                <a:latin typeface="Times New Roman" pitchFamily="18" charset="0"/>
              </a:rPr>
              <a:t>                c.callback(42);</a:t>
            </a:r>
          </a:p>
          <a:p>
            <a:pPr>
              <a:lnSpc>
                <a:spcPct val="90000"/>
              </a:lnSpc>
              <a:buFont typeface="Wingdings 3" pitchFamily="18" charset="2"/>
              <a:buNone/>
            </a:pPr>
            <a:r>
              <a:rPr lang="en-US" sz="1600" b="1" smtClean="0">
                <a:latin typeface="Times New Roman" pitchFamily="18" charset="0"/>
              </a:rPr>
              <a:t>                c=new anotherclient();</a:t>
            </a:r>
          </a:p>
          <a:p>
            <a:pPr>
              <a:lnSpc>
                <a:spcPct val="90000"/>
              </a:lnSpc>
              <a:buFont typeface="Wingdings 3" pitchFamily="18" charset="2"/>
              <a:buNone/>
            </a:pPr>
            <a:r>
              <a:rPr lang="en-US" sz="1600" b="1" smtClean="0">
                <a:latin typeface="Times New Roman" pitchFamily="18" charset="0"/>
              </a:rPr>
              <a:t>                c.callback(10);</a:t>
            </a:r>
          </a:p>
          <a:p>
            <a:pPr>
              <a:lnSpc>
                <a:spcPct val="90000"/>
              </a:lnSpc>
              <a:buFont typeface="Wingdings 3" pitchFamily="18" charset="2"/>
              <a:buNone/>
            </a:pPr>
            <a:r>
              <a:rPr lang="en-US" sz="1600" b="1" smtClean="0">
                <a:latin typeface="Times New Roman" pitchFamily="18" charset="0"/>
              </a:rPr>
              <a:t>        }</a:t>
            </a:r>
          </a:p>
          <a:p>
            <a:pPr>
              <a:lnSpc>
                <a:spcPct val="90000"/>
              </a:lnSpc>
              <a:buFont typeface="Wingdings 3" pitchFamily="18" charset="2"/>
              <a:buNone/>
            </a:pPr>
            <a:r>
              <a:rPr lang="en-US" sz="1600" b="1" smtClean="0">
                <a:latin typeface="Times New Roman" pitchFamily="18" charset="0"/>
              </a:rPr>
              <a:t>}</a:t>
            </a:r>
          </a:p>
          <a:p>
            <a:pPr>
              <a:lnSpc>
                <a:spcPct val="90000"/>
              </a:lnSpc>
              <a:buFont typeface="Wingdings 3" pitchFamily="18" charset="2"/>
              <a:buNone/>
            </a:pPr>
            <a:endParaRPr lang="en-US" sz="1600" b="1" smtClean="0">
              <a:latin typeface="Times New Roman" pitchFamily="18" charset="0"/>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65BFC64-9BB0-462D-9EE8-C1C26A73B4F3}" type="slidenum">
              <a:rPr lang="en-US"/>
              <a:pPr>
                <a:defRPr/>
              </a:pPr>
              <a:t>257</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218C60D-38A4-4CEA-9980-2AC37E03F037}"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9749C52-CD69-46F7-9E50-6693D538AA28}" type="slidenum">
              <a:rPr lang="en-US" sz="1400">
                <a:latin typeface="+mn-lt"/>
              </a:rPr>
              <a:pPr algn="r">
                <a:defRPr/>
              </a:pPr>
              <a:t>257</a:t>
            </a:fld>
            <a:endParaRPr lang="en-US" sz="1400">
              <a:latin typeface="+mn-lt"/>
            </a:endParaRPr>
          </a:p>
        </p:txBody>
      </p:sp>
      <p:sp>
        <p:nvSpPr>
          <p:cNvPr id="318469" name="Rectangle 2"/>
          <p:cNvSpPr>
            <a:spLocks noGrp="1" noChangeArrowheads="1"/>
          </p:cNvSpPr>
          <p:nvPr>
            <p:ph type="title" idx="4294967295"/>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Partial Implementation</a:t>
            </a:r>
          </a:p>
        </p:txBody>
      </p:sp>
      <p:sp>
        <p:nvSpPr>
          <p:cNvPr id="318470" name="Rectangle 3"/>
          <p:cNvSpPr>
            <a:spLocks noGrp="1" noChangeArrowheads="1"/>
          </p:cNvSpPr>
          <p:nvPr>
            <p:ph type="body" idx="4294967295"/>
          </p:nvPr>
        </p:nvSpPr>
        <p:spPr>
          <a:xfrm>
            <a:off x="304800" y="990600"/>
            <a:ext cx="8534400" cy="4953000"/>
          </a:xfrm>
        </p:spPr>
        <p:txBody>
          <a:bodyPr/>
          <a:lstStyle/>
          <a:p>
            <a:pPr>
              <a:buFont typeface="Wingdings" pitchFamily="2" charset="2"/>
              <a:buChar char="ü"/>
            </a:pPr>
            <a:r>
              <a:rPr lang="en-US" sz="2000" smtClean="0">
                <a:latin typeface="Times New Roman" pitchFamily="18" charset="0"/>
              </a:rPr>
              <a:t>If a class includes an interface but does not fully implement the methods defined by that interface, then that class must be declared as </a:t>
            </a:r>
            <a:r>
              <a:rPr lang="en-US" sz="2000" b="1" smtClean="0">
                <a:latin typeface="Times New Roman" pitchFamily="18" charset="0"/>
              </a:rPr>
              <a:t>abstract</a:t>
            </a:r>
            <a:r>
              <a:rPr lang="en-US" sz="2000" smtClean="0">
                <a:latin typeface="Times New Roman" pitchFamily="18" charset="0"/>
              </a:rPr>
              <a:t>.</a:t>
            </a:r>
          </a:p>
          <a:p>
            <a:pPr>
              <a:buFont typeface="Wingdings" pitchFamily="2" charset="2"/>
              <a:buChar char="ü"/>
            </a:pPr>
            <a:r>
              <a:rPr lang="en-US" sz="2000" smtClean="0">
                <a:latin typeface="Times New Roman" pitchFamily="18" charset="0"/>
              </a:rPr>
              <a:t>Example:</a:t>
            </a:r>
          </a:p>
          <a:p>
            <a:pPr>
              <a:buFont typeface="Wingdings" pitchFamily="2" charset="2"/>
              <a:buNone/>
            </a:pPr>
            <a:r>
              <a:rPr lang="en-US" sz="2000" smtClean="0">
                <a:latin typeface="Times New Roman" pitchFamily="18" charset="0"/>
              </a:rPr>
              <a:t>	abstract class temp implements call{</a:t>
            </a:r>
          </a:p>
          <a:p>
            <a:pPr>
              <a:buFont typeface="Wingdings" pitchFamily="2" charset="2"/>
              <a:buNone/>
            </a:pPr>
            <a:r>
              <a:rPr lang="en-US" sz="2000" smtClean="0">
                <a:latin typeface="Times New Roman" pitchFamily="18" charset="0"/>
              </a:rPr>
              <a:t>	int a, b;</a:t>
            </a:r>
          </a:p>
          <a:p>
            <a:pPr>
              <a:buFont typeface="Wingdings" pitchFamily="2" charset="2"/>
              <a:buNone/>
            </a:pPr>
            <a:r>
              <a:rPr lang="en-US" sz="2000" smtClean="0">
                <a:latin typeface="Times New Roman" pitchFamily="18" charset="0"/>
              </a:rPr>
              <a:t>	void show()</a:t>
            </a:r>
          </a:p>
          <a:p>
            <a:pPr>
              <a:buFont typeface="Wingdings" pitchFamily="2" charset="2"/>
              <a:buNone/>
            </a:pPr>
            <a:r>
              <a:rPr lang="en-US" sz="2000" smtClean="0">
                <a:latin typeface="Times New Roman" pitchFamily="18" charset="0"/>
              </a:rPr>
              <a:t>	{</a:t>
            </a:r>
          </a:p>
          <a:p>
            <a:pPr>
              <a:buFont typeface="Wingdings" pitchFamily="2" charset="2"/>
              <a:buNone/>
            </a:pPr>
            <a:r>
              <a:rPr lang="en-US" sz="2000" smtClean="0">
                <a:latin typeface="Times New Roman" pitchFamily="18" charset="0"/>
              </a:rPr>
              <a:t>		//body of the method</a:t>
            </a:r>
          </a:p>
          <a:p>
            <a:pPr>
              <a:buFont typeface="Wingdings" pitchFamily="2" charset="2"/>
              <a:buNone/>
            </a:pPr>
            <a:r>
              <a:rPr lang="en-US" sz="2000" smtClean="0">
                <a:latin typeface="Times New Roman" pitchFamily="18" charset="0"/>
              </a:rPr>
              <a:t>	}</a:t>
            </a:r>
          </a:p>
          <a:p>
            <a:pPr>
              <a:buFont typeface="Wingdings" pitchFamily="2" charset="2"/>
              <a:buNone/>
            </a:pPr>
            <a:r>
              <a:rPr lang="en-US" sz="2000" smtClean="0">
                <a:latin typeface="Times New Roman" pitchFamily="18" charset="0"/>
              </a:rPr>
              <a:t>	}</a:t>
            </a:r>
          </a:p>
          <a:p>
            <a:pPr>
              <a:buFont typeface="Wingdings" pitchFamily="2" charset="2"/>
              <a:buChar char="ü"/>
            </a:pPr>
            <a:r>
              <a:rPr lang="en-US" sz="2000" smtClean="0">
                <a:latin typeface="Times New Roman" pitchFamily="18" charset="0"/>
              </a:rPr>
              <a:t>Any class that inherits </a:t>
            </a:r>
            <a:r>
              <a:rPr lang="en-US" sz="2000" i="1" smtClean="0">
                <a:latin typeface="Times New Roman" pitchFamily="18" charset="0"/>
              </a:rPr>
              <a:t>temp</a:t>
            </a:r>
            <a:r>
              <a:rPr lang="en-US" sz="2000" smtClean="0">
                <a:latin typeface="Times New Roman" pitchFamily="18" charset="0"/>
              </a:rPr>
              <a:t> must implement callback() or declared abstract itself.</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351C3ED1-E71B-4431-9BBC-4AA0420DFDB7}" type="slidenum">
              <a:rPr lang="en-US"/>
              <a:pPr>
                <a:defRPr/>
              </a:pPr>
              <a:t>258</a:t>
            </a:fld>
            <a:endParaRPr lang="en-US"/>
          </a:p>
        </p:txBody>
      </p:sp>
      <p:sp>
        <p:nvSpPr>
          <p:cNvPr id="6"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4F6B90FC-855F-4C45-B664-DF7B0401B450}" type="datetime1">
              <a:rPr lang="en-US" sz="1400">
                <a:latin typeface="+mn-lt"/>
              </a:rPr>
              <a:pPr>
                <a:defRPr/>
              </a:pPr>
              <a:t>2/26/2019</a:t>
            </a:fld>
            <a:endParaRPr lang="en-US" sz="1400">
              <a:latin typeface="+mn-lt"/>
            </a:endParaRPr>
          </a:p>
        </p:txBody>
      </p:sp>
      <p:sp>
        <p:nvSpPr>
          <p:cNvPr id="7"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8"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EF1FB1F-0EC3-415C-A3D8-B0C86CD560D3}" type="slidenum">
              <a:rPr lang="en-US" sz="1400">
                <a:latin typeface="+mn-lt"/>
              </a:rPr>
              <a:pPr algn="r">
                <a:defRPr/>
              </a:pPr>
              <a:t>258</a:t>
            </a:fld>
            <a:endParaRPr lang="en-US" sz="1400">
              <a:latin typeface="+mn-lt"/>
            </a:endParaRPr>
          </a:p>
        </p:txBody>
      </p:sp>
      <p:sp>
        <p:nvSpPr>
          <p:cNvPr id="319493" name="Rectangle 2"/>
          <p:cNvSpPr>
            <a:spLocks noGrp="1" noChangeArrowheads="1"/>
          </p:cNvSpPr>
          <p:nvPr>
            <p:ph type="title" idx="4294967295"/>
          </p:nvPr>
        </p:nvSpPr>
        <p:spPr bwMode="auto">
          <a:xfrm>
            <a:off x="457200" y="274638"/>
            <a:ext cx="8229600" cy="487362"/>
          </a:xfrm>
          <a:noFill/>
        </p:spPr>
        <p:txBody>
          <a:bodyPr wrap="square" lIns="91440" tIns="45720" rIns="91440" bIns="45720" numCol="1" anchorCtr="0" compatLnSpc="1">
            <a:prstTxWarp prst="textNoShape">
              <a:avLst/>
            </a:prstTxWarp>
            <a:normAutofit fontScale="90000"/>
          </a:bodyPr>
          <a:lstStyle/>
          <a:p>
            <a:r>
              <a:rPr lang="en-US" sz="3700" smtClean="0">
                <a:effectLst/>
                <a:latin typeface="Times New Roman" pitchFamily="18" charset="0"/>
              </a:rPr>
              <a:t>Extending Interfaces</a:t>
            </a:r>
          </a:p>
        </p:txBody>
      </p:sp>
      <p:sp>
        <p:nvSpPr>
          <p:cNvPr id="319494" name="Rectangle 3"/>
          <p:cNvSpPr>
            <a:spLocks noGrp="1" noChangeArrowheads="1"/>
          </p:cNvSpPr>
          <p:nvPr>
            <p:ph type="body" idx="4294967295"/>
          </p:nvPr>
        </p:nvSpPr>
        <p:spPr>
          <a:xfrm>
            <a:off x="685800" y="990600"/>
            <a:ext cx="7924800" cy="5257800"/>
          </a:xfrm>
        </p:spPr>
        <p:txBody>
          <a:bodyPr/>
          <a:lstStyle/>
          <a:p>
            <a:pPr>
              <a:buFont typeface="Wingdings" pitchFamily="2" charset="2"/>
              <a:buChar char="ü"/>
            </a:pPr>
            <a:r>
              <a:rPr lang="en-US" sz="1800" smtClean="0">
                <a:latin typeface="Times New Roman" pitchFamily="18" charset="0"/>
              </a:rPr>
              <a:t>One interface can inherit another by using the keyword </a:t>
            </a:r>
            <a:r>
              <a:rPr lang="en-US" sz="1800" b="1" smtClean="0">
                <a:latin typeface="Times New Roman" pitchFamily="18" charset="0"/>
              </a:rPr>
              <a:t>extends</a:t>
            </a:r>
            <a:r>
              <a:rPr lang="en-US" sz="1800" smtClean="0">
                <a:latin typeface="Times New Roman" pitchFamily="18" charset="0"/>
              </a:rPr>
              <a:t>.</a:t>
            </a:r>
          </a:p>
          <a:p>
            <a:pPr>
              <a:buFont typeface="Wingdings" pitchFamily="2" charset="2"/>
              <a:buChar char="ü"/>
            </a:pPr>
            <a:r>
              <a:rPr lang="en-US" sz="1800" smtClean="0">
                <a:latin typeface="Times New Roman" pitchFamily="18" charset="0"/>
              </a:rPr>
              <a:t>The new sub interface will inherit all the member of the super interface.</a:t>
            </a:r>
          </a:p>
          <a:p>
            <a:pPr>
              <a:buFont typeface="Wingdings" pitchFamily="2" charset="2"/>
              <a:buChar char="ü"/>
            </a:pPr>
            <a:r>
              <a:rPr lang="en-US" sz="1800" smtClean="0">
                <a:latin typeface="Times New Roman" pitchFamily="18" charset="0"/>
              </a:rPr>
              <a:t>Any class that will implement  the interface that inherits another interface, it must provide implementations of all methods defined within the interface inheritance chain.</a:t>
            </a:r>
          </a:p>
          <a:p>
            <a:pPr>
              <a:buFont typeface="Wingdings" pitchFamily="2" charset="2"/>
              <a:buChar char="ü"/>
            </a:pPr>
            <a:r>
              <a:rPr lang="en-US" sz="1800" smtClean="0">
                <a:latin typeface="Times New Roman" pitchFamily="18" charset="0"/>
              </a:rPr>
              <a:t>General form:</a:t>
            </a:r>
          </a:p>
          <a:p>
            <a:pPr>
              <a:buFont typeface="Wingdings" pitchFamily="2" charset="2"/>
              <a:buNone/>
            </a:pPr>
            <a:r>
              <a:rPr lang="en-US" sz="1800" smtClean="0">
                <a:latin typeface="Times New Roman" pitchFamily="18" charset="0"/>
              </a:rPr>
              <a:t>	interface name2 </a:t>
            </a:r>
            <a:r>
              <a:rPr lang="en-US" sz="1800" b="1" smtClean="0">
                <a:latin typeface="Times New Roman" pitchFamily="18" charset="0"/>
              </a:rPr>
              <a:t>extends</a:t>
            </a:r>
            <a:r>
              <a:rPr lang="en-US" sz="1800" smtClean="0">
                <a:latin typeface="Times New Roman" pitchFamily="18" charset="0"/>
              </a:rPr>
              <a:t> name1</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		//body of name2</a:t>
            </a:r>
          </a:p>
          <a:p>
            <a:pPr>
              <a:buFont typeface="Wingdings" pitchFamily="2" charset="2"/>
              <a:buNone/>
            </a:pPr>
            <a:r>
              <a:rPr lang="en-US" sz="1800" smtClean="0">
                <a:latin typeface="Times New Roman" pitchFamily="18" charset="0"/>
              </a:rPr>
              <a:t>	}</a:t>
            </a:r>
          </a:p>
          <a:p>
            <a:pPr>
              <a:buFont typeface="Wingdings" pitchFamily="2" charset="2"/>
              <a:buChar char="ü"/>
            </a:pPr>
            <a:r>
              <a:rPr lang="en-US" sz="1800" smtClean="0">
                <a:latin typeface="Times New Roman" pitchFamily="18" charset="0"/>
              </a:rPr>
              <a:t>Example:</a:t>
            </a:r>
          </a:p>
          <a:p>
            <a:pPr>
              <a:buFont typeface="Wingdings" pitchFamily="2" charset="2"/>
              <a:buNone/>
            </a:pPr>
            <a:r>
              <a:rPr lang="en-US" sz="1800" smtClean="0">
                <a:latin typeface="Times New Roman" pitchFamily="18" charset="0"/>
              </a:rPr>
              <a:t>	interface ItemConstant</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		int code =1001;</a:t>
            </a:r>
          </a:p>
          <a:p>
            <a:pPr>
              <a:buFont typeface="Wingdings" pitchFamily="2" charset="2"/>
              <a:buNone/>
            </a:pPr>
            <a:r>
              <a:rPr lang="en-US" sz="1800" smtClean="0">
                <a:latin typeface="Times New Roman" pitchFamily="18" charset="0"/>
              </a:rPr>
              <a:t>		String name =“Pen”;</a:t>
            </a:r>
          </a:p>
          <a:p>
            <a:pPr>
              <a:buFont typeface="Wingdings" pitchFamily="2" charset="2"/>
              <a:buNone/>
            </a:pPr>
            <a:r>
              <a:rPr lang="en-US" sz="1800" smtClean="0">
                <a:latin typeface="Times New Roman" pitchFamily="18" charset="0"/>
              </a:rPr>
              <a:t>	}</a:t>
            </a:r>
          </a:p>
        </p:txBody>
      </p:sp>
      <p:sp>
        <p:nvSpPr>
          <p:cNvPr id="319495" name="Text Box 4"/>
          <p:cNvSpPr txBox="1">
            <a:spLocks noChangeArrowheads="1"/>
          </p:cNvSpPr>
          <p:nvPr/>
        </p:nvSpPr>
        <p:spPr bwMode="auto">
          <a:xfrm>
            <a:off x="4724400" y="3581400"/>
            <a:ext cx="3810000" cy="1604963"/>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interface Item extends ItemConstant</a:t>
            </a:r>
          </a:p>
          <a:p>
            <a:pPr>
              <a:spcBef>
                <a:spcPct val="50000"/>
              </a:spcBef>
            </a:pPr>
            <a:r>
              <a:rPr lang="en-US" sz="2400" b="1">
                <a:latin typeface="Times New Roman" pitchFamily="18" charset="0"/>
              </a:rPr>
              <a:t>{</a:t>
            </a:r>
          </a:p>
          <a:p>
            <a:pPr>
              <a:spcBef>
                <a:spcPct val="50000"/>
              </a:spcBef>
            </a:pPr>
            <a:r>
              <a:rPr lang="en-US" sz="2400" b="1">
                <a:latin typeface="Times New Roman" pitchFamily="18" charset="0"/>
              </a:rPr>
              <a:t>	void display();</a:t>
            </a:r>
          </a:p>
          <a:p>
            <a:pPr>
              <a:spcBef>
                <a:spcPct val="50000"/>
              </a:spcBef>
            </a:pPr>
            <a:r>
              <a:rPr lang="en-US" sz="2400" b="1">
                <a:latin typeface="Times New Roman" pitchFamily="18" charset="0"/>
              </a:rPr>
              <a:t>} </a:t>
            </a:r>
          </a:p>
        </p:txBody>
      </p:sp>
      <p:sp>
        <p:nvSpPr>
          <p:cNvPr id="319496" name="Text Box 5"/>
          <p:cNvSpPr txBox="1">
            <a:spLocks noChangeArrowheads="1"/>
          </p:cNvSpPr>
          <p:nvPr/>
        </p:nvSpPr>
        <p:spPr bwMode="auto">
          <a:xfrm>
            <a:off x="4343400" y="5638800"/>
            <a:ext cx="4267200" cy="366713"/>
          </a:xfrm>
          <a:prstGeom prst="rect">
            <a:avLst/>
          </a:prstGeom>
          <a:noFill/>
          <a:ln w="9525">
            <a:noFill/>
            <a:miter lim="800000"/>
            <a:headEnd/>
            <a:tailEnd/>
          </a:ln>
        </p:spPr>
        <p:txBody>
          <a:bodyPr>
            <a:spAutoFit/>
          </a:bodyPr>
          <a:lstStyle/>
          <a:p>
            <a:pPr>
              <a:spcBef>
                <a:spcPct val="50000"/>
              </a:spcBef>
              <a:buFont typeface="Wingdings" pitchFamily="2" charset="2"/>
              <a:buChar char="ü"/>
            </a:pPr>
            <a:r>
              <a:rPr lang="en-US" sz="2400" b="1">
                <a:latin typeface="Times New Roman" pitchFamily="18" charset="0"/>
              </a:rPr>
              <a:t>An interface cannot extends a class.</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DCAEB5D9-4763-46D7-8450-06CB25E57C81}" type="slidenum">
              <a:rPr lang="en-US"/>
              <a:pPr>
                <a:defRPr/>
              </a:pPr>
              <a:t>259</a:t>
            </a:fld>
            <a:endParaRPr lang="en-US"/>
          </a:p>
        </p:txBody>
      </p:sp>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lstStyle/>
          <a:p>
            <a:pPr>
              <a:defRPr/>
            </a:pPr>
            <a:fld id="{70C90D76-E55B-4051-B87C-8FDEFF97D8F9}" type="datetime1">
              <a:rPr lang="en-US" sz="1400">
                <a:latin typeface="+mn-lt"/>
              </a:rPr>
              <a:pPr>
                <a:defRPr/>
              </a:pPr>
              <a:t>2/26/2019</a:t>
            </a:fld>
            <a:endParaRPr lang="en-US" sz="1400">
              <a:latin typeface="+mn-lt"/>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6"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E96AFDEA-ABDF-4213-8794-36B6279962ED}" type="slidenum">
              <a:rPr lang="en-US" sz="1400">
                <a:latin typeface="+mn-lt"/>
              </a:rPr>
              <a:pPr algn="r">
                <a:defRPr/>
              </a:pPr>
              <a:t>259</a:t>
            </a:fld>
            <a:endParaRPr lang="en-US" sz="1400">
              <a:latin typeface="+mn-lt"/>
            </a:endParaRPr>
          </a:p>
        </p:txBody>
      </p:sp>
      <p:sp>
        <p:nvSpPr>
          <p:cNvPr id="32051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Multiple Inheritance Using Interface</a:t>
            </a:r>
          </a:p>
        </p:txBody>
      </p:sp>
      <p:sp>
        <p:nvSpPr>
          <p:cNvPr id="320518"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Java supports multiple inheritance through the use of interface.</a:t>
            </a:r>
          </a:p>
          <a:p>
            <a:pPr>
              <a:buFont typeface="Wingdings" pitchFamily="2" charset="2"/>
              <a:buChar char="ü"/>
            </a:pPr>
            <a:r>
              <a:rPr lang="en-US" sz="2300" smtClean="0">
                <a:latin typeface="Times New Roman" pitchFamily="18" charset="0"/>
              </a:rPr>
              <a:t>Care should be taken to avoid some conflicts.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68FDA2E-C99C-4C6C-9C39-32D59D6518BF}" type="slidenum">
              <a:rPr lang="en-US"/>
              <a:pPr>
                <a:defRPr/>
              </a:pPr>
              <a:t>26</a:t>
            </a:fld>
            <a:endParaRPr lang="en-US"/>
          </a:p>
        </p:txBody>
      </p:sp>
      <p:sp>
        <p:nvSpPr>
          <p:cNvPr id="66562" name="Rectangle 2"/>
          <p:cNvSpPr>
            <a:spLocks noGrp="1"/>
          </p:cNvSpPr>
          <p:nvPr>
            <p:ph type="title"/>
          </p:nvPr>
        </p:nvSpPr>
        <p:spPr bwMode="auto">
          <a:noFill/>
        </p:spPr>
        <p:txBody>
          <a:bodyPr wrap="square" lIns="92075" tIns="46038" rIns="92075" bIns="46038" numCol="1" anchorCtr="0" compatLnSpc="1">
            <a:prstTxWarp prst="textNoShape">
              <a:avLst/>
            </a:prstTxWarp>
          </a:bodyPr>
          <a:lstStyle/>
          <a:p>
            <a:r>
              <a:rPr lang="en-US" smtClean="0">
                <a:effectLst/>
              </a:rPr>
              <a:t>Structured Programming</a:t>
            </a:r>
          </a:p>
        </p:txBody>
      </p:sp>
      <p:sp>
        <p:nvSpPr>
          <p:cNvPr id="66563" name="Rectangle 3"/>
          <p:cNvSpPr>
            <a:spLocks noGrp="1"/>
          </p:cNvSpPr>
          <p:nvPr>
            <p:ph type="body" idx="1"/>
          </p:nvPr>
        </p:nvSpPr>
        <p:spPr>
          <a:xfrm>
            <a:off x="685800" y="1557338"/>
            <a:ext cx="7772400" cy="4114800"/>
          </a:xfrm>
          <a:noFill/>
          <a:ln/>
        </p:spPr>
        <p:txBody>
          <a:bodyPr lIns="182563" tIns="46038" rIns="182563" bIns="46038"/>
          <a:lstStyle/>
          <a:p>
            <a:pPr>
              <a:lnSpc>
                <a:spcPct val="90000"/>
              </a:lnSpc>
              <a:buSzTx/>
              <a:buFont typeface="Wingdings" pitchFamily="2" charset="2"/>
              <a:buChar char="ü"/>
            </a:pPr>
            <a:r>
              <a:rPr lang="en-US" sz="2300" smtClean="0">
                <a:latin typeface="Times New Roman" pitchFamily="18" charset="0"/>
              </a:rPr>
              <a:t>Structured programming </a:t>
            </a:r>
          </a:p>
          <a:p>
            <a:pPr lvl="1">
              <a:lnSpc>
                <a:spcPct val="90000"/>
              </a:lnSpc>
              <a:buFont typeface="Wingdings" pitchFamily="2" charset="2"/>
              <a:buChar char="ü"/>
            </a:pPr>
            <a:r>
              <a:rPr lang="en-US" sz="2100" smtClean="0">
                <a:latin typeface="Times New Roman" pitchFamily="18" charset="0"/>
              </a:rPr>
              <a:t>Disciplined approach to writing programs</a:t>
            </a:r>
          </a:p>
          <a:p>
            <a:pPr lvl="1">
              <a:lnSpc>
                <a:spcPct val="90000"/>
              </a:lnSpc>
              <a:buFont typeface="Wingdings" pitchFamily="2" charset="2"/>
              <a:buChar char="ü"/>
            </a:pPr>
            <a:r>
              <a:rPr lang="en-US" sz="2100" smtClean="0">
                <a:latin typeface="Times New Roman" pitchFamily="18" charset="0"/>
              </a:rPr>
              <a:t>Clear, easy to test and debug and easy to modify</a:t>
            </a:r>
          </a:p>
          <a:p>
            <a:pPr>
              <a:lnSpc>
                <a:spcPct val="90000"/>
              </a:lnSpc>
              <a:buSzTx/>
              <a:buFont typeface="Wingdings" pitchFamily="2" charset="2"/>
              <a:buChar char="ü"/>
            </a:pPr>
            <a:r>
              <a:rPr lang="en-US" sz="2300" smtClean="0">
                <a:latin typeface="Times New Roman" pitchFamily="18" charset="0"/>
              </a:rPr>
              <a:t>Structured programming is hard and takes time to master</a:t>
            </a:r>
          </a:p>
          <a:p>
            <a:pPr>
              <a:lnSpc>
                <a:spcPct val="90000"/>
              </a:lnSpc>
              <a:buSzTx/>
              <a:buFont typeface="Wingdings" pitchFamily="2" charset="2"/>
              <a:buChar char="ü"/>
            </a:pPr>
            <a:r>
              <a:rPr lang="en-US" sz="2300" smtClean="0">
                <a:latin typeface="Times New Roman" pitchFamily="18" charset="0"/>
              </a:rPr>
              <a:t>Can handle the program complexity up to a certain size.</a:t>
            </a:r>
          </a:p>
          <a:p>
            <a:pPr>
              <a:lnSpc>
                <a:spcPct val="90000"/>
              </a:lnSpc>
              <a:buSzTx/>
              <a:buFont typeface="Wingdings" pitchFamily="2" charset="2"/>
              <a:buNone/>
            </a:pPr>
            <a:r>
              <a:rPr lang="en-US" sz="2300" b="1" u="sng" smtClean="0">
                <a:latin typeface="Times New Roman" pitchFamily="18" charset="0"/>
              </a:rPr>
              <a:t>Recent Trend:  Object-oriented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29F0E6CB-F155-4E2A-A173-F97A73AAA271}" type="slidenum">
              <a:rPr lang="en-US"/>
              <a:pPr>
                <a:defRPr/>
              </a:pPr>
              <a:t>260</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77B48B34-C934-47AC-B623-5A2A5B0FE43A}"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2387605-8D3E-44EB-B82B-C6CC7A97F63D}" type="slidenum">
              <a:rPr lang="en-US" sz="1400">
                <a:latin typeface="+mn-lt"/>
              </a:rPr>
              <a:pPr algn="r">
                <a:defRPr/>
              </a:pPr>
              <a:t>260</a:t>
            </a:fld>
            <a:endParaRPr lang="en-US" sz="1400">
              <a:latin typeface="+mn-lt"/>
            </a:endParaRPr>
          </a:p>
        </p:txBody>
      </p:sp>
      <p:sp>
        <p:nvSpPr>
          <p:cNvPr id="321541" name="Rectangle 2"/>
          <p:cNvSpPr>
            <a:spLocks noGrp="1" noChangeArrowheads="1"/>
          </p:cNvSpPr>
          <p:nvPr>
            <p:ph type="title" idx="4294967295"/>
          </p:nvPr>
        </p:nvSpPr>
        <p:spPr bwMode="auto">
          <a:xfrm>
            <a:off x="457200" y="274638"/>
            <a:ext cx="81534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Example-3</a:t>
            </a:r>
          </a:p>
        </p:txBody>
      </p:sp>
      <p:sp>
        <p:nvSpPr>
          <p:cNvPr id="321542" name="Rectangle 3"/>
          <p:cNvSpPr>
            <a:spLocks noGrp="1" noChangeArrowheads="1"/>
          </p:cNvSpPr>
          <p:nvPr>
            <p:ph type="body" sz="half" idx="4294967295"/>
          </p:nvPr>
        </p:nvSpPr>
        <p:spPr>
          <a:xfrm>
            <a:off x="533400" y="1066800"/>
            <a:ext cx="2895600" cy="5105400"/>
          </a:xfrm>
        </p:spPr>
        <p:txBody>
          <a:bodyPr/>
          <a:lstStyle/>
          <a:p>
            <a:pPr>
              <a:buFont typeface="Wingdings 3" pitchFamily="18" charset="2"/>
              <a:buNone/>
            </a:pPr>
            <a:r>
              <a:rPr lang="en-US" sz="1800" smtClean="0">
                <a:latin typeface="Times New Roman" pitchFamily="18" charset="0"/>
              </a:rPr>
              <a:t>interface test1</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int val=10;</a:t>
            </a:r>
          </a:p>
          <a:p>
            <a:pPr>
              <a:buFont typeface="Wingdings 3" pitchFamily="18" charset="2"/>
              <a:buNone/>
            </a:pPr>
            <a:r>
              <a:rPr lang="en-US" sz="1800" smtClean="0">
                <a:latin typeface="Times New Roman" pitchFamily="18" charset="0"/>
              </a:rPr>
              <a:t>	void display();</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interface test2</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int val=20;</a:t>
            </a:r>
          </a:p>
          <a:p>
            <a:pPr>
              <a:buFont typeface="Wingdings 3" pitchFamily="18" charset="2"/>
              <a:buNone/>
            </a:pPr>
            <a:r>
              <a:rPr lang="en-US" sz="1800" smtClean="0">
                <a:latin typeface="Times New Roman" pitchFamily="18" charset="0"/>
              </a:rPr>
              <a:t>	void display();</a:t>
            </a:r>
          </a:p>
          <a:p>
            <a:pPr>
              <a:buFont typeface="Wingdings 3" pitchFamily="18" charset="2"/>
              <a:buNone/>
            </a:pPr>
            <a:r>
              <a:rPr lang="en-US" sz="1800" smtClean="0">
                <a:latin typeface="Times New Roman" pitchFamily="18" charset="0"/>
              </a:rPr>
              <a:t>}</a:t>
            </a:r>
          </a:p>
        </p:txBody>
      </p:sp>
      <p:sp>
        <p:nvSpPr>
          <p:cNvPr id="321543" name="Rectangle 4"/>
          <p:cNvSpPr>
            <a:spLocks noGrp="1" noChangeArrowheads="1"/>
          </p:cNvSpPr>
          <p:nvPr>
            <p:ph type="body" sz="half" idx="4294967295"/>
          </p:nvPr>
        </p:nvSpPr>
        <p:spPr>
          <a:xfrm>
            <a:off x="4271963" y="1066800"/>
            <a:ext cx="4033837" cy="4525963"/>
          </a:xfrm>
        </p:spPr>
        <p:txBody>
          <a:bodyPr/>
          <a:lstStyle/>
          <a:p>
            <a:pPr>
              <a:buFont typeface="Wingdings 3" pitchFamily="18" charset="2"/>
              <a:buNone/>
            </a:pPr>
            <a:r>
              <a:rPr lang="en-US" sz="1800" smtClean="0">
                <a:latin typeface="Times New Roman" pitchFamily="18" charset="0"/>
              </a:rPr>
              <a:t>class test3 implements test1, test2</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public void display()</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	System.out.println(“In test3”);</a:t>
            </a:r>
          </a:p>
          <a:p>
            <a:pPr>
              <a:buFont typeface="Wingdings 3" pitchFamily="18" charset="2"/>
              <a:buNone/>
            </a:pPr>
            <a:r>
              <a:rPr lang="en-US" sz="1800" smtClean="0">
                <a:latin typeface="Times New Roman" pitchFamily="18" charset="0"/>
              </a:rPr>
              <a:t>	System.out.println(test1.val);</a:t>
            </a:r>
          </a:p>
          <a:p>
            <a:pPr>
              <a:buFont typeface="Wingdings 3" pitchFamily="18" charset="2"/>
              <a:buNone/>
            </a:pPr>
            <a:r>
              <a:rPr lang="en-US" sz="1800" smtClean="0">
                <a:latin typeface="Times New Roman" pitchFamily="18" charset="0"/>
              </a:rPr>
              <a:t>	System.out.println(test2.val);</a:t>
            </a:r>
          </a:p>
          <a:p>
            <a:pPr>
              <a:buFont typeface="Wingdings 3" pitchFamily="18" charset="2"/>
              <a:buNone/>
            </a:pPr>
            <a:r>
              <a:rPr lang="en-US" sz="1800" smtClean="0">
                <a:latin typeface="Times New Roman" pitchFamily="18" charset="0"/>
              </a:rPr>
              <a:t>	}</a:t>
            </a:r>
          </a:p>
          <a:p>
            <a:pPr>
              <a:buFont typeface="Wingdings 3" pitchFamily="18" charset="2"/>
              <a:buNone/>
            </a:pPr>
            <a:r>
              <a:rPr lang="en-US" sz="1800" smtClean="0">
                <a:latin typeface="Times New Roman" pitchFamily="18" charset="0"/>
              </a:rPr>
              <a:t>}</a:t>
            </a:r>
          </a:p>
          <a:p>
            <a:pPr>
              <a:buFont typeface="Wingdings 3" pitchFamily="18" charset="2"/>
              <a:buNone/>
            </a:pPr>
            <a:endParaRPr lang="en-US" sz="1800" smtClean="0">
              <a:latin typeface="Times New Roman" pitchFamily="18" charset="0"/>
            </a:endParaRPr>
          </a:p>
          <a:p>
            <a:pPr>
              <a:buFont typeface="Wingdings 3" pitchFamily="18" charset="2"/>
              <a:buNone/>
            </a:pPr>
            <a:endParaRPr lang="en-US" sz="1800" smtClean="0"/>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9C2CB1E6-5783-48BC-B7B2-3FA27BB16473}" type="slidenum">
              <a:rPr lang="en-US"/>
              <a:pPr>
                <a:defRPr/>
              </a:pPr>
              <a:t>261</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79245759-5F21-4092-8110-B23EC6353D2D}"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04132A54-5684-4524-902E-287D8121BCDE}" type="slidenum">
              <a:rPr lang="en-US" sz="1400">
                <a:latin typeface="+mn-lt"/>
              </a:rPr>
              <a:pPr algn="r">
                <a:defRPr/>
              </a:pPr>
              <a:t>261</a:t>
            </a:fld>
            <a:endParaRPr lang="en-US" sz="1400">
              <a:latin typeface="+mn-lt"/>
            </a:endParaRPr>
          </a:p>
        </p:txBody>
      </p:sp>
      <p:sp>
        <p:nvSpPr>
          <p:cNvPr id="322565" name="Rectangle 2"/>
          <p:cNvSpPr>
            <a:spLocks noGrp="1" noChangeArrowheads="1"/>
          </p:cNvSpPr>
          <p:nvPr>
            <p:ph type="title" idx="4294967295"/>
          </p:nvPr>
        </p:nvSpPr>
        <p:spPr bwMode="auto">
          <a:xfrm>
            <a:off x="457200" y="274638"/>
            <a:ext cx="82296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Example-4</a:t>
            </a:r>
          </a:p>
        </p:txBody>
      </p:sp>
      <p:sp>
        <p:nvSpPr>
          <p:cNvPr id="322566" name="Rectangle 3"/>
          <p:cNvSpPr>
            <a:spLocks noGrp="1" noChangeArrowheads="1"/>
          </p:cNvSpPr>
          <p:nvPr>
            <p:ph type="body" sz="half" idx="4294967295"/>
          </p:nvPr>
        </p:nvSpPr>
        <p:spPr>
          <a:xfrm>
            <a:off x="457200" y="990600"/>
            <a:ext cx="4033838" cy="4525963"/>
          </a:xfrm>
        </p:spPr>
        <p:txBody>
          <a:bodyPr/>
          <a:lstStyle/>
          <a:p>
            <a:pPr>
              <a:lnSpc>
                <a:spcPct val="80000"/>
              </a:lnSpc>
              <a:buFont typeface="Wingdings 3" pitchFamily="18" charset="2"/>
              <a:buNone/>
            </a:pPr>
            <a:r>
              <a:rPr lang="en-US" sz="1600" smtClean="0">
                <a:latin typeface="Times New Roman" pitchFamily="18" charset="0"/>
              </a:rPr>
              <a:t>interface test1</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val=10;</a:t>
            </a:r>
          </a:p>
          <a:p>
            <a:pPr>
              <a:lnSpc>
                <a:spcPct val="80000"/>
              </a:lnSpc>
              <a:buFont typeface="Wingdings 3" pitchFamily="18" charset="2"/>
              <a:buNone/>
            </a:pPr>
            <a:r>
              <a:rPr lang="en-US" sz="1600" smtClean="0">
                <a:latin typeface="Times New Roman" pitchFamily="18" charset="0"/>
              </a:rPr>
              <a:t>	void display();</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interface test2</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val=20;</a:t>
            </a:r>
          </a:p>
          <a:p>
            <a:pPr>
              <a:lnSpc>
                <a:spcPct val="80000"/>
              </a:lnSpc>
              <a:buFont typeface="Wingdings 3" pitchFamily="18" charset="2"/>
              <a:buNone/>
            </a:pPr>
            <a:r>
              <a:rPr lang="en-US" sz="1600" smtClean="0">
                <a:latin typeface="Times New Roman" pitchFamily="18" charset="0"/>
              </a:rPr>
              <a:t>	void display();</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interface test3 extends test1, test2</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val=50;</a:t>
            </a:r>
          </a:p>
          <a:p>
            <a:pPr>
              <a:lnSpc>
                <a:spcPct val="80000"/>
              </a:lnSpc>
              <a:buFont typeface="Wingdings 3" pitchFamily="18" charset="2"/>
              <a:buNone/>
            </a:pPr>
            <a:r>
              <a:rPr lang="en-US" sz="1600" smtClean="0">
                <a:latin typeface="Times New Roman" pitchFamily="18" charset="0"/>
              </a:rPr>
              <a:t>	void display();</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endParaRPr lang="en-US" sz="1600" smtClean="0">
              <a:latin typeface="Times New Roman" pitchFamily="18" charset="0"/>
            </a:endParaRPr>
          </a:p>
        </p:txBody>
      </p:sp>
      <p:sp>
        <p:nvSpPr>
          <p:cNvPr id="322567" name="Rectangle 4"/>
          <p:cNvSpPr>
            <a:spLocks noGrp="1" noChangeArrowheads="1"/>
          </p:cNvSpPr>
          <p:nvPr>
            <p:ph type="body" sz="half" idx="4294967295"/>
          </p:nvPr>
        </p:nvSpPr>
        <p:spPr>
          <a:xfrm>
            <a:off x="4876800" y="990600"/>
            <a:ext cx="4267200" cy="5257800"/>
          </a:xfrm>
        </p:spPr>
        <p:txBody>
          <a:bodyPr/>
          <a:lstStyle/>
          <a:p>
            <a:pPr>
              <a:lnSpc>
                <a:spcPct val="80000"/>
              </a:lnSpc>
              <a:buFont typeface="Wingdings 3" pitchFamily="18" charset="2"/>
              <a:buNone/>
            </a:pPr>
            <a:r>
              <a:rPr lang="en-US" sz="1600" smtClean="0">
                <a:latin typeface="Times New Roman" pitchFamily="18" charset="0"/>
              </a:rPr>
              <a:t>class test4 implements test3</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val=57;</a:t>
            </a:r>
          </a:p>
          <a:p>
            <a:pPr>
              <a:lnSpc>
                <a:spcPct val="80000"/>
              </a:lnSpc>
              <a:buFont typeface="Wingdings 3" pitchFamily="18" charset="2"/>
              <a:buNone/>
            </a:pPr>
            <a:r>
              <a:rPr lang="en-US" sz="1600" smtClean="0">
                <a:latin typeface="Times New Roman" pitchFamily="18" charset="0"/>
              </a:rPr>
              <a:t>	public void display()</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System.out.println(test1.val);</a:t>
            </a:r>
          </a:p>
          <a:p>
            <a:pPr>
              <a:lnSpc>
                <a:spcPct val="80000"/>
              </a:lnSpc>
              <a:buFont typeface="Wingdings 3" pitchFamily="18" charset="2"/>
              <a:buNone/>
            </a:pPr>
            <a:r>
              <a:rPr lang="en-US" sz="1600" smtClean="0">
                <a:latin typeface="Times New Roman" pitchFamily="18" charset="0"/>
              </a:rPr>
              <a:t>	System.out.println(test2.val);</a:t>
            </a:r>
          </a:p>
          <a:p>
            <a:pPr>
              <a:lnSpc>
                <a:spcPct val="80000"/>
              </a:lnSpc>
              <a:buFont typeface="Wingdings 3" pitchFamily="18" charset="2"/>
              <a:buNone/>
            </a:pPr>
            <a:r>
              <a:rPr lang="en-US" sz="1600" smtClean="0">
                <a:latin typeface="Times New Roman" pitchFamily="18" charset="0"/>
              </a:rPr>
              <a:t>	System.out.println(test3.val);</a:t>
            </a:r>
          </a:p>
          <a:p>
            <a:pPr>
              <a:lnSpc>
                <a:spcPct val="80000"/>
              </a:lnSpc>
              <a:buFont typeface="Wingdings 3" pitchFamily="18" charset="2"/>
              <a:buNone/>
            </a:pPr>
            <a:r>
              <a:rPr lang="en-US" sz="1600" smtClean="0">
                <a:latin typeface="Times New Roman" pitchFamily="18" charset="0"/>
              </a:rPr>
              <a:t>	System.out.println(val);</a:t>
            </a:r>
          </a:p>
          <a:p>
            <a:pPr>
              <a:lnSpc>
                <a:spcPct val="80000"/>
              </a:lnSpc>
              <a:buFont typeface="Wingdings 3" pitchFamily="18" charset="2"/>
              <a:buNone/>
            </a:pPr>
            <a:endParaRPr lang="en-US" sz="1600" smtClean="0">
              <a:latin typeface="Times New Roman" pitchFamily="18" charset="0"/>
            </a:endParaRP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public class Iface_test</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public static void main(String args[])</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test4 ob = new test4();</a:t>
            </a:r>
          </a:p>
          <a:p>
            <a:pPr>
              <a:lnSpc>
                <a:spcPct val="80000"/>
              </a:lnSpc>
              <a:buFont typeface="Wingdings 3" pitchFamily="18" charset="2"/>
              <a:buNone/>
            </a:pPr>
            <a:r>
              <a:rPr lang="en-US" sz="1600" smtClean="0">
                <a:latin typeface="Times New Roman" pitchFamily="18" charset="0"/>
              </a:rPr>
              <a:t>	ob.display();</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BE3AB5DF-EB55-4440-BEFA-2396A447C4B0}" type="slidenum">
              <a:rPr lang="en-US"/>
              <a:pPr>
                <a:defRPr/>
              </a:pPr>
              <a:t>262</a:t>
            </a:fld>
            <a:endParaRPr lang="en-US"/>
          </a:p>
        </p:txBody>
      </p:sp>
      <p:sp>
        <p:nvSpPr>
          <p:cNvPr id="5" name="Date Placeholder 4"/>
          <p:cNvSpPr txBox="1">
            <a:spLocks noGrp="1"/>
          </p:cNvSpPr>
          <p:nvPr/>
        </p:nvSpPr>
        <p:spPr bwMode="auto">
          <a:xfrm>
            <a:off x="457200" y="6245225"/>
            <a:ext cx="2133600" cy="476250"/>
          </a:xfrm>
          <a:prstGeom prst="rect">
            <a:avLst/>
          </a:prstGeom>
          <a:noFill/>
          <a:ln>
            <a:miter lim="800000"/>
            <a:headEnd/>
            <a:tailEnd/>
          </a:ln>
        </p:spPr>
        <p:txBody>
          <a:bodyPr/>
          <a:lstStyle/>
          <a:p>
            <a:pPr>
              <a:defRPr/>
            </a:pPr>
            <a:fld id="{B6DF2002-E951-47EF-A6EC-28C77945097B}" type="datetime1">
              <a:rPr lang="en-US" sz="1400">
                <a:latin typeface="+mn-lt"/>
              </a:rPr>
              <a:pPr>
                <a:defRPr/>
              </a:pPr>
              <a:t>2/26/2019</a:t>
            </a:fld>
            <a:endParaRPr lang="en-US" sz="1400">
              <a:latin typeface="+mn-lt"/>
            </a:endParaRPr>
          </a:p>
        </p:txBody>
      </p:sp>
      <p:sp>
        <p:nvSpPr>
          <p:cNvPr id="6" name="Footer Placeholder 5"/>
          <p:cNvSpPr txBox="1">
            <a:spLocks noGrp="1"/>
          </p:cNvSpPr>
          <p:nvPr/>
        </p:nvSpPr>
        <p:spPr bwMode="auto">
          <a:xfrm>
            <a:off x="3124200" y="6245225"/>
            <a:ext cx="2895600" cy="476250"/>
          </a:xfrm>
          <a:prstGeom prst="rect">
            <a:avLst/>
          </a:prstGeom>
          <a:noFill/>
          <a:ln>
            <a:miter lim="800000"/>
            <a:headEnd/>
            <a:tailEnd/>
          </a:ln>
        </p:spPr>
        <p:txBody>
          <a:bodyPr/>
          <a:lstStyle/>
          <a:p>
            <a:pPr algn="ctr">
              <a:defRPr/>
            </a:pPr>
            <a:r>
              <a:rPr lang="en-US" sz="1400" dirty="0" err="1">
                <a:latin typeface="+mn-lt"/>
              </a:rPr>
              <a:t>Md.samsuzzaman</a:t>
            </a:r>
            <a:endParaRPr lang="en-US" sz="1400" dirty="0">
              <a:latin typeface="+mn-lt"/>
            </a:endParaRPr>
          </a:p>
        </p:txBody>
      </p:sp>
      <p:sp>
        <p:nvSpPr>
          <p:cNvPr id="7" name="Slide Number Placeholder 6"/>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C66201D-4A8D-4492-99B7-372EE5512043}" type="slidenum">
              <a:rPr lang="en-US" sz="1400">
                <a:latin typeface="+mn-lt"/>
              </a:rPr>
              <a:pPr algn="r">
                <a:defRPr/>
              </a:pPr>
              <a:t>262</a:t>
            </a:fld>
            <a:endParaRPr lang="en-US" sz="1400">
              <a:latin typeface="+mn-lt"/>
            </a:endParaRPr>
          </a:p>
        </p:txBody>
      </p:sp>
      <p:sp>
        <p:nvSpPr>
          <p:cNvPr id="323589" name="Rectangle 2"/>
          <p:cNvSpPr>
            <a:spLocks noGrp="1" noChangeArrowheads="1"/>
          </p:cNvSpPr>
          <p:nvPr>
            <p:ph type="title" idx="4294967295"/>
          </p:nvPr>
        </p:nvSpPr>
        <p:spPr bwMode="auto">
          <a:xfrm>
            <a:off x="457200" y="274638"/>
            <a:ext cx="8305800" cy="8683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Example-5</a:t>
            </a:r>
          </a:p>
        </p:txBody>
      </p:sp>
      <p:sp>
        <p:nvSpPr>
          <p:cNvPr id="323590" name="Rectangle 3"/>
          <p:cNvSpPr>
            <a:spLocks noGrp="1" noChangeArrowheads="1"/>
          </p:cNvSpPr>
          <p:nvPr>
            <p:ph type="body" sz="half" idx="4294967295"/>
          </p:nvPr>
        </p:nvSpPr>
        <p:spPr>
          <a:xfrm>
            <a:off x="457200" y="1481138"/>
            <a:ext cx="4033838" cy="4525962"/>
          </a:xfrm>
        </p:spPr>
        <p:txBody>
          <a:bodyPr/>
          <a:lstStyle/>
          <a:p>
            <a:pPr>
              <a:lnSpc>
                <a:spcPct val="80000"/>
              </a:lnSpc>
              <a:buFont typeface="Wingdings 3" pitchFamily="18" charset="2"/>
              <a:buNone/>
            </a:pPr>
            <a:r>
              <a:rPr lang="en-US" sz="1600" smtClean="0">
                <a:latin typeface="Times New Roman" pitchFamily="18" charset="0"/>
              </a:rPr>
              <a:t>interface test1</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val=33;</a:t>
            </a:r>
          </a:p>
          <a:p>
            <a:pPr>
              <a:lnSpc>
                <a:spcPct val="80000"/>
              </a:lnSpc>
              <a:buFont typeface="Wingdings 3" pitchFamily="18" charset="2"/>
              <a:buNone/>
            </a:pPr>
            <a:r>
              <a:rPr lang="en-US" sz="1600" smtClean="0">
                <a:latin typeface="Times New Roman" pitchFamily="18" charset="0"/>
              </a:rPr>
              <a:t>	void display();</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class test2 implements test1</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static int val=34;</a:t>
            </a:r>
          </a:p>
          <a:p>
            <a:pPr>
              <a:lnSpc>
                <a:spcPct val="80000"/>
              </a:lnSpc>
              <a:buFont typeface="Wingdings 3" pitchFamily="18" charset="2"/>
              <a:buNone/>
            </a:pPr>
            <a:r>
              <a:rPr lang="en-US" sz="1600" smtClean="0">
                <a:latin typeface="Times New Roman" pitchFamily="18" charset="0"/>
              </a:rPr>
              <a:t>	void display()</a:t>
            </a:r>
          </a:p>
          <a:p>
            <a:pPr>
              <a:lnSpc>
                <a:spcPct val="80000"/>
              </a:lnSpc>
              <a:buFont typeface="Wingdings 3" pitchFamily="18" charset="2"/>
              <a:buNone/>
            </a:pPr>
            <a:r>
              <a:rPr lang="en-US" sz="1600" smtClean="0">
                <a:latin typeface="Times New Roman" pitchFamily="18" charset="0"/>
              </a:rPr>
              <a:t>	{	</a:t>
            </a:r>
          </a:p>
          <a:p>
            <a:pPr>
              <a:lnSpc>
                <a:spcPct val="80000"/>
              </a:lnSpc>
              <a:buFont typeface="Wingdings 3" pitchFamily="18" charset="2"/>
              <a:buNone/>
            </a:pPr>
            <a:r>
              <a:rPr lang="en-US" sz="1600" smtClean="0">
                <a:latin typeface="Times New Roman" pitchFamily="18" charset="0"/>
              </a:rPr>
              <a:t>	System.out.println(test1.val);</a:t>
            </a:r>
          </a:p>
          <a:p>
            <a:pPr>
              <a:lnSpc>
                <a:spcPct val="80000"/>
              </a:lnSpc>
              <a:buFont typeface="Wingdings 3" pitchFamily="18" charset="2"/>
              <a:buNone/>
            </a:pPr>
            <a:r>
              <a:rPr lang="en-US" sz="1600" smtClean="0">
                <a:latin typeface="Times New Roman" pitchFamily="18" charset="0"/>
              </a:rPr>
              <a:t>	System.out.println(val);</a:t>
            </a:r>
          </a:p>
          <a:p>
            <a:pPr>
              <a:lnSpc>
                <a:spcPct val="80000"/>
              </a:lnSpc>
              <a:buFont typeface="Wingdings 3" pitchFamily="18" charset="2"/>
              <a:buNone/>
            </a:pPr>
            <a:r>
              <a:rPr lang="en-US" sz="1600" smtClean="0">
                <a:latin typeface="Times New Roman" pitchFamily="18" charset="0"/>
              </a:rPr>
              <a:t>	}	</a:t>
            </a:r>
          </a:p>
          <a:p>
            <a:pPr>
              <a:lnSpc>
                <a:spcPct val="80000"/>
              </a:lnSpc>
              <a:buFont typeface="Wingdings 3" pitchFamily="18" charset="2"/>
              <a:buNone/>
            </a:pPr>
            <a:r>
              <a:rPr lang="en-US" sz="1600" smtClean="0">
                <a:latin typeface="Times New Roman" pitchFamily="18" charset="0"/>
              </a:rPr>
              <a:t>} </a:t>
            </a:r>
          </a:p>
        </p:txBody>
      </p:sp>
      <p:sp>
        <p:nvSpPr>
          <p:cNvPr id="323591" name="Rectangle 4"/>
          <p:cNvSpPr>
            <a:spLocks noGrp="1" noChangeArrowheads="1"/>
          </p:cNvSpPr>
          <p:nvPr>
            <p:ph type="body" sz="half" idx="4294967295"/>
          </p:nvPr>
        </p:nvSpPr>
        <p:spPr>
          <a:xfrm>
            <a:off x="4876800" y="1600200"/>
            <a:ext cx="4267200" cy="4876800"/>
          </a:xfrm>
        </p:spPr>
        <p:txBody>
          <a:bodyPr/>
          <a:lstStyle/>
          <a:p>
            <a:pPr>
              <a:lnSpc>
                <a:spcPct val="80000"/>
              </a:lnSpc>
              <a:buFont typeface="Wingdings 3" pitchFamily="18" charset="2"/>
              <a:buNone/>
            </a:pPr>
            <a:r>
              <a:rPr lang="en-US" sz="1600" smtClean="0">
                <a:latin typeface="Times New Roman" pitchFamily="18" charset="0"/>
              </a:rPr>
              <a:t>class test3 extends test2</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int val=35;</a:t>
            </a:r>
          </a:p>
          <a:p>
            <a:pPr>
              <a:lnSpc>
                <a:spcPct val="80000"/>
              </a:lnSpc>
              <a:buFont typeface="Wingdings 3" pitchFamily="18" charset="2"/>
              <a:buNone/>
            </a:pPr>
            <a:r>
              <a:rPr lang="en-US" sz="1600" smtClean="0">
                <a:latin typeface="Times New Roman" pitchFamily="18" charset="0"/>
              </a:rPr>
              <a:t>	void show()</a:t>
            </a:r>
          </a:p>
          <a:p>
            <a:pPr>
              <a:lnSpc>
                <a:spcPct val="80000"/>
              </a:lnSpc>
              <a:buFont typeface="Wingdings 3" pitchFamily="18" charset="2"/>
              <a:buNone/>
            </a:pPr>
            <a:r>
              <a:rPr lang="en-US" sz="1600" smtClean="0">
                <a:latin typeface="Times New Roman" pitchFamily="18" charset="0"/>
              </a:rPr>
              <a:t>	{	</a:t>
            </a:r>
          </a:p>
          <a:p>
            <a:pPr>
              <a:lnSpc>
                <a:spcPct val="80000"/>
              </a:lnSpc>
              <a:buFont typeface="Wingdings 3" pitchFamily="18" charset="2"/>
              <a:buNone/>
            </a:pPr>
            <a:r>
              <a:rPr lang="en-US" sz="1600" smtClean="0">
                <a:latin typeface="Times New Roman" pitchFamily="18" charset="0"/>
              </a:rPr>
              <a:t>	System.out.println(test1.val);</a:t>
            </a:r>
          </a:p>
          <a:p>
            <a:pPr>
              <a:lnSpc>
                <a:spcPct val="80000"/>
              </a:lnSpc>
              <a:buFont typeface="Wingdings 3" pitchFamily="18" charset="2"/>
              <a:buNone/>
            </a:pPr>
            <a:r>
              <a:rPr lang="en-US" sz="1600" smtClean="0">
                <a:latin typeface="Times New Roman" pitchFamily="18" charset="0"/>
              </a:rPr>
              <a:t>	System.out.println(test2.val);</a:t>
            </a:r>
          </a:p>
          <a:p>
            <a:pPr>
              <a:lnSpc>
                <a:spcPct val="80000"/>
              </a:lnSpc>
              <a:buFont typeface="Wingdings 3" pitchFamily="18" charset="2"/>
              <a:buNone/>
            </a:pPr>
            <a:r>
              <a:rPr lang="en-US" sz="1600" smtClean="0">
                <a:latin typeface="Times New Roman" pitchFamily="18" charset="0"/>
              </a:rPr>
              <a:t>      System.out.println(val);</a:t>
            </a:r>
          </a:p>
          <a:p>
            <a:pPr>
              <a:lnSpc>
                <a:spcPct val="80000"/>
              </a:lnSpc>
              <a:buFont typeface="Wingdings 3" pitchFamily="18" charset="2"/>
              <a:buNone/>
            </a:pPr>
            <a:r>
              <a:rPr lang="en-US" sz="1600" smtClean="0">
                <a:latin typeface="Times New Roman" pitchFamily="18" charset="0"/>
              </a:rPr>
              <a:t>	}	</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class test4</a:t>
            </a:r>
          </a:p>
          <a:p>
            <a:pPr>
              <a:lnSpc>
                <a:spcPct val="80000"/>
              </a:lnSpc>
              <a:buFont typeface="Wingdings 3" pitchFamily="18" charset="2"/>
              <a:buNone/>
            </a:pPr>
            <a:r>
              <a:rPr lang="en-US" sz="1600" smtClean="0">
                <a:latin typeface="Times New Roman" pitchFamily="18" charset="0"/>
              </a:rPr>
              <a:t>{</a:t>
            </a:r>
          </a:p>
          <a:p>
            <a:pPr>
              <a:lnSpc>
                <a:spcPct val="80000"/>
              </a:lnSpc>
              <a:buFont typeface="Wingdings 3" pitchFamily="18" charset="2"/>
              <a:buNone/>
            </a:pPr>
            <a:r>
              <a:rPr lang="en-US" sz="1600" smtClean="0">
                <a:latin typeface="Times New Roman" pitchFamily="18" charset="0"/>
              </a:rPr>
              <a:t>	public static void main(String args[])</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	test3 ob = new test3();</a:t>
            </a:r>
          </a:p>
          <a:p>
            <a:pPr>
              <a:lnSpc>
                <a:spcPct val="80000"/>
              </a:lnSpc>
              <a:buFont typeface="Wingdings 3" pitchFamily="18" charset="2"/>
              <a:buNone/>
            </a:pPr>
            <a:r>
              <a:rPr lang="en-US" sz="1600" smtClean="0">
                <a:latin typeface="Times New Roman" pitchFamily="18" charset="0"/>
              </a:rPr>
              <a:t>	ob.show();</a:t>
            </a:r>
          </a:p>
          <a:p>
            <a:pPr>
              <a:lnSpc>
                <a:spcPct val="80000"/>
              </a:lnSpc>
              <a:buFont typeface="Wingdings 3" pitchFamily="18" charset="2"/>
              <a:buNone/>
            </a:pPr>
            <a:r>
              <a:rPr lang="en-US" sz="1600" smtClean="0">
                <a:latin typeface="Times New Roman" pitchFamily="18" charset="0"/>
              </a:rPr>
              <a:t>	}</a:t>
            </a:r>
          </a:p>
          <a:p>
            <a:pPr>
              <a:lnSpc>
                <a:spcPct val="80000"/>
              </a:lnSpc>
              <a:buFont typeface="Wingdings 3" pitchFamily="18" charset="2"/>
              <a:buNone/>
            </a:pPr>
            <a:r>
              <a:rPr lang="en-US" sz="1600" smtClean="0">
                <a:latin typeface="Times New Roman" pitchFamily="18" charset="0"/>
              </a:rPr>
              <a:t>}</a:t>
            </a:r>
            <a:endParaRPr lang="en-US" sz="1800" smtClean="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D9B7C65D-386A-404A-94D7-7084BFE0CF38}" type="slidenum">
              <a:rPr lang="en-US"/>
              <a:pPr>
                <a:defRPr/>
              </a:pPr>
              <a:t>263</a:t>
            </a:fld>
            <a:endParaRPr lang="en-US"/>
          </a:p>
        </p:txBody>
      </p:sp>
      <p:sp>
        <p:nvSpPr>
          <p:cNvPr id="325634"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21</a:t>
            </a:r>
          </a:p>
        </p:txBody>
      </p:sp>
      <p:sp>
        <p:nvSpPr>
          <p:cNvPr id="325635" name="Rectangle 3"/>
          <p:cNvSpPr>
            <a:spLocks noGrp="1" noChangeArrowheads="1"/>
          </p:cNvSpPr>
          <p:nvPr>
            <p:ph type="subTitle" idx="4294967295"/>
          </p:nvPr>
        </p:nvSpPr>
        <p:spPr>
          <a:xfrm>
            <a:off x="1371600" y="3767138"/>
            <a:ext cx="6400800" cy="1752600"/>
          </a:xfrm>
        </p:spPr>
        <p:txBody>
          <a:bodyPr/>
          <a:lstStyle/>
          <a:p>
            <a:pPr marL="0" indent="0" algn="ctr">
              <a:buFont typeface="Wingdings 3" pitchFamily="18" charset="2"/>
              <a:buNone/>
            </a:pPr>
            <a:r>
              <a:rPr lang="en-US" sz="5000" b="1" smtClean="0">
                <a:latin typeface="Times New Roman" pitchFamily="18" charset="0"/>
              </a:rPr>
              <a:t>Exception Handling</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7BFE6845-486F-4CD9-BDC4-2A70B97B5C31}" type="slidenum">
              <a:rPr lang="en-US"/>
              <a:pPr>
                <a:defRPr/>
              </a:pPr>
              <a:t>264</a:t>
            </a:fld>
            <a:endParaRPr lang="en-US"/>
          </a:p>
        </p:txBody>
      </p:sp>
      <p:sp>
        <p:nvSpPr>
          <p:cNvPr id="3266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FACCF4D-7965-4C9D-A026-75BD8309D9F8}" type="datetime1">
              <a:rPr lang="en-US" sz="1400"/>
              <a:pPr/>
              <a:t>2/26/2019</a:t>
            </a:fld>
            <a:endParaRPr lang="en-US" sz="1400"/>
          </a:p>
        </p:txBody>
      </p:sp>
      <p:sp>
        <p:nvSpPr>
          <p:cNvPr id="3266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266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38A44DF-243B-48D5-9018-BC3E87269090}" type="slidenum">
              <a:rPr lang="en-US" sz="1400"/>
              <a:pPr algn="r"/>
              <a:t>264</a:t>
            </a:fld>
            <a:endParaRPr lang="en-US" sz="1400"/>
          </a:p>
        </p:txBody>
      </p:sp>
      <p:sp>
        <p:nvSpPr>
          <p:cNvPr id="32666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Exception Handling-Fundamentals</a:t>
            </a:r>
          </a:p>
        </p:txBody>
      </p:sp>
      <p:sp>
        <p:nvSpPr>
          <p:cNvPr id="326662" name="Rectangle 3"/>
          <p:cNvSpPr>
            <a:spLocks noGrp="1" noChangeArrowheads="1"/>
          </p:cNvSpPr>
          <p:nvPr>
            <p:ph type="body" idx="4294967295"/>
          </p:nvPr>
        </p:nvSpPr>
        <p:spPr/>
        <p:txBody>
          <a:bodyPr/>
          <a:lstStyle/>
          <a:p>
            <a:pPr>
              <a:lnSpc>
                <a:spcPct val="90000"/>
              </a:lnSpc>
              <a:buClr>
                <a:schemeClr val="tx1"/>
              </a:buClr>
              <a:buFont typeface="Wingdings" pitchFamily="2" charset="2"/>
              <a:buChar char="ü"/>
            </a:pPr>
            <a:r>
              <a:rPr lang="en-US" sz="2200" smtClean="0">
                <a:latin typeface="Times New Roman" pitchFamily="18" charset="0"/>
              </a:rPr>
              <a:t>An exception is an abnormal condition that arises in a code sequence at run time</a:t>
            </a:r>
          </a:p>
          <a:p>
            <a:pPr>
              <a:lnSpc>
                <a:spcPct val="90000"/>
              </a:lnSpc>
              <a:buClr>
                <a:schemeClr val="tx1"/>
              </a:buClr>
              <a:buFont typeface="Wingdings" pitchFamily="2" charset="2"/>
              <a:buChar char="ü"/>
            </a:pPr>
            <a:r>
              <a:rPr lang="en-US" sz="2200" smtClean="0">
                <a:latin typeface="Times New Roman" pitchFamily="18" charset="0"/>
              </a:rPr>
              <a:t>A Java exception is an object that describes an exceptional condition that has occurred in a piece of code</a:t>
            </a:r>
          </a:p>
          <a:p>
            <a:pPr>
              <a:lnSpc>
                <a:spcPct val="90000"/>
              </a:lnSpc>
              <a:buClr>
                <a:schemeClr val="tx1"/>
              </a:buClr>
              <a:buFont typeface="Wingdings" pitchFamily="2" charset="2"/>
              <a:buChar char="ü"/>
            </a:pPr>
            <a:r>
              <a:rPr lang="en-US" sz="2200" smtClean="0">
                <a:latin typeface="Times New Roman" pitchFamily="18" charset="0"/>
              </a:rPr>
              <a:t>When an exceptional condition arises, an object representing that exception is created and thrown in the</a:t>
            </a:r>
            <a:r>
              <a:rPr lang="en-US" sz="2200" smtClean="0">
                <a:solidFill>
                  <a:srgbClr val="A50021"/>
                </a:solidFill>
                <a:latin typeface="Times New Roman" pitchFamily="18" charset="0"/>
              </a:rPr>
              <a:t> </a:t>
            </a:r>
            <a:r>
              <a:rPr lang="en-US" sz="2200" smtClean="0">
                <a:latin typeface="Times New Roman" pitchFamily="18" charset="0"/>
              </a:rPr>
              <a:t>method that caused the error</a:t>
            </a:r>
          </a:p>
          <a:p>
            <a:pPr>
              <a:lnSpc>
                <a:spcPct val="90000"/>
              </a:lnSpc>
              <a:buClr>
                <a:schemeClr val="tx1"/>
              </a:buClr>
              <a:buFont typeface="Wingdings" pitchFamily="2" charset="2"/>
              <a:buChar char="ü"/>
            </a:pPr>
            <a:r>
              <a:rPr lang="en-US" sz="2200" smtClean="0">
                <a:latin typeface="Times New Roman" pitchFamily="18" charset="0"/>
              </a:rPr>
              <a:t>An exception can be caught to handle it or pass it on</a:t>
            </a:r>
          </a:p>
          <a:p>
            <a:pPr>
              <a:lnSpc>
                <a:spcPct val="90000"/>
              </a:lnSpc>
              <a:buClr>
                <a:schemeClr val="tx1"/>
              </a:buClr>
              <a:buFont typeface="Wingdings" pitchFamily="2" charset="2"/>
              <a:buChar char="ü"/>
            </a:pPr>
            <a:r>
              <a:rPr lang="en-US" sz="2200" smtClean="0">
                <a:latin typeface="Times New Roman" pitchFamily="18" charset="0"/>
              </a:rPr>
              <a:t>Exceptions can be generated by the Java run-time system, or they can be manually generated by your code</a:t>
            </a:r>
          </a:p>
          <a:p>
            <a:pPr>
              <a:lnSpc>
                <a:spcPct val="90000"/>
              </a:lnSpc>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7D7E17F-6FD4-4610-AF73-88D2922C0F05}" type="slidenum">
              <a:rPr lang="en-US"/>
              <a:pPr>
                <a:defRPr/>
              </a:pPr>
              <a:t>265</a:t>
            </a:fld>
            <a:endParaRPr lang="en-US"/>
          </a:p>
        </p:txBody>
      </p:sp>
      <p:sp>
        <p:nvSpPr>
          <p:cNvPr id="32768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F29C1C44-2A64-4838-9718-A102B31D876F}" type="datetime1">
              <a:rPr lang="en-US" sz="1400"/>
              <a:pPr/>
              <a:t>2/26/2019</a:t>
            </a:fld>
            <a:endParaRPr lang="en-US" sz="1400"/>
          </a:p>
        </p:txBody>
      </p:sp>
      <p:sp>
        <p:nvSpPr>
          <p:cNvPr id="32768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276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B0FAB99-CD8C-4CD3-806A-AB8B148412A6}" type="slidenum">
              <a:rPr lang="en-US" sz="1400"/>
              <a:pPr algn="r"/>
              <a:t>265</a:t>
            </a:fld>
            <a:endParaRPr lang="en-US" sz="1400"/>
          </a:p>
        </p:txBody>
      </p:sp>
      <p:sp>
        <p:nvSpPr>
          <p:cNvPr id="32768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Exception Handling</a:t>
            </a:r>
          </a:p>
        </p:txBody>
      </p:sp>
      <p:sp>
        <p:nvSpPr>
          <p:cNvPr id="327686" name="Rectangle 3"/>
          <p:cNvSpPr>
            <a:spLocks noGrp="1" noChangeArrowheads="1"/>
          </p:cNvSpPr>
          <p:nvPr>
            <p:ph type="body" idx="4294967295"/>
          </p:nvPr>
        </p:nvSpPr>
        <p:spPr/>
        <p:txBody>
          <a:bodyPr/>
          <a:lstStyle/>
          <a:p>
            <a:pPr>
              <a:buClr>
                <a:schemeClr val="tx1"/>
              </a:buClr>
              <a:buFont typeface="Wingdings" pitchFamily="2" charset="2"/>
              <a:buChar char="ü"/>
            </a:pPr>
            <a:r>
              <a:rPr lang="en-US" smtClean="0">
                <a:latin typeface="Times New Roman" pitchFamily="18" charset="0"/>
              </a:rPr>
              <a:t>Performing action in response to exception</a:t>
            </a:r>
          </a:p>
          <a:p>
            <a:pPr>
              <a:buClr>
                <a:schemeClr val="tx1"/>
              </a:buClr>
              <a:buFont typeface="Wingdings" pitchFamily="2" charset="2"/>
              <a:buChar char="ü"/>
            </a:pPr>
            <a:r>
              <a:rPr lang="en-GB" smtClean="0">
                <a:latin typeface="Times New Roman" pitchFamily="18" charset="0"/>
              </a:rPr>
              <a:t>Examples</a:t>
            </a:r>
          </a:p>
          <a:p>
            <a:pPr lvl="1">
              <a:buClr>
                <a:schemeClr val="tx1"/>
              </a:buClr>
              <a:buFont typeface="Wingdings" pitchFamily="2" charset="2"/>
              <a:buChar char="ü"/>
            </a:pPr>
            <a:r>
              <a:rPr lang="en-GB" smtClean="0">
                <a:latin typeface="Times New Roman" pitchFamily="18" charset="0"/>
              </a:rPr>
              <a:t>Exit program (abort)</a:t>
            </a:r>
          </a:p>
          <a:p>
            <a:pPr lvl="1">
              <a:buClr>
                <a:schemeClr val="tx1"/>
              </a:buClr>
              <a:buFont typeface="Wingdings" pitchFamily="2" charset="2"/>
              <a:buChar char="ü"/>
            </a:pPr>
            <a:r>
              <a:rPr lang="en-GB" smtClean="0">
                <a:latin typeface="Times New Roman" pitchFamily="18" charset="0"/>
              </a:rPr>
              <a:t>Deal with exception and continue</a:t>
            </a:r>
          </a:p>
          <a:p>
            <a:pPr lvl="2">
              <a:buClr>
                <a:schemeClr val="tx1"/>
              </a:buClr>
              <a:buFont typeface="Wingdings" pitchFamily="2" charset="2"/>
              <a:buChar char="ü"/>
            </a:pPr>
            <a:r>
              <a:rPr lang="en-US" smtClean="0">
                <a:latin typeface="Times New Roman" pitchFamily="18" charset="0"/>
              </a:rPr>
              <a:t>Print error message</a:t>
            </a:r>
          </a:p>
          <a:p>
            <a:pPr lvl="2">
              <a:buClr>
                <a:schemeClr val="tx1"/>
              </a:buClr>
              <a:buFont typeface="Wingdings" pitchFamily="2" charset="2"/>
              <a:buChar char="ü"/>
            </a:pPr>
            <a:r>
              <a:rPr lang="en-US" smtClean="0">
                <a:latin typeface="Times New Roman" pitchFamily="18" charset="0"/>
              </a:rPr>
              <a:t>Request new data</a:t>
            </a:r>
          </a:p>
          <a:p>
            <a:pPr lvl="2">
              <a:buClr>
                <a:schemeClr val="tx1"/>
              </a:buClr>
              <a:buFont typeface="Wingdings" pitchFamily="2" charset="2"/>
              <a:buChar char="ü"/>
            </a:pPr>
            <a:r>
              <a:rPr lang="en-US" smtClean="0">
                <a:latin typeface="Times New Roman" pitchFamily="18" charset="0"/>
              </a:rPr>
              <a:t>Retry action</a:t>
            </a:r>
          </a:p>
          <a:p>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61C926F-34CF-4FC0-8EDB-D089EB992A85}" type="slidenum">
              <a:rPr lang="en-US"/>
              <a:pPr>
                <a:defRPr/>
              </a:pPr>
              <a:t>266</a:t>
            </a:fld>
            <a:endParaRPr lang="en-US"/>
          </a:p>
        </p:txBody>
      </p:sp>
      <p:sp>
        <p:nvSpPr>
          <p:cNvPr id="3287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ACB48D4-C311-4BC7-A491-118D504D7241}" type="datetime1">
              <a:rPr lang="en-US" sz="1400"/>
              <a:pPr/>
              <a:t>2/26/2019</a:t>
            </a:fld>
            <a:endParaRPr lang="en-US" sz="1400"/>
          </a:p>
        </p:txBody>
      </p:sp>
      <p:sp>
        <p:nvSpPr>
          <p:cNvPr id="3287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287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DDFF090-31E8-4AAF-ACA4-18A66E3A2F89}" type="slidenum">
              <a:rPr lang="en-US" sz="1400"/>
              <a:pPr algn="r"/>
              <a:t>266</a:t>
            </a:fld>
            <a:endParaRPr lang="en-US" sz="1400"/>
          </a:p>
        </p:txBody>
      </p:sp>
      <p:sp>
        <p:nvSpPr>
          <p:cNvPr id="32870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Representing Exceptions</a:t>
            </a:r>
          </a:p>
        </p:txBody>
      </p:sp>
      <p:graphicFrame>
        <p:nvGraphicFramePr>
          <p:cNvPr id="328710" name="Object 3"/>
          <p:cNvGraphicFramePr>
            <a:graphicFrameLocks noChangeAspect="1"/>
          </p:cNvGraphicFramePr>
          <p:nvPr>
            <p:ph idx="4294967295"/>
          </p:nvPr>
        </p:nvGraphicFramePr>
        <p:xfrm>
          <a:off x="760413" y="1725613"/>
          <a:ext cx="7621587" cy="4035425"/>
        </p:xfrm>
        <a:graphic>
          <a:graphicData uri="http://schemas.openxmlformats.org/presentationml/2006/ole">
            <p:oleObj spid="_x0000_s328710" name="Photo Editor Photo" r:id="rId3" imgW="7621064" imgH="3933333" progId="">
              <p:embed/>
            </p:oleObj>
          </a:graphicData>
        </a:graphic>
      </p:graphicFrame>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47" name="Slide Number Placeholder 17"/>
          <p:cNvSpPr>
            <a:spLocks noGrp="1"/>
          </p:cNvSpPr>
          <p:nvPr>
            <p:ph type="sldNum" sz="quarter" idx="12"/>
          </p:nvPr>
        </p:nvSpPr>
        <p:spPr/>
        <p:txBody>
          <a:bodyPr/>
          <a:lstStyle/>
          <a:p>
            <a:pPr>
              <a:defRPr/>
            </a:pPr>
            <a:fld id="{DA4436DA-4855-460F-8B7A-6BC5F8A65F9F}" type="slidenum">
              <a:rPr lang="en-US"/>
              <a:pPr>
                <a:defRPr/>
              </a:pPr>
              <a:t>267</a:t>
            </a:fld>
            <a:endParaRPr lang="en-US"/>
          </a:p>
        </p:txBody>
      </p:sp>
      <p:sp>
        <p:nvSpPr>
          <p:cNvPr id="32973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25184E4-0F2F-48EA-88D6-F789557B0BEA}" type="datetime1">
              <a:rPr lang="en-US" sz="1400"/>
              <a:pPr/>
              <a:t>2/26/2019</a:t>
            </a:fld>
            <a:endParaRPr lang="en-US" sz="1400"/>
          </a:p>
        </p:txBody>
      </p:sp>
      <p:sp>
        <p:nvSpPr>
          <p:cNvPr id="32973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297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3BD24CB-3F48-47E5-AEAA-D08194030CE7}" type="slidenum">
              <a:rPr lang="en-US" sz="1400"/>
              <a:pPr algn="r"/>
              <a:t>267</a:t>
            </a:fld>
            <a:endParaRPr lang="en-US" sz="1400"/>
          </a:p>
        </p:txBody>
      </p:sp>
      <p:cxnSp>
        <p:nvCxnSpPr>
          <p:cNvPr id="329733" name="AutoShape 2"/>
          <p:cNvCxnSpPr>
            <a:cxnSpLocks noChangeShapeType="1"/>
            <a:stCxn id="34821" idx="1"/>
            <a:endCxn id="34819" idx="3"/>
          </p:cNvCxnSpPr>
          <p:nvPr/>
        </p:nvCxnSpPr>
        <p:spPr bwMode="auto">
          <a:xfrm flipH="1">
            <a:off x="863600" y="4198938"/>
            <a:ext cx="296863" cy="0"/>
          </a:xfrm>
          <a:prstGeom prst="straightConnector1">
            <a:avLst/>
          </a:prstGeom>
          <a:noFill/>
          <a:ln w="22225">
            <a:solidFill>
              <a:srgbClr val="FF6600"/>
            </a:solidFill>
            <a:round/>
            <a:headEnd/>
            <a:tailEnd type="triangle" w="lg" len="lg"/>
          </a:ln>
        </p:spPr>
      </p:cxnSp>
      <p:sp>
        <p:nvSpPr>
          <p:cNvPr id="34819" name="AutoShape 3"/>
          <p:cNvSpPr>
            <a:spLocks noChangeArrowheads="1"/>
          </p:cNvSpPr>
          <p:nvPr/>
        </p:nvSpPr>
        <p:spPr bwMode="auto">
          <a:xfrm>
            <a:off x="152400" y="4040188"/>
            <a:ext cx="700088" cy="315912"/>
          </a:xfrm>
          <a:prstGeom prst="roundRect">
            <a:avLst>
              <a:gd name="adj" fmla="val 16667"/>
            </a:avLst>
          </a:prstGeom>
          <a:solidFill>
            <a:schemeClr val="bg1"/>
          </a:solidFill>
          <a:ln w="22225" algn="ctr">
            <a:solidFill>
              <a:schemeClr val="tx1"/>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latin typeface="Arial" charset="0"/>
              </a:rPr>
              <a:t>Object</a:t>
            </a:r>
          </a:p>
        </p:txBody>
      </p:sp>
      <p:sp>
        <p:nvSpPr>
          <p:cNvPr id="34820" name="AutoShape 4"/>
          <p:cNvSpPr>
            <a:spLocks noChangeArrowheads="1"/>
          </p:cNvSpPr>
          <p:nvPr/>
        </p:nvSpPr>
        <p:spPr bwMode="auto">
          <a:xfrm>
            <a:off x="2711450" y="5338763"/>
            <a:ext cx="596900"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Error</a:t>
            </a:r>
          </a:p>
        </p:txBody>
      </p:sp>
      <p:sp>
        <p:nvSpPr>
          <p:cNvPr id="34821" name="AutoShape 5"/>
          <p:cNvSpPr>
            <a:spLocks noChangeArrowheads="1"/>
          </p:cNvSpPr>
          <p:nvPr/>
        </p:nvSpPr>
        <p:spPr bwMode="auto">
          <a:xfrm>
            <a:off x="1171575" y="4040188"/>
            <a:ext cx="989013"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i="1">
                <a:solidFill>
                  <a:srgbClr val="FF6600"/>
                </a:solidFill>
                <a:latin typeface="Arial" charset="0"/>
              </a:rPr>
              <a:t>Throwable</a:t>
            </a:r>
          </a:p>
        </p:txBody>
      </p:sp>
      <p:sp>
        <p:nvSpPr>
          <p:cNvPr id="34822" name="AutoShape 6"/>
          <p:cNvSpPr>
            <a:spLocks noChangeArrowheads="1"/>
          </p:cNvSpPr>
          <p:nvPr/>
        </p:nvSpPr>
        <p:spPr bwMode="auto">
          <a:xfrm>
            <a:off x="2711450" y="2627313"/>
            <a:ext cx="954088"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Exception</a:t>
            </a:r>
          </a:p>
        </p:txBody>
      </p:sp>
      <p:sp>
        <p:nvSpPr>
          <p:cNvPr id="34823" name="AutoShape 7"/>
          <p:cNvSpPr>
            <a:spLocks noChangeArrowheads="1"/>
          </p:cNvSpPr>
          <p:nvPr/>
        </p:nvSpPr>
        <p:spPr bwMode="auto">
          <a:xfrm>
            <a:off x="4200525" y="4692650"/>
            <a:ext cx="1173163" cy="315913"/>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LinkageError</a:t>
            </a:r>
          </a:p>
        </p:txBody>
      </p:sp>
      <p:sp>
        <p:nvSpPr>
          <p:cNvPr id="34824" name="AutoShape 8"/>
          <p:cNvSpPr>
            <a:spLocks noChangeArrowheads="1"/>
          </p:cNvSpPr>
          <p:nvPr/>
        </p:nvSpPr>
        <p:spPr bwMode="auto">
          <a:xfrm>
            <a:off x="4200525" y="5105400"/>
            <a:ext cx="1731963" cy="315913"/>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VirtualMachoneError</a:t>
            </a:r>
          </a:p>
        </p:txBody>
      </p:sp>
      <p:sp>
        <p:nvSpPr>
          <p:cNvPr id="34825" name="AutoShape 9"/>
          <p:cNvSpPr>
            <a:spLocks noChangeArrowheads="1"/>
          </p:cNvSpPr>
          <p:nvPr/>
        </p:nvSpPr>
        <p:spPr bwMode="auto">
          <a:xfrm>
            <a:off x="4200525" y="2070100"/>
            <a:ext cx="2081213" cy="315913"/>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ClassNotFoundException</a:t>
            </a:r>
          </a:p>
        </p:txBody>
      </p:sp>
      <p:sp>
        <p:nvSpPr>
          <p:cNvPr id="34826" name="AutoShape 10"/>
          <p:cNvSpPr>
            <a:spLocks noChangeArrowheads="1"/>
          </p:cNvSpPr>
          <p:nvPr/>
        </p:nvSpPr>
        <p:spPr bwMode="auto">
          <a:xfrm>
            <a:off x="4200525" y="2497138"/>
            <a:ext cx="2395538"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CloneNotSupportedException</a:t>
            </a:r>
          </a:p>
        </p:txBody>
      </p:sp>
      <p:sp>
        <p:nvSpPr>
          <p:cNvPr id="34827" name="AutoShape 11"/>
          <p:cNvSpPr>
            <a:spLocks noChangeArrowheads="1"/>
          </p:cNvSpPr>
          <p:nvPr/>
        </p:nvSpPr>
        <p:spPr bwMode="auto">
          <a:xfrm>
            <a:off x="4200525" y="2922588"/>
            <a:ext cx="1116013"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IOException</a:t>
            </a:r>
          </a:p>
        </p:txBody>
      </p:sp>
      <p:cxnSp>
        <p:nvCxnSpPr>
          <p:cNvPr id="329743" name="AutoShape 12"/>
          <p:cNvCxnSpPr>
            <a:cxnSpLocks noChangeShapeType="1"/>
            <a:stCxn id="34820" idx="1"/>
            <a:endCxn id="34821" idx="3"/>
          </p:cNvCxnSpPr>
          <p:nvPr/>
        </p:nvCxnSpPr>
        <p:spPr bwMode="auto">
          <a:xfrm rot="10800000">
            <a:off x="2171700" y="4198938"/>
            <a:ext cx="528638" cy="1298575"/>
          </a:xfrm>
          <a:prstGeom prst="bentConnector3">
            <a:avLst>
              <a:gd name="adj1" fmla="val 50148"/>
            </a:avLst>
          </a:prstGeom>
          <a:noFill/>
          <a:ln w="22225">
            <a:solidFill>
              <a:srgbClr val="FF6600"/>
            </a:solidFill>
            <a:miter lim="800000"/>
            <a:headEnd/>
            <a:tailEnd type="triangle" w="lg" len="lg"/>
          </a:ln>
        </p:spPr>
      </p:cxnSp>
      <p:cxnSp>
        <p:nvCxnSpPr>
          <p:cNvPr id="329744" name="AutoShape 13"/>
          <p:cNvCxnSpPr>
            <a:cxnSpLocks noChangeShapeType="1"/>
            <a:stCxn id="34824" idx="1"/>
            <a:endCxn id="34820" idx="3"/>
          </p:cNvCxnSpPr>
          <p:nvPr/>
        </p:nvCxnSpPr>
        <p:spPr bwMode="auto">
          <a:xfrm rot="10800000" flipV="1">
            <a:off x="3319463" y="5264150"/>
            <a:ext cx="869950" cy="233363"/>
          </a:xfrm>
          <a:prstGeom prst="bentConnector3">
            <a:avLst>
              <a:gd name="adj1" fmla="val 50000"/>
            </a:avLst>
          </a:prstGeom>
          <a:noFill/>
          <a:ln w="22225">
            <a:solidFill>
              <a:srgbClr val="FF6600"/>
            </a:solidFill>
            <a:miter lim="800000"/>
            <a:headEnd/>
            <a:tailEnd type="triangle" w="lg" len="lg"/>
          </a:ln>
        </p:spPr>
      </p:cxnSp>
      <p:cxnSp>
        <p:nvCxnSpPr>
          <p:cNvPr id="329745" name="AutoShape 14"/>
          <p:cNvCxnSpPr>
            <a:cxnSpLocks noChangeShapeType="1"/>
            <a:stCxn id="34826" idx="1"/>
            <a:endCxn id="34822" idx="3"/>
          </p:cNvCxnSpPr>
          <p:nvPr/>
        </p:nvCxnSpPr>
        <p:spPr bwMode="auto">
          <a:xfrm rot="10800000" flipV="1">
            <a:off x="3676650" y="2655888"/>
            <a:ext cx="512763" cy="130175"/>
          </a:xfrm>
          <a:prstGeom prst="bentConnector3">
            <a:avLst>
              <a:gd name="adj1" fmla="val 50153"/>
            </a:avLst>
          </a:prstGeom>
          <a:noFill/>
          <a:ln w="22225">
            <a:solidFill>
              <a:srgbClr val="FF6600"/>
            </a:solidFill>
            <a:miter lim="800000"/>
            <a:headEnd/>
            <a:tailEnd type="triangle" w="lg" len="lg"/>
          </a:ln>
        </p:spPr>
      </p:cxnSp>
      <p:cxnSp>
        <p:nvCxnSpPr>
          <p:cNvPr id="329746" name="AutoShape 15"/>
          <p:cNvCxnSpPr>
            <a:cxnSpLocks noChangeShapeType="1"/>
            <a:stCxn id="34839" idx="1"/>
            <a:endCxn id="34820" idx="3"/>
          </p:cNvCxnSpPr>
          <p:nvPr/>
        </p:nvCxnSpPr>
        <p:spPr bwMode="auto">
          <a:xfrm rot="10800000">
            <a:off x="3319463" y="5497513"/>
            <a:ext cx="869950" cy="203200"/>
          </a:xfrm>
          <a:prstGeom prst="bentConnector3">
            <a:avLst>
              <a:gd name="adj1" fmla="val 50000"/>
            </a:avLst>
          </a:prstGeom>
          <a:noFill/>
          <a:ln w="22225">
            <a:solidFill>
              <a:srgbClr val="FF6600"/>
            </a:solidFill>
            <a:miter lim="800000"/>
            <a:headEnd/>
            <a:tailEnd type="triangle" w="lg" len="lg"/>
          </a:ln>
        </p:spPr>
      </p:cxnSp>
      <p:cxnSp>
        <p:nvCxnSpPr>
          <p:cNvPr id="329747" name="AutoShape 16"/>
          <p:cNvCxnSpPr>
            <a:cxnSpLocks noChangeShapeType="1"/>
            <a:stCxn id="34823" idx="1"/>
            <a:endCxn id="34820" idx="3"/>
          </p:cNvCxnSpPr>
          <p:nvPr/>
        </p:nvCxnSpPr>
        <p:spPr bwMode="auto">
          <a:xfrm rot="10800000" flipV="1">
            <a:off x="3319463" y="4851400"/>
            <a:ext cx="869950" cy="646113"/>
          </a:xfrm>
          <a:prstGeom prst="bentConnector3">
            <a:avLst>
              <a:gd name="adj1" fmla="val 50000"/>
            </a:avLst>
          </a:prstGeom>
          <a:noFill/>
          <a:ln w="22225">
            <a:solidFill>
              <a:srgbClr val="FF6600"/>
            </a:solidFill>
            <a:miter lim="800000"/>
            <a:headEnd/>
            <a:tailEnd type="triangle" w="lg" len="lg"/>
          </a:ln>
        </p:spPr>
      </p:cxnSp>
      <p:cxnSp>
        <p:nvCxnSpPr>
          <p:cNvPr id="329748" name="AutoShape 17"/>
          <p:cNvCxnSpPr>
            <a:cxnSpLocks noChangeShapeType="1"/>
            <a:stCxn id="329755" idx="1"/>
            <a:endCxn id="34820" idx="3"/>
          </p:cNvCxnSpPr>
          <p:nvPr/>
        </p:nvCxnSpPr>
        <p:spPr bwMode="auto">
          <a:xfrm rot="10800000">
            <a:off x="3319463" y="5497513"/>
            <a:ext cx="881062" cy="658812"/>
          </a:xfrm>
          <a:prstGeom prst="bentConnector3">
            <a:avLst>
              <a:gd name="adj1" fmla="val 50630"/>
            </a:avLst>
          </a:prstGeom>
          <a:noFill/>
          <a:ln w="22225">
            <a:solidFill>
              <a:srgbClr val="FF6600"/>
            </a:solidFill>
            <a:miter lim="800000"/>
            <a:headEnd/>
            <a:tailEnd type="triangle" w="lg" len="lg"/>
          </a:ln>
        </p:spPr>
      </p:cxnSp>
      <p:cxnSp>
        <p:nvCxnSpPr>
          <p:cNvPr id="329749" name="AutoShape 18"/>
          <p:cNvCxnSpPr>
            <a:cxnSpLocks noChangeShapeType="1"/>
            <a:stCxn id="34825" idx="1"/>
            <a:endCxn id="34822" idx="3"/>
          </p:cNvCxnSpPr>
          <p:nvPr/>
        </p:nvCxnSpPr>
        <p:spPr bwMode="auto">
          <a:xfrm rot="10800000" flipV="1">
            <a:off x="3676650" y="2228850"/>
            <a:ext cx="512763" cy="557213"/>
          </a:xfrm>
          <a:prstGeom prst="bentConnector3">
            <a:avLst>
              <a:gd name="adj1" fmla="val 50153"/>
            </a:avLst>
          </a:prstGeom>
          <a:noFill/>
          <a:ln w="22225">
            <a:solidFill>
              <a:srgbClr val="FF6600"/>
            </a:solidFill>
            <a:miter lim="800000"/>
            <a:headEnd/>
            <a:tailEnd type="triangle" w="lg" len="lg"/>
          </a:ln>
        </p:spPr>
      </p:cxnSp>
      <p:cxnSp>
        <p:nvCxnSpPr>
          <p:cNvPr id="329750" name="AutoShape 19"/>
          <p:cNvCxnSpPr>
            <a:cxnSpLocks noChangeShapeType="1"/>
            <a:stCxn id="34827" idx="1"/>
            <a:endCxn id="34822" idx="3"/>
          </p:cNvCxnSpPr>
          <p:nvPr/>
        </p:nvCxnSpPr>
        <p:spPr bwMode="auto">
          <a:xfrm rot="10800000">
            <a:off x="3676650" y="2786063"/>
            <a:ext cx="512763" cy="295275"/>
          </a:xfrm>
          <a:prstGeom prst="bentConnector3">
            <a:avLst>
              <a:gd name="adj1" fmla="val 50153"/>
            </a:avLst>
          </a:prstGeom>
          <a:noFill/>
          <a:ln w="22225">
            <a:solidFill>
              <a:srgbClr val="FF6600"/>
            </a:solidFill>
            <a:miter lim="800000"/>
            <a:headEnd/>
            <a:tailEnd type="triangle" w="lg" len="lg"/>
          </a:ln>
        </p:spPr>
      </p:cxnSp>
      <p:cxnSp>
        <p:nvCxnSpPr>
          <p:cNvPr id="329751" name="AutoShape 20"/>
          <p:cNvCxnSpPr>
            <a:cxnSpLocks noChangeShapeType="1"/>
            <a:stCxn id="34849" idx="1"/>
            <a:endCxn id="34842" idx="3"/>
          </p:cNvCxnSpPr>
          <p:nvPr/>
        </p:nvCxnSpPr>
        <p:spPr bwMode="auto">
          <a:xfrm rot="10800000" flipV="1">
            <a:off x="5775325" y="3328988"/>
            <a:ext cx="614363" cy="596900"/>
          </a:xfrm>
          <a:prstGeom prst="bentConnector3">
            <a:avLst>
              <a:gd name="adj1" fmla="val 50130"/>
            </a:avLst>
          </a:prstGeom>
          <a:noFill/>
          <a:ln w="22225">
            <a:solidFill>
              <a:srgbClr val="FF6600"/>
            </a:solidFill>
            <a:miter lim="800000"/>
            <a:headEnd/>
            <a:tailEnd type="triangle" w="lg" len="lg"/>
          </a:ln>
        </p:spPr>
      </p:cxnSp>
      <p:cxnSp>
        <p:nvCxnSpPr>
          <p:cNvPr id="329752" name="AutoShape 21"/>
          <p:cNvCxnSpPr>
            <a:cxnSpLocks noChangeShapeType="1"/>
            <a:stCxn id="34850" idx="1"/>
            <a:endCxn id="34842" idx="3"/>
          </p:cNvCxnSpPr>
          <p:nvPr/>
        </p:nvCxnSpPr>
        <p:spPr bwMode="auto">
          <a:xfrm rot="10800000" flipV="1">
            <a:off x="5775325" y="3744913"/>
            <a:ext cx="614363" cy="180975"/>
          </a:xfrm>
          <a:prstGeom prst="bentConnector3">
            <a:avLst>
              <a:gd name="adj1" fmla="val 50130"/>
            </a:avLst>
          </a:prstGeom>
          <a:noFill/>
          <a:ln w="22225">
            <a:solidFill>
              <a:srgbClr val="FF6600"/>
            </a:solidFill>
            <a:miter lim="800000"/>
            <a:headEnd/>
            <a:tailEnd type="triangle" w="lg" len="lg"/>
          </a:ln>
        </p:spPr>
      </p:cxnSp>
      <p:cxnSp>
        <p:nvCxnSpPr>
          <p:cNvPr id="329753" name="AutoShape 22"/>
          <p:cNvCxnSpPr>
            <a:cxnSpLocks noChangeShapeType="1"/>
            <a:stCxn id="34822" idx="1"/>
            <a:endCxn id="34821" idx="3"/>
          </p:cNvCxnSpPr>
          <p:nvPr/>
        </p:nvCxnSpPr>
        <p:spPr bwMode="auto">
          <a:xfrm rot="10800000" flipV="1">
            <a:off x="2171700" y="2786063"/>
            <a:ext cx="528638" cy="1412875"/>
          </a:xfrm>
          <a:prstGeom prst="bentConnector3">
            <a:avLst>
              <a:gd name="adj1" fmla="val 50148"/>
            </a:avLst>
          </a:prstGeom>
          <a:noFill/>
          <a:ln w="22225">
            <a:solidFill>
              <a:srgbClr val="FF6600"/>
            </a:solidFill>
            <a:miter lim="800000"/>
            <a:headEnd/>
            <a:tailEnd type="triangle" w="lg" len="lg"/>
          </a:ln>
        </p:spPr>
      </p:cxnSp>
      <p:sp>
        <p:nvSpPr>
          <p:cNvPr id="34839" name="AutoShape 23"/>
          <p:cNvSpPr>
            <a:spLocks noChangeArrowheads="1"/>
          </p:cNvSpPr>
          <p:nvPr/>
        </p:nvSpPr>
        <p:spPr bwMode="auto">
          <a:xfrm>
            <a:off x="4200525" y="5541963"/>
            <a:ext cx="944563"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AWTError</a:t>
            </a:r>
          </a:p>
        </p:txBody>
      </p:sp>
      <p:sp>
        <p:nvSpPr>
          <p:cNvPr id="329755" name="Text Box 24"/>
          <p:cNvSpPr txBox="1">
            <a:spLocks noChangeArrowheads="1"/>
          </p:cNvSpPr>
          <p:nvPr/>
        </p:nvSpPr>
        <p:spPr bwMode="auto">
          <a:xfrm>
            <a:off x="4200525" y="5988050"/>
            <a:ext cx="387350" cy="336550"/>
          </a:xfrm>
          <a:prstGeom prst="rect">
            <a:avLst/>
          </a:prstGeom>
          <a:noFill/>
          <a:ln w="22225" algn="ctr">
            <a:noFill/>
            <a:miter lim="800000"/>
            <a:headEnd/>
            <a:tailEnd/>
          </a:ln>
        </p:spPr>
        <p:txBody>
          <a:bodyPr wrap="none">
            <a:spAutoFit/>
          </a:bodyPr>
          <a:lstStyle/>
          <a:p>
            <a:pPr algn="ctr" eaLnBrk="0" hangingPunct="0"/>
            <a:r>
              <a:rPr lang="en-US" sz="1600" b="1">
                <a:solidFill>
                  <a:srgbClr val="FF6600"/>
                </a:solidFill>
              </a:rPr>
              <a:t>…</a:t>
            </a:r>
          </a:p>
        </p:txBody>
      </p:sp>
      <p:sp>
        <p:nvSpPr>
          <p:cNvPr id="34841" name="AutoShape 25"/>
          <p:cNvSpPr>
            <a:spLocks noChangeArrowheads="1"/>
          </p:cNvSpPr>
          <p:nvPr/>
        </p:nvSpPr>
        <p:spPr bwMode="auto">
          <a:xfrm>
            <a:off x="4200525" y="3344863"/>
            <a:ext cx="1301750"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AWTException</a:t>
            </a:r>
          </a:p>
        </p:txBody>
      </p:sp>
      <p:sp>
        <p:nvSpPr>
          <p:cNvPr id="34842" name="AutoShape 26"/>
          <p:cNvSpPr>
            <a:spLocks noChangeArrowheads="1"/>
          </p:cNvSpPr>
          <p:nvPr/>
        </p:nvSpPr>
        <p:spPr bwMode="auto">
          <a:xfrm>
            <a:off x="4200525" y="3767138"/>
            <a:ext cx="1563688"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RuntimeException</a:t>
            </a:r>
          </a:p>
        </p:txBody>
      </p:sp>
      <p:cxnSp>
        <p:nvCxnSpPr>
          <p:cNvPr id="329758" name="AutoShape 27"/>
          <p:cNvCxnSpPr>
            <a:cxnSpLocks noChangeShapeType="1"/>
            <a:stCxn id="34854" idx="1"/>
            <a:endCxn id="34842" idx="3"/>
          </p:cNvCxnSpPr>
          <p:nvPr/>
        </p:nvCxnSpPr>
        <p:spPr bwMode="auto">
          <a:xfrm rot="10800000">
            <a:off x="5775325" y="3925888"/>
            <a:ext cx="614363" cy="728662"/>
          </a:xfrm>
          <a:prstGeom prst="bentConnector3">
            <a:avLst>
              <a:gd name="adj1" fmla="val 50130"/>
            </a:avLst>
          </a:prstGeom>
          <a:noFill/>
          <a:ln w="22225">
            <a:solidFill>
              <a:srgbClr val="FF6600"/>
            </a:solidFill>
            <a:miter lim="800000"/>
            <a:headEnd/>
            <a:tailEnd type="triangle" w="lg" len="lg"/>
          </a:ln>
        </p:spPr>
      </p:cxnSp>
      <p:cxnSp>
        <p:nvCxnSpPr>
          <p:cNvPr id="329759" name="AutoShape 28"/>
          <p:cNvCxnSpPr>
            <a:cxnSpLocks noChangeShapeType="1"/>
            <a:stCxn id="34851" idx="1"/>
            <a:endCxn id="34842" idx="3"/>
          </p:cNvCxnSpPr>
          <p:nvPr/>
        </p:nvCxnSpPr>
        <p:spPr bwMode="auto">
          <a:xfrm rot="10800000">
            <a:off x="5775325" y="3925888"/>
            <a:ext cx="614363" cy="252412"/>
          </a:xfrm>
          <a:prstGeom prst="bentConnector3">
            <a:avLst>
              <a:gd name="adj1" fmla="val 50130"/>
            </a:avLst>
          </a:prstGeom>
          <a:noFill/>
          <a:ln w="22225">
            <a:solidFill>
              <a:srgbClr val="FF6600"/>
            </a:solidFill>
            <a:miter lim="800000"/>
            <a:headEnd/>
            <a:tailEnd type="triangle" w="lg" len="lg"/>
          </a:ln>
        </p:spPr>
      </p:cxnSp>
      <p:sp>
        <p:nvSpPr>
          <p:cNvPr id="329760" name="Text Box 29"/>
          <p:cNvSpPr txBox="1">
            <a:spLocks noChangeArrowheads="1"/>
          </p:cNvSpPr>
          <p:nvPr/>
        </p:nvSpPr>
        <p:spPr bwMode="auto">
          <a:xfrm>
            <a:off x="4200525" y="4203700"/>
            <a:ext cx="387350" cy="336550"/>
          </a:xfrm>
          <a:prstGeom prst="rect">
            <a:avLst/>
          </a:prstGeom>
          <a:noFill/>
          <a:ln w="22225" algn="ctr">
            <a:noFill/>
            <a:miter lim="800000"/>
            <a:headEnd/>
            <a:tailEnd/>
          </a:ln>
        </p:spPr>
        <p:txBody>
          <a:bodyPr wrap="none">
            <a:spAutoFit/>
          </a:bodyPr>
          <a:lstStyle/>
          <a:p>
            <a:pPr algn="ctr" eaLnBrk="0" hangingPunct="0"/>
            <a:r>
              <a:rPr lang="en-US" sz="1600" b="1">
                <a:solidFill>
                  <a:srgbClr val="FF6600"/>
                </a:solidFill>
              </a:rPr>
              <a:t>…</a:t>
            </a:r>
          </a:p>
        </p:txBody>
      </p:sp>
      <p:cxnSp>
        <p:nvCxnSpPr>
          <p:cNvPr id="329761" name="AutoShape 30"/>
          <p:cNvCxnSpPr>
            <a:cxnSpLocks noChangeShapeType="1"/>
            <a:stCxn id="34841" idx="1"/>
            <a:endCxn id="34822" idx="3"/>
          </p:cNvCxnSpPr>
          <p:nvPr/>
        </p:nvCxnSpPr>
        <p:spPr bwMode="auto">
          <a:xfrm rot="10800000">
            <a:off x="3676650" y="2786063"/>
            <a:ext cx="512763" cy="717550"/>
          </a:xfrm>
          <a:prstGeom prst="bentConnector3">
            <a:avLst>
              <a:gd name="adj1" fmla="val 50153"/>
            </a:avLst>
          </a:prstGeom>
          <a:noFill/>
          <a:ln w="22225">
            <a:solidFill>
              <a:srgbClr val="FF6600"/>
            </a:solidFill>
            <a:miter lim="800000"/>
            <a:headEnd/>
            <a:tailEnd type="triangle" w="lg" len="lg"/>
          </a:ln>
        </p:spPr>
      </p:cxnSp>
      <p:cxnSp>
        <p:nvCxnSpPr>
          <p:cNvPr id="329762" name="AutoShape 31"/>
          <p:cNvCxnSpPr>
            <a:cxnSpLocks noChangeShapeType="1"/>
            <a:stCxn id="34842" idx="1"/>
            <a:endCxn id="34822" idx="3"/>
          </p:cNvCxnSpPr>
          <p:nvPr/>
        </p:nvCxnSpPr>
        <p:spPr bwMode="auto">
          <a:xfrm rot="10800000">
            <a:off x="3676650" y="2786063"/>
            <a:ext cx="512763" cy="1139825"/>
          </a:xfrm>
          <a:prstGeom prst="bentConnector3">
            <a:avLst>
              <a:gd name="adj1" fmla="val 50153"/>
            </a:avLst>
          </a:prstGeom>
          <a:noFill/>
          <a:ln w="22225">
            <a:solidFill>
              <a:srgbClr val="FF6600"/>
            </a:solidFill>
            <a:miter lim="800000"/>
            <a:headEnd/>
            <a:tailEnd type="triangle" w="lg" len="lg"/>
          </a:ln>
        </p:spPr>
      </p:cxnSp>
      <p:cxnSp>
        <p:nvCxnSpPr>
          <p:cNvPr id="329763" name="AutoShape 32"/>
          <p:cNvCxnSpPr>
            <a:cxnSpLocks noChangeShapeType="1"/>
            <a:stCxn id="329760" idx="1"/>
            <a:endCxn id="34822" idx="3"/>
          </p:cNvCxnSpPr>
          <p:nvPr/>
        </p:nvCxnSpPr>
        <p:spPr bwMode="auto">
          <a:xfrm rot="10800000">
            <a:off x="3676650" y="2786063"/>
            <a:ext cx="523875" cy="1585912"/>
          </a:xfrm>
          <a:prstGeom prst="bentConnector3">
            <a:avLst>
              <a:gd name="adj1" fmla="val 51213"/>
            </a:avLst>
          </a:prstGeom>
          <a:noFill/>
          <a:ln w="22225">
            <a:solidFill>
              <a:srgbClr val="FF6600"/>
            </a:solidFill>
            <a:miter lim="800000"/>
            <a:headEnd/>
            <a:tailEnd type="triangle" w="lg" len="lg"/>
          </a:ln>
        </p:spPr>
      </p:cxnSp>
      <p:sp>
        <p:nvSpPr>
          <p:cNvPr id="34849" name="AutoShape 33"/>
          <p:cNvSpPr>
            <a:spLocks noChangeArrowheads="1"/>
          </p:cNvSpPr>
          <p:nvPr/>
        </p:nvSpPr>
        <p:spPr bwMode="auto">
          <a:xfrm>
            <a:off x="6400800" y="3170238"/>
            <a:ext cx="1706563"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ArithmeticException</a:t>
            </a:r>
          </a:p>
        </p:txBody>
      </p:sp>
      <p:sp>
        <p:nvSpPr>
          <p:cNvPr id="34850" name="AutoShape 34"/>
          <p:cNvSpPr>
            <a:spLocks noChangeArrowheads="1"/>
          </p:cNvSpPr>
          <p:nvPr/>
        </p:nvSpPr>
        <p:spPr bwMode="auto">
          <a:xfrm>
            <a:off x="6400800" y="3586163"/>
            <a:ext cx="1768475"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NullPointerException</a:t>
            </a:r>
          </a:p>
        </p:txBody>
      </p:sp>
      <p:sp>
        <p:nvSpPr>
          <p:cNvPr id="34851" name="AutoShape 35"/>
          <p:cNvSpPr>
            <a:spLocks noChangeArrowheads="1"/>
          </p:cNvSpPr>
          <p:nvPr/>
        </p:nvSpPr>
        <p:spPr bwMode="auto">
          <a:xfrm>
            <a:off x="6400800" y="4019550"/>
            <a:ext cx="2354263" cy="315913"/>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IndexOutOfBoundsException</a:t>
            </a:r>
          </a:p>
        </p:txBody>
      </p:sp>
      <p:sp>
        <p:nvSpPr>
          <p:cNvPr id="34852" name="AutoShape 36"/>
          <p:cNvSpPr>
            <a:spLocks noChangeArrowheads="1"/>
          </p:cNvSpPr>
          <p:nvPr/>
        </p:nvSpPr>
        <p:spPr bwMode="auto">
          <a:xfrm>
            <a:off x="6964363" y="6161088"/>
            <a:ext cx="1036637" cy="315912"/>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Unchecked</a:t>
            </a:r>
          </a:p>
        </p:txBody>
      </p:sp>
      <p:sp>
        <p:nvSpPr>
          <p:cNvPr id="34853" name="AutoShape 37"/>
          <p:cNvSpPr>
            <a:spLocks noChangeArrowheads="1"/>
          </p:cNvSpPr>
          <p:nvPr/>
        </p:nvSpPr>
        <p:spPr bwMode="auto">
          <a:xfrm>
            <a:off x="6964363" y="5764213"/>
            <a:ext cx="858837" cy="315912"/>
          </a:xfrm>
          <a:prstGeom prst="roundRect">
            <a:avLst>
              <a:gd name="adj" fmla="val 16667"/>
            </a:avLst>
          </a:prstGeom>
          <a:solidFill>
            <a:schemeClr val="bg1"/>
          </a:solidFill>
          <a:ln w="22225" algn="ctr">
            <a:solidFill>
              <a:srgbClr val="FF6600"/>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Checked</a:t>
            </a:r>
          </a:p>
        </p:txBody>
      </p:sp>
      <p:sp>
        <p:nvSpPr>
          <p:cNvPr id="34854" name="AutoShape 38"/>
          <p:cNvSpPr>
            <a:spLocks noChangeArrowheads="1"/>
          </p:cNvSpPr>
          <p:nvPr/>
        </p:nvSpPr>
        <p:spPr bwMode="auto">
          <a:xfrm>
            <a:off x="6400800" y="4495800"/>
            <a:ext cx="2122488" cy="315913"/>
          </a:xfrm>
          <a:prstGeom prst="roundRect">
            <a:avLst>
              <a:gd name="adj" fmla="val 16667"/>
            </a:avLst>
          </a:prstGeom>
          <a:solidFill>
            <a:srgbClr val="FFCC99"/>
          </a:solidFill>
          <a:ln w="22225" algn="ctr">
            <a:solidFill>
              <a:srgbClr val="FFCC99"/>
            </a:solidFill>
            <a:round/>
            <a:headEnd/>
            <a:tailEnd/>
          </a:ln>
          <a:effectLst>
            <a:outerShdw dist="35921" dir="2700000" algn="ctr" rotWithShape="0">
              <a:schemeClr val="bg2">
                <a:alpha val="50000"/>
              </a:schemeClr>
            </a:outerShdw>
          </a:effectLst>
        </p:spPr>
        <p:txBody>
          <a:bodyPr wrap="none">
            <a:spAutoFit/>
          </a:bodyPr>
          <a:lstStyle/>
          <a:p>
            <a:pPr algn="ctr" eaLnBrk="0" hangingPunct="0">
              <a:defRPr/>
            </a:pPr>
            <a:r>
              <a:rPr lang="en-US" sz="1200" b="1">
                <a:solidFill>
                  <a:srgbClr val="FF6600"/>
                </a:solidFill>
                <a:latin typeface="Arial" charset="0"/>
              </a:rPr>
              <a:t>NoSuchElementException</a:t>
            </a:r>
          </a:p>
        </p:txBody>
      </p:sp>
      <p:sp>
        <p:nvSpPr>
          <p:cNvPr id="329770" name="Text Box 39"/>
          <p:cNvSpPr txBox="1">
            <a:spLocks noChangeArrowheads="1"/>
          </p:cNvSpPr>
          <p:nvPr/>
        </p:nvSpPr>
        <p:spPr bwMode="auto">
          <a:xfrm>
            <a:off x="6400800" y="4953000"/>
            <a:ext cx="387350" cy="336550"/>
          </a:xfrm>
          <a:prstGeom prst="rect">
            <a:avLst/>
          </a:prstGeom>
          <a:noFill/>
          <a:ln w="22225" algn="ctr">
            <a:noFill/>
            <a:miter lim="800000"/>
            <a:headEnd/>
            <a:tailEnd/>
          </a:ln>
        </p:spPr>
        <p:txBody>
          <a:bodyPr wrap="none">
            <a:spAutoFit/>
          </a:bodyPr>
          <a:lstStyle/>
          <a:p>
            <a:pPr algn="ctr" eaLnBrk="0" hangingPunct="0"/>
            <a:r>
              <a:rPr lang="en-US" sz="1600" b="1">
                <a:solidFill>
                  <a:srgbClr val="FF6600"/>
                </a:solidFill>
              </a:rPr>
              <a:t>…</a:t>
            </a:r>
          </a:p>
        </p:txBody>
      </p:sp>
      <p:cxnSp>
        <p:nvCxnSpPr>
          <p:cNvPr id="329771" name="AutoShape 40"/>
          <p:cNvCxnSpPr>
            <a:cxnSpLocks noChangeShapeType="1"/>
            <a:stCxn id="329770" idx="1"/>
            <a:endCxn id="34842" idx="3"/>
          </p:cNvCxnSpPr>
          <p:nvPr/>
        </p:nvCxnSpPr>
        <p:spPr bwMode="auto">
          <a:xfrm rot="10800000">
            <a:off x="5775325" y="3925888"/>
            <a:ext cx="625475" cy="1195387"/>
          </a:xfrm>
          <a:prstGeom prst="bentConnector3">
            <a:avLst>
              <a:gd name="adj1" fmla="val 51014"/>
            </a:avLst>
          </a:prstGeom>
          <a:noFill/>
          <a:ln w="22225">
            <a:solidFill>
              <a:srgbClr val="FF6600"/>
            </a:solidFill>
            <a:miter lim="800000"/>
            <a:headEnd/>
            <a:tailEnd type="triangle" w="lg" len="lg"/>
          </a:ln>
        </p:spPr>
      </p:cxnSp>
      <p:sp>
        <p:nvSpPr>
          <p:cNvPr id="329772" name="Rectangle 41"/>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Representing Exceptions</a:t>
            </a:r>
          </a:p>
        </p:txBody>
      </p:sp>
      <p:sp>
        <p:nvSpPr>
          <p:cNvPr id="329773" name="Rectangle 42"/>
          <p:cNvSpPr>
            <a:spLocks noGrp="1" noChangeArrowheads="1"/>
          </p:cNvSpPr>
          <p:nvPr>
            <p:ph type="body" idx="4294967295"/>
          </p:nvPr>
        </p:nvSpPr>
        <p:spPr>
          <a:noFill/>
        </p:spPr>
        <p:txBody>
          <a:bodyPr lIns="92075" tIns="46038" rIns="92075" bIns="46038"/>
          <a:lstStyle/>
          <a:p>
            <a:pPr>
              <a:buFont typeface="Wingdings" pitchFamily="2" charset="2"/>
              <a:buChar char="ü"/>
            </a:pPr>
            <a:r>
              <a:rPr lang="en-US" smtClean="0">
                <a:latin typeface="Times New Roman" pitchFamily="18" charset="0"/>
              </a:rPr>
              <a:t>Java Exception class hierarchy</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7E2BFC9-CDE0-4F21-A7BE-350465C839EB}" type="slidenum">
              <a:rPr lang="en-US"/>
              <a:pPr>
                <a:defRPr/>
              </a:pPr>
              <a:t>268</a:t>
            </a:fld>
            <a:endParaRPr lang="en-US"/>
          </a:p>
        </p:txBody>
      </p:sp>
      <p:sp>
        <p:nvSpPr>
          <p:cNvPr id="33075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63D466A6-F60B-4289-BDA1-1FEB83153A37}" type="datetime1">
              <a:rPr lang="en-US" sz="1400"/>
              <a:pPr/>
              <a:t>2/26/2019</a:t>
            </a:fld>
            <a:endParaRPr lang="en-US" sz="1400"/>
          </a:p>
        </p:txBody>
      </p:sp>
      <p:sp>
        <p:nvSpPr>
          <p:cNvPr id="33075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075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4B6E689-6B68-4EFC-98D7-725CAA6AD9AE}" type="slidenum">
              <a:rPr lang="en-US" sz="1400"/>
              <a:pPr algn="r"/>
              <a:t>268</a:t>
            </a:fld>
            <a:endParaRPr lang="en-US" sz="1400"/>
          </a:p>
        </p:txBody>
      </p:sp>
      <p:sp>
        <p:nvSpPr>
          <p:cNvPr id="33075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Exception Handling in Java</a:t>
            </a:r>
          </a:p>
        </p:txBody>
      </p:sp>
      <p:sp>
        <p:nvSpPr>
          <p:cNvPr id="330758" name="Rectangle 3"/>
          <p:cNvSpPr>
            <a:spLocks noGrp="1" noChangeArrowheads="1"/>
          </p:cNvSpPr>
          <p:nvPr>
            <p:ph type="body" idx="4294967295"/>
          </p:nvPr>
        </p:nvSpPr>
        <p:spPr/>
        <p:txBody>
          <a:bodyPr/>
          <a:lstStyle/>
          <a:p>
            <a:pPr>
              <a:buClr>
                <a:schemeClr val="tx1"/>
              </a:buClr>
              <a:buFont typeface="Wingdings" pitchFamily="2" charset="2"/>
              <a:buChar char="ü"/>
            </a:pPr>
            <a:r>
              <a:rPr lang="en-US" sz="2500" smtClean="0">
                <a:latin typeface="Times New Roman" pitchFamily="18" charset="0"/>
              </a:rPr>
              <a:t>Java exception handling is managed by via five keywords: </a:t>
            </a:r>
            <a:r>
              <a:rPr lang="en-US" sz="2500" b="1" smtClean="0">
                <a:solidFill>
                  <a:srgbClr val="A50021"/>
                </a:solidFill>
                <a:latin typeface="Times New Roman" pitchFamily="18" charset="0"/>
              </a:rPr>
              <a:t>try</a:t>
            </a:r>
            <a:r>
              <a:rPr lang="en-US" sz="2500" b="1" smtClean="0">
                <a:latin typeface="Times New Roman" pitchFamily="18" charset="0"/>
              </a:rPr>
              <a:t>, </a:t>
            </a:r>
            <a:r>
              <a:rPr lang="en-US" sz="2500" b="1" smtClean="0">
                <a:solidFill>
                  <a:srgbClr val="A50021"/>
                </a:solidFill>
                <a:latin typeface="Times New Roman" pitchFamily="18" charset="0"/>
              </a:rPr>
              <a:t>catch</a:t>
            </a:r>
            <a:r>
              <a:rPr lang="en-US" sz="2500" b="1" smtClean="0">
                <a:latin typeface="Times New Roman" pitchFamily="18" charset="0"/>
              </a:rPr>
              <a:t>, </a:t>
            </a:r>
            <a:r>
              <a:rPr lang="en-US" sz="2500" b="1" smtClean="0">
                <a:solidFill>
                  <a:srgbClr val="A50021"/>
                </a:solidFill>
                <a:latin typeface="Times New Roman" pitchFamily="18" charset="0"/>
              </a:rPr>
              <a:t>throw</a:t>
            </a:r>
            <a:r>
              <a:rPr lang="en-US" sz="2500" b="1" smtClean="0">
                <a:latin typeface="Times New Roman" pitchFamily="18" charset="0"/>
              </a:rPr>
              <a:t>, </a:t>
            </a:r>
            <a:r>
              <a:rPr lang="en-US" sz="2500" b="1" smtClean="0">
                <a:solidFill>
                  <a:srgbClr val="A50021"/>
                </a:solidFill>
                <a:latin typeface="Times New Roman" pitchFamily="18" charset="0"/>
              </a:rPr>
              <a:t>throws</a:t>
            </a:r>
            <a:r>
              <a:rPr lang="en-US" sz="2500" b="1" smtClean="0">
                <a:latin typeface="Times New Roman" pitchFamily="18" charset="0"/>
              </a:rPr>
              <a:t>, </a:t>
            </a:r>
            <a:r>
              <a:rPr lang="en-US" sz="2500" smtClean="0">
                <a:latin typeface="Times New Roman" pitchFamily="18" charset="0"/>
              </a:rPr>
              <a:t>and</a:t>
            </a:r>
            <a:r>
              <a:rPr lang="en-US" sz="2500" b="1" smtClean="0">
                <a:latin typeface="Times New Roman" pitchFamily="18" charset="0"/>
              </a:rPr>
              <a:t> </a:t>
            </a:r>
            <a:r>
              <a:rPr lang="en-US" sz="2500" b="1" smtClean="0">
                <a:solidFill>
                  <a:srgbClr val="A50021"/>
                </a:solidFill>
                <a:latin typeface="Times New Roman" pitchFamily="18" charset="0"/>
              </a:rPr>
              <a:t>finally</a:t>
            </a:r>
          </a:p>
          <a:p>
            <a:pPr>
              <a:buClr>
                <a:schemeClr val="tx1"/>
              </a:buClr>
              <a:buFont typeface="Wingdings" pitchFamily="2" charset="2"/>
              <a:buChar char="ü"/>
            </a:pPr>
            <a:r>
              <a:rPr lang="en-US" sz="2500" smtClean="0">
                <a:latin typeface="Times New Roman" pitchFamily="18" charset="0"/>
              </a:rPr>
              <a:t>Program statements to monitor are contained within a </a:t>
            </a:r>
            <a:r>
              <a:rPr lang="en-US" sz="2500" b="1" smtClean="0">
                <a:latin typeface="Times New Roman" pitchFamily="18" charset="0"/>
              </a:rPr>
              <a:t>try</a:t>
            </a:r>
            <a:r>
              <a:rPr lang="en-US" sz="2500" smtClean="0">
                <a:latin typeface="Times New Roman" pitchFamily="18" charset="0"/>
              </a:rPr>
              <a:t> block</a:t>
            </a:r>
          </a:p>
          <a:p>
            <a:pPr>
              <a:buClr>
                <a:schemeClr val="tx1"/>
              </a:buClr>
              <a:buFont typeface="Wingdings" pitchFamily="2" charset="2"/>
              <a:buChar char="ü"/>
            </a:pPr>
            <a:r>
              <a:rPr lang="en-US" sz="2500" smtClean="0">
                <a:latin typeface="Times New Roman" pitchFamily="18" charset="0"/>
              </a:rPr>
              <a:t>If an exception occurs within the </a:t>
            </a:r>
            <a:r>
              <a:rPr lang="en-US" sz="2500" b="1" smtClean="0">
                <a:latin typeface="Times New Roman" pitchFamily="18" charset="0"/>
              </a:rPr>
              <a:t>try</a:t>
            </a:r>
            <a:r>
              <a:rPr lang="en-US" sz="2500" smtClean="0">
                <a:latin typeface="Times New Roman" pitchFamily="18" charset="0"/>
              </a:rPr>
              <a:t> block, it is</a:t>
            </a:r>
            <a:r>
              <a:rPr lang="en-US" sz="2500" smtClean="0">
                <a:solidFill>
                  <a:srgbClr val="A50021"/>
                </a:solidFill>
                <a:latin typeface="Times New Roman" pitchFamily="18" charset="0"/>
              </a:rPr>
              <a:t> </a:t>
            </a:r>
            <a:r>
              <a:rPr lang="en-US" sz="2500" smtClean="0">
                <a:latin typeface="Times New Roman" pitchFamily="18" charset="0"/>
              </a:rPr>
              <a:t>thrown</a:t>
            </a:r>
          </a:p>
          <a:p>
            <a:pPr>
              <a:buClr>
                <a:schemeClr val="tx1"/>
              </a:buClr>
              <a:buFont typeface="Wingdings" pitchFamily="2" charset="2"/>
              <a:buChar char="ü"/>
            </a:pPr>
            <a:r>
              <a:rPr lang="en-US" sz="2500" smtClean="0">
                <a:latin typeface="Times New Roman" pitchFamily="18" charset="0"/>
              </a:rPr>
              <a:t>Code within </a:t>
            </a:r>
            <a:r>
              <a:rPr lang="en-US" sz="2500" b="1" smtClean="0">
                <a:latin typeface="Times New Roman" pitchFamily="18" charset="0"/>
              </a:rPr>
              <a:t>catch </a:t>
            </a:r>
            <a:r>
              <a:rPr lang="en-US" sz="2500" smtClean="0">
                <a:latin typeface="Times New Roman" pitchFamily="18" charset="0"/>
              </a:rPr>
              <a:t>block catch the exception and handle it</a:t>
            </a:r>
          </a:p>
          <a:p>
            <a:pPr>
              <a:buClr>
                <a:schemeClr val="tx1"/>
              </a:buClr>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77350A0C-0D31-420A-8DE3-05D66E7B8B64}" type="slidenum">
              <a:rPr lang="en-US"/>
              <a:pPr>
                <a:defRPr/>
              </a:pPr>
              <a:t>269</a:t>
            </a:fld>
            <a:endParaRPr lang="en-US"/>
          </a:p>
        </p:txBody>
      </p:sp>
      <p:sp>
        <p:nvSpPr>
          <p:cNvPr id="33177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0202F59-9418-41B4-A3DD-F8F5A18C5344}" type="datetime1">
              <a:rPr lang="en-US" sz="1400"/>
              <a:pPr/>
              <a:t>2/26/2019</a:t>
            </a:fld>
            <a:endParaRPr lang="en-US" sz="1400"/>
          </a:p>
        </p:txBody>
      </p:sp>
      <p:sp>
        <p:nvSpPr>
          <p:cNvPr id="33177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178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5143AF6-237E-47F7-BFC2-05722009D6A7}" type="slidenum">
              <a:rPr lang="en-US" sz="1400"/>
              <a:pPr algn="r"/>
              <a:t>269</a:t>
            </a:fld>
            <a:endParaRPr lang="en-US" sz="1400"/>
          </a:p>
        </p:txBody>
      </p:sp>
      <p:sp>
        <p:nvSpPr>
          <p:cNvPr id="33178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Example</a:t>
            </a:r>
          </a:p>
        </p:txBody>
      </p:sp>
      <p:pic>
        <p:nvPicPr>
          <p:cNvPr id="331782" name="Picture 3"/>
          <p:cNvPicPr>
            <a:picLocks noChangeAspect="1" noChangeArrowheads="1"/>
          </p:cNvPicPr>
          <p:nvPr/>
        </p:nvPicPr>
        <p:blipFill>
          <a:blip r:embed="rId2"/>
          <a:srcRect/>
          <a:stretch>
            <a:fillRect/>
          </a:stretch>
        </p:blipFill>
        <p:spPr bwMode="auto">
          <a:xfrm>
            <a:off x="838200" y="1295400"/>
            <a:ext cx="7391400" cy="3200400"/>
          </a:xfrm>
          <a:prstGeom prst="rect">
            <a:avLst/>
          </a:prstGeom>
          <a:noFill/>
          <a:ln w="9525">
            <a:noFill/>
            <a:miter lim="800000"/>
            <a:headEnd/>
            <a:tailEnd/>
          </a:ln>
        </p:spPr>
      </p:pic>
      <p:sp>
        <p:nvSpPr>
          <p:cNvPr id="331783" name="Text Box 4"/>
          <p:cNvSpPr txBox="1">
            <a:spLocks noChangeArrowheads="1"/>
          </p:cNvSpPr>
          <p:nvPr/>
        </p:nvSpPr>
        <p:spPr bwMode="auto">
          <a:xfrm>
            <a:off x="838200" y="4572000"/>
            <a:ext cx="7162800" cy="1674813"/>
          </a:xfrm>
          <a:prstGeom prst="rect">
            <a:avLst/>
          </a:prstGeom>
          <a:noFill/>
          <a:ln w="9525">
            <a:noFill/>
            <a:miter lim="800000"/>
            <a:headEnd/>
            <a:tailEnd/>
          </a:ln>
        </p:spPr>
        <p:txBody>
          <a:bodyPr>
            <a:spAutoFit/>
          </a:bodyPr>
          <a:lstStyle/>
          <a:p>
            <a:pPr>
              <a:spcBef>
                <a:spcPct val="50000"/>
              </a:spcBef>
            </a:pPr>
            <a:r>
              <a:rPr lang="en-US" sz="3200" b="1">
                <a:latin typeface="Times New Roman" pitchFamily="18" charset="0"/>
              </a:rPr>
              <a:t>Output:</a:t>
            </a:r>
          </a:p>
          <a:p>
            <a:pPr>
              <a:spcBef>
                <a:spcPct val="50000"/>
              </a:spcBef>
            </a:pPr>
            <a:r>
              <a:rPr lang="en-US" sz="2400">
                <a:latin typeface="Times New Roman" pitchFamily="18" charset="0"/>
              </a:rPr>
              <a:t>Division by zero.</a:t>
            </a:r>
          </a:p>
          <a:p>
            <a:pPr>
              <a:spcBef>
                <a:spcPct val="50000"/>
              </a:spcBef>
            </a:pPr>
            <a:r>
              <a:rPr lang="en-US" sz="2400">
                <a:latin typeface="Times New Roman" pitchFamily="18" charset="0"/>
              </a:rPr>
              <a:t>After catch statement.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7" name="Slide Number Placeholder 17"/>
          <p:cNvSpPr>
            <a:spLocks noGrp="1"/>
          </p:cNvSpPr>
          <p:nvPr>
            <p:ph type="sldNum" sz="quarter" idx="12"/>
          </p:nvPr>
        </p:nvSpPr>
        <p:spPr/>
        <p:txBody>
          <a:bodyPr/>
          <a:lstStyle/>
          <a:p>
            <a:pPr>
              <a:defRPr/>
            </a:pPr>
            <a:fld id="{306BF109-8855-4CED-BB74-557F240AC58A}" type="slidenum">
              <a:rPr lang="en-US"/>
              <a:pPr>
                <a:defRPr/>
              </a:pPr>
              <a:t>27</a:t>
            </a:fld>
            <a:endParaRPr lang="en-US"/>
          </a:p>
        </p:txBody>
      </p:sp>
      <p:sp>
        <p:nvSpPr>
          <p:cNvPr id="68610" name="Rectangle 2"/>
          <p:cNvSpPr>
            <a:spLocks noGrp="1"/>
          </p:cNvSpPr>
          <p:nvPr>
            <p:ph type="title"/>
          </p:nvPr>
        </p:nvSpPr>
        <p:spPr bwMode="auto">
          <a:xfrm>
            <a:off x="457200" y="457200"/>
            <a:ext cx="8305800" cy="609600"/>
          </a:xfrm>
          <a:noFill/>
        </p:spPr>
        <p:txBody>
          <a:bodyPr wrap="square" lIns="91440" tIns="45720" rIns="91440" bIns="45720" numCol="1" anchorCtr="0" compatLnSpc="1">
            <a:prstTxWarp prst="textNoShape">
              <a:avLst/>
            </a:prstTxWarp>
            <a:normAutofit fontScale="90000"/>
          </a:bodyPr>
          <a:lstStyle/>
          <a:p>
            <a:r>
              <a:rPr lang="en-US" sz="3700" smtClean="0">
                <a:effectLst/>
              </a:rPr>
              <a:t>Procedure Oriented Programming</a:t>
            </a:r>
          </a:p>
        </p:txBody>
      </p:sp>
      <p:sp>
        <p:nvSpPr>
          <p:cNvPr id="68611" name="Rectangle 3"/>
          <p:cNvSpPr>
            <a:spLocks noGrp="1"/>
          </p:cNvSpPr>
          <p:nvPr>
            <p:ph type="body" idx="1"/>
          </p:nvPr>
        </p:nvSpPr>
        <p:spPr>
          <a:xfrm>
            <a:off x="457200" y="1295400"/>
            <a:ext cx="8229600" cy="4572000"/>
          </a:xfrm>
        </p:spPr>
        <p:txBody>
          <a:bodyPr/>
          <a:lstStyle/>
          <a:p>
            <a:pPr>
              <a:buFont typeface="Wingdings" pitchFamily="2" charset="2"/>
              <a:buChar char="ü"/>
            </a:pPr>
            <a:r>
              <a:rPr lang="en-US" sz="2000" smtClean="0">
                <a:latin typeface="Times New Roman" pitchFamily="18" charset="0"/>
              </a:rPr>
              <a:t>The problem is viewed as a sequence of actions and a number of functions are written to solve these actions.</a:t>
            </a:r>
          </a:p>
          <a:p>
            <a:pPr>
              <a:buFont typeface="Wingdings" pitchFamily="2" charset="2"/>
              <a:buChar char="ü"/>
            </a:pPr>
            <a:r>
              <a:rPr lang="en-US" sz="2000" smtClean="0">
                <a:latin typeface="Times New Roman" pitchFamily="18" charset="0"/>
              </a:rPr>
              <a:t>Large problem is divided into smaller programs known as modular programming.</a:t>
            </a:r>
          </a:p>
          <a:p>
            <a:pPr>
              <a:buFont typeface="Wingdings" pitchFamily="2" charset="2"/>
              <a:buNone/>
            </a:pPr>
            <a:r>
              <a:rPr lang="en-US" sz="2300" smtClean="0">
                <a:latin typeface="Times New Roman" pitchFamily="18" charset="0"/>
              </a:rPr>
              <a:t> </a:t>
            </a:r>
          </a:p>
        </p:txBody>
      </p:sp>
      <p:sp>
        <p:nvSpPr>
          <p:cNvPr id="68612" name="Rectangle 4"/>
          <p:cNvSpPr>
            <a:spLocks noChangeArrowheads="1"/>
          </p:cNvSpPr>
          <p:nvPr/>
        </p:nvSpPr>
        <p:spPr bwMode="auto">
          <a:xfrm>
            <a:off x="2133600" y="3352800"/>
            <a:ext cx="2209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Main program</a:t>
            </a:r>
          </a:p>
        </p:txBody>
      </p:sp>
      <p:sp>
        <p:nvSpPr>
          <p:cNvPr id="68613" name="Rectangle 5"/>
          <p:cNvSpPr>
            <a:spLocks noChangeArrowheads="1"/>
          </p:cNvSpPr>
          <p:nvPr/>
        </p:nvSpPr>
        <p:spPr bwMode="auto">
          <a:xfrm>
            <a:off x="1066800" y="4495800"/>
            <a:ext cx="16002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Function-1</a:t>
            </a:r>
          </a:p>
        </p:txBody>
      </p:sp>
      <p:sp>
        <p:nvSpPr>
          <p:cNvPr id="68614" name="Rectangle 6"/>
          <p:cNvSpPr>
            <a:spLocks noChangeArrowheads="1"/>
          </p:cNvSpPr>
          <p:nvPr/>
        </p:nvSpPr>
        <p:spPr bwMode="auto">
          <a:xfrm>
            <a:off x="3200400" y="4495800"/>
            <a:ext cx="1828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Function-2</a:t>
            </a:r>
          </a:p>
        </p:txBody>
      </p:sp>
      <p:sp>
        <p:nvSpPr>
          <p:cNvPr id="68615" name="Rectangle 7"/>
          <p:cNvSpPr>
            <a:spLocks noChangeArrowheads="1"/>
          </p:cNvSpPr>
          <p:nvPr/>
        </p:nvSpPr>
        <p:spPr bwMode="auto">
          <a:xfrm>
            <a:off x="5715000" y="4495800"/>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Function-3</a:t>
            </a:r>
          </a:p>
        </p:txBody>
      </p:sp>
      <p:sp>
        <p:nvSpPr>
          <p:cNvPr id="68616" name="Rectangle 8"/>
          <p:cNvSpPr>
            <a:spLocks noChangeArrowheads="1"/>
          </p:cNvSpPr>
          <p:nvPr/>
        </p:nvSpPr>
        <p:spPr bwMode="auto">
          <a:xfrm>
            <a:off x="2057400" y="5486400"/>
            <a:ext cx="1828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Function-4</a:t>
            </a:r>
          </a:p>
        </p:txBody>
      </p:sp>
      <p:sp>
        <p:nvSpPr>
          <p:cNvPr id="68617" name="Rectangle 9"/>
          <p:cNvSpPr>
            <a:spLocks noChangeArrowheads="1"/>
          </p:cNvSpPr>
          <p:nvPr/>
        </p:nvSpPr>
        <p:spPr bwMode="auto">
          <a:xfrm>
            <a:off x="5029200" y="5562600"/>
            <a:ext cx="1828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Function-5</a:t>
            </a:r>
          </a:p>
        </p:txBody>
      </p:sp>
      <p:sp>
        <p:nvSpPr>
          <p:cNvPr id="68618" name="Line 10"/>
          <p:cNvSpPr>
            <a:spLocks noChangeShapeType="1"/>
          </p:cNvSpPr>
          <p:nvPr/>
        </p:nvSpPr>
        <p:spPr bwMode="auto">
          <a:xfrm flipH="1">
            <a:off x="1905000" y="3886200"/>
            <a:ext cx="457200" cy="609600"/>
          </a:xfrm>
          <a:prstGeom prst="line">
            <a:avLst/>
          </a:prstGeom>
          <a:noFill/>
          <a:ln w="9525">
            <a:solidFill>
              <a:schemeClr val="tx1"/>
            </a:solidFill>
            <a:round/>
            <a:headEnd/>
            <a:tailEnd type="triangle" w="med" len="med"/>
          </a:ln>
          <a:effectLst/>
        </p:spPr>
        <p:txBody>
          <a:bodyPr/>
          <a:lstStyle/>
          <a:p>
            <a:endParaRPr lang="en-US"/>
          </a:p>
        </p:txBody>
      </p:sp>
      <p:sp>
        <p:nvSpPr>
          <p:cNvPr id="68619" name="Line 11"/>
          <p:cNvSpPr>
            <a:spLocks noChangeShapeType="1"/>
          </p:cNvSpPr>
          <p:nvPr/>
        </p:nvSpPr>
        <p:spPr bwMode="auto">
          <a:xfrm>
            <a:off x="3352800" y="3886200"/>
            <a:ext cx="0" cy="609600"/>
          </a:xfrm>
          <a:prstGeom prst="line">
            <a:avLst/>
          </a:prstGeom>
          <a:noFill/>
          <a:ln w="9525">
            <a:solidFill>
              <a:schemeClr val="tx1"/>
            </a:solidFill>
            <a:round/>
            <a:headEnd/>
            <a:tailEnd type="triangle" w="med" len="med"/>
          </a:ln>
          <a:effectLst/>
        </p:spPr>
        <p:txBody>
          <a:bodyPr/>
          <a:lstStyle/>
          <a:p>
            <a:endParaRPr lang="en-US"/>
          </a:p>
        </p:txBody>
      </p:sp>
      <p:sp>
        <p:nvSpPr>
          <p:cNvPr id="68620" name="Line 12"/>
          <p:cNvSpPr>
            <a:spLocks noChangeShapeType="1"/>
          </p:cNvSpPr>
          <p:nvPr/>
        </p:nvSpPr>
        <p:spPr bwMode="auto">
          <a:xfrm>
            <a:off x="4343400" y="3886200"/>
            <a:ext cx="1752600" cy="609600"/>
          </a:xfrm>
          <a:prstGeom prst="line">
            <a:avLst/>
          </a:prstGeom>
          <a:noFill/>
          <a:ln w="9525">
            <a:solidFill>
              <a:schemeClr val="tx1"/>
            </a:solidFill>
            <a:round/>
            <a:headEnd/>
            <a:tailEnd type="triangle" w="med" len="med"/>
          </a:ln>
          <a:effectLst/>
        </p:spPr>
        <p:txBody>
          <a:bodyPr/>
          <a:lstStyle/>
          <a:p>
            <a:endParaRPr lang="en-US"/>
          </a:p>
        </p:txBody>
      </p:sp>
      <p:sp>
        <p:nvSpPr>
          <p:cNvPr id="68621" name="Line 13"/>
          <p:cNvSpPr>
            <a:spLocks noChangeShapeType="1"/>
          </p:cNvSpPr>
          <p:nvPr/>
        </p:nvSpPr>
        <p:spPr bwMode="auto">
          <a:xfrm>
            <a:off x="1905000" y="4953000"/>
            <a:ext cx="533400" cy="533400"/>
          </a:xfrm>
          <a:prstGeom prst="line">
            <a:avLst/>
          </a:prstGeom>
          <a:noFill/>
          <a:ln w="9525">
            <a:solidFill>
              <a:schemeClr val="tx1"/>
            </a:solidFill>
            <a:round/>
            <a:headEnd/>
            <a:tailEnd type="triangle" w="med" len="med"/>
          </a:ln>
          <a:effectLst/>
        </p:spPr>
        <p:txBody>
          <a:bodyPr/>
          <a:lstStyle/>
          <a:p>
            <a:endParaRPr lang="en-US"/>
          </a:p>
        </p:txBody>
      </p:sp>
      <p:sp>
        <p:nvSpPr>
          <p:cNvPr id="68622" name="Line 14"/>
          <p:cNvSpPr>
            <a:spLocks noChangeShapeType="1"/>
          </p:cNvSpPr>
          <p:nvPr/>
        </p:nvSpPr>
        <p:spPr bwMode="auto">
          <a:xfrm flipH="1">
            <a:off x="3505200" y="5029200"/>
            <a:ext cx="457200" cy="457200"/>
          </a:xfrm>
          <a:prstGeom prst="line">
            <a:avLst/>
          </a:prstGeom>
          <a:noFill/>
          <a:ln w="9525">
            <a:solidFill>
              <a:schemeClr val="tx1"/>
            </a:solidFill>
            <a:round/>
            <a:headEnd/>
            <a:tailEnd type="triangle" w="med" len="med"/>
          </a:ln>
          <a:effectLst/>
        </p:spPr>
        <p:txBody>
          <a:bodyPr/>
          <a:lstStyle/>
          <a:p>
            <a:endParaRPr lang="en-US"/>
          </a:p>
        </p:txBody>
      </p:sp>
      <p:sp>
        <p:nvSpPr>
          <p:cNvPr id="68623" name="Line 15"/>
          <p:cNvSpPr>
            <a:spLocks noChangeShapeType="1"/>
          </p:cNvSpPr>
          <p:nvPr/>
        </p:nvSpPr>
        <p:spPr bwMode="auto">
          <a:xfrm>
            <a:off x="6400800" y="5029200"/>
            <a:ext cx="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BA25A37-1E02-4540-9C9E-3C16BF9C1A73}" type="slidenum">
              <a:rPr lang="en-US"/>
              <a:pPr>
                <a:defRPr/>
              </a:pPr>
              <a:t>270</a:t>
            </a:fld>
            <a:endParaRPr lang="en-US"/>
          </a:p>
        </p:txBody>
      </p:sp>
      <p:sp>
        <p:nvSpPr>
          <p:cNvPr id="33280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EFDCF59-38E9-4B42-92BD-947EB72C9493}" type="datetime1">
              <a:rPr lang="en-US" sz="1400"/>
              <a:pPr/>
              <a:t>2/26/2019</a:t>
            </a:fld>
            <a:endParaRPr lang="en-US" sz="1400"/>
          </a:p>
        </p:txBody>
      </p:sp>
      <p:sp>
        <p:nvSpPr>
          <p:cNvPr id="33280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280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752E371-5420-42B1-8B12-2DED989BADFC}" type="slidenum">
              <a:rPr lang="en-US" sz="1400"/>
              <a:pPr algn="r"/>
              <a:t>270</a:t>
            </a:fld>
            <a:endParaRPr lang="en-US" sz="1400"/>
          </a:p>
        </p:txBody>
      </p:sp>
      <p:sp>
        <p:nvSpPr>
          <p:cNvPr id="33280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5000" smtClean="0">
                <a:effectLst/>
                <a:latin typeface="Times New Roman" pitchFamily="18" charset="0"/>
              </a:rPr>
              <a:t>try and catch statement</a:t>
            </a:r>
          </a:p>
        </p:txBody>
      </p:sp>
      <p:sp>
        <p:nvSpPr>
          <p:cNvPr id="332806" name="Rectangle 3"/>
          <p:cNvSpPr>
            <a:spLocks noGrp="1" noChangeArrowheads="1"/>
          </p:cNvSpPr>
          <p:nvPr>
            <p:ph type="body" idx="4294967295"/>
          </p:nvPr>
        </p:nvSpPr>
        <p:spPr/>
        <p:txBody>
          <a:bodyPr/>
          <a:lstStyle/>
          <a:p>
            <a:pPr>
              <a:buFont typeface="Wingdings" pitchFamily="2" charset="2"/>
              <a:buChar char="ü"/>
            </a:pPr>
            <a:r>
              <a:rPr lang="en-US" sz="2100" smtClean="0">
                <a:latin typeface="Times New Roman" pitchFamily="18" charset="0"/>
              </a:rPr>
              <a:t>The scope of a </a:t>
            </a:r>
            <a:r>
              <a:rPr lang="en-US" sz="2100" b="1" smtClean="0">
                <a:latin typeface="Times New Roman" pitchFamily="18" charset="0"/>
              </a:rPr>
              <a:t>catch</a:t>
            </a:r>
            <a:r>
              <a:rPr lang="en-US" sz="2100" smtClean="0">
                <a:latin typeface="Times New Roman" pitchFamily="18" charset="0"/>
              </a:rPr>
              <a:t> clause is restricted to those statements specified by the immediately preceding </a:t>
            </a:r>
            <a:r>
              <a:rPr lang="en-US" sz="2100" b="1" smtClean="0">
                <a:latin typeface="Times New Roman" pitchFamily="18" charset="0"/>
              </a:rPr>
              <a:t>try</a:t>
            </a:r>
            <a:r>
              <a:rPr lang="en-US" sz="2100" smtClean="0">
                <a:latin typeface="Times New Roman" pitchFamily="18" charset="0"/>
              </a:rPr>
              <a:t> statement.</a:t>
            </a:r>
          </a:p>
          <a:p>
            <a:pPr>
              <a:buFont typeface="Wingdings" pitchFamily="2" charset="2"/>
              <a:buChar char="ü"/>
            </a:pPr>
            <a:r>
              <a:rPr lang="en-US" sz="2100" smtClean="0">
                <a:latin typeface="Times New Roman" pitchFamily="18" charset="0"/>
              </a:rPr>
              <a:t>A </a:t>
            </a:r>
            <a:r>
              <a:rPr lang="en-US" sz="2100" b="1" smtClean="0">
                <a:latin typeface="Times New Roman" pitchFamily="18" charset="0"/>
              </a:rPr>
              <a:t>catch</a:t>
            </a:r>
            <a:r>
              <a:rPr lang="en-US" sz="2100" smtClean="0">
                <a:latin typeface="Times New Roman" pitchFamily="18" charset="0"/>
              </a:rPr>
              <a:t> statement cannot catch an exception thrown by another </a:t>
            </a:r>
            <a:r>
              <a:rPr lang="en-US" sz="2100" b="1" smtClean="0">
                <a:latin typeface="Times New Roman" pitchFamily="18" charset="0"/>
              </a:rPr>
              <a:t>try</a:t>
            </a:r>
            <a:r>
              <a:rPr lang="en-US" sz="2100" smtClean="0">
                <a:latin typeface="Times New Roman" pitchFamily="18" charset="0"/>
              </a:rPr>
              <a:t> statement.</a:t>
            </a:r>
          </a:p>
          <a:p>
            <a:pPr>
              <a:buFont typeface="Wingdings" pitchFamily="2" charset="2"/>
              <a:buChar char="ü"/>
            </a:pPr>
            <a:r>
              <a:rPr lang="en-US" sz="2100" smtClean="0">
                <a:latin typeface="Times New Roman" pitchFamily="18" charset="0"/>
              </a:rPr>
              <a:t>The statements that are protected by the </a:t>
            </a:r>
            <a:r>
              <a:rPr lang="en-US" sz="2100" b="1" smtClean="0">
                <a:latin typeface="Times New Roman" pitchFamily="18" charset="0"/>
              </a:rPr>
              <a:t>try</a:t>
            </a:r>
            <a:r>
              <a:rPr lang="en-US" sz="2100" smtClean="0">
                <a:latin typeface="Times New Roman" pitchFamily="18" charset="0"/>
              </a:rPr>
              <a:t> must be surrounded by curly braces.</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D48ECE4-ADF7-4D3B-9B6F-B72B6C12E61F}" type="slidenum">
              <a:rPr lang="en-US"/>
              <a:pPr>
                <a:defRPr/>
              </a:pPr>
              <a:t>271</a:t>
            </a:fld>
            <a:endParaRPr lang="en-US"/>
          </a:p>
        </p:txBody>
      </p:sp>
      <p:sp>
        <p:nvSpPr>
          <p:cNvPr id="33382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44BABC5-8DFC-4249-8632-00824D9B7A79}" type="datetime1">
              <a:rPr lang="en-US" sz="1400"/>
              <a:pPr/>
              <a:t>2/26/2019</a:t>
            </a:fld>
            <a:endParaRPr lang="en-US" sz="1400"/>
          </a:p>
        </p:txBody>
      </p:sp>
      <p:sp>
        <p:nvSpPr>
          <p:cNvPr id="33382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382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D862F20-6321-4333-AA98-058C013324BF}" type="slidenum">
              <a:rPr lang="en-US" sz="1400"/>
              <a:pPr algn="r"/>
              <a:t>271</a:t>
            </a:fld>
            <a:endParaRPr lang="en-US" sz="1400"/>
          </a:p>
        </p:txBody>
      </p:sp>
      <p:sp>
        <p:nvSpPr>
          <p:cNvPr id="33382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solidFill>
                  <a:schemeClr val="tx1"/>
                </a:solidFill>
                <a:effectLst/>
                <a:latin typeface="Times New Roman" pitchFamily="18" charset="0"/>
              </a:rPr>
              <a:t>Multiple Catch Clauses</a:t>
            </a:r>
          </a:p>
        </p:txBody>
      </p:sp>
      <p:sp>
        <p:nvSpPr>
          <p:cNvPr id="333830" name="Rectangle 3"/>
          <p:cNvSpPr>
            <a:spLocks noGrp="1" noChangeArrowheads="1"/>
          </p:cNvSpPr>
          <p:nvPr>
            <p:ph type="body" idx="4294967295"/>
          </p:nvPr>
        </p:nvSpPr>
        <p:spPr/>
        <p:txBody>
          <a:bodyPr/>
          <a:lstStyle/>
          <a:p>
            <a:pPr>
              <a:buFont typeface="Wingdings" pitchFamily="2" charset="2"/>
              <a:buChar char="ü"/>
            </a:pPr>
            <a:r>
              <a:rPr lang="en-US" smtClean="0">
                <a:latin typeface="Times New Roman" pitchFamily="18" charset="0"/>
              </a:rPr>
              <a:t>If more than one can occur, then we use multiple catch clauses</a:t>
            </a:r>
          </a:p>
          <a:p>
            <a:pPr>
              <a:buFont typeface="Wingdings" pitchFamily="2" charset="2"/>
              <a:buChar char="ü"/>
            </a:pPr>
            <a:r>
              <a:rPr lang="en-US" smtClean="0">
                <a:latin typeface="Times New Roman" pitchFamily="18" charset="0"/>
              </a:rPr>
              <a:t>When an exception is thrown, each </a:t>
            </a:r>
            <a:r>
              <a:rPr lang="en-US" b="1" smtClean="0">
                <a:latin typeface="Times New Roman" pitchFamily="18" charset="0"/>
              </a:rPr>
              <a:t>catch</a:t>
            </a:r>
            <a:r>
              <a:rPr lang="en-US" smtClean="0">
                <a:latin typeface="Times New Roman" pitchFamily="18" charset="0"/>
              </a:rPr>
              <a:t> statement is inspected in order, and the first one whose type matches that of the exception is executed</a:t>
            </a:r>
          </a:p>
          <a:p>
            <a:pPr>
              <a:buFont typeface="Wingdings" pitchFamily="2" charset="2"/>
              <a:buChar char="ü"/>
            </a:pPr>
            <a:r>
              <a:rPr lang="en-US" smtClean="0">
                <a:latin typeface="Times New Roman" pitchFamily="18" charset="0"/>
              </a:rPr>
              <a:t>After one </a:t>
            </a:r>
            <a:r>
              <a:rPr lang="en-US" b="1" smtClean="0">
                <a:latin typeface="Times New Roman" pitchFamily="18" charset="0"/>
              </a:rPr>
              <a:t>catch</a:t>
            </a:r>
            <a:r>
              <a:rPr lang="en-US" smtClean="0">
                <a:latin typeface="Times New Roman" pitchFamily="18" charset="0"/>
              </a:rPr>
              <a:t> statement executes, the others are bypassed</a:t>
            </a:r>
          </a:p>
          <a:p>
            <a:pPr>
              <a:buFont typeface="Wingdings" pitchFamily="2" charset="2"/>
              <a:buNone/>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F451EA8-88ED-40DE-9F91-F6AF994BCE77}" type="slidenum">
              <a:rPr lang="en-US"/>
              <a:pPr>
                <a:defRPr/>
              </a:pPr>
              <a:t>272</a:t>
            </a:fld>
            <a:endParaRPr lang="en-US"/>
          </a:p>
        </p:txBody>
      </p:sp>
      <p:sp>
        <p:nvSpPr>
          <p:cNvPr id="33485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67FBA1F8-E6C7-4EE9-9B2C-0152084CE02B}" type="datetime1">
              <a:rPr lang="en-US" sz="1400"/>
              <a:pPr/>
              <a:t>2/26/2019</a:t>
            </a:fld>
            <a:endParaRPr lang="en-US" sz="1400"/>
          </a:p>
        </p:txBody>
      </p:sp>
      <p:sp>
        <p:nvSpPr>
          <p:cNvPr id="33485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485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54F17AF-9B15-477A-AC15-072A74F1D601}" type="slidenum">
              <a:rPr lang="en-US" sz="1400"/>
              <a:pPr algn="r"/>
              <a:t>272</a:t>
            </a:fld>
            <a:endParaRPr lang="en-US" sz="1400"/>
          </a:p>
        </p:txBody>
      </p:sp>
      <p:sp>
        <p:nvSpPr>
          <p:cNvPr id="33485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solidFill>
                  <a:schemeClr val="tx1"/>
                </a:solidFill>
                <a:effectLst/>
                <a:latin typeface="Times New Roman" pitchFamily="18" charset="0"/>
              </a:rPr>
              <a:t>Example</a:t>
            </a:r>
          </a:p>
        </p:txBody>
      </p:sp>
      <p:graphicFrame>
        <p:nvGraphicFramePr>
          <p:cNvPr id="334854" name="Object 3"/>
          <p:cNvGraphicFramePr>
            <a:graphicFrameLocks noChangeAspect="1"/>
          </p:cNvGraphicFramePr>
          <p:nvPr>
            <p:ph idx="4294967295"/>
          </p:nvPr>
        </p:nvGraphicFramePr>
        <p:xfrm>
          <a:off x="381000" y="1524000"/>
          <a:ext cx="8001000" cy="4257675"/>
        </p:xfrm>
        <a:graphic>
          <a:graphicData uri="http://schemas.openxmlformats.org/presentationml/2006/ole">
            <p:oleObj spid="_x0000_s334854" name="Bitmap Image" r:id="rId3" imgW="3933333" imgH="2057143" progId="PBrush">
              <p:embed/>
            </p:oleObj>
          </a:graphicData>
        </a:graphic>
      </p:graphicFrame>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F1B129C-35B8-4CC7-A1C9-2E493ABAEBF5}" type="slidenum">
              <a:rPr lang="en-US"/>
              <a:pPr>
                <a:defRPr/>
              </a:pPr>
              <a:t>273</a:t>
            </a:fld>
            <a:endParaRPr lang="en-US"/>
          </a:p>
        </p:txBody>
      </p:sp>
      <p:sp>
        <p:nvSpPr>
          <p:cNvPr id="33587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1A300143-5B5B-40D0-BAA7-A2A22E1E3B08}" type="datetime1">
              <a:rPr lang="en-US" sz="1400"/>
              <a:pPr/>
              <a:t>2/26/2019</a:t>
            </a:fld>
            <a:endParaRPr lang="en-US" sz="1400"/>
          </a:p>
        </p:txBody>
      </p:sp>
      <p:sp>
        <p:nvSpPr>
          <p:cNvPr id="33587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587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0EB4714-BAAF-4702-B000-FAB4D5EF0C3B}" type="slidenum">
              <a:rPr lang="en-US" sz="1400"/>
              <a:pPr algn="r"/>
              <a:t>273</a:t>
            </a:fld>
            <a:endParaRPr lang="en-US" sz="1400"/>
          </a:p>
        </p:txBody>
      </p:sp>
      <p:sp>
        <p:nvSpPr>
          <p:cNvPr id="33587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Caution</a:t>
            </a:r>
          </a:p>
        </p:txBody>
      </p:sp>
      <p:sp>
        <p:nvSpPr>
          <p:cNvPr id="335878" name="Rectangle 3"/>
          <p:cNvSpPr>
            <a:spLocks noGrp="1" noChangeArrowheads="1"/>
          </p:cNvSpPr>
          <p:nvPr>
            <p:ph type="body" idx="4294967295"/>
          </p:nvPr>
        </p:nvSpPr>
        <p:spPr/>
        <p:txBody>
          <a:bodyPr/>
          <a:lstStyle/>
          <a:p>
            <a:pPr>
              <a:buFont typeface="Wingdings" pitchFamily="2" charset="2"/>
              <a:buChar char="ü"/>
            </a:pPr>
            <a:r>
              <a:rPr lang="en-US" sz="2300" smtClean="0">
                <a:latin typeface="Times New Roman" pitchFamily="18" charset="0"/>
              </a:rPr>
              <a:t>Exception subclass must come before any of of their superclasses</a:t>
            </a:r>
          </a:p>
          <a:p>
            <a:pPr>
              <a:buFont typeface="Wingdings" pitchFamily="2" charset="2"/>
              <a:buChar char="ü"/>
            </a:pPr>
            <a:r>
              <a:rPr lang="en-US" sz="2300" smtClean="0">
                <a:latin typeface="Times New Roman" pitchFamily="18" charset="0"/>
              </a:rPr>
              <a:t>A </a:t>
            </a:r>
            <a:r>
              <a:rPr lang="en-US" sz="2300" b="1" smtClean="0">
                <a:latin typeface="Times New Roman" pitchFamily="18" charset="0"/>
              </a:rPr>
              <a:t>catch</a:t>
            </a:r>
            <a:r>
              <a:rPr lang="en-US" sz="2300" smtClean="0">
                <a:latin typeface="Times New Roman" pitchFamily="18" charset="0"/>
              </a:rPr>
              <a:t> statement that uses a superclass will catch exceptions of that type plus any of its subclasses. So, the subclass would never be reached if it come after its superclass</a:t>
            </a:r>
          </a:p>
          <a:p>
            <a:pPr>
              <a:buFont typeface="Wingdings" pitchFamily="2" charset="2"/>
              <a:buChar char="ü"/>
            </a:pPr>
            <a:r>
              <a:rPr lang="en-US" sz="2300" smtClean="0">
                <a:latin typeface="Times New Roman" pitchFamily="18" charset="0"/>
              </a:rPr>
              <a:t>For example, </a:t>
            </a:r>
            <a:r>
              <a:rPr lang="en-US" sz="2300" b="1" smtClean="0">
                <a:latin typeface="Times New Roman" pitchFamily="18" charset="0"/>
              </a:rPr>
              <a:t>ArithmeticException</a:t>
            </a:r>
            <a:r>
              <a:rPr lang="en-US" sz="2300" smtClean="0">
                <a:latin typeface="Times New Roman" pitchFamily="18" charset="0"/>
              </a:rPr>
              <a:t> is a subclass of </a:t>
            </a:r>
            <a:r>
              <a:rPr lang="en-US" sz="2300" b="1" smtClean="0">
                <a:latin typeface="Times New Roman" pitchFamily="18" charset="0"/>
              </a:rPr>
              <a:t>Exception</a:t>
            </a:r>
          </a:p>
          <a:p>
            <a:pPr>
              <a:buFont typeface="Wingdings" pitchFamily="2" charset="2"/>
              <a:buChar char="ü"/>
            </a:pPr>
            <a:r>
              <a:rPr lang="en-US" sz="2300" smtClean="0">
                <a:latin typeface="Times New Roman" pitchFamily="18" charset="0"/>
              </a:rPr>
              <a:t>Moreover, unreachable code in Java generates error</a:t>
            </a:r>
          </a:p>
          <a:p>
            <a:pPr>
              <a:buFont typeface="Wingdings" pitchFamily="2" charset="2"/>
              <a:buChar char="ü"/>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D7BE36A-031B-4EB2-927F-C29EF5C42E79}" type="slidenum">
              <a:rPr lang="en-US"/>
              <a:pPr>
                <a:defRPr/>
              </a:pPr>
              <a:t>274</a:t>
            </a:fld>
            <a:endParaRPr lang="en-US"/>
          </a:p>
        </p:txBody>
      </p:sp>
      <p:sp>
        <p:nvSpPr>
          <p:cNvPr id="33689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D4DC9A0-4183-424D-8EDB-BD47074BC32B}" type="datetime1">
              <a:rPr lang="en-US" sz="1400"/>
              <a:pPr/>
              <a:t>2/26/2019</a:t>
            </a:fld>
            <a:endParaRPr lang="en-US" sz="1400"/>
          </a:p>
        </p:txBody>
      </p:sp>
      <p:sp>
        <p:nvSpPr>
          <p:cNvPr id="33689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690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DA3ACD4-E797-432E-9447-2DB6B57C22A3}" type="slidenum">
              <a:rPr lang="en-US" sz="1400"/>
              <a:pPr algn="r"/>
              <a:t>274</a:t>
            </a:fld>
            <a:endParaRPr lang="en-US" sz="1400"/>
          </a:p>
        </p:txBody>
      </p:sp>
      <p:sp>
        <p:nvSpPr>
          <p:cNvPr id="33690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Example</a:t>
            </a:r>
          </a:p>
        </p:txBody>
      </p:sp>
      <p:graphicFrame>
        <p:nvGraphicFramePr>
          <p:cNvPr id="336902" name="Object 3"/>
          <p:cNvGraphicFramePr>
            <a:graphicFrameLocks noChangeAspect="1"/>
          </p:cNvGraphicFramePr>
          <p:nvPr>
            <p:ph idx="4294967295"/>
          </p:nvPr>
        </p:nvGraphicFramePr>
        <p:xfrm>
          <a:off x="762000" y="1828800"/>
          <a:ext cx="7772400" cy="4141788"/>
        </p:xfrm>
        <a:graphic>
          <a:graphicData uri="http://schemas.openxmlformats.org/presentationml/2006/ole">
            <p:oleObj spid="_x0000_s336902" name="Bitmap Image" r:id="rId3" imgW="4514286" imgH="2876190" progId="PBrush">
              <p:embed/>
            </p:oleObj>
          </a:graphicData>
        </a:graphic>
      </p:graphicFrame>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40603EBB-86C7-4FDA-BE87-3E7891E3246C}" type="slidenum">
              <a:rPr lang="en-US"/>
              <a:pPr>
                <a:defRPr/>
              </a:pPr>
              <a:t>275</a:t>
            </a:fld>
            <a:endParaRPr lang="en-US"/>
          </a:p>
        </p:txBody>
      </p:sp>
      <p:sp>
        <p:nvSpPr>
          <p:cNvPr id="33792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C4B2184-2FEE-47E8-8C7F-8DF42B3F24FD}" type="datetime1">
              <a:rPr lang="en-US" sz="1400"/>
              <a:pPr/>
              <a:t>2/26/2019</a:t>
            </a:fld>
            <a:endParaRPr lang="en-US" sz="1400"/>
          </a:p>
        </p:txBody>
      </p:sp>
      <p:sp>
        <p:nvSpPr>
          <p:cNvPr id="33792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792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B1978B0-5BF8-4B34-9706-DFFE6F8A55A8}" type="slidenum">
              <a:rPr lang="en-US" sz="1400"/>
              <a:pPr algn="r"/>
              <a:t>275</a:t>
            </a:fld>
            <a:endParaRPr lang="en-US" sz="1400"/>
          </a:p>
        </p:txBody>
      </p:sp>
      <p:sp>
        <p:nvSpPr>
          <p:cNvPr id="33792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Nested try Statements</a:t>
            </a:r>
          </a:p>
        </p:txBody>
      </p:sp>
      <p:sp>
        <p:nvSpPr>
          <p:cNvPr id="337926" name="Rectangle 3"/>
          <p:cNvSpPr>
            <a:spLocks noGrp="1" noChangeArrowheads="1"/>
          </p:cNvSpPr>
          <p:nvPr>
            <p:ph type="body" idx="4294967295"/>
          </p:nvPr>
        </p:nvSpPr>
        <p:spPr/>
        <p:txBody>
          <a:bodyPr/>
          <a:lstStyle/>
          <a:p>
            <a:pPr>
              <a:lnSpc>
                <a:spcPct val="90000"/>
              </a:lnSpc>
              <a:buFont typeface="Wingdings" pitchFamily="2" charset="2"/>
              <a:buChar char="ü"/>
            </a:pPr>
            <a:r>
              <a:rPr lang="en-US" smtClean="0">
                <a:latin typeface="Times New Roman" pitchFamily="18" charset="0"/>
              </a:rPr>
              <a:t>A </a:t>
            </a:r>
            <a:r>
              <a:rPr lang="en-US" b="1" smtClean="0">
                <a:latin typeface="Times New Roman" pitchFamily="18" charset="0"/>
              </a:rPr>
              <a:t>try</a:t>
            </a:r>
            <a:r>
              <a:rPr lang="en-US" smtClean="0">
                <a:latin typeface="Times New Roman" pitchFamily="18" charset="0"/>
              </a:rPr>
              <a:t> statement can be inside the block of another try </a:t>
            </a:r>
          </a:p>
          <a:p>
            <a:pPr>
              <a:lnSpc>
                <a:spcPct val="90000"/>
              </a:lnSpc>
              <a:buFont typeface="Wingdings" pitchFamily="2" charset="2"/>
              <a:buChar char="ü"/>
            </a:pPr>
            <a:r>
              <a:rPr lang="en-US" smtClean="0">
                <a:latin typeface="Times New Roman" pitchFamily="18" charset="0"/>
              </a:rPr>
              <a:t>Each time a </a:t>
            </a:r>
            <a:r>
              <a:rPr lang="en-US" b="1" smtClean="0">
                <a:latin typeface="Times New Roman" pitchFamily="18" charset="0"/>
              </a:rPr>
              <a:t>try</a:t>
            </a:r>
            <a:r>
              <a:rPr lang="en-US" smtClean="0">
                <a:latin typeface="Times New Roman" pitchFamily="18" charset="0"/>
              </a:rPr>
              <a:t> statement is entered, the context of that exception is pushed on the stack</a:t>
            </a:r>
          </a:p>
          <a:p>
            <a:pPr>
              <a:lnSpc>
                <a:spcPct val="90000"/>
              </a:lnSpc>
              <a:buFont typeface="Wingdings" pitchFamily="2" charset="2"/>
              <a:buChar char="ü"/>
            </a:pPr>
            <a:r>
              <a:rPr lang="en-US" smtClean="0">
                <a:latin typeface="Times New Roman" pitchFamily="18" charset="0"/>
              </a:rPr>
              <a:t>If an inner </a:t>
            </a:r>
            <a:r>
              <a:rPr lang="en-US" b="1" smtClean="0">
                <a:latin typeface="Times New Roman" pitchFamily="18" charset="0"/>
              </a:rPr>
              <a:t>try</a:t>
            </a:r>
            <a:r>
              <a:rPr lang="en-US" smtClean="0">
                <a:latin typeface="Times New Roman" pitchFamily="18" charset="0"/>
              </a:rPr>
              <a:t> statement does not have a catch, then the next </a:t>
            </a:r>
            <a:r>
              <a:rPr lang="en-US" b="1" smtClean="0">
                <a:latin typeface="Times New Roman" pitchFamily="18" charset="0"/>
              </a:rPr>
              <a:t>try</a:t>
            </a:r>
            <a:r>
              <a:rPr lang="en-US" smtClean="0">
                <a:latin typeface="Times New Roman" pitchFamily="18" charset="0"/>
              </a:rPr>
              <a:t> statement’s catch handlers are inspected for a match</a:t>
            </a:r>
          </a:p>
          <a:p>
            <a:pPr>
              <a:lnSpc>
                <a:spcPct val="90000"/>
              </a:lnSpc>
              <a:buFont typeface="Wingdings" pitchFamily="2" charset="2"/>
              <a:buChar char="ü"/>
            </a:pPr>
            <a:r>
              <a:rPr lang="en-US" smtClean="0">
                <a:latin typeface="Times New Roman" pitchFamily="18" charset="0"/>
              </a:rPr>
              <a:t>If a method call within a </a:t>
            </a:r>
            <a:r>
              <a:rPr lang="en-US" b="1" smtClean="0">
                <a:latin typeface="Times New Roman" pitchFamily="18" charset="0"/>
              </a:rPr>
              <a:t>try</a:t>
            </a:r>
            <a:r>
              <a:rPr lang="en-US" smtClean="0">
                <a:latin typeface="Times New Roman" pitchFamily="18" charset="0"/>
              </a:rPr>
              <a:t> block has</a:t>
            </a:r>
            <a:r>
              <a:rPr lang="en-US" b="1" smtClean="0">
                <a:latin typeface="Times New Roman" pitchFamily="18" charset="0"/>
              </a:rPr>
              <a:t> try</a:t>
            </a:r>
            <a:r>
              <a:rPr lang="en-US" smtClean="0">
                <a:latin typeface="Times New Roman" pitchFamily="18" charset="0"/>
              </a:rPr>
              <a:t> block within it, then then it is still nested </a:t>
            </a:r>
            <a:r>
              <a:rPr lang="en-US" b="1" smtClean="0">
                <a:latin typeface="Times New Roman" pitchFamily="18" charset="0"/>
              </a:rPr>
              <a:t>try</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1AE5328-9A7B-4078-B153-FF49AD1ABE2E}" type="slidenum">
              <a:rPr lang="en-US"/>
              <a:pPr>
                <a:defRPr/>
              </a:pPr>
              <a:t>276</a:t>
            </a:fld>
            <a:endParaRPr lang="en-US"/>
          </a:p>
        </p:txBody>
      </p:sp>
      <p:sp>
        <p:nvSpPr>
          <p:cNvPr id="33894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E4820003-D8E3-43EA-B9CC-8DDC64EC69CF}" type="datetime1">
              <a:rPr lang="en-US" sz="1400"/>
              <a:pPr/>
              <a:t>2/26/2019</a:t>
            </a:fld>
            <a:endParaRPr lang="en-US" sz="1400"/>
          </a:p>
        </p:txBody>
      </p:sp>
      <p:sp>
        <p:nvSpPr>
          <p:cNvPr id="33894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894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7094080-D200-463A-AA29-CB9FE56F3EAB}" type="slidenum">
              <a:rPr lang="en-US" sz="1400"/>
              <a:pPr algn="r"/>
              <a:t>276</a:t>
            </a:fld>
            <a:endParaRPr lang="en-US" sz="1400"/>
          </a:p>
        </p:txBody>
      </p:sp>
      <p:sp>
        <p:nvSpPr>
          <p:cNvPr id="338949" name="Rectangle 2"/>
          <p:cNvSpPr>
            <a:spLocks noGrp="1" noChangeArrowheads="1"/>
          </p:cNvSpPr>
          <p:nvPr>
            <p:ph type="title" idx="4294967295"/>
          </p:nvPr>
        </p:nvSpPr>
        <p:spPr bwMode="auto">
          <a:xfrm>
            <a:off x="457200" y="274638"/>
            <a:ext cx="8229600" cy="800100"/>
          </a:xfrm>
          <a:noFill/>
        </p:spPr>
        <p:txBody>
          <a:bodyPr wrap="square" lIns="91440" tIns="45720" rIns="91440" bIns="45720" numCol="1" anchorCtr="0" compatLnSpc="1">
            <a:prstTxWarp prst="textNoShape">
              <a:avLst/>
            </a:prstTxWarp>
          </a:bodyPr>
          <a:lstStyle/>
          <a:p>
            <a:r>
              <a:rPr lang="en-US" smtClean="0">
                <a:effectLst/>
              </a:rPr>
              <a:t>Example</a:t>
            </a:r>
          </a:p>
        </p:txBody>
      </p:sp>
      <p:graphicFrame>
        <p:nvGraphicFramePr>
          <p:cNvPr id="338950" name="Object 3"/>
          <p:cNvGraphicFramePr>
            <a:graphicFrameLocks noChangeAspect="1"/>
          </p:cNvGraphicFramePr>
          <p:nvPr/>
        </p:nvGraphicFramePr>
        <p:xfrm>
          <a:off x="762000" y="1066800"/>
          <a:ext cx="7010400" cy="5791200"/>
        </p:xfrm>
        <a:graphic>
          <a:graphicData uri="http://schemas.openxmlformats.org/presentationml/2006/ole">
            <p:oleObj spid="_x0000_s338950" name="Bitmap Image" r:id="rId3" imgW="4952381" imgH="4315427" progId="PBrush">
              <p:embed/>
            </p:oleObj>
          </a:graphicData>
        </a:graphic>
      </p:graphicFrame>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B792C25-BC0B-45D9-9E8C-BC712AEC62EA}" type="slidenum">
              <a:rPr lang="en-US"/>
              <a:pPr>
                <a:defRPr/>
              </a:pPr>
              <a:t>277</a:t>
            </a:fld>
            <a:endParaRPr lang="en-US"/>
          </a:p>
        </p:txBody>
      </p:sp>
      <p:sp>
        <p:nvSpPr>
          <p:cNvPr id="33997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8BE8BA2E-2935-42E1-ABF9-11E8D380DE2E}" type="datetime1">
              <a:rPr lang="en-US" sz="1400"/>
              <a:pPr/>
              <a:t>2/26/2019</a:t>
            </a:fld>
            <a:endParaRPr lang="en-US" sz="1400"/>
          </a:p>
        </p:txBody>
      </p:sp>
      <p:sp>
        <p:nvSpPr>
          <p:cNvPr id="33997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399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FD8FE80-0EDC-4567-ADBB-225B2F663F0A}" type="slidenum">
              <a:rPr lang="en-US" sz="1400"/>
              <a:pPr algn="r"/>
              <a:t>277</a:t>
            </a:fld>
            <a:endParaRPr lang="en-US" sz="1400"/>
          </a:p>
        </p:txBody>
      </p:sp>
      <p:sp>
        <p:nvSpPr>
          <p:cNvPr id="33997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throw</a:t>
            </a:r>
          </a:p>
        </p:txBody>
      </p:sp>
      <p:sp>
        <p:nvSpPr>
          <p:cNvPr id="339974" name="Rectangle 3"/>
          <p:cNvSpPr>
            <a:spLocks noGrp="1" noChangeArrowheads="1"/>
          </p:cNvSpPr>
          <p:nvPr>
            <p:ph type="body" idx="4294967295"/>
          </p:nvPr>
        </p:nvSpPr>
        <p:spPr>
          <a:xfrm>
            <a:off x="609600" y="1371600"/>
            <a:ext cx="8001000" cy="4540250"/>
          </a:xfrm>
        </p:spPr>
        <p:txBody>
          <a:bodyPr/>
          <a:lstStyle/>
          <a:p>
            <a:pPr>
              <a:lnSpc>
                <a:spcPct val="90000"/>
              </a:lnSpc>
              <a:buFont typeface="Wingdings" pitchFamily="2" charset="2"/>
              <a:buChar char="ü"/>
            </a:pPr>
            <a:r>
              <a:rPr lang="en-US" sz="3200" smtClean="0">
                <a:latin typeface="Times New Roman" pitchFamily="18" charset="0"/>
              </a:rPr>
              <a:t>It is possible for your program to to throw an exception explicitly</a:t>
            </a:r>
          </a:p>
          <a:p>
            <a:pPr>
              <a:lnSpc>
                <a:spcPct val="90000"/>
              </a:lnSpc>
              <a:buFont typeface="Wingdings" pitchFamily="2" charset="2"/>
              <a:buNone/>
            </a:pPr>
            <a:r>
              <a:rPr lang="en-US" smtClean="0">
                <a:latin typeface="Times New Roman" pitchFamily="18" charset="0"/>
              </a:rPr>
              <a:t>    	</a:t>
            </a:r>
            <a:r>
              <a:rPr lang="en-US" smtClean="0">
                <a:solidFill>
                  <a:srgbClr val="A50021"/>
                </a:solidFill>
                <a:latin typeface="Times New Roman" pitchFamily="18" charset="0"/>
              </a:rPr>
              <a:t>throw </a:t>
            </a:r>
            <a:r>
              <a:rPr lang="en-US" i="1" smtClean="0">
                <a:solidFill>
                  <a:srgbClr val="A50021"/>
                </a:solidFill>
                <a:latin typeface="Times New Roman" pitchFamily="18" charset="0"/>
              </a:rPr>
              <a:t>ThrowableInstance</a:t>
            </a:r>
          </a:p>
          <a:p>
            <a:pPr>
              <a:lnSpc>
                <a:spcPct val="90000"/>
              </a:lnSpc>
              <a:buFont typeface="Wingdings" pitchFamily="2" charset="2"/>
              <a:buChar char="ü"/>
            </a:pPr>
            <a:r>
              <a:rPr lang="en-US" smtClean="0">
                <a:latin typeface="Times New Roman" pitchFamily="18" charset="0"/>
              </a:rPr>
              <a:t>Here, </a:t>
            </a:r>
            <a:r>
              <a:rPr lang="en-US" i="1" smtClean="0">
                <a:latin typeface="Times New Roman" pitchFamily="18" charset="0"/>
              </a:rPr>
              <a:t>ThrowableInstance </a:t>
            </a:r>
            <a:r>
              <a:rPr lang="en-US" smtClean="0">
                <a:latin typeface="Times New Roman" pitchFamily="18" charset="0"/>
              </a:rPr>
              <a:t>must be an object of type </a:t>
            </a:r>
            <a:r>
              <a:rPr lang="en-US" b="1" smtClean="0">
                <a:latin typeface="Times New Roman" pitchFamily="18" charset="0"/>
              </a:rPr>
              <a:t>Throwable</a:t>
            </a:r>
            <a:r>
              <a:rPr lang="en-US" smtClean="0">
                <a:latin typeface="Times New Roman" pitchFamily="18" charset="0"/>
              </a:rPr>
              <a:t> or a subclass </a:t>
            </a:r>
            <a:r>
              <a:rPr lang="en-US" b="1" smtClean="0">
                <a:latin typeface="Times New Roman" pitchFamily="18" charset="0"/>
              </a:rPr>
              <a:t>Throwable</a:t>
            </a:r>
          </a:p>
          <a:p>
            <a:pPr>
              <a:lnSpc>
                <a:spcPct val="90000"/>
              </a:lnSpc>
              <a:buFont typeface="Wingdings" pitchFamily="2" charset="2"/>
              <a:buChar char="ü"/>
            </a:pPr>
            <a:r>
              <a:rPr lang="en-US" smtClean="0">
                <a:latin typeface="Times New Roman" pitchFamily="18" charset="0"/>
              </a:rPr>
              <a:t>There are two ways to obtain a </a:t>
            </a:r>
            <a:r>
              <a:rPr lang="en-US" b="1" smtClean="0">
                <a:latin typeface="Times New Roman" pitchFamily="18" charset="0"/>
              </a:rPr>
              <a:t>Throwable </a:t>
            </a:r>
            <a:r>
              <a:rPr lang="en-US" smtClean="0">
                <a:latin typeface="Times New Roman" pitchFamily="18" charset="0"/>
              </a:rPr>
              <a:t>objects:</a:t>
            </a:r>
          </a:p>
          <a:p>
            <a:pPr lvl="1">
              <a:lnSpc>
                <a:spcPct val="90000"/>
              </a:lnSpc>
              <a:buFont typeface="Wingdings" pitchFamily="2" charset="2"/>
              <a:buChar char="ü"/>
            </a:pPr>
            <a:r>
              <a:rPr lang="en-US" smtClean="0">
                <a:latin typeface="Times New Roman" pitchFamily="18" charset="0"/>
              </a:rPr>
              <a:t>Using a parameter into a catch clause</a:t>
            </a:r>
          </a:p>
          <a:p>
            <a:pPr lvl="1">
              <a:lnSpc>
                <a:spcPct val="90000"/>
              </a:lnSpc>
              <a:buFont typeface="Wingdings" pitchFamily="2" charset="2"/>
              <a:buChar char="ü"/>
            </a:pPr>
            <a:r>
              <a:rPr lang="en-US" smtClean="0">
                <a:latin typeface="Times New Roman" pitchFamily="18" charset="0"/>
              </a:rPr>
              <a:t>Creating one with the </a:t>
            </a:r>
            <a:r>
              <a:rPr lang="en-US" b="1" smtClean="0">
                <a:latin typeface="Times New Roman" pitchFamily="18" charset="0"/>
              </a:rPr>
              <a:t>new</a:t>
            </a:r>
            <a:r>
              <a:rPr lang="en-US" smtClean="0">
                <a:latin typeface="Times New Roman" pitchFamily="18" charset="0"/>
              </a:rPr>
              <a:t> operator</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CE9AABD2-17AE-4177-9EE5-29DA50DCF737}" type="slidenum">
              <a:rPr lang="en-US"/>
              <a:pPr>
                <a:defRPr/>
              </a:pPr>
              <a:t>278</a:t>
            </a:fld>
            <a:endParaRPr lang="en-US"/>
          </a:p>
        </p:txBody>
      </p:sp>
      <p:sp>
        <p:nvSpPr>
          <p:cNvPr id="34099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5231C574-0C61-4BFC-BAD2-9401772E4E0A}" type="datetime1">
              <a:rPr lang="en-US" sz="1400"/>
              <a:pPr/>
              <a:t>2/26/2019</a:t>
            </a:fld>
            <a:endParaRPr lang="en-US" sz="1400"/>
          </a:p>
        </p:txBody>
      </p:sp>
      <p:sp>
        <p:nvSpPr>
          <p:cNvPr id="34099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099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BED8614-0B4F-4276-B0C4-CCDA98A52F24}" type="slidenum">
              <a:rPr lang="en-US" sz="1400"/>
              <a:pPr algn="r"/>
              <a:t>278</a:t>
            </a:fld>
            <a:endParaRPr lang="en-US" sz="1400"/>
          </a:p>
        </p:txBody>
      </p:sp>
      <p:sp>
        <p:nvSpPr>
          <p:cNvPr id="340997" name="Rectangle 2"/>
          <p:cNvSpPr>
            <a:spLocks noGrp="1" noChangeArrowheads="1"/>
          </p:cNvSpPr>
          <p:nvPr>
            <p:ph type="title" idx="4294967295"/>
          </p:nvPr>
        </p:nvSpPr>
        <p:spPr bwMode="auto">
          <a:xfrm>
            <a:off x="457200" y="-304800"/>
            <a:ext cx="8229600" cy="1143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Example -throw Statements</a:t>
            </a:r>
          </a:p>
        </p:txBody>
      </p:sp>
      <p:graphicFrame>
        <p:nvGraphicFramePr>
          <p:cNvPr id="340998" name="Object 3"/>
          <p:cNvGraphicFramePr>
            <a:graphicFrameLocks noChangeAspect="1"/>
          </p:cNvGraphicFramePr>
          <p:nvPr/>
        </p:nvGraphicFramePr>
        <p:xfrm>
          <a:off x="1066800" y="609600"/>
          <a:ext cx="6781800" cy="4114800"/>
        </p:xfrm>
        <a:graphic>
          <a:graphicData uri="http://schemas.openxmlformats.org/presentationml/2006/ole">
            <p:oleObj spid="_x0000_s340998" name="Bitmap Image" r:id="rId3" imgW="4161905" imgH="2438095" progId="PBrush">
              <p:embed/>
            </p:oleObj>
          </a:graphicData>
        </a:graphic>
      </p:graphicFrame>
      <p:sp>
        <p:nvSpPr>
          <p:cNvPr id="340999" name="Text Box 4"/>
          <p:cNvSpPr txBox="1">
            <a:spLocks noChangeArrowheads="1"/>
          </p:cNvSpPr>
          <p:nvPr/>
        </p:nvSpPr>
        <p:spPr bwMode="auto">
          <a:xfrm>
            <a:off x="990600" y="4800600"/>
            <a:ext cx="6858000" cy="13716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Output:</a:t>
            </a:r>
          </a:p>
          <a:p>
            <a:pPr>
              <a:spcBef>
                <a:spcPct val="50000"/>
              </a:spcBef>
            </a:pPr>
            <a:r>
              <a:rPr lang="en-US" sz="2000">
                <a:latin typeface="Times New Roman" pitchFamily="18" charset="0"/>
              </a:rPr>
              <a:t>Caught inside demoproc.</a:t>
            </a:r>
          </a:p>
          <a:p>
            <a:pPr>
              <a:spcBef>
                <a:spcPct val="50000"/>
              </a:spcBef>
            </a:pPr>
            <a:r>
              <a:rPr lang="en-US" sz="2000">
                <a:latin typeface="Times New Roman" pitchFamily="18" charset="0"/>
              </a:rPr>
              <a:t>Recaught: java.lang.NullPointerException: demo</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88A2E96-8B04-4981-B3A0-94C12729CE0D}" type="slidenum">
              <a:rPr lang="en-US"/>
              <a:pPr>
                <a:defRPr/>
              </a:pPr>
              <a:t>279</a:t>
            </a:fld>
            <a:endParaRPr lang="en-US"/>
          </a:p>
        </p:txBody>
      </p:sp>
      <p:sp>
        <p:nvSpPr>
          <p:cNvPr id="34201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82B4EBD-7B1F-4270-8870-D20D4CAD7BDE}" type="datetime1">
              <a:rPr lang="en-US" sz="1400"/>
              <a:pPr/>
              <a:t>2/26/2019</a:t>
            </a:fld>
            <a:endParaRPr lang="en-US" sz="1400"/>
          </a:p>
        </p:txBody>
      </p:sp>
      <p:sp>
        <p:nvSpPr>
          <p:cNvPr id="34201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20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9FDC310-8FDB-48AC-99BA-4BD5086297D6}" type="slidenum">
              <a:rPr lang="en-US" sz="1400"/>
              <a:pPr algn="r"/>
              <a:t>279</a:t>
            </a:fld>
            <a:endParaRPr lang="en-US" sz="1400"/>
          </a:p>
        </p:txBody>
      </p:sp>
      <p:sp>
        <p:nvSpPr>
          <p:cNvPr id="342021" name="Rectangle 2"/>
          <p:cNvSpPr>
            <a:spLocks noGrp="1" noChangeArrowheads="1"/>
          </p:cNvSpPr>
          <p:nvPr>
            <p:ph type="title" idx="4294967295"/>
          </p:nvPr>
        </p:nvSpPr>
        <p:spPr bwMode="auto">
          <a:xfrm>
            <a:off x="457200" y="274638"/>
            <a:ext cx="8153400" cy="5635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throws</a:t>
            </a:r>
          </a:p>
        </p:txBody>
      </p:sp>
      <p:sp>
        <p:nvSpPr>
          <p:cNvPr id="342022" name="Rectangle 3"/>
          <p:cNvSpPr>
            <a:spLocks noGrp="1" noChangeArrowheads="1"/>
          </p:cNvSpPr>
          <p:nvPr>
            <p:ph type="body" idx="4294967295"/>
          </p:nvPr>
        </p:nvSpPr>
        <p:spPr>
          <a:xfrm>
            <a:off x="457200" y="762000"/>
            <a:ext cx="8229600" cy="4525963"/>
          </a:xfrm>
        </p:spPr>
        <p:txBody>
          <a:bodyPr/>
          <a:lstStyle/>
          <a:p>
            <a:pPr marL="457200" indent="-457200">
              <a:lnSpc>
                <a:spcPct val="130000"/>
              </a:lnSpc>
              <a:buFont typeface="Wingdings" pitchFamily="2" charset="2"/>
              <a:buChar char="ü"/>
            </a:pPr>
            <a:r>
              <a:rPr lang="en-US" sz="2000" smtClean="0">
                <a:latin typeface="Times New Roman" pitchFamily="18" charset="0"/>
              </a:rPr>
              <a:t>If a method is capable of causing an exception that it does not handle, it must specify this behavior so that callers of the method can guard themselves against that exception</a:t>
            </a:r>
          </a:p>
          <a:p>
            <a:pPr marL="457200" indent="-457200">
              <a:lnSpc>
                <a:spcPct val="130000"/>
              </a:lnSpc>
              <a:buFont typeface="Wingdings" pitchFamily="2" charset="2"/>
              <a:buChar char="ü"/>
            </a:pPr>
            <a:r>
              <a:rPr lang="en-US" sz="2000" i="1" smtClean="0">
                <a:latin typeface="Times New Roman" pitchFamily="18" charset="0"/>
              </a:rPr>
              <a:t>type method-name parameter-list)</a:t>
            </a:r>
            <a:r>
              <a:rPr lang="en-US" sz="2000" smtClean="0">
                <a:latin typeface="Times New Roman" pitchFamily="18" charset="0"/>
              </a:rPr>
              <a:t> throws </a:t>
            </a:r>
            <a:r>
              <a:rPr lang="en-US" sz="2000" i="1" smtClean="0">
                <a:latin typeface="Times New Roman" pitchFamily="18" charset="0"/>
              </a:rPr>
              <a:t>exception-list</a:t>
            </a:r>
          </a:p>
          <a:p>
            <a:pPr marL="1027113" lvl="1" indent="-455613">
              <a:lnSpc>
                <a:spcPct val="130000"/>
              </a:lnSpc>
              <a:buFont typeface="Wingdings" pitchFamily="2" charset="2"/>
              <a:buNone/>
            </a:pPr>
            <a:r>
              <a:rPr lang="en-US" sz="2100" smtClean="0">
                <a:latin typeface="Times New Roman" pitchFamily="18" charset="0"/>
              </a:rPr>
              <a:t>{</a:t>
            </a:r>
          </a:p>
          <a:p>
            <a:pPr marL="1027113" lvl="1" indent="-455613">
              <a:lnSpc>
                <a:spcPct val="130000"/>
              </a:lnSpc>
              <a:buFont typeface="Wingdings" pitchFamily="2" charset="2"/>
              <a:buNone/>
            </a:pPr>
            <a:r>
              <a:rPr lang="en-US" sz="2100" smtClean="0">
                <a:latin typeface="Times New Roman" pitchFamily="18" charset="0"/>
              </a:rPr>
              <a:t>	// body of method</a:t>
            </a:r>
          </a:p>
          <a:p>
            <a:pPr marL="1027113" lvl="1" indent="-455613">
              <a:lnSpc>
                <a:spcPct val="130000"/>
              </a:lnSpc>
              <a:buFont typeface="Wingdings" pitchFamily="2" charset="2"/>
              <a:buNone/>
            </a:pPr>
            <a:r>
              <a:rPr lang="en-US" sz="2100" smtClean="0">
                <a:latin typeface="Times New Roman" pitchFamily="18" charset="0"/>
              </a:rPr>
              <a:t>}</a:t>
            </a:r>
          </a:p>
          <a:p>
            <a:pPr marL="457200" indent="-457200">
              <a:lnSpc>
                <a:spcPct val="130000"/>
              </a:lnSpc>
              <a:buFont typeface="Wingdings" pitchFamily="2" charset="2"/>
              <a:buChar char="ü"/>
            </a:pPr>
            <a:r>
              <a:rPr lang="en-US" sz="2000" smtClean="0">
                <a:latin typeface="Times New Roman" pitchFamily="18" charset="0"/>
              </a:rPr>
              <a:t>It is not applicable for </a:t>
            </a:r>
            <a:r>
              <a:rPr lang="en-US" sz="2000" b="1" smtClean="0">
                <a:latin typeface="Times New Roman" pitchFamily="18" charset="0"/>
              </a:rPr>
              <a:t>Error</a:t>
            </a:r>
            <a:r>
              <a:rPr lang="en-US" sz="2000" smtClean="0">
                <a:latin typeface="Times New Roman" pitchFamily="18" charset="0"/>
              </a:rPr>
              <a:t> or </a:t>
            </a:r>
            <a:r>
              <a:rPr lang="en-US" sz="2000" b="1" smtClean="0">
                <a:latin typeface="Times New Roman" pitchFamily="18" charset="0"/>
              </a:rPr>
              <a:t>RuntimeException,</a:t>
            </a:r>
            <a:r>
              <a:rPr lang="en-US" sz="2000" smtClean="0">
                <a:latin typeface="Times New Roman" pitchFamily="18" charset="0"/>
              </a:rPr>
              <a:t> or any of their subclasses</a:t>
            </a:r>
            <a:endParaRPr lang="en-US" sz="2000" b="1" smtClean="0">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9" name="Slide Number Placeholder 17"/>
          <p:cNvSpPr>
            <a:spLocks noGrp="1"/>
          </p:cNvSpPr>
          <p:nvPr>
            <p:ph type="sldNum" sz="quarter" idx="12"/>
          </p:nvPr>
        </p:nvSpPr>
        <p:spPr/>
        <p:txBody>
          <a:bodyPr/>
          <a:lstStyle/>
          <a:p>
            <a:pPr>
              <a:defRPr/>
            </a:pPr>
            <a:fld id="{03EA73FE-28A6-4105-882E-0C4385548291}" type="slidenum">
              <a:rPr lang="en-US"/>
              <a:pPr>
                <a:defRPr/>
              </a:pPr>
              <a:t>28</a:t>
            </a:fld>
            <a:endParaRPr lang="en-US"/>
          </a:p>
        </p:txBody>
      </p:sp>
      <p:sp>
        <p:nvSpPr>
          <p:cNvPr id="69634" name="Rectangle 2"/>
          <p:cNvSpPr>
            <a:spLocks noGrp="1"/>
          </p:cNvSpPr>
          <p:nvPr>
            <p:ph type="title"/>
          </p:nvPr>
        </p:nvSpPr>
        <p:spPr bwMode="auto">
          <a:xfrm>
            <a:off x="457200" y="457200"/>
            <a:ext cx="8458200" cy="914400"/>
          </a:xfrm>
          <a:noFill/>
        </p:spPr>
        <p:txBody>
          <a:bodyPr wrap="square" lIns="91440" tIns="45720" rIns="91440" bIns="45720" numCol="1" anchorCtr="0" compatLnSpc="1">
            <a:prstTxWarp prst="textNoShape">
              <a:avLst/>
            </a:prstTxWarp>
          </a:bodyPr>
          <a:lstStyle/>
          <a:p>
            <a:r>
              <a:rPr lang="en-US" sz="3700" smtClean="0">
                <a:effectLst/>
              </a:rPr>
              <a:t>Procedure Oriented Programming</a:t>
            </a:r>
          </a:p>
        </p:txBody>
      </p:sp>
      <p:sp>
        <p:nvSpPr>
          <p:cNvPr id="69635" name="Rectangle 3"/>
          <p:cNvSpPr>
            <a:spLocks noGrp="1"/>
          </p:cNvSpPr>
          <p:nvPr>
            <p:ph type="body" idx="1"/>
          </p:nvPr>
        </p:nvSpPr>
        <p:spPr>
          <a:xfrm>
            <a:off x="457200" y="1371600"/>
            <a:ext cx="8382000" cy="4876800"/>
          </a:xfrm>
        </p:spPr>
        <p:txBody>
          <a:bodyPr/>
          <a:lstStyle/>
          <a:p>
            <a:pPr>
              <a:buFont typeface="Wingdings" pitchFamily="2" charset="2"/>
              <a:buChar char="ü"/>
            </a:pPr>
            <a:r>
              <a:rPr lang="en-US" sz="2300" dirty="0" smtClean="0">
                <a:latin typeface="Times New Roman" pitchFamily="18" charset="0"/>
              </a:rPr>
              <a:t>Data move openly around the system from function to function.</a:t>
            </a: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r>
              <a:rPr lang="en-US" sz="2300" dirty="0" smtClean="0">
                <a:latin typeface="Times New Roman" pitchFamily="18" charset="0"/>
              </a:rPr>
              <a:t>Employs top-down approach in program design.</a:t>
            </a:r>
          </a:p>
          <a:p>
            <a:pPr>
              <a:buFont typeface="Wingdings" pitchFamily="2" charset="2"/>
              <a:buNone/>
            </a:pPr>
            <a:endParaRPr lang="en-US" sz="2300" dirty="0" smtClean="0">
              <a:latin typeface="Times New Roman" pitchFamily="18" charset="0"/>
            </a:endParaRPr>
          </a:p>
        </p:txBody>
      </p:sp>
      <p:sp>
        <p:nvSpPr>
          <p:cNvPr id="69636" name="Rectangle 4"/>
          <p:cNvSpPr>
            <a:spLocks noChangeArrowheads="1"/>
          </p:cNvSpPr>
          <p:nvPr/>
        </p:nvSpPr>
        <p:spPr bwMode="auto">
          <a:xfrm>
            <a:off x="1447800" y="2590800"/>
            <a:ext cx="1828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Global Data</a:t>
            </a:r>
          </a:p>
        </p:txBody>
      </p:sp>
      <p:sp>
        <p:nvSpPr>
          <p:cNvPr id="69637" name="Rectangle 5"/>
          <p:cNvSpPr>
            <a:spLocks noChangeArrowheads="1"/>
          </p:cNvSpPr>
          <p:nvPr/>
        </p:nvSpPr>
        <p:spPr bwMode="auto">
          <a:xfrm>
            <a:off x="5334000" y="2514600"/>
            <a:ext cx="20574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Global Data</a:t>
            </a:r>
          </a:p>
        </p:txBody>
      </p:sp>
      <p:sp>
        <p:nvSpPr>
          <p:cNvPr id="69638" name="Rectangle 6"/>
          <p:cNvSpPr>
            <a:spLocks noChangeArrowheads="1"/>
          </p:cNvSpPr>
          <p:nvPr/>
        </p:nvSpPr>
        <p:spPr bwMode="auto">
          <a:xfrm>
            <a:off x="1066800" y="4191000"/>
            <a:ext cx="18288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Function-1</a:t>
            </a:r>
          </a:p>
        </p:txBody>
      </p:sp>
      <p:sp>
        <p:nvSpPr>
          <p:cNvPr id="69639" name="Rectangle 7"/>
          <p:cNvSpPr>
            <a:spLocks noChangeArrowheads="1"/>
          </p:cNvSpPr>
          <p:nvPr/>
        </p:nvSpPr>
        <p:spPr bwMode="auto">
          <a:xfrm>
            <a:off x="3505200" y="4191000"/>
            <a:ext cx="19050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Function-2</a:t>
            </a:r>
          </a:p>
        </p:txBody>
      </p:sp>
      <p:sp>
        <p:nvSpPr>
          <p:cNvPr id="69640" name="Rectangle 8"/>
          <p:cNvSpPr>
            <a:spLocks noChangeArrowheads="1"/>
          </p:cNvSpPr>
          <p:nvPr/>
        </p:nvSpPr>
        <p:spPr bwMode="auto">
          <a:xfrm>
            <a:off x="6172200" y="4114800"/>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Function-3</a:t>
            </a:r>
          </a:p>
        </p:txBody>
      </p:sp>
      <p:sp>
        <p:nvSpPr>
          <p:cNvPr id="69641" name="Rectangle 9"/>
          <p:cNvSpPr>
            <a:spLocks noChangeArrowheads="1"/>
          </p:cNvSpPr>
          <p:nvPr/>
        </p:nvSpPr>
        <p:spPr bwMode="auto">
          <a:xfrm>
            <a:off x="1066800" y="4648200"/>
            <a:ext cx="18288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Local Data</a:t>
            </a:r>
          </a:p>
        </p:txBody>
      </p:sp>
      <p:sp>
        <p:nvSpPr>
          <p:cNvPr id="69642" name="Rectangle 10"/>
          <p:cNvSpPr>
            <a:spLocks noChangeArrowheads="1"/>
          </p:cNvSpPr>
          <p:nvPr/>
        </p:nvSpPr>
        <p:spPr bwMode="auto">
          <a:xfrm>
            <a:off x="3505200" y="4648200"/>
            <a:ext cx="19050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Local Data</a:t>
            </a:r>
          </a:p>
        </p:txBody>
      </p:sp>
      <p:sp>
        <p:nvSpPr>
          <p:cNvPr id="69643" name="Rectangle 11"/>
          <p:cNvSpPr>
            <a:spLocks noChangeArrowheads="1"/>
          </p:cNvSpPr>
          <p:nvPr/>
        </p:nvSpPr>
        <p:spPr bwMode="auto">
          <a:xfrm>
            <a:off x="6172200" y="4648200"/>
            <a:ext cx="19812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Local Data</a:t>
            </a:r>
          </a:p>
        </p:txBody>
      </p:sp>
      <p:sp>
        <p:nvSpPr>
          <p:cNvPr id="69644" name="Line 12"/>
          <p:cNvSpPr>
            <a:spLocks noChangeShapeType="1"/>
          </p:cNvSpPr>
          <p:nvPr/>
        </p:nvSpPr>
        <p:spPr bwMode="auto">
          <a:xfrm flipH="1">
            <a:off x="1371600" y="3124200"/>
            <a:ext cx="381000" cy="1066800"/>
          </a:xfrm>
          <a:prstGeom prst="line">
            <a:avLst/>
          </a:prstGeom>
          <a:noFill/>
          <a:ln w="9525">
            <a:solidFill>
              <a:schemeClr val="tx1"/>
            </a:solidFill>
            <a:round/>
            <a:headEnd/>
            <a:tailEnd type="triangle" w="med" len="med"/>
          </a:ln>
          <a:effectLst/>
        </p:spPr>
        <p:txBody>
          <a:bodyPr/>
          <a:lstStyle/>
          <a:p>
            <a:endParaRPr lang="en-US"/>
          </a:p>
        </p:txBody>
      </p:sp>
      <p:sp>
        <p:nvSpPr>
          <p:cNvPr id="69645" name="Line 13"/>
          <p:cNvSpPr>
            <a:spLocks noChangeShapeType="1"/>
          </p:cNvSpPr>
          <p:nvPr/>
        </p:nvSpPr>
        <p:spPr bwMode="auto">
          <a:xfrm>
            <a:off x="2209800" y="3124200"/>
            <a:ext cx="1447800" cy="990600"/>
          </a:xfrm>
          <a:prstGeom prst="line">
            <a:avLst/>
          </a:prstGeom>
          <a:noFill/>
          <a:ln w="9525">
            <a:solidFill>
              <a:schemeClr val="tx1"/>
            </a:solidFill>
            <a:round/>
            <a:headEnd/>
            <a:tailEnd type="triangle" w="med" len="med"/>
          </a:ln>
          <a:effectLst/>
        </p:spPr>
        <p:txBody>
          <a:bodyPr/>
          <a:lstStyle/>
          <a:p>
            <a:endParaRPr lang="en-US"/>
          </a:p>
        </p:txBody>
      </p:sp>
      <p:sp>
        <p:nvSpPr>
          <p:cNvPr id="69646" name="Line 14"/>
          <p:cNvSpPr>
            <a:spLocks noChangeShapeType="1"/>
          </p:cNvSpPr>
          <p:nvPr/>
        </p:nvSpPr>
        <p:spPr bwMode="auto">
          <a:xfrm>
            <a:off x="3276600" y="3124200"/>
            <a:ext cx="3276600" cy="990600"/>
          </a:xfrm>
          <a:prstGeom prst="line">
            <a:avLst/>
          </a:prstGeom>
          <a:noFill/>
          <a:ln w="9525">
            <a:solidFill>
              <a:schemeClr val="tx1"/>
            </a:solidFill>
            <a:round/>
            <a:headEnd/>
            <a:tailEnd type="triangle" w="med" len="med"/>
          </a:ln>
          <a:effectLst/>
        </p:spPr>
        <p:txBody>
          <a:bodyPr/>
          <a:lstStyle/>
          <a:p>
            <a:endParaRPr lang="en-US"/>
          </a:p>
        </p:txBody>
      </p:sp>
      <p:sp>
        <p:nvSpPr>
          <p:cNvPr id="69647" name="Line 15"/>
          <p:cNvSpPr>
            <a:spLocks noChangeShapeType="1"/>
          </p:cNvSpPr>
          <p:nvPr/>
        </p:nvSpPr>
        <p:spPr bwMode="auto">
          <a:xfrm flipH="1">
            <a:off x="2819400" y="3048000"/>
            <a:ext cx="2514600" cy="1143000"/>
          </a:xfrm>
          <a:prstGeom prst="line">
            <a:avLst/>
          </a:prstGeom>
          <a:noFill/>
          <a:ln w="9525">
            <a:solidFill>
              <a:schemeClr val="tx1"/>
            </a:solidFill>
            <a:round/>
            <a:headEnd/>
            <a:tailEnd type="triangle" w="med" len="med"/>
          </a:ln>
          <a:effectLst/>
        </p:spPr>
        <p:txBody>
          <a:bodyPr/>
          <a:lstStyle/>
          <a:p>
            <a:endParaRPr lang="en-US"/>
          </a:p>
        </p:txBody>
      </p:sp>
      <p:sp>
        <p:nvSpPr>
          <p:cNvPr id="69648" name="Line 16"/>
          <p:cNvSpPr>
            <a:spLocks noChangeShapeType="1"/>
          </p:cNvSpPr>
          <p:nvPr/>
        </p:nvSpPr>
        <p:spPr bwMode="auto">
          <a:xfrm flipH="1">
            <a:off x="4876800" y="3048000"/>
            <a:ext cx="838200" cy="1066800"/>
          </a:xfrm>
          <a:prstGeom prst="line">
            <a:avLst/>
          </a:prstGeom>
          <a:noFill/>
          <a:ln w="9525">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a:off x="6477000" y="3048000"/>
            <a:ext cx="381000" cy="1066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BA3B3EA-B455-4DDB-9307-BE5F7F1BF750}" type="slidenum">
              <a:rPr lang="en-US"/>
              <a:pPr>
                <a:defRPr/>
              </a:pPr>
              <a:t>280</a:t>
            </a:fld>
            <a:endParaRPr lang="en-US"/>
          </a:p>
        </p:txBody>
      </p:sp>
      <p:sp>
        <p:nvSpPr>
          <p:cNvPr id="34304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7C32F5E9-33B5-4CD3-993F-0EBA73843A36}" type="datetime1">
              <a:rPr lang="en-US" sz="1400"/>
              <a:pPr/>
              <a:t>2/26/2019</a:t>
            </a:fld>
            <a:endParaRPr lang="en-US" sz="1400"/>
          </a:p>
        </p:txBody>
      </p:sp>
      <p:sp>
        <p:nvSpPr>
          <p:cNvPr id="34304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304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CA2E872-59E4-4AA6-B4F6-8731DF8E665E}" type="slidenum">
              <a:rPr lang="en-US" sz="1400"/>
              <a:pPr algn="r"/>
              <a:t>280</a:t>
            </a:fld>
            <a:endParaRPr lang="en-US" sz="1400"/>
          </a:p>
        </p:txBody>
      </p:sp>
      <p:sp>
        <p:nvSpPr>
          <p:cNvPr id="34304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 incorrect program</a:t>
            </a:r>
          </a:p>
        </p:txBody>
      </p:sp>
      <p:graphicFrame>
        <p:nvGraphicFramePr>
          <p:cNvPr id="343046" name="Object 3"/>
          <p:cNvGraphicFramePr>
            <a:graphicFrameLocks noChangeAspect="1"/>
          </p:cNvGraphicFramePr>
          <p:nvPr/>
        </p:nvGraphicFramePr>
        <p:xfrm>
          <a:off x="914400" y="1524000"/>
          <a:ext cx="7620000" cy="3657600"/>
        </p:xfrm>
        <a:graphic>
          <a:graphicData uri="http://schemas.openxmlformats.org/presentationml/2006/ole">
            <p:oleObj spid="_x0000_s343046" name="Bitmap Image" r:id="rId3" imgW="4296375" imgH="1400000" progId="PBrush">
              <p:embed/>
            </p:oleObj>
          </a:graphicData>
        </a:graphic>
      </p:graphicFrame>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A2103882-2F7F-46A3-9F77-DDCD22662C99}" type="slidenum">
              <a:rPr lang="en-US"/>
              <a:pPr>
                <a:defRPr/>
              </a:pPr>
              <a:t>281</a:t>
            </a:fld>
            <a:endParaRPr lang="en-US"/>
          </a:p>
        </p:txBody>
      </p:sp>
      <p:sp>
        <p:nvSpPr>
          <p:cNvPr id="34406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009EBE7-8756-4DC4-ABDA-7CC87B07F8B2}" type="datetime1">
              <a:rPr lang="en-US" sz="1400"/>
              <a:pPr/>
              <a:t>2/26/2019</a:t>
            </a:fld>
            <a:endParaRPr lang="en-US" sz="1400"/>
          </a:p>
        </p:txBody>
      </p:sp>
      <p:sp>
        <p:nvSpPr>
          <p:cNvPr id="34406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406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E897BB1-FAC5-497A-934A-D9DF059CCBAD}" type="slidenum">
              <a:rPr lang="en-US" sz="1400"/>
              <a:pPr algn="r"/>
              <a:t>281</a:t>
            </a:fld>
            <a:endParaRPr lang="en-US" sz="1400"/>
          </a:p>
        </p:txBody>
      </p:sp>
      <p:sp>
        <p:nvSpPr>
          <p:cNvPr id="344069" name="Rectangle 2"/>
          <p:cNvSpPr>
            <a:spLocks noGrp="1" noChangeArrowheads="1"/>
          </p:cNvSpPr>
          <p:nvPr>
            <p:ph type="title" idx="4294967295"/>
          </p:nvPr>
        </p:nvSpPr>
        <p:spPr bwMode="auto">
          <a:xfrm>
            <a:off x="457200" y="274638"/>
            <a:ext cx="81534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 corrected version</a:t>
            </a:r>
          </a:p>
        </p:txBody>
      </p:sp>
      <p:graphicFrame>
        <p:nvGraphicFramePr>
          <p:cNvPr id="344070" name="Object 3"/>
          <p:cNvGraphicFramePr>
            <a:graphicFrameLocks noChangeAspect="1"/>
          </p:cNvGraphicFramePr>
          <p:nvPr/>
        </p:nvGraphicFramePr>
        <p:xfrm>
          <a:off x="914400" y="1143000"/>
          <a:ext cx="7696200" cy="3581400"/>
        </p:xfrm>
        <a:graphic>
          <a:graphicData uri="http://schemas.openxmlformats.org/presentationml/2006/ole">
            <p:oleObj spid="_x0000_s344070" name="Bitmap Image" r:id="rId3" imgW="4420217" imgH="1876190" progId="PBrush">
              <p:embed/>
            </p:oleObj>
          </a:graphicData>
        </a:graphic>
      </p:graphicFrame>
      <p:sp>
        <p:nvSpPr>
          <p:cNvPr id="344071" name="Text Box 4"/>
          <p:cNvSpPr txBox="1">
            <a:spLocks noChangeArrowheads="1"/>
          </p:cNvSpPr>
          <p:nvPr/>
        </p:nvSpPr>
        <p:spPr bwMode="auto">
          <a:xfrm>
            <a:off x="914400" y="4572000"/>
            <a:ext cx="7315200" cy="1552575"/>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Output:</a:t>
            </a:r>
          </a:p>
          <a:p>
            <a:pPr>
              <a:spcBef>
                <a:spcPct val="50000"/>
              </a:spcBef>
            </a:pPr>
            <a:r>
              <a:rPr lang="en-US" sz="2400">
                <a:latin typeface="Times New Roman" pitchFamily="18" charset="0"/>
              </a:rPr>
              <a:t>Inside throwOne.</a:t>
            </a:r>
          </a:p>
          <a:p>
            <a:pPr>
              <a:spcBef>
                <a:spcPct val="50000"/>
              </a:spcBef>
            </a:pPr>
            <a:r>
              <a:rPr lang="en-US" sz="2400">
                <a:latin typeface="Times New Roman" pitchFamily="18" charset="0"/>
              </a:rPr>
              <a:t>Caught java.lang.IllegalAccessException: demo</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3B2A2388-B0A1-4943-94BB-F3CD7EE250A1}" type="slidenum">
              <a:rPr lang="en-US"/>
              <a:pPr>
                <a:defRPr/>
              </a:pPr>
              <a:t>282</a:t>
            </a:fld>
            <a:endParaRPr lang="en-US"/>
          </a:p>
        </p:txBody>
      </p:sp>
      <p:sp>
        <p:nvSpPr>
          <p:cNvPr id="34509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B4AE1A5-103D-4968-A405-706EFBA90D11}" type="datetime1">
              <a:rPr lang="en-US" sz="1400"/>
              <a:pPr/>
              <a:t>2/26/2019</a:t>
            </a:fld>
            <a:endParaRPr lang="en-US" sz="1400"/>
          </a:p>
        </p:txBody>
      </p:sp>
      <p:sp>
        <p:nvSpPr>
          <p:cNvPr id="34509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50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A0E495E-261C-4CC0-8213-EB5B0F2F0EB1}" type="slidenum">
              <a:rPr lang="en-US" sz="1400"/>
              <a:pPr algn="r"/>
              <a:t>282</a:t>
            </a:fld>
            <a:endParaRPr lang="en-US" sz="1400"/>
          </a:p>
        </p:txBody>
      </p:sp>
      <p:sp>
        <p:nvSpPr>
          <p:cNvPr id="34509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4500" smtClean="0">
                <a:effectLst/>
                <a:latin typeface="Times New Roman" pitchFamily="18" charset="0"/>
              </a:rPr>
              <a:t>Finally Statement</a:t>
            </a:r>
          </a:p>
        </p:txBody>
      </p:sp>
      <p:sp>
        <p:nvSpPr>
          <p:cNvPr id="345094" name="Rectangle 3"/>
          <p:cNvSpPr>
            <a:spLocks noGrp="1" noChangeArrowheads="1"/>
          </p:cNvSpPr>
          <p:nvPr>
            <p:ph type="body" idx="4294967295"/>
          </p:nvPr>
        </p:nvSpPr>
        <p:spPr/>
        <p:txBody>
          <a:bodyPr/>
          <a:lstStyle/>
          <a:p>
            <a:pPr>
              <a:lnSpc>
                <a:spcPct val="90000"/>
              </a:lnSpc>
              <a:buFont typeface="Wingdings" pitchFamily="2" charset="2"/>
              <a:buChar char="ü"/>
            </a:pPr>
            <a:r>
              <a:rPr lang="en-US" sz="2300" b="1" smtClean="0">
                <a:latin typeface="Times New Roman" pitchFamily="18" charset="0"/>
              </a:rPr>
              <a:t>finally</a:t>
            </a:r>
            <a:r>
              <a:rPr lang="en-US" sz="2300" smtClean="0">
                <a:latin typeface="Times New Roman" pitchFamily="18" charset="0"/>
              </a:rPr>
              <a:t> creates a block of code that will be executed after a </a:t>
            </a:r>
            <a:r>
              <a:rPr lang="en-US" sz="2300" b="1" smtClean="0">
                <a:latin typeface="Times New Roman" pitchFamily="18" charset="0"/>
              </a:rPr>
              <a:t>try/catch</a:t>
            </a:r>
            <a:r>
              <a:rPr lang="en-US" sz="2300" smtClean="0">
                <a:latin typeface="Times New Roman" pitchFamily="18" charset="0"/>
              </a:rPr>
              <a:t> block has completed and before the code following the </a:t>
            </a:r>
            <a:r>
              <a:rPr lang="en-US" sz="2300" b="1" smtClean="0">
                <a:latin typeface="Times New Roman" pitchFamily="18" charset="0"/>
              </a:rPr>
              <a:t>try/catch</a:t>
            </a:r>
            <a:r>
              <a:rPr lang="en-US" sz="2300" smtClean="0">
                <a:latin typeface="Times New Roman" pitchFamily="18" charset="0"/>
              </a:rPr>
              <a:t> block.</a:t>
            </a:r>
          </a:p>
          <a:p>
            <a:pPr>
              <a:lnSpc>
                <a:spcPct val="90000"/>
              </a:lnSpc>
              <a:buFont typeface="Wingdings" pitchFamily="2" charset="2"/>
              <a:buChar char="ü"/>
            </a:pPr>
            <a:r>
              <a:rPr lang="en-US" sz="2300" b="1" smtClean="0">
                <a:latin typeface="Times New Roman" pitchFamily="18" charset="0"/>
              </a:rPr>
              <a:t>finally</a:t>
            </a:r>
            <a:r>
              <a:rPr lang="en-US" sz="2300" smtClean="0">
                <a:latin typeface="Times New Roman" pitchFamily="18" charset="0"/>
              </a:rPr>
              <a:t> block will be executed whether or not an exception is thrown.</a:t>
            </a:r>
          </a:p>
          <a:p>
            <a:pPr>
              <a:lnSpc>
                <a:spcPct val="90000"/>
              </a:lnSpc>
              <a:buFont typeface="Wingdings" pitchFamily="2" charset="2"/>
              <a:buChar char="ü"/>
            </a:pPr>
            <a:r>
              <a:rPr lang="en-US" sz="2300" smtClean="0">
                <a:latin typeface="Times New Roman" pitchFamily="18" charset="0"/>
              </a:rPr>
              <a:t>Any time a method is about to return to the caller from inside a try/catch block, via an uncaught exception or an explicit return statement, the finally clause is also executed just before the method returns.</a:t>
            </a:r>
          </a:p>
          <a:p>
            <a:pPr>
              <a:lnSpc>
                <a:spcPct val="90000"/>
              </a:lnSpc>
              <a:buFont typeface="Wingdings" pitchFamily="2" charset="2"/>
              <a:buChar char="ü"/>
            </a:pPr>
            <a:r>
              <a:rPr lang="en-US" sz="2300" smtClean="0">
                <a:latin typeface="Times New Roman" pitchFamily="18" charset="0"/>
              </a:rPr>
              <a:t>Each try clause requires at least one catch or finally clause.</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C0C61B9-1A5C-4A5E-8D04-4718A24259B9}" type="slidenum">
              <a:rPr lang="en-US"/>
              <a:pPr>
                <a:defRPr/>
              </a:pPr>
              <a:t>283</a:t>
            </a:fld>
            <a:endParaRPr lang="en-US"/>
          </a:p>
        </p:txBody>
      </p:sp>
      <p:sp>
        <p:nvSpPr>
          <p:cNvPr id="34611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326CBDF-0AB3-4471-A90A-ECC5B9D945A6}" type="datetime1">
              <a:rPr lang="en-US" sz="1400"/>
              <a:pPr/>
              <a:t>2/26/2019</a:t>
            </a:fld>
            <a:endParaRPr lang="en-US" sz="1400"/>
          </a:p>
        </p:txBody>
      </p:sp>
      <p:sp>
        <p:nvSpPr>
          <p:cNvPr id="34611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611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61F4A44-2073-4CF0-9913-89EA35F85B16}" type="slidenum">
              <a:rPr lang="en-US" sz="1400"/>
              <a:pPr algn="r"/>
              <a:t>283</a:t>
            </a:fld>
            <a:endParaRPr lang="en-US" sz="1400"/>
          </a:p>
        </p:txBody>
      </p:sp>
      <p:sp>
        <p:nvSpPr>
          <p:cNvPr id="34611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5400" smtClean="0">
                <a:effectLst/>
                <a:latin typeface="Times New Roman" pitchFamily="18" charset="0"/>
              </a:rPr>
              <a:t>Example</a:t>
            </a:r>
          </a:p>
        </p:txBody>
      </p:sp>
      <p:graphicFrame>
        <p:nvGraphicFramePr>
          <p:cNvPr id="346118" name="Object 3"/>
          <p:cNvGraphicFramePr>
            <a:graphicFrameLocks noChangeAspect="1"/>
          </p:cNvGraphicFramePr>
          <p:nvPr>
            <p:ph idx="4294967295"/>
          </p:nvPr>
        </p:nvGraphicFramePr>
        <p:xfrm>
          <a:off x="685800" y="1719263"/>
          <a:ext cx="7162800" cy="4605337"/>
        </p:xfrm>
        <a:graphic>
          <a:graphicData uri="http://schemas.openxmlformats.org/presentationml/2006/ole">
            <p:oleObj spid="_x0000_s346118" name="Bitmap Image" r:id="rId3" imgW="3629532" imgH="5133333" progId="PBrush">
              <p:embed/>
            </p:oleObj>
          </a:graphicData>
        </a:graphic>
      </p:graphicFrame>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E855C2B-7E93-4C2F-B548-3DBF7682FEDF}" type="slidenum">
              <a:rPr lang="en-US"/>
              <a:pPr>
                <a:defRPr/>
              </a:pPr>
              <a:t>284</a:t>
            </a:fld>
            <a:endParaRPr lang="en-US"/>
          </a:p>
        </p:txBody>
      </p:sp>
      <p:sp>
        <p:nvSpPr>
          <p:cNvPr id="3471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5D62EAE-33FC-4FFC-B189-67ABFBB4E268}" type="datetime1">
              <a:rPr lang="en-US" sz="1400"/>
              <a:pPr/>
              <a:t>2/26/2019</a:t>
            </a:fld>
            <a:endParaRPr lang="en-US" sz="1400"/>
          </a:p>
        </p:txBody>
      </p:sp>
      <p:sp>
        <p:nvSpPr>
          <p:cNvPr id="34713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71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2220B7E-CE23-4055-8AAC-8BD39C68BA62}" type="slidenum">
              <a:rPr lang="en-US" sz="1400"/>
              <a:pPr algn="r"/>
              <a:t>284</a:t>
            </a:fld>
            <a:endParaRPr lang="en-US" sz="1400"/>
          </a:p>
        </p:txBody>
      </p:sp>
      <p:sp>
        <p:nvSpPr>
          <p:cNvPr id="347141" name="Rectangle 2"/>
          <p:cNvSpPr>
            <a:spLocks noGrp="1" noChangeArrowheads="1"/>
          </p:cNvSpPr>
          <p:nvPr>
            <p:ph type="title" idx="4294967295"/>
          </p:nvPr>
        </p:nvSpPr>
        <p:spPr bwMode="auto">
          <a:xfrm>
            <a:off x="838200" y="0"/>
            <a:ext cx="7772400" cy="762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Output</a:t>
            </a:r>
            <a:r>
              <a:rPr lang="en-US" smtClean="0">
                <a:effectLst/>
              </a:rPr>
              <a:t> </a:t>
            </a:r>
          </a:p>
        </p:txBody>
      </p:sp>
      <p:sp>
        <p:nvSpPr>
          <p:cNvPr id="347142" name="Rectangle 3"/>
          <p:cNvSpPr>
            <a:spLocks noGrp="1" noChangeArrowheads="1"/>
          </p:cNvSpPr>
          <p:nvPr>
            <p:ph type="body" idx="4294967295"/>
          </p:nvPr>
        </p:nvSpPr>
        <p:spPr/>
        <p:txBody>
          <a:bodyPr/>
          <a:lstStyle/>
          <a:p>
            <a:pPr marL="457200" indent="-457200">
              <a:buFont typeface="Wingdings 3" pitchFamily="18" charset="2"/>
              <a:buNone/>
            </a:pPr>
            <a:r>
              <a:rPr lang="en-US" smtClean="0">
                <a:latin typeface="Times New Roman" pitchFamily="18" charset="0"/>
              </a:rPr>
              <a:t>inside procA</a:t>
            </a:r>
          </a:p>
          <a:p>
            <a:pPr marL="457200" indent="-457200">
              <a:buFont typeface="Wingdings 3" pitchFamily="18" charset="2"/>
              <a:buNone/>
            </a:pPr>
            <a:r>
              <a:rPr lang="en-US" smtClean="0">
                <a:latin typeface="Times New Roman" pitchFamily="18" charset="0"/>
              </a:rPr>
              <a:t>procA's finally</a:t>
            </a:r>
          </a:p>
          <a:p>
            <a:pPr marL="457200" indent="-457200">
              <a:buFont typeface="Wingdings 3" pitchFamily="18" charset="2"/>
              <a:buNone/>
            </a:pPr>
            <a:r>
              <a:rPr lang="en-US" smtClean="0">
                <a:latin typeface="Times New Roman" pitchFamily="18" charset="0"/>
              </a:rPr>
              <a:t>Exception caught</a:t>
            </a:r>
          </a:p>
          <a:p>
            <a:pPr marL="457200" indent="-457200">
              <a:buFont typeface="Wingdings 3" pitchFamily="18" charset="2"/>
              <a:buNone/>
            </a:pPr>
            <a:r>
              <a:rPr lang="en-US" smtClean="0">
                <a:latin typeface="Times New Roman" pitchFamily="18" charset="0"/>
              </a:rPr>
              <a:t>inside procB</a:t>
            </a:r>
          </a:p>
          <a:p>
            <a:pPr marL="457200" indent="-457200">
              <a:buFont typeface="Wingdings 3" pitchFamily="18" charset="2"/>
              <a:buNone/>
            </a:pPr>
            <a:r>
              <a:rPr lang="en-US" smtClean="0">
                <a:latin typeface="Times New Roman" pitchFamily="18" charset="0"/>
              </a:rPr>
              <a:t>procB's finally</a:t>
            </a:r>
          </a:p>
          <a:p>
            <a:pPr marL="457200" indent="-457200">
              <a:buFont typeface="Wingdings 3" pitchFamily="18" charset="2"/>
              <a:buNone/>
            </a:pPr>
            <a:r>
              <a:rPr lang="en-US" smtClean="0">
                <a:latin typeface="Times New Roman" pitchFamily="18" charset="0"/>
              </a:rPr>
              <a:t>inside procC</a:t>
            </a:r>
          </a:p>
          <a:p>
            <a:pPr marL="457200" indent="-457200">
              <a:buFont typeface="Wingdings 3" pitchFamily="18" charset="2"/>
              <a:buNone/>
            </a:pPr>
            <a:r>
              <a:rPr lang="en-US" smtClean="0">
                <a:latin typeface="Times New Roman" pitchFamily="18" charset="0"/>
              </a:rPr>
              <a:t>procC's finally</a:t>
            </a:r>
          </a:p>
          <a:p>
            <a:pPr marL="457200" indent="-457200">
              <a:buFont typeface="Wingdings 3" pitchFamily="18" charset="2"/>
              <a:buNone/>
            </a:pP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0" name="Slide Number Placeholder 17"/>
          <p:cNvSpPr>
            <a:spLocks noGrp="1"/>
          </p:cNvSpPr>
          <p:nvPr>
            <p:ph type="sldNum" sz="quarter" idx="12"/>
          </p:nvPr>
        </p:nvSpPr>
        <p:spPr/>
        <p:txBody>
          <a:bodyPr/>
          <a:lstStyle/>
          <a:p>
            <a:pPr>
              <a:defRPr/>
            </a:pPr>
            <a:fld id="{3221922C-2394-4EAE-9841-3B8668BDF8A2}" type="slidenum">
              <a:rPr lang="en-US"/>
              <a:pPr>
                <a:defRPr/>
              </a:pPr>
              <a:t>285</a:t>
            </a:fld>
            <a:endParaRPr lang="en-US"/>
          </a:p>
        </p:txBody>
      </p:sp>
      <p:sp>
        <p:nvSpPr>
          <p:cNvPr id="348162"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fld id="{EAD33FA9-863F-4BBB-9667-5997876C2661}" type="datetime1">
              <a:rPr lang="en-US" sz="1400"/>
              <a:pPr/>
              <a:t>2/26/2019</a:t>
            </a:fld>
            <a:endParaRPr lang="en-US" sz="1400"/>
          </a:p>
        </p:txBody>
      </p:sp>
      <p:sp>
        <p:nvSpPr>
          <p:cNvPr id="348163"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8164"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5DB6F9F-29D3-49C5-A9D8-029EF5E581D6}" type="slidenum">
              <a:rPr lang="en-US" sz="1400"/>
              <a:pPr algn="r"/>
              <a:t>285</a:t>
            </a:fld>
            <a:endParaRPr lang="en-US" sz="1400"/>
          </a:p>
        </p:txBody>
      </p:sp>
      <p:sp>
        <p:nvSpPr>
          <p:cNvPr id="348165"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Uncaught Exceptions</a:t>
            </a:r>
          </a:p>
        </p:txBody>
      </p:sp>
      <p:sp>
        <p:nvSpPr>
          <p:cNvPr id="348166" name="Rectangle 3"/>
          <p:cNvSpPr>
            <a:spLocks noGrp="1" noChangeArrowheads="1"/>
          </p:cNvSpPr>
          <p:nvPr>
            <p:ph type="body" sz="half" idx="4294967295"/>
          </p:nvPr>
        </p:nvSpPr>
        <p:spPr>
          <a:xfrm>
            <a:off x="457200" y="1143000"/>
            <a:ext cx="4114800" cy="2770188"/>
          </a:xfrm>
        </p:spPr>
        <p:txBody>
          <a:bodyPr/>
          <a:lstStyle/>
          <a:p>
            <a:pPr>
              <a:buFont typeface="Wingdings 3" pitchFamily="18" charset="2"/>
              <a:buNone/>
            </a:pPr>
            <a:r>
              <a:rPr lang="en-US" sz="1800" smtClean="0">
                <a:latin typeface="Times New Roman" pitchFamily="18" charset="0"/>
              </a:rPr>
              <a:t>class exc0{</a:t>
            </a:r>
          </a:p>
          <a:p>
            <a:pPr>
              <a:buFont typeface="Wingdings 3" pitchFamily="18" charset="2"/>
              <a:buNone/>
            </a:pPr>
            <a:r>
              <a:rPr lang="en-US" sz="1800" smtClean="0">
                <a:latin typeface="Times New Roman" pitchFamily="18" charset="0"/>
              </a:rPr>
              <a:t>public static void main(String args[])</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	int d=0;</a:t>
            </a:r>
          </a:p>
          <a:p>
            <a:pPr>
              <a:buFont typeface="Wingdings 3" pitchFamily="18" charset="2"/>
              <a:buNone/>
            </a:pPr>
            <a:r>
              <a:rPr lang="en-US" sz="1800" smtClean="0">
                <a:latin typeface="Times New Roman" pitchFamily="18" charset="0"/>
              </a:rPr>
              <a:t>	int a=42/d;</a:t>
            </a:r>
          </a:p>
          <a:p>
            <a:pPr>
              <a:buFont typeface="Wingdings 3" pitchFamily="18" charset="2"/>
              <a:buNone/>
            </a:pPr>
            <a:r>
              <a:rPr lang="en-US" sz="1800" smtClean="0">
                <a:latin typeface="Times New Roman" pitchFamily="18" charset="0"/>
              </a:rPr>
              <a:t>}</a:t>
            </a:r>
          </a:p>
          <a:p>
            <a:pPr>
              <a:buFont typeface="Wingdings 3" pitchFamily="18" charset="2"/>
              <a:buNone/>
            </a:pPr>
            <a:r>
              <a:rPr lang="en-US" sz="1800" smtClean="0">
                <a:latin typeface="Times New Roman" pitchFamily="18" charset="0"/>
              </a:rPr>
              <a:t>}</a:t>
            </a:r>
          </a:p>
        </p:txBody>
      </p:sp>
      <p:sp>
        <p:nvSpPr>
          <p:cNvPr id="348167" name="Rectangle 4"/>
          <p:cNvSpPr>
            <a:spLocks noGrp="1" noChangeArrowheads="1"/>
          </p:cNvSpPr>
          <p:nvPr>
            <p:ph type="body" sz="half" idx="4294967295"/>
          </p:nvPr>
        </p:nvSpPr>
        <p:spPr>
          <a:xfrm>
            <a:off x="4648200" y="1143000"/>
            <a:ext cx="4038600" cy="4525963"/>
          </a:xfrm>
        </p:spPr>
        <p:txBody>
          <a:bodyPr/>
          <a:lstStyle/>
          <a:p>
            <a:pPr>
              <a:buFont typeface="Wingdings" pitchFamily="2" charset="2"/>
              <a:buChar char="ü"/>
            </a:pPr>
            <a:r>
              <a:rPr lang="en-US" sz="1800" smtClean="0">
                <a:latin typeface="Times New Roman" pitchFamily="18" charset="0"/>
              </a:rPr>
              <a:t>A new exception object is constructed and then thrown.</a:t>
            </a:r>
          </a:p>
          <a:p>
            <a:pPr>
              <a:buFont typeface="Wingdings" pitchFamily="2" charset="2"/>
              <a:buNone/>
            </a:pPr>
            <a:endParaRPr lang="en-US" sz="1800" smtClean="0">
              <a:latin typeface="Times New Roman" pitchFamily="18" charset="0"/>
            </a:endParaRPr>
          </a:p>
          <a:p>
            <a:pPr>
              <a:buFont typeface="Wingdings" pitchFamily="2" charset="2"/>
              <a:buChar char="ü"/>
            </a:pPr>
            <a:r>
              <a:rPr lang="en-US" sz="1800" smtClean="0">
                <a:latin typeface="Times New Roman" pitchFamily="18" charset="0"/>
              </a:rPr>
              <a:t>This exception is caught by the default handler provided by the java runtime system.</a:t>
            </a:r>
          </a:p>
          <a:p>
            <a:pPr>
              <a:buFont typeface="Wingdings" pitchFamily="2" charset="2"/>
              <a:buNone/>
            </a:pPr>
            <a:endParaRPr lang="en-US" sz="1800" smtClean="0">
              <a:latin typeface="Times New Roman" pitchFamily="18" charset="0"/>
            </a:endParaRPr>
          </a:p>
          <a:p>
            <a:pPr>
              <a:buFont typeface="Wingdings" pitchFamily="2" charset="2"/>
              <a:buChar char="ü"/>
            </a:pPr>
            <a:r>
              <a:rPr lang="en-US" sz="1800" smtClean="0">
                <a:latin typeface="Times New Roman" pitchFamily="18" charset="0"/>
              </a:rPr>
              <a:t>The default handler displays a string describing the exception, prints the stack trace from the point at which the exception occurred and terminates the program.</a:t>
            </a:r>
          </a:p>
        </p:txBody>
      </p:sp>
      <p:sp>
        <p:nvSpPr>
          <p:cNvPr id="348168" name="Text Box 5"/>
          <p:cNvSpPr txBox="1">
            <a:spLocks noChangeArrowheads="1"/>
          </p:cNvSpPr>
          <p:nvPr/>
        </p:nvSpPr>
        <p:spPr bwMode="auto">
          <a:xfrm>
            <a:off x="304800" y="4876800"/>
            <a:ext cx="4267200" cy="1192213"/>
          </a:xfrm>
          <a:prstGeom prst="rect">
            <a:avLst/>
          </a:prstGeom>
          <a:noFill/>
          <a:ln w="9525">
            <a:noFill/>
            <a:miter lim="800000"/>
            <a:headEnd/>
            <a:tailEnd/>
          </a:ln>
        </p:spPr>
        <p:txBody>
          <a:bodyPr>
            <a:spAutoFit/>
          </a:bodyPr>
          <a:lstStyle/>
          <a:p>
            <a:pPr>
              <a:spcBef>
                <a:spcPct val="50000"/>
              </a:spcBef>
            </a:pPr>
            <a:r>
              <a:rPr lang="en-US" b="1" u="sng">
                <a:latin typeface="Times New Roman" pitchFamily="18" charset="0"/>
              </a:rPr>
              <a:t>Output:</a:t>
            </a:r>
          </a:p>
          <a:p>
            <a:pPr>
              <a:spcBef>
                <a:spcPct val="50000"/>
              </a:spcBef>
            </a:pPr>
            <a:r>
              <a:rPr lang="en-US">
                <a:latin typeface="Times New Roman" pitchFamily="18" charset="0"/>
              </a:rPr>
              <a:t>java.lang.ArithmeticException: / by zero</a:t>
            </a:r>
          </a:p>
          <a:p>
            <a:pPr>
              <a:spcBef>
                <a:spcPct val="50000"/>
              </a:spcBef>
            </a:pPr>
            <a:r>
              <a:rPr lang="en-US">
                <a:latin typeface="Times New Roman" pitchFamily="18" charset="0"/>
              </a:rPr>
              <a:t>          at exc0.main(exc0.java:4)</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E486473-6C2E-4D07-A910-DB9A88359EFF}" type="slidenum">
              <a:rPr lang="en-US"/>
              <a:pPr>
                <a:defRPr/>
              </a:pPr>
              <a:t>286</a:t>
            </a:fld>
            <a:endParaRPr lang="en-US"/>
          </a:p>
        </p:txBody>
      </p:sp>
      <p:sp>
        <p:nvSpPr>
          <p:cNvPr id="34918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AB78B02-E9EB-42CD-9B91-7F9FF618E511}" type="datetime1">
              <a:rPr lang="en-US" sz="1400"/>
              <a:pPr/>
              <a:t>2/26/2019</a:t>
            </a:fld>
            <a:endParaRPr lang="en-US" sz="1400"/>
          </a:p>
        </p:txBody>
      </p:sp>
      <p:sp>
        <p:nvSpPr>
          <p:cNvPr id="34918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4918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0D866C1-EDC6-45CE-A0A7-6D8521A04AEE}" type="slidenum">
              <a:rPr lang="en-US" sz="1400"/>
              <a:pPr algn="r"/>
              <a:t>286</a:t>
            </a:fld>
            <a:endParaRPr lang="en-US" sz="1400"/>
          </a:p>
        </p:txBody>
      </p:sp>
      <p:sp>
        <p:nvSpPr>
          <p:cNvPr id="34918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normAutofit fontScale="90000"/>
          </a:bodyPr>
          <a:lstStyle/>
          <a:p>
            <a:r>
              <a:rPr lang="en-US" smtClean="0">
                <a:effectLst/>
                <a:latin typeface="Times New Roman" pitchFamily="18" charset="0"/>
              </a:rPr>
              <a:t>Displaying a Description of an Exception</a:t>
            </a:r>
          </a:p>
        </p:txBody>
      </p:sp>
      <p:sp>
        <p:nvSpPr>
          <p:cNvPr id="349190" name="Rectangle 3"/>
          <p:cNvSpPr>
            <a:spLocks noGrp="1" noChangeArrowheads="1"/>
          </p:cNvSpPr>
          <p:nvPr>
            <p:ph type="body" idx="4294967295"/>
          </p:nvPr>
        </p:nvSpPr>
        <p:spPr/>
        <p:txBody>
          <a:bodyPr/>
          <a:lstStyle/>
          <a:p>
            <a:pPr>
              <a:buFont typeface="Wingdings" pitchFamily="2" charset="2"/>
              <a:buChar char="ü"/>
            </a:pPr>
            <a:r>
              <a:rPr lang="en-US" sz="2200" b="1" smtClean="0">
                <a:latin typeface="Times New Roman" pitchFamily="18" charset="0"/>
              </a:rPr>
              <a:t>Throwable </a:t>
            </a:r>
            <a:r>
              <a:rPr lang="en-US" sz="2200" smtClean="0">
                <a:latin typeface="Times New Roman" pitchFamily="18" charset="0"/>
              </a:rPr>
              <a:t>overrides the toString() method (defined by </a:t>
            </a:r>
            <a:r>
              <a:rPr lang="en-US" sz="2200" b="1" smtClean="0">
                <a:latin typeface="Times New Roman" pitchFamily="18" charset="0"/>
              </a:rPr>
              <a:t>Object</a:t>
            </a:r>
            <a:r>
              <a:rPr lang="en-US" sz="2200" smtClean="0">
                <a:latin typeface="Times New Roman" pitchFamily="18" charset="0"/>
              </a:rPr>
              <a:t>) so that it returns a string containing a description of the exception.</a:t>
            </a:r>
          </a:p>
          <a:p>
            <a:pPr>
              <a:buFont typeface="Wingdings" pitchFamily="2" charset="2"/>
              <a:buChar char="ü"/>
            </a:pPr>
            <a:r>
              <a:rPr lang="en-US" sz="2200" smtClean="0">
                <a:latin typeface="Times New Roman" pitchFamily="18" charset="0"/>
              </a:rPr>
              <a:t>Example:</a:t>
            </a:r>
          </a:p>
          <a:p>
            <a:pPr>
              <a:buFont typeface="Wingdings" pitchFamily="2" charset="2"/>
              <a:buNone/>
            </a:pPr>
            <a:r>
              <a:rPr lang="en-US" sz="2200" b="1" smtClean="0">
                <a:latin typeface="Times New Roman" pitchFamily="18" charset="0"/>
              </a:rPr>
              <a:t>	</a:t>
            </a:r>
            <a:r>
              <a:rPr lang="en-US" sz="2200" smtClean="0">
                <a:latin typeface="Times New Roman" pitchFamily="18" charset="0"/>
              </a:rPr>
              <a:t>catch(ArithmeticException e)</a:t>
            </a:r>
          </a:p>
          <a:p>
            <a:pPr>
              <a:buFont typeface="Wingdings" pitchFamily="2" charset="2"/>
              <a:buNone/>
            </a:pPr>
            <a:r>
              <a:rPr lang="en-US" sz="2200" smtClean="0">
                <a:latin typeface="Times New Roman" pitchFamily="18" charset="0"/>
              </a:rPr>
              <a:t>	{</a:t>
            </a:r>
          </a:p>
          <a:p>
            <a:pPr>
              <a:buFont typeface="Wingdings" pitchFamily="2" charset="2"/>
              <a:buNone/>
            </a:pPr>
            <a:r>
              <a:rPr lang="en-US" sz="2200" smtClean="0">
                <a:latin typeface="Times New Roman" pitchFamily="18" charset="0"/>
              </a:rPr>
              <a:t>		System.out.println(“Exception: “+e);</a:t>
            </a:r>
          </a:p>
          <a:p>
            <a:pPr>
              <a:buFont typeface="Wingdings" pitchFamily="2" charset="2"/>
              <a:buNone/>
            </a:pPr>
            <a:r>
              <a:rPr lang="en-US" sz="2200" smtClean="0">
                <a:latin typeface="Times New Roman" pitchFamily="18" charset="0"/>
              </a:rPr>
              <a:t>	}</a:t>
            </a:r>
          </a:p>
          <a:p>
            <a:pPr>
              <a:buFont typeface="Wingdings" pitchFamily="2" charset="2"/>
              <a:buChar char="ü"/>
            </a:pPr>
            <a:r>
              <a:rPr lang="en-US" sz="2200" b="1" smtClean="0">
                <a:latin typeface="Times New Roman" pitchFamily="18" charset="0"/>
              </a:rPr>
              <a:t>Output:</a:t>
            </a:r>
          </a:p>
          <a:p>
            <a:pPr>
              <a:buFont typeface="Wingdings" pitchFamily="2" charset="2"/>
              <a:buNone/>
            </a:pPr>
            <a:r>
              <a:rPr lang="en-US" sz="2200" b="1" smtClean="0">
                <a:latin typeface="Times New Roman" pitchFamily="18" charset="0"/>
              </a:rPr>
              <a:t>	</a:t>
            </a:r>
            <a:r>
              <a:rPr lang="en-US" sz="2200" smtClean="0">
                <a:latin typeface="Times New Roman" pitchFamily="18" charset="0"/>
              </a:rPr>
              <a:t>Exception: java.lang.ArithmeticException: / by zero</a:t>
            </a:r>
            <a:endParaRPr lang="en-US" sz="2200" b="1" smtClean="0">
              <a:latin typeface="Times New Roman" pitchFamily="18"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64463651-3DF3-483F-9C38-4E972EA2C303}" type="slidenum">
              <a:rPr lang="en-US"/>
              <a:pPr>
                <a:defRPr/>
              </a:pPr>
              <a:t>287</a:t>
            </a:fld>
            <a:endParaRPr lang="en-US"/>
          </a:p>
        </p:txBody>
      </p:sp>
      <p:sp>
        <p:nvSpPr>
          <p:cNvPr id="3502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987DC56-4EF8-4620-9F82-F46C8319A6C9}" type="datetime1">
              <a:rPr lang="en-US" sz="1400"/>
              <a:pPr/>
              <a:t>2/26/2019</a:t>
            </a:fld>
            <a:endParaRPr lang="en-US" sz="1400"/>
          </a:p>
        </p:txBody>
      </p:sp>
      <p:sp>
        <p:nvSpPr>
          <p:cNvPr id="3502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502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4A2D834-DD1B-440E-B9C6-4D312D41FABA}" type="slidenum">
              <a:rPr lang="en-US" sz="1400"/>
              <a:pPr algn="r"/>
              <a:t>287</a:t>
            </a:fld>
            <a:endParaRPr lang="en-US" sz="1400"/>
          </a:p>
        </p:txBody>
      </p:sp>
      <p:sp>
        <p:nvSpPr>
          <p:cNvPr id="350213" name="Rectangle 2"/>
          <p:cNvSpPr>
            <a:spLocks noGrp="1" noChangeArrowheads="1"/>
          </p:cNvSpPr>
          <p:nvPr>
            <p:ph type="title" idx="4294967295"/>
          </p:nvPr>
        </p:nvSpPr>
        <p:spPr bwMode="auto">
          <a:xfrm>
            <a:off x="457200" y="274638"/>
            <a:ext cx="81534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User Defined Exception</a:t>
            </a:r>
          </a:p>
        </p:txBody>
      </p:sp>
      <p:sp>
        <p:nvSpPr>
          <p:cNvPr id="350214" name="Rectangle 3"/>
          <p:cNvSpPr>
            <a:spLocks noGrp="1" noChangeArrowheads="1"/>
          </p:cNvSpPr>
          <p:nvPr>
            <p:ph type="body" idx="4294967295"/>
          </p:nvPr>
        </p:nvSpPr>
        <p:spPr>
          <a:xfrm>
            <a:off x="609600" y="1371600"/>
            <a:ext cx="8229600" cy="1066800"/>
          </a:xfrm>
        </p:spPr>
        <p:txBody>
          <a:bodyPr/>
          <a:lstStyle/>
          <a:p>
            <a:pPr>
              <a:buFont typeface="Wingdings" pitchFamily="2" charset="2"/>
              <a:buChar char="ü"/>
            </a:pPr>
            <a:r>
              <a:rPr lang="en-US" sz="2000" smtClean="0">
                <a:latin typeface="Times New Roman" pitchFamily="18" charset="0"/>
              </a:rPr>
              <a:t>Define a subclass of the Exception class.</a:t>
            </a:r>
          </a:p>
          <a:p>
            <a:pPr>
              <a:buFont typeface="Wingdings" pitchFamily="2" charset="2"/>
              <a:buChar char="ü"/>
            </a:pPr>
            <a:r>
              <a:rPr lang="en-US" sz="2000" smtClean="0">
                <a:latin typeface="Times New Roman" pitchFamily="18" charset="0"/>
              </a:rPr>
              <a:t>The new subclass inherits all the methods of Exception and can override them.</a:t>
            </a:r>
          </a:p>
        </p:txBody>
      </p:sp>
      <p:sp>
        <p:nvSpPr>
          <p:cNvPr id="350215" name="Text Box 4"/>
          <p:cNvSpPr txBox="1">
            <a:spLocks noChangeArrowheads="1"/>
          </p:cNvSpPr>
          <p:nvPr/>
        </p:nvSpPr>
        <p:spPr bwMode="auto">
          <a:xfrm>
            <a:off x="914400" y="3276600"/>
            <a:ext cx="7543800" cy="2017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class MyException extends Exception{</a:t>
            </a:r>
          </a:p>
          <a:p>
            <a:pPr>
              <a:spcBef>
                <a:spcPct val="50000"/>
              </a:spcBef>
            </a:pPr>
            <a:r>
              <a:rPr lang="en-US">
                <a:latin typeface="Times New Roman" pitchFamily="18" charset="0"/>
              </a:rPr>
              <a:t>private int a;</a:t>
            </a:r>
          </a:p>
          <a:p>
            <a:pPr>
              <a:spcBef>
                <a:spcPct val="50000"/>
              </a:spcBef>
            </a:pPr>
            <a:r>
              <a:rPr lang="en-US">
                <a:latin typeface="Times New Roman" pitchFamily="18" charset="0"/>
              </a:rPr>
              <a:t>MyException(int i) { a = i;}</a:t>
            </a:r>
          </a:p>
          <a:p>
            <a:pPr>
              <a:spcBef>
                <a:spcPct val="50000"/>
              </a:spcBef>
            </a:pPr>
            <a:r>
              <a:rPr lang="en-US">
                <a:latin typeface="Times New Roman" pitchFamily="18" charset="0"/>
              </a:rPr>
              <a:t>public String toString (){ return “MyException[“ + a+”]”;} </a:t>
            </a:r>
          </a:p>
          <a:p>
            <a:pPr>
              <a:spcBef>
                <a:spcPct val="50000"/>
              </a:spcBef>
            </a:pPr>
            <a:r>
              <a:rPr lang="en-US">
                <a:latin typeface="Times New Roman" pitchFamily="18" charset="0"/>
              </a:rPr>
              <a:t>} </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B2578D5D-8358-4B76-8346-61531E68AA7A}" type="slidenum">
              <a:rPr lang="en-US"/>
              <a:pPr>
                <a:defRPr/>
              </a:pPr>
              <a:t>288</a:t>
            </a:fld>
            <a:endParaRPr lang="en-US"/>
          </a:p>
        </p:txBody>
      </p:sp>
      <p:sp>
        <p:nvSpPr>
          <p:cNvPr id="3512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BCA480AF-54AF-4421-9FA0-97F61F63BE6B}" type="datetime1">
              <a:rPr lang="en-US" sz="1400"/>
              <a:pPr/>
              <a:t>2/26/2019</a:t>
            </a:fld>
            <a:endParaRPr lang="en-US" sz="1400"/>
          </a:p>
        </p:txBody>
      </p:sp>
      <p:sp>
        <p:nvSpPr>
          <p:cNvPr id="3512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512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E1B6951-A5D7-49A1-AAFC-079A3C77F27D}" type="slidenum">
              <a:rPr lang="en-US" sz="1400"/>
              <a:pPr algn="r"/>
              <a:t>288</a:t>
            </a:fld>
            <a:endParaRPr lang="en-US" sz="1400"/>
          </a:p>
        </p:txBody>
      </p:sp>
      <p:sp>
        <p:nvSpPr>
          <p:cNvPr id="351237" name="Rectangle 2"/>
          <p:cNvSpPr>
            <a:spLocks noGrp="1" noChangeArrowheads="1"/>
          </p:cNvSpPr>
          <p:nvPr>
            <p:ph type="title" idx="4294967295"/>
          </p:nvPr>
        </p:nvSpPr>
        <p:spPr bwMode="auto">
          <a:xfrm>
            <a:off x="457200" y="-152400"/>
            <a:ext cx="8229600" cy="1143000"/>
          </a:xfrm>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Continuation of the Example</a:t>
            </a:r>
          </a:p>
        </p:txBody>
      </p:sp>
      <p:sp>
        <p:nvSpPr>
          <p:cNvPr id="351238" name="Rectangle 3"/>
          <p:cNvSpPr>
            <a:spLocks noGrp="1" noChangeArrowheads="1"/>
          </p:cNvSpPr>
          <p:nvPr>
            <p:ph type="body" idx="4294967295"/>
          </p:nvPr>
        </p:nvSpPr>
        <p:spPr>
          <a:xfrm>
            <a:off x="457200" y="914400"/>
            <a:ext cx="8305800" cy="5257800"/>
          </a:xfrm>
        </p:spPr>
        <p:txBody>
          <a:bodyPr/>
          <a:lstStyle/>
          <a:p>
            <a:pPr>
              <a:buFont typeface="Wingdings" pitchFamily="2" charset="2"/>
              <a:buNone/>
            </a:pPr>
            <a:r>
              <a:rPr lang="en-US" sz="1800" smtClean="0">
                <a:latin typeface="Times New Roman" pitchFamily="18" charset="0"/>
              </a:rPr>
              <a:t>class test{</a:t>
            </a:r>
          </a:p>
          <a:p>
            <a:pPr>
              <a:buFont typeface="Wingdings" pitchFamily="2" charset="2"/>
              <a:buNone/>
            </a:pPr>
            <a:r>
              <a:rPr lang="en-US" sz="1800" smtClean="0">
                <a:latin typeface="Times New Roman" pitchFamily="18" charset="0"/>
              </a:rPr>
              <a:t> 	static void compute (int a) throws Myexception{</a:t>
            </a:r>
          </a:p>
          <a:p>
            <a:pPr>
              <a:buFont typeface="Wingdings" pitchFamily="2" charset="2"/>
              <a:buNone/>
            </a:pPr>
            <a:r>
              <a:rPr lang="en-US" sz="1800" smtClean="0">
                <a:latin typeface="Times New Roman" pitchFamily="18" charset="0"/>
              </a:rPr>
              <a:t> 		if(a&gt;10) throw new MyException(a);</a:t>
            </a:r>
          </a:p>
          <a:p>
            <a:pPr>
              <a:buFont typeface="Wingdings" pitchFamily="2" charset="2"/>
              <a:buNone/>
            </a:pPr>
            <a:r>
              <a:rPr lang="en-US" sz="1800" smtClean="0">
                <a:latin typeface="Times New Roman" pitchFamily="18" charset="0"/>
              </a:rPr>
              <a:t> 		System.out.println(“Normal Exit”);</a:t>
            </a:r>
          </a:p>
          <a:p>
            <a:pPr>
              <a:buFont typeface="Wingdings" pitchFamily="2" charset="2"/>
              <a:buNone/>
            </a:pPr>
            <a:r>
              <a:rPr lang="en-US" sz="1800" smtClean="0">
                <a:latin typeface="Times New Roman" pitchFamily="18" charset="0"/>
              </a:rPr>
              <a:t> 	}</a:t>
            </a:r>
          </a:p>
          <a:p>
            <a:pPr>
              <a:buFont typeface="Wingdings" pitchFamily="2" charset="2"/>
              <a:buNone/>
            </a:pPr>
            <a:r>
              <a:rPr lang="en-US" sz="1800" smtClean="0">
                <a:latin typeface="Times New Roman" pitchFamily="18" charset="0"/>
              </a:rPr>
              <a:t>public static void main(String args[]){</a:t>
            </a:r>
          </a:p>
          <a:p>
            <a:pPr>
              <a:buFont typeface="Wingdings" pitchFamily="2" charset="2"/>
              <a:buNone/>
            </a:pPr>
            <a:r>
              <a:rPr lang="en-US" sz="1800" smtClean="0">
                <a:latin typeface="Times New Roman" pitchFamily="18" charset="0"/>
              </a:rPr>
              <a:t>	try{</a:t>
            </a:r>
          </a:p>
          <a:p>
            <a:pPr>
              <a:buFont typeface="Wingdings" pitchFamily="2" charset="2"/>
              <a:buNone/>
            </a:pPr>
            <a:r>
              <a:rPr lang="en-US" sz="1800" smtClean="0">
                <a:latin typeface="Times New Roman" pitchFamily="18" charset="0"/>
              </a:rPr>
              <a:t>		compute(1);</a:t>
            </a:r>
          </a:p>
          <a:p>
            <a:pPr>
              <a:buFont typeface="Wingdings" pitchFamily="2" charset="2"/>
              <a:buNone/>
            </a:pPr>
            <a:r>
              <a:rPr lang="en-US" sz="1800" smtClean="0">
                <a:latin typeface="Times New Roman" pitchFamily="18" charset="0"/>
              </a:rPr>
              <a:t>		compute(20);</a:t>
            </a:r>
          </a:p>
          <a:p>
            <a:pPr>
              <a:buFont typeface="Wingdings" pitchFamily="2" charset="2"/>
              <a:buNone/>
            </a:pPr>
            <a:r>
              <a:rPr lang="en-US" sz="1800" smtClean="0">
                <a:latin typeface="Times New Roman" pitchFamily="18" charset="0"/>
              </a:rPr>
              <a:t>		}catch(MyException e){ System.out.println(“Caught “ +e);</a:t>
            </a:r>
          </a:p>
          <a:p>
            <a:pPr>
              <a:buFont typeface="Wingdings" pitchFamily="2" charset="2"/>
              <a:buNone/>
            </a:pPr>
            <a:r>
              <a:rPr lang="en-US" sz="1800" smtClean="0">
                <a:latin typeface="Times New Roman" pitchFamily="18" charset="0"/>
              </a:rPr>
              <a:t>}</a:t>
            </a:r>
          </a:p>
          <a:p>
            <a:pPr>
              <a:buFont typeface="Wingdings" pitchFamily="2" charset="2"/>
              <a:buNone/>
            </a:pPr>
            <a:r>
              <a:rPr lang="en-US" sz="1800" smtClean="0">
                <a:latin typeface="Times New Roman" pitchFamily="18" charset="0"/>
              </a:rPr>
              <a:t>}</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8683767-1DF0-452D-AE8D-782E9C7B2149}" type="slidenum">
              <a:rPr lang="en-US"/>
              <a:pPr>
                <a:defRPr/>
              </a:pPr>
              <a:t>289</a:t>
            </a:fld>
            <a:endParaRPr lang="en-US"/>
          </a:p>
        </p:txBody>
      </p:sp>
      <p:sp>
        <p:nvSpPr>
          <p:cNvPr id="3522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7A44D52-AA02-43EF-AB33-7CFFCBB27F69}" type="datetime1">
              <a:rPr lang="en-US" sz="1400"/>
              <a:pPr/>
              <a:t>2/26/2019</a:t>
            </a:fld>
            <a:endParaRPr lang="en-US" sz="1400"/>
          </a:p>
        </p:txBody>
      </p:sp>
      <p:sp>
        <p:nvSpPr>
          <p:cNvPr id="3522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522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04ED320-C06D-4678-8EDF-F8C403D18CD1}" type="slidenum">
              <a:rPr lang="en-US" sz="1400"/>
              <a:pPr algn="r"/>
              <a:t>289</a:t>
            </a:fld>
            <a:endParaRPr lang="en-US" sz="1400"/>
          </a:p>
        </p:txBody>
      </p:sp>
      <p:sp>
        <p:nvSpPr>
          <p:cNvPr id="352261" name="Rectangle 2"/>
          <p:cNvSpPr>
            <a:spLocks noGrp="1" noChangeArrowheads="1"/>
          </p:cNvSpPr>
          <p:nvPr>
            <p:ph type="title" idx="4294967295"/>
          </p:nvPr>
        </p:nvSpPr>
        <p:spPr bwMode="auto">
          <a:xfrm>
            <a:off x="457200" y="274638"/>
            <a:ext cx="80772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Example-2</a:t>
            </a:r>
          </a:p>
        </p:txBody>
      </p:sp>
      <p:sp>
        <p:nvSpPr>
          <p:cNvPr id="352262" name="Rectangle 3"/>
          <p:cNvSpPr>
            <a:spLocks noGrp="1" noChangeArrowheads="1"/>
          </p:cNvSpPr>
          <p:nvPr>
            <p:ph type="body" idx="4294967295"/>
          </p:nvPr>
        </p:nvSpPr>
        <p:spPr>
          <a:xfrm>
            <a:off x="457200" y="1219200"/>
            <a:ext cx="8067675" cy="4033838"/>
          </a:xfrm>
        </p:spPr>
        <p:txBody>
          <a:bodyPr/>
          <a:lstStyle/>
          <a:p>
            <a:pPr>
              <a:buFont typeface="Wingdings 3" pitchFamily="18" charset="2"/>
              <a:buNone/>
            </a:pPr>
            <a:r>
              <a:rPr lang="en-US" sz="2000" smtClean="0">
                <a:latin typeface="Times New Roman" pitchFamily="18" charset="0"/>
              </a:rPr>
              <a:t>class InvalidRadiusException </a:t>
            </a:r>
            <a:r>
              <a:rPr lang="en-US" sz="2000" smtClean="0">
                <a:solidFill>
                  <a:schemeClr val="hlink"/>
                </a:solidFill>
                <a:latin typeface="Times New Roman" pitchFamily="18" charset="0"/>
              </a:rPr>
              <a:t>extends Exception</a:t>
            </a:r>
            <a:r>
              <a:rPr lang="en-US" sz="2000" smtClean="0">
                <a:latin typeface="Times New Roman" pitchFamily="18" charset="0"/>
              </a:rPr>
              <a:t> {</a:t>
            </a:r>
          </a:p>
          <a:p>
            <a:pPr>
              <a:buFont typeface="Wingdings 3" pitchFamily="18" charset="2"/>
              <a:buNone/>
            </a:pPr>
            <a:r>
              <a:rPr lang="en-US" sz="2000" smtClean="0">
                <a:latin typeface="Times New Roman" pitchFamily="18" charset="0"/>
              </a:rPr>
              <a:t>       private double r;</a:t>
            </a:r>
          </a:p>
          <a:p>
            <a:pPr>
              <a:buFont typeface="Wingdings 3" pitchFamily="18" charset="2"/>
              <a:buNone/>
            </a:pPr>
            <a:r>
              <a:rPr lang="en-US" sz="2000" smtClean="0">
                <a:latin typeface="Times New Roman" pitchFamily="18" charset="0"/>
              </a:rPr>
              <a:t>	   public InvalidRadiusException(double radius){</a:t>
            </a:r>
          </a:p>
          <a:p>
            <a:pPr>
              <a:buFont typeface="Wingdings 3" pitchFamily="18" charset="2"/>
              <a:buNone/>
            </a:pPr>
            <a:r>
              <a:rPr lang="en-US" sz="2000" smtClean="0">
                <a:latin typeface="Times New Roman" pitchFamily="18" charset="0"/>
              </a:rPr>
              <a:t>             r = radius;</a:t>
            </a:r>
          </a:p>
          <a:p>
            <a:pPr>
              <a:buFont typeface="Wingdings 3" pitchFamily="18" charset="2"/>
              <a:buNone/>
            </a:pPr>
            <a:r>
              <a:rPr lang="en-US" sz="2000" smtClean="0">
                <a:latin typeface="Times New Roman" pitchFamily="18" charset="0"/>
              </a:rPr>
              <a:t>        }</a:t>
            </a:r>
          </a:p>
          <a:p>
            <a:pPr>
              <a:buFont typeface="Wingdings 3" pitchFamily="18" charset="2"/>
              <a:buNone/>
            </a:pPr>
            <a:r>
              <a:rPr lang="en-US" sz="2000" smtClean="0">
                <a:latin typeface="Times New Roman" pitchFamily="18" charset="0"/>
              </a:rPr>
              <a:t>        public void printError(){</a:t>
            </a:r>
          </a:p>
          <a:p>
            <a:pPr>
              <a:buFont typeface="Wingdings 3" pitchFamily="18" charset="2"/>
              <a:buNone/>
            </a:pPr>
            <a:r>
              <a:rPr lang="en-US" sz="2000" smtClean="0">
                <a:latin typeface="Times New Roman" pitchFamily="18" charset="0"/>
              </a:rPr>
              <a:t>             System.out.println("Radius [" +  r + "] is not valid");</a:t>
            </a:r>
          </a:p>
          <a:p>
            <a:pPr>
              <a:buFont typeface="Wingdings 3" pitchFamily="18" charset="2"/>
              <a:buNone/>
            </a:pPr>
            <a:r>
              <a:rPr lang="en-US" sz="2000" smtClean="0">
                <a:latin typeface="Times New Roman" pitchFamily="18" charset="0"/>
              </a:rPr>
              <a:t>        }</a:t>
            </a:r>
          </a:p>
          <a:p>
            <a:pPr>
              <a:buFont typeface="Wingdings 3" pitchFamily="18" charset="2"/>
              <a:buNone/>
            </a:pPr>
            <a:r>
              <a:rPr lang="en-US" sz="2000" smtClean="0">
                <a:latin typeface="Times New Roman" pitchFamily="18" charset="0"/>
              </a:rPr>
              <a:t>}</a:t>
            </a:r>
          </a:p>
          <a:p>
            <a:pPr>
              <a:buFont typeface="Wingdings 3" pitchFamily="18"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23" name="Slide Number Placeholder 17"/>
          <p:cNvSpPr>
            <a:spLocks noGrp="1"/>
          </p:cNvSpPr>
          <p:nvPr>
            <p:ph type="sldNum" sz="quarter" idx="12"/>
          </p:nvPr>
        </p:nvSpPr>
        <p:spPr/>
        <p:txBody>
          <a:bodyPr/>
          <a:lstStyle/>
          <a:p>
            <a:pPr>
              <a:defRPr/>
            </a:pPr>
            <a:fld id="{55BBAFC3-91F8-4678-836E-24B3BC3FC92D}" type="slidenum">
              <a:rPr lang="en-US"/>
              <a:pPr>
                <a:defRPr/>
              </a:pPr>
              <a:t>29</a:t>
            </a:fld>
            <a:endParaRPr lang="en-US"/>
          </a:p>
        </p:txBody>
      </p:sp>
      <p:sp>
        <p:nvSpPr>
          <p:cNvPr id="706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Object –Oriented Programming</a:t>
            </a:r>
          </a:p>
        </p:txBody>
      </p:sp>
      <p:sp>
        <p:nvSpPr>
          <p:cNvPr id="70659" name="Rectangle 3"/>
          <p:cNvSpPr>
            <a:spLocks noGrp="1"/>
          </p:cNvSpPr>
          <p:nvPr>
            <p:ph type="body" idx="1"/>
          </p:nvPr>
        </p:nvSpPr>
        <p:spPr>
          <a:xfrm>
            <a:off x="381000" y="1676400"/>
            <a:ext cx="8382000" cy="5029200"/>
          </a:xfrm>
        </p:spPr>
        <p:txBody>
          <a:bodyPr/>
          <a:lstStyle/>
          <a:p>
            <a:pPr>
              <a:buFont typeface="Wingdings" pitchFamily="2" charset="2"/>
              <a:buChar char="ü"/>
            </a:pPr>
            <a:r>
              <a:rPr lang="en-US" sz="2300" smtClean="0">
                <a:latin typeface="Times New Roman" pitchFamily="18" charset="0"/>
              </a:rPr>
              <a:t>Emphasis is on data rather than procedure.</a:t>
            </a:r>
          </a:p>
          <a:p>
            <a:pPr>
              <a:buFont typeface="Wingdings" pitchFamily="2" charset="2"/>
              <a:buChar char="ü"/>
            </a:pPr>
            <a:r>
              <a:rPr lang="en-US" sz="2300" smtClean="0">
                <a:latin typeface="Times New Roman" pitchFamily="18" charset="0"/>
              </a:rPr>
              <a:t>Programs are divided into objects.</a:t>
            </a:r>
          </a:p>
          <a:p>
            <a:pPr>
              <a:buFont typeface="Wingdings" pitchFamily="2" charset="2"/>
              <a:buNone/>
            </a:pPr>
            <a:endParaRPr lang="en-US" sz="2300" smtClean="0">
              <a:latin typeface="Times New Roman" pitchFamily="18" charset="0"/>
            </a:endParaRPr>
          </a:p>
        </p:txBody>
      </p:sp>
      <p:sp>
        <p:nvSpPr>
          <p:cNvPr id="70660" name="Rectangle 4"/>
          <p:cNvSpPr>
            <a:spLocks noChangeArrowheads="1"/>
          </p:cNvSpPr>
          <p:nvPr/>
        </p:nvSpPr>
        <p:spPr bwMode="auto">
          <a:xfrm>
            <a:off x="1066800" y="2667000"/>
            <a:ext cx="1981200" cy="1600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61" name="Rectangle 5"/>
          <p:cNvSpPr>
            <a:spLocks noChangeArrowheads="1"/>
          </p:cNvSpPr>
          <p:nvPr/>
        </p:nvSpPr>
        <p:spPr bwMode="auto">
          <a:xfrm>
            <a:off x="1371600" y="2895600"/>
            <a:ext cx="12954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Data</a:t>
            </a:r>
          </a:p>
        </p:txBody>
      </p:sp>
      <p:sp>
        <p:nvSpPr>
          <p:cNvPr id="70662" name="Rectangle 6"/>
          <p:cNvSpPr>
            <a:spLocks noChangeArrowheads="1"/>
          </p:cNvSpPr>
          <p:nvPr/>
        </p:nvSpPr>
        <p:spPr bwMode="auto">
          <a:xfrm>
            <a:off x="1371600" y="3733800"/>
            <a:ext cx="14478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Functions</a:t>
            </a:r>
          </a:p>
        </p:txBody>
      </p:sp>
      <p:sp>
        <p:nvSpPr>
          <p:cNvPr id="70663" name="Line 7"/>
          <p:cNvSpPr>
            <a:spLocks noChangeShapeType="1"/>
          </p:cNvSpPr>
          <p:nvPr/>
        </p:nvSpPr>
        <p:spPr bwMode="auto">
          <a:xfrm flipH="1">
            <a:off x="1981200" y="3276600"/>
            <a:ext cx="0" cy="381000"/>
          </a:xfrm>
          <a:prstGeom prst="line">
            <a:avLst/>
          </a:prstGeom>
          <a:noFill/>
          <a:ln w="9525">
            <a:solidFill>
              <a:schemeClr val="tx1"/>
            </a:solidFill>
            <a:round/>
            <a:headEnd/>
            <a:tailEnd type="triangle" w="med" len="med"/>
          </a:ln>
          <a:effectLst/>
        </p:spPr>
        <p:txBody>
          <a:bodyPr/>
          <a:lstStyle/>
          <a:p>
            <a:endParaRPr lang="en-US"/>
          </a:p>
        </p:txBody>
      </p:sp>
      <p:sp>
        <p:nvSpPr>
          <p:cNvPr id="70664" name="Rectangle 8"/>
          <p:cNvSpPr>
            <a:spLocks noChangeArrowheads="1"/>
          </p:cNvSpPr>
          <p:nvPr/>
        </p:nvSpPr>
        <p:spPr bwMode="auto">
          <a:xfrm>
            <a:off x="4191000" y="2667000"/>
            <a:ext cx="2133600" cy="1676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65" name="Rectangle 9"/>
          <p:cNvSpPr>
            <a:spLocks noChangeArrowheads="1"/>
          </p:cNvSpPr>
          <p:nvPr/>
        </p:nvSpPr>
        <p:spPr bwMode="auto">
          <a:xfrm>
            <a:off x="4419600" y="2819400"/>
            <a:ext cx="16002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Data</a:t>
            </a:r>
          </a:p>
        </p:txBody>
      </p:sp>
      <p:sp>
        <p:nvSpPr>
          <p:cNvPr id="70666" name="Rectangle 10"/>
          <p:cNvSpPr>
            <a:spLocks noChangeArrowheads="1"/>
          </p:cNvSpPr>
          <p:nvPr/>
        </p:nvSpPr>
        <p:spPr bwMode="auto">
          <a:xfrm>
            <a:off x="4495800" y="3733800"/>
            <a:ext cx="14478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Functions</a:t>
            </a:r>
          </a:p>
        </p:txBody>
      </p:sp>
      <p:sp>
        <p:nvSpPr>
          <p:cNvPr id="70667" name="Line 11"/>
          <p:cNvSpPr>
            <a:spLocks noChangeShapeType="1"/>
          </p:cNvSpPr>
          <p:nvPr/>
        </p:nvSpPr>
        <p:spPr bwMode="auto">
          <a:xfrm>
            <a:off x="5105400" y="3276600"/>
            <a:ext cx="0" cy="457200"/>
          </a:xfrm>
          <a:prstGeom prst="line">
            <a:avLst/>
          </a:prstGeom>
          <a:noFill/>
          <a:ln w="9525">
            <a:solidFill>
              <a:schemeClr val="tx1"/>
            </a:solidFill>
            <a:round/>
            <a:headEnd/>
            <a:tailEnd type="triangle" w="med" len="med"/>
          </a:ln>
          <a:effectLst/>
        </p:spPr>
        <p:txBody>
          <a:bodyPr/>
          <a:lstStyle/>
          <a:p>
            <a:endParaRPr lang="en-US"/>
          </a:p>
        </p:txBody>
      </p:sp>
      <p:sp>
        <p:nvSpPr>
          <p:cNvPr id="70668" name="Rectangle 12"/>
          <p:cNvSpPr>
            <a:spLocks noChangeArrowheads="1"/>
          </p:cNvSpPr>
          <p:nvPr/>
        </p:nvSpPr>
        <p:spPr bwMode="auto">
          <a:xfrm>
            <a:off x="2667000" y="4953000"/>
            <a:ext cx="2286000" cy="1676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69" name="Rectangle 13"/>
          <p:cNvSpPr>
            <a:spLocks noChangeArrowheads="1"/>
          </p:cNvSpPr>
          <p:nvPr/>
        </p:nvSpPr>
        <p:spPr bwMode="auto">
          <a:xfrm>
            <a:off x="2971800" y="5105400"/>
            <a:ext cx="14478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Functions</a:t>
            </a:r>
          </a:p>
        </p:txBody>
      </p:sp>
      <p:sp>
        <p:nvSpPr>
          <p:cNvPr id="70670" name="Rectangle 14"/>
          <p:cNvSpPr>
            <a:spLocks noChangeArrowheads="1"/>
          </p:cNvSpPr>
          <p:nvPr/>
        </p:nvSpPr>
        <p:spPr bwMode="auto">
          <a:xfrm>
            <a:off x="3048000" y="6019800"/>
            <a:ext cx="12954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Data</a:t>
            </a:r>
          </a:p>
        </p:txBody>
      </p:sp>
      <p:sp>
        <p:nvSpPr>
          <p:cNvPr id="70671" name="Line 15"/>
          <p:cNvSpPr>
            <a:spLocks noChangeShapeType="1"/>
          </p:cNvSpPr>
          <p:nvPr/>
        </p:nvSpPr>
        <p:spPr bwMode="auto">
          <a:xfrm>
            <a:off x="3657600" y="5486400"/>
            <a:ext cx="0" cy="533400"/>
          </a:xfrm>
          <a:prstGeom prst="line">
            <a:avLst/>
          </a:prstGeom>
          <a:noFill/>
          <a:ln w="9525">
            <a:solidFill>
              <a:schemeClr val="tx1"/>
            </a:solidFill>
            <a:round/>
            <a:headEnd/>
            <a:tailEnd type="triangle" w="med" len="med"/>
          </a:ln>
          <a:effectLst/>
        </p:spPr>
        <p:txBody>
          <a:bodyPr/>
          <a:lstStyle/>
          <a:p>
            <a:endParaRPr lang="en-US"/>
          </a:p>
        </p:txBody>
      </p:sp>
      <p:sp>
        <p:nvSpPr>
          <p:cNvPr id="70672" name="Line 16"/>
          <p:cNvSpPr>
            <a:spLocks noChangeShapeType="1"/>
          </p:cNvSpPr>
          <p:nvPr/>
        </p:nvSpPr>
        <p:spPr bwMode="auto">
          <a:xfrm>
            <a:off x="2819400" y="3886200"/>
            <a:ext cx="1676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0673" name="Line 17"/>
          <p:cNvSpPr>
            <a:spLocks noChangeShapeType="1"/>
          </p:cNvSpPr>
          <p:nvPr/>
        </p:nvSpPr>
        <p:spPr bwMode="auto">
          <a:xfrm>
            <a:off x="2209800" y="4114800"/>
            <a:ext cx="99060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0674" name="Line 18"/>
          <p:cNvSpPr>
            <a:spLocks noChangeShapeType="1"/>
          </p:cNvSpPr>
          <p:nvPr/>
        </p:nvSpPr>
        <p:spPr bwMode="auto">
          <a:xfrm flipH="1">
            <a:off x="4038600" y="4114800"/>
            <a:ext cx="76200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0675" name="Text Box 19"/>
          <p:cNvSpPr txBox="1">
            <a:spLocks noChangeArrowheads="1"/>
          </p:cNvSpPr>
          <p:nvPr/>
        </p:nvSpPr>
        <p:spPr bwMode="auto">
          <a:xfrm>
            <a:off x="990600" y="4419600"/>
            <a:ext cx="13716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Object A</a:t>
            </a:r>
          </a:p>
        </p:txBody>
      </p:sp>
      <p:sp>
        <p:nvSpPr>
          <p:cNvPr id="70676" name="Text Box 20"/>
          <p:cNvSpPr txBox="1">
            <a:spLocks noChangeArrowheads="1"/>
          </p:cNvSpPr>
          <p:nvPr/>
        </p:nvSpPr>
        <p:spPr bwMode="auto">
          <a:xfrm>
            <a:off x="5181600" y="4495800"/>
            <a:ext cx="17526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Object B</a:t>
            </a:r>
          </a:p>
        </p:txBody>
      </p:sp>
      <p:sp>
        <p:nvSpPr>
          <p:cNvPr id="70677" name="Text Box 21"/>
          <p:cNvSpPr txBox="1">
            <a:spLocks noChangeArrowheads="1"/>
          </p:cNvSpPr>
          <p:nvPr/>
        </p:nvSpPr>
        <p:spPr bwMode="auto">
          <a:xfrm>
            <a:off x="5105400" y="5943600"/>
            <a:ext cx="17526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Object C</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4FDCE5F-1135-46AF-8077-3B6EF1383027}" type="slidenum">
              <a:rPr lang="en-US"/>
              <a:pPr>
                <a:defRPr/>
              </a:pPr>
              <a:t>290</a:t>
            </a:fld>
            <a:endParaRPr lang="en-US"/>
          </a:p>
        </p:txBody>
      </p:sp>
      <p:sp>
        <p:nvSpPr>
          <p:cNvPr id="35328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48F64F9-0436-43BA-872D-85DDEE5D9150}" type="datetime1">
              <a:rPr lang="en-US" sz="1400"/>
              <a:pPr/>
              <a:t>2/26/2019</a:t>
            </a:fld>
            <a:endParaRPr lang="en-US" sz="1400"/>
          </a:p>
        </p:txBody>
      </p:sp>
      <p:sp>
        <p:nvSpPr>
          <p:cNvPr id="35328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532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239FBA6-FCD1-4335-AE13-0914659C805B}" type="slidenum">
              <a:rPr lang="en-US" sz="1400"/>
              <a:pPr algn="r"/>
              <a:t>290</a:t>
            </a:fld>
            <a:endParaRPr lang="en-US" sz="1400"/>
          </a:p>
        </p:txBody>
      </p:sp>
      <p:sp>
        <p:nvSpPr>
          <p:cNvPr id="353285" name="Rectangle 2"/>
          <p:cNvSpPr>
            <a:spLocks noGrp="1" noChangeArrowheads="1"/>
          </p:cNvSpPr>
          <p:nvPr>
            <p:ph type="title" idx="4294967295"/>
          </p:nvPr>
        </p:nvSpPr>
        <p:spPr bwMode="auto">
          <a:xfrm>
            <a:off x="457200" y="76200"/>
            <a:ext cx="8229600" cy="944563"/>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Continuation of Example-2</a:t>
            </a:r>
          </a:p>
        </p:txBody>
      </p:sp>
      <p:sp>
        <p:nvSpPr>
          <p:cNvPr id="353286" name="Rectangle 3"/>
          <p:cNvSpPr>
            <a:spLocks noGrp="1" noChangeArrowheads="1"/>
          </p:cNvSpPr>
          <p:nvPr>
            <p:ph type="body" idx="4294967295"/>
          </p:nvPr>
        </p:nvSpPr>
        <p:spPr>
          <a:xfrm>
            <a:off x="457200" y="1143000"/>
            <a:ext cx="8229600" cy="4525963"/>
          </a:xfrm>
        </p:spPr>
        <p:txBody>
          <a:bodyPr/>
          <a:lstStyle/>
          <a:p>
            <a:pPr>
              <a:lnSpc>
                <a:spcPct val="90000"/>
              </a:lnSpc>
              <a:buFont typeface="Wingdings 3" pitchFamily="18" charset="2"/>
              <a:buNone/>
            </a:pPr>
            <a:r>
              <a:rPr lang="en-US" sz="1800" smtClean="0">
                <a:latin typeface="Times New Roman" pitchFamily="18" charset="0"/>
              </a:rPr>
              <a:t>class Circle    {</a:t>
            </a:r>
          </a:p>
          <a:p>
            <a:pPr>
              <a:lnSpc>
                <a:spcPct val="90000"/>
              </a:lnSpc>
              <a:buFont typeface="Wingdings 3" pitchFamily="18" charset="2"/>
              <a:buNone/>
            </a:pPr>
            <a:r>
              <a:rPr lang="en-US" sz="1800" smtClean="0">
                <a:latin typeface="Times New Roman" pitchFamily="18" charset="0"/>
              </a:rPr>
              <a:t>        double x, y, r;</a:t>
            </a:r>
          </a:p>
          <a:p>
            <a:pPr>
              <a:lnSpc>
                <a:spcPct val="90000"/>
              </a:lnSpc>
              <a:buFont typeface="Wingdings 3" pitchFamily="18" charset="2"/>
              <a:buNone/>
            </a:pPr>
            <a:endParaRPr lang="en-US" sz="1800" smtClean="0">
              <a:latin typeface="Times New Roman" pitchFamily="18" charset="0"/>
            </a:endParaRPr>
          </a:p>
          <a:p>
            <a:pPr>
              <a:lnSpc>
                <a:spcPct val="90000"/>
              </a:lnSpc>
              <a:buFont typeface="Wingdings 3" pitchFamily="18" charset="2"/>
              <a:buNone/>
            </a:pPr>
            <a:r>
              <a:rPr lang="en-US" sz="1800" smtClean="0">
                <a:latin typeface="Times New Roman" pitchFamily="18" charset="0"/>
              </a:rPr>
              <a:t>       public Circle (double centreX, double centreY, double radius ) </a:t>
            </a:r>
            <a:r>
              <a:rPr lang="en-US" sz="1800" smtClean="0">
                <a:solidFill>
                  <a:schemeClr val="hlink"/>
                </a:solidFill>
                <a:latin typeface="Times New Roman" pitchFamily="18" charset="0"/>
              </a:rPr>
              <a:t>throws InvalidRadiusException</a:t>
            </a: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        if (r &lt;= 0 ) {</a:t>
            </a:r>
          </a:p>
          <a:p>
            <a:pPr>
              <a:lnSpc>
                <a:spcPct val="90000"/>
              </a:lnSpc>
              <a:buFont typeface="Wingdings 3" pitchFamily="18" charset="2"/>
              <a:buNone/>
            </a:pPr>
            <a:r>
              <a:rPr lang="en-US" sz="1800" smtClean="0">
                <a:latin typeface="Times New Roman" pitchFamily="18" charset="0"/>
              </a:rPr>
              <a:t>                throw new InvalidRadiusException(radius);</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        else {</a:t>
            </a:r>
          </a:p>
          <a:p>
            <a:pPr>
              <a:lnSpc>
                <a:spcPct val="90000"/>
              </a:lnSpc>
              <a:buFont typeface="Wingdings 3" pitchFamily="18" charset="2"/>
              <a:buNone/>
            </a:pPr>
            <a:r>
              <a:rPr lang="en-US" sz="1800" smtClean="0">
                <a:latin typeface="Times New Roman" pitchFamily="18" charset="0"/>
              </a:rPr>
              <a:t>                x = centreX ; y = centreY;  r = radius;</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      }</a:t>
            </a:r>
          </a:p>
          <a:p>
            <a:pPr>
              <a:lnSpc>
                <a:spcPct val="90000"/>
              </a:lnSpc>
              <a:buFont typeface="Wingdings 3" pitchFamily="18" charset="2"/>
              <a:buNone/>
            </a:pPr>
            <a:r>
              <a:rPr lang="en-US" sz="1800" smtClean="0">
                <a:latin typeface="Times New Roman" pitchFamily="18" charset="0"/>
              </a:rPr>
              <a:t>}</a:t>
            </a:r>
          </a:p>
          <a:p>
            <a:pPr>
              <a:lnSpc>
                <a:spcPct val="90000"/>
              </a:lnSpc>
              <a:buFont typeface="Wingdings 3" pitchFamily="18" charset="2"/>
              <a:buNone/>
            </a:pPr>
            <a:endParaRPr lang="en-US" sz="1600" smtClean="0">
              <a:latin typeface="Times New Roman" pitchFamily="18" charset="0"/>
            </a:endParaRP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5859219-166A-4632-BF52-2DFEB8640A70}" type="slidenum">
              <a:rPr lang="en-US"/>
              <a:pPr>
                <a:defRPr/>
              </a:pPr>
              <a:t>291</a:t>
            </a:fld>
            <a:endParaRPr lang="en-US"/>
          </a:p>
        </p:txBody>
      </p:sp>
      <p:sp>
        <p:nvSpPr>
          <p:cNvPr id="3543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B6A61A3-CEB1-4BDB-8F71-E100D1B8FCDE}" type="datetime1">
              <a:rPr lang="en-US" sz="1400"/>
              <a:pPr/>
              <a:t>2/26/2019</a:t>
            </a:fld>
            <a:endParaRPr lang="en-US" sz="1400"/>
          </a:p>
        </p:txBody>
      </p:sp>
      <p:sp>
        <p:nvSpPr>
          <p:cNvPr id="3543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Md.Samsuzzaman</a:t>
            </a:r>
          </a:p>
        </p:txBody>
      </p:sp>
      <p:sp>
        <p:nvSpPr>
          <p:cNvPr id="3543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1D4B452-1E31-4B0A-8F65-0B0461A59F63}" type="slidenum">
              <a:rPr lang="en-US" sz="1400"/>
              <a:pPr algn="r"/>
              <a:t>291</a:t>
            </a:fld>
            <a:endParaRPr lang="en-US" sz="1400"/>
          </a:p>
        </p:txBody>
      </p:sp>
      <p:sp>
        <p:nvSpPr>
          <p:cNvPr id="354309" name="Rectangle 2"/>
          <p:cNvSpPr>
            <a:spLocks noGrp="1" noChangeArrowheads="1"/>
          </p:cNvSpPr>
          <p:nvPr>
            <p:ph type="title" idx="4294967295"/>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Continuation of Example-2</a:t>
            </a:r>
          </a:p>
        </p:txBody>
      </p:sp>
      <p:sp>
        <p:nvSpPr>
          <p:cNvPr id="354310" name="Rectangle 3"/>
          <p:cNvSpPr>
            <a:spLocks noGrp="1" noChangeArrowheads="1"/>
          </p:cNvSpPr>
          <p:nvPr>
            <p:ph type="body" idx="4294967295"/>
          </p:nvPr>
        </p:nvSpPr>
        <p:spPr>
          <a:xfrm>
            <a:off x="457200" y="1295400"/>
            <a:ext cx="8229600" cy="4525963"/>
          </a:xfrm>
        </p:spPr>
        <p:txBody>
          <a:bodyPr/>
          <a:lstStyle/>
          <a:p>
            <a:pPr>
              <a:lnSpc>
                <a:spcPct val="80000"/>
              </a:lnSpc>
              <a:buFont typeface="Wingdings 3" pitchFamily="18" charset="2"/>
              <a:buNone/>
            </a:pPr>
            <a:r>
              <a:rPr lang="en-US" sz="2300" smtClean="0">
                <a:latin typeface="Times New Roman" pitchFamily="18" charset="0"/>
              </a:rPr>
              <a:t>class CircleTest {</a:t>
            </a:r>
          </a:p>
          <a:p>
            <a:pPr>
              <a:lnSpc>
                <a:spcPct val="80000"/>
              </a:lnSpc>
              <a:buFont typeface="Wingdings 3" pitchFamily="18" charset="2"/>
              <a:buNone/>
            </a:pPr>
            <a:r>
              <a:rPr lang="en-US" sz="2300" smtClean="0">
                <a:latin typeface="Times New Roman" pitchFamily="18" charset="0"/>
              </a:rPr>
              <a:t>       public static void main(String[] args){</a:t>
            </a:r>
          </a:p>
          <a:p>
            <a:pPr>
              <a:lnSpc>
                <a:spcPct val="80000"/>
              </a:lnSpc>
              <a:buFont typeface="Wingdings 3" pitchFamily="18" charset="2"/>
              <a:buNone/>
            </a:pPr>
            <a:r>
              <a:rPr lang="en-US" sz="2300" smtClean="0">
                <a:latin typeface="Times New Roman" pitchFamily="18" charset="0"/>
              </a:rPr>
              <a:t>        </a:t>
            </a:r>
            <a:r>
              <a:rPr lang="en-US" sz="2300" smtClean="0">
                <a:solidFill>
                  <a:schemeClr val="hlink"/>
                </a:solidFill>
                <a:latin typeface="Times New Roman" pitchFamily="18" charset="0"/>
              </a:rPr>
              <a:t>try{</a:t>
            </a:r>
          </a:p>
          <a:p>
            <a:pPr>
              <a:lnSpc>
                <a:spcPct val="80000"/>
              </a:lnSpc>
              <a:buFont typeface="Wingdings 3" pitchFamily="18" charset="2"/>
              <a:buNone/>
            </a:pPr>
            <a:r>
              <a:rPr lang="en-US" sz="2300" smtClean="0">
                <a:latin typeface="Times New Roman" pitchFamily="18" charset="0"/>
              </a:rPr>
              <a:t>                Circle c1 = new Circle(10, 10, -1);</a:t>
            </a:r>
          </a:p>
          <a:p>
            <a:pPr>
              <a:lnSpc>
                <a:spcPct val="80000"/>
              </a:lnSpc>
              <a:buFont typeface="Wingdings 3" pitchFamily="18" charset="2"/>
              <a:buNone/>
            </a:pPr>
            <a:r>
              <a:rPr lang="en-US" sz="2300" smtClean="0">
                <a:latin typeface="Times New Roman" pitchFamily="18" charset="0"/>
              </a:rPr>
              <a:t>                System.out.println("Circle created");</a:t>
            </a:r>
          </a:p>
          <a:p>
            <a:pPr>
              <a:lnSpc>
                <a:spcPct val="80000"/>
              </a:lnSpc>
              <a:buFont typeface="Wingdings 3" pitchFamily="18" charset="2"/>
              <a:buNone/>
            </a:pPr>
            <a:r>
              <a:rPr lang="en-US" sz="2300" smtClean="0">
                <a:latin typeface="Times New Roman" pitchFamily="18" charset="0"/>
              </a:rPr>
              <a:t>        }</a:t>
            </a:r>
          </a:p>
          <a:p>
            <a:pPr>
              <a:lnSpc>
                <a:spcPct val="80000"/>
              </a:lnSpc>
              <a:buFont typeface="Wingdings 3" pitchFamily="18" charset="2"/>
              <a:buNone/>
            </a:pPr>
            <a:r>
              <a:rPr lang="en-US" sz="2300" smtClean="0">
                <a:latin typeface="Times New Roman" pitchFamily="18" charset="0"/>
              </a:rPr>
              <a:t>        </a:t>
            </a:r>
            <a:r>
              <a:rPr lang="en-US" sz="2300" smtClean="0">
                <a:solidFill>
                  <a:schemeClr val="hlink"/>
                </a:solidFill>
                <a:latin typeface="Times New Roman" pitchFamily="18" charset="0"/>
              </a:rPr>
              <a:t>catch(InvalidRadiusException e)</a:t>
            </a:r>
          </a:p>
          <a:p>
            <a:pPr>
              <a:lnSpc>
                <a:spcPct val="80000"/>
              </a:lnSpc>
              <a:buFont typeface="Wingdings 3" pitchFamily="18" charset="2"/>
              <a:buNone/>
            </a:pPr>
            <a:r>
              <a:rPr lang="en-US" sz="2300" smtClean="0">
                <a:latin typeface="Times New Roman" pitchFamily="18" charset="0"/>
              </a:rPr>
              <a:t>        {</a:t>
            </a:r>
          </a:p>
          <a:p>
            <a:pPr>
              <a:lnSpc>
                <a:spcPct val="80000"/>
              </a:lnSpc>
              <a:buFont typeface="Wingdings 3" pitchFamily="18" charset="2"/>
              <a:buNone/>
            </a:pPr>
            <a:r>
              <a:rPr lang="en-US" sz="2300" smtClean="0">
                <a:latin typeface="Times New Roman" pitchFamily="18" charset="0"/>
              </a:rPr>
              <a:t>                e.printError();</a:t>
            </a:r>
          </a:p>
          <a:p>
            <a:pPr>
              <a:lnSpc>
                <a:spcPct val="80000"/>
              </a:lnSpc>
              <a:buFont typeface="Wingdings 3" pitchFamily="18" charset="2"/>
              <a:buNone/>
            </a:pPr>
            <a:r>
              <a:rPr lang="en-US" sz="2300" smtClean="0">
                <a:latin typeface="Times New Roman" pitchFamily="18" charset="0"/>
              </a:rPr>
              <a:t>        }</a:t>
            </a:r>
          </a:p>
          <a:p>
            <a:pPr>
              <a:lnSpc>
                <a:spcPct val="80000"/>
              </a:lnSpc>
              <a:buFont typeface="Wingdings 3" pitchFamily="18" charset="2"/>
              <a:buNone/>
            </a:pPr>
            <a:r>
              <a:rPr lang="en-US" sz="2300" smtClean="0">
                <a:latin typeface="Times New Roman" pitchFamily="18" charset="0"/>
              </a:rPr>
              <a:t>      }</a:t>
            </a:r>
          </a:p>
          <a:p>
            <a:pPr>
              <a:lnSpc>
                <a:spcPct val="80000"/>
              </a:lnSpc>
              <a:buFont typeface="Wingdings 3" pitchFamily="18" charset="2"/>
              <a:buNone/>
            </a:pPr>
            <a:r>
              <a:rPr lang="en-US" sz="2300" smtClean="0">
                <a:latin typeface="Times New Roman" pitchFamily="18" charset="0"/>
              </a:rPr>
              <a:t>}</a:t>
            </a:r>
          </a:p>
          <a:p>
            <a:pPr>
              <a:lnSpc>
                <a:spcPct val="80000"/>
              </a:lnSpc>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E9BD8AE1-F1BB-42DA-B5A8-B2C2A47A6900}" type="slidenum">
              <a:rPr lang="en-US"/>
              <a:pPr>
                <a:defRPr/>
              </a:pPr>
              <a:t>3</a:t>
            </a:fld>
            <a:endParaRPr lang="en-US"/>
          </a:p>
        </p:txBody>
      </p:sp>
      <p:sp>
        <p:nvSpPr>
          <p:cNvPr id="11266" name="Rectangle 3"/>
          <p:cNvSpPr>
            <a:spLocks noGrp="1" noChangeArrowheads="1"/>
          </p:cNvSpPr>
          <p:nvPr>
            <p:ph idx="1"/>
          </p:nvPr>
        </p:nvSpPr>
        <p:spPr/>
        <p:txBody>
          <a:bodyPr/>
          <a:lstStyle/>
          <a:p>
            <a:pPr>
              <a:buFont typeface="Wingdings" pitchFamily="2" charset="2"/>
              <a:buChar char="ü"/>
            </a:pPr>
            <a:r>
              <a:rPr lang="en-US" sz="2400" smtClean="0">
                <a:latin typeface="Times New Roman" pitchFamily="18" charset="0"/>
              </a:rPr>
              <a:t>Java is a general purpose object oriented programming language.</a:t>
            </a:r>
          </a:p>
          <a:p>
            <a:pPr>
              <a:buFont typeface="Wingdings" pitchFamily="2" charset="2"/>
              <a:buChar char="ü"/>
            </a:pPr>
            <a:r>
              <a:rPr lang="en-US" sz="2400" smtClean="0">
                <a:latin typeface="Times New Roman" pitchFamily="18" charset="0"/>
              </a:rPr>
              <a:t>Developed by Sun Microsystems. (James Gostling)</a:t>
            </a:r>
          </a:p>
          <a:p>
            <a:pPr>
              <a:buFont typeface="Wingdings" pitchFamily="2" charset="2"/>
              <a:buChar char="ü"/>
            </a:pPr>
            <a:r>
              <a:rPr lang="en-US" sz="2400" smtClean="0">
                <a:latin typeface="Times New Roman" pitchFamily="18" charset="0"/>
              </a:rPr>
              <a:t>Initially called “Oak” but was renamed as “Java” in 1995.</a:t>
            </a:r>
          </a:p>
          <a:p>
            <a:pPr>
              <a:buFont typeface="Wingdings" pitchFamily="2" charset="2"/>
              <a:buChar char="ü"/>
            </a:pPr>
            <a:r>
              <a:rPr lang="en-US" sz="2400" smtClean="0">
                <a:latin typeface="Times New Roman" pitchFamily="18" charset="0"/>
              </a:rPr>
              <a:t>Initial motivation is to develop a platform independent language to create software to be embedded in various consumer electronics devices.</a:t>
            </a:r>
          </a:p>
          <a:p>
            <a:pPr>
              <a:buFont typeface="Wingdings" pitchFamily="2" charset="2"/>
              <a:buChar char="ü"/>
            </a:pPr>
            <a:r>
              <a:rPr lang="en-US" sz="2400" smtClean="0">
                <a:latin typeface="Times New Roman" pitchFamily="18" charset="0"/>
              </a:rPr>
              <a:t>Become the language of internet. (portability and security).</a:t>
            </a:r>
          </a:p>
        </p:txBody>
      </p:sp>
      <p:sp>
        <p:nvSpPr>
          <p:cNvPr id="25602" name="Rectangle 2"/>
          <p:cNvSpPr>
            <a:spLocks noGrp="1" noChangeArrowheads="1"/>
          </p:cNvSpPr>
          <p:nvPr>
            <p:ph type="title"/>
          </p:nvPr>
        </p:nvSpPr>
        <p:spPr/>
        <p:txBody>
          <a:bodyPr/>
          <a:lstStyle/>
          <a:p>
            <a:pPr fontAlgn="auto">
              <a:spcAft>
                <a:spcPts val="0"/>
              </a:spcAft>
              <a:defRPr/>
            </a:pPr>
            <a:r>
              <a:rPr lang="en-US"/>
              <a:t>History of Java</a:t>
            </a:r>
          </a:p>
        </p:txBody>
      </p:sp>
      <p:sp>
        <p:nvSpPr>
          <p:cNvPr id="11268"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9B84B79C-6384-4804-B09E-5F9934ACB765}" type="slidenum">
              <a:rPr lang="en-US" sz="1000"/>
              <a:pPr algn="r"/>
              <a:t>3</a:t>
            </a:fld>
            <a:endParaRPr lang="en-US" sz="1000"/>
          </a:p>
        </p:txBody>
      </p:sp>
      <p:sp>
        <p:nvSpPr>
          <p:cNvPr id="11269"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3FBC91A1-EDD4-4E2A-8895-3EE6EB64F68B}" type="slidenum">
              <a:rPr lang="en-US"/>
              <a:pPr>
                <a:defRPr/>
              </a:pPr>
              <a:t>30</a:t>
            </a:fld>
            <a:endParaRPr lang="en-US"/>
          </a:p>
        </p:txBody>
      </p:sp>
      <p:sp>
        <p:nvSpPr>
          <p:cNvPr id="716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Object –Oriented Programming</a:t>
            </a:r>
          </a:p>
        </p:txBody>
      </p:sp>
      <p:sp>
        <p:nvSpPr>
          <p:cNvPr id="71683" name="Rectangle 3"/>
          <p:cNvSpPr>
            <a:spLocks noGrp="1"/>
          </p:cNvSpPr>
          <p:nvPr>
            <p:ph type="body" idx="1"/>
          </p:nvPr>
        </p:nvSpPr>
        <p:spPr/>
        <p:txBody>
          <a:bodyPr/>
          <a:lstStyle/>
          <a:p>
            <a:pPr>
              <a:buFont typeface="Wingdings" pitchFamily="2" charset="2"/>
              <a:buChar char="ü"/>
            </a:pPr>
            <a:r>
              <a:rPr lang="en-US" sz="2300" smtClean="0">
                <a:latin typeface="Times New Roman" pitchFamily="18" charset="0"/>
              </a:rPr>
              <a:t>Objects can communicate with each other through functions.</a:t>
            </a:r>
          </a:p>
          <a:p>
            <a:pPr>
              <a:buFont typeface="Wingdings" pitchFamily="2" charset="2"/>
              <a:buChar char="ü"/>
            </a:pPr>
            <a:r>
              <a:rPr lang="en-US" sz="2300" smtClean="0">
                <a:latin typeface="Times New Roman" pitchFamily="18" charset="0"/>
              </a:rPr>
              <a:t>New data and functions can be easily added whenever necessary.</a:t>
            </a:r>
          </a:p>
          <a:p>
            <a:pPr>
              <a:buFont typeface="Wingdings" pitchFamily="2" charset="2"/>
              <a:buChar char="ü"/>
            </a:pPr>
            <a:r>
              <a:rPr lang="en-US" sz="2300" smtClean="0">
                <a:latin typeface="Times New Roman" pitchFamily="18" charset="0"/>
              </a:rPr>
              <a:t>Follow bottom up approach in program design.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0206028F-9757-4A37-9F68-965745C4B10F}" type="slidenum">
              <a:rPr lang="en-US"/>
              <a:pPr>
                <a:defRPr/>
              </a:pPr>
              <a:t>31</a:t>
            </a:fld>
            <a:endParaRPr lang="en-US"/>
          </a:p>
        </p:txBody>
      </p:sp>
      <p:sp>
        <p:nvSpPr>
          <p:cNvPr id="727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Basic Concepts of OOP</a:t>
            </a:r>
          </a:p>
        </p:txBody>
      </p:sp>
      <p:sp>
        <p:nvSpPr>
          <p:cNvPr id="72707" name="Rectangle 3"/>
          <p:cNvSpPr>
            <a:spLocks noGrp="1"/>
          </p:cNvSpPr>
          <p:nvPr>
            <p:ph type="body" idx="1"/>
          </p:nvPr>
        </p:nvSpPr>
        <p:spPr/>
        <p:txBody>
          <a:bodyPr/>
          <a:lstStyle/>
          <a:p>
            <a:pPr>
              <a:buFont typeface="Wingdings" pitchFamily="2" charset="2"/>
              <a:buChar char="ü"/>
            </a:pPr>
            <a:r>
              <a:rPr lang="en-US" sz="2300" smtClean="0">
                <a:latin typeface="Times New Roman" pitchFamily="18" charset="0"/>
              </a:rPr>
              <a:t>Objects and classes</a:t>
            </a:r>
          </a:p>
          <a:p>
            <a:pPr>
              <a:buFont typeface="Wingdings" pitchFamily="2" charset="2"/>
              <a:buChar char="ü"/>
            </a:pPr>
            <a:r>
              <a:rPr lang="en-US" sz="2300" smtClean="0">
                <a:latin typeface="Times New Roman" pitchFamily="18" charset="0"/>
              </a:rPr>
              <a:t>Data Encapsulation</a:t>
            </a:r>
          </a:p>
          <a:p>
            <a:pPr>
              <a:buFont typeface="Wingdings" pitchFamily="2" charset="2"/>
              <a:buChar char="ü"/>
            </a:pPr>
            <a:r>
              <a:rPr lang="en-US" sz="2300" smtClean="0">
                <a:latin typeface="Times New Roman" pitchFamily="18" charset="0"/>
              </a:rPr>
              <a:t>Inheritance</a:t>
            </a:r>
          </a:p>
          <a:p>
            <a:pPr>
              <a:buFont typeface="Wingdings" pitchFamily="2" charset="2"/>
              <a:buChar char="ü"/>
            </a:pPr>
            <a:r>
              <a:rPr lang="en-US" sz="2300" smtClean="0">
                <a:latin typeface="Times New Roman" pitchFamily="18" charset="0"/>
              </a:rPr>
              <a:t>Polymorphism</a:t>
            </a:r>
          </a:p>
          <a:p>
            <a:pPr>
              <a:buFont typeface="Wingdings" pitchFamily="2" charset="2"/>
              <a:buChar char="ü"/>
            </a:pPr>
            <a:r>
              <a:rPr lang="en-US" sz="2300" smtClean="0">
                <a:latin typeface="Times New Roman" pitchFamily="18" charset="0"/>
              </a:rPr>
              <a:t>Dynamic Binding</a:t>
            </a:r>
          </a:p>
          <a:p>
            <a:pPr>
              <a:buFont typeface="Wingdings" pitchFamily="2" charset="2"/>
              <a:buChar char="ü"/>
            </a:pPr>
            <a:r>
              <a:rPr lang="en-US" sz="2300" smtClean="0">
                <a:latin typeface="Times New Roman" pitchFamily="18" charset="0"/>
              </a:rPr>
              <a:t>Message Communication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83E8A58C-45D8-4992-8809-F5EADA066009}" type="slidenum">
              <a:rPr lang="en-US"/>
              <a:pPr>
                <a:defRPr/>
              </a:pPr>
              <a:t>32</a:t>
            </a:fld>
            <a:endParaRPr lang="en-US"/>
          </a:p>
        </p:txBody>
      </p:sp>
      <p:sp>
        <p:nvSpPr>
          <p:cNvPr id="73730" name="Rectangle 2"/>
          <p:cNvSpPr>
            <a:spLocks noGrp="1"/>
          </p:cNvSpPr>
          <p:nvPr>
            <p:ph type="title"/>
          </p:nvPr>
        </p:nvSpPr>
        <p:spPr bwMode="auto">
          <a:xfrm>
            <a:off x="457200" y="-152400"/>
            <a:ext cx="8229600" cy="1371600"/>
          </a:xfrm>
          <a:noFill/>
        </p:spPr>
        <p:txBody>
          <a:bodyPr wrap="square" lIns="91440" tIns="45720" rIns="91440" bIns="45720" numCol="1" anchorCtr="0" compatLnSpc="1">
            <a:prstTxWarp prst="textNoShape">
              <a:avLst/>
            </a:prstTxWarp>
          </a:bodyPr>
          <a:lstStyle/>
          <a:p>
            <a:r>
              <a:rPr lang="en-US" smtClean="0">
                <a:effectLst/>
              </a:rPr>
              <a:t>Objects and Classes</a:t>
            </a:r>
          </a:p>
        </p:txBody>
      </p:sp>
      <p:sp>
        <p:nvSpPr>
          <p:cNvPr id="73731" name="Rectangle 3"/>
          <p:cNvSpPr>
            <a:spLocks noGrp="1"/>
          </p:cNvSpPr>
          <p:nvPr>
            <p:ph type="body" idx="1"/>
          </p:nvPr>
        </p:nvSpPr>
        <p:spPr>
          <a:xfrm>
            <a:off x="457200" y="1371600"/>
            <a:ext cx="8229600" cy="3886200"/>
          </a:xfrm>
        </p:spPr>
        <p:txBody>
          <a:bodyPr/>
          <a:lstStyle/>
          <a:p>
            <a:pPr>
              <a:buFont typeface="Wingdings" pitchFamily="2" charset="2"/>
              <a:buChar char="ü"/>
            </a:pPr>
            <a:r>
              <a:rPr lang="en-US" sz="2300" smtClean="0">
                <a:latin typeface="Times New Roman" pitchFamily="18" charset="0"/>
              </a:rPr>
              <a:t>Program objects should be chosen such that they match closely with the real-world objects.</a:t>
            </a:r>
          </a:p>
          <a:p>
            <a:pPr>
              <a:buFont typeface="Wingdings" pitchFamily="2" charset="2"/>
              <a:buChar char="ü"/>
            </a:pPr>
            <a:r>
              <a:rPr lang="en-US" sz="2300" smtClean="0">
                <a:latin typeface="Times New Roman" pitchFamily="18" charset="0"/>
              </a:rPr>
              <a:t>Any programming problem is analyzed in terms of objects and the nature of communication between them.</a:t>
            </a:r>
          </a:p>
          <a:p>
            <a:pPr>
              <a:buFont typeface="Wingdings" pitchFamily="2" charset="2"/>
              <a:buChar char="ü"/>
            </a:pPr>
            <a:r>
              <a:rPr lang="en-US" sz="2300" smtClean="0">
                <a:latin typeface="Times New Roman" pitchFamily="18" charset="0"/>
              </a:rPr>
              <a:t>Objects contain data and code to manipulate that data.</a:t>
            </a:r>
          </a:p>
          <a:p>
            <a:pPr>
              <a:buFont typeface="Wingdings" pitchFamily="2" charset="2"/>
              <a:buChar char="ü"/>
            </a:pPr>
            <a:r>
              <a:rPr lang="en-US" sz="2300" smtClean="0">
                <a:latin typeface="Times New Roman" pitchFamily="18" charset="0"/>
              </a:rPr>
              <a:t>A </a:t>
            </a:r>
            <a:r>
              <a:rPr lang="en-US" sz="2300" b="1" smtClean="0">
                <a:latin typeface="Times New Roman" pitchFamily="18" charset="0"/>
              </a:rPr>
              <a:t>class</a:t>
            </a:r>
            <a:r>
              <a:rPr lang="en-US" sz="2300" smtClean="0">
                <a:latin typeface="Times New Roman" pitchFamily="18" charset="0"/>
              </a:rPr>
              <a:t> is a data type and an object is a variable of that data type.</a:t>
            </a:r>
          </a:p>
          <a:p>
            <a:pPr>
              <a:buFont typeface="Wingdings" pitchFamily="2" charset="2"/>
              <a:buChar char="ü"/>
            </a:pPr>
            <a:r>
              <a:rPr lang="en-US" sz="2300" smtClean="0">
                <a:latin typeface="Times New Roman" pitchFamily="18" charset="0"/>
              </a:rPr>
              <a:t>Class define the data and code that should be included in each object of that class.</a:t>
            </a:r>
          </a:p>
          <a:p>
            <a:pPr>
              <a:buFont typeface="Wingdings" pitchFamily="2" charset="2"/>
              <a:buChar char="ü"/>
            </a:pPr>
            <a:r>
              <a:rPr lang="en-US" sz="2300" smtClean="0">
                <a:latin typeface="Times New Roman" pitchFamily="18" charset="0"/>
              </a:rPr>
              <a:t>It is a user defined type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p>
            <a:pPr>
              <a:defRPr/>
            </a:pPr>
            <a:fld id="{292A8342-C550-4148-8862-055CAB5E0528}" type="slidenum">
              <a:rPr lang="en-US"/>
              <a:pPr>
                <a:defRPr/>
              </a:pPr>
              <a:t>33</a:t>
            </a:fld>
            <a:endParaRPr lang="en-US"/>
          </a:p>
        </p:txBody>
      </p:sp>
      <p:sp>
        <p:nvSpPr>
          <p:cNvPr id="7475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Data Encapsulation</a:t>
            </a:r>
          </a:p>
        </p:txBody>
      </p:sp>
      <p:sp>
        <p:nvSpPr>
          <p:cNvPr id="74755" name="Rectangle 3"/>
          <p:cNvSpPr>
            <a:spLocks noGrp="1"/>
          </p:cNvSpPr>
          <p:nvPr>
            <p:ph type="body" idx="1"/>
          </p:nvPr>
        </p:nvSpPr>
        <p:spPr>
          <a:xfrm>
            <a:off x="914400" y="1600200"/>
            <a:ext cx="8001000" cy="2209800"/>
          </a:xfrm>
        </p:spPr>
        <p:txBody>
          <a:bodyPr/>
          <a:lstStyle/>
          <a:p>
            <a:pPr>
              <a:buFont typeface="Wingdings" pitchFamily="2" charset="2"/>
              <a:buChar char="ü"/>
            </a:pPr>
            <a:r>
              <a:rPr lang="en-US" sz="2300" smtClean="0">
                <a:latin typeface="Times New Roman" pitchFamily="18" charset="0"/>
              </a:rPr>
              <a:t>The wrapping of data and methods into a single unit is known as encapsulation.</a:t>
            </a:r>
          </a:p>
          <a:p>
            <a:pPr>
              <a:buFont typeface="Wingdings" pitchFamily="2" charset="2"/>
              <a:buChar char="ü"/>
            </a:pPr>
            <a:r>
              <a:rPr lang="en-US" sz="2300" smtClean="0">
                <a:latin typeface="Times New Roman" pitchFamily="18" charset="0"/>
              </a:rPr>
              <a:t>This ensures data hiding.</a:t>
            </a:r>
          </a:p>
          <a:p>
            <a:pPr>
              <a:buFont typeface="Wingdings" pitchFamily="2" charset="2"/>
              <a:buChar char="ü"/>
            </a:pPr>
            <a:r>
              <a:rPr lang="en-US" sz="2300" smtClean="0">
                <a:latin typeface="Times New Roman" pitchFamily="18" charset="0"/>
              </a:rPr>
              <a:t>The methods of an object provides interface between the data of the object and the program.</a:t>
            </a:r>
          </a:p>
        </p:txBody>
      </p:sp>
      <p:sp>
        <p:nvSpPr>
          <p:cNvPr id="74756" name="Text Box 4"/>
          <p:cNvSpPr txBox="1">
            <a:spLocks noChangeArrowheads="1"/>
          </p:cNvSpPr>
          <p:nvPr/>
        </p:nvSpPr>
        <p:spPr bwMode="auto">
          <a:xfrm>
            <a:off x="1066800" y="3962400"/>
            <a:ext cx="7086600" cy="2716213"/>
          </a:xfrm>
          <a:prstGeom prst="rect">
            <a:avLst/>
          </a:prstGeom>
          <a:noFill/>
          <a:ln w="9525">
            <a:noFill/>
            <a:miter lim="800000"/>
            <a:headEnd/>
            <a:tailEnd/>
          </a:ln>
          <a:effectLst/>
        </p:spPr>
        <p:txBody>
          <a:bodyPr>
            <a:spAutoFit/>
          </a:bodyPr>
          <a:lstStyle/>
          <a:p>
            <a:pPr>
              <a:spcBef>
                <a:spcPct val="50000"/>
              </a:spcBef>
            </a:pPr>
            <a:r>
              <a:rPr lang="en-US" sz="3200" b="1"/>
              <a:t>Inheritance</a:t>
            </a:r>
          </a:p>
          <a:p>
            <a:pPr>
              <a:spcBef>
                <a:spcPct val="50000"/>
              </a:spcBef>
              <a:buFont typeface="Wingdings" pitchFamily="2" charset="2"/>
              <a:buChar char="ü"/>
            </a:pPr>
            <a:r>
              <a:rPr lang="en-US" sz="2800">
                <a:latin typeface="Times New Roman" pitchFamily="18" charset="0"/>
              </a:rPr>
              <a:t>Inheritance is the process by which objects of one class can acquire the properties of objects of another class.</a:t>
            </a:r>
          </a:p>
          <a:p>
            <a:pPr>
              <a:spcBef>
                <a:spcPct val="50000"/>
              </a:spcBef>
              <a:buFont typeface="Wingdings" pitchFamily="2" charset="2"/>
              <a:buChar char="ü"/>
            </a:pPr>
            <a:r>
              <a:rPr lang="en-US" sz="2800">
                <a:latin typeface="Times New Roman" pitchFamily="18" charset="0"/>
              </a:rPr>
              <a:t>It provides the idea of reusability.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p>
            <a:pPr>
              <a:defRPr/>
            </a:pPr>
            <a:fld id="{5D25519D-7F41-44D5-88BD-202F82A31D96}" type="slidenum">
              <a:rPr lang="en-US"/>
              <a:pPr>
                <a:defRPr/>
              </a:pPr>
              <a:t>34</a:t>
            </a:fld>
            <a:endParaRPr lang="en-US"/>
          </a:p>
        </p:txBody>
      </p:sp>
      <p:sp>
        <p:nvSpPr>
          <p:cNvPr id="757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Polymorphism</a:t>
            </a:r>
          </a:p>
        </p:txBody>
      </p:sp>
      <p:sp>
        <p:nvSpPr>
          <p:cNvPr id="75779" name="Rectangle 3"/>
          <p:cNvSpPr>
            <a:spLocks noGrp="1"/>
          </p:cNvSpPr>
          <p:nvPr>
            <p:ph type="body" idx="1"/>
          </p:nvPr>
        </p:nvSpPr>
        <p:spPr>
          <a:xfrm>
            <a:off x="838200" y="1524000"/>
            <a:ext cx="7848600" cy="2133600"/>
          </a:xfrm>
        </p:spPr>
        <p:txBody>
          <a:bodyPr/>
          <a:lstStyle/>
          <a:p>
            <a:pPr>
              <a:buFont typeface="Wingdings" pitchFamily="2" charset="2"/>
              <a:buChar char="ü"/>
            </a:pPr>
            <a:r>
              <a:rPr lang="en-US" sz="2300" smtClean="0">
                <a:latin typeface="Times New Roman" pitchFamily="18" charset="0"/>
              </a:rPr>
              <a:t>Polymorphism means the ability to take more than one form.</a:t>
            </a:r>
          </a:p>
          <a:p>
            <a:pPr>
              <a:buFont typeface="Wingdings" pitchFamily="2" charset="2"/>
              <a:buChar char="ü"/>
            </a:pPr>
            <a:r>
              <a:rPr lang="en-US" sz="2300" smtClean="0">
                <a:latin typeface="Times New Roman" pitchFamily="18" charset="0"/>
              </a:rPr>
              <a:t>A general class of operations may be accessed in the same manner even though specific actions associated with each operation may differ.</a:t>
            </a:r>
          </a:p>
        </p:txBody>
      </p:sp>
      <p:sp>
        <p:nvSpPr>
          <p:cNvPr id="75780" name="Text Box 4"/>
          <p:cNvSpPr txBox="1">
            <a:spLocks noChangeArrowheads="1"/>
          </p:cNvSpPr>
          <p:nvPr/>
        </p:nvSpPr>
        <p:spPr bwMode="auto">
          <a:xfrm>
            <a:off x="457200" y="3751263"/>
            <a:ext cx="8382000" cy="2289175"/>
          </a:xfrm>
          <a:prstGeom prst="rect">
            <a:avLst/>
          </a:prstGeom>
          <a:noFill/>
          <a:ln w="9525">
            <a:noFill/>
            <a:miter lim="800000"/>
            <a:headEnd/>
            <a:tailEnd/>
          </a:ln>
          <a:effectLst/>
        </p:spPr>
        <p:txBody>
          <a:bodyPr>
            <a:spAutoFit/>
          </a:bodyPr>
          <a:lstStyle/>
          <a:p>
            <a:pPr>
              <a:spcBef>
                <a:spcPct val="50000"/>
              </a:spcBef>
            </a:pPr>
            <a:r>
              <a:rPr lang="en-US" sz="3200"/>
              <a:t>Dynamic Binding</a:t>
            </a:r>
          </a:p>
          <a:p>
            <a:pPr>
              <a:spcBef>
                <a:spcPct val="50000"/>
              </a:spcBef>
              <a:buFont typeface="Wingdings" pitchFamily="2" charset="2"/>
              <a:buChar char="ü"/>
            </a:pPr>
            <a:r>
              <a:rPr lang="en-US" sz="2800">
                <a:latin typeface="Times New Roman" pitchFamily="18" charset="0"/>
              </a:rPr>
              <a:t>The code associated with a procedure call is not known until the time of the call at runtime.</a:t>
            </a:r>
          </a:p>
          <a:p>
            <a:pPr>
              <a:spcBef>
                <a:spcPct val="50000"/>
              </a:spcBef>
              <a:buFont typeface="Wingdings" pitchFamily="2" charset="2"/>
              <a:buChar char="ü"/>
            </a:pPr>
            <a:r>
              <a:rPr lang="en-US" sz="2800">
                <a:latin typeface="Times New Roman" pitchFamily="18" charset="0"/>
              </a:rPr>
              <a:t>It is associated with polymorphism and inheritance.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C83DFB97-F0BC-453B-BC38-89180DD1D309}" type="slidenum">
              <a:rPr lang="en-US"/>
              <a:pPr>
                <a:defRPr/>
              </a:pPr>
              <a:t>35</a:t>
            </a:fld>
            <a:endParaRPr lang="en-US"/>
          </a:p>
        </p:txBody>
      </p:sp>
      <p:sp>
        <p:nvSpPr>
          <p:cNvPr id="768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Message Communication</a:t>
            </a:r>
          </a:p>
        </p:txBody>
      </p:sp>
      <p:sp>
        <p:nvSpPr>
          <p:cNvPr id="76803" name="Rectangle 3"/>
          <p:cNvSpPr>
            <a:spLocks noGrp="1"/>
          </p:cNvSpPr>
          <p:nvPr>
            <p:ph type="body" idx="1"/>
          </p:nvPr>
        </p:nvSpPr>
        <p:spPr/>
        <p:txBody>
          <a:bodyPr/>
          <a:lstStyle/>
          <a:p>
            <a:pPr>
              <a:buFont typeface="Wingdings" pitchFamily="2" charset="2"/>
              <a:buChar char="ü"/>
            </a:pPr>
            <a:r>
              <a:rPr lang="en-US" sz="2300" dirty="0" smtClean="0">
                <a:latin typeface="Times New Roman" pitchFamily="18" charset="0"/>
              </a:rPr>
              <a:t>Objects communicate with each other by sending and receiving messages.</a:t>
            </a: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endParaRPr lang="en-US" sz="2300" dirty="0" smtClean="0">
              <a:latin typeface="Times New Roman" pitchFamily="18" charset="0"/>
            </a:endParaRPr>
          </a:p>
          <a:p>
            <a:pPr>
              <a:buFont typeface="Wingdings" pitchFamily="2" charset="2"/>
              <a:buChar char="ü"/>
            </a:pPr>
            <a:r>
              <a:rPr lang="en-US" sz="2300" dirty="0" smtClean="0">
                <a:latin typeface="Times New Roman" pitchFamily="18" charset="0"/>
              </a:rPr>
              <a:t>Message passing involves specifying the object name, the name of the method and the information to be sent.</a:t>
            </a:r>
          </a:p>
          <a:p>
            <a:pPr>
              <a:buFont typeface="Wingdings" pitchFamily="2" charset="2"/>
              <a:buNone/>
            </a:pPr>
            <a:r>
              <a:rPr lang="en-US" sz="2300" dirty="0" smtClean="0">
                <a:latin typeface="Times New Roman" pitchFamily="18" charset="0"/>
              </a:rPr>
              <a:t>	Example : Employee . salary (name);</a:t>
            </a:r>
          </a:p>
          <a:p>
            <a:pPr>
              <a:buFont typeface="Wingdings" pitchFamily="2" charset="2"/>
              <a:buChar char="ü"/>
            </a:pPr>
            <a:endParaRPr lang="en-US" sz="2300" dirty="0" smtClean="0">
              <a:latin typeface="Times New Roman" pitchFamily="18" charset="0"/>
            </a:endParaRPr>
          </a:p>
        </p:txBody>
      </p:sp>
      <p:sp>
        <p:nvSpPr>
          <p:cNvPr id="76804" name="Oval 4"/>
          <p:cNvSpPr>
            <a:spLocks noChangeArrowheads="1"/>
          </p:cNvSpPr>
          <p:nvPr/>
        </p:nvSpPr>
        <p:spPr bwMode="auto">
          <a:xfrm flipH="1">
            <a:off x="2133600" y="2743200"/>
            <a:ext cx="1295400" cy="1066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6805" name="Oval 5"/>
          <p:cNvSpPr>
            <a:spLocks noChangeArrowheads="1"/>
          </p:cNvSpPr>
          <p:nvPr/>
        </p:nvSpPr>
        <p:spPr bwMode="auto">
          <a:xfrm>
            <a:off x="5867400" y="2895600"/>
            <a:ext cx="1447800" cy="1143000"/>
          </a:xfrm>
          <a:prstGeom prst="ellipse">
            <a:avLst/>
          </a:prstGeom>
          <a:solidFill>
            <a:schemeClr val="bg1"/>
          </a:solidFill>
          <a:ln w="9525">
            <a:solidFill>
              <a:schemeClr val="tx1"/>
            </a:solidFill>
            <a:round/>
            <a:headEnd/>
            <a:tailEnd/>
          </a:ln>
          <a:effectLst/>
        </p:spPr>
        <p:txBody>
          <a:bodyPr wrap="none" anchor="ctr"/>
          <a:lstStyle/>
          <a:p>
            <a:pPr algn="ctr"/>
            <a:r>
              <a:rPr lang="en-US">
                <a:latin typeface="Times New Roman" pitchFamily="18" charset="0"/>
              </a:rPr>
              <a:t>Method ()</a:t>
            </a:r>
          </a:p>
        </p:txBody>
      </p:sp>
      <p:sp>
        <p:nvSpPr>
          <p:cNvPr id="76806" name="Line 6"/>
          <p:cNvSpPr>
            <a:spLocks noChangeShapeType="1"/>
          </p:cNvSpPr>
          <p:nvPr/>
        </p:nvSpPr>
        <p:spPr bwMode="auto">
          <a:xfrm>
            <a:off x="3429000" y="3276600"/>
            <a:ext cx="2514600" cy="0"/>
          </a:xfrm>
          <a:prstGeom prst="line">
            <a:avLst/>
          </a:prstGeom>
          <a:noFill/>
          <a:ln w="9525">
            <a:solidFill>
              <a:schemeClr val="tx1"/>
            </a:solidFill>
            <a:round/>
            <a:headEnd/>
            <a:tailEnd type="triangle" w="med" len="med"/>
          </a:ln>
          <a:effectLst/>
        </p:spPr>
        <p:txBody>
          <a:bodyPr/>
          <a:lstStyle/>
          <a:p>
            <a:endParaRPr lang="en-US"/>
          </a:p>
        </p:txBody>
      </p:sp>
      <p:sp>
        <p:nvSpPr>
          <p:cNvPr id="76807" name="Text Box 7"/>
          <p:cNvSpPr txBox="1">
            <a:spLocks noChangeArrowheads="1"/>
          </p:cNvSpPr>
          <p:nvPr/>
        </p:nvSpPr>
        <p:spPr bwMode="auto">
          <a:xfrm>
            <a:off x="762000" y="2895600"/>
            <a:ext cx="1143000" cy="64135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Sending Object</a:t>
            </a:r>
          </a:p>
        </p:txBody>
      </p:sp>
      <p:sp>
        <p:nvSpPr>
          <p:cNvPr id="76808" name="Text Box 8"/>
          <p:cNvSpPr txBox="1">
            <a:spLocks noChangeArrowheads="1"/>
          </p:cNvSpPr>
          <p:nvPr/>
        </p:nvSpPr>
        <p:spPr bwMode="auto">
          <a:xfrm>
            <a:off x="3733800" y="2667000"/>
            <a:ext cx="16002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Message</a:t>
            </a:r>
          </a:p>
        </p:txBody>
      </p:sp>
      <p:sp>
        <p:nvSpPr>
          <p:cNvPr id="76809" name="Text Box 9"/>
          <p:cNvSpPr txBox="1">
            <a:spLocks noChangeArrowheads="1"/>
          </p:cNvSpPr>
          <p:nvPr/>
        </p:nvSpPr>
        <p:spPr bwMode="auto">
          <a:xfrm>
            <a:off x="7467600" y="3124200"/>
            <a:ext cx="1371600" cy="64135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Receiving Object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69A53EB0-9B73-4C09-AD5B-CE794F1C5351}" type="slidenum">
              <a:rPr lang="en-US"/>
              <a:pPr>
                <a:defRPr/>
              </a:pPr>
              <a:t>36</a:t>
            </a:fld>
            <a:endParaRPr lang="en-US"/>
          </a:p>
        </p:txBody>
      </p:sp>
      <p:sp>
        <p:nvSpPr>
          <p:cNvPr id="77826" name="Rectangle 2"/>
          <p:cNvSpPr>
            <a:spLocks noGrp="1"/>
          </p:cNvSpPr>
          <p:nvPr>
            <p:ph type="title"/>
          </p:nvPr>
        </p:nvSpPr>
        <p:spPr bwMode="auto">
          <a:xfrm>
            <a:off x="457200" y="228600"/>
            <a:ext cx="8229600" cy="914400"/>
          </a:xfrm>
          <a:noFill/>
        </p:spPr>
        <p:txBody>
          <a:bodyPr wrap="square" lIns="91440" tIns="45720" rIns="91440" bIns="45720" numCol="1" anchorCtr="0" compatLnSpc="1">
            <a:prstTxWarp prst="textNoShape">
              <a:avLst/>
            </a:prstTxWarp>
          </a:bodyPr>
          <a:lstStyle/>
          <a:p>
            <a:r>
              <a:rPr lang="en-US" smtClean="0">
                <a:effectLst/>
              </a:rPr>
              <a:t>Advantages of OOP</a:t>
            </a:r>
          </a:p>
        </p:txBody>
      </p:sp>
      <p:sp>
        <p:nvSpPr>
          <p:cNvPr id="77827" name="Rectangle 3"/>
          <p:cNvSpPr>
            <a:spLocks noGrp="1"/>
          </p:cNvSpPr>
          <p:nvPr>
            <p:ph type="body" idx="1"/>
          </p:nvPr>
        </p:nvSpPr>
        <p:spPr>
          <a:xfrm>
            <a:off x="457200" y="1295400"/>
            <a:ext cx="8382000" cy="5181600"/>
          </a:xfrm>
        </p:spPr>
        <p:txBody>
          <a:bodyPr/>
          <a:lstStyle/>
          <a:p>
            <a:pPr>
              <a:buFont typeface="Wingdings" pitchFamily="2" charset="2"/>
              <a:buChar char="ü"/>
            </a:pPr>
            <a:r>
              <a:rPr lang="en-US" sz="2000" dirty="0" smtClean="0">
                <a:latin typeface="Times New Roman" pitchFamily="18" charset="0"/>
              </a:rPr>
              <a:t>Through inheritance, we </a:t>
            </a:r>
            <a:r>
              <a:rPr lang="en-US" sz="2000" dirty="0" smtClean="0">
                <a:solidFill>
                  <a:srgbClr val="FF0000"/>
                </a:solidFill>
                <a:latin typeface="Times New Roman" pitchFamily="18" charset="0"/>
              </a:rPr>
              <a:t>can eliminate redundant code </a:t>
            </a:r>
            <a:r>
              <a:rPr lang="en-US" sz="2000" dirty="0" smtClean="0">
                <a:latin typeface="Times New Roman" pitchFamily="18" charset="0"/>
              </a:rPr>
              <a:t>and </a:t>
            </a:r>
            <a:r>
              <a:rPr lang="en-US" sz="2000" dirty="0" smtClean="0">
                <a:solidFill>
                  <a:srgbClr val="FF0000"/>
                </a:solidFill>
                <a:latin typeface="Times New Roman" pitchFamily="18" charset="0"/>
              </a:rPr>
              <a:t>extend the use of existing classes.</a:t>
            </a:r>
          </a:p>
          <a:p>
            <a:pPr>
              <a:buFont typeface="Wingdings" pitchFamily="2" charset="2"/>
              <a:buChar char="ü"/>
            </a:pPr>
            <a:r>
              <a:rPr lang="en-US" sz="2000" dirty="0" smtClean="0">
                <a:latin typeface="Times New Roman" pitchFamily="18" charset="0"/>
              </a:rPr>
              <a:t>Inheritance leads to </a:t>
            </a:r>
            <a:r>
              <a:rPr lang="en-US" sz="2000" dirty="0" smtClean="0">
                <a:solidFill>
                  <a:srgbClr val="FF0000"/>
                </a:solidFill>
                <a:latin typeface="Times New Roman" pitchFamily="18" charset="0"/>
              </a:rPr>
              <a:t>saving of time and higher productivity</a:t>
            </a:r>
            <a:r>
              <a:rPr lang="en-US" sz="2000" dirty="0" smtClean="0">
                <a:latin typeface="Times New Roman" pitchFamily="18" charset="0"/>
              </a:rPr>
              <a:t>.</a:t>
            </a:r>
          </a:p>
          <a:p>
            <a:pPr>
              <a:buFont typeface="Wingdings" pitchFamily="2" charset="2"/>
              <a:buChar char="ü"/>
            </a:pPr>
            <a:r>
              <a:rPr lang="en-US" sz="2000" dirty="0" smtClean="0">
                <a:latin typeface="Times New Roman" pitchFamily="18" charset="0"/>
              </a:rPr>
              <a:t>The principle of data hiding produces more </a:t>
            </a:r>
            <a:r>
              <a:rPr lang="en-US" sz="2000" dirty="0" smtClean="0">
                <a:solidFill>
                  <a:srgbClr val="FF0000"/>
                </a:solidFill>
                <a:latin typeface="Times New Roman" pitchFamily="18" charset="0"/>
              </a:rPr>
              <a:t>secure program</a:t>
            </a:r>
            <a:r>
              <a:rPr lang="en-US" sz="2000" dirty="0" smtClean="0">
                <a:latin typeface="Times New Roman" pitchFamily="18" charset="0"/>
              </a:rPr>
              <a:t>.</a:t>
            </a:r>
          </a:p>
          <a:p>
            <a:pPr>
              <a:buFont typeface="Wingdings" pitchFamily="2" charset="2"/>
              <a:buChar char="ü"/>
            </a:pPr>
            <a:r>
              <a:rPr lang="en-US" sz="2000" dirty="0" smtClean="0">
                <a:latin typeface="Times New Roman" pitchFamily="18" charset="0"/>
              </a:rPr>
              <a:t>It is possible to map objects in the problem domain to those objects in program.</a:t>
            </a:r>
          </a:p>
          <a:p>
            <a:pPr>
              <a:buFont typeface="Wingdings" pitchFamily="2" charset="2"/>
              <a:buChar char="ü"/>
            </a:pPr>
            <a:r>
              <a:rPr lang="en-US" sz="2000" dirty="0" smtClean="0">
                <a:latin typeface="Times New Roman" pitchFamily="18" charset="0"/>
              </a:rPr>
              <a:t>It is easy to partition the work in a project based </a:t>
            </a:r>
            <a:r>
              <a:rPr lang="en-US" sz="2000" dirty="0" smtClean="0">
                <a:solidFill>
                  <a:srgbClr val="FF0000"/>
                </a:solidFill>
                <a:latin typeface="Times New Roman" pitchFamily="18" charset="0"/>
              </a:rPr>
              <a:t>on object</a:t>
            </a:r>
            <a:r>
              <a:rPr lang="en-US" sz="2000" dirty="0" smtClean="0">
                <a:latin typeface="Times New Roman" pitchFamily="18" charset="0"/>
              </a:rPr>
              <a:t>.</a:t>
            </a:r>
          </a:p>
          <a:p>
            <a:pPr>
              <a:buFont typeface="Wingdings" pitchFamily="2" charset="2"/>
              <a:buChar char="ü"/>
            </a:pPr>
            <a:r>
              <a:rPr lang="en-US" sz="2000" dirty="0" smtClean="0">
                <a:latin typeface="Times New Roman" pitchFamily="18" charset="0"/>
              </a:rPr>
              <a:t>System can easily be </a:t>
            </a:r>
            <a:r>
              <a:rPr lang="en-US" sz="2000" dirty="0" smtClean="0">
                <a:solidFill>
                  <a:srgbClr val="FF0000"/>
                </a:solidFill>
                <a:latin typeface="Times New Roman" pitchFamily="18" charset="0"/>
              </a:rPr>
              <a:t>upgraded from small to large system</a:t>
            </a:r>
            <a:r>
              <a:rPr lang="en-US" sz="2000" dirty="0" smtClean="0">
                <a:latin typeface="Times New Roman" pitchFamily="18" charset="0"/>
              </a:rPr>
              <a:t>.</a:t>
            </a:r>
          </a:p>
          <a:p>
            <a:pPr>
              <a:buFont typeface="Wingdings" pitchFamily="2" charset="2"/>
              <a:buChar char="ü"/>
            </a:pPr>
            <a:r>
              <a:rPr lang="en-US" sz="2000" dirty="0" smtClean="0">
                <a:solidFill>
                  <a:srgbClr val="FF0000"/>
                </a:solidFill>
                <a:latin typeface="Times New Roman" pitchFamily="18" charset="0"/>
              </a:rPr>
              <a:t>Software complexity can easily handled.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7" name="Slide Number Placeholder 17"/>
          <p:cNvSpPr>
            <a:spLocks noGrp="1"/>
          </p:cNvSpPr>
          <p:nvPr>
            <p:ph type="sldNum" sz="quarter" idx="12"/>
          </p:nvPr>
        </p:nvSpPr>
        <p:spPr/>
        <p:txBody>
          <a:bodyPr/>
          <a:lstStyle/>
          <a:p>
            <a:pPr>
              <a:defRPr/>
            </a:pPr>
            <a:fld id="{3A2A4785-17B6-43DF-9F9A-68E4F9F35F92}" type="slidenum">
              <a:rPr lang="en-US"/>
              <a:pPr>
                <a:defRPr/>
              </a:pPr>
              <a:t>37</a:t>
            </a:fld>
            <a:endParaRPr lang="en-US"/>
          </a:p>
        </p:txBody>
      </p:sp>
      <p:sp>
        <p:nvSpPr>
          <p:cNvPr id="7885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Java Program</a:t>
            </a:r>
          </a:p>
        </p:txBody>
      </p:sp>
      <p:sp>
        <p:nvSpPr>
          <p:cNvPr id="78851" name="Oval 3"/>
          <p:cNvSpPr>
            <a:spLocks noChangeArrowheads="1"/>
          </p:cNvSpPr>
          <p:nvPr/>
        </p:nvSpPr>
        <p:spPr bwMode="auto">
          <a:xfrm>
            <a:off x="3048000" y="1828800"/>
            <a:ext cx="1600200" cy="838200"/>
          </a:xfrm>
          <a:prstGeom prst="ellipse">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Java Source </a:t>
            </a:r>
          </a:p>
          <a:p>
            <a:pPr algn="ctr" eaLnBrk="0" hangingPunct="0"/>
            <a:r>
              <a:rPr lang="en-US">
                <a:latin typeface="Times New Roman" pitchFamily="18" charset="0"/>
              </a:rPr>
              <a:t>Code</a:t>
            </a:r>
          </a:p>
        </p:txBody>
      </p:sp>
      <p:sp>
        <p:nvSpPr>
          <p:cNvPr id="78852" name="Line 4"/>
          <p:cNvSpPr>
            <a:spLocks noChangeShapeType="1"/>
          </p:cNvSpPr>
          <p:nvPr/>
        </p:nvSpPr>
        <p:spPr bwMode="auto">
          <a:xfrm>
            <a:off x="3810000" y="2667000"/>
            <a:ext cx="0" cy="381000"/>
          </a:xfrm>
          <a:prstGeom prst="line">
            <a:avLst/>
          </a:prstGeom>
          <a:noFill/>
          <a:ln w="9525">
            <a:solidFill>
              <a:schemeClr val="tx1"/>
            </a:solidFill>
            <a:round/>
            <a:headEnd/>
            <a:tailEnd type="triangle" w="med" len="med"/>
          </a:ln>
          <a:effectLst/>
        </p:spPr>
        <p:txBody>
          <a:bodyPr/>
          <a:lstStyle/>
          <a:p>
            <a:endParaRPr lang="en-US"/>
          </a:p>
        </p:txBody>
      </p:sp>
      <p:sp>
        <p:nvSpPr>
          <p:cNvPr id="78853" name="Rectangle 5"/>
          <p:cNvSpPr>
            <a:spLocks noChangeArrowheads="1"/>
          </p:cNvSpPr>
          <p:nvPr/>
        </p:nvSpPr>
        <p:spPr bwMode="auto">
          <a:xfrm>
            <a:off x="2590800" y="3048000"/>
            <a:ext cx="2667000" cy="762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Java Compiler</a:t>
            </a:r>
          </a:p>
        </p:txBody>
      </p:sp>
      <p:sp>
        <p:nvSpPr>
          <p:cNvPr id="78854" name="Oval 6"/>
          <p:cNvSpPr>
            <a:spLocks noChangeArrowheads="1"/>
          </p:cNvSpPr>
          <p:nvPr/>
        </p:nvSpPr>
        <p:spPr bwMode="auto">
          <a:xfrm>
            <a:off x="457200" y="4876800"/>
            <a:ext cx="2209800" cy="685800"/>
          </a:xfrm>
          <a:prstGeom prst="ellipse">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Java Enabled </a:t>
            </a:r>
          </a:p>
          <a:p>
            <a:pPr algn="ctr" eaLnBrk="0" hangingPunct="0"/>
            <a:r>
              <a:rPr lang="en-US">
                <a:latin typeface="Times New Roman" pitchFamily="18" charset="0"/>
              </a:rPr>
              <a:t>Browser</a:t>
            </a:r>
          </a:p>
        </p:txBody>
      </p:sp>
      <p:sp>
        <p:nvSpPr>
          <p:cNvPr id="78855" name="Oval 7"/>
          <p:cNvSpPr>
            <a:spLocks noChangeArrowheads="1"/>
          </p:cNvSpPr>
          <p:nvPr/>
        </p:nvSpPr>
        <p:spPr bwMode="auto">
          <a:xfrm>
            <a:off x="4419600" y="4953000"/>
            <a:ext cx="2971800" cy="762000"/>
          </a:xfrm>
          <a:prstGeom prst="ellipse">
            <a:avLst/>
          </a:prstGeom>
          <a:solidFill>
            <a:schemeClr val="bg1"/>
          </a:solidFill>
          <a:ln w="9525">
            <a:solidFill>
              <a:schemeClr val="tx1"/>
            </a:solidFill>
            <a:round/>
            <a:headEnd/>
            <a:tailEnd/>
          </a:ln>
          <a:effectLst/>
        </p:spPr>
        <p:txBody>
          <a:bodyPr wrap="none" anchor="ctr"/>
          <a:lstStyle/>
          <a:p>
            <a:pPr algn="ctr"/>
            <a:r>
              <a:rPr lang="en-US">
                <a:latin typeface="Times New Roman" pitchFamily="18" charset="0"/>
              </a:rPr>
              <a:t>Java Interpreter</a:t>
            </a:r>
          </a:p>
        </p:txBody>
      </p:sp>
      <p:sp>
        <p:nvSpPr>
          <p:cNvPr id="78856" name="Line 8"/>
          <p:cNvSpPr>
            <a:spLocks noChangeShapeType="1"/>
          </p:cNvSpPr>
          <p:nvPr/>
        </p:nvSpPr>
        <p:spPr bwMode="auto">
          <a:xfrm flipH="1">
            <a:off x="1905000" y="3810000"/>
            <a:ext cx="1066800" cy="1066800"/>
          </a:xfrm>
          <a:prstGeom prst="line">
            <a:avLst/>
          </a:prstGeom>
          <a:noFill/>
          <a:ln w="9525">
            <a:solidFill>
              <a:schemeClr val="tx1"/>
            </a:solidFill>
            <a:round/>
            <a:headEnd/>
            <a:tailEnd type="triangle" w="med" len="med"/>
          </a:ln>
          <a:effectLst/>
        </p:spPr>
        <p:txBody>
          <a:bodyPr/>
          <a:lstStyle/>
          <a:p>
            <a:endParaRPr lang="en-US"/>
          </a:p>
        </p:txBody>
      </p:sp>
      <p:sp>
        <p:nvSpPr>
          <p:cNvPr id="78857" name="Line 9"/>
          <p:cNvSpPr>
            <a:spLocks noChangeShapeType="1"/>
          </p:cNvSpPr>
          <p:nvPr/>
        </p:nvSpPr>
        <p:spPr bwMode="auto">
          <a:xfrm>
            <a:off x="4648200" y="3810000"/>
            <a:ext cx="1143000" cy="1143000"/>
          </a:xfrm>
          <a:prstGeom prst="line">
            <a:avLst/>
          </a:prstGeom>
          <a:noFill/>
          <a:ln w="9525">
            <a:solidFill>
              <a:schemeClr val="tx1"/>
            </a:solidFill>
            <a:round/>
            <a:headEnd/>
            <a:tailEnd type="triangle" w="med" len="med"/>
          </a:ln>
          <a:effectLst/>
        </p:spPr>
        <p:txBody>
          <a:bodyPr/>
          <a:lstStyle/>
          <a:p>
            <a:endParaRPr lang="en-US"/>
          </a:p>
        </p:txBody>
      </p:sp>
      <p:sp>
        <p:nvSpPr>
          <p:cNvPr id="78858" name="Text Box 10"/>
          <p:cNvSpPr txBox="1">
            <a:spLocks noChangeArrowheads="1"/>
          </p:cNvSpPr>
          <p:nvPr/>
        </p:nvSpPr>
        <p:spPr bwMode="auto">
          <a:xfrm>
            <a:off x="5715000" y="3810000"/>
            <a:ext cx="2362200" cy="366713"/>
          </a:xfrm>
          <a:prstGeom prst="rect">
            <a:avLst/>
          </a:prstGeom>
          <a:noFill/>
          <a:ln w="9525">
            <a:noFill/>
            <a:miter lim="800000"/>
            <a:headEnd/>
            <a:tailEnd/>
          </a:ln>
          <a:effectLst/>
        </p:spPr>
        <p:txBody>
          <a:bodyPr>
            <a:spAutoFit/>
          </a:bodyPr>
          <a:lstStyle/>
          <a:p>
            <a:pPr eaLnBrk="0" hangingPunct="0">
              <a:spcBef>
                <a:spcPct val="50000"/>
              </a:spcBef>
            </a:pPr>
            <a:r>
              <a:rPr lang="en-US">
                <a:latin typeface="Times New Roman" pitchFamily="18" charset="0"/>
              </a:rPr>
              <a:t>Application Type</a:t>
            </a:r>
          </a:p>
        </p:txBody>
      </p:sp>
      <p:sp>
        <p:nvSpPr>
          <p:cNvPr id="78859" name="Text Box 11"/>
          <p:cNvSpPr txBox="1">
            <a:spLocks noChangeArrowheads="1"/>
          </p:cNvSpPr>
          <p:nvPr/>
        </p:nvSpPr>
        <p:spPr bwMode="auto">
          <a:xfrm>
            <a:off x="762000" y="3886200"/>
            <a:ext cx="1447800" cy="366713"/>
          </a:xfrm>
          <a:prstGeom prst="rect">
            <a:avLst/>
          </a:prstGeom>
          <a:noFill/>
          <a:ln w="9525">
            <a:noFill/>
            <a:miter lim="800000"/>
            <a:headEnd/>
            <a:tailEnd/>
          </a:ln>
          <a:effectLst/>
        </p:spPr>
        <p:txBody>
          <a:bodyPr>
            <a:spAutoFit/>
          </a:bodyPr>
          <a:lstStyle/>
          <a:p>
            <a:pPr eaLnBrk="0" hangingPunct="0">
              <a:spcBef>
                <a:spcPct val="50000"/>
              </a:spcBef>
            </a:pPr>
            <a:r>
              <a:rPr lang="en-US">
                <a:latin typeface="Times New Roman" pitchFamily="18" charset="0"/>
              </a:rPr>
              <a:t>Applet Type</a:t>
            </a:r>
          </a:p>
        </p:txBody>
      </p:sp>
      <p:sp>
        <p:nvSpPr>
          <p:cNvPr id="78860" name="Line 12"/>
          <p:cNvSpPr>
            <a:spLocks noChangeShapeType="1"/>
          </p:cNvSpPr>
          <p:nvPr/>
        </p:nvSpPr>
        <p:spPr bwMode="auto">
          <a:xfrm>
            <a:off x="1524000" y="556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61" name="Line 13"/>
          <p:cNvSpPr>
            <a:spLocks noChangeShapeType="1"/>
          </p:cNvSpPr>
          <p:nvPr/>
        </p:nvSpPr>
        <p:spPr bwMode="auto">
          <a:xfrm>
            <a:off x="5943600" y="57150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62" name="Rectangle 14"/>
          <p:cNvSpPr>
            <a:spLocks noChangeArrowheads="1"/>
          </p:cNvSpPr>
          <p:nvPr/>
        </p:nvSpPr>
        <p:spPr bwMode="auto">
          <a:xfrm>
            <a:off x="685800" y="5867400"/>
            <a:ext cx="1752600" cy="5334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Output</a:t>
            </a:r>
          </a:p>
        </p:txBody>
      </p:sp>
      <p:sp>
        <p:nvSpPr>
          <p:cNvPr id="78863" name="Rectangle 15"/>
          <p:cNvSpPr>
            <a:spLocks noChangeArrowheads="1"/>
          </p:cNvSpPr>
          <p:nvPr/>
        </p:nvSpPr>
        <p:spPr bwMode="auto">
          <a:xfrm>
            <a:off x="4876800" y="6019800"/>
            <a:ext cx="21336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Output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8A85F38C-7162-4655-A9C9-611961E28C50}" type="slidenum">
              <a:rPr lang="en-US"/>
              <a:pPr>
                <a:defRPr/>
              </a:pPr>
              <a:t>38</a:t>
            </a:fld>
            <a:endParaRPr lang="en-US"/>
          </a:p>
        </p:txBody>
      </p:sp>
      <p:sp>
        <p:nvSpPr>
          <p:cNvPr id="798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z="3700" smtClean="0">
                <a:effectLst/>
              </a:rPr>
              <a:t>First Java Program-Example 1</a:t>
            </a:r>
          </a:p>
        </p:txBody>
      </p:sp>
      <p:sp>
        <p:nvSpPr>
          <p:cNvPr id="79875" name="Rectangle 3"/>
          <p:cNvSpPr>
            <a:spLocks noGrp="1"/>
          </p:cNvSpPr>
          <p:nvPr>
            <p:ph type="body" idx="1"/>
          </p:nvPr>
        </p:nvSpPr>
        <p:spPr/>
        <p:txBody>
          <a:bodyPr/>
          <a:lstStyle/>
          <a:p>
            <a:pPr>
              <a:buFont typeface="Wingdings 3" pitchFamily="18" charset="2"/>
              <a:buNone/>
            </a:pPr>
            <a:r>
              <a:rPr lang="en-US" sz="2000" smtClean="0">
                <a:latin typeface="Times New Roman" pitchFamily="18" charset="0"/>
              </a:rPr>
              <a:t>/*This is a simple java program*/ </a:t>
            </a:r>
          </a:p>
          <a:p>
            <a:pPr>
              <a:buFont typeface="Wingdings 3" pitchFamily="18" charset="2"/>
              <a:buNone/>
            </a:pPr>
            <a:r>
              <a:rPr lang="en-US" sz="2000" smtClean="0">
                <a:latin typeface="Times New Roman" pitchFamily="18" charset="0"/>
              </a:rPr>
              <a:t>class Example</a:t>
            </a:r>
          </a:p>
          <a:p>
            <a:pPr>
              <a:buFont typeface="Wingdings 3" pitchFamily="18" charset="2"/>
              <a:buNone/>
            </a:pPr>
            <a:r>
              <a:rPr lang="en-US" sz="2000" smtClean="0">
                <a:latin typeface="Times New Roman" pitchFamily="18" charset="0"/>
              </a:rPr>
              <a:t>{</a:t>
            </a:r>
          </a:p>
          <a:p>
            <a:pPr>
              <a:buFont typeface="Wingdings 3" pitchFamily="18" charset="2"/>
              <a:buNone/>
            </a:pPr>
            <a:r>
              <a:rPr lang="en-US" sz="2000" smtClean="0">
                <a:latin typeface="Times New Roman" pitchFamily="18" charset="0"/>
              </a:rPr>
              <a:t>	public static void main (String args[])</a:t>
            </a:r>
          </a:p>
          <a:p>
            <a:pPr>
              <a:buFont typeface="Wingdings 3" pitchFamily="18" charset="2"/>
              <a:buNone/>
            </a:pPr>
            <a:r>
              <a:rPr lang="en-US" sz="2000" smtClean="0">
                <a:latin typeface="Times New Roman" pitchFamily="18" charset="0"/>
              </a:rPr>
              <a:t>	{</a:t>
            </a:r>
          </a:p>
          <a:p>
            <a:pPr>
              <a:buFont typeface="Wingdings 3" pitchFamily="18" charset="2"/>
              <a:buNone/>
            </a:pPr>
            <a:r>
              <a:rPr lang="en-US" sz="2000" smtClean="0">
                <a:latin typeface="Times New Roman" pitchFamily="18" charset="0"/>
              </a:rPr>
              <a:t>		System.out.println (</a:t>
            </a:r>
            <a:r>
              <a:rPr lang="en-US" sz="2000" smtClean="0"/>
              <a:t>“</a:t>
            </a:r>
            <a:r>
              <a:rPr lang="en-US" sz="2000" smtClean="0">
                <a:latin typeface="Times New Roman" pitchFamily="18" charset="0"/>
              </a:rPr>
              <a:t>This is a simple Java program</a:t>
            </a:r>
            <a:r>
              <a:rPr lang="en-US" sz="2000" smtClean="0"/>
              <a:t>”</a:t>
            </a:r>
            <a:r>
              <a:rPr lang="en-US" sz="2000" smtClean="0">
                <a:latin typeface="Times New Roman" pitchFamily="18" charset="0"/>
              </a:rPr>
              <a:t>);</a:t>
            </a:r>
          </a:p>
          <a:p>
            <a:pPr>
              <a:buFont typeface="Wingdings 3" pitchFamily="18" charset="2"/>
              <a:buNone/>
            </a:pPr>
            <a:r>
              <a:rPr lang="en-US" sz="2000" smtClean="0">
                <a:latin typeface="Times New Roman" pitchFamily="18" charset="0"/>
              </a:rPr>
              <a:t>	}</a:t>
            </a:r>
          </a:p>
          <a:p>
            <a:pPr>
              <a:buFont typeface="Wingdings 3" pitchFamily="18" charset="2"/>
              <a:buNone/>
            </a:pPr>
            <a:r>
              <a:rPr lang="en-US" sz="2000" smtClean="0">
                <a:latin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C636CF5-F66B-49DD-B63F-C3E6D74C2AF1}" type="slidenum">
              <a:rPr lang="en-US"/>
              <a:pPr>
                <a:defRPr/>
              </a:pPr>
              <a:t>39</a:t>
            </a:fld>
            <a:endParaRPr lang="en-US"/>
          </a:p>
        </p:txBody>
      </p:sp>
      <p:sp>
        <p:nvSpPr>
          <p:cNvPr id="80898" name="Rectangle 2"/>
          <p:cNvSpPr>
            <a:spLocks noGrp="1"/>
          </p:cNvSpPr>
          <p:nvPr>
            <p:ph type="title"/>
          </p:nvPr>
        </p:nvSpPr>
        <p:spPr bwMode="auto">
          <a:xfrm>
            <a:off x="228600" y="304800"/>
            <a:ext cx="8915400" cy="838200"/>
          </a:xfrm>
          <a:noFill/>
        </p:spPr>
        <p:txBody>
          <a:bodyPr wrap="square" lIns="91440" tIns="45720" rIns="91440" bIns="45720" numCol="1" anchorCtr="0" compatLnSpc="1">
            <a:prstTxWarp prst="textNoShape">
              <a:avLst/>
            </a:prstTxWarp>
          </a:bodyPr>
          <a:lstStyle/>
          <a:p>
            <a:r>
              <a:rPr lang="en-US" sz="2900" smtClean="0">
                <a:effectLst/>
              </a:rPr>
              <a:t>Simple Java Program-Some important points</a:t>
            </a:r>
          </a:p>
        </p:txBody>
      </p:sp>
      <p:sp>
        <p:nvSpPr>
          <p:cNvPr id="80899" name="Rectangle 3"/>
          <p:cNvSpPr>
            <a:spLocks noGrp="1"/>
          </p:cNvSpPr>
          <p:nvPr>
            <p:ph type="body" idx="1"/>
          </p:nvPr>
        </p:nvSpPr>
        <p:spPr>
          <a:xfrm>
            <a:off x="304800" y="1219200"/>
            <a:ext cx="8458200" cy="5410200"/>
          </a:xfrm>
        </p:spPr>
        <p:txBody>
          <a:bodyPr/>
          <a:lstStyle/>
          <a:p>
            <a:pPr>
              <a:lnSpc>
                <a:spcPct val="90000"/>
              </a:lnSpc>
              <a:buFont typeface="Wingdings" pitchFamily="2" charset="2"/>
              <a:buChar char="ü"/>
            </a:pPr>
            <a:r>
              <a:rPr lang="en-US" sz="2300" b="1" dirty="0" smtClean="0">
                <a:latin typeface="Times New Roman" pitchFamily="18" charset="0"/>
              </a:rPr>
              <a:t>public:</a:t>
            </a:r>
            <a:r>
              <a:rPr lang="en-US" sz="2300" dirty="0" smtClean="0">
                <a:latin typeface="Times New Roman" pitchFamily="18" charset="0"/>
              </a:rPr>
              <a:t> Access </a:t>
            </a:r>
            <a:r>
              <a:rPr lang="en-US" sz="2300" dirty="0" err="1" smtClean="0">
                <a:latin typeface="Times New Roman" pitchFamily="18" charset="0"/>
              </a:rPr>
              <a:t>specifier</a:t>
            </a:r>
            <a:r>
              <a:rPr lang="en-US" sz="2300" dirty="0" smtClean="0">
                <a:latin typeface="Times New Roman" pitchFamily="18" charset="0"/>
              </a:rPr>
              <a:t>. main() must be made public, since it must be called by code defined </a:t>
            </a:r>
            <a:r>
              <a:rPr lang="en-US" sz="2300" dirty="0" smtClean="0">
                <a:solidFill>
                  <a:srgbClr val="FF0000"/>
                </a:solidFill>
                <a:latin typeface="Times New Roman" pitchFamily="18" charset="0"/>
              </a:rPr>
              <a:t>outside it</a:t>
            </a:r>
            <a:r>
              <a:rPr lang="en-US" sz="2300" dirty="0" smtClean="0">
                <a:solidFill>
                  <a:srgbClr val="FF0000"/>
                </a:solidFill>
              </a:rPr>
              <a:t>’</a:t>
            </a:r>
            <a:r>
              <a:rPr lang="en-US" sz="2300" dirty="0" smtClean="0">
                <a:solidFill>
                  <a:srgbClr val="FF0000"/>
                </a:solidFill>
                <a:latin typeface="Times New Roman" pitchFamily="18" charset="0"/>
              </a:rPr>
              <a:t>s class</a:t>
            </a:r>
            <a:r>
              <a:rPr lang="en-US" sz="2300" dirty="0" smtClean="0">
                <a:latin typeface="Times New Roman" pitchFamily="18" charset="0"/>
              </a:rPr>
              <a:t>.</a:t>
            </a:r>
          </a:p>
          <a:p>
            <a:pPr>
              <a:lnSpc>
                <a:spcPct val="90000"/>
              </a:lnSpc>
              <a:buFont typeface="Wingdings" pitchFamily="2" charset="2"/>
              <a:buChar char="ü"/>
            </a:pPr>
            <a:r>
              <a:rPr lang="en-US" sz="2300" b="1" dirty="0" smtClean="0">
                <a:latin typeface="Times New Roman" pitchFamily="18" charset="0"/>
              </a:rPr>
              <a:t>Static:</a:t>
            </a:r>
            <a:r>
              <a:rPr lang="en-US" sz="2300" dirty="0" smtClean="0">
                <a:latin typeface="Times New Roman" pitchFamily="18" charset="0"/>
              </a:rPr>
              <a:t> It is required because </a:t>
            </a:r>
            <a:r>
              <a:rPr lang="en-US" sz="2300" dirty="0" smtClean="0">
                <a:solidFill>
                  <a:srgbClr val="FF0000"/>
                </a:solidFill>
                <a:latin typeface="Times New Roman" pitchFamily="18" charset="0"/>
              </a:rPr>
              <a:t>main() is called without creating an object of it</a:t>
            </a:r>
            <a:r>
              <a:rPr lang="en-US" sz="2300" dirty="0" smtClean="0">
                <a:solidFill>
                  <a:srgbClr val="FF0000"/>
                </a:solidFill>
              </a:rPr>
              <a:t>’</a:t>
            </a:r>
            <a:r>
              <a:rPr lang="en-US" sz="2300" dirty="0" smtClean="0">
                <a:solidFill>
                  <a:srgbClr val="FF0000"/>
                </a:solidFill>
                <a:latin typeface="Times New Roman" pitchFamily="18" charset="0"/>
              </a:rPr>
              <a:t>s class(shared)</a:t>
            </a:r>
          </a:p>
          <a:p>
            <a:pPr>
              <a:lnSpc>
                <a:spcPct val="90000"/>
              </a:lnSpc>
              <a:buFont typeface="Wingdings" pitchFamily="2" charset="2"/>
              <a:buChar char="ü"/>
            </a:pPr>
            <a:r>
              <a:rPr lang="en-US" sz="2300" b="1" dirty="0" smtClean="0">
                <a:latin typeface="Times New Roman" pitchFamily="18" charset="0"/>
              </a:rPr>
              <a:t>String </a:t>
            </a:r>
            <a:r>
              <a:rPr lang="en-US" sz="2300" b="1" dirty="0" err="1" smtClean="0">
                <a:latin typeface="Times New Roman" pitchFamily="18" charset="0"/>
              </a:rPr>
              <a:t>args</a:t>
            </a:r>
            <a:r>
              <a:rPr lang="en-US" sz="2300" b="1" dirty="0" smtClean="0">
                <a:latin typeface="Times New Roman" pitchFamily="18" charset="0"/>
              </a:rPr>
              <a:t>[]: </a:t>
            </a:r>
            <a:r>
              <a:rPr lang="en-US" sz="2300" dirty="0" smtClean="0">
                <a:latin typeface="Times New Roman" pitchFamily="18" charset="0"/>
              </a:rPr>
              <a:t>An array of objects of type String class. Each object of type string contains a character string. </a:t>
            </a:r>
            <a:r>
              <a:rPr lang="en-US" sz="2300" dirty="0" smtClean="0">
                <a:solidFill>
                  <a:srgbClr val="FF0000"/>
                </a:solidFill>
                <a:latin typeface="Times New Roman" pitchFamily="18" charset="0"/>
              </a:rPr>
              <a:t>It is used to manipulate command line argument</a:t>
            </a:r>
            <a:r>
              <a:rPr lang="en-US" sz="2300" dirty="0" smtClean="0">
                <a:latin typeface="Times New Roman" pitchFamily="18" charset="0"/>
              </a:rPr>
              <a:t>.</a:t>
            </a:r>
          </a:p>
          <a:p>
            <a:pPr>
              <a:lnSpc>
                <a:spcPct val="90000"/>
              </a:lnSpc>
              <a:buFont typeface="Wingdings" pitchFamily="2" charset="2"/>
              <a:buChar char="ü"/>
            </a:pPr>
            <a:r>
              <a:rPr lang="en-US" sz="2300" dirty="0" smtClean="0">
                <a:solidFill>
                  <a:srgbClr val="FF0000"/>
                </a:solidFill>
                <a:latin typeface="Times New Roman" pitchFamily="18" charset="0"/>
              </a:rPr>
              <a:t>Java is case sensitive</a:t>
            </a:r>
            <a:r>
              <a:rPr lang="en-US" sz="2300" dirty="0" smtClean="0">
                <a:latin typeface="Times New Roman" pitchFamily="18" charset="0"/>
              </a:rPr>
              <a:t>.</a:t>
            </a:r>
          </a:p>
          <a:p>
            <a:pPr>
              <a:lnSpc>
                <a:spcPct val="90000"/>
              </a:lnSpc>
              <a:buFont typeface="Wingdings" pitchFamily="2" charset="2"/>
              <a:buChar char="ü"/>
            </a:pPr>
            <a:r>
              <a:rPr lang="en-US" sz="2300" dirty="0" smtClean="0">
                <a:solidFill>
                  <a:srgbClr val="FF0000"/>
                </a:solidFill>
                <a:latin typeface="Times New Roman" pitchFamily="18" charset="0"/>
              </a:rPr>
              <a:t>S</a:t>
            </a:r>
            <a:r>
              <a:rPr lang="en-US" sz="2300" dirty="0" smtClean="0">
                <a:latin typeface="Times New Roman" pitchFamily="18" charset="0"/>
              </a:rPr>
              <a:t>ystem           predefined class that refers to system.</a:t>
            </a:r>
          </a:p>
          <a:p>
            <a:pPr>
              <a:lnSpc>
                <a:spcPct val="90000"/>
              </a:lnSpc>
              <a:buFont typeface="Wingdings" pitchFamily="2" charset="2"/>
              <a:buNone/>
            </a:pPr>
            <a:r>
              <a:rPr lang="en-US" sz="2300" b="1" dirty="0" smtClean="0">
                <a:latin typeface="Times New Roman" pitchFamily="18" charset="0"/>
              </a:rPr>
              <a:t>	</a:t>
            </a:r>
            <a:r>
              <a:rPr lang="en-US" sz="2300" dirty="0" smtClean="0">
                <a:latin typeface="Times New Roman" pitchFamily="18" charset="0"/>
              </a:rPr>
              <a:t>out                  It is static data member of System class</a:t>
            </a:r>
          </a:p>
          <a:p>
            <a:pPr>
              <a:lnSpc>
                <a:spcPct val="90000"/>
              </a:lnSpc>
              <a:buFont typeface="Wingdings" pitchFamily="2" charset="2"/>
              <a:buNone/>
            </a:pPr>
            <a:r>
              <a:rPr lang="en-US" sz="2300" dirty="0" smtClean="0">
                <a:latin typeface="Times New Roman" pitchFamily="18" charset="0"/>
              </a:rPr>
              <a:t>	</a:t>
            </a:r>
            <a:r>
              <a:rPr lang="en-US" sz="2300" dirty="0" err="1" smtClean="0">
                <a:latin typeface="Times New Roman" pitchFamily="18" charset="0"/>
              </a:rPr>
              <a:t>println</a:t>
            </a:r>
            <a:r>
              <a:rPr lang="en-US" sz="2300" dirty="0" smtClean="0">
                <a:latin typeface="Times New Roman" pitchFamily="18" charset="0"/>
              </a:rPr>
              <a:t>()          It is a member Method of out object </a:t>
            </a:r>
            <a:endParaRPr lang="en-US" sz="2300" b="1" dirty="0" smtClean="0">
              <a:latin typeface="Times New Roman" pitchFamily="18" charset="0"/>
            </a:endParaRPr>
          </a:p>
        </p:txBody>
      </p:sp>
      <p:sp>
        <p:nvSpPr>
          <p:cNvPr id="80900" name="Line 4"/>
          <p:cNvSpPr>
            <a:spLocks noChangeShapeType="1"/>
          </p:cNvSpPr>
          <p:nvPr/>
        </p:nvSpPr>
        <p:spPr bwMode="auto">
          <a:xfrm>
            <a:off x="1371600" y="57150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01" name="Line 5"/>
          <p:cNvSpPr>
            <a:spLocks noChangeShapeType="1"/>
          </p:cNvSpPr>
          <p:nvPr/>
        </p:nvSpPr>
        <p:spPr bwMode="auto">
          <a:xfrm>
            <a:off x="1828800" y="5334000"/>
            <a:ext cx="838200" cy="0"/>
          </a:xfrm>
          <a:prstGeom prst="line">
            <a:avLst/>
          </a:prstGeom>
          <a:noFill/>
          <a:ln w="9525">
            <a:solidFill>
              <a:schemeClr val="tx1"/>
            </a:solidFill>
            <a:round/>
            <a:headEnd/>
            <a:tailEnd type="triangle" w="med" len="med"/>
          </a:ln>
          <a:effectLst/>
        </p:spPr>
        <p:txBody>
          <a:bodyPr/>
          <a:lstStyle/>
          <a:p>
            <a:endParaRPr lang="en-US"/>
          </a:p>
        </p:txBody>
      </p:sp>
      <p:sp>
        <p:nvSpPr>
          <p:cNvPr id="80902" name="Line 6"/>
          <p:cNvSpPr>
            <a:spLocks noChangeShapeType="1"/>
          </p:cNvSpPr>
          <p:nvPr/>
        </p:nvSpPr>
        <p:spPr bwMode="auto">
          <a:xfrm>
            <a:off x="2057400" y="6172200"/>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F5BB32F4-B17C-4D6E-9588-242392BFB778}" type="slidenum">
              <a:rPr lang="en-US"/>
              <a:pPr>
                <a:defRPr/>
              </a:pPr>
              <a:t>4</a:t>
            </a:fld>
            <a:endParaRPr lang="en-US"/>
          </a:p>
        </p:txBody>
      </p:sp>
      <p:sp>
        <p:nvSpPr>
          <p:cNvPr id="12290" name="Rectangle 3"/>
          <p:cNvSpPr>
            <a:spLocks noGrp="1" noChangeArrowheads="1"/>
          </p:cNvSpPr>
          <p:nvPr>
            <p:ph idx="1"/>
          </p:nvPr>
        </p:nvSpPr>
        <p:spPr/>
        <p:txBody>
          <a:bodyPr/>
          <a:lstStyle/>
          <a:p>
            <a:pPr marL="533400" indent="-533400">
              <a:buFont typeface="Wingdings" pitchFamily="2" charset="2"/>
              <a:buAutoNum type="arabicPeriod"/>
            </a:pPr>
            <a:r>
              <a:rPr lang="en-US" sz="2000" smtClean="0">
                <a:latin typeface="Times New Roman" pitchFamily="18" charset="0"/>
              </a:rPr>
              <a:t>Simple, Small and Familiar</a:t>
            </a:r>
          </a:p>
          <a:p>
            <a:pPr marL="533400" indent="-533400">
              <a:buFont typeface="Wingdings" pitchFamily="2" charset="2"/>
              <a:buAutoNum type="arabicPeriod"/>
            </a:pPr>
            <a:r>
              <a:rPr lang="en-US" sz="2000" smtClean="0">
                <a:latin typeface="Times New Roman" pitchFamily="18" charset="0"/>
              </a:rPr>
              <a:t>Compiled and Interpreted</a:t>
            </a:r>
          </a:p>
          <a:p>
            <a:pPr marL="533400" indent="-533400">
              <a:buFont typeface="Wingdings" pitchFamily="2" charset="2"/>
              <a:buAutoNum type="arabicPeriod"/>
            </a:pPr>
            <a:r>
              <a:rPr lang="en-US" sz="2000" smtClean="0">
                <a:latin typeface="Times New Roman" pitchFamily="18" charset="0"/>
              </a:rPr>
              <a:t>Object Oriented</a:t>
            </a:r>
          </a:p>
          <a:p>
            <a:pPr marL="533400" indent="-533400">
              <a:buFont typeface="Wingdings" pitchFamily="2" charset="2"/>
              <a:buAutoNum type="arabicPeriod"/>
            </a:pPr>
            <a:r>
              <a:rPr lang="en-US" sz="2000" smtClean="0">
                <a:latin typeface="Times New Roman" pitchFamily="18" charset="0"/>
              </a:rPr>
              <a:t>Platform Independent and portable</a:t>
            </a:r>
          </a:p>
          <a:p>
            <a:pPr marL="533400" indent="-533400">
              <a:buFont typeface="Wingdings" pitchFamily="2" charset="2"/>
              <a:buAutoNum type="arabicPeriod"/>
            </a:pPr>
            <a:r>
              <a:rPr lang="en-US" sz="2000" smtClean="0">
                <a:latin typeface="Times New Roman" pitchFamily="18" charset="0"/>
              </a:rPr>
              <a:t>Robust and Secure</a:t>
            </a:r>
          </a:p>
          <a:p>
            <a:pPr marL="533400" indent="-533400">
              <a:buFont typeface="Wingdings" pitchFamily="2" charset="2"/>
              <a:buAutoNum type="arabicPeriod"/>
            </a:pPr>
            <a:r>
              <a:rPr lang="en-US" sz="2000" smtClean="0">
                <a:latin typeface="Times New Roman" pitchFamily="18" charset="0"/>
              </a:rPr>
              <a:t>Distributed / Network Oriented</a:t>
            </a:r>
          </a:p>
          <a:p>
            <a:pPr marL="533400" indent="-533400">
              <a:buFont typeface="Wingdings" pitchFamily="2" charset="2"/>
              <a:buAutoNum type="arabicPeriod"/>
            </a:pPr>
            <a:r>
              <a:rPr lang="en-US" sz="2000" smtClean="0">
                <a:latin typeface="Times New Roman" pitchFamily="18" charset="0"/>
              </a:rPr>
              <a:t>Multithreaded and Interactive</a:t>
            </a:r>
          </a:p>
          <a:p>
            <a:pPr marL="533400" indent="-533400">
              <a:buFont typeface="Wingdings" pitchFamily="2" charset="2"/>
              <a:buAutoNum type="arabicPeriod"/>
            </a:pPr>
            <a:r>
              <a:rPr lang="en-US" sz="2000" smtClean="0">
                <a:latin typeface="Times New Roman" pitchFamily="18" charset="0"/>
              </a:rPr>
              <a:t>High Performance</a:t>
            </a:r>
          </a:p>
          <a:p>
            <a:pPr marL="533400" indent="-533400">
              <a:buFont typeface="Wingdings" pitchFamily="2" charset="2"/>
              <a:buAutoNum type="arabicPeriod"/>
            </a:pPr>
            <a:r>
              <a:rPr lang="en-US" sz="2000" smtClean="0">
                <a:latin typeface="Times New Roman" pitchFamily="18" charset="0"/>
              </a:rPr>
              <a:t>Dynamic </a:t>
            </a:r>
          </a:p>
        </p:txBody>
      </p:sp>
      <p:sp>
        <p:nvSpPr>
          <p:cNvPr id="26626" name="Rectangle 2"/>
          <p:cNvSpPr>
            <a:spLocks noGrp="1" noChangeArrowheads="1"/>
          </p:cNvSpPr>
          <p:nvPr>
            <p:ph type="title"/>
          </p:nvPr>
        </p:nvSpPr>
        <p:spPr/>
        <p:txBody>
          <a:bodyPr/>
          <a:lstStyle/>
          <a:p>
            <a:pPr fontAlgn="auto">
              <a:spcAft>
                <a:spcPts val="0"/>
              </a:spcAft>
              <a:defRPr/>
            </a:pPr>
            <a:r>
              <a:rPr lang="en-US"/>
              <a:t>Features of Java</a:t>
            </a:r>
          </a:p>
        </p:txBody>
      </p:sp>
      <p:sp>
        <p:nvSpPr>
          <p:cNvPr id="12292"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0F9939D3-4A95-47EE-846C-9606D2C37BDC}" type="slidenum">
              <a:rPr lang="en-US" sz="1000"/>
              <a:pPr algn="r"/>
              <a:t>4</a:t>
            </a:fld>
            <a:endParaRPr lang="en-US" sz="1000"/>
          </a:p>
        </p:txBody>
      </p:sp>
      <p:sp>
        <p:nvSpPr>
          <p:cNvPr id="12293"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798D3CE3-1F4A-4C0D-B30A-BA98533EDFEF}" type="slidenum">
              <a:rPr lang="en-US"/>
              <a:pPr>
                <a:defRPr/>
              </a:pPr>
              <a:t>40</a:t>
            </a:fld>
            <a:endParaRPr lang="en-US"/>
          </a:p>
        </p:txBody>
      </p:sp>
      <p:sp>
        <p:nvSpPr>
          <p:cNvPr id="819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JRE and JDK</a:t>
            </a:r>
          </a:p>
        </p:txBody>
      </p:sp>
      <p:sp>
        <p:nvSpPr>
          <p:cNvPr id="81923" name="Rectangle 3"/>
          <p:cNvSpPr>
            <a:spLocks noGrp="1"/>
          </p:cNvSpPr>
          <p:nvPr>
            <p:ph type="body" idx="1"/>
          </p:nvPr>
        </p:nvSpPr>
        <p:spPr>
          <a:xfrm>
            <a:off x="457200" y="1481138"/>
            <a:ext cx="7905750" cy="4525962"/>
          </a:xfrm>
        </p:spPr>
        <p:txBody>
          <a:bodyPr/>
          <a:lstStyle/>
          <a:p>
            <a:pPr>
              <a:lnSpc>
                <a:spcPct val="80000"/>
              </a:lnSpc>
              <a:buSzTx/>
              <a:buFont typeface="Wingdings" pitchFamily="2" charset="2"/>
              <a:buChar char="ü"/>
            </a:pPr>
            <a:r>
              <a:rPr lang="en-US" sz="2300" b="1" smtClean="0">
                <a:latin typeface="Times New Roman" pitchFamily="18" charset="0"/>
              </a:rPr>
              <a:t>JRE: J2SE Runtime Environment</a:t>
            </a:r>
          </a:p>
          <a:p>
            <a:pPr lvl="1">
              <a:lnSpc>
                <a:spcPct val="80000"/>
              </a:lnSpc>
              <a:buFont typeface="Wingdings" pitchFamily="2" charset="2"/>
              <a:buChar char="ü"/>
            </a:pPr>
            <a:r>
              <a:rPr lang="en-US" sz="2200" smtClean="0">
                <a:latin typeface="Times New Roman" pitchFamily="18" charset="0"/>
              </a:rPr>
              <a:t>provides </a:t>
            </a:r>
          </a:p>
          <a:p>
            <a:pPr lvl="2">
              <a:lnSpc>
                <a:spcPct val="80000"/>
              </a:lnSpc>
              <a:buSzTx/>
              <a:buFont typeface="Wingdings" pitchFamily="2" charset="2"/>
              <a:buChar char="ü"/>
            </a:pPr>
            <a:r>
              <a:rPr lang="en-US" smtClean="0">
                <a:latin typeface="Times New Roman" pitchFamily="18" charset="0"/>
              </a:rPr>
              <a:t>libraries, </a:t>
            </a:r>
          </a:p>
          <a:p>
            <a:pPr lvl="2">
              <a:lnSpc>
                <a:spcPct val="80000"/>
              </a:lnSpc>
              <a:buSzTx/>
              <a:buFont typeface="Wingdings" pitchFamily="2" charset="2"/>
              <a:buChar char="ü"/>
            </a:pPr>
            <a:r>
              <a:rPr lang="en-US" smtClean="0">
                <a:latin typeface="Times New Roman" pitchFamily="18" charset="0"/>
              </a:rPr>
              <a:t>Java virtual machine, </a:t>
            </a:r>
          </a:p>
          <a:p>
            <a:pPr lvl="2">
              <a:lnSpc>
                <a:spcPct val="80000"/>
              </a:lnSpc>
              <a:buSzTx/>
              <a:buFont typeface="Wingdings" pitchFamily="2" charset="2"/>
              <a:buChar char="ü"/>
            </a:pPr>
            <a:r>
              <a:rPr lang="en-US" smtClean="0">
                <a:latin typeface="Times New Roman" pitchFamily="18" charset="0"/>
              </a:rPr>
              <a:t>other components necessary for you to</a:t>
            </a:r>
            <a:r>
              <a:rPr lang="en-US" smtClean="0">
                <a:solidFill>
                  <a:srgbClr val="3399FF"/>
                </a:solidFill>
                <a:latin typeface="Times New Roman" pitchFamily="18" charset="0"/>
              </a:rPr>
              <a:t> </a:t>
            </a:r>
            <a:r>
              <a:rPr lang="en-US" i="1" smtClean="0">
                <a:solidFill>
                  <a:srgbClr val="3399FF"/>
                </a:solidFill>
                <a:latin typeface="Times New Roman" pitchFamily="18" charset="0"/>
              </a:rPr>
              <a:t>run</a:t>
            </a:r>
            <a:r>
              <a:rPr lang="en-US" smtClean="0">
                <a:latin typeface="Times New Roman" pitchFamily="18" charset="0"/>
              </a:rPr>
              <a:t> applets and applications</a:t>
            </a:r>
            <a:endParaRPr lang="en-US" b="1" smtClean="0">
              <a:latin typeface="Times New Roman" pitchFamily="18" charset="0"/>
            </a:endParaRPr>
          </a:p>
          <a:p>
            <a:pPr>
              <a:lnSpc>
                <a:spcPct val="80000"/>
              </a:lnSpc>
              <a:buSzTx/>
              <a:buFont typeface="Wingdings" pitchFamily="2" charset="2"/>
              <a:buChar char="ü"/>
            </a:pPr>
            <a:r>
              <a:rPr lang="en-US" sz="2300" b="1" smtClean="0">
                <a:latin typeface="Times New Roman" pitchFamily="18" charset="0"/>
              </a:rPr>
              <a:t>JDK: J2SE Development Kit</a:t>
            </a:r>
          </a:p>
          <a:p>
            <a:pPr lvl="1">
              <a:lnSpc>
                <a:spcPct val="80000"/>
              </a:lnSpc>
              <a:buFont typeface="Wingdings" pitchFamily="2" charset="2"/>
              <a:buChar char="ü"/>
            </a:pPr>
            <a:r>
              <a:rPr lang="en-US" sz="2200" smtClean="0">
                <a:latin typeface="Times New Roman" pitchFamily="18" charset="0"/>
              </a:rPr>
              <a:t>includes </a:t>
            </a:r>
          </a:p>
          <a:p>
            <a:pPr lvl="2">
              <a:lnSpc>
                <a:spcPct val="80000"/>
              </a:lnSpc>
              <a:buSzTx/>
              <a:buFont typeface="Wingdings" pitchFamily="2" charset="2"/>
              <a:buChar char="ü"/>
            </a:pPr>
            <a:r>
              <a:rPr lang="en-US" smtClean="0">
                <a:solidFill>
                  <a:srgbClr val="3399FF"/>
                </a:solidFill>
                <a:latin typeface="Times New Roman" pitchFamily="18" charset="0"/>
              </a:rPr>
              <a:t>JRE</a:t>
            </a:r>
            <a:r>
              <a:rPr lang="en-US" smtClean="0">
                <a:latin typeface="Times New Roman" pitchFamily="18" charset="0"/>
              </a:rPr>
              <a:t> </a:t>
            </a:r>
          </a:p>
          <a:p>
            <a:pPr lvl="2">
              <a:lnSpc>
                <a:spcPct val="80000"/>
              </a:lnSpc>
              <a:buSzTx/>
              <a:buFont typeface="Wingdings" pitchFamily="2" charset="2"/>
              <a:buChar char="ü"/>
            </a:pPr>
            <a:r>
              <a:rPr lang="en-US" smtClean="0">
                <a:latin typeface="Times New Roman" pitchFamily="18" charset="0"/>
              </a:rPr>
              <a:t>command-line development tools such as </a:t>
            </a:r>
            <a:r>
              <a:rPr lang="en-US" smtClean="0">
                <a:solidFill>
                  <a:srgbClr val="3399FF"/>
                </a:solidFill>
                <a:latin typeface="Times New Roman" pitchFamily="18" charset="0"/>
              </a:rPr>
              <a:t>compilers</a:t>
            </a:r>
            <a:r>
              <a:rPr lang="en-US" smtClean="0">
                <a:latin typeface="Times New Roman" pitchFamily="18" charset="0"/>
              </a:rPr>
              <a:t> and debuggers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F9498EF4-4FB5-400F-829C-19A4931EE16C}" type="slidenum">
              <a:rPr lang="en-US"/>
              <a:pPr>
                <a:defRPr/>
              </a:pPr>
              <a:t>41</a:t>
            </a:fld>
            <a:endParaRPr lang="en-US"/>
          </a:p>
        </p:txBody>
      </p:sp>
      <p:sp>
        <p:nvSpPr>
          <p:cNvPr id="829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Implementing a Java Program</a:t>
            </a:r>
          </a:p>
        </p:txBody>
      </p:sp>
      <p:sp>
        <p:nvSpPr>
          <p:cNvPr id="82947" name="Rectangle 3"/>
          <p:cNvSpPr>
            <a:spLocks noGrp="1"/>
          </p:cNvSpPr>
          <p:nvPr>
            <p:ph type="body" idx="1"/>
          </p:nvPr>
        </p:nvSpPr>
        <p:spPr>
          <a:xfrm>
            <a:off x="457200" y="1981200"/>
            <a:ext cx="8382000" cy="4419600"/>
          </a:xfrm>
        </p:spPr>
        <p:txBody>
          <a:bodyPr/>
          <a:lstStyle/>
          <a:p>
            <a:pPr marL="533400" indent="-533400">
              <a:lnSpc>
                <a:spcPct val="90000"/>
              </a:lnSpc>
              <a:buFont typeface="Wingdings" pitchFamily="2" charset="2"/>
              <a:buAutoNum type="arabicPeriod"/>
            </a:pPr>
            <a:r>
              <a:rPr lang="en-US" sz="2000" smtClean="0">
                <a:latin typeface="Times New Roman" pitchFamily="18" charset="0"/>
              </a:rPr>
              <a:t>Creating a java program</a:t>
            </a:r>
          </a:p>
          <a:p>
            <a:pPr marL="533400" indent="-533400">
              <a:lnSpc>
                <a:spcPct val="90000"/>
              </a:lnSpc>
              <a:buFont typeface="Wingdings" pitchFamily="2" charset="2"/>
              <a:buAutoNum type="arabicPeriod"/>
            </a:pPr>
            <a:r>
              <a:rPr lang="en-US" sz="2000" smtClean="0">
                <a:latin typeface="Times New Roman" pitchFamily="18" charset="0"/>
              </a:rPr>
              <a:t>Compiling a java program</a:t>
            </a:r>
          </a:p>
          <a:p>
            <a:pPr marL="533400" indent="-533400">
              <a:lnSpc>
                <a:spcPct val="90000"/>
              </a:lnSpc>
              <a:buFont typeface="Wingdings" pitchFamily="2" charset="2"/>
              <a:buAutoNum type="arabicPeriod"/>
            </a:pPr>
            <a:r>
              <a:rPr lang="en-US" sz="2000" smtClean="0">
                <a:latin typeface="Times New Roman" pitchFamily="18" charset="0"/>
              </a:rPr>
              <a:t>Running the program</a:t>
            </a:r>
          </a:p>
          <a:p>
            <a:pPr marL="533400" indent="-533400">
              <a:lnSpc>
                <a:spcPct val="90000"/>
              </a:lnSpc>
              <a:buFont typeface="Wingdings" pitchFamily="2" charset="2"/>
              <a:buNone/>
            </a:pPr>
            <a:endParaRPr lang="en-US" sz="2000" smtClean="0">
              <a:latin typeface="Times New Roman" pitchFamily="18" charset="0"/>
            </a:endParaRPr>
          </a:p>
          <a:p>
            <a:pPr marL="533400" indent="-533400">
              <a:lnSpc>
                <a:spcPct val="90000"/>
              </a:lnSpc>
              <a:buFont typeface="Wingdings" pitchFamily="2" charset="2"/>
              <a:buNone/>
            </a:pPr>
            <a:r>
              <a:rPr lang="en-US" sz="2000" b="1" u="sng" smtClean="0">
                <a:latin typeface="Times New Roman" pitchFamily="18" charset="0"/>
              </a:rPr>
              <a:t>Creating a Java Program:</a:t>
            </a:r>
          </a:p>
          <a:p>
            <a:pPr marL="533400" indent="-533400">
              <a:lnSpc>
                <a:spcPct val="90000"/>
              </a:lnSpc>
              <a:buFont typeface="Wingdings" pitchFamily="2" charset="2"/>
              <a:buAutoNum type="arabicPeriod"/>
            </a:pPr>
            <a:r>
              <a:rPr lang="en-US" sz="2000" smtClean="0">
                <a:latin typeface="Times New Roman" pitchFamily="18" charset="0"/>
              </a:rPr>
              <a:t>All java source file has an extension </a:t>
            </a:r>
            <a:r>
              <a:rPr lang="en-US" sz="2000" b="1" smtClean="0">
                <a:latin typeface="Times New Roman" pitchFamily="18" charset="0"/>
              </a:rPr>
              <a:t>.java</a:t>
            </a:r>
            <a:r>
              <a:rPr lang="en-US" sz="2000" smtClean="0">
                <a:latin typeface="Times New Roman" pitchFamily="18" charset="0"/>
              </a:rPr>
              <a:t>.</a:t>
            </a:r>
          </a:p>
          <a:p>
            <a:pPr marL="533400" indent="-533400">
              <a:lnSpc>
                <a:spcPct val="90000"/>
              </a:lnSpc>
              <a:buFont typeface="Wingdings" pitchFamily="2" charset="2"/>
              <a:buAutoNum type="arabicPeriod"/>
            </a:pPr>
            <a:r>
              <a:rPr lang="en-US" sz="2000" smtClean="0">
                <a:latin typeface="Times New Roman" pitchFamily="18" charset="0"/>
              </a:rPr>
              <a:t>If a program contains multiple classes, the file name must be the class name of the class containing the </a:t>
            </a:r>
            <a:r>
              <a:rPr lang="en-US" sz="2000" b="1" smtClean="0">
                <a:latin typeface="Times New Roman" pitchFamily="18" charset="0"/>
              </a:rPr>
              <a:t>main</a:t>
            </a:r>
            <a:r>
              <a:rPr lang="en-US" sz="2000" smtClean="0">
                <a:latin typeface="Times New Roman" pitchFamily="18" charset="0"/>
              </a:rPr>
              <a:t> method. This class must be the only public class.</a:t>
            </a:r>
          </a:p>
          <a:p>
            <a:pPr marL="533400" indent="-533400">
              <a:lnSpc>
                <a:spcPct val="90000"/>
              </a:lnSpc>
              <a:buFont typeface="Wingdings" pitchFamily="2" charset="2"/>
              <a:buNone/>
            </a:pPr>
            <a:r>
              <a:rPr lang="en-US" sz="2000" smtClean="0">
                <a:latin typeface="Times New Roman" pitchFamily="18" charset="0"/>
              </a:rPr>
              <a:t>[Rule: File name should match the name of the public class of a source code.]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E62C480F-1472-4F78-A9D6-0C06564530E2}" type="slidenum">
              <a:rPr lang="en-US"/>
              <a:pPr>
                <a:defRPr/>
              </a:pPr>
              <a:t>42</a:t>
            </a:fld>
            <a:endParaRPr lang="en-US"/>
          </a:p>
        </p:txBody>
      </p:sp>
      <p:sp>
        <p:nvSpPr>
          <p:cNvPr id="839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Implementing a Java Program</a:t>
            </a:r>
          </a:p>
        </p:txBody>
      </p:sp>
      <p:sp>
        <p:nvSpPr>
          <p:cNvPr id="83971" name="Rectangle 3"/>
          <p:cNvSpPr>
            <a:spLocks noGrp="1"/>
          </p:cNvSpPr>
          <p:nvPr>
            <p:ph type="body" idx="1"/>
          </p:nvPr>
        </p:nvSpPr>
        <p:spPr/>
        <p:txBody>
          <a:bodyPr/>
          <a:lstStyle/>
          <a:p>
            <a:pPr>
              <a:lnSpc>
                <a:spcPct val="90000"/>
              </a:lnSpc>
              <a:buFont typeface="Wingdings 3" pitchFamily="18" charset="2"/>
              <a:buNone/>
            </a:pPr>
            <a:r>
              <a:rPr lang="en-US" sz="2300" b="1" u="sng" dirty="0" smtClean="0">
                <a:latin typeface="Times New Roman" pitchFamily="18" charset="0"/>
              </a:rPr>
              <a:t>Compiling a Java Program:</a:t>
            </a:r>
          </a:p>
          <a:p>
            <a:pPr>
              <a:lnSpc>
                <a:spcPct val="90000"/>
              </a:lnSpc>
              <a:buFont typeface="Wingdings" pitchFamily="2" charset="2"/>
              <a:buChar char="ü"/>
            </a:pPr>
            <a:r>
              <a:rPr lang="en-US" sz="2300" dirty="0" smtClean="0">
                <a:latin typeface="Times New Roman" pitchFamily="18" charset="0"/>
              </a:rPr>
              <a:t>To compile a java program, execute the java compiler </a:t>
            </a:r>
            <a:r>
              <a:rPr lang="en-US" sz="2300" b="1" dirty="0" err="1" smtClean="0">
                <a:latin typeface="Times New Roman" pitchFamily="18" charset="0"/>
              </a:rPr>
              <a:t>javac</a:t>
            </a:r>
            <a:r>
              <a:rPr lang="en-US" sz="2300" dirty="0" smtClean="0">
                <a:latin typeface="Times New Roman" pitchFamily="18" charset="0"/>
              </a:rPr>
              <a:t>, specifying the name of the source file on the command line.  </a:t>
            </a:r>
          </a:p>
          <a:p>
            <a:pPr>
              <a:lnSpc>
                <a:spcPct val="90000"/>
              </a:lnSpc>
              <a:buFont typeface="Wingdings" pitchFamily="2" charset="2"/>
              <a:buChar char="ü"/>
            </a:pPr>
            <a:r>
              <a:rPr lang="en-US" sz="2300" dirty="0" smtClean="0">
                <a:latin typeface="Times New Roman" pitchFamily="18" charset="0"/>
              </a:rPr>
              <a:t> </a:t>
            </a:r>
          </a:p>
          <a:p>
            <a:pPr>
              <a:lnSpc>
                <a:spcPct val="90000"/>
              </a:lnSpc>
              <a:buNone/>
            </a:pPr>
            <a:r>
              <a:rPr lang="en-US" sz="2300" dirty="0" smtClean="0">
                <a:solidFill>
                  <a:srgbClr val="FF0000"/>
                </a:solidFill>
                <a:latin typeface="Times New Roman" pitchFamily="18" charset="0"/>
              </a:rPr>
              <a:t>	C:\&gt; </a:t>
            </a:r>
            <a:r>
              <a:rPr lang="en-US" sz="2300" dirty="0" err="1" smtClean="0">
                <a:solidFill>
                  <a:srgbClr val="FF0000"/>
                </a:solidFill>
                <a:latin typeface="Times New Roman" pitchFamily="18" charset="0"/>
              </a:rPr>
              <a:t>javac</a:t>
            </a:r>
            <a:r>
              <a:rPr lang="en-US" sz="2300" dirty="0" smtClean="0">
                <a:solidFill>
                  <a:srgbClr val="FF0000"/>
                </a:solidFill>
                <a:latin typeface="Times New Roman" pitchFamily="18" charset="0"/>
              </a:rPr>
              <a:t> Example.java</a:t>
            </a:r>
          </a:p>
          <a:p>
            <a:pPr>
              <a:lnSpc>
                <a:spcPct val="90000"/>
              </a:lnSpc>
              <a:buNone/>
            </a:pPr>
            <a:endParaRPr lang="en-US" sz="2300" dirty="0" smtClean="0">
              <a:solidFill>
                <a:srgbClr val="FF0000"/>
              </a:solidFill>
              <a:latin typeface="Times New Roman" pitchFamily="18" charset="0"/>
            </a:endParaRPr>
          </a:p>
          <a:p>
            <a:pPr>
              <a:lnSpc>
                <a:spcPct val="90000"/>
              </a:lnSpc>
              <a:buFont typeface="Wingdings" pitchFamily="2" charset="2"/>
              <a:buChar char="ü"/>
            </a:pPr>
            <a:r>
              <a:rPr lang="en-US" sz="2300" dirty="0" smtClean="0">
                <a:latin typeface="Times New Roman" pitchFamily="18" charset="0"/>
              </a:rPr>
              <a:t>When java source code is compiled, each individual class is put into it</a:t>
            </a:r>
            <a:r>
              <a:rPr lang="en-US" sz="2300" dirty="0" smtClean="0"/>
              <a:t>’</a:t>
            </a:r>
            <a:r>
              <a:rPr lang="en-US" sz="2300" dirty="0" smtClean="0">
                <a:latin typeface="Times New Roman" pitchFamily="18" charset="0"/>
              </a:rPr>
              <a:t>s own output file named after the class and using the </a:t>
            </a:r>
            <a:r>
              <a:rPr lang="en-US" sz="2300" b="1" dirty="0" smtClean="0">
                <a:latin typeface="Times New Roman" pitchFamily="18" charset="0"/>
              </a:rPr>
              <a:t>.class</a:t>
            </a:r>
            <a:r>
              <a:rPr lang="en-US" sz="2300" dirty="0" smtClean="0">
                <a:latin typeface="Times New Roman" pitchFamily="18" charset="0"/>
              </a:rPr>
              <a:t> extension.</a:t>
            </a:r>
          </a:p>
          <a:p>
            <a:pPr>
              <a:lnSpc>
                <a:spcPct val="90000"/>
              </a:lnSpc>
              <a:buFont typeface="Wingdings" pitchFamily="2" charset="2"/>
              <a:buChar char="ü"/>
            </a:pPr>
            <a:endParaRPr lang="en-US" sz="2300" dirty="0" smtClean="0">
              <a:latin typeface="Times New Roman" pitchFamily="18" charset="0"/>
            </a:endParaRPr>
          </a:p>
          <a:p>
            <a:pPr>
              <a:lnSpc>
                <a:spcPct val="90000"/>
              </a:lnSpc>
              <a:buFont typeface="Wingdings" pitchFamily="2" charset="2"/>
              <a:buChar char="ü"/>
            </a:pPr>
            <a:r>
              <a:rPr lang="en-US" sz="2300" dirty="0" smtClean="0">
                <a:solidFill>
                  <a:srgbClr val="FF0000"/>
                </a:solidFill>
                <a:latin typeface="Times New Roman" pitchFamily="18" charset="0"/>
              </a:rPr>
              <a:t>Each file with </a:t>
            </a:r>
            <a:r>
              <a:rPr lang="en-US" sz="2300" b="1" dirty="0" smtClean="0">
                <a:solidFill>
                  <a:srgbClr val="FF0000"/>
                </a:solidFill>
                <a:latin typeface="Times New Roman" pitchFamily="18" charset="0"/>
              </a:rPr>
              <a:t>.class</a:t>
            </a:r>
            <a:r>
              <a:rPr lang="en-US" sz="2300" dirty="0" smtClean="0">
                <a:solidFill>
                  <a:srgbClr val="FF0000"/>
                </a:solidFill>
                <a:latin typeface="Times New Roman" pitchFamily="18" charset="0"/>
              </a:rPr>
              <a:t> extension contains the </a:t>
            </a:r>
            <a:r>
              <a:rPr lang="en-US" sz="2300" dirty="0" err="1" smtClean="0">
                <a:solidFill>
                  <a:srgbClr val="FF0000"/>
                </a:solidFill>
                <a:latin typeface="Times New Roman" pitchFamily="18" charset="0"/>
              </a:rPr>
              <a:t>bytecode</a:t>
            </a:r>
            <a:r>
              <a:rPr lang="en-US" sz="2300" dirty="0" smtClean="0">
                <a:solidFill>
                  <a:srgbClr val="FF0000"/>
                </a:solidFill>
                <a:latin typeface="Times New Roman" pitchFamily="18" charset="0"/>
              </a:rPr>
              <a:t> corresponding to that class</a:t>
            </a:r>
          </a:p>
          <a:p>
            <a:pPr>
              <a:lnSpc>
                <a:spcPct val="90000"/>
              </a:lnSpc>
              <a:buFont typeface="Wingdings" pitchFamily="2" charset="2"/>
              <a:buChar char="ü"/>
            </a:pPr>
            <a:endParaRPr lang="en-US" sz="2300" dirty="0" smtClean="0">
              <a:latin typeface="Times New Roman" pitchFamily="18" charset="0"/>
            </a:endParaRPr>
          </a:p>
          <a:p>
            <a:pPr>
              <a:lnSpc>
                <a:spcPct val="90000"/>
              </a:lnSpc>
              <a:buFont typeface="Wingdings" pitchFamily="2" charset="2"/>
              <a:buChar char="ü"/>
            </a:pPr>
            <a:endParaRPr lang="en-US" sz="2300" b="1" u="sng" dirty="0" smtClean="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092445F3-0BED-4821-88CE-21ECF661648E}" type="slidenum">
              <a:rPr lang="en-US"/>
              <a:pPr>
                <a:defRPr/>
              </a:pPr>
              <a:t>43</a:t>
            </a:fld>
            <a:endParaRPr lang="en-US"/>
          </a:p>
        </p:txBody>
      </p:sp>
      <p:sp>
        <p:nvSpPr>
          <p:cNvPr id="8499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rPr>
              <a:t>Implementing a Java Program</a:t>
            </a:r>
          </a:p>
        </p:txBody>
      </p:sp>
      <p:sp>
        <p:nvSpPr>
          <p:cNvPr id="84995" name="Rectangle 3"/>
          <p:cNvSpPr>
            <a:spLocks noGrp="1"/>
          </p:cNvSpPr>
          <p:nvPr>
            <p:ph type="body" idx="1"/>
          </p:nvPr>
        </p:nvSpPr>
        <p:spPr/>
        <p:txBody>
          <a:bodyPr/>
          <a:lstStyle/>
          <a:p>
            <a:pPr>
              <a:buFont typeface="Wingdings" pitchFamily="2" charset="2"/>
              <a:buChar char="ü"/>
            </a:pPr>
            <a:r>
              <a:rPr lang="en-US" sz="2300" dirty="0" smtClean="0">
                <a:latin typeface="Times New Roman" pitchFamily="18" charset="0"/>
              </a:rPr>
              <a:t>To run the program, interpreter </a:t>
            </a:r>
            <a:r>
              <a:rPr lang="en-US" sz="2300" b="1" dirty="0" smtClean="0">
                <a:latin typeface="Times New Roman" pitchFamily="18" charset="0"/>
              </a:rPr>
              <a:t>java</a:t>
            </a:r>
            <a:r>
              <a:rPr lang="en-US" sz="2300" dirty="0" smtClean="0">
                <a:latin typeface="Times New Roman" pitchFamily="18" charset="0"/>
              </a:rPr>
              <a:t> is used the name of the class that contains the </a:t>
            </a:r>
            <a:r>
              <a:rPr lang="en-US" sz="2300" b="1" dirty="0" smtClean="0">
                <a:latin typeface="Times New Roman" pitchFamily="18" charset="0"/>
              </a:rPr>
              <a:t>main</a:t>
            </a:r>
            <a:r>
              <a:rPr lang="en-US" sz="2300" dirty="0" smtClean="0">
                <a:latin typeface="Times New Roman" pitchFamily="18" charset="0"/>
              </a:rPr>
              <a:t> function.</a:t>
            </a:r>
          </a:p>
          <a:p>
            <a:pPr>
              <a:buFont typeface="Wingdings" pitchFamily="2" charset="2"/>
              <a:buChar char="ü"/>
            </a:pPr>
            <a:endParaRPr lang="en-US" sz="2300" dirty="0" smtClean="0">
              <a:latin typeface="Times New Roman" pitchFamily="18" charset="0"/>
            </a:endParaRPr>
          </a:p>
          <a:p>
            <a:pPr>
              <a:buFont typeface="Wingdings" pitchFamily="2" charset="2"/>
              <a:buNone/>
            </a:pPr>
            <a:r>
              <a:rPr lang="en-US" sz="2300" dirty="0" smtClean="0">
                <a:latin typeface="Times New Roman" pitchFamily="18" charset="0"/>
              </a:rPr>
              <a:t>	</a:t>
            </a:r>
            <a:r>
              <a:rPr lang="en-US" sz="2300" dirty="0" smtClean="0">
                <a:solidFill>
                  <a:srgbClr val="FF0000"/>
                </a:solidFill>
                <a:latin typeface="Times New Roman" pitchFamily="18" charset="0"/>
              </a:rPr>
              <a:t>c:\&gt; java Example</a:t>
            </a:r>
          </a:p>
          <a:p>
            <a:pPr>
              <a:buFont typeface="Wingdings" pitchFamily="2" charset="2"/>
              <a:buNone/>
            </a:pPr>
            <a:endParaRPr lang="en-US" sz="2300" dirty="0" smtClean="0">
              <a:solidFill>
                <a:srgbClr val="FF0000"/>
              </a:solidFill>
              <a:latin typeface="Times New Roman" pitchFamily="18" charset="0"/>
            </a:endParaRPr>
          </a:p>
          <a:p>
            <a:pPr>
              <a:buFont typeface="Wingdings" pitchFamily="2" charset="2"/>
              <a:buChar char="ü"/>
            </a:pPr>
            <a:r>
              <a:rPr lang="en-US" sz="2300" dirty="0" smtClean="0">
                <a:latin typeface="Times New Roman" pitchFamily="18" charset="0"/>
              </a:rPr>
              <a:t>Actually it searches for </a:t>
            </a:r>
            <a:r>
              <a:rPr lang="en-US" sz="2300" b="1" dirty="0" smtClean="0">
                <a:latin typeface="Times New Roman" pitchFamily="18" charset="0"/>
              </a:rPr>
              <a:t>Example. class</a:t>
            </a:r>
            <a:r>
              <a:rPr lang="en-US" sz="2300" dirty="0" smtClean="0">
                <a:latin typeface="Times New Roman" pitchFamily="18" charset="0"/>
              </a:rPr>
              <a:t> file.</a:t>
            </a:r>
          </a:p>
          <a:p>
            <a:pPr>
              <a:buFont typeface="Wingdings" pitchFamily="2" charset="2"/>
              <a:buNone/>
            </a:pPr>
            <a:endParaRPr lang="en-US" sz="2300" dirty="0" smtClean="0">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7543800" cy="6019800"/>
          </a:xfrm>
        </p:spPr>
        <p:txBody>
          <a:bodyPr/>
          <a:lstStyle/>
          <a:p>
            <a:r>
              <a:rPr lang="en-US" sz="1600" dirty="0" smtClean="0"/>
              <a:t>% Add two </a:t>
            </a:r>
            <a:r>
              <a:rPr lang="en-US" sz="1600" dirty="0" err="1" smtClean="0"/>
              <a:t>Numers</a:t>
            </a:r>
            <a:endParaRPr lang="en-US" sz="1600" dirty="0" smtClean="0"/>
          </a:p>
          <a:p>
            <a:r>
              <a:rPr lang="en-US" sz="1600" dirty="0" smtClean="0"/>
              <a:t>import </a:t>
            </a:r>
            <a:r>
              <a:rPr lang="en-US" sz="1600" dirty="0" err="1" smtClean="0"/>
              <a:t>java.util.Scanner</a:t>
            </a:r>
            <a:r>
              <a:rPr lang="en-US" sz="1600" dirty="0" smtClean="0"/>
              <a:t>;</a:t>
            </a:r>
          </a:p>
          <a:p>
            <a:r>
              <a:rPr lang="en-US" sz="1600" dirty="0" smtClean="0"/>
              <a:t> </a:t>
            </a:r>
          </a:p>
          <a:p>
            <a:r>
              <a:rPr lang="en-US" sz="1600" dirty="0" smtClean="0"/>
              <a:t>class </a:t>
            </a:r>
            <a:r>
              <a:rPr lang="en-US" sz="1600" dirty="0" err="1" smtClean="0"/>
              <a:t>AddNumbers</a:t>
            </a:r>
            <a:endParaRPr lang="en-US" sz="1600" dirty="0" smtClean="0"/>
          </a:p>
          <a:p>
            <a:r>
              <a:rPr lang="en-US" sz="1600" dirty="0" smtClean="0"/>
              <a:t>{</a:t>
            </a:r>
          </a:p>
          <a:p>
            <a:r>
              <a:rPr lang="en-US" sz="1600" dirty="0" smtClean="0"/>
              <a:t>   public static void main(String </a:t>
            </a:r>
            <a:r>
              <a:rPr lang="en-US" sz="1600" dirty="0" err="1" smtClean="0"/>
              <a:t>args</a:t>
            </a:r>
            <a:r>
              <a:rPr lang="en-US" sz="1600" dirty="0" smtClean="0"/>
              <a:t>[])</a:t>
            </a:r>
          </a:p>
          <a:p>
            <a:r>
              <a:rPr lang="en-US" sz="1600" dirty="0" smtClean="0"/>
              <a:t>   {</a:t>
            </a:r>
          </a:p>
          <a:p>
            <a:r>
              <a:rPr lang="en-US" sz="1600" dirty="0" smtClean="0"/>
              <a:t>      </a:t>
            </a:r>
            <a:r>
              <a:rPr lang="en-US" sz="1600" dirty="0" err="1" smtClean="0"/>
              <a:t>int</a:t>
            </a:r>
            <a:r>
              <a:rPr lang="en-US" sz="1600" dirty="0" smtClean="0"/>
              <a:t> x, y, z;</a:t>
            </a:r>
          </a:p>
          <a:p>
            <a:r>
              <a:rPr lang="en-US" sz="1600" dirty="0" smtClean="0"/>
              <a:t> </a:t>
            </a:r>
          </a:p>
          <a:p>
            <a:r>
              <a:rPr lang="en-US" sz="1600" dirty="0" smtClean="0"/>
              <a:t>      </a:t>
            </a:r>
            <a:r>
              <a:rPr lang="en-US" sz="1600" dirty="0" err="1" smtClean="0"/>
              <a:t>System.out.println</a:t>
            </a:r>
            <a:r>
              <a:rPr lang="en-US" sz="1600" dirty="0" smtClean="0"/>
              <a:t>("Enter two integers to calculate their sum");</a:t>
            </a:r>
          </a:p>
          <a:p>
            <a:r>
              <a:rPr lang="en-US" sz="1600" dirty="0" smtClean="0"/>
              <a:t>      Scanner in = new Scanner(</a:t>
            </a:r>
            <a:r>
              <a:rPr lang="en-US" sz="1600" dirty="0" err="1" smtClean="0"/>
              <a:t>System.in</a:t>
            </a:r>
            <a:r>
              <a:rPr lang="en-US" sz="1600" dirty="0" smtClean="0"/>
              <a:t>);</a:t>
            </a:r>
          </a:p>
          <a:p>
            <a:r>
              <a:rPr lang="en-US" sz="1600" dirty="0" smtClean="0"/>
              <a:t>     </a:t>
            </a:r>
          </a:p>
          <a:p>
            <a:r>
              <a:rPr lang="en-US" sz="1600" dirty="0" smtClean="0"/>
              <a:t>      x = </a:t>
            </a:r>
            <a:r>
              <a:rPr lang="en-US" sz="1600" dirty="0" err="1" smtClean="0"/>
              <a:t>in.nextInt</a:t>
            </a:r>
            <a:r>
              <a:rPr lang="en-US" sz="1600" dirty="0" smtClean="0"/>
              <a:t>();</a:t>
            </a:r>
          </a:p>
          <a:p>
            <a:r>
              <a:rPr lang="en-US" sz="1600" dirty="0" smtClean="0"/>
              <a:t>      y = </a:t>
            </a:r>
            <a:r>
              <a:rPr lang="en-US" sz="1600" dirty="0" err="1" smtClean="0"/>
              <a:t>in.nextInt</a:t>
            </a:r>
            <a:r>
              <a:rPr lang="en-US" sz="1600" dirty="0" smtClean="0"/>
              <a:t>();</a:t>
            </a:r>
          </a:p>
          <a:p>
            <a:r>
              <a:rPr lang="en-US" sz="1600" dirty="0" smtClean="0"/>
              <a:t>      z = x + y;</a:t>
            </a:r>
          </a:p>
          <a:p>
            <a:r>
              <a:rPr lang="en-US" sz="1600" dirty="0" smtClean="0"/>
              <a:t>     </a:t>
            </a:r>
          </a:p>
          <a:p>
            <a:r>
              <a:rPr lang="en-US" sz="1600" dirty="0" smtClean="0"/>
              <a:t>      </a:t>
            </a:r>
            <a:r>
              <a:rPr lang="en-US" sz="1600" dirty="0" err="1" smtClean="0"/>
              <a:t>System.out.println</a:t>
            </a:r>
            <a:r>
              <a:rPr lang="en-US" sz="1600" dirty="0" smtClean="0"/>
              <a:t>("Sum of the integers = " + z);</a:t>
            </a:r>
          </a:p>
          <a:p>
            <a:r>
              <a:rPr lang="en-US" sz="1600" dirty="0" smtClean="0"/>
              <a:t>   }</a:t>
            </a:r>
          </a:p>
          <a:p>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6096000" cy="5410200"/>
          </a:xfrm>
        </p:spPr>
        <p:txBody>
          <a:bodyPr/>
          <a:lstStyle/>
          <a:p>
            <a:endParaRPr lang="en-US" sz="1300" dirty="0" smtClean="0"/>
          </a:p>
          <a:p>
            <a:r>
              <a:rPr lang="en-US" sz="1300" dirty="0" smtClean="0"/>
              <a:t>// Java program to find factorial of given number </a:t>
            </a:r>
          </a:p>
          <a:p>
            <a:endParaRPr lang="en-US" sz="1300" dirty="0" smtClean="0"/>
          </a:p>
          <a:p>
            <a:r>
              <a:rPr lang="en-US" sz="1300" dirty="0" smtClean="0"/>
              <a:t>class factorial </a:t>
            </a:r>
          </a:p>
          <a:p>
            <a:r>
              <a:rPr lang="en-US" sz="1300" dirty="0" smtClean="0"/>
              <a:t>{ </a:t>
            </a:r>
          </a:p>
          <a:p>
            <a:r>
              <a:rPr lang="en-US" sz="1300" dirty="0" smtClean="0"/>
              <a:t>    // method to find factorial of given number </a:t>
            </a:r>
          </a:p>
          <a:p>
            <a:r>
              <a:rPr lang="en-US" sz="1300" dirty="0" smtClean="0"/>
              <a:t>    static </a:t>
            </a:r>
            <a:r>
              <a:rPr lang="en-US" sz="1300" dirty="0" err="1" smtClean="0"/>
              <a:t>int</a:t>
            </a:r>
            <a:r>
              <a:rPr lang="en-US" sz="1300" dirty="0" smtClean="0"/>
              <a:t> factorial(</a:t>
            </a:r>
            <a:r>
              <a:rPr lang="en-US" sz="1300" dirty="0" err="1" smtClean="0"/>
              <a:t>int</a:t>
            </a:r>
            <a:r>
              <a:rPr lang="en-US" sz="1300" dirty="0" smtClean="0"/>
              <a:t> n) </a:t>
            </a:r>
          </a:p>
          <a:p>
            <a:r>
              <a:rPr lang="en-US" sz="1300" dirty="0" smtClean="0"/>
              <a:t>    { </a:t>
            </a:r>
          </a:p>
          <a:p>
            <a:r>
              <a:rPr lang="en-US" sz="1300" dirty="0" smtClean="0"/>
              <a:t>        if (n == 0) </a:t>
            </a:r>
          </a:p>
          <a:p>
            <a:r>
              <a:rPr lang="en-US" sz="1300" dirty="0" smtClean="0"/>
              <a:t>          return 1; </a:t>
            </a:r>
          </a:p>
          <a:p>
            <a:r>
              <a:rPr lang="en-US" sz="1300" dirty="0" smtClean="0"/>
              <a:t>          </a:t>
            </a:r>
          </a:p>
          <a:p>
            <a:r>
              <a:rPr lang="en-US" sz="1300" dirty="0" smtClean="0"/>
              <a:t>        return n*factorial(n-1); </a:t>
            </a:r>
          </a:p>
          <a:p>
            <a:r>
              <a:rPr lang="en-US" sz="1300" dirty="0" smtClean="0"/>
              <a:t>    } </a:t>
            </a:r>
          </a:p>
          <a:p>
            <a:r>
              <a:rPr lang="en-US" sz="1300" dirty="0" smtClean="0"/>
              <a:t>      </a:t>
            </a:r>
          </a:p>
          <a:p>
            <a:r>
              <a:rPr lang="en-US" sz="1300" dirty="0" smtClean="0"/>
              <a:t>    // Driver method </a:t>
            </a:r>
          </a:p>
          <a:p>
            <a:r>
              <a:rPr lang="en-US" sz="1300" dirty="0" smtClean="0"/>
              <a:t>    public static void main(String[] </a:t>
            </a:r>
            <a:r>
              <a:rPr lang="en-US" sz="1300" dirty="0" err="1" smtClean="0"/>
              <a:t>args</a:t>
            </a:r>
            <a:r>
              <a:rPr lang="en-US" sz="1300" dirty="0" smtClean="0"/>
              <a:t>)  </a:t>
            </a:r>
          </a:p>
          <a:p>
            <a:r>
              <a:rPr lang="en-US" sz="1300" dirty="0" smtClean="0"/>
              <a:t>    { </a:t>
            </a:r>
          </a:p>
          <a:p>
            <a:r>
              <a:rPr lang="en-US" sz="1300" dirty="0" smtClean="0"/>
              <a:t>        </a:t>
            </a:r>
            <a:r>
              <a:rPr lang="en-US" sz="1300" dirty="0" err="1" smtClean="0"/>
              <a:t>int</a:t>
            </a:r>
            <a:r>
              <a:rPr lang="en-US" sz="1300" dirty="0" smtClean="0"/>
              <a:t> num = 5; </a:t>
            </a:r>
          </a:p>
          <a:p>
            <a:r>
              <a:rPr lang="en-US" sz="1300" dirty="0" smtClean="0"/>
              <a:t>        </a:t>
            </a:r>
            <a:r>
              <a:rPr lang="en-US" sz="1300" dirty="0" err="1" smtClean="0"/>
              <a:t>System.out.println</a:t>
            </a:r>
            <a:r>
              <a:rPr lang="en-US" sz="1300" dirty="0" smtClean="0"/>
              <a:t>("Factorial of "+ num + " is " + factorial(5)); </a:t>
            </a:r>
          </a:p>
          <a:p>
            <a:r>
              <a:rPr lang="en-US" sz="1300" dirty="0" smtClean="0"/>
              <a:t>    } </a:t>
            </a:r>
          </a:p>
          <a:p>
            <a:r>
              <a:rPr lang="en-US" sz="1300" dirty="0" smtClean="0"/>
              <a:t>}</a:t>
            </a:r>
            <a:endParaRPr lang="en-US" sz="1300" dirty="0"/>
          </a:p>
        </p:txBody>
      </p:sp>
      <p:sp>
        <p:nvSpPr>
          <p:cNvPr id="3" name="Title 2"/>
          <p:cNvSpPr>
            <a:spLocks noGrp="1"/>
          </p:cNvSpPr>
          <p:nvPr>
            <p:ph type="title"/>
          </p:nvPr>
        </p:nvSpPr>
        <p:spPr>
          <a:xfrm>
            <a:off x="304800" y="152400"/>
            <a:ext cx="8229600" cy="1066800"/>
          </a:xfrm>
        </p:spPr>
        <p:txBody>
          <a:bodyPr/>
          <a:lstStyle/>
          <a:p>
            <a:r>
              <a:rPr lang="en-US" dirty="0" smtClean="0"/>
              <a:t>Factorial Program</a:t>
            </a:r>
            <a:endParaRPr lang="en-US"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rmAutofit/>
          </a:bodyPr>
          <a:lstStyle/>
          <a:p>
            <a:r>
              <a:rPr lang="en-US" dirty="0" smtClean="0"/>
              <a:t>Factorial Program with loop</a:t>
            </a:r>
            <a:endParaRPr lang="en-US"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46</a:t>
            </a:fld>
            <a:endParaRPr lang="en-US"/>
          </a:p>
        </p:txBody>
      </p:sp>
      <p:sp>
        <p:nvSpPr>
          <p:cNvPr id="6" name="Content Placeholder 5"/>
          <p:cNvSpPr>
            <a:spLocks noGrp="1"/>
          </p:cNvSpPr>
          <p:nvPr>
            <p:ph idx="1"/>
          </p:nvPr>
        </p:nvSpPr>
        <p:spPr>
          <a:xfrm>
            <a:off x="304800" y="990601"/>
            <a:ext cx="8534400" cy="5319405"/>
          </a:xfrm>
          <a:prstGeom prst="rect">
            <a:avLst/>
          </a:prstGeom>
        </p:spPr>
        <p:txBody>
          <a:bodyPr wrap="square">
            <a:spAutoFit/>
          </a:bodyPr>
          <a:lstStyle/>
          <a:p>
            <a:r>
              <a:rPr lang="en-US" sz="1300" b="1" dirty="0" smtClean="0"/>
              <a:t>// Java program to find factorial of given number </a:t>
            </a:r>
          </a:p>
          <a:p>
            <a:r>
              <a:rPr lang="en-US" sz="1300" b="1" dirty="0" smtClean="0"/>
              <a:t>import </a:t>
            </a:r>
            <a:r>
              <a:rPr lang="en-US" sz="1300" b="1" dirty="0" err="1" smtClean="0"/>
              <a:t>java.util.Scanner</a:t>
            </a:r>
            <a:r>
              <a:rPr lang="en-US" sz="1300" b="1" dirty="0" smtClean="0"/>
              <a:t>;</a:t>
            </a:r>
          </a:p>
          <a:p>
            <a:r>
              <a:rPr lang="en-US" sz="1300" b="1" dirty="0" smtClean="0"/>
              <a:t>class factorial1 </a:t>
            </a:r>
          </a:p>
          <a:p>
            <a:r>
              <a:rPr lang="en-US" sz="1300" b="1" dirty="0" smtClean="0"/>
              <a:t>{ </a:t>
            </a:r>
          </a:p>
          <a:p>
            <a:r>
              <a:rPr lang="en-US" sz="1300" b="1" dirty="0" smtClean="0"/>
              <a:t>    // Method to find factorial of given number </a:t>
            </a:r>
          </a:p>
          <a:p>
            <a:r>
              <a:rPr lang="en-US" sz="1300" b="1" dirty="0" smtClean="0"/>
              <a:t>    static </a:t>
            </a:r>
            <a:r>
              <a:rPr lang="en-US" sz="1300" b="1" dirty="0" err="1" smtClean="0"/>
              <a:t>int</a:t>
            </a:r>
            <a:r>
              <a:rPr lang="en-US" sz="1300" b="1" dirty="0" smtClean="0"/>
              <a:t> factorial(</a:t>
            </a:r>
            <a:r>
              <a:rPr lang="en-US" sz="1300" b="1" dirty="0" err="1" smtClean="0"/>
              <a:t>int</a:t>
            </a:r>
            <a:r>
              <a:rPr lang="en-US" sz="1300" b="1" dirty="0" smtClean="0"/>
              <a:t> n) </a:t>
            </a:r>
          </a:p>
          <a:p>
            <a:r>
              <a:rPr lang="en-US" sz="1300" b="1" dirty="0" smtClean="0"/>
              <a:t>    { </a:t>
            </a:r>
          </a:p>
          <a:p>
            <a:r>
              <a:rPr lang="en-US" sz="1300" b="1" dirty="0" smtClean="0"/>
              <a:t>        </a:t>
            </a:r>
            <a:r>
              <a:rPr lang="en-US" sz="1300" b="1" dirty="0" err="1" smtClean="0"/>
              <a:t>int</a:t>
            </a:r>
            <a:r>
              <a:rPr lang="en-US" sz="1300" b="1" dirty="0" smtClean="0"/>
              <a:t> res = 1, </a:t>
            </a:r>
            <a:r>
              <a:rPr lang="en-US" sz="1300" b="1" dirty="0" err="1" smtClean="0"/>
              <a:t>i</a:t>
            </a:r>
            <a:r>
              <a:rPr lang="en-US" sz="1300" b="1" dirty="0" smtClean="0"/>
              <a:t>; </a:t>
            </a:r>
          </a:p>
          <a:p>
            <a:r>
              <a:rPr lang="en-US" sz="1300" b="1" dirty="0" smtClean="0"/>
              <a:t>        for (</a:t>
            </a:r>
            <a:r>
              <a:rPr lang="en-US" sz="1300" b="1" dirty="0" err="1" smtClean="0"/>
              <a:t>i</a:t>
            </a:r>
            <a:r>
              <a:rPr lang="en-US" sz="1300" b="1" dirty="0" smtClean="0"/>
              <a:t>=2; </a:t>
            </a:r>
            <a:r>
              <a:rPr lang="en-US" sz="1300" b="1" dirty="0" err="1" smtClean="0"/>
              <a:t>i</a:t>
            </a:r>
            <a:r>
              <a:rPr lang="en-US" sz="1300" b="1" dirty="0" smtClean="0"/>
              <a:t>&lt;=n; </a:t>
            </a:r>
            <a:r>
              <a:rPr lang="en-US" sz="1300" b="1" dirty="0" err="1" smtClean="0"/>
              <a:t>i</a:t>
            </a:r>
            <a:r>
              <a:rPr lang="en-US" sz="1300" b="1" dirty="0" smtClean="0"/>
              <a:t>++) </a:t>
            </a:r>
          </a:p>
          <a:p>
            <a:r>
              <a:rPr lang="en-US" sz="1300" b="1" dirty="0" smtClean="0"/>
              <a:t>            res *= </a:t>
            </a:r>
            <a:r>
              <a:rPr lang="en-US" sz="1300" b="1" dirty="0" err="1" smtClean="0"/>
              <a:t>i</a:t>
            </a:r>
            <a:r>
              <a:rPr lang="en-US" sz="1300" b="1" dirty="0" smtClean="0"/>
              <a:t>; </a:t>
            </a:r>
          </a:p>
          <a:p>
            <a:r>
              <a:rPr lang="en-US" sz="1300" b="1" dirty="0" smtClean="0"/>
              <a:t>        return res;    } </a:t>
            </a:r>
          </a:p>
          <a:p>
            <a:r>
              <a:rPr lang="en-US" sz="1300" b="1" dirty="0" smtClean="0"/>
              <a:t>       // Driver method </a:t>
            </a:r>
          </a:p>
          <a:p>
            <a:r>
              <a:rPr lang="en-US" sz="1300" b="1" dirty="0" smtClean="0"/>
              <a:t>    public static void main(String[] </a:t>
            </a:r>
            <a:r>
              <a:rPr lang="en-US" sz="1300" b="1" dirty="0" err="1" smtClean="0"/>
              <a:t>args</a:t>
            </a:r>
            <a:r>
              <a:rPr lang="en-US" sz="1300" b="1" dirty="0" smtClean="0"/>
              <a:t>)  </a:t>
            </a:r>
          </a:p>
          <a:p>
            <a:r>
              <a:rPr lang="en-US" sz="1300" b="1" dirty="0" smtClean="0"/>
              <a:t>    { </a:t>
            </a:r>
          </a:p>
          <a:p>
            <a:r>
              <a:rPr lang="en-US" sz="1300" b="1" dirty="0" smtClean="0"/>
              <a:t>        Scanner man = new Scanner(</a:t>
            </a:r>
            <a:r>
              <a:rPr lang="en-US" sz="1300" b="1" dirty="0" err="1" smtClean="0"/>
              <a:t>System.in</a:t>
            </a:r>
            <a:r>
              <a:rPr lang="en-US" sz="1300" b="1" dirty="0" smtClean="0"/>
              <a:t>);</a:t>
            </a:r>
          </a:p>
          <a:p>
            <a:r>
              <a:rPr lang="en-US" sz="1300" b="1" dirty="0" smtClean="0"/>
              <a:t>        </a:t>
            </a:r>
            <a:r>
              <a:rPr lang="en-US" sz="1300" b="1" dirty="0" err="1" smtClean="0"/>
              <a:t>int</a:t>
            </a:r>
            <a:r>
              <a:rPr lang="en-US" sz="1300" b="1" dirty="0" smtClean="0"/>
              <a:t> num;</a:t>
            </a:r>
          </a:p>
          <a:p>
            <a:r>
              <a:rPr lang="en-US" sz="1300" b="1" dirty="0" smtClean="0"/>
              <a:t>        </a:t>
            </a:r>
            <a:r>
              <a:rPr lang="en-US" sz="1300" b="1" dirty="0" err="1" smtClean="0"/>
              <a:t>System.out.println</a:t>
            </a:r>
            <a:r>
              <a:rPr lang="en-US" sz="1300" b="1" dirty="0" smtClean="0"/>
              <a:t>("Please Enter the Number for Factorial Calculation");</a:t>
            </a:r>
          </a:p>
          <a:p>
            <a:r>
              <a:rPr lang="en-US" sz="1300" b="1" dirty="0" smtClean="0"/>
              <a:t>        num =</a:t>
            </a:r>
            <a:r>
              <a:rPr lang="en-US" sz="1300" b="1" dirty="0" err="1" smtClean="0"/>
              <a:t>man.nextInt</a:t>
            </a:r>
            <a:r>
              <a:rPr lang="en-US" sz="1300" b="1" dirty="0" smtClean="0"/>
              <a:t>(); </a:t>
            </a:r>
          </a:p>
          <a:p>
            <a:r>
              <a:rPr lang="en-US" sz="1300" b="1" dirty="0" smtClean="0"/>
              <a:t>        </a:t>
            </a:r>
            <a:r>
              <a:rPr lang="en-US" sz="1300" b="1" dirty="0" err="1" smtClean="0"/>
              <a:t>System.out.println</a:t>
            </a:r>
            <a:r>
              <a:rPr lang="en-US" sz="1300" b="1" dirty="0" smtClean="0"/>
              <a:t>("Factorial of "+ num + " is " + factorial(num)); </a:t>
            </a:r>
          </a:p>
          <a:p>
            <a:r>
              <a:rPr lang="en-US" sz="1300" b="1" dirty="0" smtClean="0"/>
              <a:t>    } </a:t>
            </a:r>
          </a:p>
          <a:p>
            <a:r>
              <a:rPr lang="en-US" sz="1300" b="1" dirty="0" smtClean="0"/>
              <a:t>}</a:t>
            </a:r>
            <a:endParaRPr lang="en-US" sz="13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86400"/>
          </a:xfrm>
        </p:spPr>
        <p:txBody>
          <a:bodyPr/>
          <a:lstStyle/>
          <a:p>
            <a:r>
              <a:rPr lang="en-US" sz="1300" b="1" dirty="0" smtClean="0"/>
              <a:t>import </a:t>
            </a:r>
            <a:r>
              <a:rPr lang="en-US" sz="1300" b="1" dirty="0" err="1" smtClean="0"/>
              <a:t>java.util.Scanner</a:t>
            </a:r>
            <a:r>
              <a:rPr lang="en-US" sz="1300" b="1" dirty="0" smtClean="0"/>
              <a:t>;</a:t>
            </a:r>
          </a:p>
          <a:p>
            <a:r>
              <a:rPr lang="en-US" sz="1300" b="1" dirty="0" smtClean="0"/>
              <a:t> class largest</a:t>
            </a:r>
          </a:p>
          <a:p>
            <a:r>
              <a:rPr lang="en-US" sz="1300" b="1" dirty="0" smtClean="0"/>
              <a:t>{</a:t>
            </a:r>
          </a:p>
          <a:p>
            <a:r>
              <a:rPr lang="en-US" sz="1300" b="1" dirty="0" smtClean="0"/>
              <a:t>   public static void main(String </a:t>
            </a:r>
            <a:r>
              <a:rPr lang="en-US" sz="1300" b="1" dirty="0" err="1" smtClean="0"/>
              <a:t>args</a:t>
            </a:r>
            <a:r>
              <a:rPr lang="en-US" sz="1300" b="1" dirty="0" smtClean="0"/>
              <a:t>[])</a:t>
            </a:r>
          </a:p>
          <a:p>
            <a:r>
              <a:rPr lang="en-US" sz="1300" b="1" dirty="0" smtClean="0"/>
              <a:t>   {</a:t>
            </a:r>
          </a:p>
          <a:p>
            <a:r>
              <a:rPr lang="en-US" sz="1300" b="1" dirty="0" smtClean="0"/>
              <a:t>      </a:t>
            </a:r>
            <a:r>
              <a:rPr lang="en-US" sz="1300" b="1" dirty="0" err="1" smtClean="0"/>
              <a:t>int</a:t>
            </a:r>
            <a:r>
              <a:rPr lang="en-US" sz="1300" b="1" dirty="0" smtClean="0"/>
              <a:t> x, y, z, max;</a:t>
            </a:r>
          </a:p>
          <a:p>
            <a:r>
              <a:rPr lang="en-US" sz="1300" b="1" dirty="0" smtClean="0"/>
              <a:t>       </a:t>
            </a:r>
            <a:r>
              <a:rPr lang="en-US" sz="1300" b="1" dirty="0" err="1" smtClean="0"/>
              <a:t>System.out.println</a:t>
            </a:r>
            <a:r>
              <a:rPr lang="en-US" sz="1300" b="1" dirty="0" smtClean="0"/>
              <a:t>("Enter Three Numbers for finding Largest number among them");</a:t>
            </a:r>
          </a:p>
          <a:p>
            <a:r>
              <a:rPr lang="en-US" sz="1300" b="1" dirty="0" smtClean="0"/>
              <a:t>      Scanner in = new Scanner(</a:t>
            </a:r>
            <a:r>
              <a:rPr lang="en-US" sz="1300" b="1" dirty="0" err="1" smtClean="0"/>
              <a:t>System.in</a:t>
            </a:r>
            <a:r>
              <a:rPr lang="en-US" sz="1300" b="1" dirty="0" smtClean="0"/>
              <a:t>);</a:t>
            </a:r>
          </a:p>
          <a:p>
            <a:r>
              <a:rPr lang="en-US" sz="1300" b="1" dirty="0" smtClean="0"/>
              <a:t>      x = </a:t>
            </a:r>
            <a:r>
              <a:rPr lang="en-US" sz="1300" b="1" dirty="0" err="1" smtClean="0"/>
              <a:t>in.nextInt</a:t>
            </a:r>
            <a:r>
              <a:rPr lang="en-US" sz="1300" b="1" dirty="0" smtClean="0"/>
              <a:t>();</a:t>
            </a:r>
          </a:p>
          <a:p>
            <a:r>
              <a:rPr lang="en-US" sz="1300" b="1" dirty="0" smtClean="0"/>
              <a:t>      y = </a:t>
            </a:r>
            <a:r>
              <a:rPr lang="en-US" sz="1300" b="1" dirty="0" err="1" smtClean="0"/>
              <a:t>in.nextInt</a:t>
            </a:r>
            <a:r>
              <a:rPr lang="en-US" sz="1300" b="1" dirty="0" smtClean="0"/>
              <a:t>();</a:t>
            </a:r>
          </a:p>
          <a:p>
            <a:r>
              <a:rPr lang="en-US" sz="1300" b="1" dirty="0" smtClean="0"/>
              <a:t>      z = </a:t>
            </a:r>
            <a:r>
              <a:rPr lang="en-US" sz="1300" b="1" dirty="0" err="1" smtClean="0"/>
              <a:t>in.nextInt</a:t>
            </a:r>
            <a:r>
              <a:rPr lang="en-US" sz="1300" b="1" dirty="0" smtClean="0"/>
              <a:t>();</a:t>
            </a:r>
          </a:p>
          <a:p>
            <a:r>
              <a:rPr lang="en-US" sz="1300" b="1" dirty="0" smtClean="0"/>
              <a:t>      if(x &gt;y)</a:t>
            </a:r>
          </a:p>
          <a:p>
            <a:r>
              <a:rPr lang="en-US" sz="1300" b="1" dirty="0" smtClean="0"/>
              <a:t>	max=x;</a:t>
            </a:r>
          </a:p>
          <a:p>
            <a:r>
              <a:rPr lang="en-US" sz="1300" b="1" dirty="0" smtClean="0"/>
              <a:t>	 else</a:t>
            </a:r>
          </a:p>
          <a:p>
            <a:r>
              <a:rPr lang="en-US" sz="1300" b="1" dirty="0" smtClean="0"/>
              <a:t>	max=y;</a:t>
            </a:r>
          </a:p>
          <a:p>
            <a:r>
              <a:rPr lang="en-US" sz="1300" b="1" dirty="0" smtClean="0"/>
              <a:t>	if(max&lt;z)</a:t>
            </a:r>
          </a:p>
          <a:p>
            <a:r>
              <a:rPr lang="en-US" sz="1300" b="1" dirty="0" smtClean="0"/>
              <a:t>	max=z;</a:t>
            </a:r>
          </a:p>
          <a:p>
            <a:r>
              <a:rPr lang="en-US" sz="1200" b="1" dirty="0" err="1" smtClean="0"/>
              <a:t>System.out.println</a:t>
            </a:r>
            <a:r>
              <a:rPr lang="en-US" sz="1200" b="1" dirty="0" smtClean="0"/>
              <a:t>("Maximum number above three Numbers"+x+" "+y+" "+z+" Largest ="+max);</a:t>
            </a:r>
          </a:p>
          <a:p>
            <a:r>
              <a:rPr lang="en-US" sz="1300" b="1" dirty="0" smtClean="0"/>
              <a:t>   }</a:t>
            </a:r>
          </a:p>
          <a:p>
            <a:r>
              <a:rPr lang="en-US" sz="1300" b="1" dirty="0" smtClean="0"/>
              <a:t>}</a:t>
            </a:r>
            <a:endParaRPr lang="en-US" sz="1300" b="1" dirty="0"/>
          </a:p>
        </p:txBody>
      </p:sp>
      <p:sp>
        <p:nvSpPr>
          <p:cNvPr id="3" name="Title 2"/>
          <p:cNvSpPr>
            <a:spLocks noGrp="1"/>
          </p:cNvSpPr>
          <p:nvPr>
            <p:ph type="title"/>
          </p:nvPr>
        </p:nvSpPr>
        <p:spPr/>
        <p:txBody>
          <a:bodyPr/>
          <a:lstStyle/>
          <a:p>
            <a:r>
              <a:rPr lang="en-US" dirty="0" smtClean="0"/>
              <a:t>Largest among three Numbers</a:t>
            </a:r>
            <a:endParaRPr lang="en-US"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458200" cy="5867400"/>
          </a:xfrm>
        </p:spPr>
        <p:txBody>
          <a:bodyPr/>
          <a:lstStyle/>
          <a:p>
            <a:r>
              <a:rPr lang="en-US" sz="1600" b="1" dirty="0" smtClean="0"/>
              <a:t>public class Prime</a:t>
            </a:r>
          </a:p>
          <a:p>
            <a:r>
              <a:rPr lang="en-US" sz="1600" b="1" dirty="0" smtClean="0"/>
              <a:t>{    </a:t>
            </a:r>
          </a:p>
          <a:p>
            <a:r>
              <a:rPr lang="en-US" sz="1600" b="1" dirty="0" smtClean="0"/>
              <a:t> public static void main(String </a:t>
            </a:r>
            <a:r>
              <a:rPr lang="en-US" sz="1600" b="1" dirty="0" err="1" smtClean="0"/>
              <a:t>args</a:t>
            </a:r>
            <a:r>
              <a:rPr lang="en-US" sz="1600" b="1" dirty="0" smtClean="0"/>
              <a:t>[]){    </a:t>
            </a:r>
          </a:p>
          <a:p>
            <a:r>
              <a:rPr lang="en-US" sz="1600" b="1" dirty="0" smtClean="0"/>
              <a:t>  </a:t>
            </a:r>
            <a:r>
              <a:rPr lang="en-US" sz="1600" b="1" dirty="0" err="1" smtClean="0"/>
              <a:t>int</a:t>
            </a:r>
            <a:r>
              <a:rPr lang="en-US" sz="1600" b="1" dirty="0" smtClean="0"/>
              <a:t> </a:t>
            </a:r>
            <a:r>
              <a:rPr lang="en-US" sz="1600" b="1" dirty="0" err="1" smtClean="0"/>
              <a:t>i,m</a:t>
            </a:r>
            <a:r>
              <a:rPr lang="en-US" sz="1600" b="1" dirty="0" smtClean="0"/>
              <a:t>=0,flag=0;      </a:t>
            </a:r>
          </a:p>
          <a:p>
            <a:r>
              <a:rPr lang="en-US" sz="1600" b="1" dirty="0" smtClean="0"/>
              <a:t>  </a:t>
            </a:r>
            <a:r>
              <a:rPr lang="en-US" sz="1600" b="1" dirty="0" err="1" smtClean="0"/>
              <a:t>int</a:t>
            </a:r>
            <a:r>
              <a:rPr lang="en-US" sz="1600" b="1" dirty="0" smtClean="0"/>
              <a:t> n=3;//it is the number to be checked    </a:t>
            </a:r>
          </a:p>
          <a:p>
            <a:r>
              <a:rPr lang="en-US" sz="1600" b="1" dirty="0" smtClean="0"/>
              <a:t>  m=n/2;      </a:t>
            </a:r>
          </a:p>
          <a:p>
            <a:r>
              <a:rPr lang="en-US" sz="1600" b="1" dirty="0" smtClean="0"/>
              <a:t>  if(n==0||n==1){  </a:t>
            </a:r>
          </a:p>
          <a:p>
            <a:r>
              <a:rPr lang="en-US" sz="1600" b="1" dirty="0" smtClean="0"/>
              <a:t>   </a:t>
            </a:r>
            <a:r>
              <a:rPr lang="en-US" sz="1600" b="1" dirty="0" err="1" smtClean="0"/>
              <a:t>System.out.println</a:t>
            </a:r>
            <a:r>
              <a:rPr lang="en-US" sz="1600" b="1" dirty="0" smtClean="0"/>
              <a:t>(n+" is not prime number");      </a:t>
            </a:r>
          </a:p>
          <a:p>
            <a:r>
              <a:rPr lang="en-US" sz="1600" b="1" dirty="0" smtClean="0"/>
              <a:t>  }else{  </a:t>
            </a:r>
          </a:p>
          <a:p>
            <a:r>
              <a:rPr lang="en-US" sz="1600" b="1" dirty="0" smtClean="0"/>
              <a:t>   for(</a:t>
            </a:r>
            <a:r>
              <a:rPr lang="en-US" sz="1600" b="1" dirty="0" err="1" smtClean="0"/>
              <a:t>i</a:t>
            </a:r>
            <a:r>
              <a:rPr lang="en-US" sz="1600" b="1" dirty="0" smtClean="0"/>
              <a:t>=2;i&lt;=</a:t>
            </a:r>
            <a:r>
              <a:rPr lang="en-US" sz="1600" b="1" dirty="0" err="1" smtClean="0"/>
              <a:t>m;i</a:t>
            </a:r>
            <a:r>
              <a:rPr lang="en-US" sz="1600" b="1" dirty="0" smtClean="0"/>
              <a:t>++){      </a:t>
            </a:r>
          </a:p>
          <a:p>
            <a:r>
              <a:rPr lang="en-US" sz="1600" b="1" dirty="0" smtClean="0"/>
              <a:t>    if(</a:t>
            </a:r>
            <a:r>
              <a:rPr lang="en-US" sz="1600" b="1" dirty="0" err="1" smtClean="0"/>
              <a:t>n%i</a:t>
            </a:r>
            <a:r>
              <a:rPr lang="en-US" sz="1600" b="1" dirty="0" smtClean="0"/>
              <a:t>==0){      </a:t>
            </a:r>
          </a:p>
          <a:p>
            <a:r>
              <a:rPr lang="en-US" sz="1600" b="1" dirty="0" smtClean="0"/>
              <a:t>     </a:t>
            </a:r>
            <a:r>
              <a:rPr lang="en-US" sz="1600" b="1" dirty="0" err="1" smtClean="0"/>
              <a:t>System.out.println</a:t>
            </a:r>
            <a:r>
              <a:rPr lang="en-US" sz="1600" b="1" dirty="0" smtClean="0"/>
              <a:t>(n+" is not prime number");      </a:t>
            </a:r>
          </a:p>
          <a:p>
            <a:r>
              <a:rPr lang="en-US" sz="1600" b="1" dirty="0" smtClean="0"/>
              <a:t>     flag=1;      </a:t>
            </a:r>
          </a:p>
          <a:p>
            <a:r>
              <a:rPr lang="en-US" sz="1600" b="1" dirty="0" smtClean="0"/>
              <a:t>     break;      </a:t>
            </a:r>
          </a:p>
          <a:p>
            <a:r>
              <a:rPr lang="en-US" sz="1600" b="1" dirty="0" smtClean="0"/>
              <a:t>    }      </a:t>
            </a:r>
          </a:p>
          <a:p>
            <a:r>
              <a:rPr lang="en-US" sz="1600" b="1" dirty="0" smtClean="0"/>
              <a:t>   }      </a:t>
            </a:r>
          </a:p>
          <a:p>
            <a:r>
              <a:rPr lang="en-US" sz="1600" b="1" dirty="0" smtClean="0"/>
              <a:t>   if(flag==0)  { </a:t>
            </a:r>
            <a:r>
              <a:rPr lang="en-US" sz="1600" b="1" dirty="0" err="1" smtClean="0"/>
              <a:t>System.out.println</a:t>
            </a:r>
            <a:r>
              <a:rPr lang="en-US" sz="1600" b="1" dirty="0" smtClean="0"/>
              <a:t>(n+" is prime number"); }  </a:t>
            </a:r>
          </a:p>
          <a:p>
            <a:r>
              <a:rPr lang="en-US" sz="1600" b="1" dirty="0" smtClean="0"/>
              <a:t>  }//end of else  </a:t>
            </a:r>
          </a:p>
          <a:p>
            <a:r>
              <a:rPr lang="en-US" sz="1600" b="1" dirty="0" smtClean="0"/>
              <a:t>}    </a:t>
            </a:r>
          </a:p>
          <a:p>
            <a:r>
              <a:rPr lang="en-US" sz="1600" b="1" dirty="0" smtClean="0"/>
              <a:t>}</a:t>
            </a:r>
            <a:endParaRPr lang="en-US" sz="1600" b="1" dirty="0"/>
          </a:p>
        </p:txBody>
      </p:sp>
      <p:sp>
        <p:nvSpPr>
          <p:cNvPr id="3" name="Title 2"/>
          <p:cNvSpPr>
            <a:spLocks noGrp="1"/>
          </p:cNvSpPr>
          <p:nvPr>
            <p:ph type="title"/>
          </p:nvPr>
        </p:nvSpPr>
        <p:spPr>
          <a:xfrm>
            <a:off x="457200" y="76200"/>
            <a:ext cx="8229600" cy="1143000"/>
          </a:xfrm>
        </p:spPr>
        <p:txBody>
          <a:bodyPr/>
          <a:lstStyle/>
          <a:p>
            <a:r>
              <a:rPr lang="en-US" dirty="0" smtClean="0"/>
              <a:t>Check Given No is Prime or not</a:t>
            </a:r>
            <a:endParaRPr lang="en-US"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6019800"/>
          </a:xfrm>
        </p:spPr>
        <p:txBody>
          <a:bodyPr/>
          <a:lstStyle/>
          <a:p>
            <a:r>
              <a:rPr lang="en-US" sz="1200" b="1" dirty="0" smtClean="0"/>
              <a:t>import </a:t>
            </a:r>
            <a:r>
              <a:rPr lang="en-US" sz="1200" b="1" dirty="0" err="1" smtClean="0"/>
              <a:t>java.util</a:t>
            </a:r>
            <a:r>
              <a:rPr lang="en-US" sz="1200" b="1" dirty="0" smtClean="0"/>
              <a:t>.*;</a:t>
            </a:r>
          </a:p>
          <a:p>
            <a:r>
              <a:rPr lang="en-US" sz="1200" b="1" dirty="0" smtClean="0"/>
              <a:t> class </a:t>
            </a:r>
            <a:r>
              <a:rPr lang="en-US" sz="1200" b="1" dirty="0" err="1" smtClean="0"/>
              <a:t>PrimeNumbers</a:t>
            </a:r>
            <a:endParaRPr lang="en-US" sz="1200" b="1" dirty="0" smtClean="0"/>
          </a:p>
          <a:p>
            <a:r>
              <a:rPr lang="en-US" sz="1200" b="1" dirty="0" smtClean="0"/>
              <a:t>{ </a:t>
            </a:r>
          </a:p>
          <a:p>
            <a:r>
              <a:rPr lang="en-US" sz="1200" b="1" dirty="0" smtClean="0"/>
              <a:t>   public static void main(String </a:t>
            </a:r>
            <a:r>
              <a:rPr lang="en-US" sz="1200" b="1" dirty="0" err="1" smtClean="0"/>
              <a:t>args</a:t>
            </a:r>
            <a:r>
              <a:rPr lang="en-US" sz="1200" b="1" dirty="0" smtClean="0"/>
              <a:t>[])</a:t>
            </a:r>
          </a:p>
          <a:p>
            <a:r>
              <a:rPr lang="en-US" sz="1200" b="1" dirty="0" smtClean="0"/>
              <a:t>   { </a:t>
            </a:r>
          </a:p>
          <a:p>
            <a:r>
              <a:rPr lang="en-US" sz="1200" b="1" dirty="0" smtClean="0"/>
              <a:t>      </a:t>
            </a:r>
            <a:r>
              <a:rPr lang="en-US" sz="1200" b="1" dirty="0" err="1" smtClean="0"/>
              <a:t>int</a:t>
            </a:r>
            <a:r>
              <a:rPr lang="en-US" sz="1200" b="1" dirty="0" smtClean="0"/>
              <a:t> n, status = 1, num = 3, count, j;</a:t>
            </a:r>
          </a:p>
          <a:p>
            <a:r>
              <a:rPr lang="en-US" sz="1200" b="1" dirty="0" smtClean="0"/>
              <a:t>       Scanner in = new Scanner(</a:t>
            </a:r>
            <a:r>
              <a:rPr lang="en-US" sz="1200" b="1" dirty="0" err="1" smtClean="0"/>
              <a:t>System.in</a:t>
            </a:r>
            <a:r>
              <a:rPr lang="en-US" sz="1200" b="1" dirty="0" smtClean="0"/>
              <a:t>);</a:t>
            </a:r>
          </a:p>
          <a:p>
            <a:r>
              <a:rPr lang="en-US" sz="1200" b="1" dirty="0" smtClean="0"/>
              <a:t>      </a:t>
            </a:r>
            <a:r>
              <a:rPr lang="en-US" sz="1200" b="1" dirty="0" err="1" smtClean="0"/>
              <a:t>System.out.println</a:t>
            </a:r>
            <a:r>
              <a:rPr lang="en-US" sz="1200" b="1" dirty="0" smtClean="0"/>
              <a:t>("Enter the number of prime numbers you want");</a:t>
            </a:r>
          </a:p>
          <a:p>
            <a:r>
              <a:rPr lang="en-US" sz="1200" b="1" dirty="0" smtClean="0"/>
              <a:t>      n = </a:t>
            </a:r>
            <a:r>
              <a:rPr lang="en-US" sz="1200" b="1" dirty="0" err="1" smtClean="0"/>
              <a:t>in.nextInt</a:t>
            </a:r>
            <a:r>
              <a:rPr lang="en-US" sz="1200" b="1" dirty="0" smtClean="0"/>
              <a:t>();</a:t>
            </a:r>
          </a:p>
          <a:p>
            <a:r>
              <a:rPr lang="en-US" sz="1200" b="1" dirty="0" smtClean="0"/>
              <a:t>     if (n &gt;= 1)</a:t>
            </a:r>
          </a:p>
          <a:p>
            <a:r>
              <a:rPr lang="en-US" sz="1200" b="1" dirty="0" smtClean="0"/>
              <a:t>      {  </a:t>
            </a:r>
            <a:r>
              <a:rPr lang="en-US" sz="1200" b="1" dirty="0" err="1" smtClean="0"/>
              <a:t>System.out.println</a:t>
            </a:r>
            <a:r>
              <a:rPr lang="en-US" sz="1200" b="1" dirty="0" smtClean="0"/>
              <a:t>("First "+n+" prime numbers are:");</a:t>
            </a:r>
          </a:p>
          <a:p>
            <a:r>
              <a:rPr lang="en-US" sz="1200" b="1" dirty="0" smtClean="0"/>
              <a:t>         </a:t>
            </a:r>
            <a:r>
              <a:rPr lang="en-US" sz="1200" b="1" dirty="0" err="1" smtClean="0"/>
              <a:t>System.out.println</a:t>
            </a:r>
            <a:r>
              <a:rPr lang="en-US" sz="1200" b="1" dirty="0" smtClean="0"/>
              <a:t>(2);  }</a:t>
            </a:r>
          </a:p>
          <a:p>
            <a:r>
              <a:rPr lang="en-US" sz="1200" b="1" dirty="0" smtClean="0"/>
              <a:t>           for (count = 2; count &lt;=n;)</a:t>
            </a:r>
          </a:p>
          <a:p>
            <a:r>
              <a:rPr lang="en-US" sz="1200" b="1" dirty="0" smtClean="0"/>
              <a:t>      { </a:t>
            </a:r>
          </a:p>
          <a:p>
            <a:r>
              <a:rPr lang="en-US" sz="1200" b="1" dirty="0" smtClean="0"/>
              <a:t>         for (j = 2; j &lt;= </a:t>
            </a:r>
            <a:r>
              <a:rPr lang="en-US" sz="1200" b="1" dirty="0" err="1" smtClean="0"/>
              <a:t>Math.sqrt</a:t>
            </a:r>
            <a:r>
              <a:rPr lang="en-US" sz="1200" b="1" dirty="0" smtClean="0"/>
              <a:t>(num); j++)</a:t>
            </a:r>
          </a:p>
          <a:p>
            <a:r>
              <a:rPr lang="en-US" sz="1200" b="1" dirty="0" smtClean="0"/>
              <a:t>         {</a:t>
            </a:r>
          </a:p>
          <a:p>
            <a:r>
              <a:rPr lang="en-US" sz="1200" b="1" dirty="0" smtClean="0"/>
              <a:t>            if (</a:t>
            </a:r>
            <a:r>
              <a:rPr lang="en-US" sz="1200" b="1" dirty="0" err="1" smtClean="0"/>
              <a:t>num%j</a:t>
            </a:r>
            <a:r>
              <a:rPr lang="en-US" sz="1200" b="1" dirty="0" smtClean="0"/>
              <a:t> == 0)</a:t>
            </a:r>
          </a:p>
          <a:p>
            <a:r>
              <a:rPr lang="en-US" sz="1200" b="1" dirty="0" smtClean="0"/>
              <a:t>            {</a:t>
            </a:r>
          </a:p>
          <a:p>
            <a:r>
              <a:rPr lang="en-US" sz="1200" b="1" dirty="0" smtClean="0"/>
              <a:t>               status = 0;</a:t>
            </a:r>
          </a:p>
          <a:p>
            <a:r>
              <a:rPr lang="en-US" sz="1200" b="1" dirty="0" smtClean="0"/>
              <a:t>               break;  }</a:t>
            </a:r>
          </a:p>
          <a:p>
            <a:r>
              <a:rPr lang="en-US" sz="1200" b="1" dirty="0" smtClean="0"/>
              <a:t>         }</a:t>
            </a:r>
          </a:p>
          <a:p>
            <a:r>
              <a:rPr lang="en-US" sz="1200" b="1" dirty="0" smtClean="0"/>
              <a:t>         if (status != 0)</a:t>
            </a:r>
          </a:p>
          <a:p>
            <a:r>
              <a:rPr lang="en-US" sz="1200" b="1" dirty="0" smtClean="0"/>
              <a:t>         { </a:t>
            </a:r>
            <a:r>
              <a:rPr lang="en-US" sz="1200" b="1" dirty="0" err="1" smtClean="0"/>
              <a:t>System.out.println</a:t>
            </a:r>
            <a:r>
              <a:rPr lang="en-US" sz="1200" b="1" dirty="0" smtClean="0"/>
              <a:t>(num);</a:t>
            </a:r>
          </a:p>
          <a:p>
            <a:r>
              <a:rPr lang="en-US" sz="1200" b="1" dirty="0" smtClean="0"/>
              <a:t>            count++;  }</a:t>
            </a:r>
          </a:p>
          <a:p>
            <a:r>
              <a:rPr lang="en-US" sz="1200" b="1" dirty="0" smtClean="0"/>
              <a:t>         status = 1;</a:t>
            </a:r>
          </a:p>
          <a:p>
            <a:r>
              <a:rPr lang="en-US" sz="1200" b="1" dirty="0" smtClean="0"/>
              <a:t>         num++;     }       }  }</a:t>
            </a:r>
            <a:endParaRPr lang="en-US" sz="1200" b="1" dirty="0"/>
          </a:p>
        </p:txBody>
      </p:sp>
      <p:sp>
        <p:nvSpPr>
          <p:cNvPr id="3" name="Title 2"/>
          <p:cNvSpPr>
            <a:spLocks noGrp="1"/>
          </p:cNvSpPr>
          <p:nvPr>
            <p:ph type="title"/>
          </p:nvPr>
        </p:nvSpPr>
        <p:spPr>
          <a:xfrm>
            <a:off x="457200" y="0"/>
            <a:ext cx="8229600" cy="990600"/>
          </a:xfrm>
        </p:spPr>
        <p:txBody>
          <a:bodyPr/>
          <a:lstStyle/>
          <a:p>
            <a:r>
              <a:rPr lang="en-US" dirty="0" smtClean="0"/>
              <a:t>Print N Prime Numbers</a:t>
            </a:r>
            <a:endParaRPr lang="en-US" dirty="0"/>
          </a:p>
        </p:txBody>
      </p:sp>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003EF495-4766-4466-8833-44528C2A83A0}" type="slidenum">
              <a:rPr lang="en-US"/>
              <a:pPr>
                <a:defRPr/>
              </a:pPr>
              <a:t>5</a:t>
            </a:fld>
            <a:endParaRPr lang="en-US"/>
          </a:p>
        </p:txBody>
      </p:sp>
      <p:sp>
        <p:nvSpPr>
          <p:cNvPr id="13314" name="Rectangle 3"/>
          <p:cNvSpPr>
            <a:spLocks noGrp="1" noChangeArrowheads="1"/>
          </p:cNvSpPr>
          <p:nvPr>
            <p:ph idx="1"/>
          </p:nvPr>
        </p:nvSpPr>
        <p:spPr/>
        <p:txBody>
          <a:bodyPr/>
          <a:lstStyle/>
          <a:p>
            <a:pPr>
              <a:buSzTx/>
              <a:buFont typeface="Wingdings" pitchFamily="2" charset="2"/>
              <a:buBlip>
                <a:blip r:embed="rId2"/>
              </a:buBlip>
            </a:pPr>
            <a:r>
              <a:rPr lang="en-US" sz="2400" smtClean="0">
                <a:latin typeface="Times New Roman" pitchFamily="18" charset="0"/>
              </a:rPr>
              <a:t>Similar to C/C++ in syntax</a:t>
            </a:r>
          </a:p>
          <a:p>
            <a:pPr>
              <a:buSzTx/>
              <a:buFont typeface="Wingdings" pitchFamily="2" charset="2"/>
              <a:buBlip>
                <a:blip r:embed="rId2"/>
              </a:buBlip>
            </a:pPr>
            <a:r>
              <a:rPr lang="en-US" sz="2400" smtClean="0">
                <a:latin typeface="Times New Roman" pitchFamily="18" charset="0"/>
              </a:rPr>
              <a:t>But eliminates several complexities of</a:t>
            </a:r>
          </a:p>
          <a:p>
            <a:pPr lvl="1">
              <a:buFont typeface="Wingdings" pitchFamily="2" charset="2"/>
              <a:buBlip>
                <a:blip r:embed="rId2"/>
              </a:buBlip>
            </a:pPr>
            <a:r>
              <a:rPr lang="en-US" smtClean="0">
                <a:latin typeface="Times New Roman" pitchFamily="18" charset="0"/>
              </a:rPr>
              <a:t>No operator overloading</a:t>
            </a:r>
          </a:p>
          <a:p>
            <a:pPr lvl="1">
              <a:buFont typeface="Wingdings" pitchFamily="2" charset="2"/>
              <a:buBlip>
                <a:blip r:embed="rId2"/>
              </a:buBlip>
            </a:pPr>
            <a:r>
              <a:rPr lang="en-US" smtClean="0">
                <a:latin typeface="Times New Roman" pitchFamily="18" charset="0"/>
              </a:rPr>
              <a:t>No direct pointer manipulation or pointer arithmetic</a:t>
            </a:r>
          </a:p>
          <a:p>
            <a:pPr lvl="1">
              <a:buFont typeface="Wingdings" pitchFamily="2" charset="2"/>
              <a:buBlip>
                <a:blip r:embed="rId2"/>
              </a:buBlip>
            </a:pPr>
            <a:r>
              <a:rPr lang="en-US" smtClean="0">
                <a:latin typeface="Times New Roman" pitchFamily="18" charset="0"/>
              </a:rPr>
              <a:t>No multiple inheritance</a:t>
            </a:r>
          </a:p>
          <a:p>
            <a:pPr lvl="1">
              <a:buFont typeface="Wingdings" pitchFamily="2" charset="2"/>
              <a:buBlip>
                <a:blip r:embed="rId2"/>
              </a:buBlip>
            </a:pPr>
            <a:r>
              <a:rPr lang="en-US" smtClean="0">
                <a:latin typeface="Times New Roman" pitchFamily="18" charset="0"/>
              </a:rPr>
              <a:t>No malloc() and free() – handles memory automatically</a:t>
            </a:r>
          </a:p>
          <a:p>
            <a:pPr>
              <a:buSzTx/>
              <a:buFont typeface="Wingdings" pitchFamily="2" charset="2"/>
              <a:buBlip>
                <a:blip r:embed="rId2"/>
              </a:buBlip>
            </a:pPr>
            <a:endParaRPr lang="en-US" smtClean="0">
              <a:latin typeface="Times New Roman" pitchFamily="18" charset="0"/>
            </a:endParaRPr>
          </a:p>
        </p:txBody>
      </p:sp>
      <p:sp>
        <p:nvSpPr>
          <p:cNvPr id="27650" name="Rectangle 2"/>
          <p:cNvSpPr>
            <a:spLocks noGrp="1" noChangeArrowheads="1"/>
          </p:cNvSpPr>
          <p:nvPr>
            <p:ph type="title"/>
          </p:nvPr>
        </p:nvSpPr>
        <p:spPr/>
        <p:txBody>
          <a:bodyPr/>
          <a:lstStyle/>
          <a:p>
            <a:pPr fontAlgn="auto">
              <a:spcAft>
                <a:spcPts val="0"/>
              </a:spcAft>
              <a:defRPr/>
            </a:pPr>
            <a:r>
              <a:rPr lang="en-US"/>
              <a:t>Simple, Small and Familiar</a:t>
            </a:r>
          </a:p>
        </p:txBody>
      </p:sp>
      <p:sp>
        <p:nvSpPr>
          <p:cNvPr id="13316"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EDF6D44D-4282-4537-B026-7796EA79ECBE}" type="slidenum">
              <a:rPr lang="en-US" sz="1000"/>
              <a:pPr algn="r"/>
              <a:t>5</a:t>
            </a:fld>
            <a:endParaRPr lang="en-US" sz="1000"/>
          </a:p>
        </p:txBody>
      </p:sp>
      <p:sp>
        <p:nvSpPr>
          <p:cNvPr id="13317"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92224C7-718E-4D12-BB4C-7D9A0371AFC0}" type="slidenum">
              <a:rPr lang="en-US"/>
              <a:pPr>
                <a:defRPr/>
              </a:pPr>
              <a:t>50</a:t>
            </a:fld>
            <a:endParaRPr lang="en-US"/>
          </a:p>
        </p:txBody>
      </p:sp>
      <p:sp>
        <p:nvSpPr>
          <p:cNvPr id="8601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36DABB3F-223A-406B-955D-1161B5FCF8F3}" type="datetime1">
              <a:rPr lang="en-US" sz="1400"/>
              <a:pPr/>
              <a:t>2/26/2019</a:t>
            </a:fld>
            <a:endParaRPr lang="en-US" sz="1400"/>
          </a:p>
        </p:txBody>
      </p:sp>
      <p:sp>
        <p:nvSpPr>
          <p:cNvPr id="8601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860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5905478-0DD6-471E-B6AA-01EA55EFB91A}" type="slidenum">
              <a:rPr lang="en-US" sz="1400"/>
              <a:pPr algn="r"/>
              <a:t>50</a:t>
            </a:fld>
            <a:endParaRPr lang="en-US" sz="1400"/>
          </a:p>
        </p:txBody>
      </p:sp>
      <p:sp>
        <p:nvSpPr>
          <p:cNvPr id="86021" name="Rectangle 2"/>
          <p:cNvSpPr>
            <a:spLocks noGrp="1" noChangeArrowheads="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r>
              <a:rPr lang="en-US" sz="4900" smtClean="0">
                <a:effectLst/>
                <a:latin typeface="Times New Roman" pitchFamily="18" charset="0"/>
              </a:rPr>
              <a:t>Lecture Three</a:t>
            </a:r>
          </a:p>
        </p:txBody>
      </p:sp>
      <p:sp>
        <p:nvSpPr>
          <p:cNvPr id="86022" name="Rectangle 3"/>
          <p:cNvSpPr>
            <a:spLocks noGrp="1" noChangeArrowheads="1"/>
          </p:cNvSpPr>
          <p:nvPr>
            <p:ph type="subTitle" idx="4294967295"/>
          </p:nvPr>
        </p:nvSpPr>
        <p:spPr>
          <a:xfrm>
            <a:off x="762000" y="3886200"/>
            <a:ext cx="8001000" cy="1752600"/>
          </a:xfrm>
        </p:spPr>
        <p:txBody>
          <a:bodyPr/>
          <a:lstStyle/>
          <a:p>
            <a:pPr marL="0" indent="0" algn="ctr">
              <a:buFont typeface="Wingdings 3" pitchFamily="18" charset="2"/>
              <a:buNone/>
            </a:pPr>
            <a:r>
              <a:rPr lang="en-US" sz="4100" b="1" smtClean="0">
                <a:latin typeface="Times New Roman" pitchFamily="18" charset="0"/>
              </a:rPr>
              <a:t>Second Java Program, Constants, Data Types and Variables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9FBB831-213E-4C11-B804-4997502D2AE6}" type="slidenum">
              <a:rPr lang="en-US"/>
              <a:pPr>
                <a:defRPr/>
              </a:pPr>
              <a:t>51</a:t>
            </a:fld>
            <a:endParaRPr lang="en-US"/>
          </a:p>
        </p:txBody>
      </p:sp>
      <p:sp>
        <p:nvSpPr>
          <p:cNvPr id="88066" name="Footer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dirty="0" smtClean="0"/>
              <a:t>M K </a:t>
            </a:r>
            <a:r>
              <a:rPr lang="en-US" sz="1400" dirty="0" err="1" smtClean="0"/>
              <a:t>Pachariya</a:t>
            </a:r>
            <a:endParaRPr lang="en-US" sz="1400" dirty="0"/>
          </a:p>
        </p:txBody>
      </p:sp>
      <p:sp>
        <p:nvSpPr>
          <p:cNvPr id="88067"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8C181D5D-E72A-4EEC-A4F2-59DBC5C01EE2}" type="slidenum">
              <a:rPr lang="en-US" sz="1400"/>
              <a:pPr algn="ctr"/>
              <a:t>51</a:t>
            </a:fld>
            <a:endParaRPr lang="en-US" sz="1400"/>
          </a:p>
        </p:txBody>
      </p:sp>
      <p:sp>
        <p:nvSpPr>
          <p:cNvPr id="88068" name="Date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0558B8D-1195-43EB-B219-E0FD40D707F0}" type="datetime1">
              <a:rPr lang="en-US" sz="1400"/>
              <a:pPr algn="r"/>
              <a:t>2/26/2019</a:t>
            </a:fld>
            <a:endParaRPr lang="en-US" sz="1400"/>
          </a:p>
        </p:txBody>
      </p:sp>
      <p:sp>
        <p:nvSpPr>
          <p:cNvPr id="8806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z="3700" smtClean="0">
                <a:effectLst/>
              </a:rPr>
              <a:t>First Java Program-Example 1</a:t>
            </a:r>
          </a:p>
        </p:txBody>
      </p:sp>
      <p:sp>
        <p:nvSpPr>
          <p:cNvPr id="88070" name="Rectangle 3"/>
          <p:cNvSpPr>
            <a:spLocks noGrp="1" noChangeArrowheads="1"/>
          </p:cNvSpPr>
          <p:nvPr>
            <p:ph type="body" idx="4294967295"/>
          </p:nvPr>
        </p:nvSpPr>
        <p:spPr/>
        <p:txBody>
          <a:bodyPr/>
          <a:lstStyle/>
          <a:p>
            <a:pPr>
              <a:buFont typeface="Wingdings" pitchFamily="2" charset="2"/>
              <a:buNone/>
            </a:pPr>
            <a:r>
              <a:rPr lang="en-US" sz="2000" smtClean="0">
                <a:latin typeface="Times New Roman" pitchFamily="18" charset="0"/>
              </a:rPr>
              <a:t>/*This is a simple java program*/ </a:t>
            </a:r>
          </a:p>
          <a:p>
            <a:pPr>
              <a:buFont typeface="Wingdings" pitchFamily="2" charset="2"/>
              <a:buNone/>
            </a:pPr>
            <a:r>
              <a:rPr lang="en-US" sz="2000" smtClean="0">
                <a:latin typeface="Times New Roman" pitchFamily="18" charset="0"/>
              </a:rPr>
              <a:t>class Example</a:t>
            </a:r>
          </a:p>
          <a:p>
            <a:pPr>
              <a:buFont typeface="Wingdings" pitchFamily="2" charset="2"/>
              <a:buNone/>
            </a:pPr>
            <a:r>
              <a:rPr lang="en-US" sz="2000" smtClean="0">
                <a:latin typeface="Times New Roman" pitchFamily="18" charset="0"/>
              </a:rPr>
              <a:t>{</a:t>
            </a:r>
          </a:p>
          <a:p>
            <a:pPr>
              <a:buFont typeface="Wingdings" pitchFamily="2" charset="2"/>
              <a:buNone/>
            </a:pPr>
            <a:r>
              <a:rPr lang="en-US" sz="2000" smtClean="0">
                <a:latin typeface="Times New Roman" pitchFamily="18" charset="0"/>
              </a:rPr>
              <a:t>	public static void main (String args[])</a:t>
            </a:r>
          </a:p>
          <a:p>
            <a:pPr>
              <a:buFont typeface="Wingdings" pitchFamily="2" charset="2"/>
              <a:buNone/>
            </a:pPr>
            <a:r>
              <a:rPr lang="en-US" sz="2000" smtClean="0">
                <a:latin typeface="Times New Roman" pitchFamily="18" charset="0"/>
              </a:rPr>
              <a:t>	{</a:t>
            </a:r>
          </a:p>
          <a:p>
            <a:pPr>
              <a:buFont typeface="Wingdings" pitchFamily="2" charset="2"/>
              <a:buNone/>
            </a:pPr>
            <a:r>
              <a:rPr lang="en-US" sz="2000" smtClean="0">
                <a:latin typeface="Times New Roman" pitchFamily="18" charset="0"/>
              </a:rPr>
              <a:t>		System.out.println (“This is a simple Java program”);</a:t>
            </a:r>
          </a:p>
          <a:p>
            <a:pPr>
              <a:buFont typeface="Wingdings" pitchFamily="2" charset="2"/>
              <a:buNone/>
            </a:pPr>
            <a:r>
              <a:rPr lang="en-US" sz="2000" smtClean="0">
                <a:latin typeface="Times New Roman" pitchFamily="18" charset="0"/>
              </a:rPr>
              <a:t>	}</a:t>
            </a:r>
          </a:p>
          <a:p>
            <a:pPr>
              <a:buFont typeface="Wingdings" pitchFamily="2" charset="2"/>
              <a:buNone/>
            </a:pPr>
            <a:r>
              <a:rPr lang="en-US" sz="2000" smtClean="0">
                <a:latin typeface="Times New Roman" pitchFamily="18"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1" name="Slide Number Placeholder 17"/>
          <p:cNvSpPr>
            <a:spLocks noGrp="1"/>
          </p:cNvSpPr>
          <p:nvPr>
            <p:ph type="sldNum" sz="quarter" idx="12"/>
          </p:nvPr>
        </p:nvSpPr>
        <p:spPr/>
        <p:txBody>
          <a:bodyPr/>
          <a:lstStyle/>
          <a:p>
            <a:pPr>
              <a:defRPr/>
            </a:pPr>
            <a:fld id="{FF857F16-9300-410F-8A3E-EAFBA860B08C}" type="slidenum">
              <a:rPr lang="en-US"/>
              <a:pPr>
                <a:defRPr/>
              </a:pPr>
              <a:t>52</a:t>
            </a:fld>
            <a:endParaRPr lang="en-US"/>
          </a:p>
        </p:txBody>
      </p:sp>
      <p:sp>
        <p:nvSpPr>
          <p:cNvPr id="89090" name="Footer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dirty="0" smtClean="0"/>
              <a:t>M K </a:t>
            </a:r>
            <a:r>
              <a:rPr lang="en-US" sz="1400" dirty="0" err="1" smtClean="0"/>
              <a:t>Pachariya</a:t>
            </a:r>
            <a:endParaRPr lang="en-US" sz="1400" dirty="0"/>
          </a:p>
        </p:txBody>
      </p:sp>
      <p:sp>
        <p:nvSpPr>
          <p:cNvPr id="89091"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B710A155-3EF8-447D-A664-F7498E07D588}" type="slidenum">
              <a:rPr lang="en-US" sz="1400"/>
              <a:pPr algn="ctr"/>
              <a:t>52</a:t>
            </a:fld>
            <a:endParaRPr lang="en-US" sz="1400"/>
          </a:p>
        </p:txBody>
      </p:sp>
      <p:sp>
        <p:nvSpPr>
          <p:cNvPr id="89092" name="Date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F57B981-4141-41DC-90BF-4511DA41BCFD}" type="datetime1">
              <a:rPr lang="en-US" sz="1400"/>
              <a:pPr algn="r"/>
              <a:t>2/26/2019</a:t>
            </a:fld>
            <a:endParaRPr lang="en-US" sz="1400"/>
          </a:p>
        </p:txBody>
      </p:sp>
      <p:sp>
        <p:nvSpPr>
          <p:cNvPr id="89093" name="Rectangle 2"/>
          <p:cNvSpPr>
            <a:spLocks noGrp="1" noChangeArrowheads="1"/>
          </p:cNvSpPr>
          <p:nvPr>
            <p:ph type="title" idx="4294967295"/>
          </p:nvPr>
        </p:nvSpPr>
        <p:spPr bwMode="auto">
          <a:xfrm>
            <a:off x="228600" y="304800"/>
            <a:ext cx="8915400" cy="838200"/>
          </a:xfrm>
          <a:noFill/>
        </p:spPr>
        <p:txBody>
          <a:bodyPr wrap="square" lIns="91440" tIns="45720" rIns="91440" bIns="45720" numCol="1" anchorCtr="0" compatLnSpc="1">
            <a:prstTxWarp prst="textNoShape">
              <a:avLst/>
            </a:prstTxWarp>
          </a:bodyPr>
          <a:lstStyle/>
          <a:p>
            <a:r>
              <a:rPr lang="en-US" sz="2900" smtClean="0">
                <a:effectLst/>
              </a:rPr>
              <a:t>Simple Java Program-Some important points</a:t>
            </a:r>
          </a:p>
        </p:txBody>
      </p:sp>
      <p:sp>
        <p:nvSpPr>
          <p:cNvPr id="89094" name="Rectangle 3"/>
          <p:cNvSpPr>
            <a:spLocks noGrp="1" noChangeArrowheads="1"/>
          </p:cNvSpPr>
          <p:nvPr>
            <p:ph type="body" idx="4294967295"/>
          </p:nvPr>
        </p:nvSpPr>
        <p:spPr>
          <a:xfrm>
            <a:off x="304800" y="1219200"/>
            <a:ext cx="8458200" cy="5410200"/>
          </a:xfrm>
        </p:spPr>
        <p:txBody>
          <a:bodyPr/>
          <a:lstStyle/>
          <a:p>
            <a:pPr>
              <a:lnSpc>
                <a:spcPct val="90000"/>
              </a:lnSpc>
              <a:buFont typeface="Wingdings" pitchFamily="2" charset="2"/>
              <a:buChar char="ü"/>
            </a:pPr>
            <a:r>
              <a:rPr lang="en-US" sz="2300" b="1" dirty="0" smtClean="0">
                <a:latin typeface="Times New Roman" pitchFamily="18" charset="0"/>
              </a:rPr>
              <a:t>public:</a:t>
            </a:r>
            <a:r>
              <a:rPr lang="en-US" sz="2300" dirty="0" smtClean="0">
                <a:latin typeface="Times New Roman" pitchFamily="18" charset="0"/>
              </a:rPr>
              <a:t> Access </a:t>
            </a:r>
            <a:r>
              <a:rPr lang="en-US" sz="2300" dirty="0" err="1" smtClean="0">
                <a:latin typeface="Times New Roman" pitchFamily="18" charset="0"/>
              </a:rPr>
              <a:t>specifier</a:t>
            </a:r>
            <a:r>
              <a:rPr lang="en-US" sz="2300" dirty="0" smtClean="0">
                <a:latin typeface="Times New Roman" pitchFamily="18" charset="0"/>
              </a:rPr>
              <a:t>. main() must be made public, since it must be called by code defined outside it’s class.</a:t>
            </a:r>
          </a:p>
          <a:p>
            <a:pPr>
              <a:lnSpc>
                <a:spcPct val="90000"/>
              </a:lnSpc>
              <a:buFont typeface="Wingdings" pitchFamily="2" charset="2"/>
              <a:buChar char="ü"/>
            </a:pPr>
            <a:r>
              <a:rPr lang="en-US" sz="2300" b="1" dirty="0" smtClean="0">
                <a:latin typeface="Times New Roman" pitchFamily="18" charset="0"/>
              </a:rPr>
              <a:t>Static:</a:t>
            </a:r>
            <a:r>
              <a:rPr lang="en-US" sz="2300" dirty="0" smtClean="0">
                <a:latin typeface="Times New Roman" pitchFamily="18" charset="0"/>
              </a:rPr>
              <a:t> It is required because main() is called without creating an object of it’s class</a:t>
            </a:r>
          </a:p>
          <a:p>
            <a:pPr>
              <a:lnSpc>
                <a:spcPct val="90000"/>
              </a:lnSpc>
              <a:buFont typeface="Wingdings" pitchFamily="2" charset="2"/>
              <a:buChar char="ü"/>
            </a:pPr>
            <a:r>
              <a:rPr lang="en-US" sz="2300" b="1" dirty="0" smtClean="0">
                <a:latin typeface="Times New Roman" pitchFamily="18" charset="0"/>
              </a:rPr>
              <a:t>String </a:t>
            </a:r>
            <a:r>
              <a:rPr lang="en-US" sz="2300" b="1" dirty="0" err="1" smtClean="0">
                <a:latin typeface="Times New Roman" pitchFamily="18" charset="0"/>
              </a:rPr>
              <a:t>args</a:t>
            </a:r>
            <a:r>
              <a:rPr lang="en-US" sz="2300" b="1" dirty="0" smtClean="0">
                <a:latin typeface="Times New Roman" pitchFamily="18" charset="0"/>
              </a:rPr>
              <a:t>[]: </a:t>
            </a:r>
            <a:r>
              <a:rPr lang="en-US" sz="2300" dirty="0" smtClean="0">
                <a:latin typeface="Times New Roman" pitchFamily="18" charset="0"/>
              </a:rPr>
              <a:t>An array of objects of type String class. Each object of type string contains a character string. It is used to manipulate command line argument.</a:t>
            </a:r>
          </a:p>
          <a:p>
            <a:pPr>
              <a:lnSpc>
                <a:spcPct val="90000"/>
              </a:lnSpc>
              <a:buFont typeface="Wingdings" pitchFamily="2" charset="2"/>
              <a:buChar char="ü"/>
            </a:pPr>
            <a:r>
              <a:rPr lang="en-US" sz="2300" dirty="0" smtClean="0">
                <a:solidFill>
                  <a:srgbClr val="FF0000"/>
                </a:solidFill>
                <a:latin typeface="Times New Roman" pitchFamily="18" charset="0"/>
              </a:rPr>
              <a:t>Java is case sensitive.</a:t>
            </a:r>
          </a:p>
          <a:p>
            <a:pPr>
              <a:lnSpc>
                <a:spcPct val="90000"/>
              </a:lnSpc>
              <a:buFont typeface="Wingdings" pitchFamily="2" charset="2"/>
              <a:buChar char="ü"/>
            </a:pPr>
            <a:r>
              <a:rPr lang="en-US" sz="2300" dirty="0" smtClean="0">
                <a:latin typeface="Times New Roman" pitchFamily="18" charset="0"/>
              </a:rPr>
              <a:t>System           predefined class that refers to system.</a:t>
            </a:r>
          </a:p>
          <a:p>
            <a:pPr>
              <a:lnSpc>
                <a:spcPct val="90000"/>
              </a:lnSpc>
              <a:buFont typeface="Wingdings" pitchFamily="2" charset="2"/>
              <a:buNone/>
            </a:pPr>
            <a:r>
              <a:rPr lang="en-US" sz="2300" b="1" dirty="0" smtClean="0">
                <a:latin typeface="Times New Roman" pitchFamily="18" charset="0"/>
              </a:rPr>
              <a:t>	</a:t>
            </a:r>
            <a:r>
              <a:rPr lang="en-US" sz="2300" dirty="0" smtClean="0">
                <a:latin typeface="Times New Roman" pitchFamily="18" charset="0"/>
              </a:rPr>
              <a:t>out           It is static data member of System class</a:t>
            </a:r>
          </a:p>
          <a:p>
            <a:pPr>
              <a:lnSpc>
                <a:spcPct val="90000"/>
              </a:lnSpc>
              <a:buFont typeface="Wingdings" pitchFamily="2" charset="2"/>
              <a:buNone/>
            </a:pPr>
            <a:r>
              <a:rPr lang="en-US" sz="2300" dirty="0" smtClean="0">
                <a:latin typeface="Times New Roman" pitchFamily="18" charset="0"/>
              </a:rPr>
              <a:t>	</a:t>
            </a:r>
            <a:r>
              <a:rPr lang="en-US" sz="2300" dirty="0" err="1" smtClean="0">
                <a:latin typeface="Times New Roman" pitchFamily="18" charset="0"/>
              </a:rPr>
              <a:t>println</a:t>
            </a:r>
            <a:r>
              <a:rPr lang="en-US" sz="2300" dirty="0" smtClean="0">
                <a:latin typeface="Times New Roman" pitchFamily="18" charset="0"/>
              </a:rPr>
              <a:t>()      It is a member of out object </a:t>
            </a:r>
            <a:endParaRPr lang="en-US" sz="2300" b="1" dirty="0" smtClean="0">
              <a:latin typeface="Times New Roman" pitchFamily="18" charset="0"/>
            </a:endParaRPr>
          </a:p>
        </p:txBody>
      </p:sp>
      <p:sp>
        <p:nvSpPr>
          <p:cNvPr id="89095" name="Line 4"/>
          <p:cNvSpPr>
            <a:spLocks noChangeShapeType="1"/>
          </p:cNvSpPr>
          <p:nvPr/>
        </p:nvSpPr>
        <p:spPr bwMode="auto">
          <a:xfrm>
            <a:off x="1371600" y="5715000"/>
            <a:ext cx="533400" cy="0"/>
          </a:xfrm>
          <a:prstGeom prst="line">
            <a:avLst/>
          </a:prstGeom>
          <a:noFill/>
          <a:ln w="9525">
            <a:solidFill>
              <a:schemeClr val="tx1"/>
            </a:solidFill>
            <a:round/>
            <a:headEnd/>
            <a:tailEnd type="triangle" w="med" len="med"/>
          </a:ln>
        </p:spPr>
        <p:txBody>
          <a:bodyPr/>
          <a:lstStyle/>
          <a:p>
            <a:endParaRPr lang="en-US"/>
          </a:p>
        </p:txBody>
      </p:sp>
      <p:sp>
        <p:nvSpPr>
          <p:cNvPr id="89096" name="Line 8"/>
          <p:cNvSpPr>
            <a:spLocks noChangeShapeType="1"/>
          </p:cNvSpPr>
          <p:nvPr/>
        </p:nvSpPr>
        <p:spPr bwMode="auto">
          <a:xfrm>
            <a:off x="1828800" y="5334000"/>
            <a:ext cx="838200" cy="0"/>
          </a:xfrm>
          <a:prstGeom prst="line">
            <a:avLst/>
          </a:prstGeom>
          <a:noFill/>
          <a:ln w="9525">
            <a:solidFill>
              <a:schemeClr val="tx1"/>
            </a:solidFill>
            <a:round/>
            <a:headEnd/>
            <a:tailEnd type="triangle" w="med" len="med"/>
          </a:ln>
        </p:spPr>
        <p:txBody>
          <a:bodyPr/>
          <a:lstStyle/>
          <a:p>
            <a:endParaRPr lang="en-US"/>
          </a:p>
        </p:txBody>
      </p:sp>
      <p:sp>
        <p:nvSpPr>
          <p:cNvPr id="89097" name="Line 10"/>
          <p:cNvSpPr>
            <a:spLocks noChangeShapeType="1"/>
          </p:cNvSpPr>
          <p:nvPr/>
        </p:nvSpPr>
        <p:spPr bwMode="auto">
          <a:xfrm>
            <a:off x="2057400" y="6172200"/>
            <a:ext cx="304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8C1845BA-E774-4AD2-9B19-BD9BD3E7CBAA}" type="slidenum">
              <a:rPr lang="en-US"/>
              <a:pPr>
                <a:defRPr/>
              </a:pPr>
              <a:t>53</a:t>
            </a:fld>
            <a:endParaRPr lang="en-US"/>
          </a:p>
        </p:txBody>
      </p:sp>
      <p:sp>
        <p:nvSpPr>
          <p:cNvPr id="90114"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fld id="{9460C5FC-6F92-463E-91DB-416045D4D42D}" type="datetime1">
              <a:rPr lang="en-US" sz="1400"/>
              <a:pPr/>
              <a:t>2/26/2019</a:t>
            </a:fld>
            <a:endParaRPr lang="en-US" sz="1400"/>
          </a:p>
        </p:txBody>
      </p:sp>
      <p:sp>
        <p:nvSpPr>
          <p:cNvPr id="90115"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0116"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10F1B6A-EFD4-48FE-A223-E013091BDE5A}" type="slidenum">
              <a:rPr lang="en-US" sz="1400"/>
              <a:pPr algn="r"/>
              <a:t>53</a:t>
            </a:fld>
            <a:endParaRPr lang="en-US" sz="1400"/>
          </a:p>
        </p:txBody>
      </p:sp>
      <p:sp>
        <p:nvSpPr>
          <p:cNvPr id="9011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Second Java Program</a:t>
            </a:r>
          </a:p>
        </p:txBody>
      </p:sp>
      <p:sp>
        <p:nvSpPr>
          <p:cNvPr id="90118" name="Rectangle 3"/>
          <p:cNvSpPr>
            <a:spLocks noGrp="1" noChangeArrowheads="1"/>
          </p:cNvSpPr>
          <p:nvPr>
            <p:ph type="body" sz="half" idx="4294967295"/>
          </p:nvPr>
        </p:nvSpPr>
        <p:spPr>
          <a:xfrm>
            <a:off x="457200" y="1481138"/>
            <a:ext cx="4038600" cy="4525962"/>
          </a:xfrm>
        </p:spPr>
        <p:txBody>
          <a:bodyPr/>
          <a:lstStyle/>
          <a:p>
            <a:pPr>
              <a:buFont typeface="Wingdings 3" pitchFamily="18" charset="2"/>
              <a:buNone/>
            </a:pPr>
            <a:r>
              <a:rPr lang="en-US" sz="1600" b="1" dirty="0" smtClean="0">
                <a:latin typeface="Times New Roman" pitchFamily="18" charset="0"/>
              </a:rPr>
              <a:t>class </a:t>
            </a:r>
            <a:r>
              <a:rPr lang="en-US" sz="1600" b="1" dirty="0" err="1" smtClean="0">
                <a:latin typeface="Times New Roman" pitchFamily="18" charset="0"/>
              </a:rPr>
              <a:t>add_num</a:t>
            </a:r>
            <a:endParaRPr lang="en-US" sz="1600" b="1" dirty="0" smtClean="0">
              <a:latin typeface="Times New Roman" pitchFamily="18" charset="0"/>
            </a:endParaRPr>
          </a:p>
          <a:p>
            <a:pPr>
              <a:buFont typeface="Wingdings 3" pitchFamily="18" charset="2"/>
              <a:buNone/>
            </a:pP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public </a:t>
            </a:r>
            <a:r>
              <a:rPr lang="en-US" sz="1600" b="1" dirty="0" err="1" smtClean="0">
                <a:latin typeface="Times New Roman" pitchFamily="18" charset="0"/>
              </a:rPr>
              <a:t>int</a:t>
            </a:r>
            <a:r>
              <a:rPr lang="en-US" sz="1600" b="1" dirty="0" smtClean="0">
                <a:latin typeface="Times New Roman" pitchFamily="18" charset="0"/>
              </a:rPr>
              <a:t> add(</a:t>
            </a:r>
            <a:r>
              <a:rPr lang="en-US" sz="1600" b="1" dirty="0" err="1" smtClean="0">
                <a:latin typeface="Times New Roman" pitchFamily="18" charset="0"/>
              </a:rPr>
              <a:t>int</a:t>
            </a:r>
            <a:r>
              <a:rPr lang="en-US" sz="1600" b="1" dirty="0" smtClean="0">
                <a:latin typeface="Times New Roman" pitchFamily="18" charset="0"/>
              </a:rPr>
              <a:t> a, </a:t>
            </a:r>
            <a:r>
              <a:rPr lang="en-US" sz="1600" b="1" dirty="0" err="1" smtClean="0">
                <a:latin typeface="Times New Roman" pitchFamily="18" charset="0"/>
              </a:rPr>
              <a:t>int</a:t>
            </a:r>
            <a:r>
              <a:rPr lang="en-US" sz="1600" b="1" dirty="0" smtClean="0">
                <a:latin typeface="Times New Roman" pitchFamily="18" charset="0"/>
              </a:rPr>
              <a:t> b)</a:t>
            </a:r>
          </a:p>
          <a:p>
            <a:pPr>
              <a:buFont typeface="Wingdings 3" pitchFamily="18" charset="2"/>
              <a:buNone/>
            </a:pPr>
            <a:r>
              <a:rPr lang="en-US" sz="1600" b="1" dirty="0" smtClean="0">
                <a:latin typeface="Times New Roman" pitchFamily="18" charset="0"/>
              </a:rPr>
              <a:t>	{</a:t>
            </a:r>
          </a:p>
          <a:p>
            <a:pPr>
              <a:buFont typeface="Wingdings 3" pitchFamily="18" charset="2"/>
              <a:buNone/>
            </a:pPr>
            <a:r>
              <a:rPr lang="en-US" sz="1600" b="1" dirty="0" smtClean="0">
                <a:latin typeface="Times New Roman" pitchFamily="18" charset="0"/>
              </a:rPr>
              <a:t>		return </a:t>
            </a:r>
            <a:r>
              <a:rPr lang="en-US" sz="1600" b="1" dirty="0" err="1" smtClean="0">
                <a:latin typeface="Times New Roman" pitchFamily="18" charset="0"/>
              </a:rPr>
              <a:t>a+b</a:t>
            </a: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a:t>
            </a:r>
          </a:p>
          <a:p>
            <a:pPr>
              <a:buFont typeface="Wingdings 3" pitchFamily="18" charset="2"/>
              <a:buNone/>
            </a:pPr>
            <a:r>
              <a:rPr lang="en-US" sz="1600" b="1" dirty="0" smtClean="0">
                <a:latin typeface="Times New Roman" pitchFamily="18" charset="0"/>
              </a:rPr>
              <a:t>}</a:t>
            </a:r>
          </a:p>
        </p:txBody>
      </p:sp>
      <p:sp>
        <p:nvSpPr>
          <p:cNvPr id="90119" name="Rectangle 4"/>
          <p:cNvSpPr>
            <a:spLocks noGrp="1" noChangeArrowheads="1"/>
          </p:cNvSpPr>
          <p:nvPr>
            <p:ph type="body" sz="half" idx="4294967295"/>
          </p:nvPr>
        </p:nvSpPr>
        <p:spPr>
          <a:xfrm>
            <a:off x="3429000" y="1600200"/>
            <a:ext cx="5715000" cy="4724400"/>
          </a:xfrm>
        </p:spPr>
        <p:txBody>
          <a:bodyPr/>
          <a:lstStyle/>
          <a:p>
            <a:pPr>
              <a:buFont typeface="Wingdings 3" pitchFamily="18" charset="2"/>
              <a:buNone/>
            </a:pPr>
            <a:r>
              <a:rPr lang="en-US" sz="1600" b="1" dirty="0" smtClean="0">
                <a:latin typeface="Times New Roman" pitchFamily="18" charset="0"/>
              </a:rPr>
              <a:t>public class test</a:t>
            </a:r>
          </a:p>
          <a:p>
            <a:pPr>
              <a:buFont typeface="Wingdings 3" pitchFamily="18" charset="2"/>
              <a:buNone/>
            </a:pP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public static void main(String </a:t>
            </a:r>
            <a:r>
              <a:rPr lang="en-US" sz="1600" b="1" dirty="0" err="1" smtClean="0">
                <a:latin typeface="Times New Roman" pitchFamily="18" charset="0"/>
              </a:rPr>
              <a:t>args</a:t>
            </a: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a:t>
            </a:r>
          </a:p>
          <a:p>
            <a:pPr>
              <a:buFont typeface="Wingdings 3" pitchFamily="18" charset="2"/>
              <a:buNone/>
            </a:pPr>
            <a:r>
              <a:rPr lang="en-US" sz="1600" b="1" dirty="0" smtClean="0">
                <a:latin typeface="Times New Roman" pitchFamily="18" charset="0"/>
              </a:rPr>
              <a:t>	</a:t>
            </a:r>
            <a:r>
              <a:rPr lang="en-US" sz="1600" b="1" dirty="0" err="1" smtClean="0">
                <a:latin typeface="Times New Roman" pitchFamily="18" charset="0"/>
              </a:rPr>
              <a:t>int</a:t>
            </a:r>
            <a:r>
              <a:rPr lang="en-US" sz="1600" b="1" dirty="0" smtClean="0">
                <a:latin typeface="Times New Roman" pitchFamily="18" charset="0"/>
              </a:rPr>
              <a:t> a, b;</a:t>
            </a:r>
          </a:p>
          <a:p>
            <a:pPr>
              <a:buFont typeface="Wingdings 3" pitchFamily="18" charset="2"/>
              <a:buNone/>
            </a:pPr>
            <a:r>
              <a:rPr lang="en-US" sz="1600" b="1" dirty="0" smtClean="0">
                <a:latin typeface="Times New Roman" pitchFamily="18" charset="0"/>
              </a:rPr>
              <a:t>	a=100;</a:t>
            </a:r>
          </a:p>
          <a:p>
            <a:pPr>
              <a:buFont typeface="Wingdings 3" pitchFamily="18" charset="2"/>
              <a:buNone/>
            </a:pPr>
            <a:r>
              <a:rPr lang="en-US" sz="1600" b="1" dirty="0" smtClean="0">
                <a:latin typeface="Times New Roman" pitchFamily="18" charset="0"/>
              </a:rPr>
              <a:t>	b=23;</a:t>
            </a:r>
          </a:p>
          <a:p>
            <a:pPr>
              <a:buFont typeface="Wingdings 3" pitchFamily="18" charset="2"/>
              <a:buNone/>
            </a:pPr>
            <a:r>
              <a:rPr lang="en-US" sz="1600" b="1" dirty="0" smtClean="0">
                <a:latin typeface="Times New Roman" pitchFamily="18" charset="0"/>
              </a:rPr>
              <a:t>	</a:t>
            </a:r>
            <a:r>
              <a:rPr lang="en-US" sz="1600" b="1" dirty="0" err="1" smtClean="0">
                <a:latin typeface="Times New Roman" pitchFamily="18" charset="0"/>
              </a:rPr>
              <a:t>add_num</a:t>
            </a:r>
            <a:r>
              <a:rPr lang="en-US" sz="1600" b="1" dirty="0" smtClean="0">
                <a:latin typeface="Times New Roman" pitchFamily="18" charset="0"/>
              </a:rPr>
              <a:t> ob = new </a:t>
            </a:r>
            <a:r>
              <a:rPr lang="en-US" sz="1600" b="1" dirty="0" err="1" smtClean="0">
                <a:latin typeface="Times New Roman" pitchFamily="18" charset="0"/>
              </a:rPr>
              <a:t>add_num</a:t>
            </a: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a:t>
            </a:r>
            <a:r>
              <a:rPr lang="en-US" sz="1600" b="1" dirty="0" err="1" smtClean="0">
                <a:latin typeface="Times New Roman" pitchFamily="18" charset="0"/>
              </a:rPr>
              <a:t>System.out.println</a:t>
            </a:r>
            <a:r>
              <a:rPr lang="en-US" sz="1600" b="1" dirty="0" smtClean="0">
                <a:latin typeface="Times New Roman" pitchFamily="18" charset="0"/>
              </a:rPr>
              <a:t>(“The addition: “+ </a:t>
            </a:r>
            <a:r>
              <a:rPr lang="en-US" sz="1600" b="1" dirty="0" err="1" smtClean="0">
                <a:latin typeface="Times New Roman" pitchFamily="18" charset="0"/>
              </a:rPr>
              <a:t>ob.add_num</a:t>
            </a:r>
            <a:r>
              <a:rPr lang="en-US" sz="1600" b="1" dirty="0" smtClean="0">
                <a:latin typeface="Times New Roman" pitchFamily="18" charset="0"/>
              </a:rPr>
              <a:t>(</a:t>
            </a:r>
            <a:r>
              <a:rPr lang="en-US" sz="1600" b="1" dirty="0" err="1" smtClean="0">
                <a:latin typeface="Times New Roman" pitchFamily="18" charset="0"/>
              </a:rPr>
              <a:t>a,b</a:t>
            </a:r>
            <a:r>
              <a:rPr lang="en-US" sz="1600" b="1" dirty="0" smtClean="0">
                <a:latin typeface="Times New Roman" pitchFamily="18" charset="0"/>
              </a:rPr>
              <a:t>));</a:t>
            </a:r>
          </a:p>
          <a:p>
            <a:pPr>
              <a:buFont typeface="Wingdings 3" pitchFamily="18" charset="2"/>
              <a:buNone/>
            </a:pPr>
            <a:r>
              <a:rPr lang="en-US" sz="1600" b="1" dirty="0" smtClean="0">
                <a:latin typeface="Times New Roman" pitchFamily="18" charset="0"/>
              </a:rPr>
              <a:t>		</a:t>
            </a:r>
          </a:p>
          <a:p>
            <a:pPr>
              <a:buFont typeface="Wingdings 3" pitchFamily="18" charset="2"/>
              <a:buNone/>
            </a:pPr>
            <a:r>
              <a:rPr lang="en-US" sz="1600" b="1" dirty="0" smtClean="0">
                <a:latin typeface="Times New Roman" pitchFamily="18" charset="0"/>
              </a:rPr>
              <a:t>	}</a:t>
            </a:r>
          </a:p>
          <a:p>
            <a:pPr>
              <a:buFont typeface="Wingdings 3" pitchFamily="18" charset="2"/>
              <a:buNone/>
            </a:pPr>
            <a:r>
              <a:rPr lang="en-US" sz="1600" b="1" dirty="0" smtClean="0">
                <a:latin typeface="Times New Roman" pitchFamily="18" charset="0"/>
              </a:rPr>
              <a:t>}</a:t>
            </a:r>
          </a:p>
          <a:p>
            <a:endParaRPr lang="en-US" sz="2300"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AF31DE1-FCCA-4931-A8B1-9AA2FEE5BAF0}" type="slidenum">
              <a:rPr lang="en-US"/>
              <a:pPr>
                <a:defRPr/>
              </a:pPr>
              <a:t>54</a:t>
            </a:fld>
            <a:endParaRPr lang="en-US"/>
          </a:p>
        </p:txBody>
      </p:sp>
      <p:sp>
        <p:nvSpPr>
          <p:cNvPr id="9113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4B33C30E-1732-4B9F-857B-50B8C2E229D6}" type="datetime1">
              <a:rPr lang="en-US" sz="1400"/>
              <a:pPr/>
              <a:t>2/26/2019</a:t>
            </a:fld>
            <a:endParaRPr lang="en-US" sz="1400"/>
          </a:p>
        </p:txBody>
      </p:sp>
      <p:sp>
        <p:nvSpPr>
          <p:cNvPr id="9113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114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287A4F8-0437-4A4B-BC71-901EA0997225}" type="slidenum">
              <a:rPr lang="en-US" sz="1400"/>
              <a:pPr algn="r"/>
              <a:t>54</a:t>
            </a:fld>
            <a:endParaRPr lang="en-US" sz="1400"/>
          </a:p>
        </p:txBody>
      </p:sp>
      <p:sp>
        <p:nvSpPr>
          <p:cNvPr id="9114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Points to be Noted</a:t>
            </a:r>
          </a:p>
        </p:txBody>
      </p:sp>
      <p:sp>
        <p:nvSpPr>
          <p:cNvPr id="91142" name="Rectangle 3"/>
          <p:cNvSpPr>
            <a:spLocks noGrp="1" noChangeArrowheads="1"/>
          </p:cNvSpPr>
          <p:nvPr>
            <p:ph type="body" idx="4294967295"/>
          </p:nvPr>
        </p:nvSpPr>
        <p:spPr/>
        <p:txBody>
          <a:bodyPr/>
          <a:lstStyle/>
          <a:p>
            <a:pPr>
              <a:buClr>
                <a:schemeClr val="tx1"/>
              </a:buClr>
              <a:buFont typeface="Wingdings" pitchFamily="2" charset="2"/>
              <a:buChar char="ü"/>
            </a:pPr>
            <a:r>
              <a:rPr lang="en-US" sz="2000" dirty="0" smtClean="0">
                <a:solidFill>
                  <a:srgbClr val="FF0000"/>
                </a:solidFill>
                <a:latin typeface="Times New Roman" pitchFamily="18" charset="0"/>
              </a:rPr>
              <a:t>Java source code can contain multiple classes,</a:t>
            </a:r>
            <a:r>
              <a:rPr lang="en-US" sz="2000" dirty="0" smtClean="0">
                <a:latin typeface="Times New Roman" pitchFamily="18" charset="0"/>
              </a:rPr>
              <a:t> </a:t>
            </a:r>
            <a:r>
              <a:rPr lang="en-US" sz="2000" dirty="0" smtClean="0">
                <a:solidFill>
                  <a:srgbClr val="FF0000"/>
                </a:solidFill>
                <a:latin typeface="Times New Roman" pitchFamily="18" charset="0"/>
              </a:rPr>
              <a:t>the name of the source code must be the name of the only public class of the code.</a:t>
            </a:r>
          </a:p>
          <a:p>
            <a:pPr>
              <a:buClr>
                <a:schemeClr val="tx1"/>
              </a:buClr>
              <a:buFont typeface="Wingdings" pitchFamily="2" charset="2"/>
              <a:buChar char="ü"/>
            </a:pPr>
            <a:r>
              <a:rPr lang="en-US" sz="2000" dirty="0" smtClean="0">
                <a:solidFill>
                  <a:srgbClr val="FF0000"/>
                </a:solidFill>
                <a:latin typeface="Times New Roman" pitchFamily="18" charset="0"/>
              </a:rPr>
              <a:t>Usually public class contains the main() method, that is the starting point of program execution.</a:t>
            </a:r>
          </a:p>
          <a:p>
            <a:pPr>
              <a:buClr>
                <a:schemeClr val="tx1"/>
              </a:buClr>
              <a:buFont typeface="Wingdings" pitchFamily="2" charset="2"/>
              <a:buChar char="ü"/>
            </a:pPr>
            <a:r>
              <a:rPr lang="en-US" sz="2000" dirty="0" smtClean="0">
                <a:solidFill>
                  <a:srgbClr val="FF0000"/>
                </a:solidFill>
                <a:latin typeface="Times New Roman" pitchFamily="18" charset="0"/>
              </a:rPr>
              <a:t>Object of a class is created using new operator.</a:t>
            </a:r>
          </a:p>
          <a:p>
            <a:pPr>
              <a:buClr>
                <a:schemeClr val="tx1"/>
              </a:buClr>
              <a:buFont typeface="Wingdings" pitchFamily="2" charset="2"/>
              <a:buChar char="ü"/>
            </a:pPr>
            <a:r>
              <a:rPr lang="en-US" sz="2000" dirty="0" smtClean="0">
                <a:solidFill>
                  <a:srgbClr val="FF0000"/>
                </a:solidFill>
                <a:latin typeface="Times New Roman" pitchFamily="18" charset="0"/>
              </a:rPr>
              <a:t>Method of a class is accessed through an object of that class.</a:t>
            </a:r>
          </a:p>
          <a:p>
            <a:pPr>
              <a:buClr>
                <a:schemeClr val="tx1"/>
              </a:buClr>
              <a:buFont typeface="Wingdings" pitchFamily="2" charset="2"/>
              <a:buChar char="ü"/>
            </a:pPr>
            <a:endParaRPr lang="en-US" sz="2000" dirty="0" smtClean="0">
              <a:latin typeface="Times New Roman" pitchFamily="18" charset="0"/>
            </a:endParaRPr>
          </a:p>
          <a:p>
            <a:pPr>
              <a:buClr>
                <a:schemeClr val="tx1"/>
              </a:buClr>
              <a:buFont typeface="Wingdings" pitchFamily="2" charset="2"/>
              <a:buChar char="ü"/>
            </a:pPr>
            <a:r>
              <a:rPr lang="en-US" sz="2000" dirty="0" smtClean="0">
                <a:solidFill>
                  <a:srgbClr val="FF0000"/>
                </a:solidFill>
                <a:latin typeface="Times New Roman" pitchFamily="18" charset="0"/>
              </a:rPr>
              <a:t>+</a:t>
            </a:r>
            <a:r>
              <a:rPr lang="en-US" sz="2000" dirty="0" smtClean="0">
                <a:latin typeface="Times New Roman" pitchFamily="18" charset="0"/>
              </a:rPr>
              <a:t> </a:t>
            </a:r>
            <a:r>
              <a:rPr lang="en-US" sz="2000" dirty="0" smtClean="0">
                <a:solidFill>
                  <a:srgbClr val="002060"/>
                </a:solidFill>
                <a:latin typeface="Times New Roman" pitchFamily="18" charset="0"/>
              </a:rPr>
              <a:t>in </a:t>
            </a:r>
            <a:r>
              <a:rPr lang="en-US" sz="2000" dirty="0" err="1" smtClean="0">
                <a:solidFill>
                  <a:srgbClr val="002060"/>
                </a:solidFill>
                <a:latin typeface="Times New Roman" pitchFamily="18" charset="0"/>
              </a:rPr>
              <a:t>System.out.println</a:t>
            </a:r>
            <a:r>
              <a:rPr lang="en-US" sz="2000" dirty="0" smtClean="0">
                <a:solidFill>
                  <a:srgbClr val="002060"/>
                </a:solidFill>
                <a:latin typeface="Times New Roman" pitchFamily="18" charset="0"/>
              </a:rPr>
              <a:t>() method concatenate two strings.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8FA277E9-0B54-4F06-A552-81E7E603DA22}" type="slidenum">
              <a:rPr lang="en-US"/>
              <a:pPr>
                <a:defRPr/>
              </a:pPr>
              <a:t>55</a:t>
            </a:fld>
            <a:endParaRPr lang="en-US"/>
          </a:p>
        </p:txBody>
      </p:sp>
      <p:sp>
        <p:nvSpPr>
          <p:cNvPr id="9216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811BC664-F940-41C5-A868-91C50B5CD7E3}" type="datetime1">
              <a:rPr lang="en-US" sz="1400"/>
              <a:pPr/>
              <a:t>2/26/2019</a:t>
            </a:fld>
            <a:endParaRPr lang="en-US" sz="1400"/>
          </a:p>
        </p:txBody>
      </p:sp>
      <p:sp>
        <p:nvSpPr>
          <p:cNvPr id="9216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216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7FFD261-D584-469F-97FF-5AD710C11713}" type="slidenum">
              <a:rPr lang="en-US" sz="1400"/>
              <a:pPr algn="r"/>
              <a:t>55</a:t>
            </a:fld>
            <a:endParaRPr lang="en-US" sz="1400"/>
          </a:p>
        </p:txBody>
      </p:sp>
      <p:sp>
        <p:nvSpPr>
          <p:cNvPr id="92165" name="Rectangle 2"/>
          <p:cNvSpPr>
            <a:spLocks noGrp="1" noChangeArrowheads="1"/>
          </p:cNvSpPr>
          <p:nvPr>
            <p:ph type="title" idx="4294967295"/>
          </p:nvPr>
        </p:nvSpPr>
        <p:spPr bwMode="auto">
          <a:xfrm>
            <a:off x="0" y="274638"/>
            <a:ext cx="91440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Java is a Strongly typed Language</a:t>
            </a:r>
          </a:p>
        </p:txBody>
      </p:sp>
      <p:sp>
        <p:nvSpPr>
          <p:cNvPr id="92166" name="Rectangle 3"/>
          <p:cNvSpPr>
            <a:spLocks noGrp="1" noChangeArrowheads="1"/>
          </p:cNvSpPr>
          <p:nvPr>
            <p:ph type="body" idx="4294967295"/>
          </p:nvPr>
        </p:nvSpPr>
        <p:spPr>
          <a:xfrm>
            <a:off x="457200" y="1676400"/>
            <a:ext cx="8229600" cy="4525963"/>
          </a:xfrm>
        </p:spPr>
        <p:txBody>
          <a:bodyPr/>
          <a:lstStyle/>
          <a:p>
            <a:pPr>
              <a:buFont typeface="Wingdings" pitchFamily="2" charset="2"/>
              <a:buChar char="ü"/>
            </a:pPr>
            <a:r>
              <a:rPr lang="en-US" sz="2300" dirty="0" smtClean="0">
                <a:solidFill>
                  <a:srgbClr val="002060"/>
                </a:solidFill>
                <a:latin typeface="Times New Roman" pitchFamily="18" charset="0"/>
              </a:rPr>
              <a:t>Every variable and expression has a strongly defined type.</a:t>
            </a:r>
          </a:p>
          <a:p>
            <a:pPr>
              <a:buFont typeface="Wingdings" pitchFamily="2" charset="2"/>
              <a:buChar char="ü"/>
            </a:pPr>
            <a:r>
              <a:rPr lang="en-US" sz="2300" dirty="0" smtClean="0">
                <a:solidFill>
                  <a:srgbClr val="FF0000"/>
                </a:solidFill>
                <a:latin typeface="Times New Roman" pitchFamily="18" charset="0"/>
              </a:rPr>
              <a:t>All assignments are checked for type compatibility.</a:t>
            </a:r>
          </a:p>
          <a:p>
            <a:pPr>
              <a:buFont typeface="Wingdings" pitchFamily="2" charset="2"/>
              <a:buChar char="ü"/>
            </a:pPr>
            <a:r>
              <a:rPr lang="en-US" sz="2300" dirty="0" smtClean="0">
                <a:solidFill>
                  <a:srgbClr val="7030A0"/>
                </a:solidFill>
                <a:latin typeface="Times New Roman" pitchFamily="18" charset="0"/>
              </a:rPr>
              <a:t>Java compiler checks all expressions and parameters to ensure that the types are compatible.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19325E1A-66F1-452D-AFAD-9864094D294B}" type="slidenum">
              <a:rPr lang="en-US"/>
              <a:pPr>
                <a:defRPr/>
              </a:pPr>
              <a:t>56</a:t>
            </a:fld>
            <a:endParaRPr lang="en-US"/>
          </a:p>
        </p:txBody>
      </p:sp>
      <p:sp>
        <p:nvSpPr>
          <p:cNvPr id="9318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69449345-AE7E-4D92-9CF9-E637A2DCB5EF}" type="datetime1">
              <a:rPr lang="en-US" sz="1400"/>
              <a:pPr/>
              <a:t>2/26/2019</a:t>
            </a:fld>
            <a:endParaRPr lang="en-US" sz="1400"/>
          </a:p>
        </p:txBody>
      </p:sp>
      <p:sp>
        <p:nvSpPr>
          <p:cNvPr id="9318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318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5016C77-562A-4784-94B4-7D7DFBAA4399}" type="slidenum">
              <a:rPr lang="en-US" sz="1400"/>
              <a:pPr algn="r"/>
              <a:t>56</a:t>
            </a:fld>
            <a:endParaRPr lang="en-US" sz="1400"/>
          </a:p>
        </p:txBody>
      </p:sp>
      <p:sp>
        <p:nvSpPr>
          <p:cNvPr id="9318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Primitive Types</a:t>
            </a:r>
          </a:p>
        </p:txBody>
      </p:sp>
      <p:sp>
        <p:nvSpPr>
          <p:cNvPr id="93190" name="Rectangle 3"/>
          <p:cNvSpPr>
            <a:spLocks noGrp="1" noChangeArrowheads="1"/>
          </p:cNvSpPr>
          <p:nvPr>
            <p:ph type="body" idx="4294967295"/>
          </p:nvPr>
        </p:nvSpPr>
        <p:spPr/>
        <p:txBody>
          <a:bodyPr/>
          <a:lstStyle/>
          <a:p>
            <a:pPr>
              <a:lnSpc>
                <a:spcPct val="80000"/>
              </a:lnSpc>
              <a:spcBef>
                <a:spcPct val="60000"/>
              </a:spcBef>
              <a:buFont typeface="Wingdings" pitchFamily="2" charset="2"/>
              <a:buChar char="ü"/>
            </a:pPr>
            <a:r>
              <a:rPr lang="en-US" sz="2000" dirty="0" smtClean="0">
                <a:latin typeface="Times New Roman" pitchFamily="18" charset="0"/>
              </a:rPr>
              <a:t>There are exactly </a:t>
            </a:r>
            <a:r>
              <a:rPr lang="en-US" sz="2000" dirty="0" smtClean="0">
                <a:solidFill>
                  <a:srgbClr val="7030A0"/>
                </a:solidFill>
                <a:latin typeface="Times New Roman" pitchFamily="18" charset="0"/>
              </a:rPr>
              <a:t>eight primitive data types</a:t>
            </a:r>
            <a:r>
              <a:rPr lang="en-US" sz="2000" dirty="0" smtClean="0">
                <a:latin typeface="Times New Roman" pitchFamily="18" charset="0"/>
              </a:rPr>
              <a:t> in Java</a:t>
            </a:r>
          </a:p>
          <a:p>
            <a:pPr>
              <a:lnSpc>
                <a:spcPct val="80000"/>
              </a:lnSpc>
              <a:spcBef>
                <a:spcPct val="60000"/>
              </a:spcBef>
              <a:buFont typeface="Wingdings" pitchFamily="2" charset="2"/>
              <a:buChar char="ü"/>
            </a:pPr>
            <a:r>
              <a:rPr lang="en-US" sz="2000" dirty="0" smtClean="0">
                <a:solidFill>
                  <a:srgbClr val="7030A0"/>
                </a:solidFill>
                <a:latin typeface="Times New Roman" pitchFamily="18" charset="0"/>
              </a:rPr>
              <a:t>Four of them represent whole valued signed numbers</a:t>
            </a:r>
            <a:r>
              <a:rPr lang="en-US" sz="2000" dirty="0" smtClean="0">
                <a:latin typeface="Times New Roman" pitchFamily="18" charset="0"/>
              </a:rPr>
              <a:t>:</a:t>
            </a:r>
          </a:p>
          <a:p>
            <a:pPr lvl="1">
              <a:lnSpc>
                <a:spcPct val="80000"/>
              </a:lnSpc>
              <a:spcBef>
                <a:spcPct val="60000"/>
              </a:spcBef>
              <a:buFont typeface="Wingdings" pitchFamily="2" charset="2"/>
              <a:buChar char="ü"/>
            </a:pPr>
            <a:r>
              <a:rPr lang="en-US" sz="2000" dirty="0" smtClean="0">
                <a:solidFill>
                  <a:srgbClr val="FF0000"/>
                </a:solidFill>
                <a:latin typeface="Times New Roman" pitchFamily="18" charset="0"/>
              </a:rPr>
              <a:t>byte, short, </a:t>
            </a:r>
            <a:r>
              <a:rPr lang="en-US" sz="2000" dirty="0" err="1" smtClean="0">
                <a:solidFill>
                  <a:srgbClr val="FF0000"/>
                </a:solidFill>
                <a:latin typeface="Times New Roman" pitchFamily="18" charset="0"/>
              </a:rPr>
              <a:t>int</a:t>
            </a:r>
            <a:r>
              <a:rPr lang="en-US" sz="2000" dirty="0" smtClean="0">
                <a:solidFill>
                  <a:srgbClr val="FF0000"/>
                </a:solidFill>
                <a:latin typeface="Times New Roman" pitchFamily="18" charset="0"/>
              </a:rPr>
              <a:t>, long</a:t>
            </a:r>
          </a:p>
          <a:p>
            <a:pPr>
              <a:lnSpc>
                <a:spcPct val="80000"/>
              </a:lnSpc>
              <a:spcBef>
                <a:spcPct val="60000"/>
              </a:spcBef>
              <a:buFont typeface="Wingdings" pitchFamily="2" charset="2"/>
              <a:buChar char="ü"/>
            </a:pPr>
            <a:r>
              <a:rPr lang="en-US" sz="2000" dirty="0" smtClean="0">
                <a:latin typeface="Times New Roman" pitchFamily="18" charset="0"/>
              </a:rPr>
              <a:t>Two of them represent floating point numbers:</a:t>
            </a:r>
          </a:p>
          <a:p>
            <a:pPr lvl="1">
              <a:lnSpc>
                <a:spcPct val="80000"/>
              </a:lnSpc>
              <a:spcBef>
                <a:spcPct val="60000"/>
              </a:spcBef>
              <a:buFont typeface="Wingdings" pitchFamily="2" charset="2"/>
              <a:buChar char="ü"/>
            </a:pPr>
            <a:r>
              <a:rPr lang="en-US" sz="2000" dirty="0" smtClean="0">
                <a:solidFill>
                  <a:srgbClr val="FF0000"/>
                </a:solidFill>
                <a:latin typeface="Times New Roman" pitchFamily="18" charset="0"/>
              </a:rPr>
              <a:t>float, double</a:t>
            </a:r>
          </a:p>
          <a:p>
            <a:pPr>
              <a:lnSpc>
                <a:spcPct val="80000"/>
              </a:lnSpc>
              <a:spcBef>
                <a:spcPct val="60000"/>
              </a:spcBef>
              <a:buFont typeface="Wingdings" pitchFamily="2" charset="2"/>
              <a:buChar char="ü"/>
            </a:pPr>
            <a:r>
              <a:rPr lang="en-US" sz="2000" dirty="0" smtClean="0">
                <a:latin typeface="Times New Roman" pitchFamily="18" charset="0"/>
              </a:rPr>
              <a:t>One of them represents characters:</a:t>
            </a:r>
          </a:p>
          <a:p>
            <a:pPr lvl="1">
              <a:lnSpc>
                <a:spcPct val="80000"/>
              </a:lnSpc>
              <a:spcBef>
                <a:spcPct val="60000"/>
              </a:spcBef>
              <a:buFont typeface="Wingdings" pitchFamily="2" charset="2"/>
              <a:buChar char="ü"/>
            </a:pPr>
            <a:r>
              <a:rPr lang="en-US" sz="2000" dirty="0" smtClean="0">
                <a:solidFill>
                  <a:srgbClr val="FF0000"/>
                </a:solidFill>
                <a:latin typeface="Times New Roman" pitchFamily="18" charset="0"/>
              </a:rPr>
              <a:t>char</a:t>
            </a:r>
          </a:p>
          <a:p>
            <a:pPr>
              <a:lnSpc>
                <a:spcPct val="80000"/>
              </a:lnSpc>
              <a:spcBef>
                <a:spcPct val="60000"/>
              </a:spcBef>
              <a:buFont typeface="Wingdings" pitchFamily="2" charset="2"/>
              <a:buChar char="ü"/>
            </a:pPr>
            <a:r>
              <a:rPr lang="en-US" sz="2000" dirty="0" smtClean="0">
                <a:latin typeface="Times New Roman" pitchFamily="18" charset="0"/>
              </a:rPr>
              <a:t>And one of them represents </a:t>
            </a:r>
            <a:r>
              <a:rPr lang="en-US" sz="2000" dirty="0" err="1" smtClean="0">
                <a:latin typeface="Times New Roman" pitchFamily="18" charset="0"/>
              </a:rPr>
              <a:t>boolean</a:t>
            </a:r>
            <a:r>
              <a:rPr lang="en-US" sz="2000" dirty="0" smtClean="0">
                <a:latin typeface="Times New Roman" pitchFamily="18" charset="0"/>
              </a:rPr>
              <a:t> values:</a:t>
            </a:r>
          </a:p>
          <a:p>
            <a:pPr lvl="1">
              <a:lnSpc>
                <a:spcPct val="80000"/>
              </a:lnSpc>
              <a:spcBef>
                <a:spcPct val="60000"/>
              </a:spcBef>
              <a:buFont typeface="Wingdings" pitchFamily="2" charset="2"/>
              <a:buChar char="ü"/>
            </a:pPr>
            <a:r>
              <a:rPr lang="en-US" sz="2000" dirty="0" err="1" smtClean="0">
                <a:solidFill>
                  <a:srgbClr val="FF0000"/>
                </a:solidFill>
                <a:latin typeface="Times New Roman" pitchFamily="18" charset="0"/>
              </a:rPr>
              <a:t>boolean</a:t>
            </a:r>
            <a:endParaRPr lang="en-US" sz="2000" dirty="0" smtClean="0">
              <a:solidFill>
                <a:srgbClr val="FF0000"/>
              </a:solidFill>
              <a:latin typeface="Times New Roman" pitchFamily="18" charset="0"/>
            </a:endParaRPr>
          </a:p>
          <a:p>
            <a:pPr>
              <a:lnSpc>
                <a:spcPct val="80000"/>
              </a:lnSpc>
              <a:buFont typeface="Wingdings" pitchFamily="2" charset="2"/>
              <a:buChar char="ü"/>
            </a:pPr>
            <a:endParaRPr lang="en-US" sz="1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3" name="Slide Number Placeholder 17"/>
          <p:cNvSpPr>
            <a:spLocks noGrp="1"/>
          </p:cNvSpPr>
          <p:nvPr>
            <p:ph type="sldNum" sz="quarter" idx="12"/>
          </p:nvPr>
        </p:nvSpPr>
        <p:spPr/>
        <p:txBody>
          <a:bodyPr/>
          <a:lstStyle/>
          <a:p>
            <a:pPr>
              <a:defRPr/>
            </a:pPr>
            <a:fld id="{B937263C-4291-47AA-AEDB-A366AD4EB85D}" type="slidenum">
              <a:rPr lang="en-US"/>
              <a:pPr>
                <a:defRPr/>
              </a:pPr>
              <a:t>57</a:t>
            </a:fld>
            <a:endParaRPr lang="en-US"/>
          </a:p>
        </p:txBody>
      </p:sp>
      <p:sp>
        <p:nvSpPr>
          <p:cNvPr id="9421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A9E2501-BD67-42B7-98C6-E030B25D0096}" type="datetime1">
              <a:rPr lang="en-US" sz="1400"/>
              <a:pPr/>
              <a:t>2/26/2019</a:t>
            </a:fld>
            <a:endParaRPr lang="en-US" sz="1400"/>
          </a:p>
        </p:txBody>
      </p:sp>
      <p:sp>
        <p:nvSpPr>
          <p:cNvPr id="9421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421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5571087-C398-4A44-AD61-C1104B0F3EC4}" type="slidenum">
              <a:rPr lang="en-US" sz="1400"/>
              <a:pPr algn="r"/>
              <a:t>57</a:t>
            </a:fld>
            <a:endParaRPr lang="en-US" sz="1400"/>
          </a:p>
        </p:txBody>
      </p:sp>
      <p:sp>
        <p:nvSpPr>
          <p:cNvPr id="9421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Numeric Primitive Types</a:t>
            </a:r>
          </a:p>
        </p:txBody>
      </p:sp>
      <p:sp>
        <p:nvSpPr>
          <p:cNvPr id="94214" name="Rectangle 3"/>
          <p:cNvSpPr>
            <a:spLocks noGrp="1" noChangeArrowheads="1"/>
          </p:cNvSpPr>
          <p:nvPr>
            <p:ph type="body" idx="4294967295"/>
          </p:nvPr>
        </p:nvSpPr>
        <p:spPr/>
        <p:txBody>
          <a:bodyPr/>
          <a:lstStyle/>
          <a:p>
            <a:pPr>
              <a:buFont typeface="Wingdings" pitchFamily="2" charset="2"/>
              <a:buChar char="ü"/>
            </a:pPr>
            <a:r>
              <a:rPr lang="en-US" sz="2300" dirty="0" smtClean="0">
                <a:latin typeface="Times New Roman" pitchFamily="18" charset="0"/>
              </a:rPr>
              <a:t>The difference between the various numeric primitive types is </a:t>
            </a:r>
            <a:r>
              <a:rPr lang="en-US" sz="2300" dirty="0" smtClean="0">
                <a:solidFill>
                  <a:srgbClr val="FF0000"/>
                </a:solidFill>
                <a:latin typeface="Times New Roman" pitchFamily="18" charset="0"/>
              </a:rPr>
              <a:t>their size</a:t>
            </a:r>
            <a:r>
              <a:rPr lang="en-US" sz="2300" dirty="0" smtClean="0">
                <a:latin typeface="Times New Roman" pitchFamily="18" charset="0"/>
              </a:rPr>
              <a:t>, and therefore the values they can store:</a:t>
            </a:r>
          </a:p>
          <a:p>
            <a:pPr>
              <a:buFont typeface="Wingdings 3" pitchFamily="18" charset="2"/>
              <a:buNone/>
            </a:pPr>
            <a:endParaRPr lang="en-US" sz="2300" dirty="0" smtClean="0"/>
          </a:p>
        </p:txBody>
      </p:sp>
      <p:grpSp>
        <p:nvGrpSpPr>
          <p:cNvPr id="94215" name="Group 4"/>
          <p:cNvGrpSpPr>
            <a:grpSpLocks/>
          </p:cNvGrpSpPr>
          <p:nvPr/>
        </p:nvGrpSpPr>
        <p:grpSpPr bwMode="auto">
          <a:xfrm>
            <a:off x="762000" y="2819400"/>
            <a:ext cx="6926263" cy="2862263"/>
            <a:chOff x="749" y="1767"/>
            <a:chExt cx="4363" cy="1803"/>
          </a:xfrm>
        </p:grpSpPr>
        <p:sp>
          <p:nvSpPr>
            <p:cNvPr id="94216" name="Rectangle 5"/>
            <p:cNvSpPr>
              <a:spLocks noChangeArrowheads="1"/>
            </p:cNvSpPr>
            <p:nvPr/>
          </p:nvSpPr>
          <p:spPr bwMode="auto">
            <a:xfrm>
              <a:off x="749" y="1767"/>
              <a:ext cx="584" cy="1803"/>
            </a:xfrm>
            <a:prstGeom prst="rect">
              <a:avLst/>
            </a:prstGeom>
            <a:noFill/>
            <a:ln w="9525">
              <a:noFill/>
              <a:miter lim="800000"/>
              <a:headEnd/>
              <a:tailEnd/>
            </a:ln>
          </p:spPr>
          <p:txBody>
            <a:bodyPr wrap="none" lIns="92075" tIns="46038" rIns="92075" bIns="46038">
              <a:spAutoFit/>
            </a:bodyPr>
            <a:lstStyle/>
            <a:p>
              <a:pPr eaLnBrk="0" hangingPunct="0"/>
              <a:r>
                <a:rPr lang="en-US" sz="2000" b="1" u="sng" dirty="0">
                  <a:solidFill>
                    <a:srgbClr val="FF0000"/>
                  </a:solidFill>
                  <a:latin typeface="Times New Roman" pitchFamily="18" charset="0"/>
                </a:rPr>
                <a:t>Type</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byte</a:t>
              </a:r>
            </a:p>
            <a:p>
              <a:pPr eaLnBrk="0" hangingPunct="0"/>
              <a:r>
                <a:rPr lang="en-US" sz="2000" b="1" dirty="0">
                  <a:solidFill>
                    <a:srgbClr val="FF0000"/>
                  </a:solidFill>
                  <a:latin typeface="Times New Roman" pitchFamily="18" charset="0"/>
                </a:rPr>
                <a:t>short</a:t>
              </a:r>
            </a:p>
            <a:p>
              <a:pPr eaLnBrk="0" hangingPunct="0"/>
              <a:r>
                <a:rPr lang="en-US" sz="2000" b="1" dirty="0" err="1">
                  <a:solidFill>
                    <a:srgbClr val="FF0000"/>
                  </a:solidFill>
                  <a:latin typeface="Times New Roman" pitchFamily="18" charset="0"/>
                </a:rPr>
                <a:t>int</a:t>
              </a:r>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long</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float</a:t>
              </a:r>
            </a:p>
            <a:p>
              <a:pPr eaLnBrk="0" hangingPunct="0"/>
              <a:r>
                <a:rPr lang="en-US" sz="2000" b="1" dirty="0">
                  <a:solidFill>
                    <a:srgbClr val="FF0000"/>
                  </a:solidFill>
                  <a:latin typeface="Times New Roman" pitchFamily="18" charset="0"/>
                </a:rPr>
                <a:t>double</a:t>
              </a:r>
            </a:p>
          </p:txBody>
        </p:sp>
        <p:sp>
          <p:nvSpPr>
            <p:cNvPr id="94217" name="Rectangle 6"/>
            <p:cNvSpPr>
              <a:spLocks noChangeArrowheads="1"/>
            </p:cNvSpPr>
            <p:nvPr/>
          </p:nvSpPr>
          <p:spPr bwMode="auto">
            <a:xfrm>
              <a:off x="1499" y="1767"/>
              <a:ext cx="646" cy="1803"/>
            </a:xfrm>
            <a:prstGeom prst="rect">
              <a:avLst/>
            </a:prstGeom>
            <a:noFill/>
            <a:ln w="9525">
              <a:noFill/>
              <a:miter lim="800000"/>
              <a:headEnd/>
              <a:tailEnd/>
            </a:ln>
          </p:spPr>
          <p:txBody>
            <a:bodyPr wrap="none" lIns="92075" tIns="46038" rIns="92075" bIns="46038">
              <a:spAutoFit/>
            </a:bodyPr>
            <a:lstStyle/>
            <a:p>
              <a:pPr eaLnBrk="0" hangingPunct="0"/>
              <a:r>
                <a:rPr lang="en-US" sz="2000" b="1" u="sng" dirty="0">
                  <a:solidFill>
                    <a:srgbClr val="FF0000"/>
                  </a:solidFill>
                  <a:latin typeface="Times New Roman" pitchFamily="18" charset="0"/>
                </a:rPr>
                <a:t>Storage</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8 bits</a:t>
              </a:r>
            </a:p>
            <a:p>
              <a:pPr eaLnBrk="0" hangingPunct="0"/>
              <a:r>
                <a:rPr lang="en-US" sz="2000" b="1" dirty="0">
                  <a:solidFill>
                    <a:srgbClr val="FF0000"/>
                  </a:solidFill>
                  <a:latin typeface="Times New Roman" pitchFamily="18" charset="0"/>
                </a:rPr>
                <a:t>16 bits</a:t>
              </a:r>
            </a:p>
            <a:p>
              <a:pPr eaLnBrk="0" hangingPunct="0"/>
              <a:r>
                <a:rPr lang="en-US" sz="2000" b="1" dirty="0">
                  <a:solidFill>
                    <a:srgbClr val="FF0000"/>
                  </a:solidFill>
                  <a:latin typeface="Times New Roman" pitchFamily="18" charset="0"/>
                </a:rPr>
                <a:t>32 bits</a:t>
              </a:r>
            </a:p>
            <a:p>
              <a:pPr eaLnBrk="0" hangingPunct="0"/>
              <a:r>
                <a:rPr lang="en-US" sz="2000" b="1" dirty="0">
                  <a:solidFill>
                    <a:srgbClr val="FF0000"/>
                  </a:solidFill>
                  <a:latin typeface="Times New Roman" pitchFamily="18" charset="0"/>
                </a:rPr>
                <a:t>64 bits</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32 bits</a:t>
              </a:r>
            </a:p>
            <a:p>
              <a:pPr eaLnBrk="0" hangingPunct="0"/>
              <a:r>
                <a:rPr lang="en-US" sz="2000" b="1" dirty="0">
                  <a:solidFill>
                    <a:srgbClr val="FF0000"/>
                  </a:solidFill>
                  <a:latin typeface="Times New Roman" pitchFamily="18" charset="0"/>
                </a:rPr>
                <a:t>64 bits</a:t>
              </a:r>
            </a:p>
          </p:txBody>
        </p:sp>
        <p:sp>
          <p:nvSpPr>
            <p:cNvPr id="94218" name="Rectangle 7"/>
            <p:cNvSpPr>
              <a:spLocks noChangeArrowheads="1"/>
            </p:cNvSpPr>
            <p:nvPr/>
          </p:nvSpPr>
          <p:spPr bwMode="auto">
            <a:xfrm>
              <a:off x="2359" y="1767"/>
              <a:ext cx="2753" cy="1803"/>
            </a:xfrm>
            <a:prstGeom prst="rect">
              <a:avLst/>
            </a:prstGeom>
            <a:noFill/>
            <a:ln w="9525">
              <a:noFill/>
              <a:miter lim="800000"/>
              <a:headEnd/>
              <a:tailEnd/>
            </a:ln>
          </p:spPr>
          <p:txBody>
            <a:bodyPr wrap="none" lIns="92075" tIns="46038" rIns="92075" bIns="46038">
              <a:spAutoFit/>
            </a:bodyPr>
            <a:lstStyle/>
            <a:p>
              <a:pPr eaLnBrk="0" hangingPunct="0"/>
              <a:r>
                <a:rPr lang="en-US" sz="2000" b="1" u="sng">
                  <a:solidFill>
                    <a:srgbClr val="FF0000"/>
                  </a:solidFill>
                  <a:latin typeface="Times New Roman" pitchFamily="18" charset="0"/>
                </a:rPr>
                <a:t>Min Value</a:t>
              </a:r>
            </a:p>
            <a:p>
              <a:pPr eaLnBrk="0" hangingPunct="0"/>
              <a:endParaRPr lang="en-US" sz="2000" b="1">
                <a:solidFill>
                  <a:srgbClr val="FF0000"/>
                </a:solidFill>
                <a:latin typeface="Times New Roman" pitchFamily="18" charset="0"/>
              </a:endParaRPr>
            </a:p>
            <a:p>
              <a:pPr eaLnBrk="0" hangingPunct="0"/>
              <a:r>
                <a:rPr lang="en-US" sz="2000" b="1">
                  <a:solidFill>
                    <a:srgbClr val="FF0000"/>
                  </a:solidFill>
                  <a:latin typeface="Times New Roman" pitchFamily="18" charset="0"/>
                </a:rPr>
                <a:t>-128</a:t>
              </a:r>
            </a:p>
            <a:p>
              <a:pPr eaLnBrk="0" hangingPunct="0"/>
              <a:r>
                <a:rPr lang="en-US" sz="2000" b="1">
                  <a:solidFill>
                    <a:srgbClr val="FF0000"/>
                  </a:solidFill>
                  <a:latin typeface="Times New Roman" pitchFamily="18" charset="0"/>
                </a:rPr>
                <a:t>-32,768</a:t>
              </a:r>
            </a:p>
            <a:p>
              <a:pPr eaLnBrk="0" hangingPunct="0"/>
              <a:r>
                <a:rPr lang="en-US" sz="2000" b="1">
                  <a:solidFill>
                    <a:srgbClr val="FF0000"/>
                  </a:solidFill>
                  <a:latin typeface="Times New Roman" pitchFamily="18" charset="0"/>
                </a:rPr>
                <a:t>-2,147,483,648</a:t>
              </a:r>
            </a:p>
            <a:p>
              <a:pPr eaLnBrk="0" hangingPunct="0"/>
              <a:r>
                <a:rPr lang="en-US" sz="2000" b="1">
                  <a:solidFill>
                    <a:srgbClr val="FF0000"/>
                  </a:solidFill>
                  <a:latin typeface="Times New Roman" pitchFamily="18" charset="0"/>
                </a:rPr>
                <a:t>&lt; -9 x 10</a:t>
              </a:r>
              <a:r>
                <a:rPr lang="en-US" sz="2000" b="1" baseline="30000">
                  <a:solidFill>
                    <a:srgbClr val="FF0000"/>
                  </a:solidFill>
                  <a:latin typeface="Times New Roman" pitchFamily="18" charset="0"/>
                </a:rPr>
                <a:t>18</a:t>
              </a:r>
              <a:endParaRPr lang="en-US" sz="2000" b="1">
                <a:solidFill>
                  <a:srgbClr val="FF0000"/>
                </a:solidFill>
                <a:latin typeface="Times New Roman" pitchFamily="18" charset="0"/>
              </a:endParaRPr>
            </a:p>
            <a:p>
              <a:pPr eaLnBrk="0" hangingPunct="0"/>
              <a:endParaRPr lang="en-US" sz="2000" b="1">
                <a:solidFill>
                  <a:srgbClr val="FF0000"/>
                </a:solidFill>
                <a:latin typeface="Times New Roman" pitchFamily="18" charset="0"/>
              </a:endParaRPr>
            </a:p>
            <a:p>
              <a:pPr eaLnBrk="0" hangingPunct="0"/>
              <a:r>
                <a:rPr lang="en-US" sz="2000" b="1">
                  <a:solidFill>
                    <a:srgbClr val="FF0000"/>
                  </a:solidFill>
                  <a:latin typeface="Times New Roman" pitchFamily="18" charset="0"/>
                </a:rPr>
                <a:t>+/- 3.4 x 10</a:t>
              </a:r>
              <a:r>
                <a:rPr lang="en-US" sz="2000" b="1" baseline="30000">
                  <a:solidFill>
                    <a:srgbClr val="FF0000"/>
                  </a:solidFill>
                  <a:latin typeface="Times New Roman" pitchFamily="18" charset="0"/>
                </a:rPr>
                <a:t>38</a:t>
              </a:r>
              <a:r>
                <a:rPr lang="en-US" sz="2000" b="1">
                  <a:solidFill>
                    <a:srgbClr val="FF0000"/>
                  </a:solidFill>
                  <a:latin typeface="Times New Roman" pitchFamily="18" charset="0"/>
                </a:rPr>
                <a:t> with 7 significant digits</a:t>
              </a:r>
            </a:p>
            <a:p>
              <a:pPr eaLnBrk="0" hangingPunct="0"/>
              <a:r>
                <a:rPr lang="en-US" sz="2000" b="1">
                  <a:solidFill>
                    <a:srgbClr val="FF0000"/>
                  </a:solidFill>
                  <a:latin typeface="Times New Roman" pitchFamily="18" charset="0"/>
                </a:rPr>
                <a:t>+/- 1.7 x 10</a:t>
              </a:r>
              <a:r>
                <a:rPr lang="en-US" sz="2000" b="1" baseline="30000">
                  <a:solidFill>
                    <a:srgbClr val="FF0000"/>
                  </a:solidFill>
                  <a:latin typeface="Times New Roman" pitchFamily="18" charset="0"/>
                </a:rPr>
                <a:t>308</a:t>
              </a:r>
              <a:r>
                <a:rPr lang="en-US" sz="2000" b="1">
                  <a:solidFill>
                    <a:srgbClr val="FF0000"/>
                  </a:solidFill>
                  <a:latin typeface="Times New Roman" pitchFamily="18" charset="0"/>
                </a:rPr>
                <a:t> with 15 significant digits</a:t>
              </a:r>
              <a:endParaRPr lang="en-US" sz="2400" baseline="30000">
                <a:solidFill>
                  <a:srgbClr val="FF0000"/>
                </a:solidFill>
                <a:latin typeface="Times New Roman" pitchFamily="18" charset="0"/>
              </a:endParaRPr>
            </a:p>
          </p:txBody>
        </p:sp>
        <p:sp>
          <p:nvSpPr>
            <p:cNvPr id="94219" name="Rectangle 8"/>
            <p:cNvSpPr>
              <a:spLocks noChangeArrowheads="1"/>
            </p:cNvSpPr>
            <p:nvPr/>
          </p:nvSpPr>
          <p:spPr bwMode="auto">
            <a:xfrm>
              <a:off x="3764" y="1767"/>
              <a:ext cx="1046" cy="1222"/>
            </a:xfrm>
            <a:prstGeom prst="rect">
              <a:avLst/>
            </a:prstGeom>
            <a:noFill/>
            <a:ln w="9525">
              <a:noFill/>
              <a:miter lim="800000"/>
              <a:headEnd/>
              <a:tailEnd/>
            </a:ln>
          </p:spPr>
          <p:txBody>
            <a:bodyPr wrap="none" lIns="92075" tIns="46038" rIns="92075" bIns="46038">
              <a:spAutoFit/>
            </a:bodyPr>
            <a:lstStyle/>
            <a:p>
              <a:pPr eaLnBrk="0" hangingPunct="0"/>
              <a:r>
                <a:rPr lang="en-US" sz="2000" b="1" u="sng">
                  <a:solidFill>
                    <a:srgbClr val="FF0000"/>
                  </a:solidFill>
                  <a:latin typeface="Times New Roman" pitchFamily="18" charset="0"/>
                </a:rPr>
                <a:t>Max Value</a:t>
              </a:r>
              <a:endParaRPr lang="en-US" sz="2000" b="1">
                <a:solidFill>
                  <a:srgbClr val="FF0000"/>
                </a:solidFill>
                <a:latin typeface="Times New Roman" pitchFamily="18" charset="0"/>
              </a:endParaRPr>
            </a:p>
            <a:p>
              <a:pPr eaLnBrk="0" hangingPunct="0"/>
              <a:endParaRPr lang="en-US" sz="2000" b="1">
                <a:solidFill>
                  <a:srgbClr val="FF0000"/>
                </a:solidFill>
                <a:latin typeface="Times New Roman" pitchFamily="18" charset="0"/>
              </a:endParaRPr>
            </a:p>
            <a:p>
              <a:pPr eaLnBrk="0" hangingPunct="0"/>
              <a:r>
                <a:rPr lang="en-US" sz="2000" b="1">
                  <a:solidFill>
                    <a:srgbClr val="FF0000"/>
                  </a:solidFill>
                  <a:latin typeface="Times New Roman" pitchFamily="18" charset="0"/>
                </a:rPr>
                <a:t>127</a:t>
              </a:r>
            </a:p>
            <a:p>
              <a:pPr eaLnBrk="0" hangingPunct="0"/>
              <a:r>
                <a:rPr lang="en-US" sz="2000" b="1">
                  <a:solidFill>
                    <a:srgbClr val="FF0000"/>
                  </a:solidFill>
                  <a:latin typeface="Times New Roman" pitchFamily="18" charset="0"/>
                </a:rPr>
                <a:t>32,767</a:t>
              </a:r>
            </a:p>
            <a:p>
              <a:pPr eaLnBrk="0" hangingPunct="0"/>
              <a:r>
                <a:rPr lang="en-US" sz="2000" b="1">
                  <a:solidFill>
                    <a:srgbClr val="FF0000"/>
                  </a:solidFill>
                  <a:latin typeface="Times New Roman" pitchFamily="18" charset="0"/>
                </a:rPr>
                <a:t>2,147,483,647</a:t>
              </a:r>
            </a:p>
            <a:p>
              <a:pPr eaLnBrk="0" hangingPunct="0"/>
              <a:r>
                <a:rPr lang="en-US" sz="2000" b="1">
                  <a:solidFill>
                    <a:srgbClr val="FF0000"/>
                  </a:solidFill>
                  <a:latin typeface="Times New Roman" pitchFamily="18" charset="0"/>
                </a:rPr>
                <a:t>&gt; 9 x 10</a:t>
              </a:r>
              <a:r>
                <a:rPr lang="en-US" sz="2000" b="1" baseline="30000">
                  <a:solidFill>
                    <a:srgbClr val="FF0000"/>
                  </a:solidFill>
                  <a:latin typeface="Times New Roman" pitchFamily="18" charset="0"/>
                </a:rPr>
                <a:t>18</a:t>
              </a:r>
              <a:endParaRPr lang="en-US" sz="2400" baseline="30000">
                <a:solidFill>
                  <a:srgbClr val="FF0000"/>
                </a:solidFill>
                <a:latin typeface="Times New Roman" pitchFamily="18" charset="0"/>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C58927D1-9289-4785-9BF5-CF1194B7580B}" type="slidenum">
              <a:rPr lang="en-US"/>
              <a:pPr>
                <a:defRPr/>
              </a:pPr>
              <a:t>58</a:t>
            </a:fld>
            <a:endParaRPr lang="en-US"/>
          </a:p>
        </p:txBody>
      </p:sp>
      <p:sp>
        <p:nvSpPr>
          <p:cNvPr id="9523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67E8A36-F9B3-46E5-99BB-A5CAE71F5030}" type="datetime1">
              <a:rPr lang="en-US" sz="1400"/>
              <a:pPr/>
              <a:t>2/26/2019</a:t>
            </a:fld>
            <a:endParaRPr lang="en-US" sz="1400"/>
          </a:p>
        </p:txBody>
      </p:sp>
      <p:sp>
        <p:nvSpPr>
          <p:cNvPr id="95235"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523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18A5B6F-3F8C-4504-A428-924FF46CC726}" type="slidenum">
              <a:rPr lang="en-US" sz="1400"/>
              <a:pPr algn="r"/>
              <a:t>58</a:t>
            </a:fld>
            <a:endParaRPr lang="en-US" sz="1400"/>
          </a:p>
        </p:txBody>
      </p:sp>
      <p:sp>
        <p:nvSpPr>
          <p:cNvPr id="95237"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Character Primitive Type</a:t>
            </a:r>
          </a:p>
        </p:txBody>
      </p:sp>
      <p:sp>
        <p:nvSpPr>
          <p:cNvPr id="95238" name="Rectangle 3"/>
          <p:cNvSpPr>
            <a:spLocks noGrp="1" noChangeArrowheads="1"/>
          </p:cNvSpPr>
          <p:nvPr>
            <p:ph type="body" idx="4294967295"/>
          </p:nvPr>
        </p:nvSpPr>
        <p:spPr>
          <a:xfrm>
            <a:off x="914400" y="1600200"/>
            <a:ext cx="7848600" cy="4648200"/>
          </a:xfrm>
        </p:spPr>
        <p:txBody>
          <a:bodyPr/>
          <a:lstStyle/>
          <a:p>
            <a:pPr>
              <a:lnSpc>
                <a:spcPct val="90000"/>
              </a:lnSpc>
              <a:buFont typeface="Wingdings" pitchFamily="2" charset="2"/>
              <a:buChar char="ü"/>
            </a:pPr>
            <a:r>
              <a:rPr lang="en-US" sz="1800" dirty="0" smtClean="0">
                <a:solidFill>
                  <a:srgbClr val="FF0000"/>
                </a:solidFill>
                <a:latin typeface="Times New Roman" pitchFamily="18" charset="0"/>
              </a:rPr>
              <a:t>It uses </a:t>
            </a:r>
            <a:r>
              <a:rPr lang="en-US" sz="1800" dirty="0" err="1" smtClean="0">
                <a:solidFill>
                  <a:srgbClr val="FF0000"/>
                </a:solidFill>
                <a:latin typeface="Times New Roman" pitchFamily="18" charset="0"/>
              </a:rPr>
              <a:t>unicode</a:t>
            </a:r>
            <a:r>
              <a:rPr lang="en-US" sz="1800" dirty="0" smtClean="0">
                <a:solidFill>
                  <a:srgbClr val="FF0000"/>
                </a:solidFill>
                <a:latin typeface="Times New Roman" pitchFamily="18" charset="0"/>
              </a:rPr>
              <a:t> to represent character.</a:t>
            </a:r>
          </a:p>
          <a:p>
            <a:pPr>
              <a:lnSpc>
                <a:spcPct val="90000"/>
              </a:lnSpc>
              <a:buFont typeface="Wingdings" pitchFamily="2" charset="2"/>
              <a:buChar char="ü"/>
            </a:pPr>
            <a:r>
              <a:rPr lang="en-US" sz="1800" dirty="0" smtClean="0">
                <a:solidFill>
                  <a:srgbClr val="FF0000"/>
                </a:solidFill>
                <a:latin typeface="Times New Roman" pitchFamily="18" charset="0"/>
              </a:rPr>
              <a:t>The char type is unsigned </a:t>
            </a:r>
            <a:r>
              <a:rPr lang="en-US" sz="1800" b="1" dirty="0" smtClean="0">
                <a:solidFill>
                  <a:srgbClr val="FF0000"/>
                </a:solidFill>
                <a:latin typeface="Times New Roman" pitchFamily="18" charset="0"/>
              </a:rPr>
              <a:t>16</a:t>
            </a:r>
            <a:r>
              <a:rPr lang="en-US" sz="1800" dirty="0" smtClean="0">
                <a:solidFill>
                  <a:srgbClr val="FF0000"/>
                </a:solidFill>
                <a:latin typeface="Times New Roman" pitchFamily="18" charset="0"/>
              </a:rPr>
              <a:t> bit values ranging from 0 to 65536</a:t>
            </a:r>
            <a:r>
              <a:rPr lang="en-US" sz="1800" dirty="0" smtClean="0">
                <a:latin typeface="Times New Roman" pitchFamily="18" charset="0"/>
              </a:rPr>
              <a:t>.</a:t>
            </a:r>
          </a:p>
          <a:p>
            <a:pPr>
              <a:lnSpc>
                <a:spcPct val="90000"/>
              </a:lnSpc>
              <a:buFont typeface="Wingdings" pitchFamily="2" charset="2"/>
              <a:buChar char="ü"/>
            </a:pPr>
            <a:r>
              <a:rPr lang="en-US" sz="1800" dirty="0" smtClean="0">
                <a:solidFill>
                  <a:srgbClr val="FF0000"/>
                </a:solidFill>
                <a:latin typeface="Times New Roman" pitchFamily="18" charset="0"/>
              </a:rPr>
              <a:t>ASCII still ranges from 0 to 127</a:t>
            </a:r>
            <a:r>
              <a:rPr lang="en-US" sz="1800" dirty="0" smtClean="0">
                <a:latin typeface="Times New Roman" pitchFamily="18" charset="0"/>
              </a:rPr>
              <a:t>.</a:t>
            </a:r>
          </a:p>
          <a:p>
            <a:pPr>
              <a:lnSpc>
                <a:spcPct val="90000"/>
              </a:lnSpc>
              <a:buFont typeface="Wingdings" pitchFamily="2" charset="2"/>
              <a:buNone/>
            </a:pPr>
            <a:r>
              <a:rPr lang="en-US" sz="1800" u="sng" dirty="0" smtClean="0">
                <a:latin typeface="Times New Roman" pitchFamily="18" charset="0"/>
              </a:rPr>
              <a:t>Example:</a:t>
            </a:r>
          </a:p>
          <a:p>
            <a:pPr>
              <a:lnSpc>
                <a:spcPct val="90000"/>
              </a:lnSpc>
              <a:buFont typeface="Wingdings" pitchFamily="2" charset="2"/>
              <a:buNone/>
            </a:pPr>
            <a:r>
              <a:rPr lang="en-US" sz="1800" dirty="0" smtClean="0">
                <a:latin typeface="Times New Roman" pitchFamily="18" charset="0"/>
              </a:rPr>
              <a:t>class test</a:t>
            </a:r>
          </a:p>
          <a:p>
            <a:pPr>
              <a:lnSpc>
                <a:spcPct val="90000"/>
              </a:lnSpc>
              <a:buFont typeface="Wingdings" pitchFamily="2" charset="2"/>
              <a:buNone/>
            </a:pPr>
            <a:r>
              <a:rPr lang="en-US" sz="1800" dirty="0" smtClean="0">
                <a:latin typeface="Times New Roman" pitchFamily="18" charset="0"/>
              </a:rPr>
              <a:t>{	public static void main (String </a:t>
            </a:r>
            <a:r>
              <a:rPr lang="en-US" sz="1800" dirty="0" err="1" smtClean="0">
                <a:latin typeface="Times New Roman" pitchFamily="18" charset="0"/>
              </a:rPr>
              <a:t>args</a:t>
            </a:r>
            <a:r>
              <a:rPr lang="en-US" sz="1800" dirty="0" smtClean="0">
                <a:latin typeface="Times New Roman" pitchFamily="18" charset="0"/>
              </a:rPr>
              <a:t>[])</a:t>
            </a:r>
          </a:p>
          <a:p>
            <a:pPr>
              <a:lnSpc>
                <a:spcPct val="90000"/>
              </a:lnSpc>
              <a:buFont typeface="Wingdings" pitchFamily="2" charset="2"/>
              <a:buNone/>
            </a:pPr>
            <a:r>
              <a:rPr lang="en-US" sz="1800" dirty="0" smtClean="0">
                <a:latin typeface="Times New Roman" pitchFamily="18" charset="0"/>
              </a:rPr>
              <a:t>	{</a:t>
            </a:r>
          </a:p>
          <a:p>
            <a:pPr>
              <a:lnSpc>
                <a:spcPct val="90000"/>
              </a:lnSpc>
              <a:buFont typeface="Wingdings" pitchFamily="2" charset="2"/>
              <a:buNone/>
            </a:pPr>
            <a:r>
              <a:rPr lang="en-US" sz="1800" dirty="0" smtClean="0">
                <a:latin typeface="Times New Roman" pitchFamily="18" charset="0"/>
              </a:rPr>
              <a:t>		char ch1, ch2;</a:t>
            </a:r>
          </a:p>
          <a:p>
            <a:pPr>
              <a:lnSpc>
                <a:spcPct val="90000"/>
              </a:lnSpc>
              <a:buFont typeface="Wingdings" pitchFamily="2" charset="2"/>
              <a:buNone/>
            </a:pPr>
            <a:r>
              <a:rPr lang="en-US" sz="1800" dirty="0" smtClean="0">
                <a:latin typeface="Times New Roman" pitchFamily="18" charset="0"/>
              </a:rPr>
              <a:t>		ch1=88;</a:t>
            </a:r>
          </a:p>
          <a:p>
            <a:pPr>
              <a:lnSpc>
                <a:spcPct val="90000"/>
              </a:lnSpc>
              <a:buFont typeface="Wingdings" pitchFamily="2" charset="2"/>
              <a:buNone/>
            </a:pPr>
            <a:r>
              <a:rPr lang="en-US" sz="1800" dirty="0" smtClean="0">
                <a:latin typeface="Times New Roman" pitchFamily="18" charset="0"/>
              </a:rPr>
              <a:t>		ch2=‘Y’;</a:t>
            </a:r>
          </a:p>
          <a:p>
            <a:pPr>
              <a:lnSpc>
                <a:spcPct val="90000"/>
              </a:lnSpc>
              <a:buFont typeface="Wingdings" pitchFamily="2"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 (“ch1 and ch2: “ + ch1+” “+ch2);</a:t>
            </a:r>
          </a:p>
          <a:p>
            <a:pPr>
              <a:lnSpc>
                <a:spcPct val="90000"/>
              </a:lnSpc>
              <a:buFont typeface="Wingdings" pitchFamily="2" charset="2"/>
              <a:buNone/>
            </a:pPr>
            <a:r>
              <a:rPr lang="en-US" sz="1800" dirty="0" smtClean="0">
                <a:latin typeface="Times New Roman" pitchFamily="18" charset="0"/>
              </a:rPr>
              <a:t>	} </a:t>
            </a:r>
          </a:p>
          <a:p>
            <a:pPr>
              <a:lnSpc>
                <a:spcPct val="90000"/>
              </a:lnSpc>
              <a:buFont typeface="Wingdings" pitchFamily="2" charset="2"/>
              <a:buNone/>
            </a:pPr>
            <a:r>
              <a:rPr lang="en-US" sz="1800" dirty="0" smtClean="0">
                <a:latin typeface="Times New Roman" pitchFamily="18" charset="0"/>
              </a:rPr>
              <a:t>}</a:t>
            </a:r>
          </a:p>
          <a:p>
            <a:pPr>
              <a:lnSpc>
                <a:spcPct val="90000"/>
              </a:lnSpc>
              <a:buFont typeface="Wingdings" pitchFamily="2" charset="2"/>
              <a:buNone/>
            </a:pPr>
            <a:r>
              <a:rPr lang="en-US" sz="1800" dirty="0" smtClean="0">
                <a:latin typeface="Times New Roman" pitchFamily="18" charset="0"/>
              </a:rPr>
              <a:t>Output: ch1 and ch2: X Y</a:t>
            </a:r>
          </a:p>
          <a:p>
            <a:pPr>
              <a:lnSpc>
                <a:spcPct val="90000"/>
              </a:lnSpc>
              <a:buFont typeface="Wingdings" pitchFamily="2" charset="2"/>
              <a:buNone/>
            </a:pPr>
            <a:endParaRPr lang="en-US" sz="1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00722203-014C-4B6A-AA47-C98722E14F21}" type="slidenum">
              <a:rPr lang="en-US"/>
              <a:pPr>
                <a:defRPr/>
              </a:pPr>
              <a:t>59</a:t>
            </a:fld>
            <a:endParaRPr lang="en-US"/>
          </a:p>
        </p:txBody>
      </p:sp>
      <p:sp>
        <p:nvSpPr>
          <p:cNvPr id="9625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1C7C4AB3-3EEE-4F2F-982E-485EE8488B2E}" type="datetime1">
              <a:rPr lang="en-US" sz="1400"/>
              <a:pPr/>
              <a:t>2/26/2019</a:t>
            </a:fld>
            <a:endParaRPr lang="en-US" sz="1400"/>
          </a:p>
        </p:txBody>
      </p:sp>
      <p:sp>
        <p:nvSpPr>
          <p:cNvPr id="9625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62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6B493CD-0F32-4B58-ACB1-DF9785DAE611}" type="slidenum">
              <a:rPr lang="en-US" sz="1400"/>
              <a:pPr algn="r"/>
              <a:t>59</a:t>
            </a:fld>
            <a:endParaRPr lang="en-US" sz="1400"/>
          </a:p>
        </p:txBody>
      </p:sp>
      <p:sp>
        <p:nvSpPr>
          <p:cNvPr id="9626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Character Primitive Type</a:t>
            </a:r>
          </a:p>
        </p:txBody>
      </p:sp>
      <p:sp>
        <p:nvSpPr>
          <p:cNvPr id="96262" name="Rectangle 3"/>
          <p:cNvSpPr>
            <a:spLocks noGrp="1" noChangeArrowheads="1"/>
          </p:cNvSpPr>
          <p:nvPr>
            <p:ph type="body" idx="4294967295"/>
          </p:nvPr>
        </p:nvSpPr>
        <p:spPr/>
        <p:txBody>
          <a:bodyPr/>
          <a:lstStyle/>
          <a:p>
            <a:pPr>
              <a:lnSpc>
                <a:spcPct val="80000"/>
              </a:lnSpc>
              <a:buFont typeface="Wingdings 3" pitchFamily="18" charset="2"/>
              <a:buNone/>
            </a:pPr>
            <a:r>
              <a:rPr lang="en-US" sz="1800" u="sng" dirty="0" smtClean="0">
                <a:latin typeface="Times New Roman" pitchFamily="18" charset="0"/>
              </a:rPr>
              <a:t>Example:</a:t>
            </a:r>
          </a:p>
          <a:p>
            <a:pPr>
              <a:lnSpc>
                <a:spcPct val="80000"/>
              </a:lnSpc>
              <a:buFont typeface="Wingdings 3" pitchFamily="18" charset="2"/>
              <a:buNone/>
            </a:pPr>
            <a:r>
              <a:rPr lang="en-US" sz="1800" dirty="0" smtClean="0">
                <a:latin typeface="Times New Roman" pitchFamily="18" charset="0"/>
              </a:rPr>
              <a:t>class test</a:t>
            </a:r>
          </a:p>
          <a:p>
            <a:pPr>
              <a:lnSpc>
                <a:spcPct val="80000"/>
              </a:lnSpc>
              <a:buFont typeface="Wingdings 3" pitchFamily="18" charset="2"/>
              <a:buNone/>
            </a:pP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public static void main (String </a:t>
            </a:r>
            <a:r>
              <a:rPr lang="en-US" sz="1800" dirty="0" err="1" smtClean="0">
                <a:latin typeface="Times New Roman" pitchFamily="18" charset="0"/>
              </a:rPr>
              <a:t>args</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char ch1;</a:t>
            </a:r>
          </a:p>
          <a:p>
            <a:pPr>
              <a:lnSpc>
                <a:spcPct val="80000"/>
              </a:lnSpc>
              <a:buFont typeface="Wingdings 3" pitchFamily="18" charset="2"/>
              <a:buNone/>
            </a:pPr>
            <a:r>
              <a:rPr lang="en-US" sz="1800" dirty="0" smtClean="0">
                <a:latin typeface="Times New Roman" pitchFamily="18" charset="0"/>
              </a:rPr>
              <a:t>		ch1= ‘X’;</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Sytem.out.println</a:t>
            </a:r>
            <a:r>
              <a:rPr lang="en-US" sz="1800" dirty="0" smtClean="0">
                <a:latin typeface="Times New Roman" pitchFamily="18" charset="0"/>
              </a:rPr>
              <a:t> (“</a:t>
            </a:r>
            <a:r>
              <a:rPr lang="en-US" sz="1800" dirty="0" err="1" smtClean="0">
                <a:latin typeface="Times New Roman" pitchFamily="18" charset="0"/>
              </a:rPr>
              <a:t>ch</a:t>
            </a:r>
            <a:r>
              <a:rPr lang="en-US" sz="1800" dirty="0" smtClean="0">
                <a:latin typeface="Times New Roman" pitchFamily="18" charset="0"/>
              </a:rPr>
              <a:t> contains “+ch1);</a:t>
            </a:r>
          </a:p>
          <a:p>
            <a:pPr>
              <a:lnSpc>
                <a:spcPct val="80000"/>
              </a:lnSpc>
              <a:buFont typeface="Wingdings 3" pitchFamily="18" charset="2"/>
              <a:buNone/>
            </a:pPr>
            <a:r>
              <a:rPr lang="en-US" sz="1800" dirty="0" smtClean="0">
                <a:latin typeface="Times New Roman" pitchFamily="18" charset="0"/>
              </a:rPr>
              <a:t>		</a:t>
            </a:r>
            <a:r>
              <a:rPr lang="en-US" sz="1800" dirty="0" smtClean="0">
                <a:solidFill>
                  <a:srgbClr val="FF0000"/>
                </a:solidFill>
                <a:latin typeface="Times New Roman" pitchFamily="18" charset="0"/>
              </a:rPr>
              <a:t>ch1++;</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 (“ch1 is now “ + ch1);</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Output:</a:t>
            </a:r>
          </a:p>
          <a:p>
            <a:pPr>
              <a:lnSpc>
                <a:spcPct val="80000"/>
              </a:lnSpc>
              <a:buFont typeface="Wingdings 3" pitchFamily="18" charset="2"/>
              <a:buNone/>
            </a:pPr>
            <a:r>
              <a:rPr lang="en-US" sz="1800" dirty="0" smtClean="0">
                <a:latin typeface="Times New Roman" pitchFamily="18" charset="0"/>
              </a:rPr>
              <a:t>ch1 contains X</a:t>
            </a:r>
          </a:p>
          <a:p>
            <a:pPr>
              <a:lnSpc>
                <a:spcPct val="80000"/>
              </a:lnSpc>
              <a:buFont typeface="Wingdings 3" pitchFamily="18" charset="2"/>
              <a:buNone/>
            </a:pPr>
            <a:r>
              <a:rPr lang="en-US" sz="1800" dirty="0" smtClean="0">
                <a:latin typeface="Times New Roman" pitchFamily="18" charset="0"/>
              </a:rPr>
              <a:t>Ch1 is now Y</a:t>
            </a:r>
          </a:p>
          <a:p>
            <a:pPr>
              <a:lnSpc>
                <a:spcPct val="80000"/>
              </a:lnSpc>
              <a:buFont typeface="Wingdings 3" pitchFamily="18" charset="2"/>
              <a:buNone/>
            </a:pPr>
            <a:endParaRPr lang="en-US" sz="1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3CDBEA40-7C30-4768-9A75-E01605B2DCF6}" type="slidenum">
              <a:rPr lang="en-US"/>
              <a:pPr>
                <a:defRPr/>
              </a:pPr>
              <a:t>6</a:t>
            </a:fld>
            <a:endParaRPr lang="en-US"/>
          </a:p>
        </p:txBody>
      </p:sp>
      <p:sp>
        <p:nvSpPr>
          <p:cNvPr id="35843" name="Rectangle 3"/>
          <p:cNvSpPr>
            <a:spLocks noGrp="1" noChangeArrowheads="1"/>
          </p:cNvSpPr>
          <p:nvPr>
            <p:ph idx="1"/>
          </p:nvPr>
        </p:nvSpPr>
        <p:spPr/>
        <p:txBody>
          <a:bodyPr>
            <a:normAutofit lnSpcReduction="10000"/>
          </a:bodyPr>
          <a:lstStyle/>
          <a:p>
            <a:pPr marL="365760" indent="-256032" fontAlgn="auto">
              <a:spcAft>
                <a:spcPts val="0"/>
              </a:spcAft>
              <a:buFont typeface="Wingdings" pitchFamily="2" charset="2"/>
              <a:buBlip>
                <a:blip r:embed="rId3"/>
              </a:buBlip>
              <a:defRPr/>
            </a:pPr>
            <a:r>
              <a:rPr lang="en-US" sz="2600" dirty="0">
                <a:latin typeface="Times New Roman" pitchFamily="18" charset="0"/>
              </a:rPr>
              <a:t>Java works in two stage</a:t>
            </a:r>
          </a:p>
          <a:p>
            <a:pPr marL="621792" lvl="1" fontAlgn="auto">
              <a:spcBef>
                <a:spcPts val="324"/>
              </a:spcBef>
              <a:spcAft>
                <a:spcPts val="0"/>
              </a:spcAft>
              <a:buFont typeface="Wingdings" pitchFamily="2" charset="2"/>
              <a:buBlip>
                <a:blip r:embed="rId3"/>
              </a:buBlip>
              <a:defRPr/>
            </a:pPr>
            <a:r>
              <a:rPr lang="en-US" dirty="0">
                <a:latin typeface="Times New Roman" pitchFamily="18" charset="0"/>
              </a:rPr>
              <a:t>Java compiler translate the source code into byte code.</a:t>
            </a:r>
          </a:p>
          <a:p>
            <a:pPr marL="621792" lvl="1" fontAlgn="auto">
              <a:spcBef>
                <a:spcPts val="324"/>
              </a:spcBef>
              <a:spcAft>
                <a:spcPts val="0"/>
              </a:spcAft>
              <a:buFont typeface="Wingdings" pitchFamily="2" charset="2"/>
              <a:buBlip>
                <a:blip r:embed="rId3"/>
              </a:buBlip>
              <a:defRPr/>
            </a:pPr>
            <a:r>
              <a:rPr lang="en-US" dirty="0">
                <a:latin typeface="Times New Roman" pitchFamily="18" charset="0"/>
              </a:rPr>
              <a:t>Java interpreter converts the byte code into machine level representation.</a:t>
            </a:r>
          </a:p>
          <a:p>
            <a:pPr marL="621792" lvl="1" fontAlgn="auto">
              <a:spcBef>
                <a:spcPts val="324"/>
              </a:spcBef>
              <a:spcAft>
                <a:spcPts val="0"/>
              </a:spcAft>
              <a:buFont typeface="Wingdings" pitchFamily="2" charset="2"/>
              <a:buNone/>
              <a:defRPr/>
            </a:pPr>
            <a:r>
              <a:rPr lang="en-US" b="1" u="sng" dirty="0">
                <a:latin typeface="Times New Roman" pitchFamily="18" charset="0"/>
              </a:rPr>
              <a:t>Byte Code:</a:t>
            </a:r>
          </a:p>
          <a:p>
            <a:pPr marL="621792" lvl="1" fontAlgn="auto">
              <a:spcBef>
                <a:spcPts val="324"/>
              </a:spcBef>
              <a:spcAft>
                <a:spcPts val="0"/>
              </a:spcAft>
              <a:buFont typeface="Wingdings" pitchFamily="2" charset="2"/>
              <a:buNone/>
              <a:defRPr/>
            </a:pPr>
            <a:r>
              <a:rPr lang="en-US" dirty="0" smtClean="0">
                <a:latin typeface="Times New Roman" pitchFamily="18" charset="0"/>
              </a:rPr>
              <a:t>-A </a:t>
            </a:r>
            <a:r>
              <a:rPr lang="en-US" dirty="0">
                <a:latin typeface="Times New Roman" pitchFamily="18" charset="0"/>
              </a:rPr>
              <a:t>highly optimized set of instructions to be executed by </a:t>
            </a:r>
            <a:r>
              <a:rPr lang="en-US" dirty="0" smtClean="0">
                <a:latin typeface="Times New Roman" pitchFamily="18" charset="0"/>
              </a:rPr>
              <a:t>the </a:t>
            </a:r>
            <a:r>
              <a:rPr lang="en-US" dirty="0">
                <a:latin typeface="Times New Roman" pitchFamily="18" charset="0"/>
              </a:rPr>
              <a:t>java runtime system, known as java virtual machine (JVM</a:t>
            </a:r>
            <a:r>
              <a:rPr lang="en-US" dirty="0" smtClean="0">
                <a:latin typeface="Times New Roman" pitchFamily="18" charset="0"/>
              </a:rPr>
              <a:t>).</a:t>
            </a:r>
          </a:p>
          <a:p>
            <a:pPr marL="621792" lvl="1" fontAlgn="auto">
              <a:spcBef>
                <a:spcPts val="324"/>
              </a:spcBef>
              <a:spcAft>
                <a:spcPts val="0"/>
              </a:spcAft>
              <a:buFont typeface="Wingdings" pitchFamily="2" charset="2"/>
              <a:buNone/>
              <a:defRPr/>
            </a:pPr>
            <a:r>
              <a:rPr lang="en-US" dirty="0" smtClean="0">
                <a:latin typeface="Times New Roman" pitchFamily="18" charset="0"/>
              </a:rPr>
              <a:t>-Not executable code.</a:t>
            </a:r>
            <a:endParaRPr lang="en-US" dirty="0">
              <a:latin typeface="Times New Roman" pitchFamily="18" charset="0"/>
            </a:endParaRPr>
          </a:p>
          <a:p>
            <a:pPr marL="621792" lvl="1" fontAlgn="auto">
              <a:spcBef>
                <a:spcPts val="324"/>
              </a:spcBef>
              <a:spcAft>
                <a:spcPts val="0"/>
              </a:spcAft>
              <a:buFont typeface="Wingdings" pitchFamily="2" charset="2"/>
              <a:buNone/>
              <a:defRPr/>
            </a:pPr>
            <a:r>
              <a:rPr lang="en-US" b="1" u="sng" dirty="0">
                <a:latin typeface="Times New Roman" pitchFamily="18" charset="0"/>
              </a:rPr>
              <a:t>Java Virtual Machine (JVM</a:t>
            </a:r>
            <a:r>
              <a:rPr lang="en-US" b="1" u="sng" dirty="0" smtClean="0">
                <a:latin typeface="Times New Roman" pitchFamily="18" charset="0"/>
              </a:rPr>
              <a:t>):</a:t>
            </a:r>
          </a:p>
          <a:p>
            <a:pPr marL="621792" lvl="1" fontAlgn="auto">
              <a:spcBef>
                <a:spcPts val="324"/>
              </a:spcBef>
              <a:spcAft>
                <a:spcPts val="0"/>
              </a:spcAft>
              <a:buFontTx/>
              <a:buChar char="-"/>
              <a:defRPr/>
            </a:pPr>
            <a:r>
              <a:rPr lang="en-US" dirty="0" smtClean="0">
                <a:latin typeface="Times New Roman" pitchFamily="18" charset="0"/>
              </a:rPr>
              <a:t>Need to be implemented for each platform.</a:t>
            </a:r>
          </a:p>
          <a:p>
            <a:pPr marL="621792" lvl="1" fontAlgn="auto">
              <a:spcBef>
                <a:spcPts val="324"/>
              </a:spcBef>
              <a:spcAft>
                <a:spcPts val="0"/>
              </a:spcAft>
              <a:buFontTx/>
              <a:buChar char="-"/>
              <a:defRPr/>
            </a:pPr>
            <a:r>
              <a:rPr lang="en-US" dirty="0" smtClean="0">
                <a:latin typeface="Times New Roman" pitchFamily="18" charset="0"/>
              </a:rPr>
              <a:t>Although the details vary from machine to machine, all JVM understand the same byte code.</a:t>
            </a:r>
          </a:p>
          <a:p>
            <a:pPr marL="621792" lvl="1" fontAlgn="auto">
              <a:spcBef>
                <a:spcPts val="324"/>
              </a:spcBef>
              <a:spcAft>
                <a:spcPts val="0"/>
              </a:spcAft>
              <a:buFontTx/>
              <a:buChar char="-"/>
              <a:defRPr/>
            </a:pPr>
            <a:endParaRPr lang="en-US" dirty="0" smtClean="0">
              <a:latin typeface="Times New Roman" pitchFamily="18" charset="0"/>
            </a:endParaRPr>
          </a:p>
          <a:p>
            <a:pPr marL="621792" lvl="1" fontAlgn="auto">
              <a:spcBef>
                <a:spcPts val="324"/>
              </a:spcBef>
              <a:spcAft>
                <a:spcPts val="0"/>
              </a:spcAft>
              <a:buFont typeface="Verdana"/>
              <a:buNone/>
              <a:defRPr/>
            </a:pPr>
            <a:endParaRPr lang="en-US" dirty="0">
              <a:latin typeface="Times New Roman" pitchFamily="18" charset="0"/>
            </a:endParaRPr>
          </a:p>
          <a:p>
            <a:pPr marL="621792" lvl="1" fontAlgn="auto">
              <a:spcBef>
                <a:spcPts val="324"/>
              </a:spcBef>
              <a:spcAft>
                <a:spcPts val="0"/>
              </a:spcAft>
              <a:buFont typeface="Wingdings" pitchFamily="2" charset="2"/>
              <a:buNone/>
              <a:defRPr/>
            </a:pPr>
            <a:endParaRPr lang="en-US" dirty="0">
              <a:latin typeface="Times New Roman" pitchFamily="18" charset="0"/>
            </a:endParaRPr>
          </a:p>
          <a:p>
            <a:pPr marL="365760" indent="-256032" fontAlgn="auto">
              <a:spcAft>
                <a:spcPts val="0"/>
              </a:spcAft>
              <a:buFont typeface="Wingdings" pitchFamily="2" charset="2"/>
              <a:buBlip>
                <a:blip r:embed="rId3"/>
              </a:buBlip>
              <a:defRPr/>
            </a:pPr>
            <a:endParaRPr lang="en-US" sz="2600" dirty="0">
              <a:latin typeface="Times New Roman" pitchFamily="18" charset="0"/>
            </a:endParaRPr>
          </a:p>
        </p:txBody>
      </p:sp>
      <p:sp>
        <p:nvSpPr>
          <p:cNvPr id="35842" name="Rectangle 2"/>
          <p:cNvSpPr>
            <a:spLocks noGrp="1" noChangeArrowheads="1"/>
          </p:cNvSpPr>
          <p:nvPr>
            <p:ph type="title"/>
          </p:nvPr>
        </p:nvSpPr>
        <p:spPr/>
        <p:txBody>
          <a:bodyPr/>
          <a:lstStyle/>
          <a:p>
            <a:pPr fontAlgn="auto">
              <a:spcAft>
                <a:spcPts val="0"/>
              </a:spcAft>
              <a:defRPr/>
            </a:pPr>
            <a:r>
              <a:rPr lang="en-US"/>
              <a:t>Compiled and Interpreted</a:t>
            </a:r>
          </a:p>
        </p:txBody>
      </p:sp>
      <p:sp>
        <p:nvSpPr>
          <p:cNvPr id="14340"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0FD268AF-47F0-4D6F-8239-129B9D93F4AD}" type="slidenum">
              <a:rPr lang="en-US" sz="1000"/>
              <a:pPr algn="r"/>
              <a:t>6</a:t>
            </a:fld>
            <a:endParaRPr lang="en-US" sz="1000"/>
          </a:p>
        </p:txBody>
      </p:sp>
      <p:sp>
        <p:nvSpPr>
          <p:cNvPr id="14341"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3F31D699-E24D-4460-BF75-E3213AE8E9BE}" type="slidenum">
              <a:rPr lang="en-US"/>
              <a:pPr>
                <a:defRPr/>
              </a:pPr>
              <a:t>60</a:t>
            </a:fld>
            <a:endParaRPr lang="en-US"/>
          </a:p>
        </p:txBody>
      </p:sp>
      <p:sp>
        <p:nvSpPr>
          <p:cNvPr id="9728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088A33F4-0CB9-4ECB-A4EF-4310AF79B939}" type="datetime1">
              <a:rPr lang="en-US" sz="1400"/>
              <a:pPr/>
              <a:t>2/26/2019</a:t>
            </a:fld>
            <a:endParaRPr lang="en-US" sz="1400"/>
          </a:p>
        </p:txBody>
      </p:sp>
      <p:sp>
        <p:nvSpPr>
          <p:cNvPr id="9728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72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F339741-DEDD-43A7-98F6-0AB450E0EB69}" type="slidenum">
              <a:rPr lang="en-US" sz="1400"/>
              <a:pPr algn="r"/>
              <a:t>60</a:t>
            </a:fld>
            <a:endParaRPr lang="en-US" sz="1400"/>
          </a:p>
        </p:txBody>
      </p:sp>
      <p:sp>
        <p:nvSpPr>
          <p:cNvPr id="9728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Booleans</a:t>
            </a:r>
          </a:p>
        </p:txBody>
      </p:sp>
      <p:sp>
        <p:nvSpPr>
          <p:cNvPr id="97286" name="Rectangle 3"/>
          <p:cNvSpPr>
            <a:spLocks noGrp="1" noChangeArrowheads="1"/>
          </p:cNvSpPr>
          <p:nvPr>
            <p:ph type="body" idx="4294967295"/>
          </p:nvPr>
        </p:nvSpPr>
        <p:spPr>
          <a:xfrm>
            <a:off x="457200" y="1481138"/>
            <a:ext cx="8229600" cy="4114800"/>
          </a:xfrm>
        </p:spPr>
        <p:txBody>
          <a:bodyPr/>
          <a:lstStyle/>
          <a:p>
            <a:pPr marL="533400" indent="-533400">
              <a:buFont typeface="Wingdings" pitchFamily="2" charset="2"/>
              <a:buChar char="ü"/>
            </a:pPr>
            <a:r>
              <a:rPr lang="en-US" sz="2000" dirty="0" smtClean="0">
                <a:solidFill>
                  <a:srgbClr val="FF0000"/>
                </a:solidFill>
                <a:latin typeface="Times New Roman" pitchFamily="18" charset="0"/>
              </a:rPr>
              <a:t>Size is 1 bit – two value: true and false.</a:t>
            </a:r>
          </a:p>
          <a:p>
            <a:pPr marL="533400" indent="-533400">
              <a:buFont typeface="Wingdings" pitchFamily="2" charset="2"/>
              <a:buChar char="ü"/>
            </a:pPr>
            <a:r>
              <a:rPr lang="en-US" sz="2000" dirty="0" smtClean="0">
                <a:solidFill>
                  <a:srgbClr val="FF0000"/>
                </a:solidFill>
                <a:latin typeface="Times New Roman" pitchFamily="18" charset="0"/>
              </a:rPr>
              <a:t>This type is returned by all relational operators</a:t>
            </a:r>
            <a:r>
              <a:rPr lang="en-US" sz="2000" dirty="0" smtClean="0">
                <a:latin typeface="Times New Roman" pitchFamily="18" charset="0"/>
              </a:rPr>
              <a:t>.</a:t>
            </a:r>
          </a:p>
          <a:p>
            <a:pPr marL="533400" indent="-533400">
              <a:buFont typeface="Wingdings" pitchFamily="2" charset="2"/>
              <a:buChar char="ü"/>
            </a:pPr>
            <a:r>
              <a:rPr lang="en-US" sz="2000" u="sng" dirty="0" smtClean="0">
                <a:latin typeface="Times New Roman" pitchFamily="18" charset="0"/>
              </a:rPr>
              <a:t>Example:</a:t>
            </a:r>
          </a:p>
          <a:p>
            <a:pPr marL="533400" indent="-533400">
              <a:buFont typeface="Wingdings" pitchFamily="2" charset="2"/>
              <a:buNone/>
            </a:pPr>
            <a:r>
              <a:rPr lang="en-US" sz="2000" dirty="0" smtClean="0">
                <a:latin typeface="Times New Roman" pitchFamily="18" charset="0"/>
              </a:rPr>
              <a:t>	</a:t>
            </a:r>
            <a:r>
              <a:rPr lang="en-US" sz="2000" b="1" dirty="0" err="1" smtClean="0">
                <a:solidFill>
                  <a:srgbClr val="FF0000"/>
                </a:solidFill>
                <a:latin typeface="Times New Roman" pitchFamily="18" charset="0"/>
              </a:rPr>
              <a:t>boolean</a:t>
            </a:r>
            <a:r>
              <a:rPr lang="en-US" sz="2000" b="1" dirty="0" smtClean="0">
                <a:solidFill>
                  <a:srgbClr val="FF0000"/>
                </a:solidFill>
                <a:latin typeface="Times New Roman" pitchFamily="18" charset="0"/>
              </a:rPr>
              <a:t> b</a:t>
            </a:r>
            <a:r>
              <a:rPr lang="en-US" sz="2000" dirty="0" smtClean="0">
                <a:latin typeface="Times New Roman" pitchFamily="18" charset="0"/>
              </a:rPr>
              <a:t>;</a:t>
            </a:r>
          </a:p>
          <a:p>
            <a:pPr marL="533400" indent="-533400">
              <a:buFont typeface="Wingdings" pitchFamily="2" charset="2"/>
              <a:buNone/>
            </a:pPr>
            <a:r>
              <a:rPr lang="en-US" sz="2000" dirty="0" smtClean="0">
                <a:latin typeface="Times New Roman" pitchFamily="18" charset="0"/>
              </a:rPr>
              <a:t>	b= true;</a:t>
            </a:r>
          </a:p>
          <a:p>
            <a:pPr marL="533400" indent="-533400">
              <a:buFont typeface="Wingdings" pitchFamily="2" charset="2"/>
              <a:buAutoNum type="arabicPeriod"/>
            </a:pPr>
            <a:r>
              <a:rPr lang="en-US" sz="2000" dirty="0" err="1" smtClean="0">
                <a:latin typeface="Times New Roman" pitchFamily="18" charset="0"/>
              </a:rPr>
              <a:t>System.out.println</a:t>
            </a:r>
            <a:r>
              <a:rPr lang="en-US" sz="2000" dirty="0" smtClean="0">
                <a:latin typeface="Times New Roman" pitchFamily="18" charset="0"/>
              </a:rPr>
              <a:t>(“b is “+b);</a:t>
            </a:r>
          </a:p>
          <a:p>
            <a:pPr marL="533400" indent="-533400">
              <a:buFont typeface="Wingdings" pitchFamily="2" charset="2"/>
              <a:buAutoNum type="arabicPeriod"/>
            </a:pPr>
            <a:r>
              <a:rPr lang="en-US" sz="2000" dirty="0" err="1" smtClean="0">
                <a:solidFill>
                  <a:srgbClr val="FF0000"/>
                </a:solidFill>
                <a:latin typeface="Times New Roman" pitchFamily="18" charset="0"/>
              </a:rPr>
              <a:t>System.out.println</a:t>
            </a:r>
            <a:r>
              <a:rPr lang="en-US" sz="2000" dirty="0" smtClean="0">
                <a:solidFill>
                  <a:srgbClr val="FF0000"/>
                </a:solidFill>
                <a:latin typeface="Times New Roman" pitchFamily="18" charset="0"/>
              </a:rPr>
              <a:t>(“10&gt;9 is “ +(10&gt;9));</a:t>
            </a:r>
          </a:p>
          <a:p>
            <a:pPr marL="533400" indent="-533400">
              <a:buFont typeface="Wingdings" pitchFamily="2" charset="2"/>
              <a:buNone/>
            </a:pPr>
            <a:r>
              <a:rPr lang="en-US" sz="2000" b="1" u="sng" dirty="0" smtClean="0">
                <a:latin typeface="Times New Roman" pitchFamily="18" charset="0"/>
              </a:rPr>
              <a:t>Output:</a:t>
            </a:r>
          </a:p>
          <a:p>
            <a:pPr marL="533400" indent="-533400">
              <a:buFont typeface="Wingdings" pitchFamily="2" charset="2"/>
              <a:buNone/>
            </a:pPr>
            <a:r>
              <a:rPr lang="en-US" sz="2000" dirty="0" smtClean="0">
                <a:latin typeface="Times New Roman" pitchFamily="18" charset="0"/>
              </a:rPr>
              <a:t>b is true</a:t>
            </a:r>
          </a:p>
          <a:p>
            <a:pPr marL="533400" indent="-533400">
              <a:buFont typeface="Wingdings" pitchFamily="2" charset="2"/>
              <a:buNone/>
            </a:pPr>
            <a:r>
              <a:rPr lang="en-US" sz="2000" dirty="0" smtClean="0">
                <a:solidFill>
                  <a:srgbClr val="FF0000"/>
                </a:solidFill>
                <a:latin typeface="Times New Roman" pitchFamily="18" charset="0"/>
              </a:rPr>
              <a:t>10&gt;9 is true</a:t>
            </a:r>
          </a:p>
          <a:p>
            <a:pPr marL="533400" indent="-533400">
              <a:buFont typeface="Wingdings" pitchFamily="2" charset="2"/>
              <a:buNone/>
            </a:pPr>
            <a:endParaRPr lang="en-US" sz="2000" dirty="0" smtClean="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E543227C-25F0-4181-847C-4314F157646A}" type="slidenum">
              <a:rPr lang="en-US"/>
              <a:pPr>
                <a:defRPr/>
              </a:pPr>
              <a:t>61</a:t>
            </a:fld>
            <a:endParaRPr lang="en-US"/>
          </a:p>
        </p:txBody>
      </p:sp>
      <p:sp>
        <p:nvSpPr>
          <p:cNvPr id="9830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6AAA448-6674-452D-BFF0-B039EE857972}" type="datetime1">
              <a:rPr lang="en-US" sz="1400"/>
              <a:pPr/>
              <a:t>2/26/2019</a:t>
            </a:fld>
            <a:endParaRPr lang="en-US" sz="1400"/>
          </a:p>
        </p:txBody>
      </p:sp>
      <p:sp>
        <p:nvSpPr>
          <p:cNvPr id="9830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830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9DE7AF-4746-44B0-A467-CCAB362C1807}" type="slidenum">
              <a:rPr lang="en-US" sz="1400"/>
              <a:pPr algn="r"/>
              <a:t>61</a:t>
            </a:fld>
            <a:endParaRPr lang="en-US" sz="1400"/>
          </a:p>
        </p:txBody>
      </p:sp>
      <p:sp>
        <p:nvSpPr>
          <p:cNvPr id="98309"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Literals</a:t>
            </a:r>
          </a:p>
        </p:txBody>
      </p:sp>
      <p:sp>
        <p:nvSpPr>
          <p:cNvPr id="98310" name="Rectangle 3"/>
          <p:cNvSpPr>
            <a:spLocks noGrp="1" noChangeArrowheads="1"/>
          </p:cNvSpPr>
          <p:nvPr>
            <p:ph type="body" idx="4294967295"/>
          </p:nvPr>
        </p:nvSpPr>
        <p:spPr/>
        <p:txBody>
          <a:bodyPr/>
          <a:lstStyle/>
          <a:p>
            <a:pPr>
              <a:buFont typeface="Wingdings" pitchFamily="2" charset="2"/>
              <a:buChar char="ü"/>
            </a:pPr>
            <a:r>
              <a:rPr lang="en-US" sz="2000" dirty="0" smtClean="0">
                <a:latin typeface="Times New Roman" pitchFamily="18" charset="0"/>
              </a:rPr>
              <a:t>Integer Literals</a:t>
            </a:r>
          </a:p>
          <a:p>
            <a:pPr>
              <a:buFont typeface="Wingdings" pitchFamily="2" charset="2"/>
              <a:buNone/>
            </a:pPr>
            <a:r>
              <a:rPr lang="en-US" sz="2000" dirty="0" smtClean="0">
                <a:latin typeface="Times New Roman" pitchFamily="18" charset="0"/>
              </a:rPr>
              <a:t>	1. base </a:t>
            </a:r>
            <a:r>
              <a:rPr lang="en-US" sz="2000" dirty="0" smtClean="0">
                <a:solidFill>
                  <a:srgbClr val="FF0000"/>
                </a:solidFill>
                <a:latin typeface="Times New Roman" pitchFamily="18" charset="0"/>
              </a:rPr>
              <a:t>10</a:t>
            </a:r>
            <a:r>
              <a:rPr lang="en-US" sz="2000" dirty="0" smtClean="0">
                <a:latin typeface="Times New Roman" pitchFamily="18" charset="0"/>
              </a:rPr>
              <a:t> – </a:t>
            </a:r>
            <a:r>
              <a:rPr lang="en-US" sz="2000" dirty="0" smtClean="0">
                <a:solidFill>
                  <a:srgbClr val="FF0000"/>
                </a:solidFill>
                <a:latin typeface="Times New Roman" pitchFamily="18" charset="0"/>
              </a:rPr>
              <a:t>1,2,43</a:t>
            </a:r>
            <a:r>
              <a:rPr lang="en-US" sz="2000" dirty="0" smtClean="0">
                <a:latin typeface="Times New Roman" pitchFamily="18" charset="0"/>
              </a:rPr>
              <a:t> etc.</a:t>
            </a:r>
          </a:p>
          <a:p>
            <a:pPr>
              <a:buFont typeface="Wingdings" pitchFamily="2" charset="2"/>
              <a:buNone/>
            </a:pPr>
            <a:r>
              <a:rPr lang="en-US" sz="2000" dirty="0" smtClean="0">
                <a:latin typeface="Times New Roman" pitchFamily="18" charset="0"/>
              </a:rPr>
              <a:t>	2. base </a:t>
            </a:r>
            <a:r>
              <a:rPr lang="en-US" sz="2000" dirty="0" smtClean="0">
                <a:solidFill>
                  <a:srgbClr val="FF0000"/>
                </a:solidFill>
                <a:latin typeface="Times New Roman" pitchFamily="18" charset="0"/>
              </a:rPr>
              <a:t>8</a:t>
            </a:r>
            <a:r>
              <a:rPr lang="en-US" sz="2000" dirty="0" smtClean="0">
                <a:latin typeface="Times New Roman" pitchFamily="18" charset="0"/>
              </a:rPr>
              <a:t> – octal values are denoted in </a:t>
            </a:r>
            <a:r>
              <a:rPr lang="en-US" sz="2000" dirty="0" smtClean="0">
                <a:solidFill>
                  <a:srgbClr val="FF0000"/>
                </a:solidFill>
                <a:latin typeface="Times New Roman" pitchFamily="18" charset="0"/>
              </a:rPr>
              <a:t>java by a leading 0</a:t>
            </a:r>
            <a:r>
              <a:rPr lang="en-US" sz="2000" dirty="0" smtClean="0">
                <a:latin typeface="Times New Roman" pitchFamily="18" charset="0"/>
              </a:rPr>
              <a:t>.</a:t>
            </a:r>
          </a:p>
          <a:p>
            <a:pPr>
              <a:buFont typeface="Wingdings" pitchFamily="2" charset="2"/>
              <a:buNone/>
            </a:pPr>
            <a:r>
              <a:rPr lang="en-US" sz="2000" dirty="0" smtClean="0">
                <a:latin typeface="Times New Roman" pitchFamily="18" charset="0"/>
              </a:rPr>
              <a:t>	3. base </a:t>
            </a:r>
            <a:r>
              <a:rPr lang="en-US" sz="2000" dirty="0" smtClean="0">
                <a:solidFill>
                  <a:srgbClr val="FF0000"/>
                </a:solidFill>
                <a:latin typeface="Times New Roman" pitchFamily="18" charset="0"/>
              </a:rPr>
              <a:t>16</a:t>
            </a:r>
            <a:r>
              <a:rPr lang="en-US" sz="2000" dirty="0" smtClean="0">
                <a:latin typeface="Times New Roman" pitchFamily="18" charset="0"/>
              </a:rPr>
              <a:t> – hexadecimal values are </a:t>
            </a:r>
            <a:r>
              <a:rPr lang="en-US" sz="2000" dirty="0" smtClean="0">
                <a:solidFill>
                  <a:srgbClr val="FF0000"/>
                </a:solidFill>
                <a:latin typeface="Times New Roman" pitchFamily="18" charset="0"/>
              </a:rPr>
              <a:t>denoted by leading 0x 	 or 0X.</a:t>
            </a:r>
          </a:p>
          <a:p>
            <a:r>
              <a:rPr lang="en-US" sz="2000" dirty="0" smtClean="0">
                <a:latin typeface="Times New Roman" pitchFamily="18" charset="0"/>
              </a:rPr>
              <a:t>Any whole number is by </a:t>
            </a:r>
            <a:r>
              <a:rPr lang="en-US" sz="2000" dirty="0" smtClean="0">
                <a:solidFill>
                  <a:srgbClr val="FF0000"/>
                </a:solidFill>
                <a:latin typeface="Times New Roman" pitchFamily="18" charset="0"/>
              </a:rPr>
              <a:t>default integer </a:t>
            </a:r>
            <a:r>
              <a:rPr lang="en-US" sz="2000" dirty="0" smtClean="0">
                <a:latin typeface="Times New Roman" pitchFamily="18" charset="0"/>
              </a:rPr>
              <a:t>(</a:t>
            </a:r>
            <a:r>
              <a:rPr lang="en-US" sz="2000" dirty="0" smtClean="0">
                <a:solidFill>
                  <a:srgbClr val="FF0000"/>
                </a:solidFill>
                <a:latin typeface="Times New Roman" pitchFamily="18" charset="0"/>
              </a:rPr>
              <a:t>32 bits</a:t>
            </a:r>
            <a:r>
              <a:rPr lang="en-US" sz="2000" dirty="0" smtClean="0">
                <a:latin typeface="Times New Roman" pitchFamily="18" charset="0"/>
              </a:rPr>
              <a:t>).</a:t>
            </a:r>
          </a:p>
          <a:p>
            <a:r>
              <a:rPr lang="en-US" sz="2000" dirty="0" smtClean="0">
                <a:latin typeface="Times New Roman" pitchFamily="18" charset="0"/>
              </a:rPr>
              <a:t>To specify a long literal, the number should appended with</a:t>
            </a:r>
          </a:p>
          <a:p>
            <a:pPr>
              <a:buFont typeface="Wingdings 3" pitchFamily="18" charset="2"/>
              <a:buNone/>
            </a:pPr>
            <a:r>
              <a:rPr lang="en-US" sz="2000" dirty="0" smtClean="0">
                <a:latin typeface="Times New Roman" pitchFamily="18" charset="0"/>
              </a:rPr>
              <a:t>	an upper- or lowercase </a:t>
            </a:r>
            <a:r>
              <a:rPr lang="en-US" sz="2000" dirty="0" smtClean="0">
                <a:solidFill>
                  <a:srgbClr val="FF0000"/>
                </a:solidFill>
                <a:latin typeface="Times New Roman" pitchFamily="18" charset="0"/>
              </a:rPr>
              <a:t>L</a:t>
            </a:r>
            <a:r>
              <a:rPr lang="en-US" sz="20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A8B1BBB-D163-40BB-9E18-523CC56A87BA}" type="slidenum">
              <a:rPr lang="en-US"/>
              <a:pPr>
                <a:defRPr/>
              </a:pPr>
              <a:t>62</a:t>
            </a:fld>
            <a:endParaRPr lang="en-US"/>
          </a:p>
        </p:txBody>
      </p:sp>
      <p:sp>
        <p:nvSpPr>
          <p:cNvPr id="9933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8A57626E-6612-4417-8ABE-E749B6CBEBDD}" type="datetime1">
              <a:rPr lang="en-US" sz="1400"/>
              <a:pPr/>
              <a:t>2/26/2019</a:t>
            </a:fld>
            <a:endParaRPr lang="en-US" sz="1400"/>
          </a:p>
        </p:txBody>
      </p:sp>
      <p:sp>
        <p:nvSpPr>
          <p:cNvPr id="9933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993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D0D5A63-C2CB-4220-91EC-9DDFE7FE2990}" type="slidenum">
              <a:rPr lang="en-US" sz="1400"/>
              <a:pPr algn="r"/>
              <a:t>62</a:t>
            </a:fld>
            <a:endParaRPr lang="en-US" sz="1400"/>
          </a:p>
        </p:txBody>
      </p:sp>
      <p:sp>
        <p:nvSpPr>
          <p:cNvPr id="9933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Literals</a:t>
            </a:r>
          </a:p>
        </p:txBody>
      </p:sp>
      <p:sp>
        <p:nvSpPr>
          <p:cNvPr id="99334" name="Rectangle 3"/>
          <p:cNvSpPr>
            <a:spLocks noGrp="1" noChangeArrowheads="1"/>
          </p:cNvSpPr>
          <p:nvPr>
            <p:ph type="body" idx="4294967295"/>
          </p:nvPr>
        </p:nvSpPr>
        <p:spPr/>
        <p:txBody>
          <a:bodyPr/>
          <a:lstStyle/>
          <a:p>
            <a:pPr>
              <a:buFont typeface="Wingdings" pitchFamily="2" charset="2"/>
              <a:buChar char="ü"/>
            </a:pPr>
            <a:r>
              <a:rPr lang="en-US" sz="2000" dirty="0" smtClean="0">
                <a:latin typeface="Times New Roman" pitchFamily="18" charset="0"/>
              </a:rPr>
              <a:t>Floating point Literals</a:t>
            </a:r>
          </a:p>
          <a:p>
            <a:pPr>
              <a:buFont typeface="Wingdings" pitchFamily="2" charset="2"/>
              <a:buNone/>
            </a:pPr>
            <a:r>
              <a:rPr lang="en-US" sz="2000" dirty="0" smtClean="0">
                <a:latin typeface="Times New Roman" pitchFamily="18" charset="0"/>
              </a:rPr>
              <a:t>	1. Standard Notation – </a:t>
            </a:r>
            <a:r>
              <a:rPr lang="en-US" sz="2000" dirty="0" smtClean="0">
                <a:solidFill>
                  <a:srgbClr val="FF0000"/>
                </a:solidFill>
                <a:latin typeface="Times New Roman" pitchFamily="18" charset="0"/>
              </a:rPr>
              <a:t>3.14159, 0.6667, 2.0</a:t>
            </a:r>
            <a:r>
              <a:rPr lang="en-US" sz="2000" dirty="0" smtClean="0">
                <a:latin typeface="Times New Roman" pitchFamily="18" charset="0"/>
              </a:rPr>
              <a:t> etc.</a:t>
            </a:r>
          </a:p>
          <a:p>
            <a:pPr>
              <a:buFont typeface="Wingdings" pitchFamily="2" charset="2"/>
              <a:buNone/>
            </a:pPr>
            <a:r>
              <a:rPr lang="en-US" sz="2000" dirty="0" smtClean="0">
                <a:latin typeface="Times New Roman" pitchFamily="18" charset="0"/>
              </a:rPr>
              <a:t>	2. Scientific Notation – </a:t>
            </a:r>
            <a:r>
              <a:rPr lang="en-US" sz="2000" dirty="0" smtClean="0">
                <a:solidFill>
                  <a:srgbClr val="FF0000"/>
                </a:solidFill>
                <a:latin typeface="Times New Roman" pitchFamily="18" charset="0"/>
              </a:rPr>
              <a:t>6.022E23, 2e+100</a:t>
            </a:r>
            <a:r>
              <a:rPr lang="en-US" sz="2000" dirty="0" smtClean="0">
                <a:latin typeface="Times New Roman" pitchFamily="18" charset="0"/>
              </a:rPr>
              <a:t>.</a:t>
            </a:r>
          </a:p>
          <a:p>
            <a:r>
              <a:rPr lang="en-US" sz="2000" dirty="0" smtClean="0">
                <a:solidFill>
                  <a:srgbClr val="FF0000"/>
                </a:solidFill>
                <a:latin typeface="Times New Roman" pitchFamily="18" charset="0"/>
              </a:rPr>
              <a:t>Floating point literals are by default of type double.</a:t>
            </a:r>
          </a:p>
          <a:p>
            <a:r>
              <a:rPr lang="en-US" sz="2000" dirty="0" smtClean="0">
                <a:latin typeface="Times New Roman" pitchFamily="18" charset="0"/>
              </a:rPr>
              <a:t>To specify a float literal, we must append an </a:t>
            </a:r>
            <a:r>
              <a:rPr lang="en-US" sz="2000" dirty="0" smtClean="0">
                <a:solidFill>
                  <a:srgbClr val="FF0000"/>
                </a:solidFill>
                <a:latin typeface="Times New Roman" pitchFamily="18" charset="0"/>
              </a:rPr>
              <a:t>F or f to the constant. </a:t>
            </a:r>
          </a:p>
          <a:p>
            <a:pPr>
              <a:buFont typeface="Wingdings" pitchFamily="2" charset="2"/>
              <a:buChar char="ü"/>
            </a:pPr>
            <a:r>
              <a:rPr lang="en-US" sz="2000" dirty="0" smtClean="0">
                <a:latin typeface="Times New Roman" pitchFamily="18" charset="0"/>
              </a:rPr>
              <a:t>Boolean Literals</a:t>
            </a:r>
          </a:p>
          <a:p>
            <a:r>
              <a:rPr lang="en-US" sz="2000" dirty="0" smtClean="0">
                <a:latin typeface="Times New Roman" pitchFamily="18" charset="0"/>
              </a:rPr>
              <a:t>Two values – true and false.</a:t>
            </a:r>
          </a:p>
          <a:p>
            <a:r>
              <a:rPr lang="en-US" sz="2600" b="1" dirty="0" smtClean="0">
                <a:solidFill>
                  <a:srgbClr val="FF0000"/>
                </a:solidFill>
                <a:latin typeface="Times New Roman" pitchFamily="18" charset="0"/>
              </a:rPr>
              <a:t>True is not equal 1 and false is not equal to 0.</a:t>
            </a:r>
          </a:p>
          <a:p>
            <a:r>
              <a:rPr lang="en-US" sz="2000" dirty="0" smtClean="0">
                <a:latin typeface="Times New Roman" pitchFamily="18" charset="0"/>
              </a:rPr>
              <a:t>They can be assigned to variable declared as </a:t>
            </a:r>
            <a:r>
              <a:rPr lang="en-US" sz="2000" dirty="0" err="1" smtClean="0">
                <a:latin typeface="Times New Roman" pitchFamily="18" charset="0"/>
              </a:rPr>
              <a:t>boolean</a:t>
            </a:r>
            <a:r>
              <a:rPr lang="en-US" sz="20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55472939-56C0-495A-810D-A8BD5FD91830}" type="slidenum">
              <a:rPr lang="en-US"/>
              <a:pPr>
                <a:defRPr/>
              </a:pPr>
              <a:t>63</a:t>
            </a:fld>
            <a:endParaRPr lang="en-US"/>
          </a:p>
        </p:txBody>
      </p:sp>
      <p:sp>
        <p:nvSpPr>
          <p:cNvPr id="100354" name="Date Placeholder 5"/>
          <p:cNvSpPr txBox="1">
            <a:spLocks noGrp="1"/>
          </p:cNvSpPr>
          <p:nvPr/>
        </p:nvSpPr>
        <p:spPr bwMode="auto">
          <a:xfrm>
            <a:off x="457200" y="6245225"/>
            <a:ext cx="2133600" cy="476250"/>
          </a:xfrm>
          <a:prstGeom prst="rect">
            <a:avLst/>
          </a:prstGeom>
          <a:noFill/>
          <a:ln w="9525">
            <a:noFill/>
            <a:miter lim="800000"/>
            <a:headEnd/>
            <a:tailEnd/>
          </a:ln>
        </p:spPr>
        <p:txBody>
          <a:bodyPr/>
          <a:lstStyle/>
          <a:p>
            <a:fld id="{EF0A4B0B-3F01-4B43-AED3-1FD106FDC073}" type="datetime1">
              <a:rPr lang="en-US" sz="1400"/>
              <a:pPr/>
              <a:t>2/26/2019</a:t>
            </a:fld>
            <a:endParaRPr lang="en-US" sz="1400"/>
          </a:p>
        </p:txBody>
      </p:sp>
      <p:sp>
        <p:nvSpPr>
          <p:cNvPr id="100355" name="Footer Placeholder 6"/>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100356" name="Slide Number Placeholder 7"/>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1AD02F9-D4DA-4F87-9B1D-8E687D390B57}" type="slidenum">
              <a:rPr lang="en-US" sz="1400"/>
              <a:pPr algn="r"/>
              <a:t>63</a:t>
            </a:fld>
            <a:endParaRPr lang="en-US" sz="1400"/>
          </a:p>
        </p:txBody>
      </p:sp>
      <p:sp>
        <p:nvSpPr>
          <p:cNvPr id="100357" name="Rectangle 2"/>
          <p:cNvSpPr>
            <a:spLocks noGrp="1" noChangeArrowheads="1"/>
          </p:cNvSpPr>
          <p:nvPr>
            <p:ph type="title" idx="4294967295"/>
          </p:nvPr>
        </p:nvSpPr>
        <p:spPr bwMode="auto">
          <a:xfrm>
            <a:off x="457200" y="274638"/>
            <a:ext cx="83820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Literals</a:t>
            </a:r>
          </a:p>
        </p:txBody>
      </p:sp>
      <p:sp>
        <p:nvSpPr>
          <p:cNvPr id="100358" name="Rectangle 3"/>
          <p:cNvSpPr>
            <a:spLocks noGrp="1" noChangeArrowheads="1"/>
          </p:cNvSpPr>
          <p:nvPr>
            <p:ph type="body" sz="half" idx="4294967295"/>
          </p:nvPr>
        </p:nvSpPr>
        <p:spPr>
          <a:xfrm>
            <a:off x="457200" y="914400"/>
            <a:ext cx="7988300" cy="1062038"/>
          </a:xfrm>
        </p:spPr>
        <p:txBody>
          <a:bodyPr/>
          <a:lstStyle/>
          <a:p>
            <a:pPr>
              <a:buFont typeface="Wingdings" pitchFamily="2" charset="2"/>
              <a:buChar char="ü"/>
            </a:pPr>
            <a:r>
              <a:rPr lang="en-US" sz="2100" smtClean="0">
                <a:latin typeface="Times New Roman" pitchFamily="18" charset="0"/>
              </a:rPr>
              <a:t>Character Literals:</a:t>
            </a:r>
          </a:p>
          <a:p>
            <a:r>
              <a:rPr lang="en-US" sz="2100" smtClean="0">
                <a:latin typeface="Times New Roman" pitchFamily="18" charset="0"/>
              </a:rPr>
              <a:t>A literal character is represented inside a pair of single quotes.</a:t>
            </a:r>
          </a:p>
          <a:p>
            <a:endParaRPr lang="en-US" sz="2100" smtClean="0">
              <a:latin typeface="Times New Roman" pitchFamily="18" charset="0"/>
            </a:endParaRPr>
          </a:p>
        </p:txBody>
      </p:sp>
      <p:graphicFrame>
        <p:nvGraphicFramePr>
          <p:cNvPr id="16460" name="Group 76"/>
          <p:cNvGraphicFramePr>
            <a:graphicFrameLocks noGrp="1"/>
          </p:cNvGraphicFramePr>
          <p:nvPr>
            <p:ph sz="quarter" idx="4294967295"/>
          </p:nvPr>
        </p:nvGraphicFramePr>
        <p:xfrm>
          <a:off x="457200" y="1676400"/>
          <a:ext cx="8458200" cy="4765308"/>
        </p:xfrm>
        <a:graphic>
          <a:graphicData uri="http://schemas.openxmlformats.org/drawingml/2006/table">
            <a:tbl>
              <a:tblPr/>
              <a:tblGrid>
                <a:gridCol w="2819400"/>
                <a:gridCol w="2819400"/>
                <a:gridCol w="2819400"/>
              </a:tblGrid>
              <a:tr h="508268">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Escape sequence</a:t>
                      </a:r>
                      <a:endParaRPr kumimoji="0" lang="en-US" sz="2000" b="1" i="0" u="none" strike="noStrike" cap="none" normalizeH="0" baseline="0" dirty="0" smtClean="0">
                        <a:ln>
                          <a:noFill/>
                        </a:ln>
                        <a:solidFill>
                          <a:srgbClr val="FF0000"/>
                        </a:solidFill>
                        <a:effectLst/>
                        <a:latin typeface="Lucida Sans Unicode"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smtClean="0">
                          <a:ln>
                            <a:noFill/>
                          </a:ln>
                          <a:solidFill>
                            <a:srgbClr val="FF0000"/>
                          </a:solidFill>
                          <a:effectLst/>
                          <a:latin typeface="Times New Roman" pitchFamily="18" charset="0"/>
                        </a:rPr>
                        <a:t>Unicode Representation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smtClean="0">
                          <a:ln>
                            <a:noFill/>
                          </a:ln>
                          <a:solidFill>
                            <a:srgbClr val="FF0000"/>
                          </a:solidFill>
                          <a:effectLst/>
                          <a:latin typeface="Times New Roman" pitchFamily="18" charset="0"/>
                        </a:rPr>
                        <a:t>Description</a:t>
                      </a:r>
                      <a:endParaRPr kumimoji="0" lang="en-US" sz="2000" b="1" i="0" u="none" strike="noStrike" cap="none" normalizeH="0" baseline="0" smtClean="0">
                        <a:ln>
                          <a:noFill/>
                        </a:ln>
                        <a:solidFill>
                          <a:srgbClr val="FF0000"/>
                        </a:solidFill>
                        <a:effectLst/>
                        <a:latin typeface="Lucida Sans Unicode"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0332">
                <a:tc>
                  <a:txBody>
                    <a:bodyPr/>
                    <a:lstStyle/>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\r</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\n</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\f</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\t</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\b</a:t>
                      </a: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a:t>
                      </a:r>
                      <a:r>
                        <a:rPr kumimoji="0" lang="en-US" sz="2300" b="1" i="0" u="none" strike="noStrike" cap="none" normalizeH="0" baseline="0" dirty="0" err="1" smtClean="0">
                          <a:ln>
                            <a:noFill/>
                          </a:ln>
                          <a:solidFill>
                            <a:srgbClr val="FF0000"/>
                          </a:solidFill>
                          <a:effectLst/>
                          <a:latin typeface="Times New Roman" pitchFamily="18" charset="0"/>
                        </a:rPr>
                        <a:t>ddd</a:t>
                      </a:r>
                      <a:endParaRPr kumimoji="0" lang="en-US" sz="2300" b="1" i="0" u="none" strike="noStrike" cap="none" normalizeH="0" baseline="0" dirty="0" smtClean="0">
                        <a:ln>
                          <a:noFill/>
                        </a:ln>
                        <a:solidFill>
                          <a:srgbClr val="FF0000"/>
                        </a:solidFill>
                        <a:effectLst/>
                        <a:latin typeface="Times New Roman" pitchFamily="18" charset="0"/>
                      </a:endParaRPr>
                    </a:p>
                    <a:p>
                      <a:pPr marL="457200" marR="0" lvl="0" indent="-457200" algn="l" defTabSz="914400" rtl="0" eaLnBrk="1" fontAlgn="base" latinLnBrk="0" hangingPunct="1">
                        <a:lnSpc>
                          <a:spcPct val="100000"/>
                        </a:lnSpc>
                        <a:spcBef>
                          <a:spcPts val="400"/>
                        </a:spcBef>
                        <a:spcAft>
                          <a:spcPct val="0"/>
                        </a:spcAft>
                        <a:buClr>
                          <a:schemeClr val="accent1"/>
                        </a:buClr>
                        <a:buSzPct val="68000"/>
                        <a:buFont typeface="Wingdings" pitchFamily="2" charset="2"/>
                        <a:buAutoNum type="arabicPeriod"/>
                        <a:tabLst/>
                      </a:pPr>
                      <a:r>
                        <a:rPr kumimoji="0" lang="en-US" sz="2300" b="1" i="0" u="none" strike="noStrike" cap="none" normalizeH="0" baseline="0" dirty="0" smtClean="0">
                          <a:ln>
                            <a:noFill/>
                          </a:ln>
                          <a:solidFill>
                            <a:srgbClr val="FF0000"/>
                          </a:solidFill>
                          <a:effectLst/>
                          <a:latin typeface="Times New Roman" pitchFamily="18" charset="0"/>
                        </a:rPr>
                        <a:t>\</a:t>
                      </a:r>
                      <a:r>
                        <a:rPr kumimoji="0" lang="en-US" sz="2300" b="1" i="0" u="none" strike="noStrike" cap="none" normalizeH="0" baseline="0" dirty="0" err="1" smtClean="0">
                          <a:ln>
                            <a:noFill/>
                          </a:ln>
                          <a:solidFill>
                            <a:srgbClr val="FF0000"/>
                          </a:solidFill>
                          <a:effectLst/>
                          <a:latin typeface="Times New Roman" pitchFamily="18" charset="0"/>
                        </a:rPr>
                        <a:t>uxxxx</a:t>
                      </a:r>
                      <a:endParaRPr kumimoji="0" lang="en-US" sz="2300" b="1" i="0" u="none" strike="noStrike" cap="none" normalizeH="0" baseline="0" dirty="0" smtClean="0">
                        <a:ln>
                          <a:noFill/>
                        </a:ln>
                        <a:solidFill>
                          <a:srgbClr val="FF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\u0027</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\u0022</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\u005c</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\u000d</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\u000a</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\u000b</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\u0009</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400" b="1" i="0" u="none" strike="noStrike" cap="none" normalizeH="0" baseline="0" dirty="0" smtClean="0">
                          <a:ln>
                            <a:noFill/>
                          </a:ln>
                          <a:solidFill>
                            <a:srgbClr val="FF0000"/>
                          </a:solidFill>
                          <a:effectLst/>
                          <a:latin typeface="Times New Roman" pitchFamily="18" charset="0"/>
                        </a:rPr>
                        <a:t>\u0008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Single quote</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Double quote</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Backslash</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Carriage Return</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New line</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Form feed</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Tab</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Backspace</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Octal Character</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r>
                        <a:rPr kumimoji="0" lang="en-US" sz="2000" b="1" i="0" u="none" strike="noStrike" cap="none" normalizeH="0" baseline="0" dirty="0" smtClean="0">
                          <a:ln>
                            <a:noFill/>
                          </a:ln>
                          <a:solidFill>
                            <a:srgbClr val="FF0000"/>
                          </a:solidFill>
                          <a:effectLst/>
                          <a:latin typeface="Times New Roman" pitchFamily="18" charset="0"/>
                        </a:rPr>
                        <a:t>Hexadecimal Unicode character</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pPr>
                      <a:endParaRPr kumimoji="0" lang="en-US" sz="2000" b="1" i="0" u="none" strike="noStrike" cap="none" normalizeH="0" baseline="0" dirty="0" smtClean="0">
                        <a:ln>
                          <a:noFill/>
                        </a:ln>
                        <a:solidFill>
                          <a:srgbClr val="FF0000"/>
                        </a:solidFill>
                        <a:effectLst/>
                        <a:latin typeface="Lucida Sans Unicode"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5E5E1163-7840-4138-A729-1AD24D993242}" type="slidenum">
              <a:rPr lang="en-US"/>
              <a:pPr>
                <a:defRPr/>
              </a:pPr>
              <a:t>64</a:t>
            </a:fld>
            <a:endParaRPr lang="en-US"/>
          </a:p>
        </p:txBody>
      </p:sp>
      <p:sp>
        <p:nvSpPr>
          <p:cNvPr id="10137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26232EDC-C723-4BE4-BC1F-0CB3D48BEAE5}" type="datetime1">
              <a:rPr lang="en-US" sz="1400"/>
              <a:pPr/>
              <a:t>2/26/2019</a:t>
            </a:fld>
            <a:endParaRPr lang="en-US" sz="1400"/>
          </a:p>
        </p:txBody>
      </p:sp>
      <p:sp>
        <p:nvSpPr>
          <p:cNvPr id="101379"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10138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375BE52-E0FB-49F3-955B-30B85D7F82E2}" type="slidenum">
              <a:rPr lang="en-US" sz="1400"/>
              <a:pPr algn="r"/>
              <a:t>64</a:t>
            </a:fld>
            <a:endParaRPr lang="en-US" sz="1400"/>
          </a:p>
        </p:txBody>
      </p:sp>
      <p:sp>
        <p:nvSpPr>
          <p:cNvPr id="101381"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Literals</a:t>
            </a:r>
          </a:p>
        </p:txBody>
      </p:sp>
      <p:sp>
        <p:nvSpPr>
          <p:cNvPr id="101382" name="Rectangle 3"/>
          <p:cNvSpPr>
            <a:spLocks noGrp="1" noChangeArrowheads="1"/>
          </p:cNvSpPr>
          <p:nvPr>
            <p:ph type="body" idx="4294967295"/>
          </p:nvPr>
        </p:nvSpPr>
        <p:spPr/>
        <p:txBody>
          <a:bodyPr/>
          <a:lstStyle/>
          <a:p>
            <a:pPr>
              <a:buFont typeface="Wingdings" pitchFamily="2" charset="2"/>
              <a:buChar char="ü"/>
            </a:pPr>
            <a:r>
              <a:rPr lang="en-US" sz="2300" dirty="0" smtClean="0">
                <a:solidFill>
                  <a:srgbClr val="FF0000"/>
                </a:solidFill>
                <a:latin typeface="Times New Roman" pitchFamily="18" charset="0"/>
              </a:rPr>
              <a:t>String Literals</a:t>
            </a:r>
          </a:p>
          <a:p>
            <a:r>
              <a:rPr lang="en-US" sz="2300" dirty="0" smtClean="0">
                <a:solidFill>
                  <a:srgbClr val="FF0000"/>
                </a:solidFill>
                <a:latin typeface="Times New Roman" pitchFamily="18" charset="0"/>
              </a:rPr>
              <a:t>A sequence of characters between a pair of double quotes.</a:t>
            </a:r>
          </a:p>
          <a:p>
            <a:r>
              <a:rPr lang="en-US" sz="2300" dirty="0" smtClean="0">
                <a:solidFill>
                  <a:srgbClr val="FF0000"/>
                </a:solidFill>
                <a:latin typeface="Times New Roman" pitchFamily="18" charset="0"/>
              </a:rPr>
              <a:t>In java string must begin and end on the same line</a:t>
            </a:r>
            <a:r>
              <a:rPr lang="en-US" sz="23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2E425575-2E03-418E-8259-8F05EB77B45E}" type="slidenum">
              <a:rPr lang="en-US"/>
              <a:pPr>
                <a:defRPr/>
              </a:pPr>
              <a:t>65</a:t>
            </a:fld>
            <a:endParaRPr lang="en-US"/>
          </a:p>
        </p:txBody>
      </p:sp>
      <p:sp>
        <p:nvSpPr>
          <p:cNvPr id="102402"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A833477C-403A-4480-9929-A6F5738B1636}" type="datetime1">
              <a:rPr lang="en-US" sz="1400"/>
              <a:pPr/>
              <a:t>2/26/2019</a:t>
            </a:fld>
            <a:endParaRPr lang="en-US" sz="1400"/>
          </a:p>
        </p:txBody>
      </p:sp>
      <p:sp>
        <p:nvSpPr>
          <p:cNvPr id="102403"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10240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72EA28D-0979-4F3F-8EA9-5F60005A4686}" type="slidenum">
              <a:rPr lang="en-US" sz="1400"/>
              <a:pPr algn="r"/>
              <a:t>65</a:t>
            </a:fld>
            <a:endParaRPr lang="en-US" sz="1400"/>
          </a:p>
        </p:txBody>
      </p:sp>
      <p:sp>
        <p:nvSpPr>
          <p:cNvPr id="102405"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Variables</a:t>
            </a:r>
          </a:p>
        </p:txBody>
      </p:sp>
      <p:sp>
        <p:nvSpPr>
          <p:cNvPr id="102406" name="Rectangle 3"/>
          <p:cNvSpPr>
            <a:spLocks noGrp="1" noChangeArrowheads="1"/>
          </p:cNvSpPr>
          <p:nvPr>
            <p:ph type="body" idx="4294967295"/>
          </p:nvPr>
        </p:nvSpPr>
        <p:spPr/>
        <p:txBody>
          <a:bodyPr/>
          <a:lstStyle/>
          <a:p>
            <a:pPr>
              <a:lnSpc>
                <a:spcPct val="90000"/>
              </a:lnSpc>
              <a:buFont typeface="Wingdings" pitchFamily="2" charset="2"/>
              <a:buChar char="ü"/>
            </a:pPr>
            <a:r>
              <a:rPr lang="en-US" dirty="0" smtClean="0">
                <a:solidFill>
                  <a:srgbClr val="FF0000"/>
                </a:solidFill>
                <a:latin typeface="Times New Roman" pitchFamily="18" charset="0"/>
              </a:rPr>
              <a:t>Variable is a name for a location in memory.</a:t>
            </a:r>
          </a:p>
          <a:p>
            <a:pPr>
              <a:lnSpc>
                <a:spcPct val="90000"/>
              </a:lnSpc>
              <a:buFont typeface="Wingdings" pitchFamily="2" charset="2"/>
              <a:buChar char="ü"/>
            </a:pPr>
            <a:r>
              <a:rPr lang="en-US" dirty="0" smtClean="0">
                <a:latin typeface="Times New Roman" pitchFamily="18" charset="0"/>
              </a:rPr>
              <a:t>Declaring a variable: </a:t>
            </a:r>
          </a:p>
          <a:p>
            <a:pPr>
              <a:lnSpc>
                <a:spcPct val="90000"/>
              </a:lnSpc>
              <a:buFont typeface="Wingdings" pitchFamily="2" charset="2"/>
              <a:buNone/>
            </a:pPr>
            <a:r>
              <a:rPr lang="en-US" dirty="0" smtClean="0">
                <a:latin typeface="Times New Roman" pitchFamily="18" charset="0"/>
              </a:rPr>
              <a:t>	</a:t>
            </a:r>
            <a:r>
              <a:rPr lang="en-US" dirty="0" smtClean="0">
                <a:solidFill>
                  <a:srgbClr val="FF0000"/>
                </a:solidFill>
                <a:latin typeface="Times New Roman" pitchFamily="18" charset="0"/>
              </a:rPr>
              <a:t>type identifier [=value][,identifier [=value]….];</a:t>
            </a:r>
          </a:p>
          <a:p>
            <a:pPr>
              <a:lnSpc>
                <a:spcPct val="90000"/>
              </a:lnSpc>
              <a:buFont typeface="Wingdings" pitchFamily="2" charset="2"/>
              <a:buChar char="ü"/>
            </a:pPr>
            <a:r>
              <a:rPr lang="en-US" dirty="0" smtClean="0">
                <a:latin typeface="Times New Roman" pitchFamily="18" charset="0"/>
              </a:rPr>
              <a:t>The initialization expression must result in </a:t>
            </a:r>
            <a:r>
              <a:rPr lang="en-US" b="1" dirty="0" smtClean="0">
                <a:solidFill>
                  <a:srgbClr val="FF0000"/>
                </a:solidFill>
                <a:latin typeface="Times New Roman" pitchFamily="18" charset="0"/>
              </a:rPr>
              <a:t>a value of the same or compatible type as that specified for the variable.</a:t>
            </a:r>
          </a:p>
          <a:p>
            <a:pPr>
              <a:lnSpc>
                <a:spcPct val="90000"/>
              </a:lnSpc>
              <a:buFont typeface="Wingdings" pitchFamily="2" charset="2"/>
              <a:buChar char="ü"/>
            </a:pPr>
            <a:r>
              <a:rPr lang="en-US" dirty="0" smtClean="0">
                <a:latin typeface="Times New Roman" pitchFamily="18" charset="0"/>
              </a:rPr>
              <a:t>When a variable is not initialized, </a:t>
            </a:r>
            <a:r>
              <a:rPr lang="en-US" dirty="0" smtClean="0">
                <a:solidFill>
                  <a:srgbClr val="FF0000"/>
                </a:solidFill>
                <a:latin typeface="Times New Roman" pitchFamily="18" charset="0"/>
              </a:rPr>
              <a:t>the value of that variable is undefined.</a:t>
            </a:r>
          </a:p>
          <a:p>
            <a:pPr>
              <a:lnSpc>
                <a:spcPct val="90000"/>
              </a:lnSpc>
              <a:buFont typeface="Wingdings" pitchFamily="2" charset="2"/>
              <a:buNone/>
            </a:pPr>
            <a:endParaRPr lang="en-US" dirty="0" smtClean="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F2857DA9-0D2C-4B32-9D14-B1DD3449229F}" type="slidenum">
              <a:rPr lang="en-US"/>
              <a:pPr>
                <a:defRPr/>
              </a:pPr>
              <a:t>66</a:t>
            </a:fld>
            <a:endParaRPr lang="en-US"/>
          </a:p>
        </p:txBody>
      </p:sp>
      <p:sp>
        <p:nvSpPr>
          <p:cNvPr id="103426"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83F0D93-6650-47A5-8F3E-63E4E43F5582}" type="datetime1">
              <a:rPr lang="en-US" sz="1400"/>
              <a:pPr/>
              <a:t>2/26/2019</a:t>
            </a:fld>
            <a:endParaRPr lang="en-US" sz="1400"/>
          </a:p>
        </p:txBody>
      </p:sp>
      <p:sp>
        <p:nvSpPr>
          <p:cNvPr id="103427"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10342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BF51F5A-E712-44FC-B4AD-379102757672}" type="slidenum">
              <a:rPr lang="en-US" sz="1400"/>
              <a:pPr algn="r"/>
              <a:t>66</a:t>
            </a:fld>
            <a:endParaRPr lang="en-US" sz="1400"/>
          </a:p>
        </p:txBody>
      </p:sp>
      <p:sp>
        <p:nvSpPr>
          <p:cNvPr id="103429" name="Rectangle 2"/>
          <p:cNvSpPr>
            <a:spLocks noGrp="1" noChangeArrowheads="1"/>
          </p:cNvSpPr>
          <p:nvPr>
            <p:ph type="title" idx="4294967295"/>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dirty="0" smtClean="0">
                <a:effectLst/>
                <a:latin typeface="Times New Roman" pitchFamily="18" charset="0"/>
              </a:rPr>
              <a:t>Scope and Lifetime of a variable</a:t>
            </a:r>
          </a:p>
        </p:txBody>
      </p:sp>
      <p:sp>
        <p:nvSpPr>
          <p:cNvPr id="103430" name="Rectangle 3"/>
          <p:cNvSpPr>
            <a:spLocks noGrp="1" noChangeArrowheads="1"/>
          </p:cNvSpPr>
          <p:nvPr>
            <p:ph type="body" idx="4294967295"/>
          </p:nvPr>
        </p:nvSpPr>
        <p:spPr/>
        <p:txBody>
          <a:bodyPr/>
          <a:lstStyle/>
          <a:p>
            <a:pPr>
              <a:lnSpc>
                <a:spcPct val="90000"/>
              </a:lnSpc>
              <a:buFont typeface="Wingdings" pitchFamily="2" charset="2"/>
              <a:buChar char="ü"/>
            </a:pPr>
            <a:r>
              <a:rPr lang="en-US" sz="2000" b="1" dirty="0" smtClean="0">
                <a:solidFill>
                  <a:srgbClr val="FF0000"/>
                </a:solidFill>
                <a:latin typeface="Times New Roman" pitchFamily="18" charset="0"/>
              </a:rPr>
              <a:t>A block begins with an opening curly brace and ends by a closing curly brace.</a:t>
            </a:r>
          </a:p>
          <a:p>
            <a:pPr>
              <a:lnSpc>
                <a:spcPct val="90000"/>
              </a:lnSpc>
              <a:buFont typeface="Wingdings" pitchFamily="2" charset="2"/>
              <a:buChar char="ü"/>
            </a:pPr>
            <a:r>
              <a:rPr lang="en-US" sz="2000" dirty="0" smtClean="0">
                <a:solidFill>
                  <a:srgbClr val="FF0000"/>
                </a:solidFill>
                <a:latin typeface="Times New Roman" pitchFamily="18" charset="0"/>
              </a:rPr>
              <a:t>A block determines scope, that defines which objects are visible to other parts of your program.</a:t>
            </a:r>
          </a:p>
          <a:p>
            <a:pPr>
              <a:lnSpc>
                <a:spcPct val="90000"/>
              </a:lnSpc>
              <a:buFont typeface="Wingdings" pitchFamily="2" charset="2"/>
              <a:buChar char="ü"/>
            </a:pPr>
            <a:r>
              <a:rPr lang="en-US" sz="2000" b="1" dirty="0" smtClean="0">
                <a:solidFill>
                  <a:srgbClr val="7030A0"/>
                </a:solidFill>
                <a:latin typeface="Times New Roman" pitchFamily="18" charset="0"/>
              </a:rPr>
              <a:t>Variables declared within a block localize themselves.</a:t>
            </a:r>
          </a:p>
          <a:p>
            <a:pPr>
              <a:lnSpc>
                <a:spcPct val="90000"/>
              </a:lnSpc>
              <a:buFont typeface="Wingdings" pitchFamily="2" charset="2"/>
              <a:buChar char="ü"/>
            </a:pPr>
            <a:r>
              <a:rPr lang="en-US" sz="2000" dirty="0" smtClean="0">
                <a:latin typeface="Times New Roman" pitchFamily="18" charset="0"/>
              </a:rPr>
              <a:t>In case of nested block, the outer block encloses the inner block. The </a:t>
            </a:r>
            <a:r>
              <a:rPr lang="en-US" sz="2000" b="1" dirty="0" smtClean="0">
                <a:solidFill>
                  <a:srgbClr val="C00000"/>
                </a:solidFill>
                <a:latin typeface="Times New Roman" pitchFamily="18" charset="0"/>
              </a:rPr>
              <a:t>variables declared in the outer block is visible to the inner block but the reverse is not true.</a:t>
            </a:r>
          </a:p>
          <a:p>
            <a:pPr>
              <a:lnSpc>
                <a:spcPct val="90000"/>
              </a:lnSpc>
              <a:buFont typeface="Wingdings" pitchFamily="2" charset="2"/>
              <a:buChar char="ü"/>
            </a:pPr>
            <a:r>
              <a:rPr lang="en-US" sz="2000" dirty="0" smtClean="0">
                <a:solidFill>
                  <a:srgbClr val="7030A0"/>
                </a:solidFill>
                <a:latin typeface="Times New Roman" pitchFamily="18" charset="0"/>
              </a:rPr>
              <a:t>A variable will not hold it’s value once it has gone out of it’s scope.</a:t>
            </a:r>
          </a:p>
          <a:p>
            <a:pPr>
              <a:lnSpc>
                <a:spcPct val="90000"/>
              </a:lnSpc>
              <a:buFont typeface="Wingdings" pitchFamily="2" charset="2"/>
              <a:buChar char="ü"/>
            </a:pPr>
            <a:r>
              <a:rPr lang="en-US" sz="2000" dirty="0" smtClean="0">
                <a:latin typeface="Times New Roman" pitchFamily="18" charset="0"/>
              </a:rPr>
              <a:t>In an inner block, </a:t>
            </a:r>
            <a:r>
              <a:rPr lang="en-US" sz="2000" b="1" dirty="0" smtClean="0">
                <a:solidFill>
                  <a:srgbClr val="FF0000"/>
                </a:solidFill>
                <a:latin typeface="Times New Roman" pitchFamily="18" charset="0"/>
              </a:rPr>
              <a:t>it is not possible to declare a variable of the same name as in outer block.</a:t>
            </a:r>
          </a:p>
          <a:p>
            <a:pPr>
              <a:lnSpc>
                <a:spcPct val="90000"/>
              </a:lnSpc>
              <a:buFont typeface="Wingdings" pitchFamily="2" charset="2"/>
              <a:buChar char="ü"/>
            </a:pPr>
            <a:endParaRPr lang="en-US" sz="2000" dirty="0" smtClean="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17"/>
          <p:cNvSpPr>
            <a:spLocks noGrp="1"/>
          </p:cNvSpPr>
          <p:nvPr>
            <p:ph type="sldNum" sz="quarter" idx="12"/>
          </p:nvPr>
        </p:nvSpPr>
        <p:spPr/>
        <p:txBody>
          <a:bodyPr/>
          <a:lstStyle/>
          <a:p>
            <a:pPr>
              <a:defRPr/>
            </a:pPr>
            <a:fld id="{A743E7C9-14E7-4878-A471-61E31B07FA13}" type="slidenum">
              <a:rPr lang="en-US"/>
              <a:pPr>
                <a:defRPr/>
              </a:pPr>
              <a:t>67</a:t>
            </a:fld>
            <a:endParaRPr lang="en-US"/>
          </a:p>
        </p:txBody>
      </p:sp>
      <p:sp>
        <p:nvSpPr>
          <p:cNvPr id="104450"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D711D6E9-A73E-4CE6-B125-26BE7B717A71}" type="datetime1">
              <a:rPr lang="en-US" sz="1400"/>
              <a:pPr/>
              <a:t>2/26/2019</a:t>
            </a:fld>
            <a:endParaRPr lang="en-US" sz="1400"/>
          </a:p>
        </p:txBody>
      </p:sp>
      <p:sp>
        <p:nvSpPr>
          <p:cNvPr id="104451"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dirty="0" smtClean="0"/>
              <a:t>M K </a:t>
            </a:r>
            <a:r>
              <a:rPr lang="en-US" sz="1400" dirty="0" err="1" smtClean="0"/>
              <a:t>Pachariya</a:t>
            </a:r>
            <a:endParaRPr lang="en-US" sz="1400" dirty="0"/>
          </a:p>
        </p:txBody>
      </p:sp>
      <p:sp>
        <p:nvSpPr>
          <p:cNvPr id="10445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34F11D2-157D-450A-B853-B1DD56591DEA}" type="slidenum">
              <a:rPr lang="en-US" sz="1400"/>
              <a:pPr algn="r"/>
              <a:t>67</a:t>
            </a:fld>
            <a:endParaRPr lang="en-US" sz="1400"/>
          </a:p>
        </p:txBody>
      </p:sp>
      <p:sp>
        <p:nvSpPr>
          <p:cNvPr id="104453" name="Rectangle 2"/>
          <p:cNvSpPr>
            <a:spLocks noGrp="1" noChangeArrowheads="1"/>
          </p:cNvSpPr>
          <p:nvPr>
            <p:ph type="title" idx="4294967295"/>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Scope and Lifetime of a variable</a:t>
            </a:r>
          </a:p>
        </p:txBody>
      </p:sp>
      <p:sp>
        <p:nvSpPr>
          <p:cNvPr id="104454" name="Rectangle 3"/>
          <p:cNvSpPr>
            <a:spLocks noGrp="1" noChangeArrowheads="1"/>
          </p:cNvSpPr>
          <p:nvPr>
            <p:ph type="body" idx="4294967295"/>
          </p:nvPr>
        </p:nvSpPr>
        <p:spPr/>
        <p:txBody>
          <a:bodyPr/>
          <a:lstStyle/>
          <a:p>
            <a:pPr>
              <a:lnSpc>
                <a:spcPct val="90000"/>
              </a:lnSpc>
              <a:buFont typeface="Wingdings 3" pitchFamily="18" charset="2"/>
              <a:buNone/>
            </a:pPr>
            <a:r>
              <a:rPr lang="en-US" sz="1800" dirty="0" smtClean="0">
                <a:latin typeface="Times New Roman" pitchFamily="18" charset="0"/>
              </a:rPr>
              <a:t>Example:</a:t>
            </a:r>
          </a:p>
          <a:p>
            <a:pPr>
              <a:lnSpc>
                <a:spcPct val="90000"/>
              </a:lnSpc>
              <a:buFont typeface="Wingdings 3" pitchFamily="18" charset="2"/>
              <a:buNone/>
            </a:pPr>
            <a:r>
              <a:rPr lang="en-US" sz="1800" dirty="0" smtClean="0">
                <a:latin typeface="Times New Roman" pitchFamily="18" charset="0"/>
              </a:rPr>
              <a:t>public static void main( String </a:t>
            </a:r>
            <a:r>
              <a:rPr lang="en-US" sz="1800" dirty="0" err="1" smtClean="0">
                <a:latin typeface="Times New Roman" pitchFamily="18" charset="0"/>
              </a:rPr>
              <a:t>args</a:t>
            </a:r>
            <a:r>
              <a:rPr lang="en-US" sz="1800" dirty="0" smtClean="0">
                <a:latin typeface="Times New Roman" pitchFamily="18" charset="0"/>
              </a:rPr>
              <a:t>[])</a:t>
            </a:r>
          </a:p>
          <a:p>
            <a:pPr>
              <a:lnSpc>
                <a:spcPct val="90000"/>
              </a:lnSpc>
              <a:buFont typeface="Wingdings 3" pitchFamily="18" charset="2"/>
              <a:buNone/>
            </a:pPr>
            <a:r>
              <a:rPr lang="en-US" sz="1800" dirty="0" smtClean="0">
                <a:latin typeface="Times New Roman" pitchFamily="18" charset="0"/>
              </a:rPr>
              <a:t>{</a:t>
            </a:r>
          </a:p>
          <a:p>
            <a:pPr>
              <a:lnSpc>
                <a:spcPct val="90000"/>
              </a:lnSpc>
              <a:buFont typeface="Wingdings 3" pitchFamily="18" charset="2"/>
              <a:buNone/>
            </a:pPr>
            <a:r>
              <a:rPr lang="en-US" sz="1800" dirty="0" smtClean="0">
                <a:latin typeface="Times New Roman" pitchFamily="18" charset="0"/>
              </a:rPr>
              <a:t>	</a:t>
            </a:r>
            <a:r>
              <a:rPr lang="en-US" sz="1800" b="1" dirty="0" err="1" smtClean="0">
                <a:solidFill>
                  <a:srgbClr val="FF0000"/>
                </a:solidFill>
                <a:latin typeface="Times New Roman" pitchFamily="18" charset="0"/>
              </a:rPr>
              <a:t>int</a:t>
            </a:r>
            <a:r>
              <a:rPr lang="en-US" sz="1800" b="1" dirty="0" smtClean="0">
                <a:solidFill>
                  <a:srgbClr val="FF0000"/>
                </a:solidFill>
                <a:latin typeface="Times New Roman" pitchFamily="18" charset="0"/>
              </a:rPr>
              <a:t> x =10;</a:t>
            </a:r>
          </a:p>
          <a:p>
            <a:pPr>
              <a:lnSpc>
                <a:spcPct val="90000"/>
              </a:lnSpc>
              <a:buFont typeface="Wingdings 3" pitchFamily="18" charset="2"/>
              <a:buNone/>
            </a:pPr>
            <a:r>
              <a:rPr lang="en-US" sz="1800" dirty="0" smtClean="0">
                <a:latin typeface="Times New Roman" pitchFamily="18" charset="0"/>
              </a:rPr>
              <a:t>	if ( x == 10)</a:t>
            </a:r>
          </a:p>
          <a:p>
            <a:pPr>
              <a:lnSpc>
                <a:spcPct val="90000"/>
              </a:lnSpc>
              <a:buFont typeface="Wingdings 3" pitchFamily="18" charset="2"/>
              <a:buNone/>
            </a:pPr>
            <a:r>
              <a:rPr lang="en-US" sz="1800" dirty="0" smtClean="0">
                <a:latin typeface="Times New Roman" pitchFamily="18" charset="0"/>
              </a:rPr>
              <a:t>	{</a:t>
            </a:r>
          </a:p>
          <a:p>
            <a:pPr>
              <a:lnSpc>
                <a:spcPct val="90000"/>
              </a:lnSpc>
              <a:buFont typeface="Wingdings 3" pitchFamily="18" charset="2"/>
              <a:buNone/>
            </a:pPr>
            <a:r>
              <a:rPr lang="en-US" sz="1800" dirty="0" smtClean="0">
                <a:latin typeface="Times New Roman" pitchFamily="18" charset="0"/>
              </a:rPr>
              <a:t>		</a:t>
            </a:r>
            <a:r>
              <a:rPr lang="en-US" sz="1800" dirty="0" err="1" smtClean="0">
                <a:solidFill>
                  <a:srgbClr val="7030A0"/>
                </a:solidFill>
                <a:latin typeface="Times New Roman" pitchFamily="18" charset="0"/>
              </a:rPr>
              <a:t>int</a:t>
            </a:r>
            <a:r>
              <a:rPr lang="en-US" sz="1800" dirty="0" smtClean="0">
                <a:solidFill>
                  <a:srgbClr val="7030A0"/>
                </a:solidFill>
                <a:latin typeface="Times New Roman" pitchFamily="18" charset="0"/>
              </a:rPr>
              <a:t> y =20;</a:t>
            </a:r>
          </a:p>
          <a:p>
            <a:pPr>
              <a:lnSpc>
                <a:spcPct val="9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(“x and y: “ +x +” “+y);</a:t>
            </a:r>
          </a:p>
          <a:p>
            <a:pPr>
              <a:lnSpc>
                <a:spcPct val="90000"/>
              </a:lnSpc>
              <a:buFont typeface="Wingdings 3" pitchFamily="18" charset="2"/>
              <a:buNone/>
            </a:pPr>
            <a:r>
              <a:rPr lang="en-US" sz="1800" dirty="0" smtClean="0">
                <a:latin typeface="Times New Roman" pitchFamily="18" charset="0"/>
              </a:rPr>
              <a:t>		</a:t>
            </a:r>
            <a:r>
              <a:rPr lang="en-US" sz="1800" dirty="0" smtClean="0">
                <a:solidFill>
                  <a:srgbClr val="FF0000"/>
                </a:solidFill>
                <a:latin typeface="Times New Roman" pitchFamily="18" charset="0"/>
              </a:rPr>
              <a:t>x= y * 2;</a:t>
            </a:r>
          </a:p>
          <a:p>
            <a:pPr>
              <a:lnSpc>
                <a:spcPct val="90000"/>
              </a:lnSpc>
              <a:buFont typeface="Wingdings 3" pitchFamily="18" charset="2"/>
              <a:buNone/>
            </a:pPr>
            <a:r>
              <a:rPr lang="en-US" sz="1800" dirty="0" smtClean="0">
                <a:latin typeface="Times New Roman" pitchFamily="18" charset="0"/>
              </a:rPr>
              <a:t>	}</a:t>
            </a:r>
          </a:p>
          <a:p>
            <a:pPr>
              <a:lnSpc>
                <a:spcPct val="90000"/>
              </a:lnSpc>
              <a:buFont typeface="Wingdings 3" pitchFamily="18" charset="2"/>
              <a:buNone/>
            </a:pPr>
            <a:r>
              <a:rPr lang="en-US" sz="1800" dirty="0" smtClean="0">
                <a:latin typeface="Times New Roman" pitchFamily="18" charset="0"/>
              </a:rPr>
              <a:t>	</a:t>
            </a:r>
            <a:r>
              <a:rPr lang="en-US" sz="1800" dirty="0" smtClean="0">
                <a:solidFill>
                  <a:srgbClr val="FF0000"/>
                </a:solidFill>
                <a:latin typeface="Times New Roman" pitchFamily="18" charset="0"/>
              </a:rPr>
              <a:t>y= 100;  //Error</a:t>
            </a:r>
          </a:p>
          <a:p>
            <a:pPr>
              <a:lnSpc>
                <a:spcPct val="9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 (“x is “+x);</a:t>
            </a:r>
          </a:p>
          <a:p>
            <a:pPr>
              <a:lnSpc>
                <a:spcPct val="90000"/>
              </a:lnSpc>
              <a:buFont typeface="Wingdings 3" pitchFamily="18" charset="2"/>
              <a:buNone/>
            </a:pPr>
            <a:r>
              <a:rPr lang="en-US" sz="1800" dirty="0" smtClean="0">
                <a:latin typeface="Times New Roman" pitchFamily="18" charset="0"/>
              </a:rPr>
              <a:t>}</a:t>
            </a:r>
          </a:p>
          <a:p>
            <a:pPr>
              <a:lnSpc>
                <a:spcPct val="90000"/>
              </a:lnSpc>
              <a:buFont typeface="Wingdings 3" pitchFamily="18" charset="2"/>
              <a:buNone/>
            </a:pPr>
            <a:endParaRPr lang="en-US" sz="1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5"/>
          <p:cNvSpPr>
            <a:spLocks noGrp="1"/>
          </p:cNvSpPr>
          <p:nvPr>
            <p:ph type="sldNum" sz="quarter" idx="12"/>
          </p:nvPr>
        </p:nvSpPr>
        <p:spPr/>
        <p:txBody>
          <a:bodyPr/>
          <a:lstStyle/>
          <a:p>
            <a:pPr>
              <a:defRPr/>
            </a:pPr>
            <a:fld id="{4358D76C-8341-48B0-9A05-A823DF4466C9}" type="slidenum">
              <a:rPr lang="en-US"/>
              <a:pPr>
                <a:defRPr/>
              </a:pPr>
              <a:t>68</a:t>
            </a:fld>
            <a:endParaRPr lang="en-US"/>
          </a:p>
        </p:txBody>
      </p:sp>
      <p:sp>
        <p:nvSpPr>
          <p:cNvPr id="106498" name="Rectangle 2"/>
          <p:cNvSpPr>
            <a:spLocks noGrp="1"/>
          </p:cNvSpPr>
          <p:nvPr>
            <p:ph type="ctr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Four</a:t>
            </a:r>
          </a:p>
        </p:txBody>
      </p:sp>
      <p:sp>
        <p:nvSpPr>
          <p:cNvPr id="106499" name="Rectangle 3"/>
          <p:cNvSpPr>
            <a:spLocks noGrp="1"/>
          </p:cNvSpPr>
          <p:nvPr>
            <p:ph type="subTitle" idx="1"/>
          </p:nvPr>
        </p:nvSpPr>
        <p:spPr/>
        <p:txBody>
          <a:bodyPr/>
          <a:lstStyle/>
          <a:p>
            <a:pPr marL="109538"/>
            <a:r>
              <a:rPr lang="en-US" b="1" smtClean="0">
                <a:latin typeface="Times New Roman" pitchFamily="18" charset="0"/>
              </a:rPr>
              <a:t>Type Conversion and Casting</a:t>
            </a:r>
          </a:p>
          <a:p>
            <a:pPr marL="109538"/>
            <a:r>
              <a:rPr lang="en-US" b="1" smtClean="0">
                <a:latin typeface="Times New Roman" pitchFamily="18" charset="0"/>
              </a:rPr>
              <a:t>and</a:t>
            </a:r>
          </a:p>
          <a:p>
            <a:pPr marL="109538"/>
            <a:r>
              <a:rPr lang="en-US" b="1" smtClean="0">
                <a:latin typeface="Times New Roman" pitchFamily="18" charset="0"/>
              </a:rPr>
              <a:t>Introduction to Class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04921205-4569-4C84-9BE0-BC5AF0EE9E38}" type="slidenum">
              <a:rPr lang="en-US"/>
              <a:pPr>
                <a:defRPr/>
              </a:pPr>
              <a:t>69</a:t>
            </a:fld>
            <a:endParaRPr lang="en-US"/>
          </a:p>
        </p:txBody>
      </p:sp>
      <p:sp>
        <p:nvSpPr>
          <p:cNvPr id="107522" name="Rectangle 2"/>
          <p:cNvSpPr>
            <a:spLocks noGrp="1"/>
          </p:cNvSpPr>
          <p:nvPr>
            <p:ph type="title"/>
          </p:nvPr>
        </p:nvSpPr>
        <p:spPr bwMode="auto">
          <a:xfrm>
            <a:off x="457200" y="274638"/>
            <a:ext cx="8229600" cy="563562"/>
          </a:xfrm>
          <a:noFill/>
        </p:spPr>
        <p:txBody>
          <a:bodyPr wrap="square" lIns="91440" tIns="45720" rIns="91440" bIns="45720" numCol="1" anchorCtr="0" compatLnSpc="1">
            <a:prstTxWarp prst="textNoShape">
              <a:avLst/>
            </a:prstTxWarp>
            <a:normAutofit fontScale="90000"/>
          </a:bodyPr>
          <a:lstStyle/>
          <a:p>
            <a:r>
              <a:rPr lang="en-US" sz="3700" b="0" dirty="0" smtClean="0">
                <a:effectLst/>
                <a:latin typeface="Times New Roman" pitchFamily="18" charset="0"/>
              </a:rPr>
              <a:t>Automatic Type Conversion</a:t>
            </a:r>
          </a:p>
        </p:txBody>
      </p:sp>
      <p:sp>
        <p:nvSpPr>
          <p:cNvPr id="107523" name="Rectangle 3"/>
          <p:cNvSpPr>
            <a:spLocks noGrp="1"/>
          </p:cNvSpPr>
          <p:nvPr>
            <p:ph type="body" idx="1"/>
          </p:nvPr>
        </p:nvSpPr>
        <p:spPr>
          <a:xfrm>
            <a:off x="457200" y="1066800"/>
            <a:ext cx="8229600" cy="5059363"/>
          </a:xfrm>
        </p:spPr>
        <p:txBody>
          <a:bodyPr/>
          <a:lstStyle/>
          <a:p>
            <a:pPr>
              <a:buFont typeface="Wingdings" pitchFamily="2" charset="2"/>
              <a:buChar char="ü"/>
            </a:pPr>
            <a:r>
              <a:rPr lang="en-US" sz="2000" dirty="0" smtClean="0">
                <a:solidFill>
                  <a:srgbClr val="FF0000"/>
                </a:solidFill>
                <a:latin typeface="Times New Roman" pitchFamily="18" charset="0"/>
              </a:rPr>
              <a:t>When one type of data is assigned to another type of variable, an automatic type conversion will take place if:</a:t>
            </a:r>
          </a:p>
          <a:p>
            <a:pPr>
              <a:buFont typeface="Wingdings" pitchFamily="2" charset="2"/>
              <a:buNone/>
            </a:pPr>
            <a:r>
              <a:rPr lang="en-US" sz="2000" dirty="0" smtClean="0">
                <a:latin typeface="Times New Roman" pitchFamily="18" charset="0"/>
              </a:rPr>
              <a:t>	1. </a:t>
            </a:r>
            <a:r>
              <a:rPr lang="en-US" sz="2000" b="1" dirty="0" smtClean="0">
                <a:solidFill>
                  <a:srgbClr val="FF0000"/>
                </a:solidFill>
                <a:latin typeface="Times New Roman" pitchFamily="18" charset="0"/>
              </a:rPr>
              <a:t>Two types are compatible.</a:t>
            </a:r>
          </a:p>
          <a:p>
            <a:pPr>
              <a:buFont typeface="Wingdings" pitchFamily="2" charset="2"/>
              <a:buNone/>
            </a:pPr>
            <a:r>
              <a:rPr lang="en-US" sz="2000" dirty="0" smtClean="0">
                <a:solidFill>
                  <a:schemeClr val="accent3">
                    <a:lumMod val="50000"/>
                  </a:schemeClr>
                </a:solidFill>
                <a:latin typeface="Times New Roman" pitchFamily="18" charset="0"/>
              </a:rPr>
              <a:t>	2</a:t>
            </a:r>
            <a:r>
              <a:rPr lang="en-US" sz="2000" b="1" dirty="0" smtClean="0">
                <a:solidFill>
                  <a:schemeClr val="accent3">
                    <a:lumMod val="50000"/>
                  </a:schemeClr>
                </a:solidFill>
                <a:latin typeface="Times New Roman" pitchFamily="18" charset="0"/>
              </a:rPr>
              <a:t>. The destination type is larger than the source type.</a:t>
            </a:r>
          </a:p>
          <a:p>
            <a:pPr>
              <a:buFont typeface="Wingdings" pitchFamily="2" charset="2"/>
              <a:buChar char="ü"/>
            </a:pPr>
            <a:r>
              <a:rPr lang="en-US" sz="2000" dirty="0" smtClean="0">
                <a:latin typeface="Times New Roman" pitchFamily="18" charset="0"/>
              </a:rPr>
              <a:t>It is known as widening conversion.</a:t>
            </a:r>
          </a:p>
          <a:p>
            <a:pPr>
              <a:buFont typeface="Wingdings" pitchFamily="2" charset="2"/>
              <a:buChar char="ü"/>
            </a:pPr>
            <a:r>
              <a:rPr lang="en-US" sz="2000" dirty="0" smtClean="0">
                <a:latin typeface="Times New Roman" pitchFamily="18" charset="0"/>
              </a:rPr>
              <a:t>The numeric types, including integer and floating point types are compatible.</a:t>
            </a:r>
          </a:p>
          <a:p>
            <a:pPr>
              <a:buFont typeface="Wingdings" pitchFamily="2" charset="2"/>
              <a:buChar char="ü"/>
            </a:pPr>
            <a:r>
              <a:rPr lang="en-US" sz="2000" dirty="0" smtClean="0">
                <a:solidFill>
                  <a:schemeClr val="accent3">
                    <a:lumMod val="50000"/>
                  </a:schemeClr>
                </a:solidFill>
                <a:latin typeface="Times New Roman" pitchFamily="18" charset="0"/>
              </a:rPr>
              <a:t>Numeric types are not compatible with char or </a:t>
            </a:r>
            <a:r>
              <a:rPr lang="en-US" sz="2000" dirty="0" err="1" smtClean="0">
                <a:solidFill>
                  <a:schemeClr val="accent3">
                    <a:lumMod val="50000"/>
                  </a:schemeClr>
                </a:solidFill>
                <a:latin typeface="Times New Roman" pitchFamily="18" charset="0"/>
              </a:rPr>
              <a:t>boolean</a:t>
            </a:r>
            <a:r>
              <a:rPr lang="en-US" sz="2000" dirty="0" smtClean="0">
                <a:solidFill>
                  <a:schemeClr val="accent3">
                    <a:lumMod val="50000"/>
                  </a:schemeClr>
                </a:solidFill>
                <a:latin typeface="Times New Roman" pitchFamily="18" charset="0"/>
              </a:rPr>
              <a:t>.</a:t>
            </a:r>
          </a:p>
          <a:p>
            <a:pPr>
              <a:buFont typeface="Wingdings" pitchFamily="2" charset="2"/>
              <a:buChar char="ü"/>
            </a:pPr>
            <a:r>
              <a:rPr lang="en-US" sz="2000" dirty="0" smtClean="0">
                <a:solidFill>
                  <a:schemeClr val="accent3">
                    <a:lumMod val="50000"/>
                  </a:schemeClr>
                </a:solidFill>
                <a:latin typeface="Times New Roman" pitchFamily="18" charset="0"/>
              </a:rPr>
              <a:t>Char and </a:t>
            </a:r>
            <a:r>
              <a:rPr lang="en-US" sz="2000" dirty="0" err="1" smtClean="0">
                <a:solidFill>
                  <a:schemeClr val="accent3">
                    <a:lumMod val="50000"/>
                  </a:schemeClr>
                </a:solidFill>
                <a:latin typeface="Times New Roman" pitchFamily="18" charset="0"/>
              </a:rPr>
              <a:t>boolean</a:t>
            </a:r>
            <a:r>
              <a:rPr lang="en-US" sz="2000" dirty="0" smtClean="0">
                <a:solidFill>
                  <a:schemeClr val="accent3">
                    <a:lumMod val="50000"/>
                  </a:schemeClr>
                </a:solidFill>
                <a:latin typeface="Times New Roman" pitchFamily="18" charset="0"/>
              </a:rPr>
              <a:t> are not compatible with each other.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19" name="Slide Number Placeholder 17"/>
          <p:cNvSpPr>
            <a:spLocks noGrp="1"/>
          </p:cNvSpPr>
          <p:nvPr>
            <p:ph type="sldNum" sz="quarter" idx="12"/>
          </p:nvPr>
        </p:nvSpPr>
        <p:spPr/>
        <p:txBody>
          <a:bodyPr/>
          <a:lstStyle/>
          <a:p>
            <a:pPr>
              <a:defRPr/>
            </a:pPr>
            <a:fld id="{3F885F2B-AFBE-46DE-ACCB-42B98BA854A2}" type="slidenum">
              <a:rPr lang="en-US"/>
              <a:pPr>
                <a:defRPr/>
              </a:pPr>
              <a:t>7</a:t>
            </a:fld>
            <a:endParaRPr lang="en-US"/>
          </a:p>
        </p:txBody>
      </p:sp>
      <p:sp>
        <p:nvSpPr>
          <p:cNvPr id="15362" name="Rectangle 3"/>
          <p:cNvSpPr>
            <a:spLocks noGrp="1" noChangeArrowheads="1"/>
          </p:cNvSpPr>
          <p:nvPr>
            <p:ph idx="1"/>
          </p:nvPr>
        </p:nvSpPr>
        <p:spPr>
          <a:xfrm>
            <a:off x="914400" y="1600200"/>
            <a:ext cx="7848600" cy="4953000"/>
          </a:xfrm>
        </p:spPr>
        <p:txBody>
          <a:bodyPr/>
          <a:lstStyle/>
          <a:p>
            <a:pPr>
              <a:buFont typeface="Wingdings" pitchFamily="2" charset="2"/>
              <a:buChar char="ü"/>
            </a:pPr>
            <a:r>
              <a:rPr lang="en-US" sz="2400" smtClean="0">
                <a:latin typeface="Times New Roman" pitchFamily="18" charset="0"/>
              </a:rPr>
              <a:t>Java compiler produces an intermediate code known as byte code for a machine, known as JVM.</a:t>
            </a:r>
          </a:p>
          <a:p>
            <a:pPr>
              <a:buFont typeface="Wingdings" pitchFamily="2" charset="2"/>
              <a:buChar char="ü"/>
            </a:pPr>
            <a:r>
              <a:rPr lang="en-US" sz="2400" smtClean="0">
                <a:latin typeface="Times New Roman" pitchFamily="18" charset="0"/>
              </a:rPr>
              <a:t>It exists only inside the computer memory.</a:t>
            </a:r>
          </a:p>
          <a:p>
            <a:pPr>
              <a:buFont typeface="Wingdings" pitchFamily="2" charset="2"/>
              <a:buChar char="ü"/>
            </a:pPr>
            <a:endParaRPr lang="en-US" sz="2400" smtClean="0">
              <a:latin typeface="Times New Roman" pitchFamily="18" charset="0"/>
            </a:endParaRPr>
          </a:p>
          <a:p>
            <a:pPr>
              <a:buFont typeface="Wingdings 3" pitchFamily="18" charset="2"/>
              <a:buNone/>
            </a:pPr>
            <a:endParaRPr lang="en-US" sz="2400" smtClean="0">
              <a:latin typeface="Times New Roman" pitchFamily="18" charset="0"/>
            </a:endParaRPr>
          </a:p>
          <a:p>
            <a:pPr>
              <a:buFont typeface="Wingdings 3" pitchFamily="18" charset="2"/>
              <a:buNone/>
            </a:pPr>
            <a:endParaRPr lang="en-US" sz="2400" smtClean="0">
              <a:latin typeface="Times New Roman" pitchFamily="18" charset="0"/>
            </a:endParaRPr>
          </a:p>
          <a:p>
            <a:pPr>
              <a:buFont typeface="Wingdings" pitchFamily="2" charset="2"/>
              <a:buChar char="ü"/>
            </a:pPr>
            <a:r>
              <a:rPr lang="en-US" sz="2400" smtClean="0">
                <a:latin typeface="Times New Roman" pitchFamily="18" charset="0"/>
              </a:rPr>
              <a:t>Machine code is generated by the java interpreter by acting as an intermediary between the virtual machine and real machine.</a:t>
            </a:r>
          </a:p>
          <a:p>
            <a:pPr>
              <a:buFont typeface="Wingdings" pitchFamily="2" charset="2"/>
              <a:buNone/>
            </a:pPr>
            <a:r>
              <a:rPr lang="en-US" sz="2400" smtClean="0">
                <a:latin typeface="Times New Roman" pitchFamily="18" charset="0"/>
              </a:rPr>
              <a:t>	 </a:t>
            </a:r>
          </a:p>
        </p:txBody>
      </p:sp>
      <p:sp>
        <p:nvSpPr>
          <p:cNvPr id="45058" name="Rectangle 2"/>
          <p:cNvSpPr>
            <a:spLocks noGrp="1" noChangeArrowheads="1"/>
          </p:cNvSpPr>
          <p:nvPr>
            <p:ph type="title"/>
          </p:nvPr>
        </p:nvSpPr>
        <p:spPr/>
        <p:txBody>
          <a:bodyPr/>
          <a:lstStyle/>
          <a:p>
            <a:pPr fontAlgn="auto">
              <a:spcAft>
                <a:spcPts val="0"/>
              </a:spcAft>
              <a:defRPr/>
            </a:pPr>
            <a:r>
              <a:rPr lang="en-US"/>
              <a:t>Java Virtual Machine</a:t>
            </a:r>
          </a:p>
        </p:txBody>
      </p:sp>
      <p:sp>
        <p:nvSpPr>
          <p:cNvPr id="15364" name="Rectangle 4"/>
          <p:cNvSpPr>
            <a:spLocks noChangeArrowheads="1"/>
          </p:cNvSpPr>
          <p:nvPr/>
        </p:nvSpPr>
        <p:spPr bwMode="auto">
          <a:xfrm>
            <a:off x="1295400" y="3048000"/>
            <a:ext cx="1371600" cy="6096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Java Program</a:t>
            </a:r>
          </a:p>
        </p:txBody>
      </p:sp>
      <p:sp>
        <p:nvSpPr>
          <p:cNvPr id="15365" name="Rectangle 5"/>
          <p:cNvSpPr>
            <a:spLocks noChangeArrowheads="1"/>
          </p:cNvSpPr>
          <p:nvPr/>
        </p:nvSpPr>
        <p:spPr bwMode="auto">
          <a:xfrm>
            <a:off x="3505200" y="3048000"/>
            <a:ext cx="1828800" cy="6096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Java Compiler</a:t>
            </a:r>
          </a:p>
        </p:txBody>
      </p:sp>
      <p:sp>
        <p:nvSpPr>
          <p:cNvPr id="15366" name="Rectangle 6"/>
          <p:cNvSpPr>
            <a:spLocks noChangeArrowheads="1"/>
          </p:cNvSpPr>
          <p:nvPr/>
        </p:nvSpPr>
        <p:spPr bwMode="auto">
          <a:xfrm>
            <a:off x="6172200" y="3048000"/>
            <a:ext cx="1828800" cy="6858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Virtual Machine</a:t>
            </a:r>
          </a:p>
        </p:txBody>
      </p:sp>
      <p:sp>
        <p:nvSpPr>
          <p:cNvPr id="15367" name="Line 7"/>
          <p:cNvSpPr>
            <a:spLocks noChangeShapeType="1"/>
          </p:cNvSpPr>
          <p:nvPr/>
        </p:nvSpPr>
        <p:spPr bwMode="auto">
          <a:xfrm>
            <a:off x="2667000" y="3352800"/>
            <a:ext cx="838200" cy="0"/>
          </a:xfrm>
          <a:prstGeom prst="line">
            <a:avLst/>
          </a:prstGeom>
          <a:noFill/>
          <a:ln w="9525">
            <a:solidFill>
              <a:schemeClr val="tx1"/>
            </a:solidFill>
            <a:round/>
            <a:headEnd/>
            <a:tailEnd type="triangle" w="med" len="med"/>
          </a:ln>
        </p:spPr>
        <p:txBody>
          <a:bodyPr/>
          <a:lstStyle/>
          <a:p>
            <a:endParaRPr lang="en-US"/>
          </a:p>
        </p:txBody>
      </p:sp>
      <p:sp>
        <p:nvSpPr>
          <p:cNvPr id="15368" name="Line 8"/>
          <p:cNvSpPr>
            <a:spLocks noChangeShapeType="1"/>
          </p:cNvSpPr>
          <p:nvPr/>
        </p:nvSpPr>
        <p:spPr bwMode="auto">
          <a:xfrm>
            <a:off x="5334000" y="3352800"/>
            <a:ext cx="838200" cy="0"/>
          </a:xfrm>
          <a:prstGeom prst="line">
            <a:avLst/>
          </a:prstGeom>
          <a:noFill/>
          <a:ln w="9525">
            <a:solidFill>
              <a:schemeClr val="tx1"/>
            </a:solidFill>
            <a:round/>
            <a:headEnd/>
            <a:tailEnd type="triangle" w="med" len="med"/>
          </a:ln>
        </p:spPr>
        <p:txBody>
          <a:bodyPr/>
          <a:lstStyle/>
          <a:p>
            <a:endParaRPr lang="en-US"/>
          </a:p>
        </p:txBody>
      </p:sp>
      <p:sp>
        <p:nvSpPr>
          <p:cNvPr id="15369" name="Rectangle 9"/>
          <p:cNvSpPr>
            <a:spLocks noChangeArrowheads="1"/>
          </p:cNvSpPr>
          <p:nvPr/>
        </p:nvSpPr>
        <p:spPr bwMode="auto">
          <a:xfrm>
            <a:off x="1447800" y="5791200"/>
            <a:ext cx="1600200" cy="6096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Bytecode</a:t>
            </a:r>
          </a:p>
        </p:txBody>
      </p:sp>
      <p:sp>
        <p:nvSpPr>
          <p:cNvPr id="15370" name="Rectangle 10"/>
          <p:cNvSpPr>
            <a:spLocks noChangeArrowheads="1"/>
          </p:cNvSpPr>
          <p:nvPr/>
        </p:nvSpPr>
        <p:spPr bwMode="auto">
          <a:xfrm>
            <a:off x="3810000" y="5791200"/>
            <a:ext cx="1676400" cy="6096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Java Interpreter</a:t>
            </a:r>
          </a:p>
        </p:txBody>
      </p:sp>
      <p:sp>
        <p:nvSpPr>
          <p:cNvPr id="15371" name="Rectangle 11"/>
          <p:cNvSpPr>
            <a:spLocks noChangeArrowheads="1"/>
          </p:cNvSpPr>
          <p:nvPr/>
        </p:nvSpPr>
        <p:spPr bwMode="auto">
          <a:xfrm>
            <a:off x="6324600" y="5791200"/>
            <a:ext cx="1752600" cy="609600"/>
          </a:xfrm>
          <a:prstGeom prst="rect">
            <a:avLst/>
          </a:prstGeom>
          <a:solidFill>
            <a:schemeClr val="bg1"/>
          </a:solidFill>
          <a:ln w="9525">
            <a:solidFill>
              <a:schemeClr val="tx1"/>
            </a:solidFill>
            <a:miter lim="800000"/>
            <a:headEnd/>
            <a:tailEnd/>
          </a:ln>
        </p:spPr>
        <p:txBody>
          <a:bodyPr wrap="none" anchor="ctr"/>
          <a:lstStyle/>
          <a:p>
            <a:pPr algn="ctr"/>
            <a:r>
              <a:rPr lang="en-US">
                <a:latin typeface="Times New Roman" pitchFamily="18" charset="0"/>
              </a:rPr>
              <a:t>Machine Code</a:t>
            </a:r>
          </a:p>
        </p:txBody>
      </p:sp>
      <p:sp>
        <p:nvSpPr>
          <p:cNvPr id="15372" name="Line 12"/>
          <p:cNvSpPr>
            <a:spLocks noChangeShapeType="1"/>
          </p:cNvSpPr>
          <p:nvPr/>
        </p:nvSpPr>
        <p:spPr bwMode="auto">
          <a:xfrm>
            <a:off x="3048000" y="6096000"/>
            <a:ext cx="762000" cy="0"/>
          </a:xfrm>
          <a:prstGeom prst="line">
            <a:avLst/>
          </a:prstGeom>
          <a:noFill/>
          <a:ln w="9525">
            <a:solidFill>
              <a:schemeClr val="tx1"/>
            </a:solidFill>
            <a:round/>
            <a:headEnd/>
            <a:tailEnd type="triangle" w="med" len="med"/>
          </a:ln>
        </p:spPr>
        <p:txBody>
          <a:bodyPr/>
          <a:lstStyle/>
          <a:p>
            <a:endParaRPr lang="en-US"/>
          </a:p>
        </p:txBody>
      </p:sp>
      <p:sp>
        <p:nvSpPr>
          <p:cNvPr id="15373" name="Line 15"/>
          <p:cNvSpPr>
            <a:spLocks noChangeShapeType="1"/>
          </p:cNvSpPr>
          <p:nvPr/>
        </p:nvSpPr>
        <p:spPr bwMode="auto">
          <a:xfrm>
            <a:off x="3810000" y="6096000"/>
            <a:ext cx="0" cy="0"/>
          </a:xfrm>
          <a:prstGeom prst="line">
            <a:avLst/>
          </a:prstGeom>
          <a:noFill/>
          <a:ln w="9525">
            <a:solidFill>
              <a:schemeClr val="tx1"/>
            </a:solidFill>
            <a:round/>
            <a:headEnd/>
            <a:tailEnd type="triangle" w="med" len="med"/>
          </a:ln>
        </p:spPr>
        <p:txBody>
          <a:bodyPr/>
          <a:lstStyle/>
          <a:p>
            <a:endParaRPr lang="en-US"/>
          </a:p>
        </p:txBody>
      </p:sp>
      <p:sp>
        <p:nvSpPr>
          <p:cNvPr id="15374" name="Line 16"/>
          <p:cNvSpPr>
            <a:spLocks noChangeShapeType="1"/>
          </p:cNvSpPr>
          <p:nvPr/>
        </p:nvSpPr>
        <p:spPr bwMode="auto">
          <a:xfrm>
            <a:off x="5486400" y="6096000"/>
            <a:ext cx="838200" cy="0"/>
          </a:xfrm>
          <a:prstGeom prst="line">
            <a:avLst/>
          </a:prstGeom>
          <a:noFill/>
          <a:ln w="9525">
            <a:solidFill>
              <a:schemeClr val="tx1"/>
            </a:solidFill>
            <a:round/>
            <a:headEnd/>
            <a:tailEnd type="triangle" w="med" len="med"/>
          </a:ln>
        </p:spPr>
        <p:txBody>
          <a:bodyPr/>
          <a:lstStyle/>
          <a:p>
            <a:endParaRPr lang="en-US"/>
          </a:p>
        </p:txBody>
      </p:sp>
      <p:sp>
        <p:nvSpPr>
          <p:cNvPr id="15375" name="Slide Number Placeholder 16"/>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F15ECDF0-17F1-4BC3-8493-096D7377D5D4}" type="slidenum">
              <a:rPr lang="en-US" sz="1000"/>
              <a:pPr algn="r"/>
              <a:t>7</a:t>
            </a:fld>
            <a:endParaRPr lang="en-US" sz="1000"/>
          </a:p>
        </p:txBody>
      </p:sp>
      <p:sp>
        <p:nvSpPr>
          <p:cNvPr id="15376" name="Footer Placeholder 17"/>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29" name="Slide Number Placeholder 17"/>
          <p:cNvSpPr>
            <a:spLocks noGrp="1"/>
          </p:cNvSpPr>
          <p:nvPr>
            <p:ph type="sldNum" sz="quarter" idx="12"/>
          </p:nvPr>
        </p:nvSpPr>
        <p:spPr/>
        <p:txBody>
          <a:bodyPr/>
          <a:lstStyle/>
          <a:p>
            <a:pPr>
              <a:defRPr/>
            </a:pPr>
            <a:fld id="{00F5AC24-2282-46A1-A8A5-03A9A3E67B10}" type="slidenum">
              <a:rPr lang="en-US"/>
              <a:pPr>
                <a:defRPr/>
              </a:pPr>
              <a:t>70</a:t>
            </a:fld>
            <a:endParaRPr lang="en-US"/>
          </a:p>
        </p:txBody>
      </p:sp>
      <p:sp>
        <p:nvSpPr>
          <p:cNvPr id="108546" name="Rectangle 2"/>
          <p:cNvSpPr>
            <a:spLocks noGrp="1"/>
          </p:cNvSpPr>
          <p:nvPr>
            <p:ph type="title"/>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Automatic Type Conversion</a:t>
            </a:r>
          </a:p>
        </p:txBody>
      </p:sp>
      <p:sp>
        <p:nvSpPr>
          <p:cNvPr id="108547" name="Rectangle 3"/>
          <p:cNvSpPr>
            <a:spLocks noGrp="1"/>
          </p:cNvSpPr>
          <p:nvPr>
            <p:ph type="body" idx="1"/>
          </p:nvPr>
        </p:nvSpPr>
        <p:spPr>
          <a:xfrm>
            <a:off x="457200" y="1481138"/>
            <a:ext cx="5316538" cy="4525962"/>
          </a:xfrm>
        </p:spPr>
        <p:txBody>
          <a:bodyPr/>
          <a:lstStyle/>
          <a:p>
            <a:pPr>
              <a:buClr>
                <a:schemeClr val="tx1"/>
              </a:buClr>
              <a:buFont typeface="Wingdings" pitchFamily="2" charset="2"/>
              <a:buChar char="ü"/>
            </a:pPr>
            <a:r>
              <a:rPr lang="en-US" sz="1800" smtClean="0">
                <a:latin typeface="Times New Roman" pitchFamily="18" charset="0"/>
              </a:rPr>
              <a:t>short</a:t>
            </a:r>
            <a:r>
              <a:rPr lang="en-US" sz="1800" smtClean="0"/>
              <a:t>’</a:t>
            </a:r>
            <a:r>
              <a:rPr lang="en-US" sz="1800" smtClean="0">
                <a:latin typeface="Times New Roman" pitchFamily="18" charset="0"/>
              </a:rPr>
              <a:t>s variable = byte</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int</a:t>
            </a:r>
            <a:r>
              <a:rPr lang="en-US" sz="1800" smtClean="0"/>
              <a:t>’</a:t>
            </a:r>
            <a:r>
              <a:rPr lang="en-US" sz="1800" smtClean="0">
                <a:latin typeface="Times New Roman" pitchFamily="18" charset="0"/>
              </a:rPr>
              <a:t>s variable = byte</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byte</a:t>
            </a:r>
            <a:r>
              <a:rPr lang="en-US" sz="1800" smtClean="0"/>
              <a:t>’</a:t>
            </a:r>
            <a:r>
              <a:rPr lang="en-US" sz="1800" smtClean="0">
                <a:latin typeface="Times New Roman" pitchFamily="18" charset="0"/>
              </a:rPr>
              <a:t>s variable = int</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float</a:t>
            </a:r>
            <a:r>
              <a:rPr lang="en-US" sz="1800" smtClean="0"/>
              <a:t>’</a:t>
            </a:r>
            <a:r>
              <a:rPr lang="en-US" sz="1800" smtClean="0">
                <a:latin typeface="Times New Roman" pitchFamily="18" charset="0"/>
              </a:rPr>
              <a:t>s variable = int</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int</a:t>
            </a:r>
            <a:r>
              <a:rPr lang="en-US" sz="1800" smtClean="0"/>
              <a:t>’</a:t>
            </a:r>
            <a:r>
              <a:rPr lang="en-US" sz="1800" smtClean="0">
                <a:latin typeface="Times New Roman" pitchFamily="18" charset="0"/>
              </a:rPr>
              <a:t>s variable = float</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double</a:t>
            </a:r>
            <a:r>
              <a:rPr lang="en-US" sz="1800" smtClean="0"/>
              <a:t>’</a:t>
            </a:r>
            <a:r>
              <a:rPr lang="en-US" sz="1800" smtClean="0">
                <a:latin typeface="Times New Roman" pitchFamily="18" charset="0"/>
              </a:rPr>
              <a:t>s variable = float</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float</a:t>
            </a:r>
            <a:r>
              <a:rPr lang="en-US" sz="1800" smtClean="0"/>
              <a:t>’</a:t>
            </a:r>
            <a:r>
              <a:rPr lang="en-US" sz="1800" smtClean="0">
                <a:latin typeface="Times New Roman" pitchFamily="18" charset="0"/>
              </a:rPr>
              <a:t>s variable = double</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char</a:t>
            </a:r>
            <a:r>
              <a:rPr lang="en-US" sz="1800" smtClean="0"/>
              <a:t>’</a:t>
            </a:r>
            <a:r>
              <a:rPr lang="en-US" sz="1800" smtClean="0">
                <a:latin typeface="Times New Roman" pitchFamily="18" charset="0"/>
              </a:rPr>
              <a:t>s variable = any other variable</a:t>
            </a:r>
          </a:p>
          <a:p>
            <a:pPr>
              <a:buClr>
                <a:schemeClr val="tx1"/>
              </a:buClr>
              <a:buFont typeface="Wingdings" pitchFamily="2" charset="2"/>
              <a:buChar char="ü"/>
            </a:pPr>
            <a:r>
              <a:rPr lang="en-US" sz="1800" smtClean="0">
                <a:latin typeface="Times New Roman" pitchFamily="18" charset="0"/>
              </a:rPr>
              <a:t>int</a:t>
            </a:r>
            <a:r>
              <a:rPr lang="en-US" sz="1800" smtClean="0"/>
              <a:t>’</a:t>
            </a:r>
            <a:r>
              <a:rPr lang="en-US" sz="1800" smtClean="0">
                <a:latin typeface="Times New Roman" pitchFamily="18" charset="0"/>
              </a:rPr>
              <a:t>s variable = char</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short</a:t>
            </a:r>
            <a:r>
              <a:rPr lang="en-US" sz="1800" smtClean="0"/>
              <a:t>’</a:t>
            </a:r>
            <a:r>
              <a:rPr lang="en-US" sz="1800" smtClean="0">
                <a:latin typeface="Times New Roman" pitchFamily="18" charset="0"/>
              </a:rPr>
              <a:t>s variable = char</a:t>
            </a:r>
            <a:r>
              <a:rPr lang="en-US" sz="1800" smtClean="0"/>
              <a:t>’</a:t>
            </a:r>
            <a:r>
              <a:rPr lang="en-US" sz="1800" smtClean="0">
                <a:latin typeface="Times New Roman" pitchFamily="18" charset="0"/>
              </a:rPr>
              <a:t>s variable</a:t>
            </a:r>
          </a:p>
          <a:p>
            <a:pPr>
              <a:buClr>
                <a:schemeClr val="tx1"/>
              </a:buClr>
              <a:buFont typeface="Wingdings" pitchFamily="2" charset="2"/>
              <a:buChar char="ü"/>
            </a:pPr>
            <a:r>
              <a:rPr lang="en-US" sz="1800" smtClean="0">
                <a:latin typeface="Times New Roman" pitchFamily="18" charset="0"/>
              </a:rPr>
              <a:t>boolean variable = any other variable</a:t>
            </a:r>
          </a:p>
          <a:p>
            <a:pPr>
              <a:buClr>
                <a:schemeClr val="tx1"/>
              </a:buClr>
              <a:buFont typeface="Wingdings" pitchFamily="2" charset="2"/>
              <a:buChar char="ü"/>
            </a:pPr>
            <a:r>
              <a:rPr lang="en-US" sz="1800" smtClean="0">
                <a:latin typeface="Times New Roman" pitchFamily="18" charset="0"/>
              </a:rPr>
              <a:t>Any other variable = boolean variable</a:t>
            </a:r>
          </a:p>
        </p:txBody>
      </p:sp>
      <p:sp>
        <p:nvSpPr>
          <p:cNvPr id="108548" name="Rectangle 4"/>
          <p:cNvSpPr>
            <a:spLocks noChangeArrowheads="1"/>
          </p:cNvSpPr>
          <p:nvPr/>
        </p:nvSpPr>
        <p:spPr bwMode="auto">
          <a:xfrm>
            <a:off x="6781800" y="16002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1"/>
                </a:solidFill>
                <a:latin typeface="Times New Roman" pitchFamily="18" charset="0"/>
              </a:rPr>
              <a:t>ok</a:t>
            </a:r>
          </a:p>
        </p:txBody>
      </p:sp>
      <p:sp>
        <p:nvSpPr>
          <p:cNvPr id="108549" name="Rectangle 5"/>
          <p:cNvSpPr>
            <a:spLocks noChangeArrowheads="1"/>
          </p:cNvSpPr>
          <p:nvPr/>
        </p:nvSpPr>
        <p:spPr bwMode="auto">
          <a:xfrm>
            <a:off x="6781800" y="19812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1"/>
                </a:solidFill>
                <a:latin typeface="Times New Roman" pitchFamily="18" charset="0"/>
              </a:rPr>
              <a:t>ok</a:t>
            </a:r>
          </a:p>
        </p:txBody>
      </p:sp>
      <p:sp>
        <p:nvSpPr>
          <p:cNvPr id="108550" name="Rectangle 6"/>
          <p:cNvSpPr>
            <a:spLocks noChangeArrowheads="1"/>
          </p:cNvSpPr>
          <p:nvPr/>
        </p:nvSpPr>
        <p:spPr bwMode="auto">
          <a:xfrm>
            <a:off x="6781800" y="22860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51" name="Rectangle 7"/>
          <p:cNvSpPr>
            <a:spLocks noChangeArrowheads="1"/>
          </p:cNvSpPr>
          <p:nvPr/>
        </p:nvSpPr>
        <p:spPr bwMode="auto">
          <a:xfrm>
            <a:off x="6781800" y="26670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1"/>
                </a:solidFill>
                <a:latin typeface="Times New Roman" pitchFamily="18" charset="0"/>
              </a:rPr>
              <a:t>ok</a:t>
            </a:r>
          </a:p>
        </p:txBody>
      </p:sp>
      <p:sp>
        <p:nvSpPr>
          <p:cNvPr id="108552" name="Rectangle 8"/>
          <p:cNvSpPr>
            <a:spLocks noChangeArrowheads="1"/>
          </p:cNvSpPr>
          <p:nvPr/>
        </p:nvSpPr>
        <p:spPr bwMode="auto">
          <a:xfrm>
            <a:off x="6781800" y="30480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53" name="Rectangle 9"/>
          <p:cNvSpPr>
            <a:spLocks noChangeArrowheads="1"/>
          </p:cNvSpPr>
          <p:nvPr/>
        </p:nvSpPr>
        <p:spPr bwMode="auto">
          <a:xfrm>
            <a:off x="6781800" y="34290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1"/>
                </a:solidFill>
                <a:latin typeface="Times New Roman" pitchFamily="18" charset="0"/>
              </a:rPr>
              <a:t>ok</a:t>
            </a:r>
          </a:p>
        </p:txBody>
      </p:sp>
      <p:sp>
        <p:nvSpPr>
          <p:cNvPr id="108554" name="Rectangle 10"/>
          <p:cNvSpPr>
            <a:spLocks noChangeArrowheads="1"/>
          </p:cNvSpPr>
          <p:nvPr/>
        </p:nvSpPr>
        <p:spPr bwMode="auto">
          <a:xfrm>
            <a:off x="6781800" y="3776663"/>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55" name="Rectangle 11"/>
          <p:cNvSpPr>
            <a:spLocks noChangeArrowheads="1"/>
          </p:cNvSpPr>
          <p:nvPr/>
        </p:nvSpPr>
        <p:spPr bwMode="auto">
          <a:xfrm>
            <a:off x="6781800" y="41148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56" name="Rectangle 12"/>
          <p:cNvSpPr>
            <a:spLocks noChangeArrowheads="1"/>
          </p:cNvSpPr>
          <p:nvPr/>
        </p:nvSpPr>
        <p:spPr bwMode="auto">
          <a:xfrm>
            <a:off x="6781800" y="44958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1"/>
                </a:solidFill>
                <a:latin typeface="Times New Roman" pitchFamily="18" charset="0"/>
              </a:rPr>
              <a:t>ok</a:t>
            </a:r>
          </a:p>
        </p:txBody>
      </p:sp>
      <p:sp>
        <p:nvSpPr>
          <p:cNvPr id="108557" name="Line 13"/>
          <p:cNvSpPr>
            <a:spLocks noChangeShapeType="1"/>
          </p:cNvSpPr>
          <p:nvPr/>
        </p:nvSpPr>
        <p:spPr bwMode="auto">
          <a:xfrm>
            <a:off x="5257800" y="1828800"/>
            <a:ext cx="1447800" cy="0"/>
          </a:xfrm>
          <a:prstGeom prst="line">
            <a:avLst/>
          </a:prstGeom>
          <a:noFill/>
          <a:ln w="28575">
            <a:solidFill>
              <a:srgbClr val="339966"/>
            </a:solidFill>
            <a:round/>
            <a:headEnd/>
            <a:tailEnd type="triangle" w="lg" len="lg"/>
          </a:ln>
          <a:effectLst/>
        </p:spPr>
        <p:txBody>
          <a:bodyPr wrap="none"/>
          <a:lstStyle/>
          <a:p>
            <a:endParaRPr lang="en-US"/>
          </a:p>
        </p:txBody>
      </p:sp>
      <p:sp>
        <p:nvSpPr>
          <p:cNvPr id="108558" name="Line 14"/>
          <p:cNvSpPr>
            <a:spLocks noChangeShapeType="1"/>
          </p:cNvSpPr>
          <p:nvPr/>
        </p:nvSpPr>
        <p:spPr bwMode="auto">
          <a:xfrm>
            <a:off x="4876800" y="2209800"/>
            <a:ext cx="1828800" cy="0"/>
          </a:xfrm>
          <a:prstGeom prst="line">
            <a:avLst/>
          </a:prstGeom>
          <a:noFill/>
          <a:ln w="28575">
            <a:solidFill>
              <a:srgbClr val="339966"/>
            </a:solidFill>
            <a:round/>
            <a:headEnd/>
            <a:tailEnd type="triangle" w="lg" len="lg"/>
          </a:ln>
          <a:effectLst/>
        </p:spPr>
        <p:txBody>
          <a:bodyPr wrap="none"/>
          <a:lstStyle/>
          <a:p>
            <a:endParaRPr lang="en-US"/>
          </a:p>
        </p:txBody>
      </p:sp>
      <p:sp>
        <p:nvSpPr>
          <p:cNvPr id="108559" name="Line 15"/>
          <p:cNvSpPr>
            <a:spLocks noChangeShapeType="1"/>
          </p:cNvSpPr>
          <p:nvPr/>
        </p:nvSpPr>
        <p:spPr bwMode="auto">
          <a:xfrm>
            <a:off x="4876800" y="2514600"/>
            <a:ext cx="1828800" cy="0"/>
          </a:xfrm>
          <a:prstGeom prst="line">
            <a:avLst/>
          </a:prstGeom>
          <a:noFill/>
          <a:ln w="28575">
            <a:solidFill>
              <a:srgbClr val="339966"/>
            </a:solidFill>
            <a:round/>
            <a:headEnd/>
            <a:tailEnd type="triangle" w="lg" len="lg"/>
          </a:ln>
          <a:effectLst/>
        </p:spPr>
        <p:txBody>
          <a:bodyPr wrap="none"/>
          <a:lstStyle/>
          <a:p>
            <a:endParaRPr lang="en-US"/>
          </a:p>
        </p:txBody>
      </p:sp>
      <p:sp>
        <p:nvSpPr>
          <p:cNvPr id="108560" name="Line 16"/>
          <p:cNvSpPr>
            <a:spLocks noChangeShapeType="1"/>
          </p:cNvSpPr>
          <p:nvPr/>
        </p:nvSpPr>
        <p:spPr bwMode="auto">
          <a:xfrm>
            <a:off x="4876800" y="2895600"/>
            <a:ext cx="1828800" cy="0"/>
          </a:xfrm>
          <a:prstGeom prst="line">
            <a:avLst/>
          </a:prstGeom>
          <a:noFill/>
          <a:ln w="28575">
            <a:solidFill>
              <a:srgbClr val="339966"/>
            </a:solidFill>
            <a:round/>
            <a:headEnd/>
            <a:tailEnd type="triangle" w="lg" len="lg"/>
          </a:ln>
          <a:effectLst/>
        </p:spPr>
        <p:txBody>
          <a:bodyPr wrap="none"/>
          <a:lstStyle/>
          <a:p>
            <a:endParaRPr lang="en-US"/>
          </a:p>
        </p:txBody>
      </p:sp>
      <p:sp>
        <p:nvSpPr>
          <p:cNvPr id="108561" name="Line 17"/>
          <p:cNvSpPr>
            <a:spLocks noChangeShapeType="1"/>
          </p:cNvSpPr>
          <p:nvPr/>
        </p:nvSpPr>
        <p:spPr bwMode="auto">
          <a:xfrm>
            <a:off x="4876800" y="3276600"/>
            <a:ext cx="1828800" cy="0"/>
          </a:xfrm>
          <a:prstGeom prst="line">
            <a:avLst/>
          </a:prstGeom>
          <a:noFill/>
          <a:ln w="28575">
            <a:solidFill>
              <a:srgbClr val="339966"/>
            </a:solidFill>
            <a:round/>
            <a:headEnd/>
            <a:tailEnd type="triangle" w="lg" len="lg"/>
          </a:ln>
          <a:effectLst/>
        </p:spPr>
        <p:txBody>
          <a:bodyPr wrap="none"/>
          <a:lstStyle/>
          <a:p>
            <a:endParaRPr lang="en-US"/>
          </a:p>
        </p:txBody>
      </p:sp>
      <p:sp>
        <p:nvSpPr>
          <p:cNvPr id="108562" name="Line 18"/>
          <p:cNvSpPr>
            <a:spLocks noChangeShapeType="1"/>
          </p:cNvSpPr>
          <p:nvPr/>
        </p:nvSpPr>
        <p:spPr bwMode="auto">
          <a:xfrm>
            <a:off x="5410200" y="3657600"/>
            <a:ext cx="1295400" cy="0"/>
          </a:xfrm>
          <a:prstGeom prst="line">
            <a:avLst/>
          </a:prstGeom>
          <a:noFill/>
          <a:ln w="28575">
            <a:solidFill>
              <a:srgbClr val="339966"/>
            </a:solidFill>
            <a:round/>
            <a:headEnd/>
            <a:tailEnd type="triangle" w="lg" len="lg"/>
          </a:ln>
          <a:effectLst/>
        </p:spPr>
        <p:txBody>
          <a:bodyPr wrap="none"/>
          <a:lstStyle/>
          <a:p>
            <a:endParaRPr lang="en-US"/>
          </a:p>
        </p:txBody>
      </p:sp>
      <p:sp>
        <p:nvSpPr>
          <p:cNvPr id="108563" name="Line 19"/>
          <p:cNvSpPr>
            <a:spLocks noChangeShapeType="1"/>
          </p:cNvSpPr>
          <p:nvPr/>
        </p:nvSpPr>
        <p:spPr bwMode="auto">
          <a:xfrm>
            <a:off x="5410200" y="3990975"/>
            <a:ext cx="1295400" cy="0"/>
          </a:xfrm>
          <a:prstGeom prst="line">
            <a:avLst/>
          </a:prstGeom>
          <a:noFill/>
          <a:ln w="28575">
            <a:solidFill>
              <a:srgbClr val="339966"/>
            </a:solidFill>
            <a:round/>
            <a:headEnd/>
            <a:tailEnd type="triangle" w="lg" len="lg"/>
          </a:ln>
          <a:effectLst/>
        </p:spPr>
        <p:txBody>
          <a:bodyPr wrap="none"/>
          <a:lstStyle/>
          <a:p>
            <a:endParaRPr lang="en-US"/>
          </a:p>
        </p:txBody>
      </p:sp>
      <p:sp>
        <p:nvSpPr>
          <p:cNvPr id="108564" name="Line 20"/>
          <p:cNvSpPr>
            <a:spLocks noChangeShapeType="1"/>
          </p:cNvSpPr>
          <p:nvPr/>
        </p:nvSpPr>
        <p:spPr bwMode="auto">
          <a:xfrm>
            <a:off x="5562600" y="4343400"/>
            <a:ext cx="1143000" cy="0"/>
          </a:xfrm>
          <a:prstGeom prst="line">
            <a:avLst/>
          </a:prstGeom>
          <a:noFill/>
          <a:ln w="28575">
            <a:solidFill>
              <a:srgbClr val="339966"/>
            </a:solidFill>
            <a:round/>
            <a:headEnd/>
            <a:tailEnd type="triangle" w="lg" len="lg"/>
          </a:ln>
          <a:effectLst/>
        </p:spPr>
        <p:txBody>
          <a:bodyPr wrap="none"/>
          <a:lstStyle/>
          <a:p>
            <a:endParaRPr lang="en-US"/>
          </a:p>
        </p:txBody>
      </p:sp>
      <p:sp>
        <p:nvSpPr>
          <p:cNvPr id="108565" name="Line 21"/>
          <p:cNvSpPr>
            <a:spLocks noChangeShapeType="1"/>
          </p:cNvSpPr>
          <p:nvPr/>
        </p:nvSpPr>
        <p:spPr bwMode="auto">
          <a:xfrm>
            <a:off x="4953000" y="4724400"/>
            <a:ext cx="1752600" cy="0"/>
          </a:xfrm>
          <a:prstGeom prst="line">
            <a:avLst/>
          </a:prstGeom>
          <a:noFill/>
          <a:ln w="28575">
            <a:solidFill>
              <a:srgbClr val="339966"/>
            </a:solidFill>
            <a:round/>
            <a:headEnd/>
            <a:tailEnd type="triangle" w="lg" len="lg"/>
          </a:ln>
          <a:effectLst/>
        </p:spPr>
        <p:txBody>
          <a:bodyPr wrap="none"/>
          <a:lstStyle/>
          <a:p>
            <a:endParaRPr lang="en-US"/>
          </a:p>
        </p:txBody>
      </p:sp>
      <p:sp>
        <p:nvSpPr>
          <p:cNvPr id="108566" name="Line 22"/>
          <p:cNvSpPr>
            <a:spLocks noChangeShapeType="1"/>
          </p:cNvSpPr>
          <p:nvPr/>
        </p:nvSpPr>
        <p:spPr bwMode="auto">
          <a:xfrm>
            <a:off x="5257800" y="5105400"/>
            <a:ext cx="1447800" cy="0"/>
          </a:xfrm>
          <a:prstGeom prst="line">
            <a:avLst/>
          </a:prstGeom>
          <a:noFill/>
          <a:ln w="28575">
            <a:solidFill>
              <a:srgbClr val="339966"/>
            </a:solidFill>
            <a:round/>
            <a:headEnd/>
            <a:tailEnd type="triangle" w="lg" len="lg"/>
          </a:ln>
          <a:effectLst/>
        </p:spPr>
        <p:txBody>
          <a:bodyPr wrap="none"/>
          <a:lstStyle/>
          <a:p>
            <a:endParaRPr lang="en-US"/>
          </a:p>
        </p:txBody>
      </p:sp>
      <p:sp>
        <p:nvSpPr>
          <p:cNvPr id="108567" name="Line 23"/>
          <p:cNvSpPr>
            <a:spLocks noChangeShapeType="1"/>
          </p:cNvSpPr>
          <p:nvPr/>
        </p:nvSpPr>
        <p:spPr bwMode="auto">
          <a:xfrm>
            <a:off x="5791200" y="5486400"/>
            <a:ext cx="914400" cy="0"/>
          </a:xfrm>
          <a:prstGeom prst="line">
            <a:avLst/>
          </a:prstGeom>
          <a:noFill/>
          <a:ln w="28575">
            <a:solidFill>
              <a:srgbClr val="339966"/>
            </a:solidFill>
            <a:round/>
            <a:headEnd/>
            <a:tailEnd type="triangle" w="lg" len="lg"/>
          </a:ln>
          <a:effectLst/>
        </p:spPr>
        <p:txBody>
          <a:bodyPr wrap="none"/>
          <a:lstStyle/>
          <a:p>
            <a:endParaRPr lang="en-US"/>
          </a:p>
        </p:txBody>
      </p:sp>
      <p:sp>
        <p:nvSpPr>
          <p:cNvPr id="108568" name="Rectangle 24"/>
          <p:cNvSpPr>
            <a:spLocks noChangeArrowheads="1"/>
          </p:cNvSpPr>
          <p:nvPr/>
        </p:nvSpPr>
        <p:spPr bwMode="auto">
          <a:xfrm>
            <a:off x="6781800" y="48768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69" name="Rectangle 25"/>
          <p:cNvSpPr>
            <a:spLocks noChangeArrowheads="1"/>
          </p:cNvSpPr>
          <p:nvPr/>
        </p:nvSpPr>
        <p:spPr bwMode="auto">
          <a:xfrm>
            <a:off x="6781800" y="52578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
        <p:nvSpPr>
          <p:cNvPr id="108570" name="Line 26"/>
          <p:cNvSpPr>
            <a:spLocks noChangeShapeType="1"/>
          </p:cNvSpPr>
          <p:nvPr/>
        </p:nvSpPr>
        <p:spPr bwMode="auto">
          <a:xfrm>
            <a:off x="5867400" y="5867400"/>
            <a:ext cx="838200" cy="0"/>
          </a:xfrm>
          <a:prstGeom prst="line">
            <a:avLst/>
          </a:prstGeom>
          <a:noFill/>
          <a:ln w="28575">
            <a:solidFill>
              <a:srgbClr val="339966"/>
            </a:solidFill>
            <a:round/>
            <a:headEnd/>
            <a:tailEnd type="triangle" w="lg" len="lg"/>
          </a:ln>
          <a:effectLst/>
        </p:spPr>
        <p:txBody>
          <a:bodyPr wrap="none"/>
          <a:lstStyle/>
          <a:p>
            <a:endParaRPr lang="en-US"/>
          </a:p>
        </p:txBody>
      </p:sp>
      <p:sp>
        <p:nvSpPr>
          <p:cNvPr id="108571" name="Rectangle 27"/>
          <p:cNvSpPr>
            <a:spLocks noChangeArrowheads="1"/>
          </p:cNvSpPr>
          <p:nvPr/>
        </p:nvSpPr>
        <p:spPr bwMode="auto">
          <a:xfrm>
            <a:off x="6781800" y="5638800"/>
            <a:ext cx="1676400" cy="381000"/>
          </a:xfrm>
          <a:prstGeom prst="rect">
            <a:avLst/>
          </a:prstGeom>
          <a:noFill/>
          <a:ln w="9525">
            <a:noFill/>
            <a:miter lim="800000"/>
            <a:headEnd/>
            <a:tailEnd/>
          </a:ln>
          <a:effectLst/>
        </p:spPr>
        <p:txBody>
          <a:bodyPr/>
          <a:lstStyle/>
          <a:p>
            <a:pPr marL="365125" indent="-255588">
              <a:spcBef>
                <a:spcPts val="400"/>
              </a:spcBef>
              <a:buClr>
                <a:schemeClr val="accent1"/>
              </a:buClr>
              <a:buSzPct val="68000"/>
              <a:buFont typeface="Wingdings 3" pitchFamily="18" charset="2"/>
              <a:buNone/>
            </a:pPr>
            <a:r>
              <a:rPr lang="en-US" sz="2000">
                <a:solidFill>
                  <a:schemeClr val="accent2"/>
                </a:solidFill>
                <a:latin typeface="Times New Roman" pitchFamily="18"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8557"/>
                                        </p:tgtEl>
                                        <p:attrNameLst>
                                          <p:attrName>style.visibility</p:attrName>
                                        </p:attrNameLst>
                                      </p:cBhvr>
                                      <p:to>
                                        <p:strVal val="visible"/>
                                      </p:to>
                                    </p:set>
                                    <p:animEffect transition="in" filter="blinds(horizontal)">
                                      <p:cBhvr>
                                        <p:cTn id="11" dur="500"/>
                                        <p:tgtEl>
                                          <p:spTgt spid="10855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85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558"/>
                                        </p:tgtEl>
                                        <p:attrNameLst>
                                          <p:attrName>style.visibility</p:attrName>
                                        </p:attrNameLst>
                                      </p:cBhvr>
                                      <p:to>
                                        <p:strVal val="visible"/>
                                      </p:to>
                                    </p:set>
                                    <p:animEffect transition="in" filter="blinds(horizontal)">
                                      <p:cBhvr>
                                        <p:cTn id="24" dur="500"/>
                                        <p:tgtEl>
                                          <p:spTgt spid="10855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5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8559"/>
                                        </p:tgtEl>
                                        <p:attrNameLst>
                                          <p:attrName>style.visibility</p:attrName>
                                        </p:attrNameLst>
                                      </p:cBhvr>
                                      <p:to>
                                        <p:strVal val="visible"/>
                                      </p:to>
                                    </p:set>
                                    <p:animEffect transition="in" filter="blinds(horizontal)">
                                      <p:cBhvr>
                                        <p:cTn id="37" dur="500"/>
                                        <p:tgtEl>
                                          <p:spTgt spid="10855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85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8560"/>
                                        </p:tgtEl>
                                        <p:attrNameLst>
                                          <p:attrName>style.visibility</p:attrName>
                                        </p:attrNameLst>
                                      </p:cBhvr>
                                      <p:to>
                                        <p:strVal val="visible"/>
                                      </p:to>
                                    </p:set>
                                    <p:animEffect transition="in" filter="blinds(horizontal)">
                                      <p:cBhvr>
                                        <p:cTn id="50" dur="500"/>
                                        <p:tgtEl>
                                          <p:spTgt spid="10856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85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8561"/>
                                        </p:tgtEl>
                                        <p:attrNameLst>
                                          <p:attrName>style.visibility</p:attrName>
                                        </p:attrNameLst>
                                      </p:cBhvr>
                                      <p:to>
                                        <p:strVal val="visible"/>
                                      </p:to>
                                    </p:set>
                                    <p:animEffect transition="in" filter="blinds(horizontal)">
                                      <p:cBhvr>
                                        <p:cTn id="63" dur="500"/>
                                        <p:tgtEl>
                                          <p:spTgt spid="10856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855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08562"/>
                                        </p:tgtEl>
                                        <p:attrNameLst>
                                          <p:attrName>style.visibility</p:attrName>
                                        </p:attrNameLst>
                                      </p:cBhvr>
                                      <p:to>
                                        <p:strVal val="visible"/>
                                      </p:to>
                                    </p:set>
                                    <p:animEffect transition="in" filter="blinds(horizontal)">
                                      <p:cBhvr>
                                        <p:cTn id="76" dur="500"/>
                                        <p:tgtEl>
                                          <p:spTgt spid="10856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85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08563"/>
                                        </p:tgtEl>
                                        <p:attrNameLst>
                                          <p:attrName>style.visibility</p:attrName>
                                        </p:attrNameLst>
                                      </p:cBhvr>
                                      <p:to>
                                        <p:strVal val="visible"/>
                                      </p:to>
                                    </p:set>
                                    <p:animEffect transition="in" filter="blinds(horizontal)">
                                      <p:cBhvr>
                                        <p:cTn id="89" dur="500"/>
                                        <p:tgtEl>
                                          <p:spTgt spid="10856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0855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08547">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8564"/>
                                        </p:tgtEl>
                                        <p:attrNameLst>
                                          <p:attrName>style.visibility</p:attrName>
                                        </p:attrNameLst>
                                      </p:cBhvr>
                                      <p:to>
                                        <p:strVal val="visible"/>
                                      </p:to>
                                    </p:set>
                                    <p:animEffect transition="in" filter="blinds(horizontal)">
                                      <p:cBhvr>
                                        <p:cTn id="102" dur="500"/>
                                        <p:tgtEl>
                                          <p:spTgt spid="108564"/>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55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8547">
                                            <p:txEl>
                                              <p:pRg st="8" end="8"/>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08565"/>
                                        </p:tgtEl>
                                        <p:attrNameLst>
                                          <p:attrName>style.visibility</p:attrName>
                                        </p:attrNameLst>
                                      </p:cBhvr>
                                      <p:to>
                                        <p:strVal val="visible"/>
                                      </p:to>
                                    </p:set>
                                    <p:animEffect transition="in" filter="blinds(horizontal)">
                                      <p:cBhvr>
                                        <p:cTn id="115" dur="500"/>
                                        <p:tgtEl>
                                          <p:spTgt spid="108565"/>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0855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108547">
                                            <p:txEl>
                                              <p:pRg st="9" end="9"/>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108566"/>
                                        </p:tgtEl>
                                        <p:attrNameLst>
                                          <p:attrName>style.visibility</p:attrName>
                                        </p:attrNameLst>
                                      </p:cBhvr>
                                      <p:to>
                                        <p:strVal val="visible"/>
                                      </p:to>
                                    </p:set>
                                    <p:animEffect transition="in" filter="blinds(horizontal)">
                                      <p:cBhvr>
                                        <p:cTn id="128" dur="500"/>
                                        <p:tgtEl>
                                          <p:spTgt spid="108566"/>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856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8547">
                                            <p:txEl>
                                              <p:pRg st="10" end="10"/>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108567"/>
                                        </p:tgtEl>
                                        <p:attrNameLst>
                                          <p:attrName>style.visibility</p:attrName>
                                        </p:attrNameLst>
                                      </p:cBhvr>
                                      <p:to>
                                        <p:strVal val="visible"/>
                                      </p:to>
                                    </p:set>
                                    <p:animEffect transition="in" filter="blinds(horizontal)">
                                      <p:cBhvr>
                                        <p:cTn id="141" dur="500"/>
                                        <p:tgtEl>
                                          <p:spTgt spid="108567"/>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08569"/>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108547">
                                            <p:txEl>
                                              <p:pRg st="11" end="11"/>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108570"/>
                                        </p:tgtEl>
                                        <p:attrNameLst>
                                          <p:attrName>style.visibility</p:attrName>
                                        </p:attrNameLst>
                                      </p:cBhvr>
                                      <p:to>
                                        <p:strVal val="visible"/>
                                      </p:to>
                                    </p:set>
                                    <p:animEffect transition="in" filter="blinds(horizontal)">
                                      <p:cBhvr>
                                        <p:cTn id="154" dur="500"/>
                                        <p:tgtEl>
                                          <p:spTgt spid="108570"/>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8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49" grpId="0"/>
      <p:bldP spid="108550" grpId="0"/>
      <p:bldP spid="108551" grpId="0"/>
      <p:bldP spid="108552" grpId="0"/>
      <p:bldP spid="108553" grpId="0"/>
      <p:bldP spid="108554" grpId="0"/>
      <p:bldP spid="108555" grpId="0"/>
      <p:bldP spid="108556" grpId="0"/>
      <p:bldP spid="108557" grpId="0" animBg="1"/>
      <p:bldP spid="108558" grpId="0" animBg="1"/>
      <p:bldP spid="108559" grpId="0" animBg="1"/>
      <p:bldP spid="108560" grpId="0" animBg="1"/>
      <p:bldP spid="108561" grpId="0" animBg="1"/>
      <p:bldP spid="108562" grpId="0" animBg="1"/>
      <p:bldP spid="108563" grpId="0" animBg="1"/>
      <p:bldP spid="108564" grpId="0" animBg="1"/>
      <p:bldP spid="108565" grpId="0" animBg="1"/>
      <p:bldP spid="108566" grpId="0" animBg="1"/>
      <p:bldP spid="108567" grpId="0" animBg="1"/>
      <p:bldP spid="108568" grpId="0"/>
      <p:bldP spid="108569" grpId="0"/>
      <p:bldP spid="108570" grpId="0" animBg="1"/>
      <p:bldP spid="10857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17"/>
          <p:cNvSpPr>
            <a:spLocks noGrp="1"/>
          </p:cNvSpPr>
          <p:nvPr>
            <p:ph type="sldNum" sz="quarter" idx="12"/>
          </p:nvPr>
        </p:nvSpPr>
        <p:spPr/>
        <p:txBody>
          <a:bodyPr/>
          <a:lstStyle/>
          <a:p>
            <a:pPr>
              <a:defRPr/>
            </a:pPr>
            <a:fld id="{55225003-1769-4531-B1BF-5B033A275008}" type="slidenum">
              <a:rPr lang="en-US"/>
              <a:pPr>
                <a:defRPr/>
              </a:pPr>
              <a:t>71</a:t>
            </a:fld>
            <a:endParaRPr lang="en-US"/>
          </a:p>
        </p:txBody>
      </p:sp>
      <p:sp>
        <p:nvSpPr>
          <p:cNvPr id="109570" name="Rectangle 2"/>
          <p:cNvSpPr>
            <a:spLocks noGrp="1"/>
          </p:cNvSpPr>
          <p:nvPr>
            <p:ph type="title"/>
          </p:nvPr>
        </p:nvSpPr>
        <p:spPr bwMode="auto">
          <a:xfrm>
            <a:off x="457200" y="152400"/>
            <a:ext cx="8382000" cy="639762"/>
          </a:xfrm>
          <a:noFill/>
        </p:spPr>
        <p:txBody>
          <a:bodyPr wrap="square" lIns="91440" tIns="45720" rIns="91440" bIns="45720" numCol="1" anchorCtr="0" compatLnSpc="1">
            <a:prstTxWarp prst="textNoShape">
              <a:avLst/>
            </a:prstTxWarp>
            <a:normAutofit fontScale="90000"/>
          </a:bodyPr>
          <a:lstStyle/>
          <a:p>
            <a:r>
              <a:rPr lang="en-US" sz="3700" b="0" dirty="0" smtClean="0">
                <a:effectLst/>
                <a:latin typeface="Times New Roman" pitchFamily="18" charset="0"/>
              </a:rPr>
              <a:t>Casting Type</a:t>
            </a:r>
          </a:p>
        </p:txBody>
      </p:sp>
      <p:sp>
        <p:nvSpPr>
          <p:cNvPr id="109571" name="Rectangle 3"/>
          <p:cNvSpPr>
            <a:spLocks noGrp="1"/>
          </p:cNvSpPr>
          <p:nvPr>
            <p:ph type="body" idx="1"/>
          </p:nvPr>
        </p:nvSpPr>
        <p:spPr>
          <a:xfrm>
            <a:off x="381000" y="685800"/>
            <a:ext cx="8763000" cy="5257800"/>
          </a:xfrm>
        </p:spPr>
        <p:txBody>
          <a:bodyPr/>
          <a:lstStyle/>
          <a:p>
            <a:pPr>
              <a:buFont typeface="Wingdings" pitchFamily="2" charset="2"/>
              <a:buChar char="ü"/>
            </a:pPr>
            <a:r>
              <a:rPr lang="en-US" sz="2000" dirty="0" smtClean="0">
                <a:latin typeface="Times New Roman" pitchFamily="18" charset="0"/>
              </a:rPr>
              <a:t>Problem: assigning </a:t>
            </a:r>
            <a:r>
              <a:rPr lang="en-US" sz="2000" dirty="0" err="1" smtClean="0">
                <a:latin typeface="Times New Roman" pitchFamily="18" charset="0"/>
              </a:rPr>
              <a:t>int</a:t>
            </a:r>
            <a:r>
              <a:rPr lang="en-US" sz="2000" dirty="0" smtClean="0">
                <a:latin typeface="Times New Roman" pitchFamily="18" charset="0"/>
              </a:rPr>
              <a:t> value to a byte type variable.</a:t>
            </a:r>
          </a:p>
          <a:p>
            <a:pPr>
              <a:buFont typeface="Wingdings" pitchFamily="2" charset="2"/>
              <a:buChar char="ü"/>
            </a:pPr>
            <a:r>
              <a:rPr lang="en-US" sz="2000" dirty="0" smtClean="0">
                <a:solidFill>
                  <a:schemeClr val="accent3">
                    <a:lumMod val="50000"/>
                  </a:schemeClr>
                </a:solidFill>
                <a:latin typeface="Times New Roman" pitchFamily="18" charset="0"/>
              </a:rPr>
              <a:t>This type of conversion is known as narrowing conversion.</a:t>
            </a:r>
          </a:p>
          <a:p>
            <a:pPr>
              <a:buFont typeface="Wingdings" pitchFamily="2" charset="2"/>
              <a:buChar char="ü"/>
            </a:pPr>
            <a:r>
              <a:rPr lang="en-US" sz="2000" dirty="0" smtClean="0">
                <a:solidFill>
                  <a:schemeClr val="accent3">
                    <a:lumMod val="50000"/>
                  </a:schemeClr>
                </a:solidFill>
                <a:latin typeface="Times New Roman" pitchFamily="18" charset="0"/>
              </a:rPr>
              <a:t>A cast is simply an explicit type conversion : (</a:t>
            </a:r>
            <a:r>
              <a:rPr lang="en-US" sz="2000" dirty="0" err="1" smtClean="0">
                <a:solidFill>
                  <a:schemeClr val="accent3">
                    <a:lumMod val="50000"/>
                  </a:schemeClr>
                </a:solidFill>
                <a:latin typeface="Times New Roman" pitchFamily="18" charset="0"/>
              </a:rPr>
              <a:t>target_type</a:t>
            </a:r>
            <a:r>
              <a:rPr lang="en-US" sz="2000" dirty="0" smtClean="0">
                <a:solidFill>
                  <a:schemeClr val="accent3">
                    <a:lumMod val="50000"/>
                  </a:schemeClr>
                </a:solidFill>
                <a:latin typeface="Times New Roman" pitchFamily="18" charset="0"/>
              </a:rPr>
              <a:t>) value</a:t>
            </a:r>
          </a:p>
          <a:p>
            <a:pPr>
              <a:buFont typeface="Wingdings" pitchFamily="2" charset="2"/>
              <a:buChar char="ü"/>
            </a:pPr>
            <a:r>
              <a:rPr lang="en-US" sz="2000" dirty="0" smtClean="0">
                <a:latin typeface="Times New Roman" pitchFamily="18" charset="0"/>
              </a:rPr>
              <a:t>Example:</a:t>
            </a:r>
          </a:p>
          <a:p>
            <a:pPr>
              <a:buFont typeface="Wingdings" pitchFamily="2" charset="2"/>
              <a:buNone/>
            </a:pPr>
            <a:r>
              <a:rPr lang="en-US" sz="2000" dirty="0" smtClean="0">
                <a:latin typeface="Times New Roman" pitchFamily="18" charset="0"/>
              </a:rPr>
              <a:t>	</a:t>
            </a:r>
            <a:r>
              <a:rPr lang="en-US" sz="2000" dirty="0" err="1" smtClean="0">
                <a:latin typeface="Times New Roman" pitchFamily="18" charset="0"/>
              </a:rPr>
              <a:t>int</a:t>
            </a:r>
            <a:r>
              <a:rPr lang="en-US" sz="2000" dirty="0" smtClean="0">
                <a:latin typeface="Times New Roman" pitchFamily="18" charset="0"/>
              </a:rPr>
              <a:t> a;</a:t>
            </a:r>
          </a:p>
          <a:p>
            <a:pPr>
              <a:buFont typeface="Wingdings" pitchFamily="2" charset="2"/>
              <a:buNone/>
            </a:pPr>
            <a:r>
              <a:rPr lang="en-US" sz="2000" dirty="0" smtClean="0">
                <a:latin typeface="Times New Roman" pitchFamily="18" charset="0"/>
              </a:rPr>
              <a:t>	byte b;</a:t>
            </a:r>
          </a:p>
          <a:p>
            <a:pPr>
              <a:buFont typeface="Wingdings" pitchFamily="2" charset="2"/>
              <a:buNone/>
            </a:pPr>
            <a:r>
              <a:rPr lang="en-US" sz="2000" dirty="0" smtClean="0">
                <a:latin typeface="Times New Roman" pitchFamily="18" charset="0"/>
              </a:rPr>
              <a:t>	</a:t>
            </a:r>
            <a:r>
              <a:rPr lang="en-US" sz="2000" dirty="0" smtClean="0"/>
              <a:t>…</a:t>
            </a:r>
            <a:r>
              <a:rPr lang="en-US" sz="2000" dirty="0" smtClean="0">
                <a:latin typeface="Times New Roman" pitchFamily="18" charset="0"/>
              </a:rPr>
              <a:t>.</a:t>
            </a:r>
          </a:p>
          <a:p>
            <a:pPr>
              <a:buFont typeface="Wingdings" pitchFamily="2" charset="2"/>
              <a:buNone/>
            </a:pPr>
            <a:r>
              <a:rPr lang="en-US" sz="2000" dirty="0" smtClean="0">
                <a:latin typeface="Times New Roman" pitchFamily="18" charset="0"/>
              </a:rPr>
              <a:t>	b = (byte) a;</a:t>
            </a:r>
          </a:p>
          <a:p>
            <a:pPr>
              <a:buFont typeface="Wingdings" pitchFamily="2" charset="2"/>
              <a:buNone/>
            </a:pPr>
            <a:r>
              <a:rPr lang="en-US" sz="2000" dirty="0" smtClean="0">
                <a:latin typeface="Times New Roman" pitchFamily="18" charset="0"/>
              </a:rPr>
              <a:t>Contains the remainder of an integer division by byte</a:t>
            </a:r>
            <a:r>
              <a:rPr lang="en-US" sz="2000" dirty="0" smtClean="0"/>
              <a:t>’</a:t>
            </a:r>
            <a:r>
              <a:rPr lang="en-US" sz="2000" dirty="0" smtClean="0">
                <a:latin typeface="Times New Roman" pitchFamily="18" charset="0"/>
              </a:rPr>
              <a:t>s range.</a:t>
            </a:r>
          </a:p>
        </p:txBody>
      </p:sp>
      <p:sp>
        <p:nvSpPr>
          <p:cNvPr id="109572" name="Line 4"/>
          <p:cNvSpPr>
            <a:spLocks noChangeShapeType="1"/>
          </p:cNvSpPr>
          <p:nvPr/>
        </p:nvSpPr>
        <p:spPr bwMode="auto">
          <a:xfrm>
            <a:off x="1905000" y="3429000"/>
            <a:ext cx="685800" cy="228600"/>
          </a:xfrm>
          <a:prstGeom prst="line">
            <a:avLst/>
          </a:prstGeom>
          <a:noFill/>
          <a:ln w="9525">
            <a:solidFill>
              <a:schemeClr val="tx1"/>
            </a:solidFill>
            <a:round/>
            <a:headEnd type="arrow" w="med" len="med"/>
            <a:tailEnd/>
          </a:ln>
          <a:effectLst/>
        </p:spPr>
        <p:txBody>
          <a:bodyPr/>
          <a:lstStyle/>
          <a:p>
            <a:endParaRPr lang="en-US"/>
          </a:p>
        </p:txBody>
      </p:sp>
      <p:grpSp>
        <p:nvGrpSpPr>
          <p:cNvPr id="7" name="Group 4"/>
          <p:cNvGrpSpPr>
            <a:grpSpLocks/>
          </p:cNvGrpSpPr>
          <p:nvPr/>
        </p:nvGrpSpPr>
        <p:grpSpPr bwMode="auto">
          <a:xfrm>
            <a:off x="1905000" y="3962401"/>
            <a:ext cx="6926263" cy="2895600"/>
            <a:chOff x="749" y="1767"/>
            <a:chExt cx="4363" cy="1803"/>
          </a:xfrm>
        </p:grpSpPr>
        <p:sp>
          <p:nvSpPr>
            <p:cNvPr id="8" name="Rectangle 5"/>
            <p:cNvSpPr>
              <a:spLocks noChangeArrowheads="1"/>
            </p:cNvSpPr>
            <p:nvPr/>
          </p:nvSpPr>
          <p:spPr bwMode="auto">
            <a:xfrm>
              <a:off x="749" y="1767"/>
              <a:ext cx="584" cy="1803"/>
            </a:xfrm>
            <a:prstGeom prst="rect">
              <a:avLst/>
            </a:prstGeom>
            <a:noFill/>
            <a:ln w="9525">
              <a:noFill/>
              <a:miter lim="800000"/>
              <a:headEnd/>
              <a:tailEnd/>
            </a:ln>
          </p:spPr>
          <p:txBody>
            <a:bodyPr wrap="none" lIns="92075" tIns="46038" rIns="92075" bIns="46038">
              <a:spAutoFit/>
            </a:bodyPr>
            <a:lstStyle/>
            <a:p>
              <a:pPr eaLnBrk="0" hangingPunct="0"/>
              <a:r>
                <a:rPr lang="en-US" sz="2000" b="1" u="sng" dirty="0">
                  <a:solidFill>
                    <a:srgbClr val="FF0000"/>
                  </a:solidFill>
                  <a:latin typeface="Times New Roman" pitchFamily="18" charset="0"/>
                </a:rPr>
                <a:t>Type</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byte</a:t>
              </a:r>
            </a:p>
            <a:p>
              <a:pPr eaLnBrk="0" hangingPunct="0"/>
              <a:r>
                <a:rPr lang="en-US" sz="2000" b="1" dirty="0">
                  <a:solidFill>
                    <a:srgbClr val="FF0000"/>
                  </a:solidFill>
                  <a:latin typeface="Times New Roman" pitchFamily="18" charset="0"/>
                </a:rPr>
                <a:t>short</a:t>
              </a:r>
            </a:p>
            <a:p>
              <a:pPr eaLnBrk="0" hangingPunct="0"/>
              <a:r>
                <a:rPr lang="en-US" sz="2000" b="1" dirty="0" err="1">
                  <a:solidFill>
                    <a:srgbClr val="FF0000"/>
                  </a:solidFill>
                  <a:latin typeface="Times New Roman" pitchFamily="18" charset="0"/>
                </a:rPr>
                <a:t>int</a:t>
              </a:r>
              <a:endParaRPr lang="en-US" sz="2000" b="1" dirty="0">
                <a:solidFill>
                  <a:srgbClr val="FF0000"/>
                </a:solidFill>
                <a:latin typeface="Times New Roman" pitchFamily="18" charset="0"/>
              </a:endParaRPr>
            </a:p>
            <a:p>
              <a:pPr eaLnBrk="0" hangingPunct="0"/>
              <a:r>
                <a:rPr lang="en-US" sz="2000" b="1" dirty="0" smtClean="0">
                  <a:solidFill>
                    <a:srgbClr val="FF0000"/>
                  </a:solidFill>
                  <a:latin typeface="Times New Roman" pitchFamily="18" charset="0"/>
                </a:rPr>
                <a:t>long</a:t>
              </a:r>
              <a:endParaRPr lang="en-US" sz="2000" b="1" dirty="0">
                <a:solidFill>
                  <a:srgbClr val="FF0000"/>
                </a:solidFill>
                <a:latin typeface="Times New Roman" pitchFamily="18" charset="0"/>
              </a:endParaRPr>
            </a:p>
            <a:p>
              <a:pPr eaLnBrk="0" hangingPunct="0"/>
              <a:endParaRPr lang="en-US" sz="2000" b="1" dirty="0" smtClean="0">
                <a:solidFill>
                  <a:srgbClr val="FF0000"/>
                </a:solidFill>
                <a:latin typeface="Times New Roman" pitchFamily="18" charset="0"/>
              </a:endParaRPr>
            </a:p>
            <a:p>
              <a:pPr eaLnBrk="0" hangingPunct="0"/>
              <a:r>
                <a:rPr lang="en-US" sz="2000" b="1" dirty="0" smtClean="0">
                  <a:solidFill>
                    <a:srgbClr val="FF0000"/>
                  </a:solidFill>
                  <a:latin typeface="Times New Roman" pitchFamily="18" charset="0"/>
                </a:rPr>
                <a:t>float</a:t>
              </a:r>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double</a:t>
              </a:r>
            </a:p>
          </p:txBody>
        </p:sp>
        <p:sp>
          <p:nvSpPr>
            <p:cNvPr id="9" name="Rectangle 6"/>
            <p:cNvSpPr>
              <a:spLocks noChangeArrowheads="1"/>
            </p:cNvSpPr>
            <p:nvPr/>
          </p:nvSpPr>
          <p:spPr bwMode="auto">
            <a:xfrm>
              <a:off x="1499" y="1767"/>
              <a:ext cx="646" cy="1803"/>
            </a:xfrm>
            <a:prstGeom prst="rect">
              <a:avLst/>
            </a:prstGeom>
            <a:noFill/>
            <a:ln w="9525">
              <a:noFill/>
              <a:miter lim="800000"/>
              <a:headEnd/>
              <a:tailEnd/>
            </a:ln>
          </p:spPr>
          <p:txBody>
            <a:bodyPr wrap="none" lIns="92075" tIns="46038" rIns="92075" bIns="46038">
              <a:spAutoFit/>
            </a:bodyPr>
            <a:lstStyle/>
            <a:p>
              <a:pPr eaLnBrk="0" hangingPunct="0"/>
              <a:r>
                <a:rPr lang="en-US" sz="2000" b="1" u="sng" dirty="0">
                  <a:solidFill>
                    <a:srgbClr val="FF0000"/>
                  </a:solidFill>
                  <a:latin typeface="Times New Roman" pitchFamily="18" charset="0"/>
                </a:rPr>
                <a:t>Storage</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8 bits</a:t>
              </a:r>
            </a:p>
            <a:p>
              <a:pPr eaLnBrk="0" hangingPunct="0"/>
              <a:r>
                <a:rPr lang="en-US" sz="2000" b="1" dirty="0">
                  <a:solidFill>
                    <a:srgbClr val="FF0000"/>
                  </a:solidFill>
                  <a:latin typeface="Times New Roman" pitchFamily="18" charset="0"/>
                </a:rPr>
                <a:t>16 bits</a:t>
              </a:r>
            </a:p>
            <a:p>
              <a:pPr eaLnBrk="0" hangingPunct="0"/>
              <a:r>
                <a:rPr lang="en-US" sz="2000" b="1" dirty="0">
                  <a:solidFill>
                    <a:srgbClr val="FF0000"/>
                  </a:solidFill>
                  <a:latin typeface="Times New Roman" pitchFamily="18" charset="0"/>
                </a:rPr>
                <a:t>32 bits</a:t>
              </a:r>
            </a:p>
            <a:p>
              <a:pPr eaLnBrk="0" hangingPunct="0"/>
              <a:r>
                <a:rPr lang="en-US" sz="2000" b="1" dirty="0">
                  <a:solidFill>
                    <a:srgbClr val="FF0000"/>
                  </a:solidFill>
                  <a:latin typeface="Times New Roman" pitchFamily="18" charset="0"/>
                </a:rPr>
                <a:t>64 bits</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32 bits</a:t>
              </a:r>
            </a:p>
            <a:p>
              <a:pPr eaLnBrk="0" hangingPunct="0"/>
              <a:r>
                <a:rPr lang="en-US" sz="2000" b="1" dirty="0">
                  <a:solidFill>
                    <a:srgbClr val="FF0000"/>
                  </a:solidFill>
                  <a:latin typeface="Times New Roman" pitchFamily="18" charset="0"/>
                </a:rPr>
                <a:t>64 bits</a:t>
              </a:r>
            </a:p>
          </p:txBody>
        </p:sp>
        <p:sp>
          <p:nvSpPr>
            <p:cNvPr id="10" name="Rectangle 7"/>
            <p:cNvSpPr>
              <a:spLocks noChangeArrowheads="1"/>
            </p:cNvSpPr>
            <p:nvPr/>
          </p:nvSpPr>
          <p:spPr bwMode="auto">
            <a:xfrm>
              <a:off x="2359" y="1767"/>
              <a:ext cx="2753" cy="1803"/>
            </a:xfrm>
            <a:prstGeom prst="rect">
              <a:avLst/>
            </a:prstGeom>
            <a:noFill/>
            <a:ln w="9525">
              <a:noFill/>
              <a:miter lim="800000"/>
              <a:headEnd/>
              <a:tailEnd/>
            </a:ln>
          </p:spPr>
          <p:txBody>
            <a:bodyPr wrap="none" lIns="92075" tIns="46038" rIns="92075" bIns="46038">
              <a:spAutoFit/>
            </a:bodyPr>
            <a:lstStyle/>
            <a:p>
              <a:pPr eaLnBrk="0" hangingPunct="0"/>
              <a:r>
                <a:rPr lang="en-US" sz="2000" b="1" u="sng" dirty="0">
                  <a:solidFill>
                    <a:srgbClr val="FF0000"/>
                  </a:solidFill>
                  <a:latin typeface="Times New Roman" pitchFamily="18" charset="0"/>
                </a:rPr>
                <a:t>Min Value</a:t>
              </a: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-128</a:t>
              </a:r>
            </a:p>
            <a:p>
              <a:pPr eaLnBrk="0" hangingPunct="0"/>
              <a:r>
                <a:rPr lang="en-US" sz="2000" b="1" dirty="0">
                  <a:solidFill>
                    <a:srgbClr val="FF0000"/>
                  </a:solidFill>
                  <a:latin typeface="Times New Roman" pitchFamily="18" charset="0"/>
                </a:rPr>
                <a:t>-32,768</a:t>
              </a:r>
            </a:p>
            <a:p>
              <a:pPr eaLnBrk="0" hangingPunct="0"/>
              <a:r>
                <a:rPr lang="en-US" sz="2000" b="1" dirty="0">
                  <a:solidFill>
                    <a:srgbClr val="FF0000"/>
                  </a:solidFill>
                  <a:latin typeface="Times New Roman" pitchFamily="18" charset="0"/>
                </a:rPr>
                <a:t>-2,147,483,648</a:t>
              </a:r>
            </a:p>
            <a:p>
              <a:pPr eaLnBrk="0" hangingPunct="0"/>
              <a:r>
                <a:rPr lang="en-US" sz="2000" b="1" dirty="0">
                  <a:solidFill>
                    <a:srgbClr val="FF0000"/>
                  </a:solidFill>
                  <a:latin typeface="Times New Roman" pitchFamily="18" charset="0"/>
                </a:rPr>
                <a:t>&lt; -9 x 10</a:t>
              </a:r>
              <a:r>
                <a:rPr lang="en-US" sz="2000" b="1" baseline="30000" dirty="0">
                  <a:solidFill>
                    <a:srgbClr val="FF0000"/>
                  </a:solidFill>
                  <a:latin typeface="Times New Roman" pitchFamily="18" charset="0"/>
                </a:rPr>
                <a:t>18</a:t>
              </a:r>
              <a:endParaRPr lang="en-US" sz="2000" b="1" dirty="0">
                <a:solidFill>
                  <a:srgbClr val="FF0000"/>
                </a:solidFill>
                <a:latin typeface="Times New Roman" pitchFamily="18" charset="0"/>
              </a:endParaRPr>
            </a:p>
            <a:p>
              <a:pPr eaLnBrk="0" hangingPunct="0"/>
              <a:endParaRPr lang="en-US" sz="2000" b="1" dirty="0">
                <a:solidFill>
                  <a:srgbClr val="FF0000"/>
                </a:solidFill>
                <a:latin typeface="Times New Roman" pitchFamily="18" charset="0"/>
              </a:endParaRPr>
            </a:p>
            <a:p>
              <a:pPr eaLnBrk="0" hangingPunct="0"/>
              <a:r>
                <a:rPr lang="en-US" sz="2000" b="1" dirty="0">
                  <a:solidFill>
                    <a:srgbClr val="FF0000"/>
                  </a:solidFill>
                  <a:latin typeface="Times New Roman" pitchFamily="18" charset="0"/>
                </a:rPr>
                <a:t>+/- 3.4 x 10</a:t>
              </a:r>
              <a:r>
                <a:rPr lang="en-US" sz="2000" b="1" baseline="30000" dirty="0">
                  <a:solidFill>
                    <a:srgbClr val="FF0000"/>
                  </a:solidFill>
                  <a:latin typeface="Times New Roman" pitchFamily="18" charset="0"/>
                </a:rPr>
                <a:t>38</a:t>
              </a:r>
              <a:r>
                <a:rPr lang="en-US" sz="2000" b="1" dirty="0">
                  <a:solidFill>
                    <a:srgbClr val="FF0000"/>
                  </a:solidFill>
                  <a:latin typeface="Times New Roman" pitchFamily="18" charset="0"/>
                </a:rPr>
                <a:t> with 7 significant digits</a:t>
              </a:r>
            </a:p>
            <a:p>
              <a:pPr eaLnBrk="0" hangingPunct="0"/>
              <a:r>
                <a:rPr lang="en-US" sz="2000" b="1" dirty="0">
                  <a:solidFill>
                    <a:srgbClr val="FF0000"/>
                  </a:solidFill>
                  <a:latin typeface="Times New Roman" pitchFamily="18" charset="0"/>
                </a:rPr>
                <a:t>+/- 1.7 x 10</a:t>
              </a:r>
              <a:r>
                <a:rPr lang="en-US" sz="2000" b="1" baseline="30000" dirty="0">
                  <a:solidFill>
                    <a:srgbClr val="FF0000"/>
                  </a:solidFill>
                  <a:latin typeface="Times New Roman" pitchFamily="18" charset="0"/>
                </a:rPr>
                <a:t>308</a:t>
              </a:r>
              <a:r>
                <a:rPr lang="en-US" sz="2000" b="1" dirty="0">
                  <a:solidFill>
                    <a:srgbClr val="FF0000"/>
                  </a:solidFill>
                  <a:latin typeface="Times New Roman" pitchFamily="18" charset="0"/>
                </a:rPr>
                <a:t> with 15 significant digits</a:t>
              </a:r>
              <a:endParaRPr lang="en-US" sz="2400" baseline="30000" dirty="0">
                <a:solidFill>
                  <a:srgbClr val="FF0000"/>
                </a:solidFill>
                <a:latin typeface="Times New Roman" pitchFamily="18" charset="0"/>
              </a:endParaRPr>
            </a:p>
          </p:txBody>
        </p:sp>
        <p:sp>
          <p:nvSpPr>
            <p:cNvPr id="11" name="Rectangle 8"/>
            <p:cNvSpPr>
              <a:spLocks noChangeArrowheads="1"/>
            </p:cNvSpPr>
            <p:nvPr/>
          </p:nvSpPr>
          <p:spPr bwMode="auto">
            <a:xfrm>
              <a:off x="3764" y="1767"/>
              <a:ext cx="1046" cy="1222"/>
            </a:xfrm>
            <a:prstGeom prst="rect">
              <a:avLst/>
            </a:prstGeom>
            <a:noFill/>
            <a:ln w="9525">
              <a:noFill/>
              <a:miter lim="800000"/>
              <a:headEnd/>
              <a:tailEnd/>
            </a:ln>
          </p:spPr>
          <p:txBody>
            <a:bodyPr wrap="none" lIns="92075" tIns="46038" rIns="92075" bIns="46038">
              <a:spAutoFit/>
            </a:bodyPr>
            <a:lstStyle/>
            <a:p>
              <a:pPr eaLnBrk="0" hangingPunct="0"/>
              <a:r>
                <a:rPr lang="en-US" sz="2000" b="1" u="sng">
                  <a:solidFill>
                    <a:srgbClr val="FF0000"/>
                  </a:solidFill>
                  <a:latin typeface="Times New Roman" pitchFamily="18" charset="0"/>
                </a:rPr>
                <a:t>Max Value</a:t>
              </a:r>
              <a:endParaRPr lang="en-US" sz="2000" b="1">
                <a:solidFill>
                  <a:srgbClr val="FF0000"/>
                </a:solidFill>
                <a:latin typeface="Times New Roman" pitchFamily="18" charset="0"/>
              </a:endParaRPr>
            </a:p>
            <a:p>
              <a:pPr eaLnBrk="0" hangingPunct="0"/>
              <a:endParaRPr lang="en-US" sz="2000" b="1">
                <a:solidFill>
                  <a:srgbClr val="FF0000"/>
                </a:solidFill>
                <a:latin typeface="Times New Roman" pitchFamily="18" charset="0"/>
              </a:endParaRPr>
            </a:p>
            <a:p>
              <a:pPr eaLnBrk="0" hangingPunct="0"/>
              <a:r>
                <a:rPr lang="en-US" sz="2000" b="1">
                  <a:solidFill>
                    <a:srgbClr val="FF0000"/>
                  </a:solidFill>
                  <a:latin typeface="Times New Roman" pitchFamily="18" charset="0"/>
                </a:rPr>
                <a:t>127</a:t>
              </a:r>
            </a:p>
            <a:p>
              <a:pPr eaLnBrk="0" hangingPunct="0"/>
              <a:r>
                <a:rPr lang="en-US" sz="2000" b="1">
                  <a:solidFill>
                    <a:srgbClr val="FF0000"/>
                  </a:solidFill>
                  <a:latin typeface="Times New Roman" pitchFamily="18" charset="0"/>
                </a:rPr>
                <a:t>32,767</a:t>
              </a:r>
            </a:p>
            <a:p>
              <a:pPr eaLnBrk="0" hangingPunct="0"/>
              <a:r>
                <a:rPr lang="en-US" sz="2000" b="1">
                  <a:solidFill>
                    <a:srgbClr val="FF0000"/>
                  </a:solidFill>
                  <a:latin typeface="Times New Roman" pitchFamily="18" charset="0"/>
                </a:rPr>
                <a:t>2,147,483,647</a:t>
              </a:r>
            </a:p>
            <a:p>
              <a:pPr eaLnBrk="0" hangingPunct="0"/>
              <a:r>
                <a:rPr lang="en-US" sz="2000" b="1">
                  <a:solidFill>
                    <a:srgbClr val="FF0000"/>
                  </a:solidFill>
                  <a:latin typeface="Times New Roman" pitchFamily="18" charset="0"/>
                </a:rPr>
                <a:t>&gt; 9 x 10</a:t>
              </a:r>
              <a:r>
                <a:rPr lang="en-US" sz="2000" b="1" baseline="30000">
                  <a:solidFill>
                    <a:srgbClr val="FF0000"/>
                  </a:solidFill>
                  <a:latin typeface="Times New Roman" pitchFamily="18" charset="0"/>
                </a:rPr>
                <a:t>18</a:t>
              </a:r>
              <a:endParaRPr lang="en-US" sz="2400" baseline="30000">
                <a:solidFill>
                  <a:srgbClr val="FF0000"/>
                </a:solidFill>
                <a:latin typeface="Times New Roman" pitchFamily="18" charset="0"/>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2AFF4C72-0F71-4E0D-927E-EFE5508772C7}" type="slidenum">
              <a:rPr lang="en-US"/>
              <a:pPr>
                <a:defRPr/>
              </a:pPr>
              <a:t>72</a:t>
            </a:fld>
            <a:endParaRPr lang="en-US"/>
          </a:p>
        </p:txBody>
      </p:sp>
      <p:sp>
        <p:nvSpPr>
          <p:cNvPr id="110594" name="Rectangle 2"/>
          <p:cNvSpPr>
            <a:spLocks noGrp="1"/>
          </p:cNvSpPr>
          <p:nvPr>
            <p:ph type="title"/>
          </p:nvPr>
        </p:nvSpPr>
        <p:spPr bwMode="auto">
          <a:xfrm>
            <a:off x="457200" y="274638"/>
            <a:ext cx="8229600" cy="7159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Casting Type</a:t>
            </a:r>
          </a:p>
        </p:txBody>
      </p:sp>
      <p:sp>
        <p:nvSpPr>
          <p:cNvPr id="110595" name="Rectangle 3"/>
          <p:cNvSpPr>
            <a:spLocks noGrp="1"/>
          </p:cNvSpPr>
          <p:nvPr>
            <p:ph type="body" idx="1"/>
          </p:nvPr>
        </p:nvSpPr>
        <p:spPr>
          <a:xfrm>
            <a:off x="381000" y="1066800"/>
            <a:ext cx="8305800" cy="5059363"/>
          </a:xfrm>
        </p:spPr>
        <p:txBody>
          <a:bodyPr/>
          <a:lstStyle/>
          <a:p>
            <a:pPr>
              <a:lnSpc>
                <a:spcPct val="80000"/>
              </a:lnSpc>
              <a:buFont typeface="Wingdings 3" pitchFamily="18" charset="2"/>
              <a:buNone/>
            </a:pPr>
            <a:r>
              <a:rPr lang="en-US" sz="1800" dirty="0" smtClean="0">
                <a:latin typeface="Times New Roman" pitchFamily="18" charset="0"/>
              </a:rPr>
              <a:t>class test</a:t>
            </a:r>
          </a:p>
          <a:p>
            <a:pPr>
              <a:lnSpc>
                <a:spcPct val="80000"/>
              </a:lnSpc>
              <a:buFont typeface="Wingdings 3" pitchFamily="18" charset="2"/>
              <a:buNone/>
            </a:pP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public static void main(String </a:t>
            </a:r>
            <a:r>
              <a:rPr lang="en-US" sz="1800" dirty="0" err="1" smtClean="0">
                <a:latin typeface="Times New Roman" pitchFamily="18" charset="0"/>
              </a:rPr>
              <a:t>args</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byte b;</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int</a:t>
            </a:r>
            <a:r>
              <a:rPr lang="en-US" sz="1800" dirty="0" smtClean="0">
                <a:latin typeface="Times New Roman" pitchFamily="18" charset="0"/>
              </a:rPr>
              <a:t> </a:t>
            </a:r>
            <a:r>
              <a:rPr lang="en-US" sz="1800" dirty="0" err="1" smtClean="0">
                <a:latin typeface="Times New Roman" pitchFamily="18" charset="0"/>
              </a:rPr>
              <a:t>i</a:t>
            </a:r>
            <a:r>
              <a:rPr lang="en-US" sz="1800" dirty="0" smtClean="0">
                <a:latin typeface="Times New Roman" pitchFamily="18" charset="0"/>
              </a:rPr>
              <a:t> = 257;</a:t>
            </a:r>
          </a:p>
          <a:p>
            <a:pPr>
              <a:lnSpc>
                <a:spcPct val="80000"/>
              </a:lnSpc>
              <a:buFont typeface="Wingdings 3" pitchFamily="18" charset="2"/>
              <a:buNone/>
            </a:pPr>
            <a:r>
              <a:rPr lang="en-US" sz="1800" dirty="0" smtClean="0">
                <a:latin typeface="Times New Roman" pitchFamily="18" charset="0"/>
              </a:rPr>
              <a:t>		double d = 323.142;</a:t>
            </a:r>
          </a:p>
          <a:p>
            <a:pPr>
              <a:lnSpc>
                <a:spcPct val="80000"/>
              </a:lnSpc>
              <a:buFont typeface="Wingdings 3" pitchFamily="18" charset="2"/>
              <a:buNone/>
            </a:pPr>
            <a:r>
              <a:rPr lang="en-US" sz="1800" dirty="0" smtClean="0">
                <a:solidFill>
                  <a:srgbClr val="FF0000"/>
                </a:solidFill>
                <a:latin typeface="Times New Roman" pitchFamily="18" charset="0"/>
              </a:rPr>
              <a:t>		b=(byte)</a:t>
            </a:r>
            <a:r>
              <a:rPr lang="en-US" sz="1800" dirty="0" err="1" smtClean="0">
                <a:solidFill>
                  <a:srgbClr val="FF0000"/>
                </a:solidFill>
                <a:latin typeface="Times New Roman" pitchFamily="18" charset="0"/>
              </a:rPr>
              <a:t>i</a:t>
            </a:r>
            <a:r>
              <a:rPr lang="en-US" sz="1800" dirty="0" smtClean="0">
                <a:solidFill>
                  <a:srgbClr val="FF0000"/>
                </a:solidFill>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 (</a:t>
            </a:r>
            <a:r>
              <a:rPr lang="en-US" sz="1800" dirty="0" smtClean="0"/>
              <a:t>“</a:t>
            </a:r>
            <a:r>
              <a:rPr lang="en-US" sz="1800" dirty="0" smtClean="0">
                <a:latin typeface="Times New Roman" pitchFamily="18" charset="0"/>
              </a:rPr>
              <a:t>Conversion of </a:t>
            </a:r>
            <a:r>
              <a:rPr lang="en-US" sz="1800" dirty="0" err="1" smtClean="0">
                <a:latin typeface="Times New Roman" pitchFamily="18" charset="0"/>
              </a:rPr>
              <a:t>int</a:t>
            </a:r>
            <a:r>
              <a:rPr lang="en-US" sz="1800" dirty="0" smtClean="0">
                <a:latin typeface="Times New Roman" pitchFamily="18" charset="0"/>
              </a:rPr>
              <a:t> to byte: </a:t>
            </a:r>
            <a:r>
              <a:rPr lang="en-US" sz="1800" dirty="0" smtClean="0"/>
              <a:t>”</a:t>
            </a:r>
            <a:r>
              <a:rPr lang="en-US" sz="1800" dirty="0" smtClean="0">
                <a:latin typeface="Times New Roman" pitchFamily="18" charset="0"/>
              </a:rPr>
              <a:t> + </a:t>
            </a:r>
            <a:r>
              <a:rPr lang="en-US" sz="1800" dirty="0" err="1" smtClean="0">
                <a:latin typeface="Times New Roman" pitchFamily="18" charset="0"/>
              </a:rPr>
              <a:t>i</a:t>
            </a:r>
            <a:r>
              <a:rPr lang="en-US" sz="1800" dirty="0" smtClean="0">
                <a:latin typeface="Times New Roman" pitchFamily="18" charset="0"/>
              </a:rPr>
              <a:t> +</a:t>
            </a:r>
            <a:r>
              <a:rPr lang="en-US" sz="1800" dirty="0" smtClean="0"/>
              <a:t>”</a:t>
            </a:r>
            <a:r>
              <a:rPr lang="en-US" sz="1800" dirty="0" smtClean="0">
                <a:latin typeface="Times New Roman" pitchFamily="18" charset="0"/>
              </a:rPr>
              <a:t> </a:t>
            </a:r>
            <a:r>
              <a:rPr lang="en-US" sz="1800" dirty="0" smtClean="0"/>
              <a:t>“</a:t>
            </a:r>
            <a:r>
              <a:rPr lang="en-US" sz="1800" dirty="0" smtClean="0">
                <a:latin typeface="Times New Roman" pitchFamily="18" charset="0"/>
              </a:rPr>
              <a:t>+ b);</a:t>
            </a:r>
          </a:p>
          <a:p>
            <a:pPr>
              <a:lnSpc>
                <a:spcPct val="80000"/>
              </a:lnSpc>
              <a:buFont typeface="Wingdings 3" pitchFamily="18" charset="2"/>
              <a:buNone/>
            </a:pPr>
            <a:r>
              <a:rPr lang="en-US" sz="1800" dirty="0" smtClean="0">
                <a:latin typeface="Times New Roman" pitchFamily="18" charset="0"/>
              </a:rPr>
              <a:t>		</a:t>
            </a:r>
            <a:r>
              <a:rPr lang="en-US" sz="1800" dirty="0" err="1" smtClean="0">
                <a:solidFill>
                  <a:srgbClr val="FF0000"/>
                </a:solidFill>
                <a:latin typeface="Times New Roman" pitchFamily="18" charset="0"/>
              </a:rPr>
              <a:t>i</a:t>
            </a:r>
            <a:r>
              <a:rPr lang="en-US" sz="1800" dirty="0" smtClean="0">
                <a:solidFill>
                  <a:srgbClr val="FF0000"/>
                </a:solidFill>
                <a:latin typeface="Times New Roman" pitchFamily="18" charset="0"/>
              </a:rPr>
              <a:t> = (</a:t>
            </a:r>
            <a:r>
              <a:rPr lang="en-US" sz="1800" dirty="0" err="1" smtClean="0">
                <a:solidFill>
                  <a:srgbClr val="FF0000"/>
                </a:solidFill>
                <a:latin typeface="Times New Roman" pitchFamily="18" charset="0"/>
              </a:rPr>
              <a:t>int</a:t>
            </a:r>
            <a:r>
              <a:rPr lang="en-US" sz="1800" dirty="0" smtClean="0">
                <a:solidFill>
                  <a:srgbClr val="FF0000"/>
                </a:solidFill>
                <a:latin typeface="Times New Roman" pitchFamily="18" charset="0"/>
              </a:rPr>
              <a:t>)d;</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a:t>
            </a:r>
            <a:r>
              <a:rPr lang="en-US" sz="1800" dirty="0" smtClean="0"/>
              <a:t>“</a:t>
            </a:r>
            <a:r>
              <a:rPr lang="en-US" sz="1800" dirty="0" smtClean="0">
                <a:latin typeface="Times New Roman" pitchFamily="18" charset="0"/>
              </a:rPr>
              <a:t>Conversion of double to </a:t>
            </a:r>
            <a:r>
              <a:rPr lang="en-US" sz="1800" dirty="0" err="1" smtClean="0">
                <a:latin typeface="Times New Roman" pitchFamily="18" charset="0"/>
              </a:rPr>
              <a:t>int</a:t>
            </a:r>
            <a:r>
              <a:rPr lang="en-US" sz="1800" dirty="0" smtClean="0">
                <a:latin typeface="Times New Roman" pitchFamily="18" charset="0"/>
              </a:rPr>
              <a:t>: </a:t>
            </a:r>
            <a:r>
              <a:rPr lang="en-US" sz="1800" dirty="0" smtClean="0"/>
              <a:t>“</a:t>
            </a:r>
            <a:r>
              <a:rPr lang="en-US" sz="1800" dirty="0" smtClean="0">
                <a:latin typeface="Times New Roman" pitchFamily="18" charset="0"/>
              </a:rPr>
              <a:t> +d+</a:t>
            </a:r>
            <a:r>
              <a:rPr lang="en-US" sz="1800" dirty="0" smtClean="0"/>
              <a:t>”</a:t>
            </a:r>
            <a:r>
              <a:rPr lang="en-US" sz="1800" dirty="0" smtClean="0">
                <a:latin typeface="Times New Roman" pitchFamily="18" charset="0"/>
              </a:rPr>
              <a:t> </a:t>
            </a:r>
            <a:r>
              <a:rPr lang="en-US" sz="1800" dirty="0" smtClean="0"/>
              <a:t>“</a:t>
            </a:r>
            <a:r>
              <a:rPr lang="en-US" sz="1800" dirty="0" smtClean="0">
                <a:latin typeface="Times New Roman" pitchFamily="18" charset="0"/>
              </a:rPr>
              <a:t>+</a:t>
            </a:r>
            <a:r>
              <a:rPr lang="en-US" sz="1800" dirty="0" err="1" smtClean="0">
                <a:latin typeface="Times New Roman" pitchFamily="18" charset="0"/>
              </a:rPr>
              <a:t>i</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b=(byte)d;</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a:t>
            </a:r>
            <a:r>
              <a:rPr lang="en-US" sz="1800" dirty="0" smtClean="0"/>
              <a:t>“</a:t>
            </a:r>
            <a:r>
              <a:rPr lang="en-US" sz="1800" dirty="0" smtClean="0">
                <a:latin typeface="Times New Roman" pitchFamily="18" charset="0"/>
              </a:rPr>
              <a:t>Conversion of double to byte: </a:t>
            </a:r>
            <a:r>
              <a:rPr lang="en-US" sz="1800" dirty="0" smtClean="0"/>
              <a:t>“</a:t>
            </a:r>
            <a:r>
              <a:rPr lang="en-US" sz="1800" dirty="0" smtClean="0">
                <a:latin typeface="Times New Roman" pitchFamily="18" charset="0"/>
              </a:rPr>
              <a:t> +d+</a:t>
            </a:r>
            <a:r>
              <a:rPr lang="en-US" sz="1800" dirty="0" smtClean="0"/>
              <a:t>”</a:t>
            </a:r>
            <a:r>
              <a:rPr lang="en-US" sz="1800" dirty="0" smtClean="0">
                <a:latin typeface="Times New Roman" pitchFamily="18" charset="0"/>
              </a:rPr>
              <a:t> </a:t>
            </a:r>
            <a:r>
              <a:rPr lang="en-US" sz="1800" dirty="0" smtClean="0"/>
              <a:t>“</a:t>
            </a:r>
            <a:r>
              <a:rPr lang="en-US" sz="1800" dirty="0" smtClean="0">
                <a:latin typeface="Times New Roman" pitchFamily="18" charset="0"/>
              </a:rPr>
              <a:t>+b);</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E8117B48-E3EB-4736-961F-558DCF477107}" type="slidenum">
              <a:rPr lang="en-US"/>
              <a:pPr>
                <a:defRPr/>
              </a:pPr>
              <a:t>73</a:t>
            </a:fld>
            <a:endParaRPr lang="en-US"/>
          </a:p>
        </p:txBody>
      </p:sp>
      <p:sp>
        <p:nvSpPr>
          <p:cNvPr id="112642" name="Rectangle 2"/>
          <p:cNvSpPr>
            <a:spLocks noGrp="1"/>
          </p:cNvSpPr>
          <p:nvPr>
            <p:ph type="title"/>
          </p:nvPr>
        </p:nvSpPr>
        <p:spPr bwMode="auto">
          <a:xfrm>
            <a:off x="457200" y="274638"/>
            <a:ext cx="8686800" cy="792162"/>
          </a:xfrm>
          <a:noFill/>
        </p:spPr>
        <p:txBody>
          <a:bodyPr wrap="square" lIns="91440" tIns="45720" rIns="91440" bIns="45720" numCol="1" anchorCtr="0" compatLnSpc="1">
            <a:prstTxWarp prst="textNoShape">
              <a:avLst/>
            </a:prstTxWarp>
          </a:bodyPr>
          <a:lstStyle/>
          <a:p>
            <a:r>
              <a:rPr lang="en-US" sz="3700" smtClean="0">
                <a:effectLst/>
                <a:latin typeface="Times New Roman" pitchFamily="18" charset="0"/>
              </a:rPr>
              <a:t>Automatic Type Promotion in Expression</a:t>
            </a:r>
          </a:p>
        </p:txBody>
      </p:sp>
      <p:sp>
        <p:nvSpPr>
          <p:cNvPr id="112643" name="Rectangle 3"/>
          <p:cNvSpPr>
            <a:spLocks noGrp="1"/>
          </p:cNvSpPr>
          <p:nvPr>
            <p:ph type="body" idx="1"/>
          </p:nvPr>
        </p:nvSpPr>
        <p:spPr>
          <a:xfrm>
            <a:off x="457200" y="1143000"/>
            <a:ext cx="8229600" cy="4983163"/>
          </a:xfrm>
        </p:spPr>
        <p:txBody>
          <a:bodyPr/>
          <a:lstStyle/>
          <a:p>
            <a:pPr>
              <a:lnSpc>
                <a:spcPct val="90000"/>
              </a:lnSpc>
              <a:buFont typeface="Wingdings" pitchFamily="2" charset="2"/>
              <a:buChar char="ü"/>
            </a:pPr>
            <a:r>
              <a:rPr lang="en-US" sz="2000" dirty="0" smtClean="0">
                <a:latin typeface="Times New Roman" pitchFamily="18" charset="0"/>
              </a:rPr>
              <a:t>Takes place in expression.</a:t>
            </a:r>
          </a:p>
          <a:p>
            <a:pPr>
              <a:lnSpc>
                <a:spcPct val="90000"/>
              </a:lnSpc>
              <a:buFont typeface="Wingdings" pitchFamily="2" charset="2"/>
              <a:buChar char="ü"/>
            </a:pPr>
            <a:r>
              <a:rPr lang="en-US" sz="2000" b="1" u="sng" dirty="0" smtClean="0">
                <a:latin typeface="Times New Roman" pitchFamily="18" charset="0"/>
              </a:rPr>
              <a:t>Rules:</a:t>
            </a:r>
          </a:p>
          <a:p>
            <a:pPr>
              <a:lnSpc>
                <a:spcPct val="90000"/>
              </a:lnSpc>
              <a:buFont typeface="Wingdings" pitchFamily="2" charset="2"/>
              <a:buNone/>
            </a:pPr>
            <a:r>
              <a:rPr lang="en-US" sz="2000" dirty="0" smtClean="0">
                <a:latin typeface="Times New Roman" pitchFamily="18" charset="0"/>
              </a:rPr>
              <a:t>	1</a:t>
            </a:r>
            <a:r>
              <a:rPr lang="en-US" sz="2000" dirty="0" smtClean="0">
                <a:solidFill>
                  <a:schemeClr val="accent3">
                    <a:lumMod val="50000"/>
                  </a:schemeClr>
                </a:solidFill>
                <a:latin typeface="Times New Roman" pitchFamily="18" charset="0"/>
              </a:rPr>
              <a:t>. All byte and short values are promoted to int</a:t>
            </a:r>
            <a:r>
              <a:rPr lang="en-US" sz="2000" dirty="0" smtClean="0">
                <a:latin typeface="Times New Roman" pitchFamily="18" charset="0"/>
              </a:rPr>
              <a:t>.</a:t>
            </a:r>
          </a:p>
          <a:p>
            <a:pPr>
              <a:lnSpc>
                <a:spcPct val="90000"/>
              </a:lnSpc>
              <a:buFont typeface="Wingdings" pitchFamily="2" charset="2"/>
              <a:buNone/>
            </a:pPr>
            <a:r>
              <a:rPr lang="en-US" sz="2000" dirty="0" smtClean="0">
                <a:solidFill>
                  <a:schemeClr val="accent3">
                    <a:lumMod val="50000"/>
                  </a:schemeClr>
                </a:solidFill>
                <a:latin typeface="Times New Roman" pitchFamily="18" charset="0"/>
              </a:rPr>
              <a:t>	2. If one operand is long, the whole expression is promoted to long.</a:t>
            </a:r>
          </a:p>
          <a:p>
            <a:pPr>
              <a:lnSpc>
                <a:spcPct val="90000"/>
              </a:lnSpc>
              <a:buFont typeface="Wingdings" pitchFamily="2" charset="2"/>
              <a:buNone/>
            </a:pPr>
            <a:r>
              <a:rPr lang="en-US" sz="2000" dirty="0" smtClean="0">
                <a:latin typeface="Times New Roman" pitchFamily="18" charset="0"/>
              </a:rPr>
              <a:t>	3.</a:t>
            </a:r>
            <a:r>
              <a:rPr lang="en-US" sz="2000" dirty="0" smtClean="0">
                <a:solidFill>
                  <a:srgbClr val="FF0000"/>
                </a:solidFill>
                <a:latin typeface="Times New Roman" pitchFamily="18" charset="0"/>
              </a:rPr>
              <a:t>If one operand is float, the entire expression is promoted to float.</a:t>
            </a:r>
          </a:p>
          <a:p>
            <a:pPr>
              <a:lnSpc>
                <a:spcPct val="90000"/>
              </a:lnSpc>
              <a:buFont typeface="Wingdings" pitchFamily="2" charset="2"/>
              <a:buNone/>
            </a:pPr>
            <a:r>
              <a:rPr lang="en-US" sz="2000" dirty="0" smtClean="0">
                <a:latin typeface="Times New Roman" pitchFamily="18" charset="0"/>
              </a:rPr>
              <a:t>	4</a:t>
            </a:r>
            <a:r>
              <a:rPr lang="en-US" sz="2000" dirty="0" smtClean="0">
                <a:solidFill>
                  <a:srgbClr val="FF0000"/>
                </a:solidFill>
                <a:latin typeface="Times New Roman" pitchFamily="18" charset="0"/>
              </a:rPr>
              <a:t>. If one operand is double, the entire expression is promoted to double.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FC771BD8-502F-4D40-9CFA-A553129A755E}" type="slidenum">
              <a:rPr lang="en-US"/>
              <a:pPr>
                <a:defRPr/>
              </a:pPr>
              <a:t>74</a:t>
            </a:fld>
            <a:endParaRPr lang="en-US"/>
          </a:p>
        </p:txBody>
      </p:sp>
      <p:sp>
        <p:nvSpPr>
          <p:cNvPr id="113666" name="Rectangle 2"/>
          <p:cNvSpPr>
            <a:spLocks noGrp="1"/>
          </p:cNvSpPr>
          <p:nvPr>
            <p:ph type="title"/>
          </p:nvPr>
        </p:nvSpPr>
        <p:spPr bwMode="auto">
          <a:xfrm>
            <a:off x="457200" y="274638"/>
            <a:ext cx="8458200" cy="715962"/>
          </a:xfrm>
          <a:noFill/>
        </p:spPr>
        <p:txBody>
          <a:bodyPr wrap="square" lIns="91440" tIns="45720" rIns="91440" bIns="45720" numCol="1" anchorCtr="0" compatLnSpc="1">
            <a:prstTxWarp prst="textNoShape">
              <a:avLst/>
            </a:prstTxWarp>
          </a:bodyPr>
          <a:lstStyle/>
          <a:p>
            <a:r>
              <a:rPr lang="en-US" sz="3700" smtClean="0">
                <a:effectLst/>
                <a:latin typeface="Times New Roman" pitchFamily="18" charset="0"/>
              </a:rPr>
              <a:t>Automatic Type Promotion-Example</a:t>
            </a:r>
          </a:p>
        </p:txBody>
      </p:sp>
      <p:sp>
        <p:nvSpPr>
          <p:cNvPr id="113667" name="Rectangle 3"/>
          <p:cNvSpPr>
            <a:spLocks noGrp="1"/>
          </p:cNvSpPr>
          <p:nvPr>
            <p:ph type="body" idx="1"/>
          </p:nvPr>
        </p:nvSpPr>
        <p:spPr>
          <a:xfrm>
            <a:off x="457200" y="990600"/>
            <a:ext cx="8229600" cy="5135563"/>
          </a:xfrm>
        </p:spPr>
        <p:txBody>
          <a:bodyPr/>
          <a:lstStyle/>
          <a:p>
            <a:pPr marL="533400" indent="-533400">
              <a:lnSpc>
                <a:spcPct val="90000"/>
              </a:lnSpc>
              <a:buFont typeface="Wingdings 3" pitchFamily="18" charset="2"/>
              <a:buNone/>
            </a:pPr>
            <a:r>
              <a:rPr lang="en-US" sz="2000" smtClean="0">
                <a:latin typeface="Times New Roman" pitchFamily="18" charset="0"/>
              </a:rPr>
              <a:t>byte b =42;</a:t>
            </a:r>
          </a:p>
          <a:p>
            <a:pPr marL="533400" indent="-533400">
              <a:lnSpc>
                <a:spcPct val="90000"/>
              </a:lnSpc>
              <a:buFont typeface="Wingdings 3" pitchFamily="18" charset="2"/>
              <a:buNone/>
            </a:pPr>
            <a:r>
              <a:rPr lang="en-US" sz="2000" smtClean="0">
                <a:latin typeface="Times New Roman" pitchFamily="18" charset="0"/>
              </a:rPr>
              <a:t>char c=</a:t>
            </a:r>
            <a:r>
              <a:rPr lang="en-US" sz="2000" smtClean="0"/>
              <a:t>‘</a:t>
            </a:r>
            <a:r>
              <a:rPr lang="en-US" sz="2000" smtClean="0">
                <a:latin typeface="Times New Roman" pitchFamily="18" charset="0"/>
              </a:rPr>
              <a:t>a</a:t>
            </a:r>
            <a:r>
              <a:rPr lang="en-US" sz="2000" smtClean="0"/>
              <a:t>’</a:t>
            </a:r>
            <a:r>
              <a:rPr lang="en-US" sz="2000" smtClean="0">
                <a:latin typeface="Times New Roman" pitchFamily="18" charset="0"/>
              </a:rPr>
              <a:t>;</a:t>
            </a:r>
          </a:p>
          <a:p>
            <a:pPr marL="533400" indent="-533400">
              <a:lnSpc>
                <a:spcPct val="90000"/>
              </a:lnSpc>
              <a:buFont typeface="Wingdings 3" pitchFamily="18" charset="2"/>
              <a:buNone/>
            </a:pPr>
            <a:r>
              <a:rPr lang="en-US" sz="2000" smtClean="0">
                <a:latin typeface="Times New Roman" pitchFamily="18" charset="0"/>
              </a:rPr>
              <a:t>short s=1024;</a:t>
            </a:r>
          </a:p>
          <a:p>
            <a:pPr marL="533400" indent="-533400">
              <a:lnSpc>
                <a:spcPct val="90000"/>
              </a:lnSpc>
              <a:buFont typeface="Wingdings 3" pitchFamily="18" charset="2"/>
              <a:buNone/>
            </a:pPr>
            <a:r>
              <a:rPr lang="en-US" sz="2000" smtClean="0">
                <a:latin typeface="Times New Roman" pitchFamily="18" charset="0"/>
              </a:rPr>
              <a:t>int i=50000;</a:t>
            </a:r>
          </a:p>
          <a:p>
            <a:pPr marL="533400" indent="-533400">
              <a:lnSpc>
                <a:spcPct val="90000"/>
              </a:lnSpc>
              <a:buFont typeface="Wingdings 3" pitchFamily="18" charset="2"/>
              <a:buNone/>
            </a:pPr>
            <a:r>
              <a:rPr lang="en-US" sz="2000" smtClean="0">
                <a:latin typeface="Times New Roman" pitchFamily="18" charset="0"/>
              </a:rPr>
              <a:t>float f=5.67f;</a:t>
            </a:r>
          </a:p>
          <a:p>
            <a:pPr marL="533400" indent="-533400">
              <a:lnSpc>
                <a:spcPct val="90000"/>
              </a:lnSpc>
              <a:buFont typeface="Wingdings 3" pitchFamily="18" charset="2"/>
              <a:buNone/>
            </a:pPr>
            <a:r>
              <a:rPr lang="en-US" sz="2000" smtClean="0">
                <a:latin typeface="Times New Roman" pitchFamily="18" charset="0"/>
              </a:rPr>
              <a:t>double d=.1234;</a:t>
            </a:r>
          </a:p>
          <a:p>
            <a:pPr marL="533400" indent="-533400">
              <a:lnSpc>
                <a:spcPct val="90000"/>
              </a:lnSpc>
              <a:buFont typeface="Wingdings 3" pitchFamily="18" charset="2"/>
              <a:buNone/>
            </a:pPr>
            <a:r>
              <a:rPr lang="en-US" sz="2000" smtClean="0">
                <a:latin typeface="Times New Roman" pitchFamily="18" charset="0"/>
              </a:rPr>
              <a:t>double result = (f * b) + (i / c) </a:t>
            </a:r>
            <a:r>
              <a:rPr lang="en-US" sz="2000" smtClean="0"/>
              <a:t>–</a:t>
            </a:r>
            <a:r>
              <a:rPr lang="en-US" sz="2000" smtClean="0">
                <a:latin typeface="Times New Roman" pitchFamily="18" charset="0"/>
              </a:rPr>
              <a:t> (d * s);</a:t>
            </a:r>
          </a:p>
          <a:p>
            <a:pPr marL="533400" indent="-533400">
              <a:lnSpc>
                <a:spcPct val="90000"/>
              </a:lnSpc>
              <a:buFont typeface="Wingdings" pitchFamily="2" charset="2"/>
              <a:buAutoNum type="arabicPeriod"/>
            </a:pPr>
            <a:r>
              <a:rPr lang="en-US" sz="2000" smtClean="0">
                <a:latin typeface="Times New Roman" pitchFamily="18" charset="0"/>
              </a:rPr>
              <a:t>(f * b) is promoted to float.</a:t>
            </a:r>
          </a:p>
          <a:p>
            <a:pPr marL="533400" indent="-533400">
              <a:lnSpc>
                <a:spcPct val="90000"/>
              </a:lnSpc>
              <a:buFont typeface="Wingdings" pitchFamily="2" charset="2"/>
              <a:buAutoNum type="arabicPeriod"/>
            </a:pPr>
            <a:r>
              <a:rPr lang="en-US" sz="2000" smtClean="0">
                <a:latin typeface="Times New Roman" pitchFamily="18" charset="0"/>
              </a:rPr>
              <a:t>(i / c) is promoted to int.</a:t>
            </a:r>
          </a:p>
          <a:p>
            <a:pPr marL="533400" indent="-533400">
              <a:lnSpc>
                <a:spcPct val="90000"/>
              </a:lnSpc>
              <a:buFont typeface="Wingdings" pitchFamily="2" charset="2"/>
              <a:buAutoNum type="arabicPeriod"/>
            </a:pPr>
            <a:r>
              <a:rPr lang="en-US" sz="2000" smtClean="0">
                <a:latin typeface="Times New Roman" pitchFamily="18" charset="0"/>
              </a:rPr>
              <a:t>(d *s ) is promoted to double.</a:t>
            </a:r>
          </a:p>
          <a:p>
            <a:pPr marL="533400" indent="-533400">
              <a:lnSpc>
                <a:spcPct val="90000"/>
              </a:lnSpc>
              <a:buFont typeface="Wingdings" pitchFamily="2" charset="2"/>
              <a:buAutoNum type="arabicPeriod"/>
            </a:pPr>
            <a:r>
              <a:rPr lang="en-US" sz="2000" smtClean="0">
                <a:latin typeface="Times New Roman" pitchFamily="18" charset="0"/>
              </a:rPr>
              <a:t>float + int </a:t>
            </a:r>
            <a:r>
              <a:rPr lang="en-US" sz="2000" smtClean="0"/>
              <a:t>–</a:t>
            </a:r>
            <a:r>
              <a:rPr lang="en-US" sz="2000" smtClean="0">
                <a:latin typeface="Times New Roman" pitchFamily="18" charset="0"/>
              </a:rPr>
              <a:t> double = float </a:t>
            </a:r>
            <a:r>
              <a:rPr lang="en-US" sz="2000" smtClean="0"/>
              <a:t>–</a:t>
            </a:r>
            <a:r>
              <a:rPr lang="en-US" sz="2000" smtClean="0">
                <a:latin typeface="Times New Roman" pitchFamily="18" charset="0"/>
              </a:rPr>
              <a:t> double = double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B12DEFD-851B-4FCD-8E3A-E62544026EF0}" type="slidenum">
              <a:rPr lang="en-US"/>
              <a:pPr>
                <a:defRPr/>
              </a:pPr>
              <a:t>75</a:t>
            </a:fld>
            <a:endParaRPr lang="en-US"/>
          </a:p>
        </p:txBody>
      </p:sp>
      <p:sp>
        <p:nvSpPr>
          <p:cNvPr id="114690" name="Rectangle 2"/>
          <p:cNvSpPr>
            <a:spLocks noGrp="1"/>
          </p:cNvSpPr>
          <p:nvPr>
            <p:ph type="title"/>
          </p:nvPr>
        </p:nvSpPr>
        <p:spPr bwMode="auto">
          <a:xfrm>
            <a:off x="0" y="274638"/>
            <a:ext cx="9144000" cy="1143000"/>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Automatic Type Conversion-Example</a:t>
            </a:r>
          </a:p>
        </p:txBody>
      </p:sp>
      <p:sp>
        <p:nvSpPr>
          <p:cNvPr id="114691" name="Rectangle 3"/>
          <p:cNvSpPr>
            <a:spLocks noGrp="1"/>
          </p:cNvSpPr>
          <p:nvPr>
            <p:ph type="body" idx="1"/>
          </p:nvPr>
        </p:nvSpPr>
        <p:spPr/>
        <p:txBody>
          <a:bodyPr/>
          <a:lstStyle/>
          <a:p>
            <a:pPr marL="533400" indent="-533400">
              <a:buFont typeface="Wingdings" pitchFamily="2" charset="2"/>
              <a:buAutoNum type="arabicPeriod"/>
            </a:pPr>
            <a:r>
              <a:rPr lang="en-US" sz="2300" smtClean="0">
                <a:latin typeface="Times New Roman" pitchFamily="18" charset="0"/>
              </a:rPr>
              <a:t>byte a =40, b= 50, c =100;</a:t>
            </a:r>
          </a:p>
          <a:p>
            <a:pPr marL="533400" indent="-533400">
              <a:buFont typeface="Wingdings" pitchFamily="2" charset="2"/>
              <a:buNone/>
            </a:pPr>
            <a:r>
              <a:rPr lang="en-US" sz="2300" smtClean="0">
                <a:latin typeface="Times New Roman" pitchFamily="18" charset="0"/>
              </a:rPr>
              <a:t>	int d = a * b /c;</a:t>
            </a:r>
          </a:p>
          <a:p>
            <a:pPr marL="533400" indent="-533400">
              <a:buFont typeface="Wingdings" pitchFamily="2" charset="2"/>
              <a:buNone/>
            </a:pPr>
            <a:endParaRPr lang="en-US" sz="2300" smtClean="0">
              <a:latin typeface="Times New Roman" pitchFamily="18" charset="0"/>
            </a:endParaRPr>
          </a:p>
          <a:p>
            <a:pPr marL="533400" indent="-533400">
              <a:buFont typeface="Wingdings" pitchFamily="2" charset="2"/>
              <a:buNone/>
            </a:pPr>
            <a:r>
              <a:rPr lang="en-US" sz="2300" smtClean="0">
                <a:latin typeface="Times New Roman" pitchFamily="18" charset="0"/>
              </a:rPr>
              <a:t>2. byte b =50;</a:t>
            </a:r>
          </a:p>
          <a:p>
            <a:pPr marL="533400" indent="-533400">
              <a:buFont typeface="Wingdings" pitchFamily="2" charset="2"/>
              <a:buNone/>
            </a:pPr>
            <a:r>
              <a:rPr lang="en-US" sz="2300" smtClean="0">
                <a:latin typeface="Times New Roman" pitchFamily="18" charset="0"/>
              </a:rPr>
              <a:t>    b = b * 2;  //Error</a:t>
            </a:r>
          </a:p>
          <a:p>
            <a:pPr marL="533400" indent="-533400">
              <a:buFont typeface="Wingdings" pitchFamily="2" charset="2"/>
              <a:buNone/>
            </a:pPr>
            <a:endParaRPr lang="en-US" sz="2300" smtClean="0">
              <a:latin typeface="Times New Roman" pitchFamily="18" charset="0"/>
            </a:endParaRPr>
          </a:p>
          <a:p>
            <a:pPr marL="533400" indent="-533400">
              <a:buFont typeface="Wingdings" pitchFamily="2" charset="2"/>
              <a:buNone/>
            </a:pPr>
            <a:r>
              <a:rPr lang="en-US" sz="2300" smtClean="0">
                <a:latin typeface="Times New Roman" pitchFamily="18" charset="0"/>
              </a:rPr>
              <a:t>3. byte b =50;</a:t>
            </a:r>
          </a:p>
          <a:p>
            <a:pPr marL="533400" indent="-533400">
              <a:buFont typeface="Wingdings" pitchFamily="2" charset="2"/>
              <a:buNone/>
            </a:pPr>
            <a:r>
              <a:rPr lang="en-US" sz="2300" smtClean="0">
                <a:latin typeface="Times New Roman" pitchFamily="18" charset="0"/>
              </a:rPr>
              <a:t>    b = (cast) b * 2; </a:t>
            </a:r>
          </a:p>
          <a:p>
            <a:pPr marL="533400" indent="-533400">
              <a:buFont typeface="Wingdings" pitchFamily="2" charset="2"/>
              <a:buNone/>
            </a:pPr>
            <a:endParaRPr lang="en-US" sz="2300" smtClean="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D6A073C6-5CA5-49C4-88D5-E007B93CED6F}" type="slidenum">
              <a:rPr lang="en-US"/>
              <a:pPr>
                <a:defRPr/>
              </a:pPr>
              <a:t>76</a:t>
            </a:fld>
            <a:endParaRPr lang="en-US"/>
          </a:p>
        </p:txBody>
      </p:sp>
      <p:sp>
        <p:nvSpPr>
          <p:cNvPr id="115714" name="Rectangle 2"/>
          <p:cNvSpPr>
            <a:spLocks noGrp="1"/>
          </p:cNvSpPr>
          <p:nvPr>
            <p:ph type="title"/>
          </p:nvPr>
        </p:nvSpPr>
        <p:spPr bwMode="auto">
          <a:xfrm>
            <a:off x="0" y="274638"/>
            <a:ext cx="9144000" cy="1143000"/>
          </a:xfrm>
          <a:noFill/>
        </p:spPr>
        <p:txBody>
          <a:bodyPr wrap="square" lIns="91440" tIns="45720" rIns="91440" bIns="45720" numCol="1" anchorCtr="0" compatLnSpc="1">
            <a:prstTxWarp prst="textNoShape">
              <a:avLst/>
            </a:prstTxWarp>
            <a:normAutofit fontScale="90000"/>
          </a:bodyPr>
          <a:lstStyle/>
          <a:p>
            <a:r>
              <a:rPr lang="en-US" sz="3700" smtClean="0">
                <a:effectLst/>
                <a:latin typeface="Times New Roman" pitchFamily="18" charset="0"/>
              </a:rPr>
              <a:t>An Example of Object Oriented Programming</a:t>
            </a:r>
            <a:r>
              <a:rPr lang="en-US" sz="3700" smtClean="0">
                <a:effectLst/>
              </a:rPr>
              <a:t> </a:t>
            </a:r>
          </a:p>
        </p:txBody>
      </p:sp>
      <p:sp>
        <p:nvSpPr>
          <p:cNvPr id="115715" name="Rectangle 3"/>
          <p:cNvSpPr>
            <a:spLocks noGrp="1"/>
          </p:cNvSpPr>
          <p:nvPr>
            <p:ph type="body" idx="1"/>
          </p:nvPr>
        </p:nvSpPr>
        <p:spPr/>
        <p:txBody>
          <a:bodyPr/>
          <a:lstStyle/>
          <a:p>
            <a:pPr>
              <a:buFont typeface="Wingdings" pitchFamily="2" charset="2"/>
              <a:buChar char="ü"/>
            </a:pPr>
            <a:r>
              <a:rPr lang="en-US" smtClean="0">
                <a:latin typeface="Times New Roman" pitchFamily="18" charset="0"/>
              </a:rPr>
              <a:t>Colored points on the screen</a:t>
            </a:r>
          </a:p>
          <a:p>
            <a:pPr>
              <a:buFont typeface="Wingdings" pitchFamily="2" charset="2"/>
              <a:buChar char="ü"/>
            </a:pPr>
            <a:r>
              <a:rPr lang="en-US" smtClean="0">
                <a:latin typeface="Times New Roman" pitchFamily="18" charset="0"/>
              </a:rPr>
              <a:t>What data goes into making one?</a:t>
            </a:r>
          </a:p>
          <a:p>
            <a:pPr lvl="1">
              <a:buFont typeface="Wingdings" pitchFamily="2" charset="2"/>
              <a:buChar char="ü"/>
            </a:pPr>
            <a:r>
              <a:rPr lang="en-US" smtClean="0">
                <a:latin typeface="Times New Roman" pitchFamily="18" charset="0"/>
              </a:rPr>
              <a:t>Coordinates</a:t>
            </a:r>
          </a:p>
          <a:p>
            <a:pPr lvl="1">
              <a:buFont typeface="Wingdings" pitchFamily="2" charset="2"/>
              <a:buChar char="ü"/>
            </a:pPr>
            <a:r>
              <a:rPr lang="en-US" smtClean="0">
                <a:latin typeface="Times New Roman" pitchFamily="18" charset="0"/>
              </a:rPr>
              <a:t>Color</a:t>
            </a:r>
          </a:p>
          <a:p>
            <a:pPr>
              <a:buFont typeface="Wingdings" pitchFamily="2" charset="2"/>
              <a:buChar char="ü"/>
            </a:pPr>
            <a:r>
              <a:rPr lang="en-US" smtClean="0">
                <a:latin typeface="Times New Roman" pitchFamily="18" charset="0"/>
              </a:rPr>
              <a:t>What should a point be able to do?</a:t>
            </a:r>
          </a:p>
          <a:p>
            <a:pPr lvl="1">
              <a:buFont typeface="Wingdings" pitchFamily="2" charset="2"/>
              <a:buChar char="ü"/>
            </a:pPr>
            <a:r>
              <a:rPr lang="en-US" smtClean="0">
                <a:latin typeface="Times New Roman" pitchFamily="18" charset="0"/>
              </a:rPr>
              <a:t>Move itself</a:t>
            </a:r>
          </a:p>
          <a:p>
            <a:pPr lvl="1">
              <a:buFont typeface="Wingdings" pitchFamily="2" charset="2"/>
              <a:buChar char="ü"/>
            </a:pPr>
            <a:r>
              <a:rPr lang="en-US" smtClean="0">
                <a:latin typeface="Times New Roman" pitchFamily="18" charset="0"/>
              </a:rPr>
              <a:t>Report its position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D565D0F1-4C98-4E23-8283-3B5605672EB8}" type="slidenum">
              <a:rPr lang="en-US"/>
              <a:pPr>
                <a:defRPr/>
              </a:pPr>
              <a:t>77</a:t>
            </a:fld>
            <a:endParaRPr lang="en-US"/>
          </a:p>
        </p:txBody>
      </p:sp>
      <p:sp>
        <p:nvSpPr>
          <p:cNvPr id="1187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Object-Oriented Style</a:t>
            </a:r>
          </a:p>
        </p:txBody>
      </p:sp>
      <p:sp>
        <p:nvSpPr>
          <p:cNvPr id="118787" name="Rectangle 3"/>
          <p:cNvSpPr>
            <a:spLocks noGrp="1"/>
          </p:cNvSpPr>
          <p:nvPr>
            <p:ph type="body" idx="1"/>
          </p:nvPr>
        </p:nvSpPr>
        <p:spPr/>
        <p:txBody>
          <a:bodyPr/>
          <a:lstStyle/>
          <a:p>
            <a:pPr>
              <a:buFont typeface="Wingdings" pitchFamily="2" charset="2"/>
              <a:buChar char="ü"/>
            </a:pPr>
            <a:r>
              <a:rPr lang="en-US" sz="2300" dirty="0" smtClean="0">
                <a:solidFill>
                  <a:srgbClr val="FF0000"/>
                </a:solidFill>
                <a:latin typeface="Times New Roman" pitchFamily="18" charset="0"/>
              </a:rPr>
              <a:t>Solve problems using objects: little bundles of data that know how to do things to themselves</a:t>
            </a:r>
          </a:p>
          <a:p>
            <a:pPr>
              <a:buFont typeface="Wingdings" pitchFamily="2" charset="2"/>
              <a:buNone/>
            </a:pPr>
            <a:endParaRPr lang="en-US" sz="2300" dirty="0" smtClean="0">
              <a:latin typeface="Times New Roman" pitchFamily="18" charset="0"/>
            </a:endParaRPr>
          </a:p>
          <a:p>
            <a:pPr>
              <a:buFont typeface="Wingdings" pitchFamily="2" charset="2"/>
              <a:buChar char="ü"/>
            </a:pPr>
            <a:r>
              <a:rPr lang="en-US" sz="2300" dirty="0" smtClean="0">
                <a:solidFill>
                  <a:srgbClr val="FF0000"/>
                </a:solidFill>
                <a:latin typeface="Times New Roman" pitchFamily="18" charset="0"/>
              </a:rPr>
              <a:t>Not the computer knows how to move the point, but rather the point knows how to move itself</a:t>
            </a:r>
          </a:p>
          <a:p>
            <a:pPr>
              <a:buFont typeface="Wingdings" pitchFamily="2" charset="2"/>
              <a:buNone/>
            </a:pPr>
            <a:endParaRPr lang="en-US" sz="2300" dirty="0" smtClean="0">
              <a:latin typeface="Times New Roman" pitchFamily="18" charset="0"/>
            </a:endParaRPr>
          </a:p>
          <a:p>
            <a:pPr>
              <a:buFont typeface="Wingdings" pitchFamily="2" charset="2"/>
              <a:buChar char="ü"/>
            </a:pPr>
            <a:r>
              <a:rPr lang="en-US" sz="2300" dirty="0" smtClean="0">
                <a:solidFill>
                  <a:srgbClr val="FF0000"/>
                </a:solidFill>
                <a:latin typeface="Times New Roman" pitchFamily="18" charset="0"/>
              </a:rPr>
              <a:t>Object-oriented languages make this way of thinking and programming easier</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4" name="Slide Number Placeholder 17"/>
          <p:cNvSpPr>
            <a:spLocks noGrp="1"/>
          </p:cNvSpPr>
          <p:nvPr>
            <p:ph type="sldNum" sz="quarter" idx="12"/>
          </p:nvPr>
        </p:nvSpPr>
        <p:spPr/>
        <p:txBody>
          <a:bodyPr/>
          <a:lstStyle/>
          <a:p>
            <a:pPr>
              <a:defRPr/>
            </a:pPr>
            <a:fld id="{7878E667-C460-4521-8297-CEA9050BA72D}" type="slidenum">
              <a:rPr lang="en-US"/>
              <a:pPr>
                <a:defRPr/>
              </a:pPr>
              <a:t>78</a:t>
            </a:fld>
            <a:endParaRPr lang="en-US"/>
          </a:p>
        </p:txBody>
      </p:sp>
      <p:sp>
        <p:nvSpPr>
          <p:cNvPr id="119810" name="Rectangle 2"/>
          <p:cNvSpPr>
            <a:spLocks noGrp="1"/>
          </p:cNvSpPr>
          <p:nvPr>
            <p:ph type="body" idx="1"/>
          </p:nvPr>
        </p:nvSpPr>
        <p:spPr>
          <a:xfrm>
            <a:off x="365125" y="373063"/>
            <a:ext cx="8208963" cy="6116637"/>
          </a:xfrm>
        </p:spPr>
        <p:txBody>
          <a:bodyPr/>
          <a:lstStyle/>
          <a:p>
            <a:pPr>
              <a:lnSpc>
                <a:spcPct val="80000"/>
              </a:lnSpc>
              <a:buFont typeface="Wingdings 3" pitchFamily="18" charset="2"/>
              <a:buNone/>
            </a:pPr>
            <a:r>
              <a:rPr lang="en-US" sz="1800" b="1" smtClean="0">
                <a:latin typeface="Times New Roman" pitchFamily="18" charset="0"/>
              </a:rPr>
              <a:t>class Point {</a:t>
            </a:r>
          </a:p>
          <a:p>
            <a:pPr>
              <a:lnSpc>
                <a:spcPct val="80000"/>
              </a:lnSpc>
              <a:buFont typeface="Wingdings 3" pitchFamily="18" charset="2"/>
              <a:buNone/>
            </a:pPr>
            <a:r>
              <a:rPr lang="en-US" sz="1800" b="1" smtClean="0">
                <a:latin typeface="Times New Roman" pitchFamily="18" charset="0"/>
              </a:rPr>
              <a:t>	int xCoord;</a:t>
            </a:r>
          </a:p>
          <a:p>
            <a:pPr>
              <a:lnSpc>
                <a:spcPct val="80000"/>
              </a:lnSpc>
              <a:buFont typeface="Wingdings 3" pitchFamily="18" charset="2"/>
              <a:buNone/>
            </a:pPr>
            <a:r>
              <a:rPr lang="en-US" sz="1800" b="1" smtClean="0">
                <a:latin typeface="Times New Roman" pitchFamily="18" charset="0"/>
              </a:rPr>
              <a:t>	int yCoord;</a:t>
            </a:r>
          </a:p>
          <a:p>
            <a:pPr>
              <a:lnSpc>
                <a:spcPct val="80000"/>
              </a:lnSpc>
              <a:buFont typeface="Wingdings 3" pitchFamily="18" charset="2"/>
              <a:buNone/>
            </a:pPr>
            <a:r>
              <a:rPr lang="en-US" sz="1800" b="1" smtClean="0">
                <a:latin typeface="Times New Roman" pitchFamily="18" charset="0"/>
              </a:rPr>
              <a:t>	Point() {</a:t>
            </a:r>
          </a:p>
          <a:p>
            <a:pPr>
              <a:lnSpc>
                <a:spcPct val="80000"/>
              </a:lnSpc>
              <a:buFont typeface="Wingdings 3" pitchFamily="18" charset="2"/>
              <a:buNone/>
            </a:pPr>
            <a:r>
              <a:rPr lang="en-US" sz="1800" b="1" smtClean="0">
                <a:latin typeface="Times New Roman" pitchFamily="18" charset="0"/>
              </a:rPr>
              <a:t>		xCoord = 0;</a:t>
            </a:r>
          </a:p>
          <a:p>
            <a:pPr>
              <a:lnSpc>
                <a:spcPct val="80000"/>
              </a:lnSpc>
              <a:buFont typeface="Wingdings 3" pitchFamily="18" charset="2"/>
              <a:buNone/>
            </a:pPr>
            <a:r>
              <a:rPr lang="en-US" sz="1800" b="1" smtClean="0">
                <a:latin typeface="Times New Roman" pitchFamily="18" charset="0"/>
              </a:rPr>
              <a:t>		yCoord = 0;</a:t>
            </a:r>
          </a:p>
          <a:p>
            <a:pPr>
              <a:lnSpc>
                <a:spcPct val="80000"/>
              </a:lnSpc>
              <a:buFont typeface="Wingdings 3" pitchFamily="18" charset="2"/>
              <a:buNone/>
            </a:pPr>
            <a:r>
              <a:rPr lang="en-US" sz="1800" b="1" smtClean="0">
                <a:latin typeface="Times New Roman" pitchFamily="18" charset="0"/>
              </a:rPr>
              <a:t>	}</a:t>
            </a:r>
          </a:p>
          <a:p>
            <a:pPr>
              <a:lnSpc>
                <a:spcPct val="80000"/>
              </a:lnSpc>
              <a:buFont typeface="Wingdings 3" pitchFamily="18" charset="2"/>
              <a:buNone/>
            </a:pPr>
            <a:r>
              <a:rPr lang="en-US" sz="1800" b="1" smtClean="0">
                <a:latin typeface="Times New Roman" pitchFamily="18" charset="0"/>
              </a:rPr>
              <a:t>	int currentX() {</a:t>
            </a:r>
          </a:p>
          <a:p>
            <a:pPr>
              <a:lnSpc>
                <a:spcPct val="80000"/>
              </a:lnSpc>
              <a:buFont typeface="Wingdings 3" pitchFamily="18" charset="2"/>
              <a:buNone/>
            </a:pPr>
            <a:r>
              <a:rPr lang="en-US" sz="1800" b="1" smtClean="0">
                <a:latin typeface="Times New Roman" pitchFamily="18" charset="0"/>
              </a:rPr>
              <a:t>		return xCoord;</a:t>
            </a:r>
          </a:p>
          <a:p>
            <a:pPr>
              <a:lnSpc>
                <a:spcPct val="80000"/>
              </a:lnSpc>
              <a:buFont typeface="Wingdings 3" pitchFamily="18" charset="2"/>
              <a:buNone/>
            </a:pPr>
            <a:r>
              <a:rPr lang="en-US" sz="1800" b="1" smtClean="0">
                <a:latin typeface="Times New Roman" pitchFamily="18" charset="0"/>
              </a:rPr>
              <a:t>	}</a:t>
            </a:r>
          </a:p>
          <a:p>
            <a:pPr>
              <a:lnSpc>
                <a:spcPct val="80000"/>
              </a:lnSpc>
              <a:buFont typeface="Wingdings 3" pitchFamily="18" charset="2"/>
              <a:buNone/>
            </a:pPr>
            <a:r>
              <a:rPr lang="en-US" sz="1800" b="1" smtClean="0">
                <a:latin typeface="Times New Roman" pitchFamily="18" charset="0"/>
              </a:rPr>
              <a:t>	int currentY() {</a:t>
            </a:r>
          </a:p>
          <a:p>
            <a:pPr>
              <a:lnSpc>
                <a:spcPct val="80000"/>
              </a:lnSpc>
              <a:buFont typeface="Wingdings 3" pitchFamily="18" charset="2"/>
              <a:buNone/>
            </a:pPr>
            <a:r>
              <a:rPr lang="en-US" sz="1800" b="1" smtClean="0">
                <a:latin typeface="Times New Roman" pitchFamily="18" charset="0"/>
              </a:rPr>
              <a:t>		return yCoord;</a:t>
            </a:r>
          </a:p>
          <a:p>
            <a:pPr>
              <a:lnSpc>
                <a:spcPct val="80000"/>
              </a:lnSpc>
              <a:buFont typeface="Wingdings 3" pitchFamily="18" charset="2"/>
              <a:buNone/>
            </a:pPr>
            <a:r>
              <a:rPr lang="en-US" sz="1800" b="1" smtClean="0">
                <a:latin typeface="Times New Roman" pitchFamily="18" charset="0"/>
              </a:rPr>
              <a:t>	}</a:t>
            </a:r>
          </a:p>
          <a:p>
            <a:pPr>
              <a:lnSpc>
                <a:spcPct val="80000"/>
              </a:lnSpc>
              <a:buFont typeface="Wingdings 3" pitchFamily="18" charset="2"/>
              <a:buNone/>
            </a:pPr>
            <a:r>
              <a:rPr lang="en-US" sz="1800" b="1" smtClean="0">
                <a:latin typeface="Times New Roman" pitchFamily="18" charset="0"/>
              </a:rPr>
              <a:t>	void move (int newXCoord, int newYCoord) {</a:t>
            </a:r>
          </a:p>
          <a:p>
            <a:pPr>
              <a:lnSpc>
                <a:spcPct val="80000"/>
              </a:lnSpc>
              <a:buFont typeface="Wingdings 3" pitchFamily="18" charset="2"/>
              <a:buNone/>
            </a:pPr>
            <a:r>
              <a:rPr lang="en-US" sz="1800" b="1" smtClean="0">
                <a:latin typeface="Times New Roman" pitchFamily="18" charset="0"/>
              </a:rPr>
              <a:t/>
            </a:r>
            <a:br>
              <a:rPr lang="en-US" sz="1800" b="1" smtClean="0">
                <a:latin typeface="Times New Roman" pitchFamily="18" charset="0"/>
              </a:rPr>
            </a:br>
            <a:r>
              <a:rPr lang="en-US" sz="1800" b="1" smtClean="0">
                <a:latin typeface="Times New Roman" pitchFamily="18" charset="0"/>
              </a:rPr>
              <a:t>	xCoord = newXCoord;</a:t>
            </a:r>
          </a:p>
          <a:p>
            <a:pPr>
              <a:lnSpc>
                <a:spcPct val="80000"/>
              </a:lnSpc>
              <a:buFont typeface="Wingdings 3" pitchFamily="18" charset="2"/>
              <a:buNone/>
            </a:pPr>
            <a:r>
              <a:rPr lang="en-US" sz="1800" b="1" smtClean="0">
                <a:latin typeface="Times New Roman" pitchFamily="18" charset="0"/>
              </a:rPr>
              <a:t>		yCoord = newYCoord;</a:t>
            </a:r>
          </a:p>
          <a:p>
            <a:pPr>
              <a:lnSpc>
                <a:spcPct val="80000"/>
              </a:lnSpc>
              <a:buFont typeface="Wingdings 3" pitchFamily="18" charset="2"/>
              <a:buNone/>
            </a:pPr>
            <a:endParaRPr lang="en-US" sz="1800" b="1" smtClean="0">
              <a:latin typeface="Times New Roman" pitchFamily="18" charset="0"/>
            </a:endParaRPr>
          </a:p>
          <a:p>
            <a:pPr>
              <a:lnSpc>
                <a:spcPct val="80000"/>
              </a:lnSpc>
              <a:buFont typeface="Wingdings 3" pitchFamily="18" charset="2"/>
              <a:buNone/>
            </a:pPr>
            <a:r>
              <a:rPr lang="en-US" sz="1800" b="1" smtClean="0">
                <a:latin typeface="Times New Roman" pitchFamily="18" charset="0"/>
              </a:rPr>
              <a:t>	}</a:t>
            </a:r>
          </a:p>
          <a:p>
            <a:pPr>
              <a:lnSpc>
                <a:spcPct val="80000"/>
              </a:lnSpc>
              <a:buFont typeface="Wingdings 3" pitchFamily="18" charset="2"/>
              <a:buNone/>
            </a:pPr>
            <a:r>
              <a:rPr lang="en-US" sz="1800" b="1" smtClean="0">
                <a:latin typeface="Times New Roman" pitchFamily="18"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97DB5326-4794-4CC3-891F-3277D400E73F}" type="slidenum">
              <a:rPr lang="en-US"/>
              <a:pPr>
                <a:defRPr/>
              </a:pPr>
              <a:t>79</a:t>
            </a:fld>
            <a:endParaRPr lang="en-US"/>
          </a:p>
        </p:txBody>
      </p:sp>
      <p:sp>
        <p:nvSpPr>
          <p:cNvPr id="120834" name="Rectangle 2"/>
          <p:cNvSpPr>
            <a:spLocks noGrp="1"/>
          </p:cNvSpPr>
          <p:nvPr>
            <p:ph type="title"/>
          </p:nvPr>
        </p:nvSpPr>
        <p:spPr bwMode="auto">
          <a:xfrm>
            <a:off x="457200" y="274638"/>
            <a:ext cx="8305800" cy="5635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The General Form of a Class</a:t>
            </a:r>
          </a:p>
        </p:txBody>
      </p:sp>
      <p:sp>
        <p:nvSpPr>
          <p:cNvPr id="120835" name="Rectangle 3"/>
          <p:cNvSpPr>
            <a:spLocks noGrp="1"/>
          </p:cNvSpPr>
          <p:nvPr>
            <p:ph type="body" idx="1"/>
          </p:nvPr>
        </p:nvSpPr>
        <p:spPr>
          <a:xfrm>
            <a:off x="609600" y="990600"/>
            <a:ext cx="8534400" cy="5562600"/>
          </a:xfrm>
        </p:spPr>
        <p:txBody>
          <a:bodyPr/>
          <a:lstStyle/>
          <a:p>
            <a:pPr>
              <a:lnSpc>
                <a:spcPct val="90000"/>
              </a:lnSpc>
              <a:buFont typeface="Wingdings" pitchFamily="2" charset="2"/>
              <a:buChar char="ü"/>
            </a:pPr>
            <a:r>
              <a:rPr lang="en-US" sz="1800" smtClean="0">
                <a:latin typeface="Times New Roman" pitchFamily="18" charset="0"/>
              </a:rPr>
              <a:t>A class is defined by specifying the data and the code that operate on the data.</a:t>
            </a:r>
          </a:p>
          <a:p>
            <a:pPr>
              <a:lnSpc>
                <a:spcPct val="90000"/>
              </a:lnSpc>
              <a:buFont typeface="Wingdings" pitchFamily="2" charset="2"/>
              <a:buChar char="ü"/>
            </a:pPr>
            <a:r>
              <a:rPr lang="en-US" sz="1800" smtClean="0">
                <a:latin typeface="Times New Roman" pitchFamily="18" charset="0"/>
              </a:rPr>
              <a:t>The general form:</a:t>
            </a:r>
          </a:p>
          <a:p>
            <a:pPr>
              <a:lnSpc>
                <a:spcPct val="90000"/>
              </a:lnSpc>
              <a:buFont typeface="Wingdings" pitchFamily="2" charset="2"/>
              <a:buNone/>
            </a:pPr>
            <a:r>
              <a:rPr lang="en-US" sz="1800" smtClean="0">
                <a:latin typeface="Times New Roman" pitchFamily="18" charset="0"/>
              </a:rPr>
              <a:t>	class </a:t>
            </a:r>
            <a:r>
              <a:rPr lang="en-US" sz="1800" i="1" smtClean="0">
                <a:latin typeface="Times New Roman" pitchFamily="18" charset="0"/>
              </a:rPr>
              <a:t>classname</a:t>
            </a:r>
            <a:r>
              <a:rPr lang="en-US" sz="1800" smtClean="0">
                <a:latin typeface="Times New Roman" pitchFamily="18" charset="0"/>
              </a:rPr>
              <a:t>{</a:t>
            </a:r>
          </a:p>
          <a:p>
            <a:pPr>
              <a:lnSpc>
                <a:spcPct val="90000"/>
              </a:lnSpc>
              <a:buFont typeface="Wingdings" pitchFamily="2" charset="2"/>
              <a:buNone/>
            </a:pPr>
            <a:r>
              <a:rPr lang="en-US" sz="1800" smtClean="0">
                <a:latin typeface="Times New Roman" pitchFamily="18" charset="0"/>
              </a:rPr>
              <a:t>		type instance-variable1;</a:t>
            </a:r>
          </a:p>
          <a:p>
            <a:pPr>
              <a:lnSpc>
                <a:spcPct val="90000"/>
              </a:lnSpc>
              <a:buFont typeface="Wingdings" pitchFamily="2" charset="2"/>
              <a:buNone/>
            </a:pPr>
            <a:r>
              <a:rPr lang="en-US" sz="1800" smtClean="0">
                <a:latin typeface="Times New Roman" pitchFamily="18" charset="0"/>
              </a:rPr>
              <a:t>		type instance-variable2;</a:t>
            </a:r>
          </a:p>
          <a:p>
            <a:pPr>
              <a:lnSpc>
                <a:spcPct val="90000"/>
              </a:lnSpc>
              <a:buFont typeface="Wingdings" pitchFamily="2" charset="2"/>
              <a:buNone/>
            </a:pPr>
            <a:r>
              <a:rPr lang="en-US" sz="1800" smtClean="0">
                <a:latin typeface="Times New Roman" pitchFamily="18" charset="0"/>
              </a:rPr>
              <a:t>		</a:t>
            </a:r>
            <a:r>
              <a:rPr lang="en-US" sz="1800" smtClean="0"/>
              <a:t>…………</a:t>
            </a:r>
            <a:endParaRPr lang="en-US" sz="1800" smtClean="0">
              <a:latin typeface="Times New Roman" pitchFamily="18" charset="0"/>
            </a:endParaRPr>
          </a:p>
          <a:p>
            <a:pPr>
              <a:lnSpc>
                <a:spcPct val="90000"/>
              </a:lnSpc>
              <a:buFont typeface="Wingdings" pitchFamily="2" charset="2"/>
              <a:buNone/>
            </a:pPr>
            <a:r>
              <a:rPr lang="en-US" sz="1800" smtClean="0">
                <a:latin typeface="Times New Roman" pitchFamily="18" charset="0"/>
              </a:rPr>
              <a:t> 		type methodname1( parameter-list)</a:t>
            </a:r>
          </a:p>
          <a:p>
            <a:pPr>
              <a:lnSpc>
                <a:spcPct val="90000"/>
              </a:lnSpc>
              <a:buFont typeface="Wingdings" pitchFamily="2" charset="2"/>
              <a:buNone/>
            </a:pPr>
            <a:r>
              <a:rPr lang="en-US" sz="1800" smtClean="0">
                <a:latin typeface="Times New Roman" pitchFamily="18" charset="0"/>
              </a:rPr>
              <a:t>		{</a:t>
            </a:r>
          </a:p>
          <a:p>
            <a:pPr>
              <a:lnSpc>
                <a:spcPct val="90000"/>
              </a:lnSpc>
              <a:buFont typeface="Wingdings" pitchFamily="2" charset="2"/>
              <a:buNone/>
            </a:pPr>
            <a:r>
              <a:rPr lang="en-US" sz="1800" smtClean="0">
                <a:latin typeface="Times New Roman" pitchFamily="18" charset="0"/>
              </a:rPr>
              <a:t>			// body of the method</a:t>
            </a:r>
          </a:p>
          <a:p>
            <a:pPr>
              <a:lnSpc>
                <a:spcPct val="90000"/>
              </a:lnSpc>
              <a:buFont typeface="Wingdings" pitchFamily="2" charset="2"/>
              <a:buNone/>
            </a:pPr>
            <a:r>
              <a:rPr lang="en-US" sz="1800" smtClean="0">
                <a:latin typeface="Times New Roman" pitchFamily="18" charset="0"/>
              </a:rPr>
              <a:t>		}</a:t>
            </a:r>
          </a:p>
          <a:p>
            <a:pPr>
              <a:lnSpc>
                <a:spcPct val="90000"/>
              </a:lnSpc>
              <a:buFont typeface="Wingdings" pitchFamily="2" charset="2"/>
              <a:buNone/>
            </a:pPr>
            <a:r>
              <a:rPr lang="en-US" sz="1800" smtClean="0">
                <a:latin typeface="Times New Roman" pitchFamily="18" charset="0"/>
              </a:rPr>
              <a:t>		type methodname2( parameter-list)</a:t>
            </a:r>
          </a:p>
          <a:p>
            <a:pPr>
              <a:lnSpc>
                <a:spcPct val="90000"/>
              </a:lnSpc>
              <a:buFont typeface="Wingdings" pitchFamily="2" charset="2"/>
              <a:buNone/>
            </a:pPr>
            <a:r>
              <a:rPr lang="en-US" sz="1800" smtClean="0">
                <a:latin typeface="Times New Roman" pitchFamily="18" charset="0"/>
              </a:rPr>
              <a:t>		{</a:t>
            </a:r>
          </a:p>
          <a:p>
            <a:pPr>
              <a:lnSpc>
                <a:spcPct val="90000"/>
              </a:lnSpc>
              <a:buFont typeface="Wingdings" pitchFamily="2" charset="2"/>
              <a:buNone/>
            </a:pPr>
            <a:r>
              <a:rPr lang="en-US" sz="1800" smtClean="0">
                <a:latin typeface="Times New Roman" pitchFamily="18" charset="0"/>
              </a:rPr>
              <a:t>			//body of the method</a:t>
            </a:r>
          </a:p>
          <a:p>
            <a:pPr>
              <a:lnSpc>
                <a:spcPct val="90000"/>
              </a:lnSpc>
              <a:buFont typeface="Wingdings" pitchFamily="2" charset="2"/>
              <a:buNone/>
            </a:pPr>
            <a:r>
              <a:rPr lang="en-US" sz="1800" smtClean="0">
                <a:latin typeface="Times New Roman" pitchFamily="18" charset="0"/>
              </a:rPr>
              <a:t>		}</a:t>
            </a:r>
          </a:p>
          <a:p>
            <a:pPr>
              <a:lnSpc>
                <a:spcPct val="90000"/>
              </a:lnSpc>
              <a:buFont typeface="Wingdings" pitchFamily="2" charset="2"/>
              <a:buNone/>
            </a:pPr>
            <a:r>
              <a:rPr lang="en-US" sz="1800" smtClean="0">
                <a:latin typeface="Times New Roman" pitchFamily="18" charset="0"/>
              </a:rPr>
              <a:t>		</a:t>
            </a:r>
            <a:r>
              <a:rPr lang="en-US" sz="1800" smtClean="0"/>
              <a:t>……………………</a:t>
            </a:r>
            <a:endParaRPr lang="en-US" sz="1800" smtClean="0">
              <a:latin typeface="Times New Roman" pitchFamily="18" charset="0"/>
            </a:endParaRPr>
          </a:p>
          <a:p>
            <a:pPr>
              <a:lnSpc>
                <a:spcPct val="90000"/>
              </a:lnSpc>
              <a:buFont typeface="Wingdings" pitchFamily="2" charset="2"/>
              <a:buNone/>
            </a:pPr>
            <a:r>
              <a:rPr lang="en-US" sz="1800" smtClean="0">
                <a:latin typeface="Times New Roman" pitchFamily="18" charset="0"/>
              </a:rPr>
              <a:t>    }</a:t>
            </a:r>
          </a:p>
          <a:p>
            <a:pPr>
              <a:lnSpc>
                <a:spcPct val="90000"/>
              </a:lnSpc>
              <a:buFont typeface="Wingdings" pitchFamily="2" charset="2"/>
              <a:buChar char="ü"/>
            </a:pPr>
            <a:endParaRPr lang="en-US" sz="1800"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94DB524F-182C-4ED2-BD7B-9BA4D35649D8}" type="slidenum">
              <a:rPr lang="en-US"/>
              <a:pPr>
                <a:defRPr/>
              </a:pPr>
              <a:t>8</a:t>
            </a:fld>
            <a:endParaRPr lang="en-US"/>
          </a:p>
        </p:txBody>
      </p:sp>
      <p:sp>
        <p:nvSpPr>
          <p:cNvPr id="16386" name="Rectangle 3"/>
          <p:cNvSpPr>
            <a:spLocks noGrp="1" noChangeArrowheads="1"/>
          </p:cNvSpPr>
          <p:nvPr>
            <p:ph idx="1"/>
          </p:nvPr>
        </p:nvSpPr>
        <p:spPr/>
        <p:txBody>
          <a:bodyPr/>
          <a:lstStyle/>
          <a:p>
            <a:pPr>
              <a:buSzTx/>
              <a:buFont typeface="Wingdings" pitchFamily="2" charset="2"/>
              <a:buBlip>
                <a:blip r:embed="rId2"/>
              </a:buBlip>
            </a:pPr>
            <a:r>
              <a:rPr lang="en-US" smtClean="0">
                <a:latin typeface="Times New Roman" pitchFamily="18" charset="0"/>
              </a:rPr>
              <a:t>Fundamentally based on OOP</a:t>
            </a:r>
          </a:p>
          <a:p>
            <a:pPr lvl="1">
              <a:buFont typeface="Wingdings" pitchFamily="2" charset="2"/>
              <a:buBlip>
                <a:blip r:embed="rId2"/>
              </a:buBlip>
            </a:pPr>
            <a:r>
              <a:rPr lang="en-US" smtClean="0">
                <a:latin typeface="Times New Roman" pitchFamily="18" charset="0"/>
              </a:rPr>
              <a:t>Classes and Objects</a:t>
            </a:r>
          </a:p>
          <a:p>
            <a:pPr lvl="1">
              <a:buFont typeface="Wingdings" pitchFamily="2" charset="2"/>
              <a:buBlip>
                <a:blip r:embed="rId2"/>
              </a:buBlip>
            </a:pPr>
            <a:r>
              <a:rPr lang="en-US" smtClean="0">
                <a:latin typeface="Times New Roman" pitchFamily="18" charset="0"/>
              </a:rPr>
              <a:t>Efficient re-use of packages such that the programmer only cares about the interface and not the implementation</a:t>
            </a:r>
          </a:p>
          <a:p>
            <a:pPr lvl="1">
              <a:buFont typeface="Wingdings" pitchFamily="2" charset="2"/>
              <a:buBlip>
                <a:blip r:embed="rId2"/>
              </a:buBlip>
            </a:pPr>
            <a:r>
              <a:rPr lang="en-US" smtClean="0">
                <a:latin typeface="Times New Roman" pitchFamily="18" charset="0"/>
              </a:rPr>
              <a:t>The object model in java is simple and easy to extend.</a:t>
            </a:r>
          </a:p>
          <a:p>
            <a:pPr lvl="1">
              <a:buFont typeface="Wingdings" pitchFamily="2" charset="2"/>
              <a:buNone/>
            </a:pPr>
            <a:endParaRPr lang="en-US" smtClean="0">
              <a:latin typeface="Times New Roman" pitchFamily="18" charset="0"/>
            </a:endParaRPr>
          </a:p>
        </p:txBody>
      </p:sp>
      <p:sp>
        <p:nvSpPr>
          <p:cNvPr id="28674" name="Rectangle 2"/>
          <p:cNvSpPr>
            <a:spLocks noGrp="1" noChangeArrowheads="1"/>
          </p:cNvSpPr>
          <p:nvPr>
            <p:ph type="title"/>
          </p:nvPr>
        </p:nvSpPr>
        <p:spPr/>
        <p:txBody>
          <a:bodyPr/>
          <a:lstStyle/>
          <a:p>
            <a:pPr fontAlgn="auto">
              <a:spcAft>
                <a:spcPts val="0"/>
              </a:spcAft>
              <a:defRPr/>
            </a:pPr>
            <a:r>
              <a:rPr lang="en-US"/>
              <a:t>Object Oriented</a:t>
            </a:r>
          </a:p>
        </p:txBody>
      </p:sp>
      <p:sp>
        <p:nvSpPr>
          <p:cNvPr id="16388"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2EB4A7A0-B538-422A-9DCE-4977F40FCDD6}" type="slidenum">
              <a:rPr lang="en-US" sz="1000"/>
              <a:pPr algn="r"/>
              <a:t>8</a:t>
            </a:fld>
            <a:endParaRPr lang="en-US" sz="1000"/>
          </a:p>
        </p:txBody>
      </p:sp>
      <p:sp>
        <p:nvSpPr>
          <p:cNvPr id="16389"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A6C7517E-9E83-4D1E-97AB-63E5B735F413}" type="slidenum">
              <a:rPr lang="en-US"/>
              <a:pPr>
                <a:defRPr/>
              </a:pPr>
              <a:t>80</a:t>
            </a:fld>
            <a:endParaRPr lang="en-US"/>
          </a:p>
        </p:txBody>
      </p:sp>
      <p:sp>
        <p:nvSpPr>
          <p:cNvPr id="1218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Class and Object</a:t>
            </a:r>
          </a:p>
        </p:txBody>
      </p:sp>
      <p:sp>
        <p:nvSpPr>
          <p:cNvPr id="121859" name="Rectangle 3"/>
          <p:cNvSpPr>
            <a:spLocks noGrp="1"/>
          </p:cNvSpPr>
          <p:nvPr>
            <p:ph type="body" idx="1"/>
          </p:nvPr>
        </p:nvSpPr>
        <p:spPr/>
        <p:txBody>
          <a:bodyPr/>
          <a:lstStyle/>
          <a:p>
            <a:pPr>
              <a:buFont typeface="Wingdings" pitchFamily="2" charset="2"/>
              <a:buChar char="ü"/>
            </a:pPr>
            <a:r>
              <a:rPr lang="en-US" sz="2300" smtClean="0">
                <a:latin typeface="Times New Roman" pitchFamily="18" charset="0"/>
              </a:rPr>
              <a:t>A class defines a new data type. This new data type is used to create objects of that type.</a:t>
            </a:r>
          </a:p>
          <a:p>
            <a:pPr>
              <a:buFont typeface="Wingdings" pitchFamily="2" charset="2"/>
              <a:buChar char="ü"/>
            </a:pPr>
            <a:r>
              <a:rPr lang="en-US" sz="2300" smtClean="0">
                <a:latin typeface="Times New Roman" pitchFamily="18" charset="0"/>
              </a:rPr>
              <a:t>A class is a template for an object and an object is an instance of a class.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2C092AC1-35E1-4B4B-8ECA-DC856E59CFCF}" type="slidenum">
              <a:rPr lang="en-US"/>
              <a:pPr>
                <a:defRPr/>
              </a:pPr>
              <a:t>81</a:t>
            </a:fld>
            <a:endParaRPr lang="en-US"/>
          </a:p>
        </p:txBody>
      </p:sp>
      <p:sp>
        <p:nvSpPr>
          <p:cNvPr id="1228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Creating Objects</a:t>
            </a:r>
          </a:p>
        </p:txBody>
      </p:sp>
      <p:sp>
        <p:nvSpPr>
          <p:cNvPr id="122883" name="Rectangle 3"/>
          <p:cNvSpPr>
            <a:spLocks noGrp="1"/>
          </p:cNvSpPr>
          <p:nvPr>
            <p:ph type="body" idx="1"/>
          </p:nvPr>
        </p:nvSpPr>
        <p:spPr>
          <a:xfrm>
            <a:off x="914400" y="1600200"/>
            <a:ext cx="8001000" cy="5257800"/>
          </a:xfrm>
        </p:spPr>
        <p:txBody>
          <a:bodyPr/>
          <a:lstStyle/>
          <a:p>
            <a:pPr>
              <a:buFont typeface="Wingdings" pitchFamily="2" charset="2"/>
              <a:buChar char="ü"/>
            </a:pPr>
            <a:r>
              <a:rPr lang="en-US" sz="2300" dirty="0" smtClean="0">
                <a:latin typeface="Times New Roman" pitchFamily="18" charset="0"/>
              </a:rPr>
              <a:t>Obtaining objects of a class is two steps process:</a:t>
            </a:r>
          </a:p>
          <a:p>
            <a:pPr>
              <a:buFont typeface="Wingdings" pitchFamily="2" charset="2"/>
              <a:buNone/>
            </a:pPr>
            <a:r>
              <a:rPr lang="en-US" sz="2300" dirty="0" smtClean="0">
                <a:latin typeface="Times New Roman" pitchFamily="18" charset="0"/>
              </a:rPr>
              <a:t>	1. </a:t>
            </a:r>
            <a:r>
              <a:rPr lang="en-US" sz="2300" dirty="0" smtClean="0">
                <a:solidFill>
                  <a:srgbClr val="FF0000"/>
                </a:solidFill>
                <a:latin typeface="Times New Roman" pitchFamily="18" charset="0"/>
              </a:rPr>
              <a:t>Declare a variable of the class type.</a:t>
            </a:r>
          </a:p>
          <a:p>
            <a:pPr>
              <a:buFont typeface="Wingdings" pitchFamily="2" charset="2"/>
              <a:buNone/>
            </a:pPr>
            <a:r>
              <a:rPr lang="en-US" sz="2300" dirty="0" smtClean="0">
                <a:latin typeface="Times New Roman" pitchFamily="18" charset="0"/>
              </a:rPr>
              <a:t>	2. Acquire an actual, physical copy of the object and assign it to that variable.</a:t>
            </a:r>
          </a:p>
          <a:p>
            <a:pPr>
              <a:buFont typeface="Wingdings" pitchFamily="2" charset="2"/>
              <a:buChar char="ü"/>
            </a:pPr>
            <a:r>
              <a:rPr lang="en-US" sz="2300" dirty="0" smtClean="0">
                <a:latin typeface="Times New Roman" pitchFamily="18" charset="0"/>
              </a:rPr>
              <a:t> </a:t>
            </a:r>
            <a:r>
              <a:rPr lang="en-US" sz="2300" dirty="0" smtClean="0">
                <a:solidFill>
                  <a:srgbClr val="FF0000"/>
                </a:solidFill>
                <a:latin typeface="Times New Roman" pitchFamily="18" charset="0"/>
              </a:rPr>
              <a:t>To allocate a physical memory </a:t>
            </a:r>
            <a:r>
              <a:rPr lang="en-US" sz="2300" b="1" dirty="0" smtClean="0">
                <a:solidFill>
                  <a:srgbClr val="FF0000"/>
                </a:solidFill>
                <a:latin typeface="Times New Roman" pitchFamily="18" charset="0"/>
              </a:rPr>
              <a:t>new() </a:t>
            </a:r>
            <a:r>
              <a:rPr lang="en-US" sz="2300" dirty="0" smtClean="0">
                <a:solidFill>
                  <a:srgbClr val="FF0000"/>
                </a:solidFill>
                <a:latin typeface="Times New Roman" pitchFamily="18" charset="0"/>
              </a:rPr>
              <a:t>is used.</a:t>
            </a:r>
            <a:r>
              <a:rPr lang="en-US" sz="2300" dirty="0" smtClean="0">
                <a:latin typeface="Times New Roman" pitchFamily="18" charset="0"/>
              </a:rPr>
              <a:t> It dynamically allocates memory for an object and returns a reference to it.</a:t>
            </a:r>
          </a:p>
          <a:p>
            <a:pPr>
              <a:buFont typeface="Wingdings" pitchFamily="2" charset="2"/>
              <a:buChar char="ü"/>
            </a:pPr>
            <a:r>
              <a:rPr lang="en-US" sz="2300" dirty="0" smtClean="0">
                <a:latin typeface="Times New Roman" pitchFamily="18" charset="0"/>
              </a:rPr>
              <a:t>In Java, all class objects must be dynamically allocated.</a:t>
            </a:r>
          </a:p>
          <a:p>
            <a:pPr>
              <a:buFont typeface="Wingdings" pitchFamily="2" charset="2"/>
              <a:buNone/>
            </a:pPr>
            <a:endParaRPr lang="en-US" sz="2300" b="1" dirty="0" smtClean="0">
              <a:latin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6" name="Slide Number Placeholder 6"/>
          <p:cNvSpPr>
            <a:spLocks noGrp="1"/>
          </p:cNvSpPr>
          <p:nvPr>
            <p:ph type="sldNum" sz="quarter" idx="12"/>
          </p:nvPr>
        </p:nvSpPr>
        <p:spPr/>
        <p:txBody>
          <a:bodyPr/>
          <a:lstStyle/>
          <a:p>
            <a:pPr>
              <a:defRPr/>
            </a:pPr>
            <a:fld id="{13D5203F-3FA4-4C3B-B308-840A6EC5A356}" type="slidenum">
              <a:rPr lang="en-US"/>
              <a:pPr>
                <a:defRPr/>
              </a:pPr>
              <a:t>82</a:t>
            </a:fld>
            <a:endParaRPr lang="en-US"/>
          </a:p>
        </p:txBody>
      </p:sp>
      <p:sp>
        <p:nvSpPr>
          <p:cNvPr id="1239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 Simple Example</a:t>
            </a:r>
          </a:p>
        </p:txBody>
      </p:sp>
      <p:sp>
        <p:nvSpPr>
          <p:cNvPr id="123907" name="Rectangle 3"/>
          <p:cNvSpPr>
            <a:spLocks noGrp="1"/>
          </p:cNvSpPr>
          <p:nvPr>
            <p:ph type="body" sz="half" idx="1"/>
          </p:nvPr>
        </p:nvSpPr>
        <p:spPr>
          <a:xfrm>
            <a:off x="457200" y="1481138"/>
            <a:ext cx="4033838" cy="4525962"/>
          </a:xfrm>
        </p:spPr>
        <p:txBody>
          <a:bodyPr/>
          <a:lstStyle/>
          <a:p>
            <a:pPr>
              <a:lnSpc>
                <a:spcPct val="90000"/>
              </a:lnSpc>
              <a:buFont typeface="Wingdings 3" pitchFamily="18" charset="2"/>
              <a:buNone/>
            </a:pPr>
            <a:r>
              <a:rPr lang="en-US" sz="1600" smtClean="0">
                <a:latin typeface="Times New Roman" pitchFamily="18" charset="0"/>
              </a:rPr>
              <a:t>class Box</a:t>
            </a:r>
          </a:p>
          <a:p>
            <a:pPr>
              <a:lnSpc>
                <a:spcPct val="90000"/>
              </a:lnSpc>
              <a:buFont typeface="Wingdings 3" pitchFamily="18" charset="2"/>
              <a:buNone/>
            </a:pPr>
            <a:r>
              <a:rPr lang="en-US" sz="1600" smtClean="0">
                <a:latin typeface="Times New Roman" pitchFamily="18" charset="0"/>
              </a:rPr>
              <a:t>{</a:t>
            </a:r>
          </a:p>
          <a:p>
            <a:pPr>
              <a:lnSpc>
                <a:spcPct val="90000"/>
              </a:lnSpc>
              <a:buFont typeface="Wingdings 3" pitchFamily="18" charset="2"/>
              <a:buNone/>
            </a:pPr>
            <a:r>
              <a:rPr lang="en-US" sz="1600" smtClean="0">
                <a:latin typeface="Times New Roman" pitchFamily="18" charset="0"/>
              </a:rPr>
              <a:t>	double width;</a:t>
            </a:r>
          </a:p>
          <a:p>
            <a:pPr>
              <a:lnSpc>
                <a:spcPct val="90000"/>
              </a:lnSpc>
              <a:buFont typeface="Wingdings 3" pitchFamily="18" charset="2"/>
              <a:buNone/>
            </a:pPr>
            <a:r>
              <a:rPr lang="en-US" sz="1600" smtClean="0">
                <a:latin typeface="Times New Roman" pitchFamily="18" charset="0"/>
              </a:rPr>
              <a:t>	double height;</a:t>
            </a:r>
          </a:p>
          <a:p>
            <a:pPr>
              <a:lnSpc>
                <a:spcPct val="90000"/>
              </a:lnSpc>
              <a:buFont typeface="Wingdings 3" pitchFamily="18" charset="2"/>
              <a:buNone/>
            </a:pPr>
            <a:r>
              <a:rPr lang="en-US" sz="1600" smtClean="0">
                <a:latin typeface="Times New Roman" pitchFamily="18" charset="0"/>
              </a:rPr>
              <a:t>	double depth;</a:t>
            </a:r>
          </a:p>
          <a:p>
            <a:pPr>
              <a:lnSpc>
                <a:spcPct val="90000"/>
              </a:lnSpc>
              <a:buFont typeface="Wingdings 3" pitchFamily="18" charset="2"/>
              <a:buNone/>
            </a:pPr>
            <a:r>
              <a:rPr lang="en-US" sz="1600" smtClean="0">
                <a:latin typeface="Times New Roman" pitchFamily="18" charset="0"/>
              </a:rPr>
              <a:t>}</a:t>
            </a:r>
          </a:p>
        </p:txBody>
      </p:sp>
      <p:sp>
        <p:nvSpPr>
          <p:cNvPr id="123908" name="Rectangle 4"/>
          <p:cNvSpPr>
            <a:spLocks noGrp="1"/>
          </p:cNvSpPr>
          <p:nvPr>
            <p:ph type="body" sz="half" idx="2"/>
          </p:nvPr>
        </p:nvSpPr>
        <p:spPr>
          <a:xfrm>
            <a:off x="3352800" y="1600200"/>
            <a:ext cx="5334000" cy="4953000"/>
          </a:xfrm>
        </p:spPr>
        <p:txBody>
          <a:bodyPr/>
          <a:lstStyle/>
          <a:p>
            <a:pPr>
              <a:lnSpc>
                <a:spcPct val="90000"/>
              </a:lnSpc>
              <a:buFont typeface="Wingdings 3" pitchFamily="18" charset="2"/>
              <a:buNone/>
            </a:pPr>
            <a:r>
              <a:rPr lang="en-US" sz="1600" smtClean="0">
                <a:latin typeface="Times New Roman" pitchFamily="18" charset="0"/>
              </a:rPr>
              <a:t>class BoxDemo</a:t>
            </a:r>
          </a:p>
          <a:p>
            <a:pPr>
              <a:lnSpc>
                <a:spcPct val="90000"/>
              </a:lnSpc>
              <a:buFont typeface="Wingdings 3" pitchFamily="18" charset="2"/>
              <a:buNone/>
            </a:pPr>
            <a:r>
              <a:rPr lang="en-US" sz="1600" smtClean="0">
                <a:latin typeface="Times New Roman" pitchFamily="18" charset="0"/>
              </a:rPr>
              <a:t>{</a:t>
            </a:r>
          </a:p>
          <a:p>
            <a:pPr>
              <a:lnSpc>
                <a:spcPct val="90000"/>
              </a:lnSpc>
              <a:buFont typeface="Wingdings 3" pitchFamily="18" charset="2"/>
              <a:buNone/>
            </a:pPr>
            <a:r>
              <a:rPr lang="en-US" sz="1600" smtClean="0">
                <a:latin typeface="Times New Roman" pitchFamily="18" charset="0"/>
              </a:rPr>
              <a:t>	public static void main( String args[])</a:t>
            </a:r>
          </a:p>
          <a:p>
            <a:pPr>
              <a:lnSpc>
                <a:spcPct val="90000"/>
              </a:lnSpc>
              <a:buFont typeface="Wingdings 3" pitchFamily="18" charset="2"/>
              <a:buNone/>
            </a:pPr>
            <a:r>
              <a:rPr lang="en-US" sz="1600" smtClean="0">
                <a:latin typeface="Times New Roman" pitchFamily="18" charset="0"/>
              </a:rPr>
              <a:t>	{</a:t>
            </a:r>
          </a:p>
          <a:p>
            <a:pPr>
              <a:lnSpc>
                <a:spcPct val="90000"/>
              </a:lnSpc>
              <a:buFont typeface="Wingdings 3" pitchFamily="18" charset="2"/>
              <a:buNone/>
            </a:pPr>
            <a:r>
              <a:rPr lang="en-US" sz="1600" smtClean="0">
                <a:latin typeface="Times New Roman" pitchFamily="18" charset="0"/>
              </a:rPr>
              <a:t>		Box mybox, mybox1;</a:t>
            </a:r>
          </a:p>
          <a:p>
            <a:pPr>
              <a:lnSpc>
                <a:spcPct val="90000"/>
              </a:lnSpc>
              <a:buFont typeface="Wingdings 3" pitchFamily="18" charset="2"/>
              <a:buNone/>
            </a:pPr>
            <a:r>
              <a:rPr lang="en-US" sz="1600" smtClean="0">
                <a:latin typeface="Times New Roman" pitchFamily="18" charset="0"/>
              </a:rPr>
              <a:t>		mybox = new Box();</a:t>
            </a:r>
          </a:p>
          <a:p>
            <a:pPr>
              <a:lnSpc>
                <a:spcPct val="90000"/>
              </a:lnSpc>
              <a:buFont typeface="Wingdings 3" pitchFamily="18" charset="2"/>
              <a:buNone/>
            </a:pPr>
            <a:r>
              <a:rPr lang="en-US" sz="1600" smtClean="0">
                <a:latin typeface="Times New Roman" pitchFamily="18" charset="0"/>
              </a:rPr>
              <a:t>		mybox1 = new Box();</a:t>
            </a:r>
          </a:p>
          <a:p>
            <a:pPr>
              <a:lnSpc>
                <a:spcPct val="90000"/>
              </a:lnSpc>
              <a:buFont typeface="Wingdings 3" pitchFamily="18" charset="2"/>
              <a:buNone/>
            </a:pPr>
            <a:r>
              <a:rPr lang="en-US" sz="1600" smtClean="0">
                <a:latin typeface="Times New Roman" pitchFamily="18" charset="0"/>
              </a:rPr>
              <a:t>		</a:t>
            </a:r>
          </a:p>
          <a:p>
            <a:pPr>
              <a:lnSpc>
                <a:spcPct val="90000"/>
              </a:lnSpc>
              <a:buFont typeface="Wingdings 3" pitchFamily="18" charset="2"/>
              <a:buNone/>
            </a:pPr>
            <a:r>
              <a:rPr lang="en-US" sz="1600" smtClean="0">
                <a:latin typeface="Times New Roman" pitchFamily="18" charset="0"/>
              </a:rPr>
              <a:t>		mybox.width=10;</a:t>
            </a:r>
          </a:p>
          <a:p>
            <a:pPr>
              <a:lnSpc>
                <a:spcPct val="90000"/>
              </a:lnSpc>
              <a:buFont typeface="Wingdings 3" pitchFamily="18" charset="2"/>
              <a:buNone/>
            </a:pPr>
            <a:r>
              <a:rPr lang="en-US" sz="1600" smtClean="0">
                <a:latin typeface="Times New Roman" pitchFamily="18" charset="0"/>
              </a:rPr>
              <a:t>		mybox.height = 20;</a:t>
            </a:r>
          </a:p>
          <a:p>
            <a:pPr>
              <a:lnSpc>
                <a:spcPct val="90000"/>
              </a:lnSpc>
              <a:buFont typeface="Wingdings 3" pitchFamily="18" charset="2"/>
              <a:buNone/>
            </a:pPr>
            <a:r>
              <a:rPr lang="en-US" sz="1600" smtClean="0">
                <a:latin typeface="Times New Roman" pitchFamily="18" charset="0"/>
              </a:rPr>
              <a:t>		mybox. depth = 15;</a:t>
            </a:r>
          </a:p>
          <a:p>
            <a:pPr>
              <a:lnSpc>
                <a:spcPct val="90000"/>
              </a:lnSpc>
              <a:buFont typeface="Wingdings 3" pitchFamily="18" charset="2"/>
              <a:buNone/>
            </a:pPr>
            <a:endParaRPr lang="en-US" sz="1600" smtClean="0">
              <a:latin typeface="Times New Roman" pitchFamily="18" charset="0"/>
            </a:endParaRPr>
          </a:p>
          <a:p>
            <a:pPr>
              <a:lnSpc>
                <a:spcPct val="90000"/>
              </a:lnSpc>
              <a:buFont typeface="Wingdings 3" pitchFamily="18" charset="2"/>
              <a:buNone/>
            </a:pPr>
            <a:r>
              <a:rPr lang="en-US" sz="1600" smtClean="0">
                <a:latin typeface="Times New Roman" pitchFamily="18" charset="0"/>
              </a:rPr>
              <a:t>		mybox1.width = 10;</a:t>
            </a:r>
          </a:p>
          <a:p>
            <a:pPr>
              <a:lnSpc>
                <a:spcPct val="90000"/>
              </a:lnSpc>
              <a:buFont typeface="Wingdings 3" pitchFamily="18" charset="2"/>
              <a:buNone/>
            </a:pPr>
            <a:r>
              <a:rPr lang="en-US" sz="1600" smtClean="0">
                <a:latin typeface="Times New Roman" pitchFamily="18" charset="0"/>
              </a:rPr>
              <a:t>		mybox1.height = 25;</a:t>
            </a:r>
          </a:p>
          <a:p>
            <a:pPr>
              <a:lnSpc>
                <a:spcPct val="90000"/>
              </a:lnSpc>
              <a:buFont typeface="Wingdings 3" pitchFamily="18" charset="2"/>
              <a:buNone/>
            </a:pPr>
            <a:r>
              <a:rPr lang="en-US" sz="1600" smtClean="0">
                <a:latin typeface="Times New Roman" pitchFamily="18" charset="0"/>
              </a:rPr>
              <a:t>		mybox1.depth=5;</a:t>
            </a:r>
          </a:p>
          <a:p>
            <a:pPr>
              <a:lnSpc>
                <a:spcPct val="90000"/>
              </a:lnSpc>
              <a:buFont typeface="Wingdings 3" pitchFamily="18" charset="2"/>
              <a:buNone/>
            </a:pPr>
            <a:r>
              <a:rPr lang="en-US" sz="1600" smtClean="0">
                <a:latin typeface="Times New Roman" pitchFamily="18" charset="0"/>
              </a:rPr>
              <a:t>	}</a:t>
            </a:r>
          </a:p>
          <a:p>
            <a:pPr>
              <a:lnSpc>
                <a:spcPct val="90000"/>
              </a:lnSpc>
              <a:buFont typeface="Wingdings 3" pitchFamily="18" charset="2"/>
              <a:buNone/>
            </a:pPr>
            <a:r>
              <a:rPr lang="en-US" sz="1600" smtClean="0">
                <a:latin typeface="Times New Roman" pitchFamily="18" charset="0"/>
              </a:rPr>
              <a:t>}</a:t>
            </a:r>
          </a:p>
          <a:p>
            <a:pPr>
              <a:lnSpc>
                <a:spcPct val="90000"/>
              </a:lnSpc>
              <a:buFont typeface="Wingdings 3" pitchFamily="18" charset="2"/>
              <a:buNone/>
            </a:pPr>
            <a:endParaRPr lang="en-US" sz="21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84056F4D-4438-4EE8-A13F-ED09AF911BF6}" type="slidenum">
              <a:rPr lang="en-US"/>
              <a:pPr>
                <a:defRPr/>
              </a:pPr>
              <a:t>83</a:t>
            </a:fld>
            <a:endParaRPr lang="en-US"/>
          </a:p>
        </p:txBody>
      </p:sp>
      <p:sp>
        <p:nvSpPr>
          <p:cNvPr id="1249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A Simple Example- Some points</a:t>
            </a:r>
          </a:p>
        </p:txBody>
      </p:sp>
      <p:sp>
        <p:nvSpPr>
          <p:cNvPr id="124931" name="Rectangle 3"/>
          <p:cNvSpPr>
            <a:spLocks noGrp="1"/>
          </p:cNvSpPr>
          <p:nvPr>
            <p:ph type="body" idx="1"/>
          </p:nvPr>
        </p:nvSpPr>
        <p:spPr/>
        <p:txBody>
          <a:bodyPr/>
          <a:lstStyle/>
          <a:p>
            <a:pPr>
              <a:buFont typeface="Wingdings" pitchFamily="2" charset="2"/>
              <a:buChar char="ü"/>
            </a:pPr>
            <a:r>
              <a:rPr lang="en-US" sz="2300" dirty="0" smtClean="0">
                <a:solidFill>
                  <a:srgbClr val="FF0000"/>
                </a:solidFill>
                <a:latin typeface="Times New Roman" pitchFamily="18" charset="0"/>
              </a:rPr>
              <a:t>Members are linked to an object using dot (.) operator.</a:t>
            </a:r>
          </a:p>
          <a:p>
            <a:pPr>
              <a:buFont typeface="Wingdings" pitchFamily="2" charset="2"/>
              <a:buChar char="ü"/>
            </a:pPr>
            <a:r>
              <a:rPr lang="en-US" sz="2300" dirty="0" smtClean="0">
                <a:solidFill>
                  <a:srgbClr val="FF0000"/>
                </a:solidFill>
                <a:latin typeface="Times New Roman" pitchFamily="18" charset="0"/>
              </a:rPr>
              <a:t>Each object contains its own copy of each instance variables defined by the class.</a:t>
            </a:r>
          </a:p>
          <a:p>
            <a:pPr>
              <a:buFont typeface="Wingdings" pitchFamily="2" charset="2"/>
              <a:buChar char="ü"/>
            </a:pPr>
            <a:r>
              <a:rPr lang="en-US" sz="2300" dirty="0" smtClean="0">
                <a:solidFill>
                  <a:srgbClr val="FF0000"/>
                </a:solidFill>
                <a:latin typeface="Times New Roman" pitchFamily="18" charset="0"/>
              </a:rPr>
              <a:t>The java compiler automatically puts each class into it</a:t>
            </a:r>
            <a:r>
              <a:rPr lang="en-US" sz="2300" dirty="0" smtClean="0">
                <a:solidFill>
                  <a:srgbClr val="FF0000"/>
                </a:solidFill>
              </a:rPr>
              <a:t>’</a:t>
            </a:r>
            <a:r>
              <a:rPr lang="en-US" sz="2300" dirty="0" smtClean="0">
                <a:solidFill>
                  <a:srgbClr val="FF0000"/>
                </a:solidFill>
                <a:latin typeface="Times New Roman" pitchFamily="18" charset="0"/>
              </a:rPr>
              <a:t>s own </a:t>
            </a:r>
            <a:r>
              <a:rPr lang="en-US" sz="2300" b="1" dirty="0" smtClean="0">
                <a:solidFill>
                  <a:srgbClr val="FF0000"/>
                </a:solidFill>
                <a:latin typeface="Times New Roman" pitchFamily="18" charset="0"/>
              </a:rPr>
              <a:t>.class</a:t>
            </a:r>
            <a:r>
              <a:rPr lang="en-US" sz="2300" dirty="0" smtClean="0">
                <a:solidFill>
                  <a:srgbClr val="FF0000"/>
                </a:solidFill>
                <a:latin typeface="Times New Roman" pitchFamily="18" charset="0"/>
              </a:rPr>
              <a:t> file.</a:t>
            </a:r>
          </a:p>
          <a:p>
            <a:pPr>
              <a:buFont typeface="Wingdings" pitchFamily="2" charset="2"/>
              <a:buNone/>
            </a:pPr>
            <a:r>
              <a:rPr lang="en-US" sz="2300" dirty="0" smtClean="0">
                <a:latin typeface="Times New Roman" pitchFamily="18" charset="0"/>
              </a:rPr>
              <a:t>  - For this example, two .class files:</a:t>
            </a:r>
          </a:p>
          <a:p>
            <a:pPr>
              <a:buFont typeface="Wingdings" pitchFamily="2" charset="2"/>
              <a:buNone/>
            </a:pPr>
            <a:r>
              <a:rPr lang="en-US" sz="2300" dirty="0" smtClean="0">
                <a:latin typeface="Times New Roman" pitchFamily="18" charset="0"/>
              </a:rPr>
              <a:t>	1. </a:t>
            </a:r>
            <a:r>
              <a:rPr lang="en-US" sz="2300" dirty="0" err="1" smtClean="0">
                <a:solidFill>
                  <a:srgbClr val="FF0000"/>
                </a:solidFill>
                <a:latin typeface="Times New Roman" pitchFamily="18" charset="0"/>
              </a:rPr>
              <a:t>Box.class</a:t>
            </a:r>
            <a:endParaRPr lang="en-US" sz="2300" dirty="0" smtClean="0">
              <a:solidFill>
                <a:srgbClr val="FF0000"/>
              </a:solidFill>
              <a:latin typeface="Times New Roman" pitchFamily="18" charset="0"/>
            </a:endParaRPr>
          </a:p>
          <a:p>
            <a:pPr>
              <a:buFont typeface="Wingdings" pitchFamily="2" charset="2"/>
              <a:buNone/>
            </a:pPr>
            <a:r>
              <a:rPr lang="en-US" sz="2300" dirty="0" smtClean="0">
                <a:latin typeface="Times New Roman" pitchFamily="18" charset="0"/>
              </a:rPr>
              <a:t>    2. </a:t>
            </a:r>
            <a:r>
              <a:rPr lang="en-US" sz="2300" dirty="0" err="1" smtClean="0">
                <a:solidFill>
                  <a:srgbClr val="FF0000"/>
                </a:solidFill>
                <a:latin typeface="Times New Roman" pitchFamily="18" charset="0"/>
              </a:rPr>
              <a:t>BoxDemo.class</a:t>
            </a:r>
            <a:endParaRPr lang="en-US" sz="2300" dirty="0" smtClean="0">
              <a:solidFill>
                <a:srgbClr val="FF0000"/>
              </a:solidFill>
              <a:latin typeface="Times New Roman" pitchFamily="18" charset="0"/>
            </a:endParaRPr>
          </a:p>
          <a:p>
            <a:pPr>
              <a:buFont typeface="Wingdings" pitchFamily="2" charset="2"/>
              <a:buChar char="ü"/>
            </a:pPr>
            <a:endParaRPr lang="en-US" sz="2300" dirty="0" smtClean="0">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3D2A46C3-9A89-487D-8941-7A4FED7933FA}" type="slidenum">
              <a:rPr lang="en-US"/>
              <a:pPr>
                <a:defRPr/>
              </a:pPr>
              <a:t>84</a:t>
            </a:fld>
            <a:endParaRPr lang="en-US"/>
          </a:p>
        </p:txBody>
      </p:sp>
      <p:sp>
        <p:nvSpPr>
          <p:cNvPr id="12595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A Simple Example- Some points</a:t>
            </a:r>
          </a:p>
        </p:txBody>
      </p:sp>
      <p:sp>
        <p:nvSpPr>
          <p:cNvPr id="125955" name="Rectangle 3"/>
          <p:cNvSpPr>
            <a:spLocks noGrp="1"/>
          </p:cNvSpPr>
          <p:nvPr>
            <p:ph type="body" idx="1"/>
          </p:nvPr>
        </p:nvSpPr>
        <p:spPr/>
        <p:txBody>
          <a:bodyPr/>
          <a:lstStyle/>
          <a:p>
            <a:pPr>
              <a:buClr>
                <a:schemeClr val="tx1"/>
              </a:buClr>
              <a:buFont typeface="Wingdings" pitchFamily="2" charset="2"/>
              <a:buChar char="ü"/>
            </a:pPr>
            <a:r>
              <a:rPr lang="en-US" sz="2000" dirty="0" smtClean="0">
                <a:solidFill>
                  <a:srgbClr val="FF0000"/>
                </a:solidFill>
                <a:latin typeface="Times New Roman" pitchFamily="18" charset="0"/>
              </a:rPr>
              <a:t>new() is used to dynamically allocate memory for an object.</a:t>
            </a:r>
          </a:p>
          <a:p>
            <a:pPr>
              <a:buClr>
                <a:schemeClr val="tx1"/>
              </a:buClr>
              <a:buFont typeface="Wingdings" pitchFamily="2" charset="2"/>
              <a:buChar char="ü"/>
            </a:pPr>
            <a:endParaRPr lang="en-US" sz="2000" dirty="0" smtClean="0">
              <a:latin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24" name="Slide Number Placeholder 17"/>
          <p:cNvSpPr>
            <a:spLocks noGrp="1"/>
          </p:cNvSpPr>
          <p:nvPr>
            <p:ph type="sldNum" sz="quarter" idx="12"/>
          </p:nvPr>
        </p:nvSpPr>
        <p:spPr/>
        <p:txBody>
          <a:bodyPr/>
          <a:lstStyle/>
          <a:p>
            <a:pPr>
              <a:defRPr/>
            </a:pPr>
            <a:fld id="{6976F803-035E-4308-9356-2F5A2B11737B}" type="slidenum">
              <a:rPr lang="en-US"/>
              <a:pPr>
                <a:defRPr/>
              </a:pPr>
              <a:t>85</a:t>
            </a:fld>
            <a:endParaRPr lang="en-US"/>
          </a:p>
        </p:txBody>
      </p:sp>
      <p:sp>
        <p:nvSpPr>
          <p:cNvPr id="1269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A Closer Look at New</a:t>
            </a:r>
          </a:p>
        </p:txBody>
      </p:sp>
      <p:sp>
        <p:nvSpPr>
          <p:cNvPr id="126979" name="Rectangle 3"/>
          <p:cNvSpPr>
            <a:spLocks noGrp="1"/>
          </p:cNvSpPr>
          <p:nvPr>
            <p:ph type="body" idx="1"/>
          </p:nvPr>
        </p:nvSpPr>
        <p:spPr>
          <a:xfrm>
            <a:off x="457200" y="1600200"/>
            <a:ext cx="8382000" cy="4953000"/>
          </a:xfrm>
        </p:spPr>
        <p:txBody>
          <a:bodyPr/>
          <a:lstStyle/>
          <a:p>
            <a:pPr>
              <a:buFont typeface="Wingdings" pitchFamily="2" charset="2"/>
              <a:buChar char="ü"/>
            </a:pPr>
            <a:r>
              <a:rPr lang="en-US" sz="2300" smtClean="0">
                <a:latin typeface="Times New Roman" pitchFamily="18" charset="0"/>
              </a:rPr>
              <a:t>Box mybox;	</a:t>
            </a:r>
          </a:p>
          <a:p>
            <a:pPr>
              <a:buFont typeface="Wingdings" pitchFamily="2" charset="2"/>
              <a:buNone/>
            </a:pPr>
            <a:r>
              <a:rPr lang="en-US" sz="2300" smtClean="0">
                <a:latin typeface="Times New Roman" pitchFamily="18" charset="0"/>
              </a:rPr>
              <a:t>	mybox = new Box();</a:t>
            </a:r>
          </a:p>
          <a:p>
            <a:pPr>
              <a:buFont typeface="Wingdings" pitchFamily="2" charset="2"/>
              <a:buNone/>
            </a:pPr>
            <a:endParaRPr lang="en-US" sz="2300" smtClean="0">
              <a:latin typeface="Times New Roman" pitchFamily="18" charset="0"/>
            </a:endParaRPr>
          </a:p>
          <a:p>
            <a:pPr>
              <a:buFont typeface="Wingdings" pitchFamily="2" charset="2"/>
              <a:buNone/>
            </a:pPr>
            <a:endParaRPr lang="en-US" sz="2300" smtClean="0">
              <a:latin typeface="Times New Roman" pitchFamily="18" charset="0"/>
            </a:endParaRPr>
          </a:p>
          <a:p>
            <a:pPr>
              <a:buFont typeface="Wingdings" pitchFamily="2" charset="2"/>
              <a:buNone/>
            </a:pPr>
            <a:endParaRPr lang="en-US" sz="2300" smtClean="0">
              <a:latin typeface="Times New Roman" pitchFamily="18" charset="0"/>
            </a:endParaRPr>
          </a:p>
          <a:p>
            <a:pPr>
              <a:buFont typeface="Wingdings" pitchFamily="2" charset="2"/>
              <a:buNone/>
            </a:pPr>
            <a:endParaRPr lang="en-US" sz="2300" smtClean="0">
              <a:latin typeface="Times New Roman" pitchFamily="18" charset="0"/>
            </a:endParaRPr>
          </a:p>
          <a:p>
            <a:pPr>
              <a:buFont typeface="Wingdings" pitchFamily="2" charset="2"/>
              <a:buNone/>
            </a:pPr>
            <a:endParaRPr lang="en-US" sz="2300" smtClean="0">
              <a:latin typeface="Times New Roman" pitchFamily="18" charset="0"/>
            </a:endParaRPr>
          </a:p>
          <a:p>
            <a:pPr>
              <a:buFont typeface="Wingdings" pitchFamily="2" charset="2"/>
              <a:buChar char="ü"/>
            </a:pPr>
            <a:r>
              <a:rPr lang="en-US" sz="2300" smtClean="0">
                <a:latin typeface="Times New Roman" pitchFamily="18" charset="0"/>
              </a:rPr>
              <a:t>Box b1 = new Box();</a:t>
            </a:r>
          </a:p>
          <a:p>
            <a:pPr>
              <a:buFont typeface="Wingdings" pitchFamily="2" charset="2"/>
              <a:buNone/>
            </a:pPr>
            <a:r>
              <a:rPr lang="en-US" sz="2300" smtClean="0">
                <a:latin typeface="Times New Roman" pitchFamily="18" charset="0"/>
              </a:rPr>
              <a:t>	Box b2 = b1;	</a:t>
            </a:r>
          </a:p>
        </p:txBody>
      </p:sp>
      <p:sp>
        <p:nvSpPr>
          <p:cNvPr id="126980" name="Rectangle 4"/>
          <p:cNvSpPr>
            <a:spLocks noChangeArrowheads="1"/>
          </p:cNvSpPr>
          <p:nvPr/>
        </p:nvSpPr>
        <p:spPr bwMode="auto">
          <a:xfrm>
            <a:off x="4800600" y="1752600"/>
            <a:ext cx="11430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null</a:t>
            </a:r>
          </a:p>
        </p:txBody>
      </p:sp>
      <p:sp>
        <p:nvSpPr>
          <p:cNvPr id="126981" name="Text Box 5"/>
          <p:cNvSpPr txBox="1">
            <a:spLocks noChangeArrowheads="1"/>
          </p:cNvSpPr>
          <p:nvPr/>
        </p:nvSpPr>
        <p:spPr bwMode="auto">
          <a:xfrm>
            <a:off x="6248400" y="1752600"/>
            <a:ext cx="10668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mybox</a:t>
            </a:r>
          </a:p>
        </p:txBody>
      </p:sp>
      <p:sp>
        <p:nvSpPr>
          <p:cNvPr id="126982" name="Rectangle 6"/>
          <p:cNvSpPr>
            <a:spLocks noChangeArrowheads="1"/>
          </p:cNvSpPr>
          <p:nvPr/>
        </p:nvSpPr>
        <p:spPr bwMode="auto">
          <a:xfrm>
            <a:off x="4724400" y="2514600"/>
            <a:ext cx="1143000" cy="457200"/>
          </a:xfrm>
          <a:prstGeom prst="rect">
            <a:avLst/>
          </a:prstGeom>
          <a:solidFill>
            <a:schemeClr val="bg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126983" name="Text Box 7"/>
          <p:cNvSpPr txBox="1">
            <a:spLocks noChangeArrowheads="1"/>
          </p:cNvSpPr>
          <p:nvPr/>
        </p:nvSpPr>
        <p:spPr bwMode="auto">
          <a:xfrm>
            <a:off x="4800600" y="3138488"/>
            <a:ext cx="1066800" cy="366712"/>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mybox</a:t>
            </a:r>
          </a:p>
        </p:txBody>
      </p:sp>
      <p:sp>
        <p:nvSpPr>
          <p:cNvPr id="126984" name="Rectangle 8"/>
          <p:cNvSpPr>
            <a:spLocks noChangeArrowheads="1"/>
          </p:cNvSpPr>
          <p:nvPr/>
        </p:nvSpPr>
        <p:spPr bwMode="auto">
          <a:xfrm>
            <a:off x="6324600" y="25146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Width</a:t>
            </a:r>
          </a:p>
        </p:txBody>
      </p:sp>
      <p:sp>
        <p:nvSpPr>
          <p:cNvPr id="126985" name="Rectangle 9"/>
          <p:cNvSpPr>
            <a:spLocks noChangeArrowheads="1"/>
          </p:cNvSpPr>
          <p:nvPr/>
        </p:nvSpPr>
        <p:spPr bwMode="auto">
          <a:xfrm>
            <a:off x="6324600" y="29718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Height</a:t>
            </a:r>
          </a:p>
        </p:txBody>
      </p:sp>
      <p:sp>
        <p:nvSpPr>
          <p:cNvPr id="126986" name="Rectangle 10"/>
          <p:cNvSpPr>
            <a:spLocks noChangeArrowheads="1"/>
          </p:cNvSpPr>
          <p:nvPr/>
        </p:nvSpPr>
        <p:spPr bwMode="auto">
          <a:xfrm>
            <a:off x="6324600" y="34290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Depth</a:t>
            </a:r>
          </a:p>
        </p:txBody>
      </p:sp>
      <p:sp>
        <p:nvSpPr>
          <p:cNvPr id="126987" name="Line 11"/>
          <p:cNvSpPr>
            <a:spLocks noChangeShapeType="1"/>
          </p:cNvSpPr>
          <p:nvPr/>
        </p:nvSpPr>
        <p:spPr bwMode="auto">
          <a:xfrm>
            <a:off x="5410200" y="2743200"/>
            <a:ext cx="914400" cy="0"/>
          </a:xfrm>
          <a:prstGeom prst="line">
            <a:avLst/>
          </a:prstGeom>
          <a:noFill/>
          <a:ln w="9525">
            <a:solidFill>
              <a:schemeClr val="tx1"/>
            </a:solidFill>
            <a:round/>
            <a:headEnd/>
            <a:tailEnd type="triangle" w="med" len="med"/>
          </a:ln>
          <a:effectLst/>
        </p:spPr>
        <p:txBody>
          <a:bodyPr/>
          <a:lstStyle/>
          <a:p>
            <a:endParaRPr lang="en-US"/>
          </a:p>
        </p:txBody>
      </p:sp>
      <p:sp>
        <p:nvSpPr>
          <p:cNvPr id="126988" name="Line 12"/>
          <p:cNvSpPr>
            <a:spLocks noChangeShapeType="1"/>
          </p:cNvSpPr>
          <p:nvPr/>
        </p:nvSpPr>
        <p:spPr bwMode="auto">
          <a:xfrm flipV="1">
            <a:off x="2514600" y="2438400"/>
            <a:ext cx="1143000" cy="914400"/>
          </a:xfrm>
          <a:prstGeom prst="line">
            <a:avLst/>
          </a:prstGeom>
          <a:noFill/>
          <a:ln w="9525">
            <a:solidFill>
              <a:schemeClr val="tx1"/>
            </a:solidFill>
            <a:round/>
            <a:headEnd/>
            <a:tailEnd type="triangle" w="med" len="med"/>
          </a:ln>
          <a:effectLst/>
        </p:spPr>
        <p:txBody>
          <a:bodyPr/>
          <a:lstStyle/>
          <a:p>
            <a:endParaRPr lang="en-US"/>
          </a:p>
        </p:txBody>
      </p:sp>
      <p:sp>
        <p:nvSpPr>
          <p:cNvPr id="126989" name="Text Box 13"/>
          <p:cNvSpPr txBox="1">
            <a:spLocks noChangeArrowheads="1"/>
          </p:cNvSpPr>
          <p:nvPr/>
        </p:nvSpPr>
        <p:spPr bwMode="auto">
          <a:xfrm>
            <a:off x="1143000" y="3505200"/>
            <a:ext cx="3886200" cy="915988"/>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Call to the default constructor defined by the compiler. It initializes the instance variables to 0.</a:t>
            </a:r>
          </a:p>
        </p:txBody>
      </p:sp>
      <p:sp>
        <p:nvSpPr>
          <p:cNvPr id="126990" name="Rectangle 14"/>
          <p:cNvSpPr>
            <a:spLocks noChangeArrowheads="1"/>
          </p:cNvSpPr>
          <p:nvPr/>
        </p:nvSpPr>
        <p:spPr bwMode="auto">
          <a:xfrm>
            <a:off x="6477000" y="47244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Width</a:t>
            </a:r>
          </a:p>
        </p:txBody>
      </p:sp>
      <p:sp>
        <p:nvSpPr>
          <p:cNvPr id="126991" name="Rectangle 15"/>
          <p:cNvSpPr>
            <a:spLocks noChangeArrowheads="1"/>
          </p:cNvSpPr>
          <p:nvPr/>
        </p:nvSpPr>
        <p:spPr bwMode="auto">
          <a:xfrm>
            <a:off x="6477000" y="51816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Height</a:t>
            </a:r>
          </a:p>
        </p:txBody>
      </p:sp>
      <p:sp>
        <p:nvSpPr>
          <p:cNvPr id="126992" name="Rectangle 16"/>
          <p:cNvSpPr>
            <a:spLocks noChangeArrowheads="1"/>
          </p:cNvSpPr>
          <p:nvPr/>
        </p:nvSpPr>
        <p:spPr bwMode="auto">
          <a:xfrm>
            <a:off x="6477000" y="5638800"/>
            <a:ext cx="1752600" cy="457200"/>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Depth</a:t>
            </a:r>
          </a:p>
        </p:txBody>
      </p:sp>
      <p:sp>
        <p:nvSpPr>
          <p:cNvPr id="126993" name="Rectangle 17"/>
          <p:cNvSpPr>
            <a:spLocks noChangeArrowheads="1"/>
          </p:cNvSpPr>
          <p:nvPr/>
        </p:nvSpPr>
        <p:spPr bwMode="auto">
          <a:xfrm>
            <a:off x="4724400" y="4419600"/>
            <a:ext cx="1143000" cy="457200"/>
          </a:xfrm>
          <a:prstGeom prst="rect">
            <a:avLst/>
          </a:prstGeom>
          <a:solidFill>
            <a:schemeClr val="bg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126994" name="Rectangle 18"/>
          <p:cNvSpPr>
            <a:spLocks noChangeArrowheads="1"/>
          </p:cNvSpPr>
          <p:nvPr/>
        </p:nvSpPr>
        <p:spPr bwMode="auto">
          <a:xfrm>
            <a:off x="4648200" y="5181600"/>
            <a:ext cx="1143000" cy="457200"/>
          </a:xfrm>
          <a:prstGeom prst="rect">
            <a:avLst/>
          </a:prstGeom>
          <a:solidFill>
            <a:schemeClr val="bg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126995" name="Text Box 19"/>
          <p:cNvSpPr txBox="1">
            <a:spLocks noChangeArrowheads="1"/>
          </p:cNvSpPr>
          <p:nvPr/>
        </p:nvSpPr>
        <p:spPr bwMode="auto">
          <a:xfrm>
            <a:off x="4038600" y="4419600"/>
            <a:ext cx="5334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b1</a:t>
            </a:r>
          </a:p>
        </p:txBody>
      </p:sp>
      <p:sp>
        <p:nvSpPr>
          <p:cNvPr id="126996" name="Text Box 20"/>
          <p:cNvSpPr txBox="1">
            <a:spLocks noChangeArrowheads="1"/>
          </p:cNvSpPr>
          <p:nvPr/>
        </p:nvSpPr>
        <p:spPr bwMode="auto">
          <a:xfrm>
            <a:off x="4038600" y="5272088"/>
            <a:ext cx="533400" cy="366712"/>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b2</a:t>
            </a:r>
          </a:p>
        </p:txBody>
      </p:sp>
      <p:sp>
        <p:nvSpPr>
          <p:cNvPr id="126997" name="Line 21"/>
          <p:cNvSpPr>
            <a:spLocks noChangeShapeType="1"/>
          </p:cNvSpPr>
          <p:nvPr/>
        </p:nvSpPr>
        <p:spPr bwMode="auto">
          <a:xfrm flipV="1">
            <a:off x="5486400" y="5029200"/>
            <a:ext cx="990600" cy="457200"/>
          </a:xfrm>
          <a:prstGeom prst="line">
            <a:avLst/>
          </a:prstGeom>
          <a:noFill/>
          <a:ln w="9525">
            <a:solidFill>
              <a:schemeClr val="tx1"/>
            </a:solidFill>
            <a:round/>
            <a:headEnd/>
            <a:tailEnd type="triangle" w="med" len="med"/>
          </a:ln>
          <a:effectLst/>
        </p:spPr>
        <p:txBody>
          <a:bodyPr/>
          <a:lstStyle/>
          <a:p>
            <a:endParaRPr lang="en-US"/>
          </a:p>
        </p:txBody>
      </p:sp>
      <p:sp>
        <p:nvSpPr>
          <p:cNvPr id="126998" name="Line 22"/>
          <p:cNvSpPr>
            <a:spLocks noChangeShapeType="1"/>
          </p:cNvSpPr>
          <p:nvPr/>
        </p:nvSpPr>
        <p:spPr bwMode="auto">
          <a:xfrm>
            <a:off x="5562600" y="4648200"/>
            <a:ext cx="91440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978E64CB-6FF4-4385-B65A-15504E9D4CD2}" type="slidenum">
              <a:rPr lang="en-US"/>
              <a:pPr>
                <a:defRPr/>
              </a:pPr>
              <a:t>86</a:t>
            </a:fld>
            <a:endParaRPr lang="en-US"/>
          </a:p>
        </p:txBody>
      </p:sp>
      <p:sp>
        <p:nvSpPr>
          <p:cNvPr id="128002" name="Rectangle 2"/>
          <p:cNvSpPr>
            <a:spLocks noGrp="1"/>
          </p:cNvSpPr>
          <p:nvPr>
            <p:ph type="title"/>
          </p:nvPr>
        </p:nvSpPr>
        <p:spPr bwMode="auto">
          <a:noFill/>
        </p:spPr>
        <p:txBody>
          <a:bodyPr wrap="square" lIns="92075" tIns="46038" rIns="92075" bIns="46038" numCol="1" anchorCtr="0" compatLnSpc="1">
            <a:prstTxWarp prst="textNoShape">
              <a:avLst/>
            </a:prstTxWarp>
          </a:bodyPr>
          <a:lstStyle/>
          <a:p>
            <a:r>
              <a:rPr lang="en-US" b="0" smtClean="0">
                <a:effectLst/>
                <a:latin typeface="Times New Roman" pitchFamily="18" charset="0"/>
              </a:rPr>
              <a:t>References</a:t>
            </a:r>
          </a:p>
        </p:txBody>
      </p:sp>
      <p:sp>
        <p:nvSpPr>
          <p:cNvPr id="128003" name="Rectangle 3"/>
          <p:cNvSpPr>
            <a:spLocks noGrp="1"/>
          </p:cNvSpPr>
          <p:nvPr>
            <p:ph type="body" idx="1"/>
          </p:nvPr>
        </p:nvSpPr>
        <p:spPr>
          <a:xfrm>
            <a:off x="457200" y="1481138"/>
            <a:ext cx="8148638" cy="4414837"/>
          </a:xfrm>
          <a:noFill/>
          <a:ln/>
        </p:spPr>
        <p:txBody>
          <a:bodyPr lIns="92075" tIns="46038" rIns="92075" bIns="46038"/>
          <a:lstStyle/>
          <a:p>
            <a:pPr>
              <a:spcBef>
                <a:spcPct val="70000"/>
              </a:spcBef>
              <a:buFont typeface="Wingdings" pitchFamily="2" charset="2"/>
              <a:buChar char="ü"/>
            </a:pPr>
            <a:r>
              <a:rPr lang="en-US" sz="2300" dirty="0" smtClean="0">
                <a:solidFill>
                  <a:srgbClr val="FF0000"/>
                </a:solidFill>
                <a:latin typeface="Times New Roman" pitchFamily="18" charset="0"/>
              </a:rPr>
              <a:t>An reference variable holds the memory address.</a:t>
            </a:r>
          </a:p>
          <a:p>
            <a:pPr>
              <a:spcBef>
                <a:spcPct val="70000"/>
              </a:spcBef>
              <a:buFont typeface="Wingdings" pitchFamily="2" charset="2"/>
              <a:buChar char="ü"/>
            </a:pPr>
            <a:r>
              <a:rPr lang="en-US" sz="2300" dirty="0" smtClean="0">
                <a:solidFill>
                  <a:srgbClr val="FF0000"/>
                </a:solidFill>
                <a:latin typeface="Times New Roman" pitchFamily="18" charset="0"/>
              </a:rPr>
              <a:t>It is similar to the pointer.</a:t>
            </a:r>
          </a:p>
          <a:p>
            <a:pPr>
              <a:spcBef>
                <a:spcPct val="70000"/>
              </a:spcBef>
              <a:buFont typeface="Wingdings" pitchFamily="2" charset="2"/>
              <a:buChar char="ü"/>
            </a:pPr>
            <a:r>
              <a:rPr lang="en-US" sz="2300" dirty="0" smtClean="0">
                <a:solidFill>
                  <a:srgbClr val="FF0000"/>
                </a:solidFill>
                <a:latin typeface="Times New Roman" pitchFamily="18" charset="0"/>
              </a:rPr>
              <a:t>Key difference- cannot manipulate as pointer</a:t>
            </a:r>
            <a:r>
              <a:rPr lang="en-US" sz="2300" dirty="0" smtClean="0"/>
              <a:t>–</a:t>
            </a:r>
            <a:r>
              <a:rPr lang="en-US" sz="2300" dirty="0" smtClean="0">
                <a:latin typeface="Times New Roman" pitchFamily="18" charset="0"/>
              </a:rPr>
              <a:t> It point any </a:t>
            </a:r>
            <a:r>
              <a:rPr lang="en-US" sz="2300" dirty="0" smtClean="0">
                <a:solidFill>
                  <a:srgbClr val="FF0000"/>
                </a:solidFill>
                <a:latin typeface="Times New Roman" pitchFamily="18" charset="0"/>
              </a:rPr>
              <a:t>arbitrary memory location or it cannot be manipulate like an integer.</a:t>
            </a:r>
          </a:p>
          <a:p>
            <a:pPr>
              <a:spcBef>
                <a:spcPct val="70000"/>
              </a:spcBef>
              <a:buFont typeface="Wingdings" pitchFamily="2" charset="2"/>
              <a:buChar char="ü"/>
            </a:pPr>
            <a:endParaRPr lang="en-US" sz="2300" dirty="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9FC7BC2-06A2-4AB7-9D88-20590E7E4FA0}" type="slidenum">
              <a:rPr lang="en-US"/>
              <a:pPr>
                <a:defRPr/>
              </a:pPr>
              <a:t>87</a:t>
            </a:fld>
            <a:endParaRPr lang="en-US"/>
          </a:p>
        </p:txBody>
      </p:sp>
      <p:sp>
        <p:nvSpPr>
          <p:cNvPr id="1290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The null Reference</a:t>
            </a:r>
          </a:p>
        </p:txBody>
      </p:sp>
      <p:sp>
        <p:nvSpPr>
          <p:cNvPr id="129027" name="Rectangle 3"/>
          <p:cNvSpPr>
            <a:spLocks noGrp="1"/>
          </p:cNvSpPr>
          <p:nvPr>
            <p:ph type="body" idx="1"/>
          </p:nvPr>
        </p:nvSpPr>
        <p:spPr/>
        <p:txBody>
          <a:bodyPr/>
          <a:lstStyle/>
          <a:p>
            <a:pPr>
              <a:lnSpc>
                <a:spcPct val="90000"/>
              </a:lnSpc>
              <a:spcBef>
                <a:spcPct val="70000"/>
              </a:spcBef>
              <a:buFont typeface="Wingdings" pitchFamily="2" charset="2"/>
              <a:buChar char="ü"/>
            </a:pPr>
            <a:r>
              <a:rPr lang="en-US" sz="2000" dirty="0" smtClean="0">
                <a:solidFill>
                  <a:srgbClr val="FF0000"/>
                </a:solidFill>
                <a:latin typeface="Times New Roman" pitchFamily="18" charset="0"/>
              </a:rPr>
              <a:t>An object reference variable that does not currently point to an object is </a:t>
            </a:r>
            <a:r>
              <a:rPr lang="en-US" sz="2000" dirty="0" smtClean="0">
                <a:latin typeface="Times New Roman" pitchFamily="18" charset="0"/>
              </a:rPr>
              <a:t>called a </a:t>
            </a:r>
            <a:r>
              <a:rPr lang="en-US" sz="2000" i="1" dirty="0" smtClean="0">
                <a:solidFill>
                  <a:srgbClr val="0000CC"/>
                </a:solidFill>
                <a:latin typeface="Times New Roman" pitchFamily="18" charset="0"/>
              </a:rPr>
              <a:t>null reference</a:t>
            </a:r>
            <a:endParaRPr lang="en-US" sz="2000" dirty="0" smtClean="0">
              <a:latin typeface="Times New Roman" pitchFamily="18" charset="0"/>
            </a:endParaRPr>
          </a:p>
          <a:p>
            <a:pPr>
              <a:lnSpc>
                <a:spcPct val="90000"/>
              </a:lnSpc>
              <a:spcBef>
                <a:spcPct val="70000"/>
              </a:spcBef>
              <a:buFont typeface="Wingdings" pitchFamily="2" charset="2"/>
              <a:buChar char="ü"/>
            </a:pPr>
            <a:r>
              <a:rPr lang="en-US" sz="2000" dirty="0" smtClean="0">
                <a:latin typeface="Times New Roman" pitchFamily="18" charset="0"/>
              </a:rPr>
              <a:t>The reserved word null can be used to explicitly set a null reference:</a:t>
            </a:r>
          </a:p>
          <a:p>
            <a:pPr>
              <a:lnSpc>
                <a:spcPct val="90000"/>
              </a:lnSpc>
              <a:spcBef>
                <a:spcPct val="70000"/>
              </a:spcBef>
              <a:buFont typeface="Wingdings" pitchFamily="2" charset="2"/>
              <a:buNone/>
            </a:pPr>
            <a:r>
              <a:rPr lang="en-US" sz="2000" dirty="0" smtClean="0">
                <a:solidFill>
                  <a:srgbClr val="FF0000"/>
                </a:solidFill>
                <a:latin typeface="Times New Roman" pitchFamily="18" charset="0"/>
              </a:rPr>
              <a:t>     	name = null;</a:t>
            </a:r>
          </a:p>
          <a:p>
            <a:pPr>
              <a:lnSpc>
                <a:spcPct val="90000"/>
              </a:lnSpc>
              <a:spcBef>
                <a:spcPct val="75000"/>
              </a:spcBef>
              <a:buFont typeface="Wingdings" pitchFamily="2" charset="2"/>
              <a:buChar char="ü"/>
            </a:pPr>
            <a:r>
              <a:rPr lang="en-US" sz="1800" dirty="0" smtClean="0">
                <a:solidFill>
                  <a:srgbClr val="FF0000"/>
                </a:solidFill>
                <a:latin typeface="Times New Roman" pitchFamily="18" charset="0"/>
              </a:rPr>
              <a:t>An object reference variable declared at the class level (an instance variable) is automatically initialized to null</a:t>
            </a:r>
          </a:p>
          <a:p>
            <a:pPr>
              <a:lnSpc>
                <a:spcPct val="90000"/>
              </a:lnSpc>
              <a:spcBef>
                <a:spcPct val="75000"/>
              </a:spcBef>
              <a:buFont typeface="Wingdings" pitchFamily="2" charset="2"/>
              <a:buChar char="ü"/>
            </a:pPr>
            <a:r>
              <a:rPr lang="en-US" sz="1800" dirty="0" smtClean="0">
                <a:latin typeface="Times New Roman" pitchFamily="18" charset="0"/>
              </a:rPr>
              <a:t>The programmer must carefully ensure that an object reference variable refers to a valid object before it is used</a:t>
            </a:r>
          </a:p>
          <a:p>
            <a:pPr>
              <a:lnSpc>
                <a:spcPct val="90000"/>
              </a:lnSpc>
              <a:spcBef>
                <a:spcPct val="70000"/>
              </a:spcBef>
              <a:buFont typeface="Wingdings" pitchFamily="2" charset="2"/>
              <a:buNone/>
            </a:pPr>
            <a:endParaRPr lang="en-US" sz="2000" dirty="0" smtClean="0">
              <a:latin typeface="Times New Roman" pitchFamily="18" charset="0"/>
            </a:endParaRPr>
          </a:p>
          <a:p>
            <a:pPr>
              <a:lnSpc>
                <a:spcPct val="90000"/>
              </a:lnSpc>
              <a:spcBef>
                <a:spcPct val="70000"/>
              </a:spcBef>
              <a:buFont typeface="Wingdings" pitchFamily="2" charset="2"/>
              <a:buNone/>
            </a:pPr>
            <a:r>
              <a:rPr lang="en-US" sz="2000" dirty="0" smtClean="0">
                <a:latin typeface="Times New Roman" pitchFamily="18" charset="0"/>
              </a:rPr>
              <a:t>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79961670-A622-4ADB-8CE7-8A45AEAB2F16}" type="slidenum">
              <a:rPr lang="en-US"/>
              <a:pPr>
                <a:defRPr/>
              </a:pPr>
              <a:t>88</a:t>
            </a:fld>
            <a:endParaRPr lang="en-US"/>
          </a:p>
        </p:txBody>
      </p:sp>
      <p:sp>
        <p:nvSpPr>
          <p:cNvPr id="13005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smtClean="0">
                <a:effectLst/>
                <a:latin typeface="Times New Roman" pitchFamily="18" charset="0"/>
              </a:rPr>
              <a:t>Instance variables </a:t>
            </a:r>
          </a:p>
        </p:txBody>
      </p:sp>
      <p:sp>
        <p:nvSpPr>
          <p:cNvPr id="130051" name="Rectangle 3"/>
          <p:cNvSpPr>
            <a:spLocks noGrp="1"/>
          </p:cNvSpPr>
          <p:nvPr>
            <p:ph type="body" idx="1"/>
          </p:nvPr>
        </p:nvSpPr>
        <p:spPr/>
        <p:txBody>
          <a:bodyPr/>
          <a:lstStyle/>
          <a:p>
            <a:pPr>
              <a:lnSpc>
                <a:spcPct val="90000"/>
              </a:lnSpc>
              <a:buClr>
                <a:schemeClr val="tx1"/>
              </a:buClr>
              <a:buFont typeface="Wingdings" pitchFamily="2" charset="2"/>
              <a:buChar char="ü"/>
            </a:pPr>
            <a:r>
              <a:rPr lang="en-US" dirty="0" smtClean="0">
                <a:latin typeface="Times New Roman" pitchFamily="18" charset="0"/>
              </a:rPr>
              <a:t>Default initialization</a:t>
            </a:r>
          </a:p>
          <a:p>
            <a:pPr lvl="1">
              <a:lnSpc>
                <a:spcPct val="90000"/>
              </a:lnSpc>
              <a:buClr>
                <a:schemeClr val="tx1"/>
              </a:buClr>
              <a:buFont typeface="Wingdings" pitchFamily="2" charset="2"/>
              <a:buChar char="ü"/>
            </a:pPr>
            <a:r>
              <a:rPr lang="en-US" dirty="0" smtClean="0">
                <a:solidFill>
                  <a:srgbClr val="FF0000"/>
                </a:solidFill>
                <a:latin typeface="Times New Roman" pitchFamily="18" charset="0"/>
              </a:rPr>
              <a:t>If the variable is within a method, Java does NOT initialize it.</a:t>
            </a:r>
          </a:p>
          <a:p>
            <a:pPr lvl="1">
              <a:lnSpc>
                <a:spcPct val="90000"/>
              </a:lnSpc>
              <a:buClr>
                <a:schemeClr val="tx1"/>
              </a:buClr>
              <a:buFont typeface="Wingdings" pitchFamily="2" charset="2"/>
              <a:buChar char="ü"/>
            </a:pPr>
            <a:r>
              <a:rPr lang="en-US" dirty="0" smtClean="0">
                <a:latin typeface="Times New Roman" pitchFamily="18" charset="0"/>
              </a:rPr>
              <a:t>If the variable is within a class, Java initializes it as follows:</a:t>
            </a:r>
          </a:p>
          <a:p>
            <a:pPr lvl="2">
              <a:lnSpc>
                <a:spcPct val="90000"/>
              </a:lnSpc>
              <a:buClr>
                <a:schemeClr val="tx1"/>
              </a:buClr>
              <a:buFont typeface="Wingdings" pitchFamily="2" charset="2"/>
              <a:buChar char="ü"/>
            </a:pPr>
            <a:r>
              <a:rPr lang="en-US" dirty="0" smtClean="0">
                <a:solidFill>
                  <a:srgbClr val="FF0000"/>
                </a:solidFill>
                <a:latin typeface="Times New Roman" pitchFamily="18" charset="0"/>
              </a:rPr>
              <a:t>Numeric instance variables initialized to 0</a:t>
            </a:r>
          </a:p>
          <a:p>
            <a:pPr lvl="2">
              <a:lnSpc>
                <a:spcPct val="90000"/>
              </a:lnSpc>
              <a:buClr>
                <a:schemeClr val="tx1"/>
              </a:buClr>
              <a:buFont typeface="Wingdings" pitchFamily="2" charset="2"/>
              <a:buChar char="ü"/>
            </a:pPr>
            <a:r>
              <a:rPr lang="en-US" dirty="0" smtClean="0">
                <a:solidFill>
                  <a:srgbClr val="FF0000"/>
                </a:solidFill>
                <a:latin typeface="Times New Roman" pitchFamily="18" charset="0"/>
              </a:rPr>
              <a:t>Logical instance variables initialized to false</a:t>
            </a:r>
          </a:p>
          <a:p>
            <a:pPr lvl="2">
              <a:lnSpc>
                <a:spcPct val="90000"/>
              </a:lnSpc>
              <a:buClr>
                <a:schemeClr val="tx1"/>
              </a:buClr>
              <a:buFont typeface="Wingdings" pitchFamily="2" charset="2"/>
              <a:buChar char="ü"/>
            </a:pPr>
            <a:r>
              <a:rPr lang="en-US" dirty="0" smtClean="0">
                <a:solidFill>
                  <a:srgbClr val="FF0000"/>
                </a:solidFill>
                <a:latin typeface="Times New Roman" pitchFamily="18" charset="0"/>
              </a:rPr>
              <a:t>Object instance variables initialized to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5"/>
          <p:cNvSpPr>
            <a:spLocks noGrp="1"/>
          </p:cNvSpPr>
          <p:nvPr>
            <p:ph type="sldNum" sz="quarter" idx="12"/>
          </p:nvPr>
        </p:nvSpPr>
        <p:spPr/>
        <p:txBody>
          <a:bodyPr/>
          <a:lstStyle/>
          <a:p>
            <a:pPr>
              <a:defRPr/>
            </a:pPr>
            <a:fld id="{45D5C352-B5DA-4F80-9FC6-98425DBAC23A}" type="slidenum">
              <a:rPr lang="en-US"/>
              <a:pPr>
                <a:defRPr/>
              </a:pPr>
              <a:t>89</a:t>
            </a:fld>
            <a:endParaRPr lang="en-US"/>
          </a:p>
        </p:txBody>
      </p:sp>
      <p:sp>
        <p:nvSpPr>
          <p:cNvPr id="133122" name="Rectangle 2"/>
          <p:cNvSpPr>
            <a:spLocks noGrp="1"/>
          </p:cNvSpPr>
          <p:nvPr>
            <p:ph type="ctrTitle"/>
          </p:nvPr>
        </p:nvSpPr>
        <p:spPr bwMode="auto">
          <a:xfrm>
            <a:off x="685800" y="1676400"/>
            <a:ext cx="7772400" cy="1470025"/>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Lecture Five</a:t>
            </a:r>
          </a:p>
        </p:txBody>
      </p:sp>
      <p:sp>
        <p:nvSpPr>
          <p:cNvPr id="133123" name="Rectangle 3"/>
          <p:cNvSpPr>
            <a:spLocks noGrp="1"/>
          </p:cNvSpPr>
          <p:nvPr>
            <p:ph type="subTitle" idx="1"/>
          </p:nvPr>
        </p:nvSpPr>
        <p:spPr/>
        <p:txBody>
          <a:bodyPr/>
          <a:lstStyle/>
          <a:p>
            <a:pPr marL="109538">
              <a:lnSpc>
                <a:spcPct val="80000"/>
              </a:lnSpc>
            </a:pPr>
            <a:r>
              <a:rPr lang="en-US" sz="3200" b="1" smtClean="0">
                <a:latin typeface="Times New Roman" pitchFamily="18" charset="0"/>
              </a:rPr>
              <a:t>Import Statement</a:t>
            </a:r>
          </a:p>
          <a:p>
            <a:pPr marL="109538">
              <a:lnSpc>
                <a:spcPct val="80000"/>
              </a:lnSpc>
            </a:pPr>
            <a:r>
              <a:rPr lang="en-US" sz="3200" b="1" smtClean="0">
                <a:latin typeface="Times New Roman" pitchFamily="18" charset="0"/>
              </a:rPr>
              <a:t>&amp;</a:t>
            </a:r>
          </a:p>
          <a:p>
            <a:pPr marL="109538">
              <a:lnSpc>
                <a:spcPct val="80000"/>
              </a:lnSpc>
            </a:pPr>
            <a:r>
              <a:rPr lang="en-US" sz="3200" b="1" smtClean="0">
                <a:latin typeface="Times New Roman" pitchFamily="18" charset="0"/>
              </a:rPr>
              <a:t>Taking Input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9" name="Slide Number Placeholder 17"/>
          <p:cNvSpPr>
            <a:spLocks noGrp="1"/>
          </p:cNvSpPr>
          <p:nvPr>
            <p:ph type="sldNum" sz="quarter" idx="12"/>
          </p:nvPr>
        </p:nvSpPr>
        <p:spPr/>
        <p:txBody>
          <a:bodyPr/>
          <a:lstStyle/>
          <a:p>
            <a:pPr>
              <a:defRPr/>
            </a:pPr>
            <a:fld id="{E1AFCA26-928C-4723-9B2F-C9DEAA024525}" type="slidenum">
              <a:rPr lang="en-US"/>
              <a:pPr>
                <a:defRPr/>
              </a:pPr>
              <a:t>9</a:t>
            </a:fld>
            <a:endParaRPr lang="en-US"/>
          </a:p>
        </p:txBody>
      </p:sp>
      <p:sp>
        <p:nvSpPr>
          <p:cNvPr id="17410" name="Rectangle 3"/>
          <p:cNvSpPr>
            <a:spLocks noGrp="1" noChangeArrowheads="1"/>
          </p:cNvSpPr>
          <p:nvPr>
            <p:ph idx="1"/>
          </p:nvPr>
        </p:nvSpPr>
        <p:spPr/>
        <p:txBody>
          <a:bodyPr/>
          <a:lstStyle/>
          <a:p>
            <a:pPr>
              <a:buSzTx/>
              <a:buFont typeface="Wingdings" pitchFamily="2" charset="2"/>
              <a:buBlip>
                <a:blip r:embed="rId2"/>
              </a:buBlip>
            </a:pPr>
            <a:r>
              <a:rPr lang="en-US" sz="2400" smtClean="0">
                <a:latin typeface="Times New Roman" pitchFamily="18" charset="0"/>
              </a:rPr>
              <a:t>“Write-Once Run-Anywhere”</a:t>
            </a:r>
          </a:p>
          <a:p>
            <a:pPr>
              <a:buSzTx/>
              <a:buFont typeface="Wingdings" pitchFamily="2" charset="2"/>
              <a:buBlip>
                <a:blip r:embed="rId2"/>
              </a:buBlip>
            </a:pPr>
            <a:r>
              <a:rPr lang="en-US" sz="2400" smtClean="0">
                <a:latin typeface="Times New Roman" pitchFamily="18" charset="0"/>
              </a:rPr>
              <a:t>Changes in system resources will not force any change in the program.</a:t>
            </a:r>
          </a:p>
          <a:p>
            <a:pPr>
              <a:buSzTx/>
              <a:buFont typeface="Wingdings" pitchFamily="2" charset="2"/>
              <a:buBlip>
                <a:blip r:embed="rId2"/>
              </a:buBlip>
            </a:pPr>
            <a:r>
              <a:rPr lang="en-US" sz="2400" smtClean="0">
                <a:latin typeface="Times New Roman" pitchFamily="18" charset="0"/>
              </a:rPr>
              <a:t>The Java Virtual Machine (JVM) hides the complexity of working on a particular platform</a:t>
            </a:r>
          </a:p>
          <a:p>
            <a:pPr lvl="1">
              <a:buFont typeface="Wingdings" pitchFamily="2" charset="2"/>
              <a:buBlip>
                <a:blip r:embed="rId2"/>
              </a:buBlip>
            </a:pPr>
            <a:r>
              <a:rPr lang="en-US" sz="2400" smtClean="0">
                <a:latin typeface="Times New Roman" pitchFamily="18" charset="0"/>
              </a:rPr>
              <a:t>Convert byte code into machine level representation. </a:t>
            </a:r>
          </a:p>
          <a:p>
            <a:pPr>
              <a:buSzTx/>
              <a:buFont typeface="Wingdings" pitchFamily="2" charset="2"/>
              <a:buBlip>
                <a:blip r:embed="rId2"/>
              </a:buBlip>
            </a:pPr>
            <a:endParaRPr lang="en-US" sz="2400" smtClean="0">
              <a:latin typeface="Times New Roman" pitchFamily="18" charset="0"/>
            </a:endParaRPr>
          </a:p>
          <a:p>
            <a:pPr>
              <a:buFont typeface="Wingdings" pitchFamily="2" charset="2"/>
              <a:buNone/>
            </a:pPr>
            <a:endParaRPr lang="en-US" sz="2000" smtClean="0"/>
          </a:p>
        </p:txBody>
      </p:sp>
      <p:sp>
        <p:nvSpPr>
          <p:cNvPr id="29698" name="Rectangle 2"/>
          <p:cNvSpPr>
            <a:spLocks noGrp="1" noChangeArrowheads="1"/>
          </p:cNvSpPr>
          <p:nvPr>
            <p:ph type="title"/>
          </p:nvPr>
        </p:nvSpPr>
        <p:spPr/>
        <p:txBody>
          <a:bodyPr>
            <a:normAutofit fontScale="90000"/>
          </a:bodyPr>
          <a:lstStyle/>
          <a:p>
            <a:pPr fontAlgn="auto">
              <a:spcAft>
                <a:spcPts val="0"/>
              </a:spcAft>
              <a:defRPr/>
            </a:pPr>
            <a:r>
              <a:rPr lang="en-US"/>
              <a:t>Platform Independent and Portable</a:t>
            </a:r>
          </a:p>
        </p:txBody>
      </p:sp>
      <p:sp>
        <p:nvSpPr>
          <p:cNvPr id="17412"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8865249B-87F2-465D-9947-DC9D4BAC2B3F}" type="slidenum">
              <a:rPr lang="en-US" sz="1000"/>
              <a:pPr algn="r"/>
              <a:t>9</a:t>
            </a:fld>
            <a:endParaRPr lang="en-US" sz="1000"/>
          </a:p>
        </p:txBody>
      </p:sp>
      <p:sp>
        <p:nvSpPr>
          <p:cNvPr id="17413" name="Footer Placeholder 6"/>
          <p:cNvSpPr txBox="1">
            <a:spLocks noGrp="1"/>
          </p:cNvSpPr>
          <p:nvPr/>
        </p:nvSpPr>
        <p:spPr bwMode="auto">
          <a:xfrm>
            <a:off x="4379913" y="6408738"/>
            <a:ext cx="2351087" cy="365125"/>
          </a:xfrm>
          <a:prstGeom prst="rect">
            <a:avLst/>
          </a:prstGeom>
          <a:noFill/>
          <a:ln w="9525">
            <a:noFill/>
            <a:miter lim="800000"/>
            <a:headEnd/>
            <a:tailEnd/>
          </a:ln>
        </p:spPr>
        <p:txBody>
          <a:bodyPr anchor="b"/>
          <a:lstStyle/>
          <a:p>
            <a:pPr algn="r"/>
            <a:endParaRPr lang="en-US" sz="1000"/>
          </a:p>
        </p:txBody>
      </p:sp>
      <p:sp>
        <p:nvSpPr>
          <p:cNvPr id="7" name="Footer Placeholder 6"/>
          <p:cNvSpPr txBox="1">
            <a:spLocks noGrp="1"/>
          </p:cNvSpPr>
          <p:nvPr/>
        </p:nvSpPr>
        <p:spPr>
          <a:xfrm>
            <a:off x="381000" y="6408738"/>
            <a:ext cx="8534400" cy="449262"/>
          </a:xfrm>
          <a:prstGeom prst="rect">
            <a:avLst/>
          </a:prstGeom>
          <a:noFill/>
        </p:spPr>
        <p:txBody>
          <a:bodyPr anchor="b"/>
          <a:lstStyle/>
          <a:p>
            <a:r>
              <a:rPr lang="en-US" sz="1000">
                <a:solidFill>
                  <a:srgbClr val="E8F0F4"/>
                </a:solidFill>
              </a:rPr>
              <a:t>05/07/2008				Mosarratj Jahan, Dept. of CSE, DU</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C958DF6-CBBB-46BF-9FB2-FF9E523EEFBB}" type="slidenum">
              <a:rPr lang="en-US"/>
              <a:pPr>
                <a:defRPr/>
              </a:pPr>
              <a:t>90</a:t>
            </a:fld>
            <a:endParaRPr lang="en-US"/>
          </a:p>
        </p:txBody>
      </p:sp>
      <p:sp>
        <p:nvSpPr>
          <p:cNvPr id="134146" name="Rectangle 2"/>
          <p:cNvSpPr>
            <a:spLocks noGrp="1"/>
          </p:cNvSpPr>
          <p:nvPr>
            <p:ph type="title"/>
          </p:nvPr>
        </p:nvSpPr>
        <p:spPr bwMode="auto">
          <a:xfrm>
            <a:off x="914400" y="277813"/>
            <a:ext cx="7924800" cy="636587"/>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Import Statement</a:t>
            </a:r>
          </a:p>
        </p:txBody>
      </p:sp>
      <p:sp>
        <p:nvSpPr>
          <p:cNvPr id="134147" name="Rectangle 3"/>
          <p:cNvSpPr>
            <a:spLocks noGrp="1"/>
          </p:cNvSpPr>
          <p:nvPr>
            <p:ph type="body" idx="1"/>
          </p:nvPr>
        </p:nvSpPr>
        <p:spPr>
          <a:xfrm>
            <a:off x="914400" y="1066800"/>
            <a:ext cx="7772400" cy="5064125"/>
          </a:xfrm>
        </p:spPr>
        <p:txBody>
          <a:bodyPr/>
          <a:lstStyle/>
          <a:p>
            <a:pPr>
              <a:buFont typeface="Wingdings" pitchFamily="2" charset="2"/>
              <a:buChar char="ü"/>
            </a:pPr>
            <a:r>
              <a:rPr lang="en-US" sz="2000" dirty="0" smtClean="0">
                <a:latin typeface="Times New Roman" pitchFamily="18" charset="0"/>
              </a:rPr>
              <a:t>A java package is a collection of related classes.</a:t>
            </a:r>
          </a:p>
          <a:p>
            <a:pPr>
              <a:buFont typeface="Wingdings" pitchFamily="2" charset="2"/>
              <a:buChar char="ü"/>
            </a:pPr>
            <a:r>
              <a:rPr lang="en-US" sz="2000" dirty="0" smtClean="0">
                <a:latin typeface="Times New Roman" pitchFamily="18" charset="0"/>
              </a:rPr>
              <a:t>In order to access the available classes in the package, the program must specify the complete dot </a:t>
            </a:r>
            <a:r>
              <a:rPr lang="en-US" sz="2000" dirty="0" err="1" smtClean="0">
                <a:latin typeface="Times New Roman" pitchFamily="18" charset="0"/>
              </a:rPr>
              <a:t>seperated</a:t>
            </a:r>
            <a:r>
              <a:rPr lang="en-US" sz="2000" dirty="0" smtClean="0">
                <a:latin typeface="Times New Roman" pitchFamily="18" charset="0"/>
              </a:rPr>
              <a:t> package path.</a:t>
            </a:r>
          </a:p>
          <a:p>
            <a:pPr>
              <a:buFont typeface="Wingdings" pitchFamily="2" charset="2"/>
              <a:buChar char="ü"/>
            </a:pPr>
            <a:r>
              <a:rPr lang="en-US" sz="2000" dirty="0" smtClean="0">
                <a:latin typeface="Times New Roman" pitchFamily="18" charset="0"/>
              </a:rPr>
              <a:t>The general format:</a:t>
            </a:r>
          </a:p>
          <a:p>
            <a:pPr>
              <a:buFont typeface="Wingdings" pitchFamily="2" charset="2"/>
              <a:buNone/>
            </a:pPr>
            <a:r>
              <a:rPr lang="en-US" sz="2000" dirty="0" smtClean="0">
                <a:latin typeface="Times New Roman" pitchFamily="18" charset="0"/>
              </a:rPr>
              <a:t>	import package-level1.[package-level2.]</a:t>
            </a:r>
            <a:r>
              <a:rPr lang="en-US" sz="2000" dirty="0" err="1" smtClean="0">
                <a:latin typeface="Times New Roman" pitchFamily="18" charset="0"/>
              </a:rPr>
              <a:t>classname</a:t>
            </a:r>
            <a:r>
              <a:rPr lang="en-US" sz="2000" dirty="0" smtClean="0">
                <a:latin typeface="Times New Roman" pitchFamily="18" charset="0"/>
              </a:rPr>
              <a:t>|*</a:t>
            </a:r>
          </a:p>
          <a:p>
            <a:pPr>
              <a:buFont typeface="Wingdings" pitchFamily="2" charset="2"/>
              <a:buChar char="ü"/>
            </a:pPr>
            <a:r>
              <a:rPr lang="en-US" sz="2000" dirty="0" smtClean="0">
                <a:latin typeface="Times New Roman" pitchFamily="18" charset="0"/>
              </a:rPr>
              <a:t> Two form of import statement:</a:t>
            </a:r>
          </a:p>
          <a:p>
            <a:pPr>
              <a:buFont typeface="Wingdings" pitchFamily="2" charset="2"/>
              <a:buNone/>
            </a:pPr>
            <a:r>
              <a:rPr lang="en-US" sz="2000" dirty="0" smtClean="0">
                <a:latin typeface="Times New Roman" pitchFamily="18" charset="0"/>
              </a:rPr>
              <a:t>	1. </a:t>
            </a:r>
            <a:r>
              <a:rPr lang="en-US" sz="2000" dirty="0" err="1" smtClean="0">
                <a:solidFill>
                  <a:srgbClr val="FF0000"/>
                </a:solidFill>
                <a:latin typeface="Times New Roman" pitchFamily="18" charset="0"/>
              </a:rPr>
              <a:t>import.package.class</a:t>
            </a:r>
            <a:r>
              <a:rPr lang="en-US" sz="2000" dirty="0" smtClean="0">
                <a:solidFill>
                  <a:srgbClr val="FF0000"/>
                </a:solidFill>
                <a:latin typeface="Times New Roman" pitchFamily="18" charset="0"/>
              </a:rPr>
              <a:t>;</a:t>
            </a:r>
          </a:p>
          <a:p>
            <a:pPr>
              <a:buFont typeface="Wingdings" pitchFamily="2" charset="2"/>
              <a:buNone/>
            </a:pPr>
            <a:r>
              <a:rPr lang="en-US" sz="2000" dirty="0" smtClean="0">
                <a:solidFill>
                  <a:srgbClr val="FF0000"/>
                </a:solidFill>
                <a:latin typeface="Times New Roman" pitchFamily="18" charset="0"/>
              </a:rPr>
              <a:t>	2. import package.*;</a:t>
            </a:r>
          </a:p>
          <a:p>
            <a:pPr>
              <a:buFont typeface="Wingdings" pitchFamily="2" charset="2"/>
              <a:buNone/>
            </a:pPr>
            <a:r>
              <a:rPr lang="en-US" sz="2000" dirty="0" smtClean="0">
                <a:latin typeface="Times New Roman" pitchFamily="18" charset="0"/>
              </a:rPr>
              <a:t>Example:</a:t>
            </a:r>
          </a:p>
          <a:p>
            <a:pPr>
              <a:buFont typeface="Wingdings" pitchFamily="2" charset="2"/>
              <a:buNone/>
            </a:pPr>
            <a:r>
              <a:rPr lang="en-US" sz="2000" dirty="0" smtClean="0">
                <a:latin typeface="Times New Roman" pitchFamily="18" charset="0"/>
              </a:rPr>
              <a:t>import </a:t>
            </a:r>
            <a:r>
              <a:rPr lang="en-US" sz="2000" dirty="0" err="1" smtClean="0">
                <a:latin typeface="Times New Roman" pitchFamily="18" charset="0"/>
              </a:rPr>
              <a:t>java.util.Scanner</a:t>
            </a:r>
            <a:r>
              <a:rPr lang="en-US" sz="2000" dirty="0" smtClean="0">
                <a:latin typeface="Times New Roman" pitchFamily="18" charset="0"/>
              </a:rPr>
              <a:t>;</a:t>
            </a:r>
          </a:p>
          <a:p>
            <a:pPr>
              <a:buFont typeface="Wingdings" pitchFamily="2" charset="2"/>
              <a:buNone/>
            </a:pPr>
            <a:r>
              <a:rPr lang="en-US" sz="2000" dirty="0" smtClean="0">
                <a:latin typeface="Times New Roman" pitchFamily="18" charset="0"/>
              </a:rPr>
              <a:t>import </a:t>
            </a:r>
            <a:r>
              <a:rPr lang="en-US" sz="2000" dirty="0" err="1" smtClean="0">
                <a:latin typeface="Times New Roman" pitchFamily="18" charset="0"/>
              </a:rPr>
              <a:t>java.util</a:t>
            </a:r>
            <a:r>
              <a:rPr lang="en-US" sz="20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8" name="Slide Number Placeholder 6"/>
          <p:cNvSpPr>
            <a:spLocks noGrp="1"/>
          </p:cNvSpPr>
          <p:nvPr>
            <p:ph type="sldNum" sz="quarter" idx="12"/>
          </p:nvPr>
        </p:nvSpPr>
        <p:spPr/>
        <p:txBody>
          <a:bodyPr/>
          <a:lstStyle/>
          <a:p>
            <a:pPr>
              <a:defRPr/>
            </a:pPr>
            <a:fld id="{13BE511D-392F-4D3E-9A08-478A6895BA31}" type="slidenum">
              <a:rPr lang="en-US"/>
              <a:pPr>
                <a:defRPr/>
              </a:pPr>
              <a:t>91</a:t>
            </a:fld>
            <a:endParaRPr lang="en-US"/>
          </a:p>
        </p:txBody>
      </p:sp>
      <p:sp>
        <p:nvSpPr>
          <p:cNvPr id="1351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Example</a:t>
            </a:r>
          </a:p>
        </p:txBody>
      </p:sp>
      <p:sp>
        <p:nvSpPr>
          <p:cNvPr id="135171" name="Rectangle 3"/>
          <p:cNvSpPr>
            <a:spLocks noGrp="1"/>
          </p:cNvSpPr>
          <p:nvPr>
            <p:ph type="body" sz="half" idx="1"/>
          </p:nvPr>
        </p:nvSpPr>
        <p:spPr>
          <a:xfrm>
            <a:off x="457200" y="1481138"/>
            <a:ext cx="4195763" cy="4110037"/>
          </a:xfrm>
        </p:spPr>
        <p:txBody>
          <a:bodyPr/>
          <a:lstStyle/>
          <a:p>
            <a:pPr>
              <a:lnSpc>
                <a:spcPct val="80000"/>
              </a:lnSpc>
              <a:buFont typeface="Wingdings 3" pitchFamily="18" charset="2"/>
              <a:buNone/>
            </a:pPr>
            <a:r>
              <a:rPr lang="en-US" sz="1400" dirty="0" smtClean="0">
                <a:solidFill>
                  <a:srgbClr val="FF0000"/>
                </a:solidFill>
                <a:latin typeface="Times New Roman" pitchFamily="18" charset="0"/>
              </a:rPr>
              <a:t>import </a:t>
            </a:r>
            <a:r>
              <a:rPr lang="en-US" sz="1400" dirty="0" err="1" smtClean="0">
                <a:solidFill>
                  <a:srgbClr val="FF0000"/>
                </a:solidFill>
                <a:latin typeface="Times New Roman" pitchFamily="18" charset="0"/>
              </a:rPr>
              <a:t>java.util.Random</a:t>
            </a:r>
            <a:r>
              <a:rPr lang="en-US" sz="1400" dirty="0" smtClean="0">
                <a:solidFill>
                  <a:srgbClr val="FF0000"/>
                </a:solidFill>
                <a:latin typeface="Times New Roman" pitchFamily="18" charset="0"/>
              </a:rPr>
              <a:t>;</a:t>
            </a:r>
          </a:p>
          <a:p>
            <a:pPr>
              <a:lnSpc>
                <a:spcPct val="80000"/>
              </a:lnSpc>
              <a:buFont typeface="Wingdings 3" pitchFamily="18" charset="2"/>
              <a:buNone/>
            </a:pPr>
            <a:endParaRPr lang="en-US" sz="1400" dirty="0" smtClean="0">
              <a:latin typeface="Times New Roman" pitchFamily="18" charset="0"/>
            </a:endParaRPr>
          </a:p>
          <a:p>
            <a:pPr>
              <a:lnSpc>
                <a:spcPct val="80000"/>
              </a:lnSpc>
              <a:buFont typeface="Wingdings 3" pitchFamily="18" charset="2"/>
              <a:buNone/>
            </a:pPr>
            <a:r>
              <a:rPr lang="en-US" sz="1400" dirty="0" smtClean="0">
                <a:latin typeface="Times New Roman" pitchFamily="18" charset="0"/>
              </a:rPr>
              <a:t>class random</a:t>
            </a:r>
          </a:p>
          <a:p>
            <a:pPr>
              <a:lnSpc>
                <a:spcPct val="80000"/>
              </a:lnSpc>
              <a:buFont typeface="Wingdings 3" pitchFamily="18" charset="2"/>
              <a:buNone/>
            </a:pPr>
            <a:r>
              <a:rPr lang="en-US" sz="1400" dirty="0" smtClean="0">
                <a:latin typeface="Times New Roman" pitchFamily="18" charset="0"/>
              </a:rPr>
              <a:t>{</a:t>
            </a:r>
          </a:p>
          <a:p>
            <a:pPr>
              <a:lnSpc>
                <a:spcPct val="80000"/>
              </a:lnSpc>
              <a:buFont typeface="Wingdings 3" pitchFamily="18" charset="2"/>
              <a:buNone/>
            </a:pPr>
            <a:r>
              <a:rPr lang="en-US" sz="1400" dirty="0" smtClean="0">
                <a:latin typeface="Times New Roman" pitchFamily="18" charset="0"/>
              </a:rPr>
              <a:t>        public static void main(String </a:t>
            </a:r>
            <a:r>
              <a:rPr lang="en-US" sz="1400" dirty="0" err="1" smtClean="0">
                <a:latin typeface="Times New Roman" pitchFamily="18" charset="0"/>
              </a:rPr>
              <a:t>args</a:t>
            </a:r>
            <a:r>
              <a:rPr lang="en-US" sz="1400" dirty="0" smtClean="0">
                <a:latin typeface="Times New Roman" pitchFamily="18" charset="0"/>
              </a:rPr>
              <a:t>[])</a:t>
            </a:r>
          </a:p>
          <a:p>
            <a:pPr>
              <a:lnSpc>
                <a:spcPct val="80000"/>
              </a:lnSpc>
              <a:buFont typeface="Wingdings 3" pitchFamily="18" charset="2"/>
              <a:buNone/>
            </a:pPr>
            <a:r>
              <a:rPr lang="en-US" sz="1400" dirty="0" smtClean="0">
                <a:latin typeface="Times New Roman" pitchFamily="18" charset="0"/>
              </a:rPr>
              <a:t>        {</a:t>
            </a:r>
          </a:p>
          <a:p>
            <a:pPr>
              <a:lnSpc>
                <a:spcPct val="80000"/>
              </a:lnSpc>
              <a:buFont typeface="Wingdings 3" pitchFamily="18" charset="2"/>
              <a:buNone/>
            </a:pPr>
            <a:r>
              <a:rPr lang="en-US" sz="1400" dirty="0" smtClean="0">
                <a:latin typeface="Times New Roman" pitchFamily="18" charset="0"/>
              </a:rPr>
              <a:t>                Random r = new Random();</a:t>
            </a:r>
          </a:p>
          <a:p>
            <a:pPr>
              <a:lnSpc>
                <a:spcPct val="80000"/>
              </a:lnSpc>
              <a:buFont typeface="Wingdings 3" pitchFamily="18" charset="2"/>
              <a:buNone/>
            </a:pPr>
            <a:r>
              <a:rPr lang="en-US" sz="1400" dirty="0" smtClean="0">
                <a:latin typeface="Times New Roman" pitchFamily="18" charset="0"/>
              </a:rPr>
              <a:t>                </a:t>
            </a:r>
            <a:r>
              <a:rPr lang="en-US" sz="1400" dirty="0" err="1" smtClean="0">
                <a:latin typeface="Times New Roman" pitchFamily="18" charset="0"/>
              </a:rPr>
              <a:t>int</a:t>
            </a:r>
            <a:r>
              <a:rPr lang="en-US" sz="1400" dirty="0" smtClean="0">
                <a:latin typeface="Times New Roman" pitchFamily="18" charset="0"/>
              </a:rPr>
              <a:t> </a:t>
            </a:r>
            <a:r>
              <a:rPr lang="en-US" sz="1400" dirty="0" err="1" smtClean="0">
                <a:latin typeface="Times New Roman" pitchFamily="18" charset="0"/>
              </a:rPr>
              <a:t>i</a:t>
            </a:r>
            <a:r>
              <a:rPr lang="en-US" sz="1400" dirty="0" smtClean="0">
                <a:latin typeface="Times New Roman" pitchFamily="18" charset="0"/>
              </a:rPr>
              <a:t>;</a:t>
            </a:r>
          </a:p>
          <a:p>
            <a:pPr>
              <a:lnSpc>
                <a:spcPct val="80000"/>
              </a:lnSpc>
              <a:buFont typeface="Wingdings 3" pitchFamily="18" charset="2"/>
              <a:buNone/>
            </a:pPr>
            <a:r>
              <a:rPr lang="en-US" sz="1400" dirty="0" smtClean="0">
                <a:latin typeface="Times New Roman" pitchFamily="18" charset="0"/>
              </a:rPr>
              <a:t>                float v;</a:t>
            </a:r>
          </a:p>
          <a:p>
            <a:pPr>
              <a:lnSpc>
                <a:spcPct val="80000"/>
              </a:lnSpc>
              <a:buFont typeface="Wingdings 3" pitchFamily="18" charset="2"/>
              <a:buNone/>
            </a:pPr>
            <a:endParaRPr lang="en-US" sz="1400" dirty="0" smtClean="0">
              <a:latin typeface="Times New Roman" pitchFamily="18" charset="0"/>
            </a:endParaRPr>
          </a:p>
          <a:p>
            <a:pPr>
              <a:lnSpc>
                <a:spcPct val="80000"/>
              </a:lnSpc>
              <a:buFont typeface="Wingdings 3" pitchFamily="18" charset="2"/>
              <a:buNone/>
            </a:pPr>
            <a:r>
              <a:rPr lang="en-US" sz="1400" dirty="0" smtClean="0">
                <a:latin typeface="Times New Roman" pitchFamily="18" charset="0"/>
              </a:rPr>
              <a:t>                for(</a:t>
            </a:r>
            <a:r>
              <a:rPr lang="en-US" sz="1400" dirty="0" err="1" smtClean="0">
                <a:latin typeface="Times New Roman" pitchFamily="18" charset="0"/>
              </a:rPr>
              <a:t>i</a:t>
            </a:r>
            <a:r>
              <a:rPr lang="en-US" sz="1400" dirty="0" smtClean="0">
                <a:latin typeface="Times New Roman" pitchFamily="18" charset="0"/>
              </a:rPr>
              <a:t>=0;i&lt;5;i++)</a:t>
            </a:r>
          </a:p>
          <a:p>
            <a:pPr>
              <a:lnSpc>
                <a:spcPct val="80000"/>
              </a:lnSpc>
              <a:buFont typeface="Wingdings 3" pitchFamily="18" charset="2"/>
              <a:buNone/>
            </a:pPr>
            <a:r>
              <a:rPr lang="en-US" sz="1400" dirty="0" smtClean="0">
                <a:latin typeface="Times New Roman" pitchFamily="18" charset="0"/>
              </a:rPr>
              <a:t>                {</a:t>
            </a:r>
          </a:p>
          <a:p>
            <a:pPr>
              <a:lnSpc>
                <a:spcPct val="80000"/>
              </a:lnSpc>
              <a:buFont typeface="Wingdings 3" pitchFamily="18" charset="2"/>
              <a:buNone/>
            </a:pPr>
            <a:r>
              <a:rPr lang="en-US" sz="1400" dirty="0" smtClean="0">
                <a:latin typeface="Times New Roman" pitchFamily="18" charset="0"/>
              </a:rPr>
              <a:t>                        v=</a:t>
            </a:r>
            <a:r>
              <a:rPr lang="en-US" sz="1400" dirty="0" err="1" smtClean="0">
                <a:latin typeface="Times New Roman" pitchFamily="18" charset="0"/>
              </a:rPr>
              <a:t>r.nextFloat</a:t>
            </a:r>
            <a:r>
              <a:rPr lang="en-US" sz="1400" dirty="0" smtClean="0">
                <a:latin typeface="Times New Roman" pitchFamily="18" charset="0"/>
              </a:rPr>
              <a:t>();</a:t>
            </a:r>
          </a:p>
          <a:p>
            <a:pPr>
              <a:lnSpc>
                <a:spcPct val="80000"/>
              </a:lnSpc>
              <a:buFont typeface="Wingdings 3" pitchFamily="18" charset="2"/>
              <a:buNone/>
            </a:pPr>
            <a:r>
              <a:rPr lang="en-US" sz="1400" dirty="0" smtClean="0">
                <a:latin typeface="Times New Roman" pitchFamily="18" charset="0"/>
              </a:rPr>
              <a:t>                        </a:t>
            </a:r>
            <a:r>
              <a:rPr lang="en-US" sz="1400" dirty="0" err="1" smtClean="0">
                <a:latin typeface="Times New Roman" pitchFamily="18" charset="0"/>
              </a:rPr>
              <a:t>System.out.println</a:t>
            </a:r>
            <a:r>
              <a:rPr lang="en-US" sz="1400" dirty="0" smtClean="0">
                <a:latin typeface="Times New Roman" pitchFamily="18" charset="0"/>
              </a:rPr>
              <a:t>(v);</a:t>
            </a:r>
          </a:p>
          <a:p>
            <a:pPr>
              <a:lnSpc>
                <a:spcPct val="80000"/>
              </a:lnSpc>
              <a:buFont typeface="Wingdings 3" pitchFamily="18" charset="2"/>
              <a:buNone/>
            </a:pPr>
            <a:r>
              <a:rPr lang="en-US" sz="1400" dirty="0" smtClean="0">
                <a:latin typeface="Times New Roman" pitchFamily="18" charset="0"/>
              </a:rPr>
              <a:t>                }</a:t>
            </a:r>
          </a:p>
          <a:p>
            <a:pPr>
              <a:lnSpc>
                <a:spcPct val="80000"/>
              </a:lnSpc>
              <a:buFont typeface="Wingdings 3" pitchFamily="18" charset="2"/>
              <a:buNone/>
            </a:pPr>
            <a:r>
              <a:rPr lang="en-US" sz="1400" dirty="0" smtClean="0">
                <a:latin typeface="Times New Roman" pitchFamily="18" charset="0"/>
              </a:rPr>
              <a:t>        }</a:t>
            </a:r>
          </a:p>
          <a:p>
            <a:pPr>
              <a:lnSpc>
                <a:spcPct val="80000"/>
              </a:lnSpc>
              <a:buFont typeface="Wingdings 3" pitchFamily="18" charset="2"/>
              <a:buNone/>
            </a:pPr>
            <a:r>
              <a:rPr lang="en-US" sz="1400" dirty="0" smtClean="0">
                <a:latin typeface="Times New Roman" pitchFamily="18" charset="0"/>
              </a:rPr>
              <a:t>}</a:t>
            </a:r>
          </a:p>
          <a:p>
            <a:pPr>
              <a:lnSpc>
                <a:spcPct val="80000"/>
              </a:lnSpc>
              <a:buFont typeface="Wingdings 3" pitchFamily="18" charset="2"/>
              <a:buNone/>
            </a:pPr>
            <a:endParaRPr lang="en-US" sz="1400" dirty="0" smtClean="0">
              <a:latin typeface="Times New Roman" pitchFamily="18" charset="0"/>
            </a:endParaRPr>
          </a:p>
        </p:txBody>
      </p:sp>
      <p:sp>
        <p:nvSpPr>
          <p:cNvPr id="135172" name="Rectangle 4"/>
          <p:cNvSpPr>
            <a:spLocks noGrp="1"/>
          </p:cNvSpPr>
          <p:nvPr>
            <p:ph type="body" sz="half" idx="2"/>
          </p:nvPr>
        </p:nvSpPr>
        <p:spPr>
          <a:xfrm>
            <a:off x="4652963" y="1481138"/>
            <a:ext cx="4033837" cy="4525962"/>
          </a:xfrm>
        </p:spPr>
        <p:txBody>
          <a:bodyPr/>
          <a:lstStyle/>
          <a:p>
            <a:pPr>
              <a:lnSpc>
                <a:spcPct val="80000"/>
              </a:lnSpc>
              <a:buFont typeface="Wingdings 3" pitchFamily="18" charset="2"/>
              <a:buNone/>
            </a:pPr>
            <a:r>
              <a:rPr lang="en-US" sz="1400" b="1" u="sng" dirty="0" smtClean="0">
                <a:latin typeface="Times New Roman" pitchFamily="18" charset="0"/>
              </a:rPr>
              <a:t>Output:</a:t>
            </a:r>
          </a:p>
        </p:txBody>
      </p:sp>
      <p:pic>
        <p:nvPicPr>
          <p:cNvPr id="135173" name="Picture 5"/>
          <p:cNvPicPr>
            <a:picLocks noChangeAspect="1" noChangeArrowheads="1"/>
          </p:cNvPicPr>
          <p:nvPr/>
        </p:nvPicPr>
        <p:blipFill>
          <a:blip r:embed="rId2"/>
          <a:srcRect/>
          <a:stretch>
            <a:fillRect/>
          </a:stretch>
        </p:blipFill>
        <p:spPr bwMode="auto">
          <a:xfrm>
            <a:off x="5334000" y="2362200"/>
            <a:ext cx="3200400" cy="1622425"/>
          </a:xfrm>
          <a:prstGeom prst="rect">
            <a:avLst/>
          </a:prstGeom>
          <a:noFill/>
        </p:spPr>
      </p:pic>
      <p:sp>
        <p:nvSpPr>
          <p:cNvPr id="135174" name="Rectangle 6"/>
          <p:cNvSpPr>
            <a:spLocks noChangeArrowheads="1"/>
          </p:cNvSpPr>
          <p:nvPr/>
        </p:nvSpPr>
        <p:spPr bwMode="auto">
          <a:xfrm>
            <a:off x="762000" y="5257800"/>
            <a:ext cx="8077200" cy="914400"/>
          </a:xfrm>
          <a:prstGeom prst="rect">
            <a:avLst/>
          </a:prstGeom>
          <a:solidFill>
            <a:schemeClr val="bg1"/>
          </a:solidFill>
          <a:ln w="9525">
            <a:solidFill>
              <a:schemeClr val="bg1"/>
            </a:solidFill>
            <a:miter lim="800000"/>
            <a:headEnd/>
            <a:tailEnd/>
          </a:ln>
          <a:effectLst/>
        </p:spPr>
        <p:txBody>
          <a:bodyPr wrap="none" anchor="ctr"/>
          <a:lstStyle/>
          <a:p>
            <a:pPr algn="ctr">
              <a:buFont typeface="Wingdings" pitchFamily="2" charset="2"/>
              <a:buChar char="ü"/>
            </a:pPr>
            <a:r>
              <a:rPr lang="en-US">
                <a:latin typeface="Times New Roman" pitchFamily="18" charset="0"/>
              </a:rPr>
              <a:t>java.lang in automatically imported with every java program.</a:t>
            </a:r>
          </a:p>
          <a:p>
            <a:pPr algn="ctr">
              <a:buFont typeface="Wingdings" pitchFamily="2" charset="2"/>
              <a:buChar char="ü"/>
            </a:pPr>
            <a:r>
              <a:rPr lang="en-US">
                <a:latin typeface="Times New Roman" pitchFamily="18" charset="0"/>
              </a:rPr>
              <a:t>System.out.println() belongs to java.lang.</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43DAFEC5-F4D6-4360-A48F-DA19D26C4373}" type="slidenum">
              <a:rPr lang="en-US"/>
              <a:pPr>
                <a:defRPr/>
              </a:pPr>
              <a:t>92</a:t>
            </a:fld>
            <a:endParaRPr lang="en-US"/>
          </a:p>
        </p:txBody>
      </p:sp>
      <p:sp>
        <p:nvSpPr>
          <p:cNvPr id="136194" name="Rectangle 2"/>
          <p:cNvSpPr>
            <a:spLocks noGrp="1"/>
          </p:cNvSpPr>
          <p:nvPr>
            <p:ph type="title"/>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Predefined Stream</a:t>
            </a:r>
          </a:p>
        </p:txBody>
      </p:sp>
      <p:sp>
        <p:nvSpPr>
          <p:cNvPr id="136195" name="Rectangle 3"/>
          <p:cNvSpPr>
            <a:spLocks noGrp="1"/>
          </p:cNvSpPr>
          <p:nvPr>
            <p:ph type="body" idx="1"/>
          </p:nvPr>
        </p:nvSpPr>
        <p:spPr>
          <a:xfrm>
            <a:off x="457200" y="1371600"/>
            <a:ext cx="8382000" cy="5029200"/>
          </a:xfrm>
        </p:spPr>
        <p:txBody>
          <a:bodyPr/>
          <a:lstStyle/>
          <a:p>
            <a:pPr>
              <a:buFont typeface="Wingdings 3" pitchFamily="18" charset="2"/>
              <a:buNone/>
            </a:pPr>
            <a:r>
              <a:rPr lang="en-US" sz="2000" b="1" u="sng" dirty="0" smtClean="0">
                <a:latin typeface="Times New Roman" pitchFamily="18" charset="0"/>
              </a:rPr>
              <a:t>Stream:</a:t>
            </a:r>
          </a:p>
          <a:p>
            <a:pPr>
              <a:buFont typeface="Wingdings 3" pitchFamily="18" charset="2"/>
              <a:buNone/>
            </a:pPr>
            <a:r>
              <a:rPr lang="en-US" sz="2000" dirty="0" smtClean="0">
                <a:latin typeface="Times New Roman" pitchFamily="18" charset="0"/>
              </a:rPr>
              <a:t>-A stream is an abstraction that either produces or consumes information.</a:t>
            </a:r>
          </a:p>
          <a:p>
            <a:pPr>
              <a:buFont typeface="Wingdings 3" pitchFamily="18" charset="2"/>
              <a:buNone/>
            </a:pPr>
            <a:r>
              <a:rPr lang="en-US" sz="2000" dirty="0" smtClean="0">
                <a:latin typeface="Times New Roman" pitchFamily="18" charset="0"/>
              </a:rPr>
              <a:t>-It is linked to a physical device by a java I/O system.</a:t>
            </a:r>
          </a:p>
          <a:p>
            <a:pPr>
              <a:buFont typeface="Wingdings 3" pitchFamily="18" charset="2"/>
              <a:buNone/>
            </a:pPr>
            <a:r>
              <a:rPr lang="en-US" sz="2000" dirty="0" smtClean="0">
                <a:latin typeface="Times New Roman" pitchFamily="18" charset="0"/>
              </a:rPr>
              <a:t>-The hide the details of the physical device to which they are connected.</a:t>
            </a:r>
          </a:p>
          <a:p>
            <a:pPr>
              <a:buFont typeface="Wingdings 3" pitchFamily="18" charset="2"/>
              <a:buNone/>
            </a:pPr>
            <a:r>
              <a:rPr lang="en-US" sz="2000" b="1" u="sng" dirty="0" smtClean="0">
                <a:latin typeface="Times New Roman" pitchFamily="18" charset="0"/>
              </a:rPr>
              <a:t>System:</a:t>
            </a:r>
          </a:p>
          <a:p>
            <a:pPr>
              <a:buFont typeface="Wingdings 3" pitchFamily="18" charset="2"/>
              <a:buNone/>
            </a:pPr>
            <a:r>
              <a:rPr lang="en-US" sz="2000" dirty="0" smtClean="0">
                <a:latin typeface="Times New Roman" pitchFamily="18" charset="0"/>
              </a:rPr>
              <a:t>-</a:t>
            </a:r>
            <a:r>
              <a:rPr lang="en-US" sz="2000" dirty="0" smtClean="0">
                <a:solidFill>
                  <a:srgbClr val="FF0000"/>
                </a:solidFill>
                <a:latin typeface="Times New Roman" pitchFamily="18" charset="0"/>
              </a:rPr>
              <a:t>System is a predefined class included in the package </a:t>
            </a:r>
            <a:r>
              <a:rPr lang="en-US" sz="2000" b="1" dirty="0" err="1" smtClean="0">
                <a:solidFill>
                  <a:srgbClr val="FF0000"/>
                </a:solidFill>
                <a:latin typeface="Times New Roman" pitchFamily="18" charset="0"/>
              </a:rPr>
              <a:t>java.lang</a:t>
            </a:r>
            <a:r>
              <a:rPr lang="en-US" sz="2000" b="1" dirty="0" smtClean="0">
                <a:solidFill>
                  <a:srgbClr val="FF0000"/>
                </a:solidFill>
                <a:latin typeface="Times New Roman" pitchFamily="18" charset="0"/>
              </a:rPr>
              <a:t>. </a:t>
            </a:r>
            <a:r>
              <a:rPr lang="en-US" sz="2000" dirty="0" smtClean="0">
                <a:solidFill>
                  <a:srgbClr val="FF0000"/>
                </a:solidFill>
                <a:latin typeface="Times New Roman" pitchFamily="18" charset="0"/>
              </a:rPr>
              <a:t>(Imported automatically by all java programs).</a:t>
            </a:r>
          </a:p>
          <a:p>
            <a:pPr>
              <a:buFont typeface="Wingdings 3" pitchFamily="18" charset="2"/>
              <a:buNone/>
            </a:pPr>
            <a:r>
              <a:rPr lang="en-US" sz="2000" dirty="0" smtClean="0">
                <a:latin typeface="Times New Roman" pitchFamily="18" charset="0"/>
              </a:rPr>
              <a:t>-It includes three predefined stream variables:</a:t>
            </a:r>
          </a:p>
          <a:p>
            <a:pPr>
              <a:buFont typeface="Wingdings 3" pitchFamily="18" charset="2"/>
              <a:buNone/>
            </a:pPr>
            <a:r>
              <a:rPr lang="en-US" sz="2000" dirty="0" smtClean="0">
                <a:latin typeface="Times New Roman" pitchFamily="18" charset="0"/>
              </a:rPr>
              <a:t>	</a:t>
            </a:r>
            <a:r>
              <a:rPr lang="en-US" sz="2000" dirty="0" smtClean="0">
                <a:solidFill>
                  <a:srgbClr val="FF0000"/>
                </a:solidFill>
                <a:latin typeface="Times New Roman" pitchFamily="18" charset="0"/>
              </a:rPr>
              <a:t>1. in   2. out.   3. err</a:t>
            </a:r>
            <a:endParaRPr lang="en-US" sz="2000" b="1" dirty="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ED77A589-5C37-434D-9A91-87727029BC77}" type="slidenum">
              <a:rPr lang="en-US"/>
              <a:pPr>
                <a:defRPr/>
              </a:pPr>
              <a:t>93</a:t>
            </a:fld>
            <a:endParaRPr lang="en-US"/>
          </a:p>
        </p:txBody>
      </p:sp>
      <p:sp>
        <p:nvSpPr>
          <p:cNvPr id="137218" name="Rectangle 2"/>
          <p:cNvSpPr>
            <a:spLocks noGrp="1"/>
          </p:cNvSpPr>
          <p:nvPr>
            <p:ph type="title"/>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The Predefined Streams</a:t>
            </a:r>
          </a:p>
        </p:txBody>
      </p:sp>
      <p:sp>
        <p:nvSpPr>
          <p:cNvPr id="137219" name="Rectangle 3"/>
          <p:cNvSpPr>
            <a:spLocks noGrp="1"/>
          </p:cNvSpPr>
          <p:nvPr>
            <p:ph type="body" idx="1"/>
          </p:nvPr>
        </p:nvSpPr>
        <p:spPr>
          <a:xfrm>
            <a:off x="457200" y="1219200"/>
            <a:ext cx="8305800" cy="4800600"/>
          </a:xfrm>
        </p:spPr>
        <p:txBody>
          <a:bodyPr/>
          <a:lstStyle/>
          <a:p>
            <a:pPr marL="533400" indent="-533400">
              <a:lnSpc>
                <a:spcPct val="90000"/>
              </a:lnSpc>
              <a:buFont typeface="Wingdings" pitchFamily="2" charset="2"/>
              <a:buAutoNum type="arabicPeriod"/>
            </a:pPr>
            <a:r>
              <a:rPr lang="en-US" sz="2000" b="1" u="sng" dirty="0" err="1" smtClean="0">
                <a:latin typeface="Times New Roman" pitchFamily="18" charset="0"/>
              </a:rPr>
              <a:t>System.out</a:t>
            </a:r>
            <a:r>
              <a:rPr lang="en-US" sz="2000" b="1" u="sng" dirty="0" smtClean="0">
                <a:latin typeface="Times New Roman" pitchFamily="18" charset="0"/>
              </a:rPr>
              <a:t>:</a:t>
            </a:r>
            <a:r>
              <a:rPr lang="en-US" sz="2000" dirty="0" smtClean="0">
                <a:latin typeface="Times New Roman" pitchFamily="18" charset="0"/>
              </a:rPr>
              <a:t> refers to the standard output stream. It is an object of type </a:t>
            </a:r>
            <a:r>
              <a:rPr lang="en-US" sz="2000" dirty="0" err="1" smtClean="0">
                <a:latin typeface="Times New Roman" pitchFamily="18" charset="0"/>
              </a:rPr>
              <a:t>PrintStream</a:t>
            </a:r>
            <a:r>
              <a:rPr lang="en-US" sz="2000" dirty="0" smtClean="0">
                <a:latin typeface="Times New Roman" pitchFamily="18" charset="0"/>
              </a:rPr>
              <a:t>.</a:t>
            </a:r>
          </a:p>
          <a:p>
            <a:pPr marL="533400" indent="-533400">
              <a:lnSpc>
                <a:spcPct val="90000"/>
              </a:lnSpc>
              <a:buFont typeface="Wingdings" pitchFamily="2" charset="2"/>
              <a:buAutoNum type="arabicPeriod"/>
            </a:pPr>
            <a:r>
              <a:rPr lang="en-US" sz="2000" b="1" u="sng" dirty="0" err="1" smtClean="0">
                <a:latin typeface="Times New Roman" pitchFamily="18" charset="0"/>
              </a:rPr>
              <a:t>System.in</a:t>
            </a:r>
            <a:r>
              <a:rPr lang="en-US" sz="2000" b="1" u="sng" dirty="0" smtClean="0">
                <a:latin typeface="Times New Roman" pitchFamily="18" charset="0"/>
              </a:rPr>
              <a:t>:</a:t>
            </a:r>
            <a:r>
              <a:rPr lang="en-US" sz="2000" dirty="0" smtClean="0">
                <a:latin typeface="Times New Roman" pitchFamily="18" charset="0"/>
              </a:rPr>
              <a:t> refers to the standard input stream. It is an object of type </a:t>
            </a:r>
            <a:r>
              <a:rPr lang="en-US" sz="2000" dirty="0" err="1" smtClean="0">
                <a:latin typeface="Times New Roman" pitchFamily="18" charset="0"/>
              </a:rPr>
              <a:t>InputStream</a:t>
            </a:r>
            <a:r>
              <a:rPr lang="en-US" sz="2000" dirty="0" smtClean="0">
                <a:latin typeface="Times New Roman" pitchFamily="18" charset="0"/>
              </a:rPr>
              <a:t>.</a:t>
            </a:r>
          </a:p>
          <a:p>
            <a:pPr marL="533400" indent="-533400">
              <a:lnSpc>
                <a:spcPct val="90000"/>
              </a:lnSpc>
              <a:buFont typeface="Wingdings" pitchFamily="2" charset="2"/>
              <a:buAutoNum type="arabicPeriod"/>
            </a:pPr>
            <a:r>
              <a:rPr lang="en-US" sz="2000" b="1" u="sng" dirty="0" smtClean="0">
                <a:latin typeface="Times New Roman" pitchFamily="18" charset="0"/>
              </a:rPr>
              <a:t>System.err: </a:t>
            </a:r>
            <a:r>
              <a:rPr lang="en-US" sz="2000" dirty="0" smtClean="0">
                <a:latin typeface="Times New Roman" pitchFamily="18" charset="0"/>
              </a:rPr>
              <a:t>refers to the standard error stream. It is an object of type </a:t>
            </a:r>
            <a:r>
              <a:rPr lang="en-US" sz="2000" dirty="0" err="1" smtClean="0">
                <a:latin typeface="Times New Roman" pitchFamily="18" charset="0"/>
              </a:rPr>
              <a:t>PrintStream</a:t>
            </a:r>
            <a:r>
              <a:rPr lang="en-US" sz="2000" dirty="0" smtClean="0">
                <a:latin typeface="Times New Roman" pitchFamily="18" charset="0"/>
              </a:rPr>
              <a:t>.</a:t>
            </a:r>
          </a:p>
          <a:p>
            <a:pPr marL="533400" indent="-533400">
              <a:lnSpc>
                <a:spcPct val="90000"/>
              </a:lnSpc>
              <a:buFont typeface="Wingdings" pitchFamily="2" charset="2"/>
              <a:buNone/>
            </a:pPr>
            <a:r>
              <a:rPr lang="en-US" sz="2000" dirty="0" smtClean="0">
                <a:latin typeface="Times New Roman" pitchFamily="18" charset="0"/>
              </a:rPr>
              <a:t>Note: they are defined as </a:t>
            </a:r>
            <a:r>
              <a:rPr lang="en-US" sz="2000" b="1" dirty="0" smtClean="0">
                <a:solidFill>
                  <a:srgbClr val="FF0000"/>
                </a:solidFill>
                <a:latin typeface="Times New Roman" pitchFamily="18" charset="0"/>
              </a:rPr>
              <a:t>public</a:t>
            </a:r>
            <a:r>
              <a:rPr lang="en-US" sz="2000" dirty="0" smtClean="0">
                <a:solidFill>
                  <a:srgbClr val="FF0000"/>
                </a:solidFill>
                <a:latin typeface="Times New Roman" pitchFamily="18" charset="0"/>
              </a:rPr>
              <a:t> and </a:t>
            </a:r>
            <a:r>
              <a:rPr lang="en-US" sz="2000" b="1" dirty="0" smtClean="0">
                <a:solidFill>
                  <a:srgbClr val="FF0000"/>
                </a:solidFill>
                <a:latin typeface="Times New Roman" pitchFamily="18" charset="0"/>
              </a:rPr>
              <a:t>static</a:t>
            </a:r>
            <a:r>
              <a:rPr lang="en-US" sz="2000" dirty="0" smtClean="0">
                <a:solidFill>
                  <a:srgbClr val="FF0000"/>
                </a:solidFill>
                <a:latin typeface="Times New Roman" pitchFamily="18" charset="0"/>
              </a:rPr>
              <a:t>.</a:t>
            </a:r>
          </a:p>
          <a:p>
            <a:pPr marL="533400" indent="-533400">
              <a:lnSpc>
                <a:spcPct val="90000"/>
              </a:lnSpc>
              <a:buFont typeface="Wingdings" pitchFamily="2" charset="2"/>
              <a:buNone/>
            </a:pPr>
            <a:endParaRPr lang="en-US" sz="2000" b="1" u="sng" dirty="0" smtClean="0">
              <a:latin typeface="Times New Roman" pitchFamily="18" charset="0"/>
            </a:endParaRPr>
          </a:p>
          <a:p>
            <a:pPr marL="533400" indent="-533400">
              <a:lnSpc>
                <a:spcPct val="90000"/>
              </a:lnSpc>
              <a:buFont typeface="Wingdings" pitchFamily="2" charset="2"/>
              <a:buNone/>
            </a:pPr>
            <a:r>
              <a:rPr lang="en-US" sz="2000" b="1" u="sng" dirty="0" err="1" smtClean="0">
                <a:latin typeface="Times New Roman" pitchFamily="18" charset="0"/>
              </a:rPr>
              <a:t>InputStream</a:t>
            </a:r>
            <a:r>
              <a:rPr lang="en-US" sz="2000" b="1" u="sng" dirty="0" smtClean="0">
                <a:latin typeface="Times New Roman" pitchFamily="18" charset="0"/>
              </a:rPr>
              <a:t>:</a:t>
            </a:r>
          </a:p>
          <a:p>
            <a:pPr marL="533400" indent="-533400">
              <a:lnSpc>
                <a:spcPct val="90000"/>
              </a:lnSpc>
              <a:buFontTx/>
              <a:buChar char="-"/>
            </a:pPr>
            <a:r>
              <a:rPr lang="en-US" sz="2000" dirty="0" smtClean="0">
                <a:latin typeface="Times New Roman" pitchFamily="18" charset="0"/>
              </a:rPr>
              <a:t>This class in included in the package </a:t>
            </a:r>
            <a:r>
              <a:rPr lang="en-US" sz="2000" b="1" dirty="0" smtClean="0">
                <a:solidFill>
                  <a:srgbClr val="FF0000"/>
                </a:solidFill>
                <a:latin typeface="Times New Roman" pitchFamily="18" charset="0"/>
              </a:rPr>
              <a:t>java.io</a:t>
            </a:r>
            <a:r>
              <a:rPr lang="en-US" sz="2000" dirty="0" smtClean="0">
                <a:solidFill>
                  <a:srgbClr val="FF0000"/>
                </a:solidFill>
                <a:latin typeface="Times New Roman" pitchFamily="18" charset="0"/>
              </a:rPr>
              <a:t>.</a:t>
            </a:r>
          </a:p>
          <a:p>
            <a:pPr marL="533400" indent="-533400">
              <a:lnSpc>
                <a:spcPct val="90000"/>
              </a:lnSpc>
              <a:buFontTx/>
              <a:buChar char="-"/>
            </a:pPr>
            <a:r>
              <a:rPr lang="en-US" sz="2000" dirty="0" smtClean="0">
                <a:latin typeface="Times New Roman" pitchFamily="18" charset="0"/>
              </a:rPr>
              <a:t>It has some subclasses the handle the differences between various devices.</a:t>
            </a:r>
          </a:p>
          <a:p>
            <a:pPr marL="533400" indent="-533400">
              <a:lnSpc>
                <a:spcPct val="90000"/>
              </a:lnSpc>
              <a:buFontTx/>
              <a:buChar char="-"/>
            </a:pPr>
            <a:r>
              <a:rPr lang="en-US" sz="2000" dirty="0" smtClean="0">
                <a:solidFill>
                  <a:srgbClr val="FF0000"/>
                </a:solidFill>
                <a:latin typeface="Times New Roman" pitchFamily="18" charset="0"/>
              </a:rPr>
              <a:t>Includes some methods that the subclasses will implement.</a:t>
            </a:r>
          </a:p>
          <a:p>
            <a:pPr marL="533400" indent="-533400">
              <a:lnSpc>
                <a:spcPct val="90000"/>
              </a:lnSpc>
              <a:buFont typeface="Wingdings 3" pitchFamily="18" charset="2"/>
              <a:buNone/>
            </a:pPr>
            <a:endParaRPr lang="en-US" sz="2000" b="1" u="sng" dirty="0" smtClean="0">
              <a:latin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FF5D4D3B-2053-490A-A23A-57AACD647C8F}" type="slidenum">
              <a:rPr lang="en-US"/>
              <a:pPr>
                <a:defRPr/>
              </a:pPr>
              <a:t>94</a:t>
            </a:fld>
            <a:endParaRPr lang="en-US"/>
          </a:p>
        </p:txBody>
      </p:sp>
      <p:sp>
        <p:nvSpPr>
          <p:cNvPr id="138242" name="Rectangle 2"/>
          <p:cNvSpPr>
            <a:spLocks noGrp="1"/>
          </p:cNvSpPr>
          <p:nvPr>
            <p:ph type="title"/>
          </p:nvPr>
        </p:nvSpPr>
        <p:spPr bwMode="auto">
          <a:xfrm>
            <a:off x="457200" y="76200"/>
            <a:ext cx="82296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Scanner Class</a:t>
            </a:r>
          </a:p>
        </p:txBody>
      </p:sp>
      <p:sp>
        <p:nvSpPr>
          <p:cNvPr id="138243" name="Rectangle 3"/>
          <p:cNvSpPr>
            <a:spLocks noGrp="1"/>
          </p:cNvSpPr>
          <p:nvPr>
            <p:ph type="body" idx="1"/>
          </p:nvPr>
        </p:nvSpPr>
        <p:spPr>
          <a:xfrm>
            <a:off x="685800" y="1066800"/>
            <a:ext cx="7924800" cy="5257800"/>
          </a:xfrm>
        </p:spPr>
        <p:txBody>
          <a:bodyPr/>
          <a:lstStyle/>
          <a:p>
            <a:pPr>
              <a:buFont typeface="Wingdings" pitchFamily="2" charset="2"/>
              <a:buChar char="ü"/>
            </a:pPr>
            <a:r>
              <a:rPr lang="en-US" sz="1800" dirty="0" smtClean="0">
                <a:solidFill>
                  <a:schemeClr val="hlink"/>
                </a:solidFill>
                <a:latin typeface="Times New Roman" pitchFamily="18" charset="0"/>
              </a:rPr>
              <a:t>Scanner class</a:t>
            </a:r>
            <a:r>
              <a:rPr lang="en-US" sz="1800" dirty="0" smtClean="0">
                <a:latin typeface="Times New Roman" pitchFamily="18" charset="0"/>
              </a:rPr>
              <a:t> is used to </a:t>
            </a:r>
            <a:r>
              <a:rPr lang="en-US" sz="1800" dirty="0" smtClean="0">
                <a:solidFill>
                  <a:srgbClr val="FF0000"/>
                </a:solidFill>
                <a:latin typeface="Times New Roman" pitchFamily="18" charset="0"/>
              </a:rPr>
              <a:t>read input from the keyboard</a:t>
            </a:r>
            <a:r>
              <a:rPr lang="en-US" sz="1800" dirty="0" smtClean="0">
                <a:latin typeface="Times New Roman" pitchFamily="18" charset="0"/>
              </a:rPr>
              <a:t>, a file, a string or any source that implements the </a:t>
            </a:r>
            <a:r>
              <a:rPr lang="en-US" sz="1800" b="1" dirty="0" smtClean="0">
                <a:latin typeface="Times New Roman" pitchFamily="18" charset="0"/>
              </a:rPr>
              <a:t>Readable</a:t>
            </a:r>
            <a:r>
              <a:rPr lang="en-US" sz="1800" dirty="0" smtClean="0">
                <a:latin typeface="Times New Roman" pitchFamily="18" charset="0"/>
              </a:rPr>
              <a:t> or </a:t>
            </a:r>
            <a:r>
              <a:rPr lang="en-US" sz="1800" b="1" dirty="0" err="1" smtClean="0">
                <a:latin typeface="Times New Roman" pitchFamily="18" charset="0"/>
              </a:rPr>
              <a:t>ReadByteChannel</a:t>
            </a:r>
            <a:r>
              <a:rPr lang="en-US" sz="1800" dirty="0" smtClean="0">
                <a:latin typeface="Times New Roman" pitchFamily="18" charset="0"/>
              </a:rPr>
              <a:t>.</a:t>
            </a:r>
          </a:p>
          <a:p>
            <a:pPr>
              <a:buFont typeface="Wingdings" pitchFamily="2" charset="2"/>
              <a:buChar char="ü"/>
            </a:pPr>
            <a:r>
              <a:rPr lang="en-US" sz="1800" dirty="0" smtClean="0">
                <a:latin typeface="Times New Roman" pitchFamily="18" charset="0"/>
              </a:rPr>
              <a:t>Scanner can be created for a </a:t>
            </a:r>
            <a:r>
              <a:rPr lang="en-US" sz="1800" dirty="0" smtClean="0">
                <a:solidFill>
                  <a:srgbClr val="FF0000"/>
                </a:solidFill>
                <a:latin typeface="Times New Roman" pitchFamily="18" charset="0"/>
              </a:rPr>
              <a:t>string, an </a:t>
            </a:r>
            <a:r>
              <a:rPr lang="en-US" sz="1800" dirty="0" err="1" smtClean="0">
                <a:solidFill>
                  <a:srgbClr val="FF0000"/>
                </a:solidFill>
                <a:latin typeface="Times New Roman" pitchFamily="18" charset="0"/>
              </a:rPr>
              <a:t>InputStream</a:t>
            </a:r>
            <a:r>
              <a:rPr lang="en-US" sz="1800" dirty="0" smtClean="0">
                <a:latin typeface="Times New Roman" pitchFamily="18" charset="0"/>
              </a:rPr>
              <a:t>, or any object that implements </a:t>
            </a:r>
            <a:r>
              <a:rPr lang="en-US" sz="1800" b="1" dirty="0" smtClean="0">
                <a:latin typeface="Times New Roman" pitchFamily="18" charset="0"/>
              </a:rPr>
              <a:t>Readable</a:t>
            </a:r>
            <a:r>
              <a:rPr lang="en-US" sz="1800" dirty="0" smtClean="0">
                <a:latin typeface="Times New Roman" pitchFamily="18" charset="0"/>
              </a:rPr>
              <a:t> or </a:t>
            </a:r>
            <a:r>
              <a:rPr lang="en-US" sz="1800" b="1" dirty="0" err="1" smtClean="0">
                <a:latin typeface="Times New Roman" pitchFamily="18" charset="0"/>
              </a:rPr>
              <a:t>ReadByteChannel</a:t>
            </a:r>
            <a:r>
              <a:rPr lang="en-US" sz="1800" b="1" dirty="0" smtClean="0">
                <a:latin typeface="Times New Roman" pitchFamily="18" charset="0"/>
              </a:rPr>
              <a:t> </a:t>
            </a:r>
            <a:r>
              <a:rPr lang="en-US" sz="1800" dirty="0" smtClean="0">
                <a:latin typeface="Times New Roman" pitchFamily="18" charset="0"/>
              </a:rPr>
              <a:t>interface.</a:t>
            </a:r>
          </a:p>
          <a:p>
            <a:pPr>
              <a:buFont typeface="Wingdings" pitchFamily="2" charset="2"/>
              <a:buChar char="ü"/>
            </a:pPr>
            <a:r>
              <a:rPr lang="en-US" sz="1800" dirty="0" smtClean="0">
                <a:latin typeface="Times New Roman" pitchFamily="18" charset="0"/>
              </a:rPr>
              <a:t>Scanner class is under the package of </a:t>
            </a:r>
            <a:r>
              <a:rPr lang="en-US" sz="1800" dirty="0" err="1" smtClean="0">
                <a:solidFill>
                  <a:srgbClr val="FF0000"/>
                </a:solidFill>
                <a:latin typeface="Times New Roman" pitchFamily="18" charset="0"/>
              </a:rPr>
              <a:t>java.util</a:t>
            </a:r>
            <a:endParaRPr lang="en-US" sz="1800" dirty="0" smtClean="0">
              <a:solidFill>
                <a:srgbClr val="FF0000"/>
              </a:solidFill>
              <a:latin typeface="Times New Roman" pitchFamily="18" charset="0"/>
            </a:endParaRPr>
          </a:p>
          <a:p>
            <a:pPr>
              <a:buFont typeface="Wingdings" pitchFamily="2" charset="2"/>
              <a:buChar char="ü"/>
            </a:pPr>
            <a:r>
              <a:rPr lang="en-US" sz="1800" dirty="0" smtClean="0">
                <a:latin typeface="Times New Roman" pitchFamily="18" charset="0"/>
              </a:rPr>
              <a:t>Added in J2SE 5.</a:t>
            </a:r>
          </a:p>
          <a:p>
            <a:pPr>
              <a:buFont typeface="Wingdings" pitchFamily="2" charset="2"/>
              <a:buNone/>
            </a:pPr>
            <a:r>
              <a:rPr lang="en-US" sz="1800" b="1" u="sng" dirty="0" smtClean="0">
                <a:latin typeface="Times New Roman" pitchFamily="18" charset="0"/>
              </a:rPr>
              <a:t>Readable Interface:</a:t>
            </a:r>
          </a:p>
          <a:p>
            <a:pPr>
              <a:buFont typeface="Wingdings" pitchFamily="2" charset="2"/>
              <a:buChar char="ü"/>
            </a:pPr>
            <a:r>
              <a:rPr lang="en-US" sz="1800" dirty="0" smtClean="0">
                <a:latin typeface="Times New Roman" pitchFamily="18" charset="0"/>
              </a:rPr>
              <a:t>It is added by J2SE.</a:t>
            </a:r>
          </a:p>
          <a:p>
            <a:pPr>
              <a:buFont typeface="Wingdings" pitchFamily="2" charset="2"/>
              <a:buChar char="ü"/>
            </a:pPr>
            <a:r>
              <a:rPr lang="en-US" sz="1800" dirty="0" smtClean="0">
                <a:latin typeface="Times New Roman" pitchFamily="18" charset="0"/>
              </a:rPr>
              <a:t>It is included in</a:t>
            </a:r>
            <a:r>
              <a:rPr lang="en-US" sz="1800" dirty="0" smtClean="0">
                <a:solidFill>
                  <a:srgbClr val="FF0000"/>
                </a:solidFill>
                <a:latin typeface="Times New Roman" pitchFamily="18" charset="0"/>
              </a:rPr>
              <a:t> </a:t>
            </a:r>
            <a:r>
              <a:rPr lang="en-US" sz="1800" dirty="0" err="1" smtClean="0">
                <a:solidFill>
                  <a:srgbClr val="FF0000"/>
                </a:solidFill>
                <a:latin typeface="Times New Roman" pitchFamily="18" charset="0"/>
              </a:rPr>
              <a:t>Java.lang</a:t>
            </a:r>
            <a:r>
              <a:rPr lang="en-US" sz="1800" dirty="0" smtClean="0">
                <a:latin typeface="Times New Roman" pitchFamily="18" charset="0"/>
              </a:rPr>
              <a:t>.</a:t>
            </a:r>
          </a:p>
          <a:p>
            <a:pPr>
              <a:buFont typeface="Wingdings" pitchFamily="2" charset="2"/>
              <a:buChar char="ü"/>
            </a:pPr>
            <a:r>
              <a:rPr lang="en-US" sz="1800" dirty="0" smtClean="0">
                <a:latin typeface="Times New Roman" pitchFamily="18" charset="0"/>
              </a:rPr>
              <a:t>It defines one method:</a:t>
            </a:r>
          </a:p>
          <a:p>
            <a:pPr>
              <a:buFont typeface="Wingdings" pitchFamily="2" charset="2"/>
              <a:buNone/>
            </a:pPr>
            <a:r>
              <a:rPr lang="en-US" sz="1800" dirty="0" smtClean="0">
                <a:latin typeface="Times New Roman" pitchFamily="18" charset="0"/>
              </a:rPr>
              <a:t>	</a:t>
            </a:r>
            <a:r>
              <a:rPr lang="en-US" sz="1800" dirty="0" err="1" smtClean="0">
                <a:latin typeface="Times New Roman" pitchFamily="18" charset="0"/>
              </a:rPr>
              <a:t>int</a:t>
            </a:r>
            <a:r>
              <a:rPr lang="en-US" sz="1800" dirty="0" smtClean="0">
                <a:latin typeface="Times New Roman" pitchFamily="18" charset="0"/>
              </a:rPr>
              <a:t> read(</a:t>
            </a:r>
            <a:r>
              <a:rPr lang="en-US" sz="1800" dirty="0" err="1" smtClean="0">
                <a:latin typeface="Times New Roman" pitchFamily="18" charset="0"/>
              </a:rPr>
              <a:t>CharBuffer</a:t>
            </a:r>
            <a:r>
              <a:rPr lang="en-US" sz="1800" dirty="0" smtClean="0">
                <a:latin typeface="Times New Roman" pitchFamily="18" charset="0"/>
              </a:rPr>
              <a:t> </a:t>
            </a:r>
            <a:r>
              <a:rPr lang="en-US" sz="1800" dirty="0" err="1" smtClean="0">
                <a:latin typeface="Times New Roman" pitchFamily="18" charset="0"/>
              </a:rPr>
              <a:t>buf</a:t>
            </a:r>
            <a:r>
              <a:rPr lang="en-US" sz="1800" dirty="0" smtClean="0">
                <a:latin typeface="Times New Roman" pitchFamily="18" charset="0"/>
              </a:rPr>
              <a:t>) throws </a:t>
            </a:r>
            <a:r>
              <a:rPr lang="en-US" sz="1800" dirty="0" err="1" smtClean="0">
                <a:latin typeface="Times New Roman" pitchFamily="18" charset="0"/>
              </a:rPr>
              <a:t>IOException</a:t>
            </a:r>
            <a:endParaRPr lang="en-US" sz="1800" dirty="0" smtClean="0">
              <a:latin typeface="Times New Roman" pitchFamily="18" charset="0"/>
            </a:endParaRPr>
          </a:p>
          <a:p>
            <a:pPr>
              <a:buFont typeface="Wingdings" pitchFamily="2" charset="2"/>
              <a:buNone/>
            </a:pPr>
            <a:r>
              <a:rPr lang="en-US" sz="1800" dirty="0" smtClean="0">
                <a:latin typeface="Times New Roman" pitchFamily="18" charset="0"/>
              </a:rPr>
              <a:t>It reads characters into </a:t>
            </a:r>
            <a:r>
              <a:rPr lang="en-US" sz="1800" dirty="0" err="1" smtClean="0">
                <a:latin typeface="Times New Roman" pitchFamily="18" charset="0"/>
              </a:rPr>
              <a:t>buf</a:t>
            </a:r>
            <a:r>
              <a:rPr lang="en-US" sz="1800" dirty="0" smtClean="0">
                <a:latin typeface="Times New Roman" pitchFamily="18" charset="0"/>
              </a:rPr>
              <a:t>. It returns the number of characters read or -1 if an EOF is encountered.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7" name="Slide Number Placeholder 17"/>
          <p:cNvSpPr>
            <a:spLocks noGrp="1"/>
          </p:cNvSpPr>
          <p:nvPr>
            <p:ph type="sldNum" sz="quarter" idx="12"/>
          </p:nvPr>
        </p:nvSpPr>
        <p:spPr/>
        <p:txBody>
          <a:bodyPr/>
          <a:lstStyle/>
          <a:p>
            <a:pPr>
              <a:defRPr/>
            </a:pPr>
            <a:fld id="{1675CD76-6690-445D-ADAC-5F4F014CB28B}" type="slidenum">
              <a:rPr lang="en-US"/>
              <a:pPr>
                <a:defRPr/>
              </a:pPr>
              <a:t>95</a:t>
            </a:fld>
            <a:endParaRPr lang="en-US"/>
          </a:p>
        </p:txBody>
      </p:sp>
      <p:sp>
        <p:nvSpPr>
          <p:cNvPr id="1392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Taking Input from the Keyboard</a:t>
            </a:r>
          </a:p>
        </p:txBody>
      </p:sp>
      <p:sp>
        <p:nvSpPr>
          <p:cNvPr id="139267" name="Rectangle 3"/>
          <p:cNvSpPr>
            <a:spLocks noGrp="1"/>
          </p:cNvSpPr>
          <p:nvPr>
            <p:ph type="body" idx="1"/>
          </p:nvPr>
        </p:nvSpPr>
        <p:spPr>
          <a:xfrm>
            <a:off x="914400" y="1600200"/>
            <a:ext cx="8001000" cy="4953000"/>
          </a:xfrm>
        </p:spPr>
        <p:txBody>
          <a:bodyPr/>
          <a:lstStyle/>
          <a:p>
            <a:pPr>
              <a:buFont typeface="Wingdings" pitchFamily="2" charset="2"/>
              <a:buChar char="ü"/>
            </a:pPr>
            <a:r>
              <a:rPr lang="en-US" dirty="0" smtClean="0">
                <a:latin typeface="Times New Roman" pitchFamily="18" charset="0"/>
              </a:rPr>
              <a:t>First</a:t>
            </a:r>
            <a:r>
              <a:rPr lang="en-US" dirty="0" smtClean="0">
                <a:solidFill>
                  <a:srgbClr val="FF0000"/>
                </a:solidFill>
                <a:latin typeface="Times New Roman" pitchFamily="18" charset="0"/>
              </a:rPr>
              <a:t>, Scanner class is connected to </a:t>
            </a:r>
            <a:r>
              <a:rPr lang="en-US" dirty="0" err="1" smtClean="0">
                <a:solidFill>
                  <a:srgbClr val="FF0000"/>
                </a:solidFill>
                <a:latin typeface="Times New Roman" pitchFamily="18" charset="0"/>
              </a:rPr>
              <a:t>System.in</a:t>
            </a:r>
            <a:r>
              <a:rPr lang="en-US" dirty="0" smtClean="0">
                <a:solidFill>
                  <a:srgbClr val="FF0000"/>
                </a:solidFill>
                <a:latin typeface="Times New Roman" pitchFamily="18" charset="0"/>
              </a:rPr>
              <a:t> </a:t>
            </a:r>
            <a:r>
              <a:rPr lang="en-US" dirty="0" smtClean="0">
                <a:latin typeface="Times New Roman" pitchFamily="18" charset="0"/>
              </a:rPr>
              <a:t>which is an object of type </a:t>
            </a:r>
            <a:r>
              <a:rPr lang="en-US" dirty="0" err="1" smtClean="0">
                <a:latin typeface="Times New Roman" pitchFamily="18" charset="0"/>
              </a:rPr>
              <a:t>InputStream</a:t>
            </a:r>
            <a:r>
              <a:rPr lang="en-US" dirty="0" smtClean="0">
                <a:latin typeface="Times New Roman" pitchFamily="18" charset="0"/>
              </a:rPr>
              <a:t>.</a:t>
            </a:r>
          </a:p>
          <a:p>
            <a:pPr>
              <a:buFont typeface="Wingdings" pitchFamily="2" charset="2"/>
              <a:buChar char="ü"/>
            </a:pPr>
            <a:r>
              <a:rPr lang="en-US" dirty="0" smtClean="0">
                <a:latin typeface="Times New Roman" pitchFamily="18" charset="0"/>
              </a:rPr>
              <a:t>Then, it uses it</a:t>
            </a:r>
            <a:r>
              <a:rPr lang="en-US" dirty="0" smtClean="0"/>
              <a:t>’</a:t>
            </a:r>
            <a:r>
              <a:rPr lang="en-US" dirty="0" smtClean="0">
                <a:latin typeface="Times New Roman" pitchFamily="18" charset="0"/>
              </a:rPr>
              <a:t>s internal functions to read from </a:t>
            </a:r>
            <a:r>
              <a:rPr lang="en-US" dirty="0" err="1" smtClean="0">
                <a:latin typeface="Times New Roman" pitchFamily="18" charset="0"/>
              </a:rPr>
              <a:t>System.in</a:t>
            </a:r>
            <a:endParaRPr lang="en-US" dirty="0" smtClean="0">
              <a:latin typeface="Times New Roman" pitchFamily="18" charset="0"/>
            </a:endParaRPr>
          </a:p>
          <a:p>
            <a:pPr>
              <a:buFont typeface="Wingdings" pitchFamily="2" charset="2"/>
              <a:buNone/>
            </a:pPr>
            <a:r>
              <a:rPr lang="en-US" b="1" u="sng" dirty="0" smtClean="0">
                <a:latin typeface="Times New Roman" pitchFamily="18" charset="0"/>
              </a:rPr>
              <a:t>Example:</a:t>
            </a:r>
          </a:p>
          <a:p>
            <a:pPr lvl="1">
              <a:buFont typeface="Wingdings" pitchFamily="2" charset="2"/>
              <a:buNone/>
            </a:pPr>
            <a:r>
              <a:rPr lang="en-US" sz="2500" dirty="0" smtClean="0">
                <a:solidFill>
                  <a:srgbClr val="FF0000"/>
                </a:solidFill>
                <a:latin typeface="Times New Roman" pitchFamily="18" charset="0"/>
              </a:rPr>
              <a:t>Scanner test = new Scanner(</a:t>
            </a:r>
            <a:r>
              <a:rPr lang="en-US" sz="2500" dirty="0" err="1" smtClean="0">
                <a:solidFill>
                  <a:srgbClr val="FF0000"/>
                </a:solidFill>
                <a:latin typeface="Times New Roman" pitchFamily="18" charset="0"/>
              </a:rPr>
              <a:t>System.in</a:t>
            </a:r>
            <a:r>
              <a:rPr lang="en-US" sz="2500" dirty="0" smtClean="0">
                <a:latin typeface="Times New Roman" pitchFamily="18" charset="0"/>
              </a:rPr>
              <a:t>);</a:t>
            </a:r>
            <a:r>
              <a:rPr lang="en-US" sz="2500" dirty="0" smtClean="0">
                <a:solidFill>
                  <a:srgbClr val="006600"/>
                </a:solidFill>
                <a:latin typeface="Times New Roman" pitchFamily="18" charset="0"/>
              </a:rPr>
              <a:t> </a:t>
            </a:r>
          </a:p>
          <a:p>
            <a:pPr lvl="1">
              <a:buFont typeface="Wingdings" pitchFamily="2" charset="2"/>
              <a:buChar char="ü"/>
            </a:pPr>
            <a:endParaRPr lang="en-US" sz="2800" dirty="0" smtClean="0"/>
          </a:p>
        </p:txBody>
      </p:sp>
      <p:sp>
        <p:nvSpPr>
          <p:cNvPr id="139268" name="Line 4"/>
          <p:cNvSpPr>
            <a:spLocks noChangeShapeType="1"/>
          </p:cNvSpPr>
          <p:nvPr/>
        </p:nvSpPr>
        <p:spPr bwMode="auto">
          <a:xfrm>
            <a:off x="4724400" y="4953000"/>
            <a:ext cx="0" cy="381000"/>
          </a:xfrm>
          <a:prstGeom prst="line">
            <a:avLst/>
          </a:prstGeom>
          <a:noFill/>
          <a:ln w="9525">
            <a:solidFill>
              <a:schemeClr val="tx1"/>
            </a:solidFill>
            <a:round/>
            <a:headEnd type="triangle" w="med" len="med"/>
            <a:tailEnd/>
          </a:ln>
          <a:effectLst/>
        </p:spPr>
        <p:txBody>
          <a:bodyPr/>
          <a:lstStyle/>
          <a:p>
            <a:endParaRPr lang="en-US"/>
          </a:p>
        </p:txBody>
      </p:sp>
      <p:sp>
        <p:nvSpPr>
          <p:cNvPr id="139269" name="Text Box 5"/>
          <p:cNvSpPr txBox="1">
            <a:spLocks noChangeArrowheads="1"/>
          </p:cNvSpPr>
          <p:nvPr/>
        </p:nvSpPr>
        <p:spPr bwMode="auto">
          <a:xfrm>
            <a:off x="3429000" y="5486400"/>
            <a:ext cx="2667000" cy="650875"/>
          </a:xfrm>
          <a:prstGeom prst="rect">
            <a:avLst/>
          </a:prstGeom>
          <a:noFill/>
          <a:ln w="9525">
            <a:solidFill>
              <a:schemeClr val="tx1"/>
            </a:solidFill>
            <a:miter lim="800000"/>
            <a:headEnd/>
            <a:tailEnd/>
          </a:ln>
          <a:effectLst/>
        </p:spPr>
        <p:txBody>
          <a:bodyPr>
            <a:spAutoFit/>
          </a:bodyPr>
          <a:lstStyle/>
          <a:p>
            <a:pPr>
              <a:spcBef>
                <a:spcPct val="50000"/>
              </a:spcBef>
            </a:pPr>
            <a:r>
              <a:rPr lang="en-US">
                <a:latin typeface="Times New Roman" pitchFamily="18" charset="0"/>
              </a:rPr>
              <a:t>Calls the constructor Scanner(InputStream)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linds(horizontal)">
                                      <p:cBhvr>
                                        <p:cTn id="7" dur="500"/>
                                        <p:tgtEl>
                                          <p:spTgt spid="139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9"/>
                                        </p:tgtEl>
                                        <p:attrNameLst>
                                          <p:attrName>style.visibility</p:attrName>
                                        </p:attrNameLst>
                                      </p:cBhvr>
                                      <p:to>
                                        <p:strVal val="visible"/>
                                      </p:to>
                                    </p:set>
                                    <p:animEffect transition="in" filter="blinds(horizontal)">
                                      <p:cBhvr>
                                        <p:cTn id="12"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nimBg="1"/>
      <p:bldP spid="13926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33046" y="1549559"/>
          <a:ext cx="8053754" cy="4546440"/>
        </p:xfrm>
        <a:graphic>
          <a:graphicData uri="http://schemas.openxmlformats.org/drawingml/2006/table">
            <a:tbl>
              <a:tblPr/>
              <a:tblGrid>
                <a:gridCol w="2097602"/>
                <a:gridCol w="5956152"/>
              </a:tblGrid>
              <a:tr h="505160">
                <a:tc>
                  <a:txBody>
                    <a:bodyPr/>
                    <a:lstStyle/>
                    <a:p>
                      <a:pPr algn="l" fontAlgn="t"/>
                      <a:r>
                        <a:rPr lang="en-US" sz="2000" dirty="0"/>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05160">
                <a:tc>
                  <a:txBody>
                    <a:bodyPr/>
                    <a:lstStyle/>
                    <a:p>
                      <a:pPr algn="l" fontAlgn="t"/>
                      <a:r>
                        <a:rPr lang="en-US" sz="2000"/>
                        <a:t>nextBoolean()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boolean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05160">
                <a:tc>
                  <a:txBody>
                    <a:bodyPr/>
                    <a:lstStyle/>
                    <a:p>
                      <a:pPr algn="l" fontAlgn="t"/>
                      <a:r>
                        <a:rPr lang="en-US" sz="2000"/>
                        <a:t>nextByte()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Reads a byte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05160">
                <a:tc>
                  <a:txBody>
                    <a:bodyPr/>
                    <a:lstStyle/>
                    <a:p>
                      <a:pPr algn="l" fontAlgn="t"/>
                      <a:r>
                        <a:rPr lang="en-US" sz="2000" dirty="0" err="1"/>
                        <a:t>nextDouble</a:t>
                      </a:r>
                      <a:r>
                        <a:rPr lang="en-US" sz="2000" dirty="0"/>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double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05160">
                <a:tc>
                  <a:txBody>
                    <a:bodyPr/>
                    <a:lstStyle/>
                    <a:p>
                      <a:pPr algn="l" fontAlgn="t"/>
                      <a:r>
                        <a:rPr lang="en-US" sz="2000"/>
                        <a:t>nextFloat()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Reads a float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05160">
                <a:tc>
                  <a:txBody>
                    <a:bodyPr/>
                    <a:lstStyle/>
                    <a:p>
                      <a:pPr algn="l" fontAlgn="t"/>
                      <a:r>
                        <a:rPr lang="en-US" sz="2000"/>
                        <a:t>nextInt()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int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05160">
                <a:tc>
                  <a:txBody>
                    <a:bodyPr/>
                    <a:lstStyle/>
                    <a:p>
                      <a:pPr algn="l" fontAlgn="t"/>
                      <a:r>
                        <a:rPr lang="en-US" sz="2000"/>
                        <a:t>nextLine()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Reads a String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05160">
                <a:tc>
                  <a:txBody>
                    <a:bodyPr/>
                    <a:lstStyle/>
                    <a:p>
                      <a:pPr algn="l" fontAlgn="t"/>
                      <a:r>
                        <a:rPr lang="en-US" sz="2000"/>
                        <a:t>nextLong()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long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05160">
                <a:tc>
                  <a:txBody>
                    <a:bodyPr/>
                    <a:lstStyle/>
                    <a:p>
                      <a:pPr algn="l" fontAlgn="t"/>
                      <a:r>
                        <a:rPr lang="en-US" sz="2000"/>
                        <a:t>nextShort()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t>Reads a short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M K Pachariya</a:t>
            </a:r>
            <a:endParaRPr lang="en-US" dirty="0"/>
          </a:p>
        </p:txBody>
      </p:sp>
      <p:sp>
        <p:nvSpPr>
          <p:cNvPr id="5" name="Slide Number Placeholder 4"/>
          <p:cNvSpPr>
            <a:spLocks noGrp="1"/>
          </p:cNvSpPr>
          <p:nvPr>
            <p:ph type="sldNum" sz="quarter" idx="12"/>
          </p:nvPr>
        </p:nvSpPr>
        <p:spPr/>
        <p:txBody>
          <a:bodyPr/>
          <a:lstStyle/>
          <a:p>
            <a:pPr>
              <a:defRPr/>
            </a:pPr>
            <a:fld id="{573A7D38-C3A7-4E77-930D-EDCD4DB6DEAB}" type="slidenum">
              <a:rPr lang="en-US" smtClean="0"/>
              <a:pPr>
                <a:defRPr/>
              </a:pPr>
              <a:t>96</a:t>
            </a:fld>
            <a:endParaRPr lang="en-US"/>
          </a:p>
        </p:txBody>
      </p:sp>
      <p:sp>
        <p:nvSpPr>
          <p:cNvPr id="659457" name="Rectangle 1"/>
          <p:cNvSpPr>
            <a:spLocks noChangeArrowheads="1"/>
          </p:cNvSpPr>
          <p:nvPr/>
        </p:nvSpPr>
        <p:spPr bwMode="auto">
          <a:xfrm>
            <a:off x="0" y="0"/>
            <a:ext cx="8606523" cy="1472141"/>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Segoe UI" pitchFamily="34" charset="0"/>
                <a:cs typeface="Segoe UI" pitchFamily="34" charset="0"/>
              </a:rPr>
              <a:t>Input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The </a:t>
            </a:r>
            <a:r>
              <a:rPr kumimoji="0" lang="en-US" sz="2800" b="0" i="0" u="none" strike="noStrike" cap="none" normalizeH="0" baseline="0" dirty="0" err="1" smtClean="0">
                <a:ln>
                  <a:noFill/>
                </a:ln>
                <a:solidFill>
                  <a:srgbClr val="DC143C"/>
                </a:solidFill>
                <a:effectLst/>
                <a:latin typeface="Consolas" pitchFamily="49" charset="0"/>
                <a:cs typeface="Consolas" pitchFamily="49" charset="0"/>
              </a:rPr>
              <a:t>nextLine</a:t>
            </a:r>
            <a:r>
              <a:rPr kumimoji="0" lang="en-US" sz="2800" b="0" i="0" u="none" strike="noStrike" cap="none" normalizeH="0" baseline="0" dirty="0" smtClean="0">
                <a:ln>
                  <a:noFill/>
                </a:ln>
                <a:solidFill>
                  <a:srgbClr val="DC143C"/>
                </a:solidFill>
                <a:effectLst/>
                <a:latin typeface="Consolas" pitchFamily="49" charset="0"/>
                <a:cs typeface="Consolas" pitchFamily="49" charset="0"/>
              </a:rPr>
              <a:t>()</a:t>
            </a:r>
            <a:r>
              <a:rPr kumimoji="0" lang="en-US" sz="2800" b="0" i="0" u="none" strike="noStrike" cap="none" normalizeH="0" baseline="0" dirty="0" smtClean="0">
                <a:ln>
                  <a:noFill/>
                </a:ln>
                <a:solidFill>
                  <a:srgbClr val="000000"/>
                </a:solidFill>
                <a:effectLst/>
                <a:latin typeface="Verdana" pitchFamily="34" charset="0"/>
                <a:cs typeface="Arial" pitchFamily="34" charset="0"/>
              </a:rPr>
              <a:t> method is used to read 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To read other types, look at the table below:</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9F3F8C5F-0859-42CA-8D49-99987934F5EC}" type="slidenum">
              <a:rPr lang="en-US"/>
              <a:pPr>
                <a:defRPr/>
              </a:pPr>
              <a:t>97</a:t>
            </a:fld>
            <a:endParaRPr lang="en-US"/>
          </a:p>
        </p:txBody>
      </p:sp>
      <p:sp>
        <p:nvSpPr>
          <p:cNvPr id="140290" name="Rectangle 2"/>
          <p:cNvSpPr>
            <a:spLocks noGrp="1"/>
          </p:cNvSpPr>
          <p:nvPr>
            <p:ph type="title"/>
          </p:nvPr>
        </p:nvSpPr>
        <p:spPr bwMode="auto">
          <a:xfrm>
            <a:off x="0" y="274638"/>
            <a:ext cx="9144000" cy="1143000"/>
          </a:xfrm>
          <a:noFill/>
        </p:spPr>
        <p:txBody>
          <a:bodyPr wrap="square" lIns="91440" tIns="45720" rIns="91440" bIns="45720" numCol="1" anchorCtr="0" compatLnSpc="1">
            <a:prstTxWarp prst="textNoShape">
              <a:avLst/>
            </a:prstTxWarp>
          </a:bodyPr>
          <a:lstStyle/>
          <a:p>
            <a:r>
              <a:rPr lang="en-US" b="0" smtClean="0">
                <a:effectLst/>
                <a:latin typeface="Times New Roman" pitchFamily="18" charset="0"/>
              </a:rPr>
              <a:t>Take an input from the keyboard-1</a:t>
            </a:r>
          </a:p>
        </p:txBody>
      </p:sp>
      <p:sp>
        <p:nvSpPr>
          <p:cNvPr id="140291" name="Rectangle 3"/>
          <p:cNvSpPr>
            <a:spLocks noGrp="1"/>
          </p:cNvSpPr>
          <p:nvPr>
            <p:ph type="body" idx="1"/>
          </p:nvPr>
        </p:nvSpPr>
        <p:spPr>
          <a:xfrm>
            <a:off x="0" y="1371600"/>
            <a:ext cx="5486400" cy="4525963"/>
          </a:xfrm>
        </p:spPr>
        <p:txBody>
          <a:bodyPr/>
          <a:lstStyle/>
          <a:p>
            <a:pPr>
              <a:buFont typeface="Wingdings 3" pitchFamily="18" charset="2"/>
              <a:buNone/>
            </a:pPr>
            <a:r>
              <a:rPr lang="en-US" sz="1800" dirty="0" smtClean="0">
                <a:solidFill>
                  <a:srgbClr val="FF0000"/>
                </a:solidFill>
                <a:latin typeface="Times New Roman" pitchFamily="18" charset="0"/>
              </a:rPr>
              <a:t>import </a:t>
            </a:r>
            <a:r>
              <a:rPr lang="en-US" sz="1800" dirty="0" err="1" smtClean="0">
                <a:solidFill>
                  <a:srgbClr val="FF0000"/>
                </a:solidFill>
                <a:latin typeface="Times New Roman" pitchFamily="18" charset="0"/>
              </a:rPr>
              <a:t>java.util</a:t>
            </a:r>
            <a:r>
              <a:rPr lang="en-US" sz="1800" dirty="0" smtClean="0">
                <a:solidFill>
                  <a:srgbClr val="FF0000"/>
                </a:solidFill>
                <a:latin typeface="Times New Roman" pitchFamily="18" charset="0"/>
              </a:rPr>
              <a:t>.*;</a:t>
            </a:r>
          </a:p>
          <a:p>
            <a:pPr>
              <a:buFont typeface="Wingdings 3" pitchFamily="18" charset="2"/>
              <a:buNone/>
            </a:pPr>
            <a:r>
              <a:rPr lang="en-US" sz="1800" dirty="0" smtClean="0">
                <a:latin typeface="Times New Roman" pitchFamily="18" charset="0"/>
              </a:rPr>
              <a:t>public static void main(String[] </a:t>
            </a:r>
            <a:r>
              <a:rPr lang="en-US" sz="1800" dirty="0" err="1" smtClean="0">
                <a:latin typeface="Times New Roman" pitchFamily="18" charset="0"/>
              </a:rPr>
              <a:t>args</a:t>
            </a:r>
            <a:r>
              <a:rPr lang="en-US" sz="1800" dirty="0" smtClean="0">
                <a:latin typeface="Times New Roman" pitchFamily="18" charset="0"/>
              </a:rPr>
              <a:t>) {</a:t>
            </a:r>
          </a:p>
          <a:p>
            <a:pPr>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int</a:t>
            </a:r>
            <a:r>
              <a:rPr lang="en-US" sz="1800" dirty="0" smtClean="0">
                <a:latin typeface="Times New Roman" pitchFamily="18" charset="0"/>
              </a:rPr>
              <a:t> value;</a:t>
            </a:r>
          </a:p>
          <a:p>
            <a:pPr>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a:t>
            </a:r>
            <a:r>
              <a:rPr lang="en-US" sz="1800" dirty="0" smtClean="0">
                <a:latin typeface="Times New Roman" pitchFamily="18" charset="0"/>
              </a:rPr>
              <a:t>(</a:t>
            </a:r>
            <a:r>
              <a:rPr lang="en-US" sz="1800" dirty="0" smtClean="0"/>
              <a:t>“</a:t>
            </a:r>
            <a:r>
              <a:rPr lang="en-US" sz="1800" dirty="0" smtClean="0">
                <a:latin typeface="Times New Roman" pitchFamily="18" charset="0"/>
              </a:rPr>
              <a:t>Enter an Integer number:"); 	</a:t>
            </a:r>
          </a:p>
          <a:p>
            <a:pPr>
              <a:buFont typeface="Wingdings 3" pitchFamily="18" charset="2"/>
              <a:buNone/>
            </a:pPr>
            <a:r>
              <a:rPr lang="en-US" sz="1800" dirty="0" smtClean="0">
                <a:solidFill>
                  <a:srgbClr val="FF9900"/>
                </a:solidFill>
                <a:latin typeface="Times New Roman" pitchFamily="18" charset="0"/>
              </a:rPr>
              <a:t>	</a:t>
            </a:r>
            <a:r>
              <a:rPr lang="en-US" sz="1800" dirty="0" smtClean="0">
                <a:solidFill>
                  <a:srgbClr val="FF0000"/>
                </a:solidFill>
                <a:latin typeface="Times New Roman" pitchFamily="18" charset="0"/>
              </a:rPr>
              <a:t>Scanner </a:t>
            </a:r>
            <a:r>
              <a:rPr lang="en-US" sz="1800" dirty="0" err="1" smtClean="0">
                <a:solidFill>
                  <a:srgbClr val="FF0000"/>
                </a:solidFill>
                <a:latin typeface="Times New Roman" pitchFamily="18" charset="0"/>
              </a:rPr>
              <a:t>tmp</a:t>
            </a:r>
            <a:r>
              <a:rPr lang="en-US" sz="1800" dirty="0" smtClean="0">
                <a:solidFill>
                  <a:srgbClr val="FF0000"/>
                </a:solidFill>
                <a:latin typeface="Times New Roman" pitchFamily="18" charset="0"/>
              </a:rPr>
              <a:t> = new Scanner(</a:t>
            </a:r>
            <a:r>
              <a:rPr lang="en-US" sz="1800" dirty="0" err="1" smtClean="0">
                <a:solidFill>
                  <a:srgbClr val="FF0000"/>
                </a:solidFill>
                <a:latin typeface="Times New Roman" pitchFamily="18" charset="0"/>
              </a:rPr>
              <a:t>System.in</a:t>
            </a:r>
            <a:r>
              <a:rPr lang="en-US" sz="1800" dirty="0" smtClean="0">
                <a:solidFill>
                  <a:srgbClr val="FF0000"/>
                </a:solidFill>
                <a:latin typeface="Times New Roman" pitchFamily="18" charset="0"/>
              </a:rPr>
              <a:t>);</a:t>
            </a:r>
          </a:p>
          <a:p>
            <a:pPr>
              <a:buFont typeface="Wingdings 3" pitchFamily="18" charset="2"/>
              <a:buNone/>
            </a:pPr>
            <a:r>
              <a:rPr lang="en-US" sz="1800" dirty="0" smtClean="0">
                <a:solidFill>
                  <a:srgbClr val="FF9900"/>
                </a:solidFill>
                <a:latin typeface="Times New Roman" pitchFamily="18" charset="0"/>
              </a:rPr>
              <a:t>	</a:t>
            </a:r>
            <a:r>
              <a:rPr lang="en-US" sz="1800" dirty="0" smtClean="0">
                <a:latin typeface="Times New Roman" pitchFamily="18" charset="0"/>
              </a:rPr>
              <a:t>if(</a:t>
            </a:r>
            <a:r>
              <a:rPr lang="en-US" sz="1800" dirty="0" err="1" smtClean="0">
                <a:solidFill>
                  <a:srgbClr val="006600"/>
                </a:solidFill>
                <a:latin typeface="Times New Roman" pitchFamily="18" charset="0"/>
              </a:rPr>
              <a:t>tmp.hasNextInt</a:t>
            </a:r>
            <a:r>
              <a:rPr lang="en-US" sz="1800" dirty="0" smtClean="0">
                <a:solidFill>
                  <a:srgbClr val="006600"/>
                </a:solidFill>
                <a:latin typeface="Times New Roman" pitchFamily="18" charset="0"/>
              </a:rPr>
              <a:t>()</a:t>
            </a:r>
            <a:r>
              <a:rPr lang="en-US" sz="1800" dirty="0" smtClean="0">
                <a:latin typeface="Times New Roman" pitchFamily="18" charset="0"/>
              </a:rPr>
              <a:t>)</a:t>
            </a:r>
          </a:p>
          <a:p>
            <a:pPr>
              <a:buFont typeface="Wingdings 3" pitchFamily="18" charset="2"/>
              <a:buNone/>
            </a:pPr>
            <a:r>
              <a:rPr lang="en-US" sz="1800" dirty="0" smtClean="0">
                <a:latin typeface="Times New Roman" pitchFamily="18" charset="0"/>
              </a:rPr>
              <a:t>    {</a:t>
            </a:r>
            <a:endParaRPr lang="en-US" sz="1800" dirty="0" smtClean="0">
              <a:solidFill>
                <a:srgbClr val="FF9900"/>
              </a:solidFill>
              <a:latin typeface="Times New Roman" pitchFamily="18" charset="0"/>
            </a:endParaRPr>
          </a:p>
          <a:p>
            <a:pPr>
              <a:buFont typeface="Wingdings 3" pitchFamily="18" charset="2"/>
              <a:buNone/>
            </a:pPr>
            <a:r>
              <a:rPr lang="en-US" sz="1800" dirty="0" smtClean="0">
                <a:solidFill>
                  <a:srgbClr val="FF9900"/>
                </a:solidFill>
                <a:latin typeface="Times New Roman" pitchFamily="18" charset="0"/>
              </a:rPr>
              <a:t>		</a:t>
            </a:r>
            <a:r>
              <a:rPr lang="en-US" sz="1800" dirty="0" smtClean="0">
                <a:solidFill>
                  <a:srgbClr val="006600"/>
                </a:solidFill>
                <a:latin typeface="Times New Roman" pitchFamily="18" charset="0"/>
              </a:rPr>
              <a:t>value=</a:t>
            </a:r>
            <a:r>
              <a:rPr lang="en-US" sz="1800" dirty="0" err="1" smtClean="0">
                <a:solidFill>
                  <a:srgbClr val="006600"/>
                </a:solidFill>
                <a:latin typeface="Times New Roman" pitchFamily="18" charset="0"/>
              </a:rPr>
              <a:t>tmp.nextInt</a:t>
            </a:r>
            <a:r>
              <a:rPr lang="en-US" sz="1800" dirty="0" smtClean="0">
                <a:solidFill>
                  <a:srgbClr val="006600"/>
                </a:solidFill>
                <a:latin typeface="Times New Roman" pitchFamily="18" charset="0"/>
              </a:rPr>
              <a:t>();</a:t>
            </a:r>
            <a:r>
              <a:rPr lang="en-US" sz="1800" dirty="0" smtClean="0">
                <a:solidFill>
                  <a:srgbClr val="FF9900"/>
                </a:solidFill>
                <a:latin typeface="Times New Roman" pitchFamily="18" charset="0"/>
              </a:rPr>
              <a:t>	</a:t>
            </a:r>
          </a:p>
          <a:p>
            <a:pPr>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a:t>
            </a:r>
            <a:r>
              <a:rPr lang="en-US" sz="1800" dirty="0" smtClean="0"/>
              <a:t>“</a:t>
            </a:r>
            <a:r>
              <a:rPr lang="en-US" sz="1800" dirty="0" smtClean="0">
                <a:latin typeface="Times New Roman" pitchFamily="18" charset="0"/>
              </a:rPr>
              <a:t>You have entered: </a:t>
            </a:r>
            <a:r>
              <a:rPr lang="en-US" sz="1800" dirty="0" smtClean="0"/>
              <a:t>”</a:t>
            </a:r>
            <a:r>
              <a:rPr lang="en-US" sz="1800" dirty="0" smtClean="0">
                <a:latin typeface="Times New Roman" pitchFamily="18" charset="0"/>
              </a:rPr>
              <a:t>+value);</a:t>
            </a:r>
          </a:p>
          <a:p>
            <a:pPr>
              <a:buFont typeface="Wingdings 3" pitchFamily="18" charset="2"/>
              <a:buNone/>
            </a:pPr>
            <a:r>
              <a:rPr lang="en-US" sz="1800" dirty="0" smtClean="0">
                <a:latin typeface="Times New Roman" pitchFamily="18" charset="0"/>
              </a:rPr>
              <a:t>    }</a:t>
            </a:r>
          </a:p>
          <a:p>
            <a:pPr>
              <a:buFont typeface="Wingdings 3" pitchFamily="18" charset="2"/>
              <a:buNone/>
            </a:pPr>
            <a:r>
              <a:rPr lang="en-US" sz="1800" dirty="0" smtClean="0">
                <a:latin typeface="Times New Roman" pitchFamily="18" charset="0"/>
              </a:rPr>
              <a:t>	else</a:t>
            </a:r>
          </a:p>
          <a:p>
            <a:pPr>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a:t>
            </a:r>
            <a:r>
              <a:rPr lang="en-US" sz="1800" dirty="0" smtClean="0"/>
              <a:t>“</a:t>
            </a:r>
            <a:r>
              <a:rPr lang="en-US" sz="1800" dirty="0" smtClean="0">
                <a:latin typeface="Times New Roman" pitchFamily="18" charset="0"/>
              </a:rPr>
              <a:t>Not an Integer</a:t>
            </a:r>
            <a:r>
              <a:rPr lang="en-US" sz="1800" dirty="0" smtClean="0"/>
              <a:t>”</a:t>
            </a:r>
            <a:r>
              <a:rPr lang="en-US" sz="1800" dirty="0" smtClean="0">
                <a:latin typeface="Times New Roman" pitchFamily="18" charset="0"/>
              </a:rPr>
              <a:t>);</a:t>
            </a:r>
          </a:p>
          <a:p>
            <a:pPr>
              <a:buFont typeface="Wingdings 3" pitchFamily="18" charset="2"/>
              <a:buNone/>
            </a:pPr>
            <a:r>
              <a:rPr lang="en-US" sz="1800" dirty="0" smtClean="0">
                <a:latin typeface="Times New Roman" pitchFamily="18" charset="0"/>
              </a:rPr>
              <a:t>}	</a:t>
            </a:r>
          </a:p>
          <a:p>
            <a:pPr>
              <a:buFont typeface="Wingdings 3" pitchFamily="18" charset="2"/>
              <a:buNone/>
            </a:pPr>
            <a:endParaRPr lang="en-US" sz="1800"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CD647C07-18C6-4554-9199-FCAA9E70D389}" type="slidenum">
              <a:rPr lang="en-US"/>
              <a:pPr>
                <a:defRPr/>
              </a:pPr>
              <a:t>98</a:t>
            </a:fld>
            <a:endParaRPr lang="en-US"/>
          </a:p>
        </p:txBody>
      </p:sp>
      <p:sp>
        <p:nvSpPr>
          <p:cNvPr id="141314" name="Rectangle 2"/>
          <p:cNvSpPr>
            <a:spLocks noGrp="1"/>
          </p:cNvSpPr>
          <p:nvPr>
            <p:ph type="title"/>
          </p:nvPr>
        </p:nvSpPr>
        <p:spPr bwMode="auto">
          <a:xfrm>
            <a:off x="457200" y="274638"/>
            <a:ext cx="8229600" cy="792162"/>
          </a:xfrm>
          <a:noFill/>
        </p:spPr>
        <p:txBody>
          <a:bodyPr wrap="square" lIns="91440" tIns="45720" rIns="91440" bIns="45720" numCol="1" anchorCtr="0" compatLnSpc="1">
            <a:prstTxWarp prst="textNoShape">
              <a:avLst/>
            </a:prstTxWarp>
          </a:bodyPr>
          <a:lstStyle/>
          <a:p>
            <a:r>
              <a:rPr lang="en-US" sz="3700" b="0" smtClean="0">
                <a:effectLst/>
                <a:latin typeface="Times New Roman" pitchFamily="18" charset="0"/>
              </a:rPr>
              <a:t>Taking Input from the KeyBoard-2</a:t>
            </a:r>
          </a:p>
        </p:txBody>
      </p:sp>
      <p:sp>
        <p:nvSpPr>
          <p:cNvPr id="141315" name="Rectangle 3"/>
          <p:cNvSpPr>
            <a:spLocks noGrp="1"/>
          </p:cNvSpPr>
          <p:nvPr>
            <p:ph type="body" idx="1"/>
          </p:nvPr>
        </p:nvSpPr>
        <p:spPr>
          <a:xfrm>
            <a:off x="762000" y="990600"/>
            <a:ext cx="7924800" cy="5257800"/>
          </a:xfrm>
        </p:spPr>
        <p:txBody>
          <a:bodyPr/>
          <a:lstStyle/>
          <a:p>
            <a:pPr>
              <a:lnSpc>
                <a:spcPct val="80000"/>
              </a:lnSpc>
              <a:buFont typeface="Wingdings 3" pitchFamily="18" charset="2"/>
              <a:buNone/>
            </a:pPr>
            <a:r>
              <a:rPr lang="en-US" sz="1800" dirty="0" smtClean="0">
                <a:latin typeface="Times New Roman" pitchFamily="18" charset="0"/>
              </a:rPr>
              <a:t>import </a:t>
            </a:r>
            <a:r>
              <a:rPr lang="en-US" sz="1800" dirty="0" err="1" smtClean="0">
                <a:latin typeface="Times New Roman" pitchFamily="18" charset="0"/>
              </a:rPr>
              <a:t>java.util</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class input</a:t>
            </a:r>
          </a:p>
          <a:p>
            <a:pPr>
              <a:lnSpc>
                <a:spcPct val="80000"/>
              </a:lnSpc>
              <a:buFont typeface="Wingdings 3" pitchFamily="18" charset="2"/>
              <a:buNone/>
            </a:pP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public static void main(String </a:t>
            </a:r>
            <a:r>
              <a:rPr lang="en-US" sz="1800" dirty="0" err="1" smtClean="0">
                <a:latin typeface="Times New Roman" pitchFamily="18" charset="0"/>
              </a:rPr>
              <a:t>args</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a:t>
            </a:r>
            <a:r>
              <a:rPr lang="en-US" sz="1800" dirty="0" smtClean="0">
                <a:solidFill>
                  <a:srgbClr val="FF0000"/>
                </a:solidFill>
                <a:latin typeface="Times New Roman" pitchFamily="18" charset="0"/>
              </a:rPr>
              <a:t>Scanner </a:t>
            </a:r>
            <a:r>
              <a:rPr lang="en-US" sz="1800" dirty="0" err="1" smtClean="0">
                <a:solidFill>
                  <a:srgbClr val="FF0000"/>
                </a:solidFill>
                <a:latin typeface="Times New Roman" pitchFamily="18" charset="0"/>
              </a:rPr>
              <a:t>tmp</a:t>
            </a:r>
            <a:r>
              <a:rPr lang="en-US" sz="1800" dirty="0" smtClean="0">
                <a:solidFill>
                  <a:srgbClr val="FF0000"/>
                </a:solidFill>
                <a:latin typeface="Times New Roman" pitchFamily="18" charset="0"/>
              </a:rPr>
              <a:t> = new Scanner(</a:t>
            </a:r>
            <a:r>
              <a:rPr lang="en-US" sz="1800" dirty="0" err="1" smtClean="0">
                <a:solidFill>
                  <a:srgbClr val="FF0000"/>
                </a:solidFill>
                <a:latin typeface="Times New Roman" pitchFamily="18" charset="0"/>
              </a:rPr>
              <a:t>System.in</a:t>
            </a:r>
            <a:r>
              <a:rPr lang="en-US" sz="1800" dirty="0" smtClean="0">
                <a:solidFill>
                  <a:srgbClr val="FF0000"/>
                </a:solidFill>
                <a:latin typeface="Times New Roman" pitchFamily="18" charset="0"/>
              </a:rPr>
              <a:t>);</a:t>
            </a:r>
          </a:p>
          <a:p>
            <a:pPr>
              <a:lnSpc>
                <a:spcPct val="80000"/>
              </a:lnSpc>
              <a:buFont typeface="Wingdings 3" pitchFamily="18" charset="2"/>
              <a:buNone/>
            </a:pPr>
            <a:r>
              <a:rPr lang="en-US" sz="1800" dirty="0" smtClean="0">
                <a:latin typeface="Times New Roman" pitchFamily="18" charset="0"/>
              </a:rPr>
              <a:t>		float </a:t>
            </a:r>
            <a:r>
              <a:rPr lang="en-US" sz="1800" dirty="0" err="1" smtClean="0">
                <a:latin typeface="Times New Roman" pitchFamily="18" charset="0"/>
              </a:rPr>
              <a:t>i</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while(</a:t>
            </a:r>
            <a:r>
              <a:rPr lang="en-US" sz="1800" dirty="0" err="1" smtClean="0">
                <a:latin typeface="Times New Roman" pitchFamily="18" charset="0"/>
              </a:rPr>
              <a:t>tmp.hasNextFloat</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i</a:t>
            </a:r>
            <a:r>
              <a:rPr lang="en-US" sz="1800" dirty="0" smtClean="0">
                <a:latin typeface="Times New Roman" pitchFamily="18" charset="0"/>
              </a:rPr>
              <a:t>=</a:t>
            </a:r>
            <a:r>
              <a:rPr lang="en-US" sz="1800" dirty="0" err="1" smtClean="0">
                <a:latin typeface="Times New Roman" pitchFamily="18" charset="0"/>
              </a:rPr>
              <a:t>tmp.nextFloat</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r>
              <a:rPr lang="en-US" sz="1800" dirty="0" err="1" smtClean="0">
                <a:latin typeface="Times New Roman" pitchFamily="18" charset="0"/>
              </a:rPr>
              <a:t>System.out.println</a:t>
            </a:r>
            <a:r>
              <a:rPr lang="en-US" sz="1800" dirty="0" smtClean="0">
                <a:latin typeface="Times New Roman" pitchFamily="18" charset="0"/>
              </a:rPr>
              <a:t>("The Number: ",</a:t>
            </a:r>
            <a:r>
              <a:rPr lang="en-US" sz="1800" dirty="0" err="1" smtClean="0">
                <a:latin typeface="Times New Roman" pitchFamily="18" charset="0"/>
              </a:rPr>
              <a:t>i</a:t>
            </a:r>
            <a:r>
              <a:rPr lang="en-US" sz="1800" dirty="0" smtClean="0">
                <a:latin typeface="Times New Roman" pitchFamily="18" charset="0"/>
              </a:rPr>
              <a:t>);</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	}</a:t>
            </a:r>
          </a:p>
          <a:p>
            <a:pPr>
              <a:lnSpc>
                <a:spcPct val="80000"/>
              </a:lnSpc>
              <a:buFont typeface="Wingdings 3" pitchFamily="18" charset="2"/>
              <a:buNone/>
            </a:pPr>
            <a:r>
              <a:rPr lang="en-US" sz="1800" dirty="0" smtClean="0">
                <a:latin typeface="Times New Roman" pitchFamily="18" charset="0"/>
              </a:rPr>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1"/>
          <p:cNvSpPr>
            <a:spLocks noGrp="1"/>
          </p:cNvSpPr>
          <p:nvPr>
            <p:ph type="ftr" sz="quarter" idx="11"/>
          </p:nvPr>
        </p:nvSpPr>
        <p:spPr/>
        <p:txBody>
          <a:bodyPr/>
          <a:lstStyle/>
          <a:p>
            <a:r>
              <a:rPr lang="en-US" dirty="0" smtClean="0"/>
              <a:t>M K </a:t>
            </a:r>
            <a:r>
              <a:rPr lang="en-US" dirty="0" err="1" smtClean="0"/>
              <a:t>Pachariya</a:t>
            </a:r>
            <a:endParaRPr lang="en-US" dirty="0"/>
          </a:p>
        </p:txBody>
      </p:sp>
      <p:sp>
        <p:nvSpPr>
          <p:cNvPr id="5" name="Slide Number Placeholder 17"/>
          <p:cNvSpPr>
            <a:spLocks noGrp="1"/>
          </p:cNvSpPr>
          <p:nvPr>
            <p:ph type="sldNum" sz="quarter" idx="12"/>
          </p:nvPr>
        </p:nvSpPr>
        <p:spPr/>
        <p:txBody>
          <a:bodyPr/>
          <a:lstStyle/>
          <a:p>
            <a:pPr>
              <a:defRPr/>
            </a:pPr>
            <a:fld id="{D8BCD37E-5E32-4E31-8F84-B3E742E4E601}" type="slidenum">
              <a:rPr lang="en-US"/>
              <a:pPr>
                <a:defRPr/>
              </a:pPr>
              <a:t>99</a:t>
            </a:fld>
            <a:endParaRPr lang="en-US"/>
          </a:p>
        </p:txBody>
      </p:sp>
      <p:sp>
        <p:nvSpPr>
          <p:cNvPr id="142338" name="Rectangle 2"/>
          <p:cNvSpPr>
            <a:spLocks noGrp="1"/>
          </p:cNvSpPr>
          <p:nvPr>
            <p:ph type="title"/>
          </p:nvPr>
        </p:nvSpPr>
        <p:spPr bwMode="auto">
          <a:xfrm>
            <a:off x="457200" y="274638"/>
            <a:ext cx="8153400" cy="639762"/>
          </a:xfrm>
          <a:noFill/>
        </p:spPr>
        <p:txBody>
          <a:bodyPr wrap="square" lIns="91440" tIns="45720" rIns="91440" bIns="45720" numCol="1" anchorCtr="0" compatLnSpc="1">
            <a:prstTxWarp prst="textNoShape">
              <a:avLst/>
            </a:prstTxWarp>
            <a:normAutofit fontScale="90000"/>
          </a:bodyPr>
          <a:lstStyle/>
          <a:p>
            <a:r>
              <a:rPr lang="en-US" sz="3700" b="0" smtClean="0">
                <a:effectLst/>
                <a:latin typeface="Times New Roman" pitchFamily="18" charset="0"/>
              </a:rPr>
              <a:t>Scanning Basics</a:t>
            </a:r>
          </a:p>
        </p:txBody>
      </p:sp>
      <p:sp>
        <p:nvSpPr>
          <p:cNvPr id="142339" name="Rectangle 3"/>
          <p:cNvSpPr>
            <a:spLocks noGrp="1"/>
          </p:cNvSpPr>
          <p:nvPr>
            <p:ph type="body" idx="1"/>
          </p:nvPr>
        </p:nvSpPr>
        <p:spPr>
          <a:xfrm>
            <a:off x="457200" y="1066800"/>
            <a:ext cx="8229600" cy="4525963"/>
          </a:xfrm>
        </p:spPr>
        <p:txBody>
          <a:bodyPr/>
          <a:lstStyle/>
          <a:p>
            <a:pPr>
              <a:buFont typeface="Wingdings" pitchFamily="2" charset="2"/>
              <a:buChar char="ü"/>
            </a:pPr>
            <a:r>
              <a:rPr lang="en-US" sz="1800" dirty="0" smtClean="0">
                <a:solidFill>
                  <a:srgbClr val="FF0000"/>
                </a:solidFill>
                <a:latin typeface="Times New Roman" pitchFamily="18" charset="0"/>
              </a:rPr>
              <a:t>A Scanner reads tokens from the underlying source.</a:t>
            </a:r>
          </a:p>
          <a:p>
            <a:pPr>
              <a:buFont typeface="Wingdings" pitchFamily="2" charset="2"/>
              <a:buChar char="ü"/>
            </a:pPr>
            <a:r>
              <a:rPr lang="en-US" sz="1800" dirty="0" smtClean="0">
                <a:solidFill>
                  <a:srgbClr val="FF0000"/>
                </a:solidFill>
                <a:latin typeface="Times New Roman" pitchFamily="18" charset="0"/>
              </a:rPr>
              <a:t>A token is a portion of input that is delineated by a set of delimiters, which is by default whitespace.</a:t>
            </a:r>
          </a:p>
          <a:p>
            <a:pPr>
              <a:buFont typeface="Wingdings" pitchFamily="2" charset="2"/>
              <a:buChar char="ü"/>
            </a:pPr>
            <a:r>
              <a:rPr lang="en-US" sz="1800" dirty="0" smtClean="0">
                <a:latin typeface="Times New Roman" pitchFamily="18" charset="0"/>
              </a:rPr>
              <a:t>A token is read by matching it with a particular regular expression.</a:t>
            </a:r>
          </a:p>
          <a:p>
            <a:pPr>
              <a:buFont typeface="Wingdings" pitchFamily="2" charset="2"/>
              <a:buChar char="ü"/>
            </a:pPr>
            <a:r>
              <a:rPr lang="en-US" sz="1800" dirty="0" smtClean="0">
                <a:latin typeface="Times New Roman" pitchFamily="18" charset="0"/>
              </a:rPr>
              <a:t>Scanner follow the procedure below:</a:t>
            </a:r>
          </a:p>
          <a:p>
            <a:pPr>
              <a:buFont typeface="Wingdings" pitchFamily="2" charset="2"/>
              <a:buNone/>
            </a:pPr>
            <a:r>
              <a:rPr lang="en-US" sz="1800" dirty="0" smtClean="0">
                <a:latin typeface="Times New Roman" pitchFamily="18" charset="0"/>
              </a:rPr>
              <a:t>	1. Determine if a specific type of input is available by calling one of the </a:t>
            </a:r>
            <a:r>
              <a:rPr lang="en-US" sz="1800" b="1" dirty="0" err="1" smtClean="0">
                <a:latin typeface="Times New Roman" pitchFamily="18" charset="0"/>
              </a:rPr>
              <a:t>hasNextX</a:t>
            </a:r>
            <a:r>
              <a:rPr lang="en-US" sz="1800" dirty="0" smtClean="0">
                <a:latin typeface="Times New Roman" pitchFamily="18" charset="0"/>
              </a:rPr>
              <a:t> methods.</a:t>
            </a:r>
          </a:p>
          <a:p>
            <a:pPr>
              <a:buFont typeface="Wingdings" pitchFamily="2" charset="2"/>
              <a:buNone/>
            </a:pPr>
            <a:r>
              <a:rPr lang="en-US" sz="1800" dirty="0" smtClean="0">
                <a:latin typeface="Times New Roman" pitchFamily="18" charset="0"/>
              </a:rPr>
              <a:t>	2. If input is available, read it by calling one of </a:t>
            </a:r>
            <a:r>
              <a:rPr lang="en-US" sz="1800" b="1" dirty="0" err="1" smtClean="0">
                <a:latin typeface="Times New Roman" pitchFamily="18" charset="0"/>
              </a:rPr>
              <a:t>nextX</a:t>
            </a:r>
            <a:r>
              <a:rPr lang="en-US" sz="1800" dirty="0" smtClean="0">
                <a:latin typeface="Times New Roman" pitchFamily="18" charset="0"/>
              </a:rPr>
              <a:t> method.</a:t>
            </a:r>
          </a:p>
          <a:p>
            <a:pPr>
              <a:buFont typeface="Wingdings" pitchFamily="2" charset="2"/>
              <a:buNone/>
            </a:pPr>
            <a:r>
              <a:rPr lang="en-US" sz="1800" dirty="0" smtClean="0">
                <a:latin typeface="Times New Roman" pitchFamily="18" charset="0"/>
              </a:rPr>
              <a:t>      3. Repeat the process until the input is exhausted.</a:t>
            </a:r>
          </a:p>
          <a:p>
            <a:pPr>
              <a:buFont typeface="Wingdings" pitchFamily="2" charset="2"/>
              <a:buNone/>
            </a:pPr>
            <a:endParaRPr lang="en-US" sz="1800" dirty="0" smtClean="0">
              <a:latin typeface="Times New Roman" pitchFamily="18" charset="0"/>
            </a:endParaRPr>
          </a:p>
          <a:p>
            <a:pPr>
              <a:buFont typeface="Wingdings" pitchFamily="2" charset="2"/>
              <a:buNone/>
            </a:pPr>
            <a:r>
              <a:rPr lang="en-US" sz="1800" b="1" u="sng" dirty="0" smtClean="0">
                <a:latin typeface="Times New Roman" pitchFamily="18" charset="0"/>
              </a:rPr>
              <a:t>Note: </a:t>
            </a:r>
            <a:r>
              <a:rPr lang="en-US" sz="1800" dirty="0" smtClean="0">
                <a:latin typeface="Times New Roman" pitchFamily="18" charset="0"/>
              </a:rPr>
              <a:t>if </a:t>
            </a:r>
            <a:r>
              <a:rPr lang="en-US" sz="1800" dirty="0" err="1" smtClean="0">
                <a:latin typeface="Times New Roman" pitchFamily="18" charset="0"/>
              </a:rPr>
              <a:t>nextX</a:t>
            </a:r>
            <a:r>
              <a:rPr lang="en-US" sz="1800" dirty="0" smtClean="0">
                <a:latin typeface="Times New Roman" pitchFamily="18" charset="0"/>
              </a:rPr>
              <a:t>() method does not find a matching token, it throws a</a:t>
            </a:r>
            <a:r>
              <a:rPr lang="en-US" sz="1800" b="1" dirty="0" smtClean="0">
                <a:latin typeface="Times New Roman" pitchFamily="18" charset="0"/>
              </a:rPr>
              <a:t> </a:t>
            </a:r>
            <a:r>
              <a:rPr lang="en-US" sz="1800" b="1" dirty="0" err="1" smtClean="0">
                <a:latin typeface="Times New Roman" pitchFamily="18" charset="0"/>
              </a:rPr>
              <a:t>NoSuchElementException</a:t>
            </a:r>
            <a:r>
              <a:rPr lang="en-US" sz="1800" dirty="0" smtClean="0">
                <a:latin typeface="Times New Roman" pitchFamily="18" charset="0"/>
              </a:rPr>
              <a:t>.</a:t>
            </a:r>
            <a:endParaRPr lang="en-US" sz="1800" b="1" u="sng" dirty="0" smtClean="0">
              <a:latin typeface="Times New Roman" pitchFamily="18" charset="0"/>
            </a:endParaRPr>
          </a:p>
          <a:p>
            <a:pPr>
              <a:buFont typeface="Wingdings" pitchFamily="2" charset="2"/>
              <a:buChar char="ü"/>
            </a:pPr>
            <a:endParaRPr lang="en-US" sz="1800" dirty="0" smtClean="0">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722</TotalTime>
  <Words>14082</Words>
  <Application>Microsoft PowerPoint</Application>
  <PresentationFormat>On-screen Show (4:3)</PresentationFormat>
  <Paragraphs>4660</Paragraphs>
  <Slides>291</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291</vt:i4>
      </vt:variant>
    </vt:vector>
  </HeadingPairs>
  <TitlesOfParts>
    <vt:vector size="294" baseType="lpstr">
      <vt:lpstr>Concourse</vt:lpstr>
      <vt:lpstr>Photo Editor Photo</vt:lpstr>
      <vt:lpstr>Bitmap Image</vt:lpstr>
      <vt:lpstr>Lecture One</vt:lpstr>
      <vt:lpstr>Book’s Name</vt:lpstr>
      <vt:lpstr>History of Java</vt:lpstr>
      <vt:lpstr>Features of Java</vt:lpstr>
      <vt:lpstr>Simple, Small and Familiar</vt:lpstr>
      <vt:lpstr>Compiled and Interpreted</vt:lpstr>
      <vt:lpstr>Java Virtual Machine</vt:lpstr>
      <vt:lpstr>Object Oriented</vt:lpstr>
      <vt:lpstr>Platform Independent and Portable</vt:lpstr>
      <vt:lpstr>Robust and Secure</vt:lpstr>
      <vt:lpstr>Distributed and Network Oriented</vt:lpstr>
      <vt:lpstr>Multithreaded and Interactive</vt:lpstr>
      <vt:lpstr>High Performance</vt:lpstr>
      <vt:lpstr>Dynamic</vt:lpstr>
      <vt:lpstr>Language of Internet Programming</vt:lpstr>
      <vt:lpstr>Why portable and Secure?</vt:lpstr>
      <vt:lpstr>Basics of Java Environments</vt:lpstr>
      <vt:lpstr>Slide 18</vt:lpstr>
      <vt:lpstr>Java Environment</vt:lpstr>
      <vt:lpstr>Java Environment</vt:lpstr>
      <vt:lpstr>The Evolution of Java</vt:lpstr>
      <vt:lpstr>Versions of Java</vt:lpstr>
      <vt:lpstr> </vt:lpstr>
      <vt:lpstr>Lecture Two</vt:lpstr>
      <vt:lpstr>Programming languages</vt:lpstr>
      <vt:lpstr>Structured Programming</vt:lpstr>
      <vt:lpstr>Procedure Oriented Programming</vt:lpstr>
      <vt:lpstr>Procedure Oriented Programming</vt:lpstr>
      <vt:lpstr>Object –Oriented Programming</vt:lpstr>
      <vt:lpstr>Object –Oriented Programming</vt:lpstr>
      <vt:lpstr>Basic Concepts of OOP</vt:lpstr>
      <vt:lpstr>Objects and Classes</vt:lpstr>
      <vt:lpstr>Data Encapsulation</vt:lpstr>
      <vt:lpstr>Polymorphism</vt:lpstr>
      <vt:lpstr>Message Communication</vt:lpstr>
      <vt:lpstr>Advantages of OOP</vt:lpstr>
      <vt:lpstr>Java Program</vt:lpstr>
      <vt:lpstr>First Java Program-Example 1</vt:lpstr>
      <vt:lpstr>Simple Java Program-Some important points</vt:lpstr>
      <vt:lpstr>JRE and JDK</vt:lpstr>
      <vt:lpstr>Implementing a Java Program</vt:lpstr>
      <vt:lpstr>Implementing a Java Program</vt:lpstr>
      <vt:lpstr>Implementing a Java Program</vt:lpstr>
      <vt:lpstr>Slide 44</vt:lpstr>
      <vt:lpstr>Factorial Program</vt:lpstr>
      <vt:lpstr>Factorial Program with loop</vt:lpstr>
      <vt:lpstr>Largest among three Numbers</vt:lpstr>
      <vt:lpstr>Check Given No is Prime or not</vt:lpstr>
      <vt:lpstr>Print N Prime Numbers</vt:lpstr>
      <vt:lpstr>Lecture Three</vt:lpstr>
      <vt:lpstr>First Java Program-Example 1</vt:lpstr>
      <vt:lpstr>Simple Java Program-Some important points</vt:lpstr>
      <vt:lpstr>Second Java Program</vt:lpstr>
      <vt:lpstr>Points to be Noted</vt:lpstr>
      <vt:lpstr>Java is a Strongly typed Language</vt:lpstr>
      <vt:lpstr>The Primitive Types</vt:lpstr>
      <vt:lpstr>Numeric Primitive Types</vt:lpstr>
      <vt:lpstr>Character Primitive Type</vt:lpstr>
      <vt:lpstr>Character Primitive Type</vt:lpstr>
      <vt:lpstr>Booleans</vt:lpstr>
      <vt:lpstr>Literals</vt:lpstr>
      <vt:lpstr>Literals</vt:lpstr>
      <vt:lpstr>Literals</vt:lpstr>
      <vt:lpstr>Literals</vt:lpstr>
      <vt:lpstr>Variables</vt:lpstr>
      <vt:lpstr>Scope and Lifetime of a variable</vt:lpstr>
      <vt:lpstr>Scope and Lifetime of a variable</vt:lpstr>
      <vt:lpstr>Lecture Four</vt:lpstr>
      <vt:lpstr>Automatic Type Conversion</vt:lpstr>
      <vt:lpstr>Automatic Type Conversion</vt:lpstr>
      <vt:lpstr>Casting Type</vt:lpstr>
      <vt:lpstr>Casting Type</vt:lpstr>
      <vt:lpstr>Automatic Type Promotion in Expression</vt:lpstr>
      <vt:lpstr>Automatic Type Promotion-Example</vt:lpstr>
      <vt:lpstr>Automatic Type Conversion-Example</vt:lpstr>
      <vt:lpstr>An Example of Object Oriented Programming </vt:lpstr>
      <vt:lpstr>Object-Oriented Style</vt:lpstr>
      <vt:lpstr>Slide 78</vt:lpstr>
      <vt:lpstr>The General Form of a Class</vt:lpstr>
      <vt:lpstr>Class and Object</vt:lpstr>
      <vt:lpstr>Creating Objects</vt:lpstr>
      <vt:lpstr>A Simple Example</vt:lpstr>
      <vt:lpstr>A Simple Example- Some points</vt:lpstr>
      <vt:lpstr>A Simple Example- Some points</vt:lpstr>
      <vt:lpstr>A Closer Look at New</vt:lpstr>
      <vt:lpstr>References</vt:lpstr>
      <vt:lpstr>The null Reference</vt:lpstr>
      <vt:lpstr>Instance variables </vt:lpstr>
      <vt:lpstr>Lecture Five</vt:lpstr>
      <vt:lpstr>Import Statement</vt:lpstr>
      <vt:lpstr>Example</vt:lpstr>
      <vt:lpstr>Predefined Stream</vt:lpstr>
      <vt:lpstr>The Predefined Streams</vt:lpstr>
      <vt:lpstr>Scanner Class</vt:lpstr>
      <vt:lpstr>Taking Input from the Keyboard</vt:lpstr>
      <vt:lpstr>Slide 96</vt:lpstr>
      <vt:lpstr>Take an input from the keyboard-1</vt:lpstr>
      <vt:lpstr>Taking Input from the KeyBoard-2</vt:lpstr>
      <vt:lpstr>Scanning Basics</vt:lpstr>
      <vt:lpstr>Important Methods of Scanner Class</vt:lpstr>
      <vt:lpstr>Important Methods of Scanner Class</vt:lpstr>
      <vt:lpstr>Taking Input from the File</vt:lpstr>
      <vt:lpstr>Taking Input from the File</vt:lpstr>
      <vt:lpstr>Taking Input from a File</vt:lpstr>
      <vt:lpstr>Writing Data into a File</vt:lpstr>
      <vt:lpstr>Homework (Math Library)</vt:lpstr>
      <vt:lpstr>Lecture Eight</vt:lpstr>
      <vt:lpstr>Operators in Java</vt:lpstr>
      <vt:lpstr>Arithmetic Operators</vt:lpstr>
      <vt:lpstr>Arithmetic Operators</vt:lpstr>
      <vt:lpstr>Increment and Decrement</vt:lpstr>
      <vt:lpstr>Increment and Decrement</vt:lpstr>
      <vt:lpstr>Increment and Decrement</vt:lpstr>
      <vt:lpstr>Assignment Operators</vt:lpstr>
      <vt:lpstr>Assignment Operators</vt:lpstr>
      <vt:lpstr>Bitwise Operator</vt:lpstr>
      <vt:lpstr>Bitwise Operator</vt:lpstr>
      <vt:lpstr>The Left Shift</vt:lpstr>
      <vt:lpstr>The Right Shift</vt:lpstr>
      <vt:lpstr>Relational operators</vt:lpstr>
      <vt:lpstr>Relational Operator</vt:lpstr>
      <vt:lpstr>Boolean Logical Operator</vt:lpstr>
      <vt:lpstr>Boolean Logical Operator</vt:lpstr>
      <vt:lpstr>Short Circuit Logical Operators</vt:lpstr>
      <vt:lpstr>The Conditional Operator</vt:lpstr>
      <vt:lpstr>Operator Precedence</vt:lpstr>
      <vt:lpstr>Lecture Seven</vt:lpstr>
      <vt:lpstr>Decision Making and Branching</vt:lpstr>
      <vt:lpstr>The if Statement</vt:lpstr>
      <vt:lpstr>The if-else Statement</vt:lpstr>
      <vt:lpstr>Nested if….Else Statements</vt:lpstr>
      <vt:lpstr>Nested if….Else Statements</vt:lpstr>
      <vt:lpstr>Multiway Selection: Else if</vt:lpstr>
      <vt:lpstr>Else if example</vt:lpstr>
      <vt:lpstr>The switch Statement</vt:lpstr>
      <vt:lpstr>The switch Statement</vt:lpstr>
      <vt:lpstr>The switch Statement</vt:lpstr>
      <vt:lpstr>The switch Statement</vt:lpstr>
      <vt:lpstr>Switch example</vt:lpstr>
      <vt:lpstr>The Conditional Operator</vt:lpstr>
      <vt:lpstr>The Conditional Operator</vt:lpstr>
      <vt:lpstr>The Conditional Operator</vt:lpstr>
      <vt:lpstr>Repetition Statements</vt:lpstr>
      <vt:lpstr>The while Statement</vt:lpstr>
      <vt:lpstr>Logic of a while Loop</vt:lpstr>
      <vt:lpstr>while Loop Example</vt:lpstr>
      <vt:lpstr>Infinite Loops</vt:lpstr>
      <vt:lpstr>Nested Loops</vt:lpstr>
      <vt:lpstr>The do Statement</vt:lpstr>
      <vt:lpstr>do-while Example</vt:lpstr>
      <vt:lpstr>Comparing while and do</vt:lpstr>
      <vt:lpstr>The for Statement</vt:lpstr>
      <vt:lpstr>The for Statement</vt:lpstr>
      <vt:lpstr>Logic of a for loop</vt:lpstr>
      <vt:lpstr>The for Statement</vt:lpstr>
      <vt:lpstr>for Example</vt:lpstr>
      <vt:lpstr>The for Statement</vt:lpstr>
      <vt:lpstr>Choosing a Loop Structure</vt:lpstr>
      <vt:lpstr>Lecture Six</vt:lpstr>
      <vt:lpstr>One-Dimensional Array</vt:lpstr>
      <vt:lpstr>One-Dimensional Array</vt:lpstr>
      <vt:lpstr>Features of Java to Manipulate Array</vt:lpstr>
      <vt:lpstr>Example</vt:lpstr>
      <vt:lpstr>Array in Java</vt:lpstr>
      <vt:lpstr>Multi-Dimensional Arrays</vt:lpstr>
      <vt:lpstr>Example</vt:lpstr>
      <vt:lpstr>Multi-dimensional Array</vt:lpstr>
      <vt:lpstr>Example</vt:lpstr>
      <vt:lpstr>Alternative Array Declaration Syntax</vt:lpstr>
      <vt:lpstr>Array as an Object</vt:lpstr>
      <vt:lpstr>Lecture Nine</vt:lpstr>
      <vt:lpstr>Creating a Car class</vt:lpstr>
      <vt:lpstr>Car’s instance variables</vt:lpstr>
      <vt:lpstr>Instance variables </vt:lpstr>
      <vt:lpstr>Car behaviors or methods</vt:lpstr>
      <vt:lpstr>Creating a new car</vt:lpstr>
      <vt:lpstr>Constructors</vt:lpstr>
      <vt:lpstr>Our Car class so far</vt:lpstr>
      <vt:lpstr>Our Car class so far</vt:lpstr>
      <vt:lpstr>Another constructor</vt:lpstr>
      <vt:lpstr>Our Car class so far</vt:lpstr>
      <vt:lpstr>Using our Car class</vt:lpstr>
      <vt:lpstr>So what does private mean?</vt:lpstr>
      <vt:lpstr>So how do we get the fuel of a Car?</vt:lpstr>
      <vt:lpstr>So how do we set the fuel of a Car?</vt:lpstr>
      <vt:lpstr>Why use all this?</vt:lpstr>
      <vt:lpstr>Back to our specific constructor</vt:lpstr>
      <vt:lpstr>Back to our specific constructor</vt:lpstr>
      <vt:lpstr>So what’s left to add to our Car class?</vt:lpstr>
      <vt:lpstr>Using the Car’s fuel</vt:lpstr>
      <vt:lpstr>Using the Car’s fuel</vt:lpstr>
      <vt:lpstr>The main() method</vt:lpstr>
      <vt:lpstr>Running a class without a main() method</vt:lpstr>
      <vt:lpstr>Lecture 16</vt:lpstr>
      <vt:lpstr>String in Java</vt:lpstr>
      <vt:lpstr>The String Constructor</vt:lpstr>
      <vt:lpstr>The String Constructor</vt:lpstr>
      <vt:lpstr>The String Constructor</vt:lpstr>
      <vt:lpstr>Slide 199</vt:lpstr>
      <vt:lpstr>String Concatenation</vt:lpstr>
      <vt:lpstr>Data Conversion using valueOf()</vt:lpstr>
      <vt:lpstr>toString() Method</vt:lpstr>
      <vt:lpstr>Character Extraction</vt:lpstr>
      <vt:lpstr>Character Extraction</vt:lpstr>
      <vt:lpstr>String Comparison</vt:lpstr>
      <vt:lpstr>String Comparison</vt:lpstr>
      <vt:lpstr>String Comparison</vt:lpstr>
      <vt:lpstr>String Comparison</vt:lpstr>
      <vt:lpstr> equals () versus ==</vt:lpstr>
      <vt:lpstr>Slide 210</vt:lpstr>
      <vt:lpstr>Lecture 17</vt:lpstr>
      <vt:lpstr>Searching Strings</vt:lpstr>
      <vt:lpstr>Searching String</vt:lpstr>
      <vt:lpstr>Modifying a String</vt:lpstr>
      <vt:lpstr>StringBuffer</vt:lpstr>
      <vt:lpstr>Useful Methods</vt:lpstr>
      <vt:lpstr>Useful Methods</vt:lpstr>
      <vt:lpstr>Useful Methods</vt:lpstr>
      <vt:lpstr>Useful Methods</vt:lpstr>
      <vt:lpstr>Object</vt:lpstr>
      <vt:lpstr>Example</vt:lpstr>
      <vt:lpstr>Example</vt:lpstr>
      <vt:lpstr>Lecture 18</vt:lpstr>
      <vt:lpstr>Packages </vt:lpstr>
      <vt:lpstr>Packages</vt:lpstr>
      <vt:lpstr>Package</vt:lpstr>
      <vt:lpstr>Accessing Classes in a Package</vt:lpstr>
      <vt:lpstr>Creating Your Own Package</vt:lpstr>
      <vt:lpstr>Example1-Package</vt:lpstr>
      <vt:lpstr>Creating Packages</vt:lpstr>
      <vt:lpstr>Example2-Package</vt:lpstr>
      <vt:lpstr>Example 3- Package</vt:lpstr>
      <vt:lpstr>Package</vt:lpstr>
      <vt:lpstr>Default Package</vt:lpstr>
      <vt:lpstr>Finding Packages</vt:lpstr>
      <vt:lpstr>CLASSPATH Environment Variable</vt:lpstr>
      <vt:lpstr>CLASSPATH Environment Variable</vt:lpstr>
      <vt:lpstr>Example1-Package[Using CLASSPATH]</vt:lpstr>
      <vt:lpstr>Example2-Package[Using CLASSPATH]</vt:lpstr>
      <vt:lpstr>Example 3- Package[Using CLASSPATH]</vt:lpstr>
      <vt:lpstr>Adding a Class to a Package</vt:lpstr>
      <vt:lpstr>Adding a Class to a Package</vt:lpstr>
      <vt:lpstr>public/package/private scope</vt:lpstr>
      <vt:lpstr>public/package/private scope</vt:lpstr>
      <vt:lpstr>Example 1</vt:lpstr>
      <vt:lpstr>Example-2</vt:lpstr>
      <vt:lpstr>Example-3</vt:lpstr>
      <vt:lpstr>Example 4</vt:lpstr>
      <vt:lpstr>Levels of Access Control</vt:lpstr>
      <vt:lpstr>Interface</vt:lpstr>
      <vt:lpstr>Defining an Interface</vt:lpstr>
      <vt:lpstr>Defining an Interface</vt:lpstr>
      <vt:lpstr>Implementing Interfaces</vt:lpstr>
      <vt:lpstr>Accessing Implementations through Interface Reference</vt:lpstr>
      <vt:lpstr>Example-1</vt:lpstr>
      <vt:lpstr>Example-2</vt:lpstr>
      <vt:lpstr>Partial Implementation</vt:lpstr>
      <vt:lpstr>Extending Interfaces</vt:lpstr>
      <vt:lpstr>Multiple Inheritance Using Interface</vt:lpstr>
      <vt:lpstr>Example-3</vt:lpstr>
      <vt:lpstr>Example-4</vt:lpstr>
      <vt:lpstr>Example-5</vt:lpstr>
      <vt:lpstr>Lecture 21</vt:lpstr>
      <vt:lpstr>Exception Handling-Fundamentals</vt:lpstr>
      <vt:lpstr>Exception Handling</vt:lpstr>
      <vt:lpstr>Representing Exceptions</vt:lpstr>
      <vt:lpstr>Representing Exceptions</vt:lpstr>
      <vt:lpstr>Exception Handling in Java</vt:lpstr>
      <vt:lpstr>Example</vt:lpstr>
      <vt:lpstr>try and catch statement</vt:lpstr>
      <vt:lpstr>Multiple Catch Clauses</vt:lpstr>
      <vt:lpstr>Example</vt:lpstr>
      <vt:lpstr>Caution</vt:lpstr>
      <vt:lpstr>Example</vt:lpstr>
      <vt:lpstr>Nested try Statements</vt:lpstr>
      <vt:lpstr>Example</vt:lpstr>
      <vt:lpstr>throw</vt:lpstr>
      <vt:lpstr>Example -throw Statements</vt:lpstr>
      <vt:lpstr>throws</vt:lpstr>
      <vt:lpstr>Example: incorrect program</vt:lpstr>
      <vt:lpstr>Example: corrected version</vt:lpstr>
      <vt:lpstr>Finally Statement</vt:lpstr>
      <vt:lpstr>Example</vt:lpstr>
      <vt:lpstr>Output </vt:lpstr>
      <vt:lpstr>Uncaught Exceptions</vt:lpstr>
      <vt:lpstr>Displaying a Description of an Exception</vt:lpstr>
      <vt:lpstr>User Defined Exception</vt:lpstr>
      <vt:lpstr>Continuation of the Example</vt:lpstr>
      <vt:lpstr>Example-2</vt:lpstr>
      <vt:lpstr>Continuation of Example-2</vt:lpstr>
      <vt:lpstr>Continuation of Example-2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Pachariya</dc:creator>
  <cp:lastModifiedBy>Dr Pachariya</cp:lastModifiedBy>
  <cp:revision>145</cp:revision>
  <cp:lastPrinted>1601-01-01T00:00:00Z</cp:lastPrinted>
  <dcterms:created xsi:type="dcterms:W3CDTF">1601-01-01T00:00:00Z</dcterms:created>
  <dcterms:modified xsi:type="dcterms:W3CDTF">2019-02-26T08:51:11Z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