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Source Code Pro Light"/>
      <p:regular r:id="rId45"/>
      <p:bold r:id="rId46"/>
      <p:italic r:id="rId47"/>
      <p:boldItalic r:id="rId48"/>
    </p:embeddedFont>
    <p:embeddedFont>
      <p:font typeface="Great Vibes"/>
      <p:regular r:id="rId49"/>
    </p:embeddedFont>
    <p:embeddedFont>
      <p:font typeface="Source Code Pro"/>
      <p:regular r:id="rId50"/>
      <p:bold r:id="rId51"/>
      <p:italic r:id="rId52"/>
      <p:boldItalic r:id="rId53"/>
    </p:embeddedFont>
    <p:embeddedFont>
      <p:font typeface="Oswald"/>
      <p:regular r:id="rId54"/>
      <p:bold r:id="rId55"/>
    </p:embeddedFont>
    <p:embeddedFont>
      <p:font typeface="Source Sans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gvFrzlX9CIZKmSKdiYcNvbPUZ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SourceCodeProLight-bold.fntdata"/><Relationship Id="rId45" Type="http://schemas.openxmlformats.org/officeDocument/2006/relationships/font" Target="fonts/SourceCodePr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Light-boldItalic.fntdata"/><Relationship Id="rId47" Type="http://schemas.openxmlformats.org/officeDocument/2006/relationships/font" Target="fonts/SourceCodeProLight-italic.fntdata"/><Relationship Id="rId49" Type="http://schemas.openxmlformats.org/officeDocument/2006/relationships/font" Target="fonts/GreatVib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bold.fntdata"/><Relationship Id="rId50" Type="http://schemas.openxmlformats.org/officeDocument/2006/relationships/font" Target="fonts/SourceCodePro-regular.fntdata"/><Relationship Id="rId53" Type="http://schemas.openxmlformats.org/officeDocument/2006/relationships/font" Target="fonts/SourceCodePro-boldItalic.fntdata"/><Relationship Id="rId52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57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56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59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58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thinking course, not a typing course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Shrink test cases -- long output can be hard to read through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git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git branch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git checkout -b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a9bea99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a9bea99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9bea99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0a9bea99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Most of these slides are here for completeness, so that you can view them from the public slides folder, not so that you can study them right now.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 that you can pass arguments to run on the command line.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Forever demo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Make forever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Gdb forever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Breakpoint at the line after the for loop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 a few iterations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Kill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Cond 1 i==1400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 i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9bea998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0a9bea998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Forever demo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Make forever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Gdb forever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Breakpoint at the line after the for loop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 a few iterations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Kill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Cond 1 i==1400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 i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recorded lab will include a walkthrough of this exercise. If there is time in lab, in person instructors should also do a quick walkthrough of using GDB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f10ff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bf10ff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8 minute average last semester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Keep questions 482-specific; the internet is a better resource for C++ questions (♥ cppreference.com ♥) A machine answers your Google queries, but a human answers your Piazza posts!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Don’t expect a direct answer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Don’t be afraid to get a second opinion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what you’ve done so far; the more precise you are, the better we can help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9bea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a9bea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5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5" name="Google Shape;5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48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4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5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7" name="Google Shape;47;p5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ithub.com/en/github/authenticating-to-github/connecting-to-github-with-ss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grader4.eecs.umich.edu/eecs482/git-tutorial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tackoverflow.com/questions/6545763/how-can-i-rerun-a-program-with-gdb-until-a-segmentation-fault-occurs/6546674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sers.ece.utexas.edu/~adnan/gdb-refcard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eecs482/gdb_demo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h.eecs.umich.edu/" TargetMode="External"/><Relationship Id="rId4" Type="http://schemas.openxmlformats.org/officeDocument/2006/relationships/hyperlink" Target="http://eecs.hel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 0: Introduction and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tips</a:t>
            </a:r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early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first, code later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Strive for a good design before writing a single line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spec thoroughly to ensure you cover all bases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targeted tests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Incrementally test subsystems before the entire project is complete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Deliberately write tests to break your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shrinking test cases to be more targeted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premature optimization (this isn’t 281)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simple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 Piazza for questions!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Git/GitHub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refresher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468825"/>
            <a:ext cx="4005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clone &lt;repo link&gt;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add &lt;filename&gt;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commit [-m]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pull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git push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409000" y="3951975"/>
            <a:ext cx="4107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Always pull before you push!</a:t>
            </a:r>
            <a:endParaRPr b="1" i="0" sz="1800" u="sng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707" y="325854"/>
            <a:ext cx="1216544" cy="119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126" y="300925"/>
            <a:ext cx="1216544" cy="12464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3902075" y="461640"/>
            <a:ext cx="101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Remote repo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3" name="Google Shape;133;p15"/>
          <p:cNvCxnSpPr>
            <a:stCxn id="130" idx="2"/>
          </p:cNvCxnSpPr>
          <p:nvPr/>
        </p:nvCxnSpPr>
        <p:spPr>
          <a:xfrm>
            <a:off x="5272979" y="1522426"/>
            <a:ext cx="0" cy="313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8524745" y="2039815"/>
            <a:ext cx="0" cy="261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5"/>
          <p:cNvCxnSpPr/>
          <p:nvPr/>
        </p:nvCxnSpPr>
        <p:spPr>
          <a:xfrm>
            <a:off x="5283235" y="2028731"/>
            <a:ext cx="324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15"/>
          <p:cNvSpPr txBox="1"/>
          <p:nvPr/>
        </p:nvSpPr>
        <p:spPr>
          <a:xfrm>
            <a:off x="5237344" y="1655819"/>
            <a:ext cx="2742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Create local copy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8293491" y="2280630"/>
            <a:ext cx="462600" cy="454800"/>
          </a:xfrm>
          <a:prstGeom prst="flowChartOr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462919" y="2100485"/>
            <a:ext cx="287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Mark changed files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9" name="Google Shape;139;p15"/>
          <p:cNvCxnSpPr/>
          <p:nvPr/>
        </p:nvCxnSpPr>
        <p:spPr>
          <a:xfrm>
            <a:off x="5274129" y="3777006"/>
            <a:ext cx="324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15"/>
          <p:cNvSpPr txBox="1"/>
          <p:nvPr/>
        </p:nvSpPr>
        <p:spPr>
          <a:xfrm>
            <a:off x="5244222" y="2978358"/>
            <a:ext cx="33093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4. Accept changes that partners might have made since your last pull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602528" y="3754268"/>
            <a:ext cx="2960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4.5. Merge conflict?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5274129" y="4655934"/>
            <a:ext cx="324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3" name="Google Shape;143;p15"/>
          <p:cNvSpPr txBox="1"/>
          <p:nvPr/>
        </p:nvSpPr>
        <p:spPr>
          <a:xfrm>
            <a:off x="5602528" y="4285384"/>
            <a:ext cx="2960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Send local changes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6797675" y="461640"/>
            <a:ext cx="101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Local repo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462919" y="2481485"/>
            <a:ext cx="287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Save local changes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Lifecycle of a file in a git repo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541338" y="1602050"/>
            <a:ext cx="1572300" cy="7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Untracked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679175" y="1602050"/>
            <a:ext cx="1572300" cy="7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Unmodified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816988" y="1602050"/>
            <a:ext cx="1572300" cy="7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Modified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954813" y="1602050"/>
            <a:ext cx="1572300" cy="7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Staged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5" name="Google Shape;155;p16"/>
          <p:cNvCxnSpPr>
            <a:stCxn id="151" idx="2"/>
          </p:cNvCxnSpPr>
          <p:nvPr/>
        </p:nvCxnSpPr>
        <p:spPr>
          <a:xfrm flipH="1">
            <a:off x="1305888" y="2383850"/>
            <a:ext cx="21600" cy="25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6"/>
          <p:cNvCxnSpPr/>
          <p:nvPr/>
        </p:nvCxnSpPr>
        <p:spPr>
          <a:xfrm flipH="1">
            <a:off x="3454513" y="2383850"/>
            <a:ext cx="21600" cy="25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6"/>
          <p:cNvCxnSpPr/>
          <p:nvPr/>
        </p:nvCxnSpPr>
        <p:spPr>
          <a:xfrm flipH="1">
            <a:off x="5592338" y="2383850"/>
            <a:ext cx="21600" cy="25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6"/>
          <p:cNvCxnSpPr/>
          <p:nvPr/>
        </p:nvCxnSpPr>
        <p:spPr>
          <a:xfrm flipH="1">
            <a:off x="7730163" y="2383850"/>
            <a:ext cx="21600" cy="25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6"/>
          <p:cNvSpPr/>
          <p:nvPr/>
        </p:nvSpPr>
        <p:spPr>
          <a:xfrm>
            <a:off x="1327500" y="2571750"/>
            <a:ext cx="64242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&lt;FILENAME&gt;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476125" y="3043975"/>
            <a:ext cx="21378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edit the file</a:t>
            </a:r>
            <a:endParaRPr b="0" i="1" sz="1300" u="none" cap="none" strike="noStrike">
              <a:solidFill>
                <a:srgbClr val="000000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603150" y="3516200"/>
            <a:ext cx="21378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&lt;FILENAME&gt;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16"/>
          <p:cNvSpPr/>
          <p:nvPr/>
        </p:nvSpPr>
        <p:spPr>
          <a:xfrm flipH="1">
            <a:off x="1305900" y="3898100"/>
            <a:ext cx="21378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rm --cached &lt;FILENAME&gt;</a:t>
            </a:r>
            <a:endParaRPr b="0" i="0" sz="9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16"/>
          <p:cNvSpPr/>
          <p:nvPr/>
        </p:nvSpPr>
        <p:spPr>
          <a:xfrm flipH="1">
            <a:off x="3454525" y="4280000"/>
            <a:ext cx="42864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</a:t>
            </a:r>
            <a:endParaRPr b="0" i="0" sz="1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188125" y="2571750"/>
            <a:ext cx="15156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creation</a:t>
            </a:r>
            <a:endParaRPr b="0" i="1" sz="1300" u="none" cap="none" strike="noStrike">
              <a:solidFill>
                <a:srgbClr val="000000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Pushing to GitHub without authenticating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Strongly recommend setting up an SSH key so that you can interface with GitHub through the terminal without inputting your password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Instructions: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https://docs.github.com/en/github/authenticating-to-github/connecting-to-github-with-ssh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Git Tip:</a:t>
            </a:r>
            <a:endParaRPr/>
          </a:p>
        </p:txBody>
      </p:sp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Commit often with small commits.</a:t>
            </a:r>
            <a:endParaRPr/>
          </a:p>
        </p:txBody>
      </p:sp>
      <p:sp>
        <p:nvSpPr>
          <p:cNvPr id="177" name="Google Shape;17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This makes it easier to see where a bug may have been introduced.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Tracking Group Contributions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we are in doubt about a group’s distribution of work, we reserve the right to check the git commit logs to see who is doing 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coding as a group, switch github accounts every so often: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$ git config --get user.name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Manos Kapritsos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$ git config user.name “Advay Muchoor”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$ git config user.email “advaym@umich.edu”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075" y="1351600"/>
            <a:ext cx="4155776" cy="251477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EECS 482 Git/GitHub Tutorial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366325" y="3394525"/>
            <a:ext cx="1278900" cy="23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76050" y="4112000"/>
            <a:ext cx="7791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sng" cap="none" strike="noStrike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https://grader4.eecs.umich.edu/eecs482/git-tutorial/</a:t>
            </a:r>
            <a:endParaRPr b="0" i="0" sz="19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Makefiles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What are they?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Files containing directives to automate compilation and other command-line tasks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4540200" y="1468825"/>
            <a:ext cx="42921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Learn this because: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Typing out (or finding in history)</a:t>
            </a:r>
            <a:br>
              <a:rPr lang="en"/>
            </a:br>
            <a:r>
              <a:rPr lang="en"/>
              <a:t>g++ scheduler.cpp -o scheduler.exe… </a:t>
            </a:r>
            <a:br>
              <a:rPr lang="en"/>
            </a:br>
            <a:r>
              <a:rPr lang="en"/>
              <a:t>is a waste of time and error-prone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They’re really powerful (can implement a personal autograder with them)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They’re ubiquitous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Makefiles: targets/recipes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4590400" y="1997250"/>
            <a:ext cx="4401000" cy="11490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target:</a:t>
            </a:r>
            <a:endParaRPr b="0" i="0" sz="1800" u="none" cap="none" strike="noStrike">
              <a:solidFill>
                <a:srgbClr val="01AFD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command1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command2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>
            <a:off x="5349800" y="3487775"/>
            <a:ext cx="0" cy="725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11" name="Google Shape;211;p24"/>
          <p:cNvSpPr txBox="1"/>
          <p:nvPr/>
        </p:nvSpPr>
        <p:spPr>
          <a:xfrm>
            <a:off x="5688850" y="3671750"/>
            <a:ext cx="34365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TABs not spaces!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1700" y="1468825"/>
            <a:ext cx="38301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Makefiles contain a list of targets and their recipes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A recipe is a list of shell commands that are run when </a:t>
            </a:r>
            <a:r>
              <a:rPr b="1" lang="en"/>
              <a:t>make &lt;target&gt;</a:t>
            </a:r>
            <a:r>
              <a:rPr lang="en"/>
              <a:t> is typed in the terminal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Makefiles: target example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4195600" y="2148775"/>
            <a:ext cx="4818300" cy="17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advaym:</a:t>
            </a:r>
            <a:endParaRPr b="0" i="0" sz="1400" u="none" cap="none" strike="noStrike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config user.name “Advay Muchoor”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git config user.email advaym@umich.edu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manosk:</a:t>
            </a:r>
            <a:endParaRPr b="0" i="0" sz="1400" u="none" cap="none" strike="noStrike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git config user.name "Manos Kapritsos”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git config user.email manosk@umich.edu</a:t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311700" y="1468825"/>
            <a:ext cx="38301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 Makefile to easily switch between git users on the same computer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Running </a:t>
            </a:r>
            <a:r>
              <a:rPr b="1" lang="en" sz="1400"/>
              <a:t>make advaym</a:t>
            </a:r>
            <a:r>
              <a:rPr lang="en" sz="1400"/>
              <a:t> will configure git for me, and </a:t>
            </a:r>
            <a:r>
              <a:rPr b="1" lang="en" sz="1400"/>
              <a:t>make manosk</a:t>
            </a:r>
            <a:r>
              <a:rPr lang="en" sz="1400"/>
              <a:t> will do the same for Manos Kapritsos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Remember, Makefile recipes needn’t be compilation commands, though they often are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Makefiles: dependencies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4590400" y="1997250"/>
            <a:ext cx="4401000" cy="11490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target: dep1 dep2</a:t>
            </a:r>
            <a:endParaRPr b="0" i="0" sz="1800" u="none" cap="none" strike="noStrike">
              <a:solidFill>
                <a:srgbClr val="01AFD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command1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command2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>
            <a:off x="5349800" y="3487775"/>
            <a:ext cx="0" cy="725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27" name="Google Shape;227;p26"/>
          <p:cNvSpPr txBox="1"/>
          <p:nvPr/>
        </p:nvSpPr>
        <p:spPr>
          <a:xfrm>
            <a:off x="5688850" y="3671750"/>
            <a:ext cx="34365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TABs not spaces!</a:t>
            </a:r>
            <a:endParaRPr b="0" i="0" sz="18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700" y="1468825"/>
            <a:ext cx="38301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dependency can be a filename or another target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target runs if: (a file with the target’s name doesn’t exist) </a:t>
            </a:r>
            <a:r>
              <a:rPr b="1" lang="en"/>
              <a:t>OR</a:t>
            </a:r>
            <a:r>
              <a:rPr lang="en"/>
              <a:t> (a dependency file has been modified more recently than the target’s file)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A target runs its dependencies’ recipes before its own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Makefiles: dependency example</a:t>
            </a:r>
            <a:endParaRPr/>
          </a:p>
        </p:txBody>
      </p:sp>
      <p:sp>
        <p:nvSpPr>
          <p:cNvPr id="234" name="Google Shape;234;p27"/>
          <p:cNvSpPr txBox="1"/>
          <p:nvPr>
            <p:ph idx="2" type="body"/>
          </p:nvPr>
        </p:nvSpPr>
        <p:spPr>
          <a:xfrm>
            <a:off x="311700" y="2922700"/>
            <a:ext cx="85206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$ touch depends.txt                       # create empty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$ make sample.txt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cat depends.txt &gt; sample.txt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$ make sample.txt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make: ‘sample.txt’ is up to date.         # no changes since last make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$ echo “Hello, world!” &gt;&gt; depends.txt     # write to depends.txt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$ make sample.txt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cat depends.txt &gt; sample.txt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311700" y="1554900"/>
            <a:ext cx="8520600" cy="12171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Write sample.txt with contents of depends.txt</a:t>
            </a:r>
            <a:endParaRPr b="0" i="0" sz="1800" u="none" cap="none" strike="noStrike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sample.txt: depends.txt</a:t>
            </a:r>
            <a:endParaRPr b="0" i="0" sz="1800" u="none" cap="none" strike="noStrike">
              <a:solidFill>
                <a:srgbClr val="01AFD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cat depends.txt &gt; sample.txt</a:t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9bea9980_0_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 Variables</a:t>
            </a:r>
            <a:endParaRPr/>
          </a:p>
        </p:txBody>
      </p:sp>
      <p:sp>
        <p:nvSpPr>
          <p:cNvPr id="241" name="Google Shape;241;g10a9bea9980_0_5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Variables: List of strings</a:t>
            </a:r>
            <a:br>
              <a:rPr lang="en" sz="1800"/>
            </a:br>
            <a:r>
              <a:rPr lang="en" sz="1800"/>
              <a:t>	Accessed by $(var_name)</a:t>
            </a:r>
            <a:endParaRPr sz="1800"/>
          </a:p>
        </p:txBody>
      </p:sp>
      <p:sp>
        <p:nvSpPr>
          <p:cNvPr id="242" name="Google Shape;242;g10a9bea9980_0_58"/>
          <p:cNvSpPr txBox="1"/>
          <p:nvPr/>
        </p:nvSpPr>
        <p:spPr>
          <a:xfrm>
            <a:off x="311700" y="2556850"/>
            <a:ext cx="8520600" cy="1490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FILES = test.txt sample.txt depends.txt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AFD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clean:</a:t>
            </a:r>
            <a:endParaRPr b="0" i="0" sz="1800" u="none" cap="none" strike="noStrike">
              <a:solidFill>
                <a:srgbClr val="01AFD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rm $(FILES)</a:t>
            </a:r>
            <a:endParaRPr b="0" i="0" sz="24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a9bea9980_0_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Making Make More Useful: Wildcards</a:t>
            </a:r>
            <a:endParaRPr/>
          </a:p>
        </p:txBody>
      </p:sp>
      <p:sp>
        <p:nvSpPr>
          <p:cNvPr id="248" name="Google Shape;248;g10a9bea9980_0_6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Just as in the shell, wildcards can be expanded into any combination of characters.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249" name="Google Shape;249;g10a9bea9980_0_6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Useful to get all files starting/ending with test</a:t>
            </a:r>
            <a:endParaRPr/>
          </a:p>
        </p:txBody>
      </p:sp>
      <p:sp>
        <p:nvSpPr>
          <p:cNvPr id="250" name="Google Shape;250;g10a9bea9980_0_64"/>
          <p:cNvSpPr txBox="1"/>
          <p:nvPr/>
        </p:nvSpPr>
        <p:spPr>
          <a:xfrm>
            <a:off x="311700" y="3480875"/>
            <a:ext cx="8520600" cy="1378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Get all .cpp files, but not ones that start with test</a:t>
            </a:r>
            <a:endParaRPr b="0" i="0" sz="1800" u="none" cap="none" strike="noStrike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TESTSOURCES = $(wildcard test*.cpp)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SOURCES = $(filter-out $(TESTSOURCES), $(wildcard *.cpp))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HEADERS = $(wildcard *.h)</a:t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Makefiles: Some more shortcuts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575" y="1106000"/>
            <a:ext cx="6917567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1 Makefile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468825"/>
            <a:ext cx="38301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for you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You can modify it (and the Makefiles for other projects) to facilitate running your test cases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05400"/>
            <a:ext cx="4044686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GDB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GDB and core dumps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What are they?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GDB</a:t>
            </a:r>
            <a:r>
              <a:rPr lang="en"/>
              <a:t> is a command-line debugger available on CAEN. (</a:t>
            </a:r>
            <a:r>
              <a:rPr b="1" lang="en"/>
              <a:t>LLDB</a:t>
            </a:r>
            <a:r>
              <a:rPr lang="en"/>
              <a:t> is basically the same thing on Mac)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Core dumps</a:t>
            </a:r>
            <a:r>
              <a:rPr lang="en"/>
              <a:t>/memory dumps are a snapshot of a program’s state, usually taken just as the program crashed. YOU CAN SEE WHAT HAPPENED DURING THE CRASH (and usually figure out why!)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idx="2" type="body"/>
          </p:nvPr>
        </p:nvSpPr>
        <p:spPr>
          <a:xfrm>
            <a:off x="45276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Learn this because: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GDB is ubiquitous. On any system, even if it’s infeasible to hook in with the VS or Xcode debugger, you’ll have GDB.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Staff are all familiar with GDB.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Core dumps give you a way to debug non-deterministic (i.e. hard to reproduce) bugs in your code.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5"/>
          <p:cNvSpPr txBox="1"/>
          <p:nvPr>
            <p:ph idx="2" type="body"/>
          </p:nvPr>
        </p:nvSpPr>
        <p:spPr>
          <a:xfrm>
            <a:off x="4928800" y="961125"/>
            <a:ext cx="38370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Administrative Things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Git/GitHub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GDB: basic usage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Compile </a:t>
            </a:r>
            <a:r>
              <a:rPr lang="en"/>
              <a:t>your code with </a:t>
            </a:r>
            <a:r>
              <a:rPr b="1" lang="en"/>
              <a:t>debugging symbols </a:t>
            </a:r>
            <a:r>
              <a:rPr lang="en"/>
              <a:t>(i.e.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-g</a:t>
            </a:r>
            <a:r>
              <a:rPr lang="en"/>
              <a:t>, 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-g3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Load </a:t>
            </a:r>
            <a:r>
              <a:rPr lang="en"/>
              <a:t>the executable into GDB: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 gdb ./your_project.exe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</a:t>
            </a:r>
            <a:r>
              <a:rPr b="1" lang="en"/>
              <a:t>breakpoints</a:t>
            </a:r>
            <a:r>
              <a:rPr lang="en"/>
              <a:t> on lines you want to inspect.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gdb&gt; break foo.cpp:25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gdb&gt; break main()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gdb&gt; break 25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gdb&gt; break MyClass::bar</a:t>
            </a:r>
            <a:endParaRPr/>
          </a:p>
        </p:txBody>
      </p:sp>
      <p:sp>
        <p:nvSpPr>
          <p:cNvPr id="282" name="Google Shape;282;p3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b="1" lang="en"/>
              <a:t>Run</a:t>
            </a:r>
            <a:r>
              <a:rPr lang="en"/>
              <a:t> the executable.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gdb&gt; run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gdb&gt; run --arg 0.3 &gt; output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gdb&gt; r 0.3 &gt; output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Wait for the executable to </a:t>
            </a:r>
            <a:r>
              <a:rPr b="1" lang="en"/>
              <a:t>break</a:t>
            </a:r>
            <a:r>
              <a:rPr lang="en"/>
              <a:t> (on a breakpoint, or by hitting CTRL-C).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b="1" lang="en"/>
              <a:t>Inspect</a:t>
            </a:r>
            <a:r>
              <a:rPr lang="en"/>
              <a:t> what’s going on.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gdb&gt; </a:t>
            </a:r>
            <a:r>
              <a:rPr lang="en"/>
              <a:t>bt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gdb&gt; p my_var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gdb&gt; list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gdb&gt; next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gdb&gt; continue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GDB: basic command cheatsheet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468825"/>
            <a:ext cx="4520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</a:t>
            </a:r>
            <a:r>
              <a:rPr lang="en" sz="1800"/>
              <a:t> </a:t>
            </a:r>
            <a:r>
              <a:rPr i="1" lang="en" sz="1800"/>
              <a:t>location </a:t>
            </a:r>
            <a:r>
              <a:rPr lang="en" sz="1800"/>
              <a:t>(set breakpoint)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main()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main.cpp:12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 MyClass::~MyClass()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(disable breakpoint n)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 &lt;breakpoint_num&gt;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</a:t>
            </a:r>
            <a:r>
              <a:rPr lang="en" sz="1800"/>
              <a:t> </a:t>
            </a:r>
            <a:r>
              <a:rPr i="1" lang="en" sz="1800"/>
              <a:t>n</a:t>
            </a:r>
            <a:r>
              <a:rPr lang="en" sz="1800"/>
              <a:t> (enable breakpoint 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del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(delete breakpoint n)</a:t>
            </a:r>
            <a:endParaRPr sz="1800"/>
          </a:p>
        </p:txBody>
      </p:sp>
      <p:sp>
        <p:nvSpPr>
          <p:cNvPr id="289" name="Google Shape;289;p3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</a:t>
            </a:r>
            <a:r>
              <a:rPr lang="en" sz="1800"/>
              <a:t> </a:t>
            </a:r>
            <a:r>
              <a:rPr i="1" lang="en" sz="1800"/>
              <a:t>args </a:t>
            </a:r>
            <a:r>
              <a:rPr lang="en" sz="1800"/>
              <a:t>(run or restart)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 --num_cpus 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kill</a:t>
            </a:r>
            <a:r>
              <a:rPr lang="en" sz="1800"/>
              <a:t> (kill)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(step n times)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Steps </a:t>
            </a:r>
            <a:r>
              <a:rPr i="1" lang="en" sz="1800"/>
              <a:t>into</a:t>
            </a:r>
            <a:r>
              <a:rPr lang="en" sz="1800"/>
              <a:t> functions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(next n times)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Steps </a:t>
            </a:r>
            <a:r>
              <a:rPr i="1" lang="en" sz="1800"/>
              <a:t>over</a:t>
            </a:r>
            <a:r>
              <a:rPr lang="en" sz="1800"/>
              <a:t> functions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</a:t>
            </a:r>
            <a:r>
              <a:rPr lang="en" sz="1800"/>
              <a:t> (continue)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Continue until end or next breakpoint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GDB: basic command cheatsheet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311700" y="1468825"/>
            <a:ext cx="42312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</a:t>
            </a:r>
            <a:r>
              <a:rPr lang="en" sz="1800"/>
              <a:t> </a:t>
            </a:r>
            <a:r>
              <a:rPr i="1" lang="en" sz="1800"/>
              <a:t>expr </a:t>
            </a:r>
            <a:r>
              <a:rPr lang="en" sz="1800"/>
              <a:t>(print)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Print value of variable or expression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on pretty much anything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</a:t>
            </a:r>
            <a:r>
              <a:rPr lang="en" sz="1800"/>
              <a:t> </a:t>
            </a:r>
            <a:r>
              <a:rPr i="1" lang="en" sz="1800"/>
              <a:t>topic </a:t>
            </a:r>
            <a:r>
              <a:rPr lang="en" sz="1800"/>
              <a:t>(info)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b (list breakpoints)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thr (list threads)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 </a:t>
            </a:r>
            <a:r>
              <a:rPr lang="en" sz="1800"/>
              <a:t>(frame)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 current line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36"/>
          <p:cNvSpPr txBox="1"/>
          <p:nvPr>
            <p:ph idx="2" type="body"/>
          </p:nvPr>
        </p:nvSpPr>
        <p:spPr>
          <a:xfrm>
            <a:off x="4679100" y="1468825"/>
            <a:ext cx="4231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list </a:t>
            </a:r>
            <a:r>
              <a:rPr lang="en" sz="1800"/>
              <a:t>(list code)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 nearby code lines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bt</a:t>
            </a:r>
            <a:r>
              <a:rPr lang="en" sz="1800"/>
              <a:t> (backtrace)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 the call stack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up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(up n frames)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recent frames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down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(down n frames)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recent frames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thr</a:t>
            </a:r>
            <a:r>
              <a:rPr lang="en" sz="1800"/>
              <a:t> </a:t>
            </a:r>
            <a:r>
              <a:rPr i="1" lang="en" sz="1800"/>
              <a:t>n </a:t>
            </a:r>
            <a:r>
              <a:rPr lang="en" sz="1800"/>
              <a:t>(switch to thread n)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 3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 Tip: Conditional breakpoints!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cond</a:t>
            </a:r>
            <a:r>
              <a:rPr lang="en"/>
              <a:t> </a:t>
            </a:r>
            <a:r>
              <a:rPr i="1" lang="en"/>
              <a:t>n expr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Sets a condition on breakpoint 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no </a:t>
            </a:r>
            <a:r>
              <a:rPr i="1" lang="en" sz="1800"/>
              <a:t>expr</a:t>
            </a:r>
            <a:r>
              <a:rPr lang="en" sz="1800"/>
              <a:t>, gets rid of the condition for breakpoint 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 for a for loop: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(gdb) $ cond 1 (i &gt;= 4)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a9bea9980_0_1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 Tip: Automatic breakpoint commands!</a:t>
            </a:r>
            <a:endParaRPr/>
          </a:p>
        </p:txBody>
      </p:sp>
      <p:sp>
        <p:nvSpPr>
          <p:cNvPr id="308" name="Google Shape;308;g10a9bea9980_0_1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Allow you to perform specific actions every time a breakpoint is hit.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Example: run executable until it seg faults.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(gdb) $ set pagination off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(gdb) $ break _exit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(gdb) $ commands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&gt; run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&gt; end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309" name="Google Shape;309;g10a9bea9980_0_124"/>
          <p:cNvSpPr txBox="1"/>
          <p:nvPr/>
        </p:nvSpPr>
        <p:spPr>
          <a:xfrm>
            <a:off x="6144000" y="40968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https://stackoverflow.com/questions/6545763/how-can-i-rerun-a-program-with-gdb-until-a-segmentation-fault-occurs/6546674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Core dumps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311700" y="1468825"/>
            <a:ext cx="85206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dumps are </a:t>
            </a:r>
            <a:r>
              <a:rPr i="1" lang="en"/>
              <a:t>files</a:t>
            </a:r>
            <a:r>
              <a:rPr lang="en"/>
              <a:t> created when a program crashes, populated with the </a:t>
            </a:r>
            <a:r>
              <a:rPr i="1" lang="en"/>
              <a:t>state of the program’s memory</a:t>
            </a:r>
            <a:r>
              <a:rPr lang="en"/>
              <a:t> at the instant the crash occurred.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named something like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core</a:t>
            </a:r>
            <a:r>
              <a:rPr lang="en"/>
              <a:t> 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core.12345</a:t>
            </a:r>
            <a:r>
              <a:rPr lang="en"/>
              <a:t>, where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12345</a:t>
            </a:r>
            <a:r>
              <a:rPr lang="en"/>
              <a:t> was the Process ID (PID) of the program you ran.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</a:t>
            </a:r>
            <a:r>
              <a:rPr i="1" lang="en"/>
              <a:t>running</a:t>
            </a:r>
            <a:r>
              <a:rPr lang="en"/>
              <a:t> a program in GDB, you can tell GDB to load your core dump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viewing a core dump, you can do everything you can normally do in GDB that doesn’t involve running the program (e.g. step, next, etc.)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core dumps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1700" y="1468825"/>
            <a:ext cx="58773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core dumps by running: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"/>
              <a:t>$ ulimit -c unlimited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"/>
              <a:t>$ ./your_program.exe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"/>
              <a:t>Segmentation fault (core dumped)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core dumps in GDB by running: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 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 gdb ./your_program.exe -c core.12345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dumps can be created in a variety of locations; Google your OS to figure it out;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"/>
              <a:t>/var/lib/systemd/coredump on CAEN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5772300" y="1385275"/>
            <a:ext cx="30600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 that your program needs to </a:t>
            </a:r>
            <a:r>
              <a:rPr b="1" i="1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crash</a:t>
            </a: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produce a core dump.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easy way to ensure this is with </a:t>
            </a:r>
            <a:r>
              <a:rPr b="1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assert()</a:t>
            </a: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statements.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Full GDB cheat sheet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http://users.ece.utexas.edu/~adnan/gdb-refcard.pdf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490250" y="528900"/>
            <a:ext cx="56781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GDB Exercise</a:t>
            </a:r>
            <a:endParaRPr/>
          </a:p>
        </p:txBody>
      </p:sp>
      <p:sp>
        <p:nvSpPr>
          <p:cNvPr id="334" name="Google Shape;334;p42"/>
          <p:cNvSpPr txBox="1"/>
          <p:nvPr>
            <p:ph type="title"/>
          </p:nvPr>
        </p:nvSpPr>
        <p:spPr>
          <a:xfrm>
            <a:off x="490250" y="2646925"/>
            <a:ext cx="83328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3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https://github.com/eecs482/gdb_demo</a:t>
            </a:r>
            <a:endParaRPr sz="4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f10ff60b_0_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Structure of Lab</a:t>
            </a:r>
            <a:endParaRPr/>
          </a:p>
        </p:txBody>
      </p:sp>
      <p:sp>
        <p:nvSpPr>
          <p:cNvPr id="80" name="Google Shape;80;g10bf10ff60b_0_0"/>
          <p:cNvSpPr txBox="1"/>
          <p:nvPr>
            <p:ph idx="1" type="body"/>
          </p:nvPr>
        </p:nvSpPr>
        <p:spPr>
          <a:xfrm>
            <a:off x="311700" y="1468825"/>
            <a:ext cx="85206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lab: synchronous, in-person, not recorded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 lab recording will be made available the Monday after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We encourage everyone to attend in-person lab as we have seen that students gain a significantly better understanding of the content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required, but helpful for review and project tips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Pre-lab exercises will be posted on the course website, which we will go over during lab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attempt before going to lab!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 can be easily verifiable, but hard to construct yourself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also do the in-lab exercises together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Slides will be posted, but solutions will be redacted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311700" y="393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Piazza </a:t>
            </a:r>
            <a:endParaRPr/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311700" y="1319125"/>
            <a:ext cx="85206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the quickest way for you to get your questions answered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the rest of your classmates too!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search for an answer to your question before asking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question involves specific design, code, or test cases, it must be private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quick resources: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eat Vibes"/>
              <a:buChar char="○"/>
            </a:pPr>
            <a:r>
              <a:rPr b="1" lang="en" sz="2400">
                <a:latin typeface="Great Vibes"/>
                <a:ea typeface="Great Vibes"/>
                <a:cs typeface="Great Vibes"/>
                <a:sym typeface="Great Vibes"/>
              </a:rPr>
              <a:t>The Spec</a:t>
            </a:r>
            <a:endParaRPr b="1" sz="2400">
              <a:latin typeface="Great Vibes"/>
              <a:ea typeface="Great Vibes"/>
              <a:cs typeface="Great Vibes"/>
              <a:sym typeface="Great Vibe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Man Pages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Overflow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cppreference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idx="4294967295" type="title"/>
          </p:nvPr>
        </p:nvSpPr>
        <p:spPr>
          <a:xfrm>
            <a:off x="311700" y="1685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Office Hours </a:t>
            </a:r>
            <a:endParaRPr/>
          </a:p>
        </p:txBody>
      </p:sp>
      <p:sp>
        <p:nvSpPr>
          <p:cNvPr id="92" name="Google Shape;92;p8"/>
          <p:cNvSpPr txBox="1"/>
          <p:nvPr>
            <p:ph idx="4294967295" type="body"/>
          </p:nvPr>
        </p:nvSpPr>
        <p:spPr>
          <a:xfrm>
            <a:off x="311700" y="966225"/>
            <a:ext cx="85206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https://oh.eecs.umich.edu/</a:t>
            </a:r>
            <a:r>
              <a:rPr lang="en"/>
              <a:t>; equivalently, </a:t>
            </a:r>
            <a:r>
              <a:rPr lang="en" u="sng">
                <a:solidFill>
                  <a:schemeClr val="hlink"/>
                </a:solidFill>
                <a:hlinkClick r:id="rId4"/>
              </a:rPr>
              <a:t>eecs.help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in-person and virtual OH offered (up to each IA/GSI)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serve both virtual and in-person requests during in-person office hours, but only virtual requests during virtual office hours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[Virtual] Put a Zoom/Google Meet link for the location, and put the password in the description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instructor's message for logistics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attention to your place on the queue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is no one in your meeting link when we get to you, you may be popped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Office Hours is a good place to go for: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help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Questions about lecture content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4294967295" type="title"/>
          </p:nvPr>
        </p:nvSpPr>
        <p:spPr>
          <a:xfrm>
            <a:off x="311700" y="2031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Office Hours Continued</a:t>
            </a:r>
            <a:endParaRPr/>
          </a:p>
        </p:txBody>
      </p:sp>
      <p:sp>
        <p:nvSpPr>
          <p:cNvPr id="98" name="Google Shape;98;p9"/>
          <p:cNvSpPr txBox="1"/>
          <p:nvPr>
            <p:ph idx="4294967295" type="body"/>
          </p:nvPr>
        </p:nvSpPr>
        <p:spPr>
          <a:xfrm>
            <a:off x="311700" y="936650"/>
            <a:ext cx="8520600" cy="3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EECS 482 queue is for all students, EECS 498-002 queue is for 6-cr students only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double Office Hours the week before project is due (for P2-P4)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try to empty the queue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Don't expect a direct answer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 prepared to explain what you've tried already to solve your problem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cases you've written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Efforts to find bugs with GDB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general, we won't tell you how to design your project, find bugs for you, or give you hints on autograder tests.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us help you!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00" y="1468825"/>
            <a:ext cx="5867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bread and butter of EECS 482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2-4 require a group of 2-3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Projects 2-4 are also graded for style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formal requirements; just write the best code you can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Use good coding paradigms, avoid code duplication, add good/useful comments</a:t>
            </a:r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6502825" y="1468825"/>
            <a:ext cx="21915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1: 3%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2: 15%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3: 15%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Project 4: 15%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a9bea9980_0_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makes the projects hard?</a:t>
            </a:r>
            <a:endParaRPr/>
          </a:p>
        </p:txBody>
      </p:sp>
      <p:sp>
        <p:nvSpPr>
          <p:cNvPr id="111" name="Google Shape;111;g10a9bea9980_0_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develop from scratch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bugs you will encounter are very tricky/subtle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specs are long; there are many requirements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limited to 1 submit per day (3 bonus submits)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 </a:t>
            </a:r>
            <a:r>
              <a:rPr lang="en"/>
              <a:t>must thoroughly test your code; the autograder should not be a debugging tool (output isn’t very helpful)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is a thinking class, not a typing 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