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y="5143500" cx="9144000"/>
  <p:notesSz cx="6858000" cy="9144000"/>
  <p:embeddedFontLst>
    <p:embeddedFont>
      <p:font typeface="Source Code Pro"/>
      <p:regular r:id="rId57"/>
      <p:bold r:id="rId58"/>
      <p:italic r:id="rId59"/>
      <p:boldItalic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441780-6103-4C32-8AD2-545F78B68D5A}">
  <a:tblStyle styleId="{7F441780-6103-4C32-8AD2-545F78B68D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7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e585a766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ee585a76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9e4ca2d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c9e4ca2d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- the integer representation here is big endian.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c9e4ca2d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c9e4ca2d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c9e4ca2d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c9e4ca2d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c9e4ca2d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c9e4ca2d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c9e4ca2d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c9e4ca2d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c9e4ca2d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c9e4ca2d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c9e4ca2d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c9e4ca2d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c9e4ca2d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c9e4ca2d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c9e4ca2d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c9e4ca2d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c9e4ca2d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c9e4ca2d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e585a766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e585a766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585a766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e585a766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e585a766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e585a766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c9e4ca2d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c9e4ca2d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one is a bit trickier, because it depends on the endianness of the system. If the system is big endian, the high byte will be in the lowest address, and A will be printed. If the system is little endian, the low byte will be in the lowest address, and B will be printed.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c9e4ca2d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c9e4ca2d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one is a bit trickier, because it depends on the endianness of the system. If the system is big endian, the high byte will be in the lowest address, and A will be printed. If the system is little endian, the low byte will be in the lowest address, and B will be printed.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c9e4ca2d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c9e4ca2d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c9e4ca2d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c9e4ca2d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c9e4ca2d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c9e4ca2d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9e4ca2d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9e4ca2d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e585a766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e585a766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e585a766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e585a766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data types are integer values that are explicitly safe to convert to pointers and back.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b0272e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b0272e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cb0272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cb0272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cb0272e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cb0272e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cb0272e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cb0272e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c9e4ca2d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c9e4ca2d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c9e4ca2d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c9e4ca2d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c9e4ca2d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c9e4ca2d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cb0272e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cb0272e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e9636c7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e9636c7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cb0272e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cb0272e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ecb0272e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ecb0272e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e585a766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e585a766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cb0272eb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cb0272eb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e9636c716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ee9636c716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e9636c716_2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e9636c716_2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e9636c716_2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e9636c716_2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e9636c716_2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e9636c716_2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e9636c716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e9636c716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ee9636c716_2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ee9636c716_2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e9636c716_2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e9636c716_2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e9636c716_2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e9636c716_2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ee9636c716_2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ee9636c716_2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9e4ca2d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9e4ca2d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c9e4ca2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c9e4ca2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c9e4ca2d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c9e4ca2d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9e4ca2d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c9e4ca2d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9e4ca2d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9e4ca2d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2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2" name="Google Shape;92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4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00" name="Google Shape;10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ebsites.umich.edu/~eecs381/lecture/C_Coverage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ebsites.umich.edu/~eecs381/lecture/MultipleSources_Linker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Pointers and Project Structure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are variables that hold memory addresses</a:t>
            </a:r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311700" y="1692350"/>
            <a:ext cx="36921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*ptr1;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*ptr2;</a:t>
            </a:r>
            <a:endParaRPr b="1"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x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482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 flipH="1">
            <a:off x="4388775" y="16923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 flipH="1">
            <a:off x="5002875" y="16923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 flipH="1">
            <a:off x="4388775" y="20925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 flipH="1">
            <a:off x="5002875" y="20925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0x61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 flipH="1">
            <a:off x="4388775" y="34449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 flipH="1">
            <a:off x="5002875" y="34449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 flipH="1">
            <a:off x="4388775" y="38451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 flipH="1">
            <a:off x="5002875" y="38451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0x000001E2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16" name="Google Shape;216;p34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217" name="Google Shape;217;p34"/>
          <p:cNvCxnSpPr>
            <a:stCxn id="213" idx="1"/>
          </p:cNvCxnSpPr>
          <p:nvPr/>
        </p:nvCxnSpPr>
        <p:spPr>
          <a:xfrm flipH="1" rot="10800000">
            <a:off x="6441375" y="3488750"/>
            <a:ext cx="1542600" cy="15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are variables that hold memory addresses</a:t>
            </a: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311700" y="1692350"/>
            <a:ext cx="36921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*ptr1;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*ptr2;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x &lt;&lt; endl; </a:t>
            </a:r>
            <a:r>
              <a:rPr b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482</a:t>
            </a:r>
            <a:endParaRPr b="1"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 flipH="1">
            <a:off x="4388775" y="16923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 flipH="1">
            <a:off x="5002875" y="16923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 flipH="1">
            <a:off x="4388775" y="20925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 flipH="1">
            <a:off x="5002875" y="20925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0x61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 flipH="1">
            <a:off x="4388775" y="34449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 flipH="1">
            <a:off x="5002875" y="34449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 flipH="1">
            <a:off x="4388775" y="38451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 flipH="1">
            <a:off x="5002875" y="38451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0x000001E2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pointer's type allows us to do pointer arithmetic</a:t>
            </a:r>
            <a:endParaRPr/>
          </a:p>
        </p:txBody>
      </p:sp>
      <p:graphicFrame>
        <p:nvGraphicFramePr>
          <p:cNvPr id="238" name="Google Shape;238;p36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36"/>
          <p:cNvSpPr txBox="1"/>
          <p:nvPr/>
        </p:nvSpPr>
        <p:spPr>
          <a:xfrm>
            <a:off x="311700" y="1692350"/>
            <a:ext cx="46869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char (1 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char (1-byte)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 flipH="1">
            <a:off x="5132436" y="210860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 flipH="1">
            <a:off x="5799925" y="210860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 flipH="1">
            <a:off x="5132436" y="342035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 flipH="1">
            <a:off x="5799925" y="34203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pointer's type allows us to do pointer arithmetic</a:t>
            </a:r>
            <a:endParaRPr/>
          </a:p>
        </p:txBody>
      </p:sp>
      <p:graphicFrame>
        <p:nvGraphicFramePr>
          <p:cNvPr id="249" name="Google Shape;249;p37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37"/>
          <p:cNvSpPr txBox="1"/>
          <p:nvPr/>
        </p:nvSpPr>
        <p:spPr>
          <a:xfrm>
            <a:off x="311700" y="1692350"/>
            <a:ext cx="46869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b="1"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b="1"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b="1"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char (1 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char (1-byte)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 flipH="1">
            <a:off x="5132436" y="210860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 flipH="1">
            <a:off x="5799925" y="210860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 flipH="1">
            <a:off x="5132436" y="342035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 flipH="1">
            <a:off x="5799925" y="34203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5" name="Google Shape;255;p37"/>
          <p:cNvCxnSpPr>
            <a:stCxn id="252" idx="1"/>
          </p:cNvCxnSpPr>
          <p:nvPr/>
        </p:nvCxnSpPr>
        <p:spPr>
          <a:xfrm flipH="1" rot="10800000">
            <a:off x="6482125" y="2047100"/>
            <a:ext cx="1433700" cy="26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pointer's type allows us to do pointer arithmetic</a:t>
            </a:r>
            <a:endParaRPr/>
          </a:p>
        </p:txBody>
      </p:sp>
      <p:graphicFrame>
        <p:nvGraphicFramePr>
          <p:cNvPr id="261" name="Google Shape;261;p38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2" name="Google Shape;262;p38"/>
          <p:cNvSpPr txBox="1"/>
          <p:nvPr/>
        </p:nvSpPr>
        <p:spPr>
          <a:xfrm>
            <a:off x="311700" y="1692350"/>
            <a:ext cx="46869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++ptr1; </a:t>
            </a:r>
            <a:r>
              <a:rPr b="1"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char (1 byte)</a:t>
            </a:r>
            <a:endParaRPr b="1"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char (1-byte)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 flipH="1">
            <a:off x="5132436" y="210860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 flipH="1">
            <a:off x="5799925" y="210860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 flipH="1">
            <a:off x="5132436" y="342035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 flipH="1">
            <a:off x="5799925" y="34203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7" name="Google Shape;267;p38"/>
          <p:cNvCxnSpPr>
            <a:stCxn id="264" idx="1"/>
          </p:cNvCxnSpPr>
          <p:nvPr/>
        </p:nvCxnSpPr>
        <p:spPr>
          <a:xfrm>
            <a:off x="6482125" y="2308700"/>
            <a:ext cx="1484700" cy="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pointer's type allows us to do pointer arithmetic</a:t>
            </a:r>
            <a:endParaRPr/>
          </a:p>
        </p:txBody>
      </p:sp>
      <p:graphicFrame>
        <p:nvGraphicFramePr>
          <p:cNvPr id="273" name="Google Shape;273;p39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39"/>
          <p:cNvSpPr txBox="1"/>
          <p:nvPr/>
        </p:nvSpPr>
        <p:spPr>
          <a:xfrm>
            <a:off x="311700" y="1692350"/>
            <a:ext cx="46869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char (1 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--ptr1; </a:t>
            </a:r>
            <a:r>
              <a:rPr b="1"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char (1-byte)</a:t>
            </a:r>
            <a:endParaRPr b="1"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 flipH="1">
            <a:off x="5132436" y="210860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 flipH="1">
            <a:off x="5799925" y="210860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 flipH="1">
            <a:off x="5132436" y="342035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 flipH="1">
            <a:off x="5799925" y="34203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9" name="Google Shape;279;p39"/>
          <p:cNvCxnSpPr>
            <a:stCxn id="276" idx="1"/>
          </p:cNvCxnSpPr>
          <p:nvPr/>
        </p:nvCxnSpPr>
        <p:spPr>
          <a:xfrm flipH="1" rot="10800000">
            <a:off x="6482125" y="2047100"/>
            <a:ext cx="1459200" cy="26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pointer's type allows us to do pointer arithmetic</a:t>
            </a:r>
            <a:endParaRPr/>
          </a:p>
        </p:txBody>
      </p:sp>
      <p:graphicFrame>
        <p:nvGraphicFramePr>
          <p:cNvPr id="285" name="Google Shape;285;p40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6" name="Google Shape;286;p40"/>
          <p:cNvSpPr txBox="1"/>
          <p:nvPr/>
        </p:nvSpPr>
        <p:spPr>
          <a:xfrm>
            <a:off x="311700" y="1692350"/>
            <a:ext cx="46869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char (1 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char (1-byte)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1"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b="1"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b="1"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 flipH="1">
            <a:off x="5132436" y="210860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 flipH="1">
            <a:off x="5799925" y="210860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 flipH="1">
            <a:off x="5132436" y="342035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 flipH="1">
            <a:off x="5799925" y="34203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91" name="Google Shape;291;p40"/>
          <p:cNvCxnSpPr>
            <a:stCxn id="290" idx="1"/>
          </p:cNvCxnSpPr>
          <p:nvPr/>
        </p:nvCxnSpPr>
        <p:spPr>
          <a:xfrm flipH="1" rot="10800000">
            <a:off x="6482125" y="2038550"/>
            <a:ext cx="1484700" cy="15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pointer's type allows us to do pointer arithmetic</a:t>
            </a:r>
            <a:endParaRPr/>
          </a:p>
        </p:txBody>
      </p:sp>
      <p:graphicFrame>
        <p:nvGraphicFramePr>
          <p:cNvPr id="297" name="Google Shape;297;p41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8" name="Google Shape;298;p41"/>
          <p:cNvSpPr txBox="1"/>
          <p:nvPr/>
        </p:nvSpPr>
        <p:spPr>
          <a:xfrm>
            <a:off x="311700" y="1692350"/>
            <a:ext cx="46869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char (1 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char (1-byte)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++ptr2; </a:t>
            </a:r>
            <a:r>
              <a:rPr b="1"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int (4 bytes)</a:t>
            </a:r>
            <a:endParaRPr b="1"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 flipH="1">
            <a:off x="5132436" y="210860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 flipH="1">
            <a:off x="5799925" y="210860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 flipH="1">
            <a:off x="5132436" y="342035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 flipH="1">
            <a:off x="5799925" y="34203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3" name="Google Shape;303;p41"/>
          <p:cNvCxnSpPr>
            <a:stCxn id="302" idx="1"/>
          </p:cNvCxnSpPr>
          <p:nvPr/>
        </p:nvCxnSpPr>
        <p:spPr>
          <a:xfrm flipH="1" rot="10800000">
            <a:off x="6482125" y="3488750"/>
            <a:ext cx="1501800" cy="13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pointer's type allows us to do pointer arithmetic</a:t>
            </a:r>
            <a:endParaRPr/>
          </a:p>
        </p:txBody>
      </p:sp>
      <p:graphicFrame>
        <p:nvGraphicFramePr>
          <p:cNvPr id="309" name="Google Shape;309;p42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42"/>
          <p:cNvSpPr txBox="1"/>
          <p:nvPr/>
        </p:nvSpPr>
        <p:spPr>
          <a:xfrm>
            <a:off x="311700" y="1692350"/>
            <a:ext cx="46869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char (1 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char (1-byte)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++ptr2; </a:t>
            </a:r>
            <a:r>
              <a:rPr b="1"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int (4 bytes)</a:t>
            </a:r>
            <a:endParaRPr b="1"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 flipH="1">
            <a:off x="5132436" y="210860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 flipH="1">
            <a:off x="5799925" y="210860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 flipH="1">
            <a:off x="5132436" y="342035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4" name="Google Shape;314;p42"/>
          <p:cNvSpPr txBox="1"/>
          <p:nvPr/>
        </p:nvSpPr>
        <p:spPr>
          <a:xfrm flipH="1">
            <a:off x="5799925" y="34203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15" name="Google Shape;315;p42"/>
          <p:cNvCxnSpPr>
            <a:stCxn id="314" idx="1"/>
          </p:cNvCxnSpPr>
          <p:nvPr/>
        </p:nvCxnSpPr>
        <p:spPr>
          <a:xfrm flipH="1" rot="10800000">
            <a:off x="6482125" y="3488750"/>
            <a:ext cx="1501800" cy="13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2"/>
          <p:cNvSpPr txBox="1"/>
          <p:nvPr/>
        </p:nvSpPr>
        <p:spPr>
          <a:xfrm>
            <a:off x="4994325" y="3795525"/>
            <a:ext cx="183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actual value of the pointer increased by 4, since an int is 4 bytes!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pointer's type allows us to do pointer arithmetic</a:t>
            </a:r>
            <a:endParaRPr/>
          </a:p>
        </p:txBody>
      </p:sp>
      <p:graphicFrame>
        <p:nvGraphicFramePr>
          <p:cNvPr id="322" name="Google Shape;322;p43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3" name="Google Shape;323;p43"/>
          <p:cNvSpPr txBox="1"/>
          <p:nvPr/>
        </p:nvSpPr>
        <p:spPr>
          <a:xfrm>
            <a:off x="311700" y="1692350"/>
            <a:ext cx="46869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char (1 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--ptr1;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char (1-byte)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5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++ptr2; </a:t>
            </a:r>
            <a:r>
              <a:rPr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advance by one int (4 bytes)</a:t>
            </a:r>
            <a:endParaRPr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--ptr2; </a:t>
            </a:r>
            <a:r>
              <a:rPr b="1" lang="en" sz="15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go back by one int (4 bytes)</a:t>
            </a:r>
            <a:endParaRPr b="1" sz="15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 flipH="1">
            <a:off x="5132436" y="210860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 flipH="1">
            <a:off x="5799925" y="210860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 flipH="1">
            <a:off x="5132436" y="3420350"/>
            <a:ext cx="6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 flipH="1">
            <a:off x="5799925" y="34203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8" name="Google Shape;328;p43"/>
          <p:cNvCxnSpPr>
            <a:stCxn id="327" idx="1"/>
          </p:cNvCxnSpPr>
          <p:nvPr/>
        </p:nvCxnSpPr>
        <p:spPr>
          <a:xfrm flipH="1" rot="10800000">
            <a:off x="6482125" y="2038550"/>
            <a:ext cx="1484700" cy="158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Project Structure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Pointers</a:t>
            </a:r>
            <a:endParaRPr/>
          </a:p>
        </p:txBody>
      </p:sp>
      <p:sp>
        <p:nvSpPr>
          <p:cNvPr id="334" name="Google Shape;334;p44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pointer's type information also allows the compiler to do static type checking for us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200100" y="1925400"/>
            <a:ext cx="8743800" cy="28623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...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note: candidate function not viable: no known conversion from 'int *' to 'char *' for 1st argument</a:t>
            </a:r>
            <a:endParaRPr sz="20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Pointers</a:t>
            </a:r>
            <a:endParaRPr/>
          </a:p>
        </p:txBody>
      </p:sp>
      <p:sp>
        <p:nvSpPr>
          <p:cNvPr id="341" name="Google Shape;341;p45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if we wanted a </a:t>
            </a:r>
            <a:r>
              <a:rPr b="1" lang="en"/>
              <a:t>generic</a:t>
            </a:r>
            <a:r>
              <a:rPr lang="en"/>
              <a:t> pointer?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we want to pass a variety of different types to the function </a:t>
            </a:r>
            <a:r>
              <a:rPr b="1" lang="en"/>
              <a:t>foo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we want to create a generic abstract data type, such as </a:t>
            </a:r>
            <a:r>
              <a:rPr lang="en"/>
              <a:t>string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(in C): </a:t>
            </a:r>
            <a:r>
              <a:rPr b="1" lang="en"/>
              <a:t>void *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* is a generic pointer in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* type means pointer to </a:t>
            </a:r>
            <a:r>
              <a:rPr b="1" lang="en"/>
              <a:t>uncommitted type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It's just a </a:t>
            </a:r>
            <a:r>
              <a:rPr b="1" lang="en"/>
              <a:t>raw address</a:t>
            </a:r>
            <a:r>
              <a:rPr lang="en"/>
              <a:t>, with no type information attached to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In C++, we can use templates for generic programming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Pointer Example</a:t>
            </a:r>
            <a:endParaRPr/>
          </a:p>
        </p:txBody>
      </p:sp>
      <p:sp>
        <p:nvSpPr>
          <p:cNvPr id="347" name="Google Shape;347;p46"/>
          <p:cNvSpPr txBox="1"/>
          <p:nvPr/>
        </p:nvSpPr>
        <p:spPr>
          <a:xfrm>
            <a:off x="200100" y="938675"/>
            <a:ext cx="8743800" cy="4016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cptr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Casting from void* to char*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"Cptr: "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'A'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12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'A' is 0x41 in hex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c));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Note the explicit cast to (void *)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 sz="12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41FFFF42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Implicit cast to (void *); works only if the two types have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 known and well-defined relationship -- like numeric types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does this program output?</a:t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Pointer Example</a:t>
            </a:r>
            <a:endParaRPr/>
          </a:p>
        </p:txBody>
      </p:sp>
      <p:sp>
        <p:nvSpPr>
          <p:cNvPr id="353" name="Google Shape;353;p47"/>
          <p:cNvSpPr txBox="1"/>
          <p:nvPr/>
        </p:nvSpPr>
        <p:spPr>
          <a:xfrm>
            <a:off x="200100" y="938675"/>
            <a:ext cx="8743800" cy="4016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cptr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Casting from void* to char*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"Cptr: "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'A'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12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'A' is 0x41 in hex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c));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Note the explicit cast to (void *)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 sz="12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41FFFF42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Implicit cast to (void *); works only if the two types have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 known and well-defined relationship -- like numeric types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does this program output?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Cptr: A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Pointer Example</a:t>
            </a:r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200100" y="938675"/>
            <a:ext cx="8743800" cy="4016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cptr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Casting from void* to char*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"Cptr: "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'A'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12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'A' is 0x41 in hex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c));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Note the explicit cast to (void *)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 sz="12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41FFFF42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Implicit cast to (void *); works only if the two types have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 known and well-defined relationship -- like numeric types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does this program output if the system is big-endian?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Cptr: A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9267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Pointer Example</a:t>
            </a:r>
            <a:endParaRPr/>
          </a:p>
        </p:txBody>
      </p:sp>
      <p:sp>
        <p:nvSpPr>
          <p:cNvPr id="365" name="Google Shape;365;p49"/>
          <p:cNvSpPr txBox="1"/>
          <p:nvPr/>
        </p:nvSpPr>
        <p:spPr>
          <a:xfrm>
            <a:off x="200100" y="938675"/>
            <a:ext cx="8743800" cy="4016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cptr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Casting from void* to char*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"Cptr: "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'A'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12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'A' is 0x41 in hex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c));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Note the explicit cast to (void *)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 sz="12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41FFFF42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Implicit cast to (void *); works only if the two types have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 known and well-defined relationship -- like numeric types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does this program output if the system is big-endian?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Cptr: A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Cptr: A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9267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Pointer Example</a:t>
            </a:r>
            <a:endParaRPr/>
          </a:p>
        </p:txBody>
      </p:sp>
      <p:sp>
        <p:nvSpPr>
          <p:cNvPr id="371" name="Google Shape;371;p50"/>
          <p:cNvSpPr txBox="1"/>
          <p:nvPr/>
        </p:nvSpPr>
        <p:spPr>
          <a:xfrm>
            <a:off x="200100" y="938675"/>
            <a:ext cx="8743800" cy="4016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cptr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Casting from void* to char*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"Cptr: "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'A'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12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'A' is 0x41 in hex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c));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Note the explicit cast to (void *)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 sz="12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41FFFF42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Implicit cast to (void *); works only if the two types have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 known and well-defined relationship -- like numeric types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does this program output if the system is little-endian?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Cptr: A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9267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Pointer Example</a:t>
            </a:r>
            <a:endParaRPr/>
          </a:p>
        </p:txBody>
      </p:sp>
      <p:sp>
        <p:nvSpPr>
          <p:cNvPr id="377" name="Google Shape;377;p51"/>
          <p:cNvSpPr txBox="1"/>
          <p:nvPr/>
        </p:nvSpPr>
        <p:spPr>
          <a:xfrm>
            <a:off x="200100" y="938675"/>
            <a:ext cx="8743800" cy="40164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cptr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Casting from void* to char*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"Cptr: "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E6DB7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'A'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12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'A' is 0x41 in hex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(static_cast&lt;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c));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Note the explicit cast to (void *)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r>
              <a:rPr lang="en" sz="12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41FFFF42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print_char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i);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Implicit cast to (void *); works only if the two types have</a:t>
            </a:r>
            <a:endParaRPr sz="12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 known and well-defined relationship -- like numeric types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does this program output if the system is little-endian?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Cptr: A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Cptr: B</a:t>
            </a:r>
            <a:endParaRPr b="1"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9267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D9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void pointers needed for EECS 482?</a:t>
            </a:r>
            <a:endParaRPr/>
          </a:p>
        </p:txBody>
      </p:sp>
      <p:sp>
        <p:nvSpPr>
          <p:cNvPr id="383" name="Google Shape;383;p52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1: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b="1" lang="en" sz="1200">
                <a:solidFill>
                  <a:srgbClr val="679C00"/>
                </a:solidFill>
                <a:highlight>
                  <a:srgbClr val="FFFFFF"/>
                </a:highlight>
              </a:rPr>
              <a:t>thread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89B3"/>
                </a:solidFill>
                <a:highlight>
                  <a:srgbClr val="FFFFFF"/>
                </a:highlight>
              </a:rPr>
              <a:t>thread_startfunc_t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CF7000"/>
                </a:solidFill>
                <a:highlight>
                  <a:srgbClr val="FFFFFF"/>
                </a:highlight>
              </a:rPr>
              <a:t>func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089B3"/>
                </a:solidFill>
                <a:highlight>
                  <a:srgbClr val="FFFFFF"/>
                </a:highlight>
              </a:rPr>
              <a:t>void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F9005A"/>
                </a:solidFill>
                <a:highlight>
                  <a:srgbClr val="FFFFFF"/>
                </a:highlight>
              </a:rPr>
              <a:t>*</a:t>
            </a:r>
            <a:r>
              <a:rPr b="1" lang="en" sz="1200">
                <a:solidFill>
                  <a:srgbClr val="CF7000"/>
                </a:solidFill>
                <a:highlight>
                  <a:srgbClr val="FFFFFF"/>
                </a:highlight>
              </a:rPr>
              <a:t>arg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);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b="1" lang="en" sz="1200">
                <a:solidFill>
                  <a:srgbClr val="F9005A"/>
                </a:solidFill>
              </a:rPr>
              <a:t>static </a:t>
            </a:r>
            <a:r>
              <a:rPr b="1" lang="en" sz="1200">
                <a:solidFill>
                  <a:srgbClr val="0089B3"/>
                </a:solidFill>
              </a:rPr>
              <a:t>void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679C00"/>
                </a:solidFill>
              </a:rPr>
              <a:t>boot</a:t>
            </a:r>
            <a:r>
              <a:rPr b="1" lang="en" sz="1200">
                <a:solidFill>
                  <a:srgbClr val="333333"/>
                </a:solidFill>
              </a:rPr>
              <a:t>(</a:t>
            </a:r>
            <a:r>
              <a:rPr b="1" lang="en" sz="1200">
                <a:solidFill>
                  <a:srgbClr val="0089B3"/>
                </a:solidFill>
              </a:rPr>
              <a:t>thread_startfunc_t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CF7000"/>
                </a:solidFill>
              </a:rPr>
              <a:t>func</a:t>
            </a:r>
            <a:r>
              <a:rPr b="1" lang="en" sz="1200">
                <a:solidFill>
                  <a:srgbClr val="333333"/>
                </a:solidFill>
              </a:rPr>
              <a:t>, </a:t>
            </a:r>
            <a:r>
              <a:rPr b="1" lang="en" sz="1200">
                <a:solidFill>
                  <a:srgbClr val="0089B3"/>
                </a:solidFill>
              </a:rPr>
              <a:t>void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F9005A"/>
                </a:solidFill>
              </a:rPr>
              <a:t>*</a:t>
            </a:r>
            <a:r>
              <a:rPr b="1" lang="en" sz="1200">
                <a:solidFill>
                  <a:srgbClr val="CF7000"/>
                </a:solidFill>
              </a:rPr>
              <a:t>arg</a:t>
            </a:r>
            <a:r>
              <a:rPr b="1" lang="en" sz="1200">
                <a:solidFill>
                  <a:srgbClr val="333333"/>
                </a:solidFill>
              </a:rPr>
              <a:t>, </a:t>
            </a:r>
            <a:r>
              <a:rPr b="1" lang="en" sz="1200">
                <a:solidFill>
                  <a:srgbClr val="0089B3"/>
                </a:solidFill>
              </a:rPr>
              <a:t>unsigned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0089B3"/>
                </a:solidFill>
              </a:rPr>
              <a:t>int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CF7000"/>
                </a:solidFill>
              </a:rPr>
              <a:t>deterministic</a:t>
            </a:r>
            <a:r>
              <a:rPr b="1" lang="en" sz="1200">
                <a:solidFill>
                  <a:srgbClr val="333333"/>
                </a:solidFill>
              </a:rPr>
              <a:t>);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signatures of cpu::boot and the thread constructor (which are functions you will need to call) require you to pass arguments as </a:t>
            </a:r>
            <a:r>
              <a:rPr b="1" lang="en"/>
              <a:t>void *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Tip: Passing numbers as pointers</a:t>
            </a:r>
            <a:endParaRPr/>
          </a:p>
        </p:txBody>
      </p:sp>
      <p:sp>
        <p:nvSpPr>
          <p:cNvPr id="389" name="Google Shape;389;p53"/>
          <p:cNvSpPr txBox="1"/>
          <p:nvPr>
            <p:ph idx="4294967295" type="body"/>
          </p:nvPr>
        </p:nvSpPr>
        <p:spPr>
          <a:xfrm>
            <a:off x="311700" y="938675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to pass an integer as a pointer, you can use </a:t>
            </a:r>
            <a:r>
              <a:rPr b="1" lang="en"/>
              <a:t>intptr_t</a:t>
            </a:r>
            <a:r>
              <a:rPr lang="en"/>
              <a:t> and </a:t>
            </a:r>
            <a:r>
              <a:rPr b="1" lang="en"/>
              <a:t>uintptr_t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65825" y="1758075"/>
            <a:ext cx="8935200" cy="31266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reinterpret_cast&lt;</a:t>
            </a:r>
            <a:r>
              <a:rPr lang="en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intptr_t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lang="en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//implicit cast from intptr_t-&gt;int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static_cast&lt;</a:t>
            </a:r>
            <a:r>
              <a:rPr lang="en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&gt;(reinterpret_cast&lt;</a:t>
            </a:r>
            <a:r>
              <a:rPr lang="en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intptr_t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>
                <a:solidFill>
                  <a:srgbClr val="FD97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vptr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 </a:t>
            </a:r>
            <a:r>
              <a:rPr lang="en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explicit cast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cout </a:t>
            </a:r>
            <a:r>
              <a:rPr lang="en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</a:t>
            </a:r>
            <a:r>
              <a:rPr lang="en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endl;</a:t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intptr_t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iptr </a:t>
            </a:r>
            <a:r>
              <a:rPr lang="en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(reinterpret_cast&lt;</a:t>
            </a:r>
            <a:r>
              <a:rPr lang="en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&gt;(iptr)); </a:t>
            </a:r>
            <a:r>
              <a:rPr lang="en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explicit cast required</a:t>
            </a:r>
            <a:endParaRPr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F9267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</a:t>
            </a:r>
            <a:r>
              <a:rPr lang="en"/>
              <a:t> Pointers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Pointers</a:t>
            </a:r>
            <a:endParaRPr/>
          </a:p>
        </p:txBody>
      </p:sp>
      <p:sp>
        <p:nvSpPr>
          <p:cNvPr id="401" name="Google Shape;401;p55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We've seen pointers being used as variables which contain the address of another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have addresses, but so do functions!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how do we store the address of a function? We can do so using </a:t>
            </a:r>
            <a:r>
              <a:rPr b="1" lang="en"/>
              <a:t>function pointers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function pointers, we can call the function being pointed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Function pointers allow us to write generic code for functions, just as void pointers allow us to write generic code for normal variables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 Syntax</a:t>
            </a:r>
            <a:endParaRPr/>
          </a:p>
        </p:txBody>
      </p:sp>
      <p:sp>
        <p:nvSpPr>
          <p:cNvPr id="407" name="Google Shape;407;p56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compiler to generate the code for a call to the function using the function pointer, it needs to know what the return type and parameter types 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return_type (*variable_name)(type1, type2 etc);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(*foo)(int, double);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(*bar)(void *);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void* (*baz)(void);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 Syntax</a:t>
            </a:r>
            <a:endParaRPr/>
          </a:p>
        </p:txBody>
      </p:sp>
      <p:sp>
        <p:nvSpPr>
          <p:cNvPr id="413" name="Google Shape;413;p57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compiler to generate the code for a call to the function using the function pointer, it needs to know what the return type and parameter types 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return_type (*variable_name)(type1, type2 etc);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int (*foo)(int, double);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(*bar)(void *);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void* (*baz)(void);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7"/>
          <p:cNvSpPr txBox="1"/>
          <p:nvPr/>
        </p:nvSpPr>
        <p:spPr>
          <a:xfrm>
            <a:off x="4256400" y="3386325"/>
            <a:ext cx="324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Pointer to a function that takes an int and a double and returns an int.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 Syntax</a:t>
            </a:r>
            <a:endParaRPr/>
          </a:p>
        </p:txBody>
      </p:sp>
      <p:sp>
        <p:nvSpPr>
          <p:cNvPr id="420" name="Google Shape;420;p58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compiler to generate the code for a call to the function using the function pointer, it needs to know what the return type and parameter types 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return_type (*variable_name)(type1, type2 etc);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(*foo)(int, double);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void (*bar)(void *);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void* (*baz)(void);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8"/>
          <p:cNvSpPr txBox="1"/>
          <p:nvPr/>
        </p:nvSpPr>
        <p:spPr>
          <a:xfrm>
            <a:off x="4324625" y="3497200"/>
            <a:ext cx="324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Pointer to a f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unction that takes a void pointer and returns nothing.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Pointer Syntax</a:t>
            </a:r>
            <a:endParaRPr/>
          </a:p>
        </p:txBody>
      </p:sp>
      <p:sp>
        <p:nvSpPr>
          <p:cNvPr id="427" name="Google Shape;427;p59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compiler to generate the code for a call to the function using the function pointer, it needs to know what the return type and parameter types 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return_type (*variable_name)(type1, type2 etc);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(*foo)(int, double);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void (*bar)(void *);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void* (*baz)(void);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9"/>
          <p:cNvSpPr txBox="1"/>
          <p:nvPr/>
        </p:nvSpPr>
        <p:spPr>
          <a:xfrm>
            <a:off x="4299025" y="3864000"/>
            <a:ext cx="324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Pointer to a function that takes nothing and returns a void pointer.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34" name="Google Shape;434;p60"/>
          <p:cNvSpPr txBox="1"/>
          <p:nvPr/>
        </p:nvSpPr>
        <p:spPr>
          <a:xfrm>
            <a:off x="180300" y="1038800"/>
            <a:ext cx="8783400" cy="3581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baz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reinterpret_cast&lt;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&gt;(static_cast&lt;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intptr_t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3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3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(*baz_ptr)(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                             </a:t>
            </a:r>
            <a:r>
              <a:rPr lang="en" sz="13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Declare a function pointer </a:t>
            </a:r>
            <a:endParaRPr sz="13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baz_ptr 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reinterpret_cast&lt;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)(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)&gt;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baz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     </a:t>
            </a:r>
            <a:r>
              <a:rPr lang="en" sz="13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Make baz_ptr point to baz </a:t>
            </a:r>
            <a:endParaRPr sz="13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												   (explicit cast not required</a:t>
            </a:r>
            <a:r>
              <a:rPr lang="en" sz="13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3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retptr 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baz_ptr();                            </a:t>
            </a:r>
            <a:r>
              <a:rPr lang="en" sz="13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Call the function</a:t>
            </a:r>
            <a:endParaRPr sz="13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8846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cout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reinterpret_cast&lt;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intptr_t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&gt;(retptr)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endl;  </a:t>
            </a:r>
            <a:r>
              <a:rPr lang="en" sz="13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Cast the returned void* and</a:t>
            </a:r>
            <a:endParaRPr sz="13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                                   print it out.</a:t>
            </a:r>
            <a:endParaRPr sz="13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sz="1300">
              <a:solidFill>
                <a:srgbClr val="F9267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40" name="Google Shape;440;p61"/>
          <p:cNvSpPr txBox="1"/>
          <p:nvPr/>
        </p:nvSpPr>
        <p:spPr>
          <a:xfrm>
            <a:off x="496800" y="1156825"/>
            <a:ext cx="4075200" cy="306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482;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3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300">
                <a:solidFill>
                  <a:srgbClr val="F900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foo_ptr)(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300">
              <a:solidFill>
                <a:srgbClr val="9E9E9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foo_ptr 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r>
              <a:rPr lang="en" sz="13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 = foo_ptr();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300">
                <a:solidFill>
                  <a:srgbClr val="F9005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x_ptr = &amp;x;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00">
              <a:solidFill>
                <a:srgbClr val="F9267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41" name="Google Shape;441;p61"/>
          <p:cNvGraphicFramePr/>
          <p:nvPr/>
        </p:nvGraphicFramePr>
        <p:xfrm>
          <a:off x="7098800" y="5334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1733500"/>
              </a:tblGrid>
              <a:tr h="87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87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71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 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56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5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p61"/>
          <p:cNvSpPr txBox="1"/>
          <p:nvPr/>
        </p:nvSpPr>
        <p:spPr>
          <a:xfrm flipH="1">
            <a:off x="4638022" y="2201150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foo_ptr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 flipH="1">
            <a:off x="5723725" y="22011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44" name="Google Shape;444;p61"/>
          <p:cNvCxnSpPr/>
          <p:nvPr/>
        </p:nvCxnSpPr>
        <p:spPr>
          <a:xfrm flipH="1" rot="10800000">
            <a:off x="6038975" y="1088025"/>
            <a:ext cx="1250700" cy="13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61"/>
          <p:cNvSpPr txBox="1"/>
          <p:nvPr/>
        </p:nvSpPr>
        <p:spPr>
          <a:xfrm flipH="1">
            <a:off x="4638022" y="2886950"/>
            <a:ext cx="1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_ptr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Google Shape;446;p61"/>
          <p:cNvSpPr txBox="1"/>
          <p:nvPr/>
        </p:nvSpPr>
        <p:spPr>
          <a:xfrm flipH="1">
            <a:off x="5723725" y="2886950"/>
            <a:ext cx="682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47" name="Google Shape;447;p61"/>
          <p:cNvCxnSpPr>
            <a:endCxn id="448" idx="1"/>
          </p:cNvCxnSpPr>
          <p:nvPr/>
        </p:nvCxnSpPr>
        <p:spPr>
          <a:xfrm>
            <a:off x="6075750" y="3086075"/>
            <a:ext cx="16728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61"/>
          <p:cNvSpPr txBox="1"/>
          <p:nvPr/>
        </p:nvSpPr>
        <p:spPr>
          <a:xfrm>
            <a:off x="7289675" y="938675"/>
            <a:ext cx="137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int foo() {...}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Google Shape;450;p61"/>
          <p:cNvSpPr txBox="1"/>
          <p:nvPr/>
        </p:nvSpPr>
        <p:spPr>
          <a:xfrm>
            <a:off x="7410250" y="3940325"/>
            <a:ext cx="29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8" name="Google Shape;448;p61"/>
          <p:cNvSpPr txBox="1"/>
          <p:nvPr/>
        </p:nvSpPr>
        <p:spPr>
          <a:xfrm>
            <a:off x="7748550" y="3940325"/>
            <a:ext cx="5124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482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syntax</a:t>
            </a:r>
            <a:endParaRPr/>
          </a:p>
        </p:txBody>
      </p:sp>
      <p:sp>
        <p:nvSpPr>
          <p:cNvPr id="456" name="Google Shape;456;p62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 syntax</a:t>
            </a:r>
            <a:r>
              <a:rPr lang="en"/>
              <a:t>: </a:t>
            </a:r>
            <a:r>
              <a:rPr b="1" lang="en" sz="1400"/>
              <a:t>reinterpret_cast&lt;return_type (*)(type1, type2 etc)&gt;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Omit the name, leave the *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previous slide for an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Typedef syntax: </a:t>
            </a:r>
            <a:r>
              <a:rPr b="1" lang="en" sz="1400"/>
              <a:t>typedef return_type (*typedef_name)(type1, type2)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typedef name shows up as the variable name in the declaration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two lines of main() from the previous slide can be simplified: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2"/>
          <p:cNvSpPr txBox="1"/>
          <p:nvPr/>
        </p:nvSpPr>
        <p:spPr>
          <a:xfrm>
            <a:off x="489450" y="3215300"/>
            <a:ext cx="8141100" cy="16650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baz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{...}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typedef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(*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baz_fcn_t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)(</a:t>
            </a:r>
            <a:r>
              <a:rPr lang="en" sz="1300">
                <a:solidFill>
                  <a:srgbClr val="66D9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baz_fcn_t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baz_ptr 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reinterpret_cast&lt;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baz_fcn_t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&gt;(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baz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r>
              <a:rPr lang="en" sz="13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explicit cast</a:t>
            </a:r>
            <a:endParaRPr sz="13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baz_fcn_t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baz_ptr2 </a:t>
            </a:r>
            <a:r>
              <a:rPr lang="en" sz="1300">
                <a:solidFill>
                  <a:srgbClr val="F9267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300">
                <a:solidFill>
                  <a:srgbClr val="A6E22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baz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3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implicit cast</a:t>
            </a:r>
            <a:endParaRPr sz="13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311700" y="2051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function pointers needed for EECS 482?</a:t>
            </a:r>
            <a:endParaRPr/>
          </a:p>
        </p:txBody>
      </p:sp>
      <p:sp>
        <p:nvSpPr>
          <p:cNvPr id="463" name="Google Shape;463;p63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1: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○"/>
            </a:pPr>
            <a:r>
              <a:rPr b="1" lang="en" sz="1200">
                <a:solidFill>
                  <a:srgbClr val="F9005A"/>
                </a:solidFill>
              </a:rPr>
              <a:t>typedef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0089B3"/>
                </a:solidFill>
              </a:rPr>
              <a:t>void</a:t>
            </a:r>
            <a:r>
              <a:rPr b="1" lang="en" sz="1200">
                <a:solidFill>
                  <a:srgbClr val="333333"/>
                </a:solidFill>
              </a:rPr>
              <a:t> (*</a:t>
            </a:r>
            <a:r>
              <a:rPr b="1" lang="en" sz="1200">
                <a:solidFill>
                  <a:srgbClr val="679C00"/>
                </a:solidFill>
              </a:rPr>
              <a:t>thread_startfunc_t</a:t>
            </a:r>
            <a:r>
              <a:rPr b="1" lang="en" sz="1200">
                <a:solidFill>
                  <a:srgbClr val="333333"/>
                </a:solidFill>
              </a:rPr>
              <a:t>) (</a:t>
            </a:r>
            <a:r>
              <a:rPr b="1" lang="en" sz="1200">
                <a:solidFill>
                  <a:srgbClr val="0089B3"/>
                </a:solidFill>
              </a:rPr>
              <a:t>void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F9005A"/>
                </a:solidFill>
              </a:rPr>
              <a:t>*</a:t>
            </a:r>
            <a:r>
              <a:rPr b="1" lang="en" sz="1200">
                <a:solidFill>
                  <a:srgbClr val="333333"/>
                </a:solidFill>
              </a:rPr>
              <a:t>);</a:t>
            </a:r>
            <a:endParaRPr b="1" sz="1200">
              <a:solidFill>
                <a:srgbClr val="F9267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b="1" lang="en" sz="1200">
                <a:solidFill>
                  <a:srgbClr val="679C00"/>
                </a:solidFill>
                <a:highlight>
                  <a:srgbClr val="FFFFFF"/>
                </a:highlight>
              </a:rPr>
              <a:t>thread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89B3"/>
                </a:solidFill>
                <a:highlight>
                  <a:srgbClr val="FFFFFF"/>
                </a:highlight>
              </a:rPr>
              <a:t>thread_startfunc_t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CF7000"/>
                </a:solidFill>
                <a:highlight>
                  <a:srgbClr val="FFFFFF"/>
                </a:highlight>
              </a:rPr>
              <a:t>func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089B3"/>
                </a:solidFill>
                <a:highlight>
                  <a:srgbClr val="FFFFFF"/>
                </a:highlight>
              </a:rPr>
              <a:t>void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F9005A"/>
                </a:solidFill>
                <a:highlight>
                  <a:srgbClr val="FFFFFF"/>
                </a:highlight>
              </a:rPr>
              <a:t>*</a:t>
            </a:r>
            <a:r>
              <a:rPr b="1" lang="en" sz="1200">
                <a:solidFill>
                  <a:srgbClr val="CF7000"/>
                </a:solidFill>
                <a:highlight>
                  <a:srgbClr val="FFFFFF"/>
                </a:highlight>
              </a:rPr>
              <a:t>arg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);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○"/>
            </a:pPr>
            <a:r>
              <a:rPr b="1" lang="en" sz="1200">
                <a:solidFill>
                  <a:srgbClr val="F9005A"/>
                </a:solidFill>
              </a:rPr>
              <a:t>static </a:t>
            </a:r>
            <a:r>
              <a:rPr b="1" lang="en" sz="1200">
                <a:solidFill>
                  <a:srgbClr val="0089B3"/>
                </a:solidFill>
              </a:rPr>
              <a:t>void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679C00"/>
                </a:solidFill>
              </a:rPr>
              <a:t>boot</a:t>
            </a:r>
            <a:r>
              <a:rPr b="1" lang="en" sz="1200">
                <a:solidFill>
                  <a:srgbClr val="333333"/>
                </a:solidFill>
              </a:rPr>
              <a:t>(</a:t>
            </a:r>
            <a:r>
              <a:rPr b="1" lang="en" sz="1200">
                <a:solidFill>
                  <a:srgbClr val="0089B3"/>
                </a:solidFill>
              </a:rPr>
              <a:t>thread_startfunc_t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CF7000"/>
                </a:solidFill>
              </a:rPr>
              <a:t>func</a:t>
            </a:r>
            <a:r>
              <a:rPr b="1" lang="en" sz="1200">
                <a:solidFill>
                  <a:srgbClr val="333333"/>
                </a:solidFill>
              </a:rPr>
              <a:t>, </a:t>
            </a:r>
            <a:r>
              <a:rPr b="1" lang="en" sz="1200">
                <a:solidFill>
                  <a:srgbClr val="0089B3"/>
                </a:solidFill>
              </a:rPr>
              <a:t>void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F9005A"/>
                </a:solidFill>
              </a:rPr>
              <a:t>*</a:t>
            </a:r>
            <a:r>
              <a:rPr b="1" lang="en" sz="1200">
                <a:solidFill>
                  <a:srgbClr val="CF7000"/>
                </a:solidFill>
              </a:rPr>
              <a:t>arg</a:t>
            </a:r>
            <a:r>
              <a:rPr b="1" lang="en" sz="1200">
                <a:solidFill>
                  <a:srgbClr val="333333"/>
                </a:solidFill>
              </a:rPr>
              <a:t>, </a:t>
            </a:r>
            <a:r>
              <a:rPr b="1" lang="en" sz="1200">
                <a:solidFill>
                  <a:srgbClr val="0089B3"/>
                </a:solidFill>
              </a:rPr>
              <a:t>unsigned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0089B3"/>
                </a:solidFill>
              </a:rPr>
              <a:t>int</a:t>
            </a:r>
            <a:r>
              <a:rPr b="1" lang="en" sz="1200">
                <a:solidFill>
                  <a:srgbClr val="333333"/>
                </a:solidFill>
              </a:rPr>
              <a:t> </a:t>
            </a:r>
            <a:r>
              <a:rPr b="1" lang="en" sz="1200">
                <a:solidFill>
                  <a:srgbClr val="CF7000"/>
                </a:solidFill>
              </a:rPr>
              <a:t>deterministic</a:t>
            </a:r>
            <a:r>
              <a:rPr b="1" lang="en" sz="1200">
                <a:solidFill>
                  <a:srgbClr val="333333"/>
                </a:solidFill>
              </a:rPr>
              <a:t>);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signatures of cpu::boot and the thread constructor (which are functions you will need to call) require you to </a:t>
            </a:r>
            <a:r>
              <a:rPr b="1" lang="en"/>
              <a:t>pass functions</a:t>
            </a:r>
            <a:r>
              <a:rPr lang="en"/>
              <a:t> in the form of function pointers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25" name="Google Shape;125;p28"/>
          <p:cNvSpPr txBox="1"/>
          <p:nvPr>
            <p:ph idx="4294967295" type="body"/>
          </p:nvPr>
        </p:nvSpPr>
        <p:spPr>
          <a:xfrm>
            <a:off x="311700" y="121850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is a variable that stores the address to another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 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MyCustomClass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each the above examples, there is a </a:t>
            </a:r>
            <a:r>
              <a:rPr b="1" lang="en"/>
              <a:t>type</a:t>
            </a:r>
            <a:r>
              <a:rPr lang="en"/>
              <a:t> associated with the pointer (char, int, MyCustomClass)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References/Resources</a:t>
            </a:r>
            <a:endParaRPr/>
          </a:p>
        </p:txBody>
      </p:sp>
      <p:sp>
        <p:nvSpPr>
          <p:cNvPr id="469" name="Google Shape;469;p64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http://websites.umich.edu/~eecs381/lecture/C_Coverage.pdf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Project Structure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Sources</a:t>
            </a:r>
            <a:endParaRPr/>
          </a:p>
        </p:txBody>
      </p:sp>
      <p:sp>
        <p:nvSpPr>
          <p:cNvPr id="480" name="Google Shape;480;p66"/>
          <p:cNvSpPr txBox="1"/>
          <p:nvPr>
            <p:ph idx="4294967295" type="body"/>
          </p:nvPr>
        </p:nvSpPr>
        <p:spPr>
          <a:xfrm>
            <a:off x="311700" y="121540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and C++ programs can have a large number of source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file corresponds to a </a:t>
            </a:r>
            <a:r>
              <a:rPr lang="en"/>
              <a:t>module</a:t>
            </a:r>
            <a:r>
              <a:rPr lang="en"/>
              <a:t> - a piece of code that forms a logical unit of some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module might want to use symbols from other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structure a C++ project to deal with this complexity?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vs Definition</a:t>
            </a:r>
            <a:endParaRPr/>
          </a:p>
        </p:txBody>
      </p:sp>
      <p:sp>
        <p:nvSpPr>
          <p:cNvPr id="486" name="Google Shape;486;p67"/>
          <p:cNvSpPr txBox="1"/>
          <p:nvPr>
            <p:ph idx="4294967295" type="body"/>
          </p:nvPr>
        </p:nvSpPr>
        <p:spPr>
          <a:xfrm>
            <a:off x="311700" y="121540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declaration</a:t>
            </a:r>
            <a:r>
              <a:rPr lang="en"/>
              <a:t> tells the compiler that a symbol exists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definition</a:t>
            </a:r>
            <a:r>
              <a:rPr lang="en"/>
              <a:t> tells the compiler how that symbol is implemented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rule: Put declarations in </a:t>
            </a:r>
            <a:r>
              <a:rPr b="1" lang="en"/>
              <a:t>header files (.h)</a:t>
            </a:r>
            <a:r>
              <a:rPr lang="en"/>
              <a:t>, and definitions in </a:t>
            </a:r>
            <a:r>
              <a:rPr b="1" lang="en"/>
              <a:t>source files (.c/.cpp)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Modules which want to use another module's symbols can </a:t>
            </a:r>
            <a:r>
              <a:rPr b="1" lang="en"/>
              <a:t>#include</a:t>
            </a:r>
            <a:r>
              <a:rPr lang="en"/>
              <a:t> that other module's header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vs Definition: Example</a:t>
            </a:r>
            <a:endParaRPr/>
          </a:p>
        </p:txBody>
      </p:sp>
      <p:sp>
        <p:nvSpPr>
          <p:cNvPr id="492" name="Google Shape;492;p68"/>
          <p:cNvSpPr txBox="1"/>
          <p:nvPr/>
        </p:nvSpPr>
        <p:spPr>
          <a:xfrm>
            <a:off x="398300" y="1106000"/>
            <a:ext cx="4069800" cy="16008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math.h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Only </a:t>
            </a:r>
            <a:r>
              <a:rPr b="1"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declares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that the symbol add exists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2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3" name="Google Shape;493;p68"/>
          <p:cNvSpPr txBox="1"/>
          <p:nvPr/>
        </p:nvSpPr>
        <p:spPr>
          <a:xfrm>
            <a:off x="4745250" y="1106000"/>
            <a:ext cx="3991800" cy="16008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math.cpp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b="1"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Defines</a:t>
            </a: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the implementation of add 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2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>
                <a:solidFill>
                  <a:srgbClr val="FD971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4" name="Google Shape;494;p68"/>
          <p:cNvSpPr txBox="1"/>
          <p:nvPr>
            <p:ph idx="4294967295" type="body"/>
          </p:nvPr>
        </p:nvSpPr>
        <p:spPr>
          <a:xfrm>
            <a:off x="151500" y="2817350"/>
            <a:ext cx="8841000" cy="20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files which want to use add will </a:t>
            </a:r>
            <a:r>
              <a:rPr b="1" lang="en"/>
              <a:t>#include "math.h"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"math.h" is included, the includer will know about the symbol named add, and the </a:t>
            </a:r>
            <a:r>
              <a:rPr b="1" lang="en"/>
              <a:t>linker</a:t>
            </a:r>
            <a:r>
              <a:rPr lang="en"/>
              <a:t> will link together this symbol with the correct definition in math.cpp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One-Definition Rule</a:t>
            </a:r>
            <a:endParaRPr/>
          </a:p>
        </p:txBody>
      </p:sp>
      <p:sp>
        <p:nvSpPr>
          <p:cNvPr id="500" name="Google Shape;500;p69"/>
          <p:cNvSpPr txBox="1"/>
          <p:nvPr>
            <p:ph idx="4294967295" type="body"/>
          </p:nvPr>
        </p:nvSpPr>
        <p:spPr>
          <a:xfrm>
            <a:off x="151500" y="1224100"/>
            <a:ext cx="88410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One-Definition Rule (ODR):</a:t>
            </a:r>
            <a:r>
              <a:rPr lang="en"/>
              <a:t> it is an error to define twice a struct or class of the same name, and it is an error to define twice a function (in C) of same name or a function of same signature (in C++)!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Thus, n</a:t>
            </a:r>
            <a:r>
              <a:rPr b="1" lang="en"/>
              <a:t>ever include .cpp files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 to have multiple </a:t>
            </a:r>
            <a:r>
              <a:rPr i="1" lang="en"/>
              <a:t>declarations</a:t>
            </a:r>
            <a:r>
              <a:rPr lang="en"/>
              <a:t>, which is why we can include the same header file from multiple locations.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also why we want to put </a:t>
            </a:r>
            <a:r>
              <a:rPr i="1" lang="en"/>
              <a:t>declarations in header files</a:t>
            </a:r>
            <a:r>
              <a:rPr lang="en"/>
              <a:t> and </a:t>
            </a:r>
            <a:r>
              <a:rPr i="1" lang="en"/>
              <a:t>definitions in source files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</a:t>
            </a:r>
            <a:endParaRPr/>
          </a:p>
        </p:txBody>
      </p:sp>
      <p:sp>
        <p:nvSpPr>
          <p:cNvPr id="506" name="Google Shape;506;p70"/>
          <p:cNvSpPr txBox="1"/>
          <p:nvPr>
            <p:ph idx="4294967295" type="body"/>
          </p:nvPr>
        </p:nvSpPr>
        <p:spPr>
          <a:xfrm>
            <a:off x="151500" y="1012050"/>
            <a:ext cx="88410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Declaration vs Definition example above used a function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ODR and the same concepts apply to </a:t>
            </a:r>
            <a:r>
              <a:rPr b="1" lang="en"/>
              <a:t>global variables</a:t>
            </a:r>
            <a:r>
              <a:rPr lang="en"/>
              <a:t> and </a:t>
            </a:r>
            <a:r>
              <a:rPr b="1" lang="en"/>
              <a:t>classes</a:t>
            </a:r>
            <a:r>
              <a:rPr lang="en"/>
              <a:t> also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Particularly, a common pitfall is to violate ODR by defining a global variable more than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you want a global map. What is the problem with the following?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70"/>
          <p:cNvSpPr txBox="1"/>
          <p:nvPr/>
        </p:nvSpPr>
        <p:spPr>
          <a:xfrm>
            <a:off x="1731800" y="3426625"/>
            <a:ext cx="5819100" cy="1081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classroom.h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&lt;unordered_map&gt;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students;</a:t>
            </a:r>
            <a:endParaRPr b="1"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</a:t>
            </a:r>
            <a:endParaRPr/>
          </a:p>
        </p:txBody>
      </p:sp>
      <p:sp>
        <p:nvSpPr>
          <p:cNvPr id="513" name="Google Shape;513;p71"/>
          <p:cNvSpPr txBox="1"/>
          <p:nvPr>
            <p:ph idx="4294967295" type="body"/>
          </p:nvPr>
        </p:nvSpPr>
        <p:spPr>
          <a:xfrm>
            <a:off x="151500" y="2452925"/>
            <a:ext cx="8841000" cy="23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multiple files include classroom.h, ODR will be violated!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because </a:t>
            </a:r>
            <a:r>
              <a:rPr b="1" lang="en"/>
              <a:t>students</a:t>
            </a:r>
            <a:r>
              <a:rPr lang="en"/>
              <a:t> is a </a:t>
            </a:r>
            <a:r>
              <a:rPr i="1" lang="en"/>
              <a:t>defining</a:t>
            </a:r>
            <a:r>
              <a:rPr lang="en"/>
              <a:t> declaration in the code above.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declaring it so that other files know what </a:t>
            </a:r>
            <a:r>
              <a:rPr b="1" lang="en"/>
              <a:t>students</a:t>
            </a:r>
            <a:r>
              <a:rPr lang="en"/>
              <a:t> is, but you are also defining it at the same time!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declare a global variable without defining it?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p71"/>
          <p:cNvSpPr txBox="1"/>
          <p:nvPr/>
        </p:nvSpPr>
        <p:spPr>
          <a:xfrm>
            <a:off x="1584500" y="1301900"/>
            <a:ext cx="5819100" cy="1081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classroom.h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&lt;unordered_map&gt;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students;</a:t>
            </a:r>
            <a:endParaRPr b="1"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</a:t>
            </a:r>
            <a:endParaRPr/>
          </a:p>
        </p:txBody>
      </p:sp>
      <p:sp>
        <p:nvSpPr>
          <p:cNvPr id="520" name="Google Shape;520;p72"/>
          <p:cNvSpPr txBox="1"/>
          <p:nvPr>
            <p:ph idx="4294967295" type="body"/>
          </p:nvPr>
        </p:nvSpPr>
        <p:spPr>
          <a:xfrm>
            <a:off x="151500" y="1167925"/>
            <a:ext cx="88410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ake the declaration a </a:t>
            </a:r>
            <a:r>
              <a:rPr i="1" lang="en"/>
              <a:t>referencing</a:t>
            </a:r>
            <a:r>
              <a:rPr lang="en"/>
              <a:t> declaration using the </a:t>
            </a:r>
            <a:r>
              <a:rPr b="1" lang="en"/>
              <a:t>extern</a:t>
            </a:r>
            <a:r>
              <a:rPr lang="en"/>
              <a:t> keyword and define the variable in a .cpp file </a:t>
            </a:r>
            <a:r>
              <a:rPr lang="en" sz="1200"/>
              <a:t>(which should never be included by another file, so you can rest assured that the definition will only occur once in your program)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72"/>
          <p:cNvSpPr txBox="1"/>
          <p:nvPr/>
        </p:nvSpPr>
        <p:spPr>
          <a:xfrm>
            <a:off x="629700" y="2450525"/>
            <a:ext cx="7893000" cy="1081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classroom.h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&lt;unordered_map&gt; </a:t>
            </a:r>
            <a:endParaRPr b="1" sz="1200">
              <a:solidFill>
                <a:srgbClr val="E6DB7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extern 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students; </a:t>
            </a:r>
            <a:r>
              <a:rPr b="1" lang="en" sz="1200">
                <a:solidFill>
                  <a:srgbClr val="88846F"/>
                </a:solidFill>
                <a:latin typeface="Courier New"/>
                <a:ea typeface="Courier New"/>
                <a:cs typeface="Courier New"/>
                <a:sym typeface="Courier New"/>
              </a:rPr>
              <a:t>// declaration</a:t>
            </a:r>
            <a:endParaRPr b="1"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2" name="Google Shape;522;p72"/>
          <p:cNvSpPr txBox="1"/>
          <p:nvPr/>
        </p:nvSpPr>
        <p:spPr>
          <a:xfrm>
            <a:off x="633900" y="3691600"/>
            <a:ext cx="7884600" cy="1081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classroom.cpp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E6DB74"/>
                </a:solidFill>
                <a:latin typeface="Courier New"/>
                <a:ea typeface="Courier New"/>
                <a:cs typeface="Courier New"/>
                <a:sym typeface="Courier New"/>
              </a:rPr>
              <a:t>"classroom.h"</a:t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unordered_map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2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9267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students; </a:t>
            </a:r>
            <a:r>
              <a:rPr b="1" lang="en" sz="1200">
                <a:solidFill>
                  <a:srgbClr val="88846F"/>
                </a:solidFill>
                <a:latin typeface="Courier New"/>
                <a:ea typeface="Courier New"/>
                <a:cs typeface="Courier New"/>
                <a:sym typeface="Courier New"/>
              </a:rPr>
              <a:t>// definition</a:t>
            </a:r>
            <a:endParaRPr b="1" sz="12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References/Resources</a:t>
            </a:r>
            <a:endParaRPr/>
          </a:p>
        </p:txBody>
      </p:sp>
      <p:sp>
        <p:nvSpPr>
          <p:cNvPr id="528" name="Google Shape;528;p73"/>
          <p:cNvSpPr txBox="1"/>
          <p:nvPr>
            <p:ph idx="4294967295" type="body"/>
          </p:nvPr>
        </p:nvSpPr>
        <p:spPr>
          <a:xfrm>
            <a:off x="311700" y="1033550"/>
            <a:ext cx="85206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http://websites.umich.edu/~eecs381/lecture/MultipleSources_Linker.pdf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are variables that hold memory addresses</a:t>
            </a:r>
            <a:endParaRPr/>
          </a:p>
        </p:txBody>
      </p:sp>
      <p:graphicFrame>
        <p:nvGraphicFramePr>
          <p:cNvPr id="131" name="Google Shape;131;p29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29"/>
          <p:cNvSpPr txBox="1"/>
          <p:nvPr/>
        </p:nvSpPr>
        <p:spPr>
          <a:xfrm>
            <a:off x="311700" y="1692350"/>
            <a:ext cx="36921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*ptr1;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*ptr2;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x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482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 flipH="1">
            <a:off x="4388775" y="16923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 flipH="1">
            <a:off x="5002875" y="16923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 flipH="1">
            <a:off x="4388775" y="20925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 flipH="1">
            <a:off x="5002875" y="20925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 flipH="1">
            <a:off x="4388775" y="34449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 flipH="1">
            <a:off x="5002875" y="34449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 flipH="1">
            <a:off x="4388775" y="38451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 flipH="1">
            <a:off x="5002875" y="38451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are variables that hold memory addresses</a:t>
            </a:r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311700" y="1692350"/>
            <a:ext cx="36921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b="1"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b="1"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b="1"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*ptr1;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*ptr2;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x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482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30"/>
          <p:cNvSpPr txBox="1"/>
          <p:nvPr/>
        </p:nvSpPr>
        <p:spPr>
          <a:xfrm flipH="1">
            <a:off x="4388775" y="16923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 flipH="1">
            <a:off x="5002875" y="16923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 flipH="1">
            <a:off x="4388775" y="20925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 flipH="1">
            <a:off x="5002875" y="20925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 flipH="1">
            <a:off x="4388775" y="34449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 flipH="1">
            <a:off x="5002875" y="34449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 flipH="1">
            <a:off x="4388775" y="38451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 flipH="1">
            <a:off x="5002875" y="38451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55" name="Google Shape;155;p30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are variables that hold memory addresses</a:t>
            </a:r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311700" y="1692350"/>
            <a:ext cx="36921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b="1"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*ptr1;</a:t>
            </a:r>
            <a:endParaRPr b="1"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*ptr2;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x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482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 flipH="1">
            <a:off x="4388775" y="16923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 flipH="1">
            <a:off x="5002875" y="16923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 flipH="1">
            <a:off x="4388775" y="20925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 flipH="1">
            <a:off x="5002875" y="20925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0x61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 flipH="1">
            <a:off x="4388775" y="34449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 flipH="1">
            <a:off x="5002875" y="34449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 flipH="1">
            <a:off x="4388775" y="38451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 flipH="1">
            <a:off x="5002875" y="38451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70" name="Google Shape;170;p31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1" name="Google Shape;171;p31"/>
          <p:cNvCxnSpPr>
            <a:stCxn id="163" idx="1"/>
          </p:cNvCxnSpPr>
          <p:nvPr/>
        </p:nvCxnSpPr>
        <p:spPr>
          <a:xfrm>
            <a:off x="6441375" y="1892450"/>
            <a:ext cx="1525500" cy="14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are variables that hold memory addresses</a:t>
            </a:r>
            <a:endParaRPr/>
          </a:p>
        </p:txBody>
      </p:sp>
      <p:sp>
        <p:nvSpPr>
          <p:cNvPr id="177" name="Google Shape;177;p32"/>
          <p:cNvSpPr txBox="1"/>
          <p:nvPr/>
        </p:nvSpPr>
        <p:spPr>
          <a:xfrm>
            <a:off x="311700" y="1692350"/>
            <a:ext cx="36921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*ptr1;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 &lt;&lt; endl; </a:t>
            </a:r>
            <a:r>
              <a:rPr b="1"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</a:t>
            </a:r>
            <a:endParaRPr b="1"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*ptr2;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x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482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 flipH="1">
            <a:off x="4388775" y="16923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 flipH="1">
            <a:off x="5002875" y="16923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 flipH="1">
            <a:off x="4388775" y="20925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 flipH="1">
            <a:off x="5002875" y="20925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0x61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 flipH="1">
            <a:off x="4388775" y="34449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 flipH="1">
            <a:off x="5002875" y="34449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 flipH="1">
            <a:off x="4388775" y="38451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 flipH="1">
            <a:off x="5002875" y="38451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86" name="Google Shape;186;p32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are variables that hold memory addresses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311700" y="1692350"/>
            <a:ext cx="3692100" cy="30087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*ptr1 = </a:t>
            </a:r>
            <a:r>
              <a:rPr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rgbClr val="F8F8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= *ptr1;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8F8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c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*ptr2 = </a:t>
            </a:r>
            <a:r>
              <a:rPr b="1" lang="en" sz="1800">
                <a:solidFill>
                  <a:srgbClr val="AE8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r>
              <a:rPr b="1"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= *ptr2;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x &lt;&lt; endl; </a:t>
            </a:r>
            <a:r>
              <a:rPr lang="en" sz="18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482</a:t>
            </a:r>
            <a:endParaRPr sz="18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 flipH="1">
            <a:off x="4388775" y="16923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 flipH="1">
            <a:off x="5002875" y="16923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 flipH="1">
            <a:off x="4388775" y="20925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 flipH="1">
            <a:off x="5002875" y="20925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0x61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 flipH="1">
            <a:off x="4388775" y="34449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 flipH="1">
            <a:off x="5002875" y="34449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0x14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 flipH="1">
            <a:off x="4388775" y="38451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 flipH="1">
            <a:off x="5002875" y="3845150"/>
            <a:ext cx="14385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01" name="Google Shape;201;p33"/>
          <p:cNvGraphicFramePr/>
          <p:nvPr/>
        </p:nvGraphicFramePr>
        <p:xfrm>
          <a:off x="6870550" y="1106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{7F441780-6103-4C32-8AD2-545F78B68D5A}</a:tableStyleId>
              </a:tblPr>
              <a:tblGrid>
                <a:gridCol w="973450"/>
                <a:gridCol w="988300"/>
              </a:tblGrid>
              <a:tr h="359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Memory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Address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0x3F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5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0xE2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