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Source Code Pro"/>
      <p:regular r:id="rId63"/>
      <p:bold r:id="rId64"/>
      <p:italic r:id="rId65"/>
      <p:boldItalic r:id="rId66"/>
    </p:embeddedFont>
    <p:embeddedFont>
      <p:font typeface="Oswald"/>
      <p:regular r:id="rId67"/>
      <p:bold r:id="rId68"/>
    </p:embeddedFont>
    <p:embeddedFont>
      <p:font typeface="Merriweather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Merriweather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erriweather-italic.fntdata"/><Relationship Id="rId70" Type="http://schemas.openxmlformats.org/officeDocument/2006/relationships/font" Target="fonts/Merriweather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SourceCodePro-bold.fntdata"/><Relationship Id="rId63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66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65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68" Type="http://schemas.openxmlformats.org/officeDocument/2006/relationships/font" Target="fonts/Oswald-bold.fntdata"/><Relationship Id="rId23" Type="http://schemas.openxmlformats.org/officeDocument/2006/relationships/slide" Target="slides/slide18.xml"/><Relationship Id="rId67" Type="http://schemas.openxmlformats.org/officeDocument/2006/relationships/font" Target="fonts/Oswald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erriweather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ecd22763d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1ecd22763d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ecd22763d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1ecd22763d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cd22763d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1ecd22763d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Every box here would take up a single disk block.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ecd22763d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1ecd22763d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ecd22763d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1ecd22763d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ecd22763d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1ecd22763d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ecd22763d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11ecd22763d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ecd22763d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1ecd22763d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ecd22763d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1ecd22763d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ecd22763d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1ecd22763d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ecd22763d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11ecd22763d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74367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74367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ecd22763d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11ecd22763d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ecd22763d_0_1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1ecd22763d_0_1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ecd22763d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1ecd22763d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ecd22763d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11ecd22763d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ecd22763d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11ecd22763d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ecd22763d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11ecd22763d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1ecd22763d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1ecd22763d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ecd22763d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1ecd22763d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ecd22763d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11ecd22763d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97436729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097436729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Using std::string::append is probably better, but explicitly constructing a new std::string object is more explicit for the purpose of teaching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cd22763d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1ecd22763d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ecd22763d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11ecd22763d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only way for a receiver to know if it has received all the data it needs when the client keeps the connection open is to have some sort of protocol or request format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097436729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2097436729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only way for a receiver to know if it has received all the data it needs when the client keeps the connection open is to have some sort of protocol or request format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220cb2cd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2220cb2cd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ecd22763d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11ecd22763d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220cb2cd6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2220cb2cd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ecd22763d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11ecd22763d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isn’t gonna work.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ecd22763d_0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1ecd22763d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ecd22763d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g11ecd22763d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Feel free to skim/skip the following slides. Students don't need to know how each and every socket syscall works because the starter code already works out of the box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097436729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2097436729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Feel free to skim/skip the following slides. Students don't need to know how each and every socket syscall works because the starter code already works out of the box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ecd22763d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1ecd22763d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ecd22763d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1ecd22763d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ecd22763d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11ecd22763d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ecd22763d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11ecd22763d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ecd22763d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11ecd22763d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ecd22763d_0_2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11ecd22763d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ecd22763d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11ecd22763d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1ecd22763d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11ecd22763d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1ecd22763d_0_2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11ecd22763d_0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1ecd22763d_0_2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11ecd22763d_0_2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ecd22763d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11ecd22763d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ecd22763d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11ecd22763d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cd22763d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1ecd22763d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09743672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209743672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097436729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097436729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9743672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209743672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097436729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2097436729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097436729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2097436729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097436729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2097436729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ecd22763d_0_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g11ecd22763d_0_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1ecd22763d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11ecd22763d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cd22763d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1ecd22763d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Blocks refer to the smallest unit of addressability. Writes to disk and reads from disk occur in block-sized chunks.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other words, you cannot write single bytes to disk. You can only write or read an entire block. A block is usually something like 512 bytes or 4kb.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cd22763d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ecd22763d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cd22763d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1ecd22763d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ecd22763d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1ecd22763d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7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gnu.org/software/libc/manual/html_node/Byte-Orde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rader4.eecs.umich.edu/eecs482/homework/sockets.html" TargetMode="External"/><Relationship Id="rId4" Type="http://schemas.openxmlformats.org/officeDocument/2006/relationships/hyperlink" Target="https://github.com/eecs482/bgreeves-socket-examp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 10: File Systems and Sockets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311700" y="372500"/>
            <a:ext cx="5451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represent a directory?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311700" y="1468825"/>
            <a:ext cx="40983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Abstraction: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collection of files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4772850" y="1468825"/>
            <a:ext cx="40281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Implementation: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from name to inode</a:t>
            </a:r>
            <a:endParaRPr/>
          </a:p>
        </p:txBody>
      </p:sp>
      <p:grpSp>
        <p:nvGrpSpPr>
          <p:cNvPr id="276" name="Google Shape;276;p22"/>
          <p:cNvGrpSpPr/>
          <p:nvPr/>
        </p:nvGrpSpPr>
        <p:grpSpPr>
          <a:xfrm>
            <a:off x="4610068" y="4272550"/>
            <a:ext cx="4028250" cy="314100"/>
            <a:chOff x="568875" y="4215400"/>
            <a:chExt cx="3174600" cy="314100"/>
          </a:xfrm>
        </p:grpSpPr>
        <p:sp>
          <p:nvSpPr>
            <p:cNvPr id="277" name="Google Shape;277;p22"/>
            <p:cNvSpPr/>
            <p:nvPr/>
          </p:nvSpPr>
          <p:spPr>
            <a:xfrm>
              <a:off x="568875" y="4215400"/>
              <a:ext cx="3174600" cy="314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0101 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f.txt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0011        0100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78" name="Google Shape;278;p22"/>
            <p:cNvCxnSpPr>
              <a:stCxn id="277" idx="0"/>
              <a:endCxn id="277" idx="2"/>
            </p:cNvCxnSpPr>
            <p:nvPr/>
          </p:nvCxnSpPr>
          <p:spPr>
            <a:xfrm>
              <a:off x="2156175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2"/>
            <p:cNvCxnSpPr/>
            <p:nvPr/>
          </p:nvCxnSpPr>
          <p:spPr>
            <a:xfrm>
              <a:off x="26895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2"/>
            <p:cNvCxnSpPr/>
            <p:nvPr/>
          </p:nvCxnSpPr>
          <p:spPr>
            <a:xfrm>
              <a:off x="32229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2"/>
            <p:cNvCxnSpPr/>
            <p:nvPr/>
          </p:nvCxnSpPr>
          <p:spPr>
            <a:xfrm>
              <a:off x="16227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22"/>
            <p:cNvCxnSpPr/>
            <p:nvPr/>
          </p:nvCxnSpPr>
          <p:spPr>
            <a:xfrm>
              <a:off x="10893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3" name="Google Shape;283;p22"/>
          <p:cNvSpPr/>
          <p:nvPr/>
        </p:nvSpPr>
        <p:spPr>
          <a:xfrm>
            <a:off x="4610068" y="4624827"/>
            <a:ext cx="4028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2     3     4 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5162550" y="3005500"/>
            <a:ext cx="1790700" cy="8763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dir inode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data: 5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5" name="Google Shape;285;p22"/>
          <p:cNvCxnSpPr/>
          <p:nvPr/>
        </p:nvCxnSpPr>
        <p:spPr>
          <a:xfrm>
            <a:off x="5181600" y="3895725"/>
            <a:ext cx="14382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2"/>
          <p:cNvCxnSpPr/>
          <p:nvPr/>
        </p:nvCxnSpPr>
        <p:spPr>
          <a:xfrm>
            <a:off x="6972300" y="3886200"/>
            <a:ext cx="3144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7" name="Google Shape;287;p22"/>
          <p:cNvGrpSpPr/>
          <p:nvPr/>
        </p:nvGrpSpPr>
        <p:grpSpPr>
          <a:xfrm>
            <a:off x="1297347" y="2929509"/>
            <a:ext cx="2349442" cy="1759009"/>
            <a:chOff x="5873291" y="2967115"/>
            <a:chExt cx="1346694" cy="1030830"/>
          </a:xfrm>
        </p:grpSpPr>
        <p:grpSp>
          <p:nvGrpSpPr>
            <p:cNvPr id="288" name="Google Shape;288;p22"/>
            <p:cNvGrpSpPr/>
            <p:nvPr/>
          </p:nvGrpSpPr>
          <p:grpSpPr>
            <a:xfrm>
              <a:off x="5873291" y="2967115"/>
              <a:ext cx="483426" cy="337009"/>
              <a:chOff x="5552875" y="2354500"/>
              <a:chExt cx="686100" cy="426000"/>
            </a:xfrm>
          </p:grpSpPr>
          <p:sp>
            <p:nvSpPr>
              <p:cNvPr id="289" name="Google Shape;289;p22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dir</a:t>
                </a:r>
                <a:endParaRPr b="1" i="0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91" name="Google Shape;291;p22"/>
            <p:cNvSpPr/>
            <p:nvPr/>
          </p:nvSpPr>
          <p:spPr>
            <a:xfrm>
              <a:off x="6216138" y="3625645"/>
              <a:ext cx="4422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f.txt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777785" y="3625645"/>
              <a:ext cx="4422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b.txt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93" name="Google Shape;293;p22"/>
            <p:cNvCxnSpPr>
              <a:stCxn id="290" idx="4"/>
              <a:endCxn id="291" idx="1"/>
            </p:cNvCxnSpPr>
            <p:nvPr/>
          </p:nvCxnSpPr>
          <p:spPr>
            <a:xfrm flipH="1" rot="-5400000">
              <a:off x="5911755" y="3507373"/>
              <a:ext cx="507600" cy="1011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2"/>
            <p:cNvCxnSpPr>
              <a:stCxn id="292" idx="1"/>
              <a:endCxn id="291" idx="3"/>
            </p:cNvCxnSpPr>
            <p:nvPr/>
          </p:nvCxnSpPr>
          <p:spPr>
            <a:xfrm rot="10800000">
              <a:off x="6658385" y="3811795"/>
              <a:ext cx="119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5" name="Google Shape;295;p22"/>
          <p:cNvGrpSpPr/>
          <p:nvPr/>
        </p:nvGrpSpPr>
        <p:grpSpPr>
          <a:xfrm>
            <a:off x="7476125" y="3167425"/>
            <a:ext cx="1162200" cy="638425"/>
            <a:chOff x="7229475" y="2952750"/>
            <a:chExt cx="1162200" cy="638425"/>
          </a:xfrm>
        </p:grpSpPr>
        <p:sp>
          <p:nvSpPr>
            <p:cNvPr id="296" name="Google Shape;296;p22"/>
            <p:cNvSpPr/>
            <p:nvPr/>
          </p:nvSpPr>
          <p:spPr>
            <a:xfrm>
              <a:off x="7229475" y="2952750"/>
              <a:ext cx="1162200" cy="31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f.txt: 1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7229475" y="3277075"/>
              <a:ext cx="1162200" cy="31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b.txt: 7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298" name="Google Shape;298;p22"/>
          <p:cNvCxnSpPr/>
          <p:nvPr/>
        </p:nvCxnSpPr>
        <p:spPr>
          <a:xfrm>
            <a:off x="7481900" y="3805250"/>
            <a:ext cx="5001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22"/>
          <p:cNvCxnSpPr/>
          <p:nvPr/>
        </p:nvCxnSpPr>
        <p:spPr>
          <a:xfrm>
            <a:off x="8629650" y="3824300"/>
            <a:ext cx="96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311700" y="223425"/>
            <a:ext cx="4260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full look at a file system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311700" y="1124363"/>
            <a:ext cx="1226700" cy="717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6" name="Google Shape;306;p23"/>
          <p:cNvCxnSpPr>
            <a:stCxn id="305" idx="2"/>
            <a:endCxn id="307" idx="0"/>
          </p:cNvCxnSpPr>
          <p:nvPr/>
        </p:nvCxnSpPr>
        <p:spPr>
          <a:xfrm>
            <a:off x="925050" y="1841663"/>
            <a:ext cx="302100" cy="3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8" name="Google Shape;308;p23"/>
          <p:cNvGrpSpPr/>
          <p:nvPr/>
        </p:nvGrpSpPr>
        <p:grpSpPr>
          <a:xfrm>
            <a:off x="502842" y="2159013"/>
            <a:ext cx="1454009" cy="1860125"/>
            <a:chOff x="502825" y="2482500"/>
            <a:chExt cx="1719500" cy="1860125"/>
          </a:xfrm>
        </p:grpSpPr>
        <p:sp>
          <p:nvSpPr>
            <p:cNvPr id="307" name="Google Shape;307;p23"/>
            <p:cNvSpPr/>
            <p:nvPr/>
          </p:nvSpPr>
          <p:spPr>
            <a:xfrm>
              <a:off x="502825" y="2482500"/>
              <a:ext cx="1713000" cy="1860000"/>
            </a:xfrm>
            <a:prstGeom prst="rect">
              <a:avLst/>
            </a:prstGeom>
            <a:solidFill>
              <a:srgbClr val="FFF9A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direntries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sng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dir</a:t>
              </a:r>
              <a:endParaRPr b="0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foo</a:t>
              </a:r>
              <a:endParaRPr b="0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fax</a:t>
              </a:r>
              <a:endParaRPr b="0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309" name="Google Shape;309;p23"/>
            <p:cNvCxnSpPr/>
            <p:nvPr/>
          </p:nvCxnSpPr>
          <p:spPr>
            <a:xfrm>
              <a:off x="507825" y="3255311"/>
              <a:ext cx="1714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3"/>
            <p:cNvCxnSpPr/>
            <p:nvPr/>
          </p:nvCxnSpPr>
          <p:spPr>
            <a:xfrm>
              <a:off x="507825" y="3617675"/>
              <a:ext cx="1714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23"/>
            <p:cNvCxnSpPr/>
            <p:nvPr/>
          </p:nvCxnSpPr>
          <p:spPr>
            <a:xfrm>
              <a:off x="507825" y="3978383"/>
              <a:ext cx="1714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23"/>
            <p:cNvCxnSpPr/>
            <p:nvPr/>
          </p:nvCxnSpPr>
          <p:spPr>
            <a:xfrm>
              <a:off x="1751775" y="3256925"/>
              <a:ext cx="0" cy="108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3" name="Google Shape;313;p23"/>
          <p:cNvSpPr/>
          <p:nvPr/>
        </p:nvSpPr>
        <p:spPr>
          <a:xfrm>
            <a:off x="3149475" y="2658700"/>
            <a:ext cx="1226700" cy="66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/foo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4056200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10100101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5" name="Google Shape;315;p23"/>
          <p:cNvCxnSpPr>
            <a:stCxn id="313" idx="2"/>
            <a:endCxn id="314" idx="0"/>
          </p:cNvCxnSpPr>
          <p:nvPr/>
        </p:nvCxnSpPr>
        <p:spPr>
          <a:xfrm>
            <a:off x="3762825" y="3322600"/>
            <a:ext cx="562800" cy="117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23"/>
          <p:cNvSpPr/>
          <p:nvPr/>
        </p:nvSpPr>
        <p:spPr>
          <a:xfrm>
            <a:off x="2398175" y="3643175"/>
            <a:ext cx="1226700" cy="66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/fax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3085775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8" name="Google Shape;318;p23"/>
          <p:cNvCxnSpPr>
            <a:stCxn id="316" idx="2"/>
            <a:endCxn id="317" idx="0"/>
          </p:cNvCxnSpPr>
          <p:nvPr/>
        </p:nvCxnSpPr>
        <p:spPr>
          <a:xfrm>
            <a:off x="3011525" y="4307075"/>
            <a:ext cx="343800" cy="18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23"/>
          <p:cNvSpPr/>
          <p:nvPr/>
        </p:nvSpPr>
        <p:spPr>
          <a:xfrm>
            <a:off x="2398175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11001111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0" name="Google Shape;320;p23"/>
          <p:cNvCxnSpPr>
            <a:stCxn id="316" idx="2"/>
            <a:endCxn id="319" idx="0"/>
          </p:cNvCxnSpPr>
          <p:nvPr/>
        </p:nvCxnSpPr>
        <p:spPr>
          <a:xfrm flipH="1">
            <a:off x="2667725" y="4307075"/>
            <a:ext cx="343800" cy="18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23"/>
          <p:cNvCxnSpPr>
            <a:endCxn id="316" idx="1"/>
          </p:cNvCxnSpPr>
          <p:nvPr/>
        </p:nvCxnSpPr>
        <p:spPr>
          <a:xfrm>
            <a:off x="1712675" y="3831725"/>
            <a:ext cx="685500" cy="1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22" name="Google Shape;322;p23"/>
          <p:cNvCxnSpPr>
            <a:endCxn id="313" idx="1"/>
          </p:cNvCxnSpPr>
          <p:nvPr/>
        </p:nvCxnSpPr>
        <p:spPr>
          <a:xfrm flipH="1" rot="10800000">
            <a:off x="1731975" y="2990650"/>
            <a:ext cx="1417500" cy="4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23" name="Google Shape;323;p23"/>
          <p:cNvSpPr/>
          <p:nvPr/>
        </p:nvSpPr>
        <p:spPr>
          <a:xfrm>
            <a:off x="4423913" y="956913"/>
            <a:ext cx="1226700" cy="717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/dir/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4" name="Google Shape;324;p23"/>
          <p:cNvCxnSpPr>
            <a:stCxn id="323" idx="2"/>
            <a:endCxn id="325" idx="0"/>
          </p:cNvCxnSpPr>
          <p:nvPr/>
        </p:nvCxnSpPr>
        <p:spPr>
          <a:xfrm>
            <a:off x="5037263" y="1674213"/>
            <a:ext cx="410100" cy="1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6" name="Google Shape;326;p23"/>
          <p:cNvGrpSpPr/>
          <p:nvPr/>
        </p:nvGrpSpPr>
        <p:grpSpPr>
          <a:xfrm>
            <a:off x="4723255" y="1841678"/>
            <a:ext cx="1454009" cy="1492464"/>
            <a:chOff x="502825" y="2482500"/>
            <a:chExt cx="1719500" cy="1860000"/>
          </a:xfrm>
        </p:grpSpPr>
        <p:sp>
          <p:nvSpPr>
            <p:cNvPr id="325" name="Google Shape;325;p23"/>
            <p:cNvSpPr/>
            <p:nvPr/>
          </p:nvSpPr>
          <p:spPr>
            <a:xfrm>
              <a:off x="502825" y="2482500"/>
              <a:ext cx="1713000" cy="1860000"/>
            </a:xfrm>
            <a:prstGeom prst="rect">
              <a:avLst/>
            </a:prstGeom>
            <a:solidFill>
              <a:srgbClr val="FFF9A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/dir/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direntries</a:t>
              </a:r>
              <a:endParaRPr b="1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sng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bar</a:t>
              </a:r>
              <a:endParaRPr b="0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baz</a:t>
              </a:r>
              <a:endParaRPr b="0" i="0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327" name="Google Shape;327;p23"/>
            <p:cNvCxnSpPr/>
            <p:nvPr/>
          </p:nvCxnSpPr>
          <p:spPr>
            <a:xfrm>
              <a:off x="507825" y="3445241"/>
              <a:ext cx="1714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23"/>
            <p:cNvCxnSpPr/>
            <p:nvPr/>
          </p:nvCxnSpPr>
          <p:spPr>
            <a:xfrm>
              <a:off x="507825" y="3902570"/>
              <a:ext cx="1714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1751785" y="3454424"/>
              <a:ext cx="0" cy="88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30" name="Google Shape;330;p23"/>
          <p:cNvCxnSpPr>
            <a:endCxn id="323" idx="1"/>
          </p:cNvCxnSpPr>
          <p:nvPr/>
        </p:nvCxnSpPr>
        <p:spPr>
          <a:xfrm flipH="1" rot="10800000">
            <a:off x="1741613" y="1315563"/>
            <a:ext cx="2682300" cy="18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1" name="Google Shape;331;p23"/>
          <p:cNvSpPr/>
          <p:nvPr/>
        </p:nvSpPr>
        <p:spPr>
          <a:xfrm>
            <a:off x="5569525" y="3569150"/>
            <a:ext cx="1226700" cy="66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/dir/baz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5956725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00000001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3" name="Google Shape;333;p23"/>
          <p:cNvCxnSpPr>
            <a:stCxn id="331" idx="2"/>
            <a:endCxn id="332" idx="0"/>
          </p:cNvCxnSpPr>
          <p:nvPr/>
        </p:nvCxnSpPr>
        <p:spPr>
          <a:xfrm>
            <a:off x="6182875" y="4233050"/>
            <a:ext cx="43500" cy="2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p23"/>
          <p:cNvSpPr/>
          <p:nvPr/>
        </p:nvSpPr>
        <p:spPr>
          <a:xfrm>
            <a:off x="5296175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11101110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5" name="Google Shape;335;p23"/>
          <p:cNvCxnSpPr>
            <a:stCxn id="331" idx="2"/>
            <a:endCxn id="334" idx="0"/>
          </p:cNvCxnSpPr>
          <p:nvPr/>
        </p:nvCxnSpPr>
        <p:spPr>
          <a:xfrm flipH="1">
            <a:off x="5565775" y="4233050"/>
            <a:ext cx="617100" cy="2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23"/>
          <p:cNvSpPr/>
          <p:nvPr/>
        </p:nvSpPr>
        <p:spPr>
          <a:xfrm>
            <a:off x="6617275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01000111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7" name="Google Shape;337;p23"/>
          <p:cNvCxnSpPr>
            <a:stCxn id="331" idx="2"/>
            <a:endCxn id="336" idx="0"/>
          </p:cNvCxnSpPr>
          <p:nvPr/>
        </p:nvCxnSpPr>
        <p:spPr>
          <a:xfrm>
            <a:off x="6182875" y="4233050"/>
            <a:ext cx="704100" cy="2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23"/>
          <p:cNvSpPr/>
          <p:nvPr/>
        </p:nvSpPr>
        <p:spPr>
          <a:xfrm>
            <a:off x="7581700" y="3407850"/>
            <a:ext cx="1226700" cy="66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/dir/bar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inode</a:t>
            </a:r>
            <a:endParaRPr b="1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7633075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00101100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8269300" y="4496350"/>
            <a:ext cx="539100" cy="521700"/>
          </a:xfrm>
          <a:prstGeom prst="foldedCorner">
            <a:avLst>
              <a:gd fmla="val 7154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11101010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1" name="Google Shape;341;p23"/>
          <p:cNvCxnSpPr>
            <a:stCxn id="338" idx="2"/>
            <a:endCxn id="339" idx="0"/>
          </p:cNvCxnSpPr>
          <p:nvPr/>
        </p:nvCxnSpPr>
        <p:spPr>
          <a:xfrm flipH="1">
            <a:off x="7902550" y="4071750"/>
            <a:ext cx="292500" cy="4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23"/>
          <p:cNvCxnSpPr>
            <a:stCxn id="338" idx="2"/>
            <a:endCxn id="340" idx="0"/>
          </p:cNvCxnSpPr>
          <p:nvPr/>
        </p:nvCxnSpPr>
        <p:spPr>
          <a:xfrm>
            <a:off x="8195050" y="4071750"/>
            <a:ext cx="343800" cy="4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23"/>
          <p:cNvCxnSpPr>
            <a:endCxn id="331" idx="0"/>
          </p:cNvCxnSpPr>
          <p:nvPr/>
        </p:nvCxnSpPr>
        <p:spPr>
          <a:xfrm>
            <a:off x="5942275" y="3129050"/>
            <a:ext cx="240600" cy="44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344" name="Google Shape;344;p23"/>
          <p:cNvGrpSpPr/>
          <p:nvPr/>
        </p:nvGrpSpPr>
        <p:grpSpPr>
          <a:xfrm>
            <a:off x="7156563" y="223348"/>
            <a:ext cx="1446161" cy="2909713"/>
            <a:chOff x="6715288" y="223348"/>
            <a:chExt cx="1446161" cy="2909713"/>
          </a:xfrm>
        </p:grpSpPr>
        <p:sp>
          <p:nvSpPr>
            <p:cNvPr id="345" name="Google Shape;345;p23"/>
            <p:cNvSpPr/>
            <p:nvPr/>
          </p:nvSpPr>
          <p:spPr>
            <a:xfrm>
              <a:off x="7241447" y="2297436"/>
              <a:ext cx="337500" cy="395100"/>
            </a:xfrm>
            <a:prstGeom prst="foldedCorner">
              <a:avLst>
                <a:gd fmla="val 30294" name="adj"/>
              </a:avLst>
            </a:prstGeom>
            <a:solidFill>
              <a:srgbClr val="FFFFFF"/>
            </a:solidFill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23"/>
            <p:cNvGrpSpPr/>
            <p:nvPr/>
          </p:nvGrpSpPr>
          <p:grpSpPr>
            <a:xfrm>
              <a:off x="6715288" y="223348"/>
              <a:ext cx="518692" cy="357584"/>
              <a:chOff x="5552875" y="2354500"/>
              <a:chExt cx="686100" cy="426000"/>
            </a:xfrm>
          </p:grpSpPr>
          <p:sp>
            <p:nvSpPr>
              <p:cNvPr id="347" name="Google Shape;347;p23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rgbClr val="F8E71C"/>
              </a:solidFill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rgbClr val="F8E71C"/>
              </a:solidFill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23"/>
            <p:cNvGrpSpPr/>
            <p:nvPr/>
          </p:nvGrpSpPr>
          <p:grpSpPr>
            <a:xfrm>
              <a:off x="7218700" y="657175"/>
              <a:ext cx="518692" cy="357584"/>
              <a:chOff x="5552875" y="2354500"/>
              <a:chExt cx="686100" cy="426000"/>
            </a:xfrm>
          </p:grpSpPr>
          <p:sp>
            <p:nvSpPr>
              <p:cNvPr id="350" name="Google Shape;350;p23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rgbClr val="F8E71C"/>
              </a:solidFill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rgbClr val="F8E71C"/>
              </a:solidFill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45700" spcFirstLastPara="1" rIns="91425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dir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p23"/>
            <p:cNvSpPr/>
            <p:nvPr/>
          </p:nvSpPr>
          <p:spPr>
            <a:xfrm>
              <a:off x="7255876" y="2737961"/>
              <a:ext cx="337500" cy="395100"/>
            </a:xfrm>
            <a:prstGeom prst="foldedCorner">
              <a:avLst>
                <a:gd fmla="val 30294" name="adj"/>
              </a:avLst>
            </a:prstGeom>
            <a:solidFill>
              <a:srgbClr val="FFFFFF"/>
            </a:solidFill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7766049" y="1289563"/>
              <a:ext cx="395400" cy="395100"/>
            </a:xfrm>
            <a:prstGeom prst="foldedCorner">
              <a:avLst>
                <a:gd fmla="val 30294" name="adj"/>
              </a:avLst>
            </a:prstGeom>
            <a:solidFill>
              <a:srgbClr val="FFFFFF"/>
            </a:solidFill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7766049" y="1826175"/>
              <a:ext cx="395400" cy="395100"/>
            </a:xfrm>
            <a:prstGeom prst="foldedCorner">
              <a:avLst>
                <a:gd fmla="val 30294" name="adj"/>
              </a:avLst>
            </a:prstGeom>
            <a:solidFill>
              <a:srgbClr val="FFFFFF"/>
            </a:solidFill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23"/>
            <p:cNvCxnSpPr>
              <a:stCxn id="348" idx="3"/>
            </p:cNvCxnSpPr>
            <p:nvPr/>
          </p:nvCxnSpPr>
          <p:spPr>
            <a:xfrm rot="5400000">
              <a:off x="5772700" y="1759182"/>
              <a:ext cx="2357700" cy="12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23"/>
            <p:cNvCxnSpPr>
              <a:stCxn id="345" idx="1"/>
            </p:cNvCxnSpPr>
            <p:nvPr/>
          </p:nvCxnSpPr>
          <p:spPr>
            <a:xfrm rot="10800000">
              <a:off x="6951947" y="2493786"/>
              <a:ext cx="289500" cy="1200"/>
            </a:xfrm>
            <a:prstGeom prst="straightConnector1">
              <a:avLst/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23"/>
            <p:cNvCxnSpPr>
              <a:stCxn id="351" idx="4"/>
            </p:cNvCxnSpPr>
            <p:nvPr/>
          </p:nvCxnSpPr>
          <p:spPr>
            <a:xfrm flipH="1" rot="-5400000">
              <a:off x="6965646" y="1527160"/>
              <a:ext cx="1027200" cy="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23"/>
            <p:cNvCxnSpPr/>
            <p:nvPr/>
          </p:nvCxnSpPr>
          <p:spPr>
            <a:xfrm rot="10800000">
              <a:off x="6960072" y="2934922"/>
              <a:ext cx="288000" cy="1200"/>
            </a:xfrm>
            <a:prstGeom prst="straightConnector1">
              <a:avLst/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23"/>
            <p:cNvCxnSpPr/>
            <p:nvPr/>
          </p:nvCxnSpPr>
          <p:spPr>
            <a:xfrm rot="10800000">
              <a:off x="6950747" y="862447"/>
              <a:ext cx="288000" cy="1200"/>
            </a:xfrm>
            <a:prstGeom prst="straightConnector1">
              <a:avLst/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23"/>
            <p:cNvCxnSpPr/>
            <p:nvPr/>
          </p:nvCxnSpPr>
          <p:spPr>
            <a:xfrm rot="10800000">
              <a:off x="7478047" y="2023122"/>
              <a:ext cx="288000" cy="1200"/>
            </a:xfrm>
            <a:prstGeom prst="straightConnector1">
              <a:avLst/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23"/>
            <p:cNvCxnSpPr/>
            <p:nvPr/>
          </p:nvCxnSpPr>
          <p:spPr>
            <a:xfrm rot="10800000">
              <a:off x="7478047" y="1486510"/>
              <a:ext cx="288000" cy="1200"/>
            </a:xfrm>
            <a:prstGeom prst="straightConnector1">
              <a:avLst/>
            </a:prstGeom>
            <a:noFill/>
            <a:ln cap="flat" cmpd="sng" w="2857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62" name="Google Shape;362;p23"/>
          <p:cNvCxnSpPr>
            <a:endCxn id="338" idx="1"/>
          </p:cNvCxnSpPr>
          <p:nvPr/>
        </p:nvCxnSpPr>
        <p:spPr>
          <a:xfrm>
            <a:off x="5929600" y="2772300"/>
            <a:ext cx="1652100" cy="9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Getting Started with Project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4 is Two Parts</a:t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5448750" y="1522225"/>
            <a:ext cx="3094800" cy="3226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Server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74" name="Google Shape;374;p25"/>
          <p:cNvGrpSpPr/>
          <p:nvPr/>
        </p:nvGrpSpPr>
        <p:grpSpPr>
          <a:xfrm>
            <a:off x="428725" y="1727375"/>
            <a:ext cx="1264875" cy="844375"/>
            <a:chOff x="750325" y="2036775"/>
            <a:chExt cx="1264875" cy="844375"/>
          </a:xfrm>
        </p:grpSpPr>
        <p:sp>
          <p:nvSpPr>
            <p:cNvPr id="375" name="Google Shape;375;p25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5"/>
            <p:cNvCxnSpPr>
              <a:stCxn id="376" idx="5"/>
              <a:endCxn id="376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5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25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25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5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2" name="Google Shape;382;p25"/>
          <p:cNvGrpSpPr/>
          <p:nvPr/>
        </p:nvGrpSpPr>
        <p:grpSpPr>
          <a:xfrm>
            <a:off x="1406525" y="2820638"/>
            <a:ext cx="1264875" cy="844375"/>
            <a:chOff x="750325" y="2036775"/>
            <a:chExt cx="1264875" cy="844375"/>
          </a:xfrm>
        </p:grpSpPr>
        <p:sp>
          <p:nvSpPr>
            <p:cNvPr id="383" name="Google Shape;383;p25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Google Shape;385;p25"/>
            <p:cNvCxnSpPr>
              <a:stCxn id="384" idx="5"/>
              <a:endCxn id="384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5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5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25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25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0" name="Google Shape;390;p25"/>
          <p:cNvGrpSpPr/>
          <p:nvPr/>
        </p:nvGrpSpPr>
        <p:grpSpPr>
          <a:xfrm>
            <a:off x="701350" y="3913925"/>
            <a:ext cx="1264875" cy="844375"/>
            <a:chOff x="750325" y="2036775"/>
            <a:chExt cx="1264875" cy="844375"/>
          </a:xfrm>
        </p:grpSpPr>
        <p:sp>
          <p:nvSpPr>
            <p:cNvPr id="391" name="Google Shape;391;p25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3" name="Google Shape;393;p25"/>
            <p:cNvCxnSpPr>
              <a:stCxn id="392" idx="5"/>
              <a:endCxn id="392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25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25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25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25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98" name="Google Shape;398;p25"/>
          <p:cNvCxnSpPr/>
          <p:nvPr/>
        </p:nvCxnSpPr>
        <p:spPr>
          <a:xfrm>
            <a:off x="1843800" y="2197550"/>
            <a:ext cx="335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9" name="Google Shape;399;p25"/>
          <p:cNvGrpSpPr/>
          <p:nvPr/>
        </p:nvGrpSpPr>
        <p:grpSpPr>
          <a:xfrm>
            <a:off x="5986366" y="2360003"/>
            <a:ext cx="2019547" cy="1689372"/>
            <a:chOff x="5461416" y="2308578"/>
            <a:chExt cx="2019547" cy="1689372"/>
          </a:xfrm>
        </p:grpSpPr>
        <p:sp>
          <p:nvSpPr>
            <p:cNvPr id="400" name="Google Shape;400;p25"/>
            <p:cNvSpPr/>
            <p:nvPr/>
          </p:nvSpPr>
          <p:spPr>
            <a:xfrm flipH="1" rot="10800000">
              <a:off x="6604138" y="2995263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" name="Google Shape;401;p25"/>
            <p:cNvGrpSpPr/>
            <p:nvPr/>
          </p:nvGrpSpPr>
          <p:grpSpPr>
            <a:xfrm>
              <a:off x="5461416" y="2308578"/>
              <a:ext cx="483426" cy="337009"/>
              <a:chOff x="5552875" y="2354500"/>
              <a:chExt cx="686100" cy="426000"/>
            </a:xfrm>
          </p:grpSpPr>
          <p:sp>
            <p:nvSpPr>
              <p:cNvPr id="402" name="Google Shape;402;p25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25"/>
            <p:cNvGrpSpPr/>
            <p:nvPr/>
          </p:nvGrpSpPr>
          <p:grpSpPr>
            <a:xfrm>
              <a:off x="5873291" y="2967115"/>
              <a:ext cx="483426" cy="337009"/>
              <a:chOff x="5552875" y="2354500"/>
              <a:chExt cx="686100" cy="426000"/>
            </a:xfrm>
          </p:grpSpPr>
          <p:sp>
            <p:nvSpPr>
              <p:cNvPr id="405" name="Google Shape;405;p25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7" name="Google Shape;407;p25"/>
            <p:cNvSpPr/>
            <p:nvPr/>
          </p:nvSpPr>
          <p:spPr>
            <a:xfrm flipH="1" rot="10800000">
              <a:off x="7166263" y="2995275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flipH="1" rot="10800000">
              <a:off x="62443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flipH="1" rot="10800000">
              <a:off x="67777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25"/>
            <p:cNvCxnSpPr>
              <a:stCxn id="403" idx="3"/>
              <a:endCxn id="406" idx="5"/>
            </p:cNvCxnSpPr>
            <p:nvPr/>
          </p:nvCxnSpPr>
          <p:spPr>
            <a:xfrm flipH="1" rot="-5400000">
              <a:off x="5520840" y="2806686"/>
              <a:ext cx="534600" cy="212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25"/>
            <p:cNvCxnSpPr>
              <a:stCxn id="400" idx="1"/>
              <a:endCxn id="406" idx="2"/>
            </p:cNvCxnSpPr>
            <p:nvPr/>
          </p:nvCxnSpPr>
          <p:spPr>
            <a:xfrm rot="10800000">
              <a:off x="6335638" y="3180213"/>
              <a:ext cx="2685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25"/>
            <p:cNvCxnSpPr>
              <a:stCxn id="407" idx="1"/>
              <a:endCxn id="400" idx="3"/>
            </p:cNvCxnSpPr>
            <p:nvPr/>
          </p:nvCxnSpPr>
          <p:spPr>
            <a:xfrm rot="10800000">
              <a:off x="6918763" y="3181425"/>
              <a:ext cx="247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25"/>
            <p:cNvCxnSpPr>
              <a:stCxn id="406" idx="4"/>
              <a:endCxn id="408" idx="1"/>
            </p:cNvCxnSpPr>
            <p:nvPr/>
          </p:nvCxnSpPr>
          <p:spPr>
            <a:xfrm flipH="1" rot="-5400000">
              <a:off x="5925855" y="3493273"/>
              <a:ext cx="507600" cy="1293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25"/>
            <p:cNvCxnSpPr>
              <a:stCxn id="409" idx="1"/>
              <a:endCxn id="408" idx="3"/>
            </p:cNvCxnSpPr>
            <p:nvPr/>
          </p:nvCxnSpPr>
          <p:spPr>
            <a:xfrm rot="10800000">
              <a:off x="6559088" y="3811800"/>
              <a:ext cx="218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5" name="Google Shape;415;p25"/>
          <p:cNvSpPr txBox="1"/>
          <p:nvPr/>
        </p:nvSpPr>
        <p:spPr>
          <a:xfrm>
            <a:off x="2671400" y="1657350"/>
            <a:ext cx="199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/foo/bar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16" name="Google Shape;416;p25"/>
          <p:cNvCxnSpPr/>
          <p:nvPr/>
        </p:nvCxnSpPr>
        <p:spPr>
          <a:xfrm>
            <a:off x="2758200" y="3242838"/>
            <a:ext cx="238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5"/>
          <p:cNvSpPr txBox="1"/>
          <p:nvPr/>
        </p:nvSpPr>
        <p:spPr>
          <a:xfrm>
            <a:off x="2952900" y="2743200"/>
            <a:ext cx="199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/tmp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18" name="Google Shape;418;p25"/>
          <p:cNvCxnSpPr/>
          <p:nvPr/>
        </p:nvCxnSpPr>
        <p:spPr>
          <a:xfrm>
            <a:off x="2100975" y="4336100"/>
            <a:ext cx="304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p25"/>
          <p:cNvSpPr txBox="1"/>
          <p:nvPr/>
        </p:nvSpPr>
        <p:spPr>
          <a:xfrm>
            <a:off x="2429625" y="3829050"/>
            <a:ext cx="238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/my/fizz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4 is Two Parts</a:t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448750" y="1522225"/>
            <a:ext cx="3094800" cy="3226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Server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26" name="Google Shape;426;p26"/>
          <p:cNvGrpSpPr/>
          <p:nvPr/>
        </p:nvGrpSpPr>
        <p:grpSpPr>
          <a:xfrm>
            <a:off x="5986366" y="2360003"/>
            <a:ext cx="2019547" cy="1689372"/>
            <a:chOff x="5461416" y="2308578"/>
            <a:chExt cx="2019547" cy="1689372"/>
          </a:xfrm>
        </p:grpSpPr>
        <p:sp>
          <p:nvSpPr>
            <p:cNvPr id="427" name="Google Shape;427;p26"/>
            <p:cNvSpPr/>
            <p:nvPr/>
          </p:nvSpPr>
          <p:spPr>
            <a:xfrm flipH="1" rot="10800000">
              <a:off x="6604138" y="2995263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" name="Google Shape;428;p26"/>
            <p:cNvGrpSpPr/>
            <p:nvPr/>
          </p:nvGrpSpPr>
          <p:grpSpPr>
            <a:xfrm>
              <a:off x="5461416" y="2308578"/>
              <a:ext cx="483426" cy="337009"/>
              <a:chOff x="5552875" y="2354500"/>
              <a:chExt cx="686100" cy="426000"/>
            </a:xfrm>
          </p:grpSpPr>
          <p:sp>
            <p:nvSpPr>
              <p:cNvPr id="429" name="Google Shape;429;p26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26"/>
            <p:cNvGrpSpPr/>
            <p:nvPr/>
          </p:nvGrpSpPr>
          <p:grpSpPr>
            <a:xfrm>
              <a:off x="5873291" y="2967115"/>
              <a:ext cx="483426" cy="337009"/>
              <a:chOff x="5552875" y="2354500"/>
              <a:chExt cx="686100" cy="426000"/>
            </a:xfrm>
          </p:grpSpPr>
          <p:sp>
            <p:nvSpPr>
              <p:cNvPr id="432" name="Google Shape;432;p26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26"/>
            <p:cNvSpPr/>
            <p:nvPr/>
          </p:nvSpPr>
          <p:spPr>
            <a:xfrm flipH="1" rot="10800000">
              <a:off x="7166263" y="2995275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 flipH="1" rot="10800000">
              <a:off x="62443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 flipH="1" rot="10800000">
              <a:off x="67777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26"/>
            <p:cNvCxnSpPr>
              <a:stCxn id="430" idx="3"/>
              <a:endCxn id="433" idx="5"/>
            </p:cNvCxnSpPr>
            <p:nvPr/>
          </p:nvCxnSpPr>
          <p:spPr>
            <a:xfrm flipH="1" rot="-5400000">
              <a:off x="5520840" y="2806686"/>
              <a:ext cx="534600" cy="212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6"/>
            <p:cNvCxnSpPr>
              <a:stCxn id="427" idx="1"/>
              <a:endCxn id="433" idx="2"/>
            </p:cNvCxnSpPr>
            <p:nvPr/>
          </p:nvCxnSpPr>
          <p:spPr>
            <a:xfrm rot="10800000">
              <a:off x="6335638" y="3180213"/>
              <a:ext cx="2685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6"/>
            <p:cNvCxnSpPr>
              <a:stCxn id="434" idx="1"/>
              <a:endCxn id="427" idx="3"/>
            </p:cNvCxnSpPr>
            <p:nvPr/>
          </p:nvCxnSpPr>
          <p:spPr>
            <a:xfrm rot="10800000">
              <a:off x="6918763" y="3181425"/>
              <a:ext cx="247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26"/>
            <p:cNvCxnSpPr>
              <a:stCxn id="433" idx="4"/>
              <a:endCxn id="435" idx="1"/>
            </p:cNvCxnSpPr>
            <p:nvPr/>
          </p:nvCxnSpPr>
          <p:spPr>
            <a:xfrm flipH="1" rot="-5400000">
              <a:off x="5925855" y="3493273"/>
              <a:ext cx="507600" cy="1293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26"/>
            <p:cNvCxnSpPr>
              <a:stCxn id="436" idx="1"/>
              <a:endCxn id="435" idx="3"/>
            </p:cNvCxnSpPr>
            <p:nvPr/>
          </p:nvCxnSpPr>
          <p:spPr>
            <a:xfrm rot="10800000">
              <a:off x="6559088" y="3811800"/>
              <a:ext cx="218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2" name="Google Shape;442;p26"/>
          <p:cNvSpPr txBox="1"/>
          <p:nvPr>
            <p:ph idx="4294967295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/>
              <a:t>Parsing / Requests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socket code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parsing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validating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sending responses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4 is Two Parts</a:t>
            </a:r>
            <a:endParaRPr/>
          </a:p>
        </p:txBody>
      </p:sp>
      <p:sp>
        <p:nvSpPr>
          <p:cNvPr id="448" name="Google Shape;448;p27"/>
          <p:cNvSpPr txBox="1"/>
          <p:nvPr>
            <p:ph idx="4294967295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/>
              <a:t>Parsing / Requests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socket code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parsing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validating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sending responses</a:t>
            </a:r>
            <a:endParaRPr sz="1800"/>
          </a:p>
        </p:txBody>
      </p:sp>
      <p:sp>
        <p:nvSpPr>
          <p:cNvPr id="449" name="Google Shape;449;p27"/>
          <p:cNvSpPr txBox="1"/>
          <p:nvPr>
            <p:ph idx="4294967295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/>
              <a:t>File System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disk_readblock/writeblock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fs tree traversal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validating requests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hand-over-hand locking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crash consistency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title"/>
          </p:nvPr>
        </p:nvSpPr>
        <p:spPr>
          <a:xfrm>
            <a:off x="1936775" y="372500"/>
            <a:ext cx="5270700" cy="73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lt1"/>
                </a:solidFill>
              </a:rPr>
              <a:t>**Separate these two parts**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5" name="Google Shape;455;p28"/>
          <p:cNvSpPr txBox="1"/>
          <p:nvPr>
            <p:ph idx="4294967295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/>
              <a:t>Parsing / Requests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socket code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parsing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validating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sending responses</a:t>
            </a:r>
            <a:endParaRPr sz="1800"/>
          </a:p>
        </p:txBody>
      </p:sp>
      <p:sp>
        <p:nvSpPr>
          <p:cNvPr id="456" name="Google Shape;456;p28"/>
          <p:cNvSpPr txBox="1"/>
          <p:nvPr>
            <p:ph idx="4294967295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/>
              <a:t>File System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disk_readblock/writeblock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fs tree traversal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validating requests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hand-over-hand locking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crash consistency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/>
          <p:nvPr>
            <p:ph idx="4294967295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/>
              <a:t>Parsing / Requests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socket code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parsing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validating requests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sending responses</a:t>
            </a:r>
            <a:endParaRPr sz="1800"/>
          </a:p>
        </p:txBody>
      </p:sp>
      <p:sp>
        <p:nvSpPr>
          <p:cNvPr id="462" name="Google Shape;462;p29"/>
          <p:cNvSpPr/>
          <p:nvPr/>
        </p:nvSpPr>
        <p:spPr>
          <a:xfrm>
            <a:off x="505625" y="1379750"/>
            <a:ext cx="3607800" cy="3410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 txBox="1"/>
          <p:nvPr>
            <p:ph type="title"/>
          </p:nvPr>
        </p:nvSpPr>
        <p:spPr>
          <a:xfrm>
            <a:off x="1936775" y="372500"/>
            <a:ext cx="5270700" cy="73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lt1"/>
                </a:solidFill>
              </a:rPr>
              <a:t>**Separate these two parts**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4" name="Google Shape;464;p29"/>
          <p:cNvSpPr txBox="1"/>
          <p:nvPr>
            <p:ph idx="4294967295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 u="sng">
                <a:solidFill>
                  <a:schemeClr val="lt2"/>
                </a:solidFill>
              </a:rPr>
              <a:t>File System</a:t>
            </a:r>
            <a:endParaRPr b="1" sz="1800" u="sng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disk_readblock/writeblock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fs tree traversal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validating requests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hand-over-hand locking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crash consistency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5" name="Google Shape;465;p29"/>
          <p:cNvSpPr txBox="1"/>
          <p:nvPr>
            <p:ph type="title"/>
          </p:nvPr>
        </p:nvSpPr>
        <p:spPr>
          <a:xfrm>
            <a:off x="1326625" y="2785250"/>
            <a:ext cx="1827000" cy="59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solidFill>
                  <a:schemeClr val="lt1"/>
                </a:solidFill>
              </a:rPr>
              <a:t>start here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Parsing: </a:t>
            </a:r>
            <a:r>
              <a:rPr b="1" lang="en"/>
              <a:t>the most important thing to remember</a:t>
            </a:r>
            <a:endParaRPr b="1"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311700" y="1468825"/>
            <a:ext cx="85206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Know the difference between a C-string and a bunch of bytes.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Use the </a:t>
            </a:r>
            <a:r>
              <a:rPr b="1" lang="en" u="sng"/>
              <a:t>right function</a:t>
            </a:r>
            <a:r>
              <a:rPr b="1" lang="en"/>
              <a:t> for the job.</a:t>
            </a:r>
            <a:endParaRPr/>
          </a:p>
        </p:txBody>
      </p:sp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311700" y="2741775"/>
            <a:ext cx="3999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/>
              <a:t>C-strings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strlen()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strcpy()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std::string(buf)</a:t>
            </a:r>
            <a:endParaRPr/>
          </a:p>
        </p:txBody>
      </p:sp>
      <p:sp>
        <p:nvSpPr>
          <p:cNvPr id="473" name="Google Shape;473;p30"/>
          <p:cNvSpPr txBox="1"/>
          <p:nvPr>
            <p:ph idx="4294967295" type="body"/>
          </p:nvPr>
        </p:nvSpPr>
        <p:spPr>
          <a:xfrm>
            <a:off x="4832400" y="2741775"/>
            <a:ext cx="3999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/>
              <a:t>Bucket-o-bytes</a:t>
            </a:r>
            <a:endParaRPr b="1" sz="1800" u="sng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sizeof()</a:t>
            </a:r>
            <a:r>
              <a:rPr b="1" baseline="30000" lang="en"/>
              <a:t>(*)</a:t>
            </a:r>
            <a:endParaRPr b="1" baseline="30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memcpy()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std::string(buf, len)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Other parsing tips</a:t>
            </a:r>
            <a:endParaRPr/>
          </a:p>
        </p:txBody>
      </p:sp>
      <p:sp>
        <p:nvSpPr>
          <p:cNvPr id="479" name="Google Shape;479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request header is null-terminated. The body is not.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This changes how you do your recv() calls.</a:t>
            </a:r>
            <a:endParaRPr i="1"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use of strings and stringstreams.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Don’t worry about raw performance if it jeopardizes possible correctness or readability.</a:t>
            </a:r>
            <a:endParaRPr i="1"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 test</a:t>
            </a:r>
            <a:r>
              <a:rPr lang="en"/>
              <a:t> your parsing code to catch bugs.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i.e., call your functions directly in some C++ program</a:t>
            </a:r>
            <a:endParaRPr i="1"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Note:</a:t>
            </a:r>
            <a:r>
              <a:rPr lang="en" sz="1600"/>
              <a:t> there is only one correct input format, but many incorrect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It is easier to check if something is correct than if it is incorrect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56600" y="29269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Today: 03/24</a:t>
            </a:r>
            <a:endParaRPr sz="2400"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48400" y="457350"/>
            <a:ext cx="3837000" cy="4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Project 4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04/17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56600" y="10842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Sockets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Context: networked file systems</a:t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5448750" y="1522225"/>
            <a:ext cx="3094800" cy="3226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Server</a:t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91" name="Google Shape;491;p33"/>
          <p:cNvGrpSpPr/>
          <p:nvPr/>
        </p:nvGrpSpPr>
        <p:grpSpPr>
          <a:xfrm>
            <a:off x="428725" y="1727375"/>
            <a:ext cx="1264875" cy="844375"/>
            <a:chOff x="750325" y="2036775"/>
            <a:chExt cx="1264875" cy="844375"/>
          </a:xfrm>
        </p:grpSpPr>
        <p:sp>
          <p:nvSpPr>
            <p:cNvPr id="492" name="Google Shape;492;p33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33"/>
            <p:cNvCxnSpPr>
              <a:stCxn id="493" idx="5"/>
              <a:endCxn id="493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33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33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33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33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1406525" y="2820638"/>
            <a:ext cx="1264875" cy="844375"/>
            <a:chOff x="750325" y="2036775"/>
            <a:chExt cx="1264875" cy="844375"/>
          </a:xfrm>
        </p:grpSpPr>
        <p:sp>
          <p:nvSpPr>
            <p:cNvPr id="500" name="Google Shape;500;p33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2" name="Google Shape;502;p33"/>
            <p:cNvCxnSpPr>
              <a:stCxn id="501" idx="5"/>
              <a:endCxn id="501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33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33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33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33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7" name="Google Shape;507;p33"/>
          <p:cNvGrpSpPr/>
          <p:nvPr/>
        </p:nvGrpSpPr>
        <p:grpSpPr>
          <a:xfrm>
            <a:off x="701350" y="3913925"/>
            <a:ext cx="1264875" cy="844375"/>
            <a:chOff x="750325" y="2036775"/>
            <a:chExt cx="1264875" cy="844375"/>
          </a:xfrm>
        </p:grpSpPr>
        <p:sp>
          <p:nvSpPr>
            <p:cNvPr id="508" name="Google Shape;508;p33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0" name="Google Shape;510;p33"/>
            <p:cNvCxnSpPr>
              <a:stCxn id="509" idx="5"/>
              <a:endCxn id="509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33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33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33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33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15" name="Google Shape;515;p33"/>
          <p:cNvCxnSpPr/>
          <p:nvPr/>
        </p:nvCxnSpPr>
        <p:spPr>
          <a:xfrm>
            <a:off x="1843800" y="2197550"/>
            <a:ext cx="335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16" name="Google Shape;516;p33"/>
          <p:cNvGrpSpPr/>
          <p:nvPr/>
        </p:nvGrpSpPr>
        <p:grpSpPr>
          <a:xfrm>
            <a:off x="5986366" y="2360003"/>
            <a:ext cx="2019547" cy="1689372"/>
            <a:chOff x="5461416" y="2308578"/>
            <a:chExt cx="2019547" cy="1689372"/>
          </a:xfrm>
        </p:grpSpPr>
        <p:sp>
          <p:nvSpPr>
            <p:cNvPr id="517" name="Google Shape;517;p33"/>
            <p:cNvSpPr/>
            <p:nvPr/>
          </p:nvSpPr>
          <p:spPr>
            <a:xfrm flipH="1" rot="10800000">
              <a:off x="6604138" y="2995263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p33"/>
            <p:cNvGrpSpPr/>
            <p:nvPr/>
          </p:nvGrpSpPr>
          <p:grpSpPr>
            <a:xfrm>
              <a:off x="5461416" y="2308578"/>
              <a:ext cx="483426" cy="337009"/>
              <a:chOff x="5552875" y="2354500"/>
              <a:chExt cx="686100" cy="426000"/>
            </a:xfrm>
          </p:grpSpPr>
          <p:sp>
            <p:nvSpPr>
              <p:cNvPr id="519" name="Google Shape;519;p33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1" name="Google Shape;521;p33"/>
            <p:cNvGrpSpPr/>
            <p:nvPr/>
          </p:nvGrpSpPr>
          <p:grpSpPr>
            <a:xfrm>
              <a:off x="5873291" y="2967115"/>
              <a:ext cx="483426" cy="337009"/>
              <a:chOff x="5552875" y="2354500"/>
              <a:chExt cx="686100" cy="426000"/>
            </a:xfrm>
          </p:grpSpPr>
          <p:sp>
            <p:nvSpPr>
              <p:cNvPr id="522" name="Google Shape;522;p33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" name="Google Shape;524;p33"/>
            <p:cNvSpPr/>
            <p:nvPr/>
          </p:nvSpPr>
          <p:spPr>
            <a:xfrm flipH="1" rot="10800000">
              <a:off x="7166263" y="2995275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 flipH="1" rot="10800000">
              <a:off x="62443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 flipH="1" rot="10800000">
              <a:off x="67777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" name="Google Shape;527;p33"/>
            <p:cNvCxnSpPr>
              <a:stCxn id="520" idx="3"/>
              <a:endCxn id="523" idx="5"/>
            </p:cNvCxnSpPr>
            <p:nvPr/>
          </p:nvCxnSpPr>
          <p:spPr>
            <a:xfrm flipH="1" rot="-5400000">
              <a:off x="5520840" y="2806686"/>
              <a:ext cx="534600" cy="212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33"/>
            <p:cNvCxnSpPr>
              <a:stCxn id="517" idx="1"/>
              <a:endCxn id="523" idx="2"/>
            </p:cNvCxnSpPr>
            <p:nvPr/>
          </p:nvCxnSpPr>
          <p:spPr>
            <a:xfrm rot="10800000">
              <a:off x="6335638" y="3180213"/>
              <a:ext cx="2685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33"/>
            <p:cNvCxnSpPr>
              <a:stCxn id="524" idx="1"/>
              <a:endCxn id="517" idx="3"/>
            </p:cNvCxnSpPr>
            <p:nvPr/>
          </p:nvCxnSpPr>
          <p:spPr>
            <a:xfrm rot="10800000">
              <a:off x="6918763" y="3181425"/>
              <a:ext cx="247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33"/>
            <p:cNvCxnSpPr>
              <a:stCxn id="523" idx="4"/>
              <a:endCxn id="525" idx="1"/>
            </p:cNvCxnSpPr>
            <p:nvPr/>
          </p:nvCxnSpPr>
          <p:spPr>
            <a:xfrm flipH="1" rot="-5400000">
              <a:off x="5925855" y="3493273"/>
              <a:ext cx="507600" cy="1293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33"/>
            <p:cNvCxnSpPr>
              <a:stCxn id="526" idx="1"/>
              <a:endCxn id="525" idx="3"/>
            </p:cNvCxnSpPr>
            <p:nvPr/>
          </p:nvCxnSpPr>
          <p:spPr>
            <a:xfrm rot="10800000">
              <a:off x="6559088" y="3811800"/>
              <a:ext cx="218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2" name="Google Shape;532;p33"/>
          <p:cNvSpPr txBox="1"/>
          <p:nvPr/>
        </p:nvSpPr>
        <p:spPr>
          <a:xfrm>
            <a:off x="2671400" y="1657350"/>
            <a:ext cx="199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/foo/bar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33" name="Google Shape;533;p33"/>
          <p:cNvCxnSpPr/>
          <p:nvPr/>
        </p:nvCxnSpPr>
        <p:spPr>
          <a:xfrm>
            <a:off x="2758200" y="3242838"/>
            <a:ext cx="238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p33"/>
          <p:cNvSpPr txBox="1"/>
          <p:nvPr/>
        </p:nvSpPr>
        <p:spPr>
          <a:xfrm>
            <a:off x="2952900" y="2743200"/>
            <a:ext cx="199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delete /tmp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35" name="Google Shape;535;p33"/>
          <p:cNvCxnSpPr/>
          <p:nvPr/>
        </p:nvCxnSpPr>
        <p:spPr>
          <a:xfrm>
            <a:off x="2100975" y="4336100"/>
            <a:ext cx="304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33"/>
          <p:cNvSpPr txBox="1"/>
          <p:nvPr/>
        </p:nvSpPr>
        <p:spPr>
          <a:xfrm>
            <a:off x="2429625" y="3829050"/>
            <a:ext cx="238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/my/fizz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Sockets: inter-process communication channels</a:t>
            </a:r>
            <a:endParaRPr/>
          </a:p>
        </p:txBody>
      </p:sp>
      <p:grpSp>
        <p:nvGrpSpPr>
          <p:cNvPr id="542" name="Google Shape;542;p34"/>
          <p:cNvGrpSpPr/>
          <p:nvPr/>
        </p:nvGrpSpPr>
        <p:grpSpPr>
          <a:xfrm>
            <a:off x="762116" y="2873467"/>
            <a:ext cx="2057319" cy="1373376"/>
            <a:chOff x="750325" y="2036775"/>
            <a:chExt cx="1264875" cy="844375"/>
          </a:xfrm>
        </p:grpSpPr>
        <p:sp>
          <p:nvSpPr>
            <p:cNvPr id="543" name="Google Shape;543;p34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5" name="Google Shape;545;p34"/>
            <p:cNvCxnSpPr>
              <a:stCxn id="544" idx="5"/>
              <a:endCxn id="544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34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34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34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0" name="Google Shape;550;p34"/>
          <p:cNvGrpSpPr/>
          <p:nvPr/>
        </p:nvGrpSpPr>
        <p:grpSpPr>
          <a:xfrm>
            <a:off x="5972291" y="2873467"/>
            <a:ext cx="2057319" cy="1373376"/>
            <a:chOff x="750325" y="2036775"/>
            <a:chExt cx="1264875" cy="844375"/>
          </a:xfrm>
        </p:grpSpPr>
        <p:sp>
          <p:nvSpPr>
            <p:cNvPr id="551" name="Google Shape;551;p34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34"/>
            <p:cNvCxnSpPr>
              <a:stCxn id="552" idx="5"/>
              <a:endCxn id="552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4" name="Google Shape;554;p34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5" name="Google Shape;555;p34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6" name="Google Shape;556;p34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7" name="Google Shape;557;p34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58" name="Google Shape;558;p34"/>
          <p:cNvCxnSpPr/>
          <p:nvPr/>
        </p:nvCxnSpPr>
        <p:spPr>
          <a:xfrm>
            <a:off x="3103050" y="3028950"/>
            <a:ext cx="315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9" name="Google Shape;559;p34"/>
          <p:cNvSpPr txBox="1"/>
          <p:nvPr/>
        </p:nvSpPr>
        <p:spPr>
          <a:xfrm>
            <a:off x="3662000" y="2567575"/>
            <a:ext cx="1995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01110100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0" name="Google Shape;560;p34"/>
          <p:cNvCxnSpPr/>
          <p:nvPr/>
        </p:nvCxnSpPr>
        <p:spPr>
          <a:xfrm>
            <a:off x="3103050" y="3409950"/>
            <a:ext cx="315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61" name="Google Shape;561;p34"/>
          <p:cNvSpPr txBox="1"/>
          <p:nvPr/>
        </p:nvSpPr>
        <p:spPr>
          <a:xfrm>
            <a:off x="3662000" y="3405775"/>
            <a:ext cx="1995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10001100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2" name="Google Shape;562;p34"/>
          <p:cNvSpPr txBox="1"/>
          <p:nvPr/>
        </p:nvSpPr>
        <p:spPr>
          <a:xfrm>
            <a:off x="2361500" y="2379775"/>
            <a:ext cx="1224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send()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5638100" y="2379775"/>
            <a:ext cx="1224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recv()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34"/>
          <p:cNvSpPr txBox="1"/>
          <p:nvPr>
            <p:ph idx="1" type="body"/>
          </p:nvPr>
        </p:nvSpPr>
        <p:spPr>
          <a:xfrm>
            <a:off x="311700" y="1468825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Two-way byte stream between two processes or machines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POSIX socket interface</a:t>
            </a:r>
            <a:endParaRPr/>
          </a:p>
        </p:txBody>
      </p:sp>
      <p:sp>
        <p:nvSpPr>
          <p:cNvPr id="570" name="Google Shape;570;p35"/>
          <p:cNvSpPr txBox="1"/>
          <p:nvPr>
            <p:ph idx="1" type="body"/>
          </p:nvPr>
        </p:nvSpPr>
        <p:spPr>
          <a:xfrm>
            <a:off x="311700" y="1468825"/>
            <a:ext cx="8520600" cy="338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int socket</a:t>
            </a:r>
            <a:r>
              <a:rPr lang="en">
                <a:solidFill>
                  <a:schemeClr val="lt1"/>
                </a:solidFill>
              </a:rPr>
              <a:t>(AF_INET, SOCK_STREAM, 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send </a:t>
            </a:r>
            <a:r>
              <a:rPr lang="en">
                <a:solidFill>
                  <a:schemeClr val="lt1"/>
                </a:solidFill>
              </a:rPr>
              <a:t>(sockfd, buffer, size, flags);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recv </a:t>
            </a:r>
            <a:r>
              <a:rPr lang="en">
                <a:solidFill>
                  <a:schemeClr val="lt1"/>
                </a:solidFill>
              </a:rPr>
              <a:t>(sockfd, buffer, size, flags);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bind   </a:t>
            </a:r>
            <a:r>
              <a:rPr lang="en">
                <a:solidFill>
                  <a:schemeClr val="lt1"/>
                </a:solidFill>
              </a:rPr>
              <a:t>(sockfd, addr);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listen </a:t>
            </a:r>
            <a:r>
              <a:rPr lang="en">
                <a:solidFill>
                  <a:schemeClr val="lt1"/>
                </a:solidFill>
              </a:rPr>
              <a:t>(sockfd, queue_size);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accept </a:t>
            </a:r>
            <a:r>
              <a:rPr lang="en">
                <a:solidFill>
                  <a:schemeClr val="lt1"/>
                </a:solidFill>
              </a:rPr>
              <a:t>(sockfd, 0, 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connect</a:t>
            </a:r>
            <a:r>
              <a:rPr lang="en">
                <a:solidFill>
                  <a:schemeClr val="lt1"/>
                </a:solidFill>
              </a:rPr>
              <a:t>(sockfd, addr);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accent5"/>
                </a:solidFill>
              </a:rPr>
              <a:t>close  </a:t>
            </a:r>
            <a:r>
              <a:rPr lang="en">
                <a:solidFill>
                  <a:schemeClr val="lt1"/>
                </a:solidFill>
              </a:rPr>
              <a:t>(sockfd);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Quick note: POSIX-style APIs</a:t>
            </a:r>
            <a:endParaRPr/>
          </a:p>
        </p:txBody>
      </p:sp>
      <p:sp>
        <p:nvSpPr>
          <p:cNvPr id="576" name="Google Shape;576;p36"/>
          <p:cNvSpPr txBox="1"/>
          <p:nvPr>
            <p:ph idx="1" type="body"/>
          </p:nvPr>
        </p:nvSpPr>
        <p:spPr>
          <a:xfrm>
            <a:off x="311700" y="1468825"/>
            <a:ext cx="8520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don’t get to do: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 txBox="1"/>
          <p:nvPr/>
        </p:nvSpPr>
        <p:spPr>
          <a:xfrm>
            <a:off x="311700" y="2184150"/>
            <a:ext cx="8520600" cy="149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Socket 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Socket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Quick note: POSIX-style APIs</a:t>
            </a:r>
            <a:endParaRPr/>
          </a:p>
        </p:txBody>
      </p:sp>
      <p:sp>
        <p:nvSpPr>
          <p:cNvPr id="583" name="Google Shape;583;p37"/>
          <p:cNvSpPr txBox="1"/>
          <p:nvPr>
            <p:ph idx="1" type="body"/>
          </p:nvPr>
        </p:nvSpPr>
        <p:spPr>
          <a:xfrm>
            <a:off x="311700" y="1468825"/>
            <a:ext cx="8520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Typically, in C, it looks like this: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 txBox="1"/>
          <p:nvPr/>
        </p:nvSpPr>
        <p:spPr>
          <a:xfrm>
            <a:off x="311700" y="2184150"/>
            <a:ext cx="8520600" cy="149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socket_t* 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socket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Quick note: POSIX-style APIs</a:t>
            </a:r>
            <a:endParaRPr/>
          </a:p>
        </p:txBody>
      </p:sp>
      <p:sp>
        <p:nvSpPr>
          <p:cNvPr id="590" name="Google Shape;590;p38"/>
          <p:cNvSpPr txBox="1"/>
          <p:nvPr>
            <p:ph idx="1" type="body"/>
          </p:nvPr>
        </p:nvSpPr>
        <p:spPr>
          <a:xfrm>
            <a:off x="311700" y="1468825"/>
            <a:ext cx="8520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Actually, these OS apis use </a:t>
            </a:r>
            <a:r>
              <a:rPr b="1" i="1" lang="en"/>
              <a:t>file descriptors</a:t>
            </a:r>
            <a:r>
              <a:rPr b="1" lang="en"/>
              <a:t>, not pointers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 txBox="1"/>
          <p:nvPr/>
        </p:nvSpPr>
        <p:spPr>
          <a:xfrm>
            <a:off x="311700" y="2184150"/>
            <a:ext cx="8520600" cy="18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Integer “handle” to os-internal socket object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socket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597" name="Google Shape;597;p39"/>
          <p:cNvSpPr txBox="1"/>
          <p:nvPr/>
        </p:nvSpPr>
        <p:spPr>
          <a:xfrm>
            <a:off x="311700" y="1460250"/>
            <a:ext cx="8520600" cy="239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Send </a:t>
            </a:r>
            <a:r>
              <a:rPr b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 to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 to peer from </a:t>
            </a:r>
            <a:r>
              <a:rPr b="0" i="1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buffer.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Returns number of bytes sent, or &lt; 0 if error.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sockfd,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Receive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 to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1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 from peer into </a:t>
            </a:r>
            <a:r>
              <a:rPr b="0" i="1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buffer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Returns number of bytes received, or &lt; 0 if error.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sockfd,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603" name="Google Shape;603;p40"/>
          <p:cNvSpPr txBox="1"/>
          <p:nvPr/>
        </p:nvSpPr>
        <p:spPr>
          <a:xfrm>
            <a:off x="311700" y="1155450"/>
            <a:ext cx="8520600" cy="390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Returns number of bytes sent, or &lt; 0 if error. */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i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 = </a:t>
            </a: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“Hello, peer!”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message_len = message.length()+1;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null terminator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bytes_sent = 0;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bytes_sent += </a:t>
            </a: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i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message.c_str() + bytes_sent, 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message_len - bytes_sent, </a:t>
            </a:r>
            <a:r>
              <a:rPr lang="en" sz="1800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(bytes_sent &lt; message_len);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609" name="Google Shape;609;p41"/>
          <p:cNvSpPr txBox="1"/>
          <p:nvPr/>
        </p:nvSpPr>
        <p:spPr>
          <a:xfrm>
            <a:off x="311700" y="1460250"/>
            <a:ext cx="8520600" cy="332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 number of bytes received, or &lt; 0 if error.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  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You may not get all of the data at once!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bytes_recvd =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(buf)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message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+=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bytes_recvd);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(bytes_recvd &gt;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File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 txBox="1"/>
          <p:nvPr/>
        </p:nvSpPr>
        <p:spPr>
          <a:xfrm>
            <a:off x="311700" y="1460250"/>
            <a:ext cx="8520600" cy="332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 number of bytes received, or &lt; 0 if error.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bytes_recvd =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(buf)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message +=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bytes_recvd);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(bytes_recvd &gt;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5" name="Google Shape;615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616" name="Google Shape;616;p42"/>
          <p:cNvSpPr txBox="1"/>
          <p:nvPr/>
        </p:nvSpPr>
        <p:spPr>
          <a:xfrm>
            <a:off x="4449325" y="2703500"/>
            <a:ext cx="36093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Note: </a:t>
            </a: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recv() does not return 0 until client calls close()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"/>
          <p:cNvSpPr txBox="1"/>
          <p:nvPr/>
        </p:nvSpPr>
        <p:spPr>
          <a:xfrm>
            <a:off x="311700" y="1460250"/>
            <a:ext cx="8520600" cy="332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 number of bytes received, or &lt; 0 if error.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800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bytes_recvd =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(buf)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message += 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bytes_recvd);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(bytes_recvd &gt;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2" name="Google Shape;622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623" name="Google Shape;623;p43"/>
          <p:cNvSpPr txBox="1"/>
          <p:nvPr/>
        </p:nvSpPr>
        <p:spPr>
          <a:xfrm>
            <a:off x="3413325" y="2812100"/>
            <a:ext cx="4645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will need a different stopping condition for your P4 parsing code</a:t>
            </a:r>
            <a:endParaRPr b="1"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 (the modern C++ way)</a:t>
            </a:r>
            <a:endParaRPr/>
          </a:p>
        </p:txBody>
      </p:sp>
      <p:sp>
        <p:nvSpPr>
          <p:cNvPr id="629" name="Google Shape;629;p44"/>
          <p:cNvSpPr txBox="1"/>
          <p:nvPr/>
        </p:nvSpPr>
        <p:spPr>
          <a:xfrm>
            <a:off x="311700" y="1460250"/>
            <a:ext cx="8520600" cy="332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Returns number of bytes received, or &lt; 0 if error. */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sockfd,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b="1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message;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std::array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buf{}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buf.data()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buf.size(),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message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.append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buf.data()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</a:t>
            </a:r>
            <a:endParaRPr/>
          </a:p>
        </p:txBody>
      </p:sp>
      <p:sp>
        <p:nvSpPr>
          <p:cNvPr id="635" name="Google Shape;635;p45"/>
          <p:cNvSpPr txBox="1"/>
          <p:nvPr/>
        </p:nvSpPr>
        <p:spPr>
          <a:xfrm>
            <a:off x="311700" y="1460250"/>
            <a:ext cx="8520600" cy="359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 number of bytes received, or &lt; 0 if error.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Handy recv flag: MSG_WAITALL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Causes recv to block until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exactly </a:t>
            </a:r>
            <a:r>
              <a:rPr b="0" i="1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 recv’d.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UMID[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		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Your UMID is always 8 digits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UMID,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MSG_WAITALL);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Be careful: this only works if the sender sends </a:t>
            </a:r>
            <a:r>
              <a:rPr b="1"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exactly </a:t>
            </a: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 bytes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Sending and receiving with sockets (the modern C++ way)</a:t>
            </a:r>
            <a:endParaRPr/>
          </a:p>
        </p:txBody>
      </p:sp>
      <p:sp>
        <p:nvSpPr>
          <p:cNvPr id="641" name="Google Shape;641;p46"/>
          <p:cNvSpPr txBox="1"/>
          <p:nvPr/>
        </p:nvSpPr>
        <p:spPr>
          <a:xfrm>
            <a:off x="311700" y="1460250"/>
            <a:ext cx="8520600" cy="359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 number of bytes received, or &lt; 0 if error.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*buffer,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len,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flags);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we already set up a socket and obtained </a:t>
            </a:r>
            <a:r>
              <a:rPr i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Handy recv flag: MSG_WAITALL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 Causes recv to block until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exactly </a:t>
            </a:r>
            <a:r>
              <a:rPr b="0" i="1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bytes recv’d. */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std::array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800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UMID{};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Your UMID is always 8 digits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recv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1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sockfd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UMID.data(), </a:t>
            </a:r>
            <a:r>
              <a:rPr b="0" i="0" lang="en" sz="1800" u="none" cap="none" strike="noStrike">
                <a:solidFill>
                  <a:srgbClr val="E483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MSG_WAITALL);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Be careful: this only works if the sender sends </a:t>
            </a:r>
            <a:r>
              <a:rPr b="1"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exactly </a:t>
            </a: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 bytes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set up the connection?</a:t>
            </a:r>
            <a:endParaRPr/>
          </a:p>
        </p:txBody>
      </p:sp>
      <p:grpSp>
        <p:nvGrpSpPr>
          <p:cNvPr id="647" name="Google Shape;647;p47"/>
          <p:cNvGrpSpPr/>
          <p:nvPr/>
        </p:nvGrpSpPr>
        <p:grpSpPr>
          <a:xfrm>
            <a:off x="762116" y="3025867"/>
            <a:ext cx="2057319" cy="1373376"/>
            <a:chOff x="750325" y="2036775"/>
            <a:chExt cx="1264875" cy="844375"/>
          </a:xfrm>
        </p:grpSpPr>
        <p:sp>
          <p:nvSpPr>
            <p:cNvPr id="648" name="Google Shape;648;p47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0" name="Google Shape;650;p47"/>
            <p:cNvCxnSpPr>
              <a:stCxn id="649" idx="5"/>
              <a:endCxn id="649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1" name="Google Shape;651;p47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2" name="Google Shape;652;p47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p47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47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5" name="Google Shape;655;p47"/>
          <p:cNvGrpSpPr/>
          <p:nvPr/>
        </p:nvGrpSpPr>
        <p:grpSpPr>
          <a:xfrm>
            <a:off x="5972291" y="3025867"/>
            <a:ext cx="2057319" cy="1373376"/>
            <a:chOff x="750325" y="2036775"/>
            <a:chExt cx="1264875" cy="844375"/>
          </a:xfrm>
        </p:grpSpPr>
        <p:sp>
          <p:nvSpPr>
            <p:cNvPr id="656" name="Google Shape;656;p47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8" name="Google Shape;658;p47"/>
            <p:cNvCxnSpPr>
              <a:stCxn id="657" idx="5"/>
              <a:endCxn id="657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47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47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1" name="Google Shape;661;p47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47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3" name="Google Shape;663;p47"/>
          <p:cNvSpPr txBox="1"/>
          <p:nvPr/>
        </p:nvSpPr>
        <p:spPr>
          <a:xfrm>
            <a:off x="3662000" y="3253375"/>
            <a:ext cx="1995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47"/>
          <p:cNvSpPr txBox="1"/>
          <p:nvPr/>
        </p:nvSpPr>
        <p:spPr>
          <a:xfrm>
            <a:off x="957325" y="2135100"/>
            <a:ext cx="1862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Anybody wanna talk?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5" name="Google Shape;665;p47"/>
          <p:cNvSpPr txBox="1"/>
          <p:nvPr/>
        </p:nvSpPr>
        <p:spPr>
          <a:xfrm>
            <a:off x="6300850" y="2107050"/>
            <a:ext cx="1862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Anybody wanna talk?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set up the connection?</a:t>
            </a:r>
            <a:endParaRPr/>
          </a:p>
        </p:txBody>
      </p:sp>
      <p:grpSp>
        <p:nvGrpSpPr>
          <p:cNvPr id="671" name="Google Shape;671;p48"/>
          <p:cNvGrpSpPr/>
          <p:nvPr/>
        </p:nvGrpSpPr>
        <p:grpSpPr>
          <a:xfrm>
            <a:off x="762116" y="3025867"/>
            <a:ext cx="2057319" cy="1373376"/>
            <a:chOff x="750325" y="2036775"/>
            <a:chExt cx="1264875" cy="844375"/>
          </a:xfrm>
        </p:grpSpPr>
        <p:sp>
          <p:nvSpPr>
            <p:cNvPr id="672" name="Google Shape;672;p48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4" name="Google Shape;674;p48"/>
            <p:cNvCxnSpPr>
              <a:stCxn id="673" idx="5"/>
              <a:endCxn id="673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48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6" name="Google Shape;676;p48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7" name="Google Shape;677;p48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8" name="Google Shape;678;p48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9" name="Google Shape;679;p48"/>
          <p:cNvGrpSpPr/>
          <p:nvPr/>
        </p:nvGrpSpPr>
        <p:grpSpPr>
          <a:xfrm>
            <a:off x="5972291" y="3025867"/>
            <a:ext cx="2057319" cy="1373376"/>
            <a:chOff x="750325" y="2036775"/>
            <a:chExt cx="1264875" cy="844375"/>
          </a:xfrm>
        </p:grpSpPr>
        <p:sp>
          <p:nvSpPr>
            <p:cNvPr id="680" name="Google Shape;680;p48"/>
            <p:cNvSpPr/>
            <p:nvPr/>
          </p:nvSpPr>
          <p:spPr>
            <a:xfrm>
              <a:off x="1029100" y="2036775"/>
              <a:ext cx="986100" cy="534900"/>
            </a:xfrm>
            <a:prstGeom prst="parallelogram">
              <a:avLst>
                <a:gd fmla="val 10020" name="adj"/>
              </a:avLst>
            </a:prstGeom>
            <a:solidFill>
              <a:schemeClr val="accent4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750325" y="2613250"/>
              <a:ext cx="1206000" cy="267900"/>
            </a:xfrm>
            <a:prstGeom prst="parallelogram">
              <a:avLst>
                <a:gd fmla="val 96052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2" name="Google Shape;682;p48"/>
            <p:cNvCxnSpPr>
              <a:stCxn id="681" idx="5"/>
              <a:endCxn id="681" idx="2"/>
            </p:cNvCxnSpPr>
            <p:nvPr/>
          </p:nvCxnSpPr>
          <p:spPr>
            <a:xfrm>
              <a:off x="878987" y="2747200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48"/>
            <p:cNvCxnSpPr/>
            <p:nvPr/>
          </p:nvCxnSpPr>
          <p:spPr>
            <a:xfrm>
              <a:off x="956362" y="2675365"/>
              <a:ext cx="948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48"/>
            <p:cNvCxnSpPr/>
            <p:nvPr/>
          </p:nvCxnSpPr>
          <p:spPr>
            <a:xfrm flipH="1" rot="10800000">
              <a:off x="1337001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48"/>
            <p:cNvCxnSpPr/>
            <p:nvPr/>
          </p:nvCxnSpPr>
          <p:spPr>
            <a:xfrm flipH="1" rot="10800000">
              <a:off x="158857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48"/>
            <p:cNvCxnSpPr/>
            <p:nvPr/>
          </p:nvCxnSpPr>
          <p:spPr>
            <a:xfrm flipH="1" rot="10800000">
              <a:off x="1085426" y="2610400"/>
              <a:ext cx="13140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87" name="Google Shape;687;p48"/>
          <p:cNvCxnSpPr/>
          <p:nvPr/>
        </p:nvCxnSpPr>
        <p:spPr>
          <a:xfrm>
            <a:off x="3103050" y="3181350"/>
            <a:ext cx="315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8" name="Google Shape;688;p48"/>
          <p:cNvCxnSpPr/>
          <p:nvPr/>
        </p:nvCxnSpPr>
        <p:spPr>
          <a:xfrm>
            <a:off x="2874450" y="4019550"/>
            <a:ext cx="315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9" name="Google Shape;689;p48"/>
          <p:cNvSpPr txBox="1"/>
          <p:nvPr/>
        </p:nvSpPr>
        <p:spPr>
          <a:xfrm>
            <a:off x="3433400" y="4015375"/>
            <a:ext cx="1995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1010010110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1319725" y="2571750"/>
            <a:ext cx="1499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connect()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6619875" y="2571750"/>
            <a:ext cx="1338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listen()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Google Shape;692;p48"/>
          <p:cNvSpPr txBox="1"/>
          <p:nvPr>
            <p:ph idx="1" type="body"/>
          </p:nvPr>
        </p:nvSpPr>
        <p:spPr>
          <a:xfrm>
            <a:off x="311700" y="146882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One endpoint has to initiate the connection.</a:t>
            </a:r>
            <a:endParaRPr/>
          </a:p>
        </p:txBody>
      </p:sp>
      <p:sp>
        <p:nvSpPr>
          <p:cNvPr id="693" name="Google Shape;693;p48"/>
          <p:cNvSpPr txBox="1"/>
          <p:nvPr/>
        </p:nvSpPr>
        <p:spPr>
          <a:xfrm>
            <a:off x="6357825" y="1935600"/>
            <a:ext cx="18621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Anybody wanna talk?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4" name="Google Shape;694;p48"/>
          <p:cNvSpPr txBox="1"/>
          <p:nvPr/>
        </p:nvSpPr>
        <p:spPr>
          <a:xfrm>
            <a:off x="1076325" y="2114550"/>
            <a:ext cx="2057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wanna talk!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48"/>
          <p:cNvSpPr txBox="1"/>
          <p:nvPr/>
        </p:nvSpPr>
        <p:spPr>
          <a:xfrm>
            <a:off x="5153175" y="3409950"/>
            <a:ext cx="1338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accept()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48"/>
          <p:cNvSpPr txBox="1"/>
          <p:nvPr/>
        </p:nvSpPr>
        <p:spPr>
          <a:xfrm>
            <a:off x="3013650" y="4410275"/>
            <a:ext cx="28764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send()/recv()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00" y="238825"/>
            <a:ext cx="4881525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Full socket lifecycle</a:t>
            </a:r>
            <a:endParaRPr/>
          </a:p>
        </p:txBody>
      </p:sp>
      <p:sp>
        <p:nvSpPr>
          <p:cNvPr id="703" name="Google Shape;703;p49"/>
          <p:cNvSpPr txBox="1"/>
          <p:nvPr>
            <p:ph idx="4294967295" type="body"/>
          </p:nvPr>
        </p:nvSpPr>
        <p:spPr>
          <a:xfrm>
            <a:off x="5943600" y="1468825"/>
            <a:ext cx="2888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Somewhat analogous to setting up a phone conversion.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00" y="238825"/>
            <a:ext cx="4881525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Full socket lifecycle</a:t>
            </a:r>
            <a:endParaRPr/>
          </a:p>
        </p:txBody>
      </p:sp>
      <p:sp>
        <p:nvSpPr>
          <p:cNvPr id="710" name="Google Shape;710;p50"/>
          <p:cNvSpPr txBox="1"/>
          <p:nvPr>
            <p:ph idx="4294967295" type="body"/>
          </p:nvPr>
        </p:nvSpPr>
        <p:spPr>
          <a:xfrm>
            <a:off x="5943600" y="1468825"/>
            <a:ext cx="2888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Somewhat analogous to setting up a phone conversion.</a:t>
            </a:r>
            <a:endParaRPr/>
          </a:p>
        </p:txBody>
      </p:sp>
      <p:sp>
        <p:nvSpPr>
          <p:cNvPr id="711" name="Google Shape;711;p50"/>
          <p:cNvSpPr txBox="1"/>
          <p:nvPr/>
        </p:nvSpPr>
        <p:spPr>
          <a:xfrm>
            <a:off x="3488550" y="1194200"/>
            <a:ext cx="2228700" cy="3848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2" name="Google Shape;712;p50"/>
          <p:cNvSpPr txBox="1"/>
          <p:nvPr/>
        </p:nvSpPr>
        <p:spPr>
          <a:xfrm>
            <a:off x="5773500" y="3271925"/>
            <a:ext cx="222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project 4,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libfs_client.o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implements this functionality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51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1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socket(AF_INET, SOCK_STREAM, 0)</a:t>
            </a:r>
            <a:endParaRPr/>
          </a:p>
        </p:txBody>
      </p:sp>
      <p:sp>
        <p:nvSpPr>
          <p:cNvPr id="719" name="Google Shape;719;p51"/>
          <p:cNvSpPr txBox="1"/>
          <p:nvPr>
            <p:ph idx="4294967295" type="body"/>
          </p:nvPr>
        </p:nvSpPr>
        <p:spPr>
          <a:xfrm>
            <a:off x="3733800" y="1468825"/>
            <a:ext cx="50985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Creates a listener 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Kind of like buying a phone.</a:t>
            </a:r>
            <a:endParaRPr i="1"/>
          </a:p>
        </p:txBody>
      </p:sp>
      <p:sp>
        <p:nvSpPr>
          <p:cNvPr id="720" name="Google Shape;720;p51"/>
          <p:cNvSpPr/>
          <p:nvPr/>
        </p:nvSpPr>
        <p:spPr>
          <a:xfrm>
            <a:off x="545925" y="457225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hierarchy of 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06700"/>
            <a:ext cx="5832549" cy="36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 flipH="1">
            <a:off x="6144250" y="1206700"/>
            <a:ext cx="282300" cy="207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589825" y="2011050"/>
            <a:ext cx="1343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Volatile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/>
          <p:nvPr/>
        </p:nvSpPr>
        <p:spPr>
          <a:xfrm flipH="1">
            <a:off x="6895700" y="3277900"/>
            <a:ext cx="282300" cy="157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255725" y="3787150"/>
            <a:ext cx="1670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Persistent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52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2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bind(sock, addr, sizeof(addr))</a:t>
            </a:r>
            <a:endParaRPr/>
          </a:p>
        </p:txBody>
      </p:sp>
      <p:sp>
        <p:nvSpPr>
          <p:cNvPr id="728" name="Google Shape;728;p52"/>
          <p:cNvSpPr txBox="1"/>
          <p:nvPr>
            <p:ph idx="4294967295" type="body"/>
          </p:nvPr>
        </p:nvSpPr>
        <p:spPr>
          <a:xfrm>
            <a:off x="3733800" y="1468825"/>
            <a:ext cx="50985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Associates our socket with a port.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Like getting a phone number.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addr</a:t>
            </a:r>
            <a:r>
              <a:rPr lang="en"/>
              <a:t> is a struct full of parameters that specify what to bind 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number: addr.</a:t>
            </a:r>
            <a:r>
              <a:rPr b="1" lang="en"/>
              <a:t>sin_port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If the port is 0, then the OS chooses a port for you.</a:t>
            </a:r>
            <a:endParaRPr/>
          </a:p>
        </p:txBody>
      </p:sp>
      <p:sp>
        <p:nvSpPr>
          <p:cNvPr id="729" name="Google Shape;729;p52"/>
          <p:cNvSpPr/>
          <p:nvPr/>
        </p:nvSpPr>
        <p:spPr>
          <a:xfrm>
            <a:off x="545925" y="1219225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2"/>
          <p:cNvPicPr preferRelativeResize="0"/>
          <p:nvPr/>
        </p:nvPicPr>
        <p:blipFill rotWithShape="1">
          <a:blip r:embed="rId5">
            <a:alphaModFix/>
          </a:blip>
          <a:srcRect b="0" l="0" r="39265" t="0"/>
          <a:stretch/>
        </p:blipFill>
        <p:spPr>
          <a:xfrm>
            <a:off x="2647955" y="1219225"/>
            <a:ext cx="682550" cy="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53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3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listen(sock, backlog)</a:t>
            </a:r>
            <a:endParaRPr/>
          </a:p>
        </p:txBody>
      </p:sp>
      <p:sp>
        <p:nvSpPr>
          <p:cNvPr id="738" name="Google Shape;738;p53"/>
          <p:cNvSpPr txBox="1"/>
          <p:nvPr>
            <p:ph idx="4294967295" type="body"/>
          </p:nvPr>
        </p:nvSpPr>
        <p:spPr>
          <a:xfrm>
            <a:off x="3733800" y="1468825"/>
            <a:ext cx="50985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Begin listening for connections.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Like plugging the phone in.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Incoming requests wait in a queue of size </a:t>
            </a:r>
            <a:r>
              <a:rPr b="1" lang="en"/>
              <a:t>backlog</a:t>
            </a:r>
            <a:r>
              <a:rPr lang="en"/>
              <a:t>.</a:t>
            </a:r>
            <a:endParaRPr/>
          </a:p>
        </p:txBody>
      </p:sp>
      <p:sp>
        <p:nvSpPr>
          <p:cNvPr id="739" name="Google Shape;739;p53"/>
          <p:cNvSpPr/>
          <p:nvPr/>
        </p:nvSpPr>
        <p:spPr>
          <a:xfrm>
            <a:off x="545925" y="1924075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53"/>
          <p:cNvPicPr preferRelativeResize="0"/>
          <p:nvPr/>
        </p:nvPicPr>
        <p:blipFill rotWithShape="1">
          <a:blip r:embed="rId5">
            <a:alphaModFix/>
          </a:blip>
          <a:srcRect b="0" l="0" r="39265" t="0"/>
          <a:stretch/>
        </p:blipFill>
        <p:spPr>
          <a:xfrm>
            <a:off x="2647955" y="1219225"/>
            <a:ext cx="682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54">
            <a:off x="2764735" y="1980524"/>
            <a:ext cx="449006" cy="4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54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54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conn = accept(sock, 0, 0)</a:t>
            </a:r>
            <a:endParaRPr/>
          </a:p>
        </p:txBody>
      </p:sp>
      <p:sp>
        <p:nvSpPr>
          <p:cNvPr id="749" name="Google Shape;749;p54"/>
          <p:cNvSpPr txBox="1"/>
          <p:nvPr>
            <p:ph idx="4294967295" type="body"/>
          </p:nvPr>
        </p:nvSpPr>
        <p:spPr>
          <a:xfrm>
            <a:off x="3733800" y="1468825"/>
            <a:ext cx="50985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Take a request out of the queue and return a </a:t>
            </a:r>
            <a:r>
              <a:rPr b="1" lang="en"/>
              <a:t>new</a:t>
            </a:r>
            <a:r>
              <a:rPr lang="en"/>
              <a:t> connection 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Like answering the phone.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Blocks</a:t>
            </a:r>
            <a:r>
              <a:rPr lang="en"/>
              <a:t> if no pending connections.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Like waiting for the phone to ring.</a:t>
            </a:r>
            <a:endParaRPr/>
          </a:p>
        </p:txBody>
      </p:sp>
      <p:sp>
        <p:nvSpPr>
          <p:cNvPr id="750" name="Google Shape;750;p54"/>
          <p:cNvSpPr/>
          <p:nvPr/>
        </p:nvSpPr>
        <p:spPr>
          <a:xfrm>
            <a:off x="545925" y="2581300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4"/>
          <p:cNvPicPr preferRelativeResize="0"/>
          <p:nvPr/>
        </p:nvPicPr>
        <p:blipFill rotWithShape="1">
          <a:blip r:embed="rId5">
            <a:alphaModFix/>
          </a:blip>
          <a:srcRect b="0" l="0" r="39265" t="0"/>
          <a:stretch/>
        </p:blipFill>
        <p:spPr>
          <a:xfrm>
            <a:off x="2647955" y="1219225"/>
            <a:ext cx="682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54">
            <a:off x="2764735" y="1980524"/>
            <a:ext cx="449006" cy="4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3236" y="2544750"/>
            <a:ext cx="952003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55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55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conn </a:t>
            </a:r>
            <a:r>
              <a:rPr lang="en"/>
              <a:t>= accept(sock, 0, 0)</a:t>
            </a:r>
            <a:endParaRPr/>
          </a:p>
        </p:txBody>
      </p:sp>
      <p:sp>
        <p:nvSpPr>
          <p:cNvPr id="761" name="Google Shape;761;p55"/>
          <p:cNvSpPr txBox="1"/>
          <p:nvPr>
            <p:ph idx="4294967295" type="body"/>
          </p:nvPr>
        </p:nvSpPr>
        <p:spPr>
          <a:xfrm>
            <a:off x="3733800" y="1468825"/>
            <a:ext cx="50985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Take a request out of the queue and return a </a:t>
            </a:r>
            <a:r>
              <a:rPr b="1" lang="en"/>
              <a:t>new</a:t>
            </a:r>
            <a:r>
              <a:rPr lang="en"/>
              <a:t> connection 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This new socket is what you call send() and recv() on.</a:t>
            </a:r>
            <a:endParaRPr/>
          </a:p>
        </p:txBody>
      </p:sp>
      <p:sp>
        <p:nvSpPr>
          <p:cNvPr id="762" name="Google Shape;762;p55"/>
          <p:cNvSpPr/>
          <p:nvPr/>
        </p:nvSpPr>
        <p:spPr>
          <a:xfrm>
            <a:off x="545925" y="2581300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5"/>
          <p:cNvPicPr preferRelativeResize="0"/>
          <p:nvPr/>
        </p:nvPicPr>
        <p:blipFill rotWithShape="1">
          <a:blip r:embed="rId5">
            <a:alphaModFix/>
          </a:blip>
          <a:srcRect b="0" l="0" r="39265" t="0"/>
          <a:stretch/>
        </p:blipFill>
        <p:spPr>
          <a:xfrm>
            <a:off x="2647955" y="1219225"/>
            <a:ext cx="682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54">
            <a:off x="2764735" y="1980524"/>
            <a:ext cx="449006" cy="4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3236" y="2544750"/>
            <a:ext cx="952003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6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6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send()/recv()</a:t>
            </a:r>
            <a:endParaRPr/>
          </a:p>
        </p:txBody>
      </p:sp>
      <p:sp>
        <p:nvSpPr>
          <p:cNvPr id="773" name="Google Shape;773;p56"/>
          <p:cNvSpPr txBox="1"/>
          <p:nvPr>
            <p:ph idx="4294967295" type="body"/>
          </p:nvPr>
        </p:nvSpPr>
        <p:spPr>
          <a:xfrm>
            <a:off x="3733800" y="1468825"/>
            <a:ext cx="50985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Connection is now established.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May now send() and recv().</a:t>
            </a:r>
            <a:endParaRPr/>
          </a:p>
        </p:txBody>
      </p:sp>
      <p:sp>
        <p:nvSpPr>
          <p:cNvPr id="774" name="Google Shape;774;p56"/>
          <p:cNvSpPr/>
          <p:nvPr/>
        </p:nvSpPr>
        <p:spPr>
          <a:xfrm>
            <a:off x="545925" y="3228975"/>
            <a:ext cx="1879800" cy="790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56"/>
          <p:cNvPicPr preferRelativeResize="0"/>
          <p:nvPr/>
        </p:nvPicPr>
        <p:blipFill rotWithShape="1">
          <a:blip r:embed="rId5">
            <a:alphaModFix/>
          </a:blip>
          <a:srcRect b="0" l="0" r="39265" t="0"/>
          <a:stretch/>
        </p:blipFill>
        <p:spPr>
          <a:xfrm>
            <a:off x="2647955" y="1219225"/>
            <a:ext cx="682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54">
            <a:off x="2764735" y="1980524"/>
            <a:ext cx="449006" cy="4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3236" y="2544750"/>
            <a:ext cx="952003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22488" y="3257475"/>
            <a:ext cx="733500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57"/>
          <p:cNvPicPr preferRelativeResize="0"/>
          <p:nvPr/>
        </p:nvPicPr>
        <p:blipFill rotWithShape="1">
          <a:blip r:embed="rId3">
            <a:alphaModFix/>
          </a:blip>
          <a:srcRect b="0" l="0" r="59333" t="0"/>
          <a:stretch/>
        </p:blipFill>
        <p:spPr>
          <a:xfrm>
            <a:off x="586600" y="238825"/>
            <a:ext cx="1985151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7"/>
          <p:cNvSpPr txBox="1"/>
          <p:nvPr>
            <p:ph type="title"/>
          </p:nvPr>
        </p:nvSpPr>
        <p:spPr>
          <a:xfrm>
            <a:off x="3733800" y="372500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close(sock)</a:t>
            </a:r>
            <a:endParaRPr/>
          </a:p>
        </p:txBody>
      </p:sp>
      <p:sp>
        <p:nvSpPr>
          <p:cNvPr id="786" name="Google Shape;786;p57"/>
          <p:cNvSpPr txBox="1"/>
          <p:nvPr>
            <p:ph idx="4294967295" type="body"/>
          </p:nvPr>
        </p:nvSpPr>
        <p:spPr>
          <a:xfrm>
            <a:off x="3733800" y="1468825"/>
            <a:ext cx="50985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Closes this end of the connection, or closes the listening 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Like hanging up.</a:t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545925" y="4067175"/>
            <a:ext cx="1879800" cy="7905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49093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7"/>
          <p:cNvPicPr preferRelativeResize="0"/>
          <p:nvPr/>
        </p:nvPicPr>
        <p:blipFill rotWithShape="1">
          <a:blip r:embed="rId5">
            <a:alphaModFix/>
          </a:blip>
          <a:srcRect b="0" l="0" r="39265" t="0"/>
          <a:stretch/>
        </p:blipFill>
        <p:spPr>
          <a:xfrm>
            <a:off x="2647955" y="1219225"/>
            <a:ext cx="682550" cy="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700054">
            <a:off x="2764735" y="1980524"/>
            <a:ext cx="449006" cy="4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3236" y="2544750"/>
            <a:ext cx="952003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57"/>
          <p:cNvPicPr preferRelativeResize="0"/>
          <p:nvPr/>
        </p:nvPicPr>
        <p:blipFill rotWithShape="1">
          <a:blip r:embed="rId8">
            <a:alphaModFix/>
          </a:blip>
          <a:srcRect b="0" l="23746" r="10945" t="0"/>
          <a:stretch/>
        </p:blipFill>
        <p:spPr>
          <a:xfrm>
            <a:off x="2571750" y="3517750"/>
            <a:ext cx="1602629" cy="13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58"/>
          <p:cNvPicPr preferRelativeResize="0"/>
          <p:nvPr/>
        </p:nvPicPr>
        <p:blipFill rotWithShape="1">
          <a:blip r:embed="rId3">
            <a:alphaModFix/>
          </a:blip>
          <a:srcRect b="0" l="60178" r="0" t="0"/>
          <a:stretch/>
        </p:blipFill>
        <p:spPr>
          <a:xfrm>
            <a:off x="6867525" y="238825"/>
            <a:ext cx="1943875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58"/>
          <p:cNvSpPr txBox="1"/>
          <p:nvPr>
            <p:ph type="title"/>
          </p:nvPr>
        </p:nvSpPr>
        <p:spPr>
          <a:xfrm>
            <a:off x="311700" y="390988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799" name="Google Shape;799;p58"/>
          <p:cNvSpPr txBox="1"/>
          <p:nvPr>
            <p:ph idx="4294967295" type="body"/>
          </p:nvPr>
        </p:nvSpPr>
        <p:spPr>
          <a:xfrm>
            <a:off x="311700" y="1487325"/>
            <a:ext cx="50985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Being a client is much simpler.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Like calling somebody.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59"/>
          <p:cNvPicPr preferRelativeResize="0"/>
          <p:nvPr/>
        </p:nvPicPr>
        <p:blipFill rotWithShape="1">
          <a:blip r:embed="rId3">
            <a:alphaModFix/>
          </a:blip>
          <a:srcRect b="0" l="60178" r="0" t="0"/>
          <a:stretch/>
        </p:blipFill>
        <p:spPr>
          <a:xfrm>
            <a:off x="6867525" y="238825"/>
            <a:ext cx="1943875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9"/>
          <p:cNvSpPr txBox="1"/>
          <p:nvPr>
            <p:ph type="title"/>
          </p:nvPr>
        </p:nvSpPr>
        <p:spPr>
          <a:xfrm>
            <a:off x="311700" y="390988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socket(AF_INET, SOCK_STREAM, 0)</a:t>
            </a:r>
            <a:endParaRPr/>
          </a:p>
        </p:txBody>
      </p:sp>
      <p:sp>
        <p:nvSpPr>
          <p:cNvPr id="806" name="Google Shape;806;p59"/>
          <p:cNvSpPr txBox="1"/>
          <p:nvPr>
            <p:ph idx="4294967295" type="body"/>
          </p:nvPr>
        </p:nvSpPr>
        <p:spPr>
          <a:xfrm>
            <a:off x="311700" y="1487325"/>
            <a:ext cx="5098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Creates a client 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Like buying a cell phone.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Note</a:t>
            </a:r>
            <a:r>
              <a:rPr lang="en"/>
              <a:t>: no different than creating a listener 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All sockets are the same until either listen() or connect() is called.</a:t>
            </a:r>
            <a:endParaRPr/>
          </a:p>
        </p:txBody>
      </p:sp>
      <p:sp>
        <p:nvSpPr>
          <p:cNvPr id="807" name="Google Shape;807;p59"/>
          <p:cNvSpPr/>
          <p:nvPr/>
        </p:nvSpPr>
        <p:spPr>
          <a:xfrm>
            <a:off x="6969700" y="1562125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125" y="1642388"/>
            <a:ext cx="639000" cy="4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60"/>
          <p:cNvPicPr preferRelativeResize="0"/>
          <p:nvPr/>
        </p:nvPicPr>
        <p:blipFill rotWithShape="1">
          <a:blip r:embed="rId3">
            <a:alphaModFix/>
          </a:blip>
          <a:srcRect b="0" l="60178" r="0" t="0"/>
          <a:stretch/>
        </p:blipFill>
        <p:spPr>
          <a:xfrm>
            <a:off x="6867525" y="238825"/>
            <a:ext cx="1943875" cy="4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60"/>
          <p:cNvSpPr txBox="1"/>
          <p:nvPr>
            <p:ph type="title"/>
          </p:nvPr>
        </p:nvSpPr>
        <p:spPr>
          <a:xfrm>
            <a:off x="311700" y="390988"/>
            <a:ext cx="5098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connect(sock, addr, sizeof(addr))</a:t>
            </a:r>
            <a:endParaRPr/>
          </a:p>
        </p:txBody>
      </p:sp>
      <p:sp>
        <p:nvSpPr>
          <p:cNvPr id="815" name="Google Shape;815;p60"/>
          <p:cNvSpPr txBox="1"/>
          <p:nvPr>
            <p:ph idx="4294967295" type="body"/>
          </p:nvPr>
        </p:nvSpPr>
        <p:spPr>
          <a:xfrm>
            <a:off x="311700" y="1487325"/>
            <a:ext cx="5489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Connect to a remote listener.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Like calling somebody.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addr</a:t>
            </a:r>
            <a:r>
              <a:rPr lang="en"/>
              <a:t> contains server address and port.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Does </a:t>
            </a:r>
            <a:r>
              <a:rPr b="1" lang="en"/>
              <a:t>not</a:t>
            </a:r>
            <a:r>
              <a:rPr lang="en"/>
              <a:t> return a new connection fd.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Returns 0 on success, -1 on failure.</a:t>
            </a:r>
            <a:endParaRPr/>
          </a:p>
        </p:txBody>
      </p:sp>
      <p:sp>
        <p:nvSpPr>
          <p:cNvPr id="816" name="Google Shape;816;p60"/>
          <p:cNvSpPr/>
          <p:nvPr/>
        </p:nvSpPr>
        <p:spPr>
          <a:xfrm>
            <a:off x="6969700" y="2514625"/>
            <a:ext cx="1879800" cy="56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125" y="1642388"/>
            <a:ext cx="639000" cy="4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3148" y="2514625"/>
            <a:ext cx="844955" cy="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Note: byte order</a:t>
            </a:r>
            <a:endParaRPr/>
          </a:p>
        </p:txBody>
      </p:sp>
      <p:sp>
        <p:nvSpPr>
          <p:cNvPr id="824" name="Google Shape;824;p61"/>
          <p:cNvSpPr txBox="1"/>
          <p:nvPr>
            <p:ph idx="1" type="body"/>
          </p:nvPr>
        </p:nvSpPr>
        <p:spPr>
          <a:xfrm>
            <a:off x="311700" y="1468825"/>
            <a:ext cx="8520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Different machines use different byte orders for numbers.</a:t>
            </a:r>
            <a:endParaRPr sz="1600"/>
          </a:p>
        </p:txBody>
      </p:sp>
      <p:sp>
        <p:nvSpPr>
          <p:cNvPr id="825" name="Google Shape;825;p61"/>
          <p:cNvSpPr txBox="1"/>
          <p:nvPr>
            <p:ph idx="1" type="body"/>
          </p:nvPr>
        </p:nvSpPr>
        <p:spPr>
          <a:xfrm>
            <a:off x="311700" y="3133725"/>
            <a:ext cx="85206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There is one single standard network byte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Use </a:t>
            </a:r>
            <a:r>
              <a:rPr b="1" lang="en"/>
              <a:t>ntohs()</a:t>
            </a:r>
            <a:r>
              <a:rPr lang="en"/>
              <a:t> / </a:t>
            </a:r>
            <a:r>
              <a:rPr b="1" lang="en"/>
              <a:t>htons()</a:t>
            </a:r>
            <a:r>
              <a:rPr lang="en"/>
              <a:t> to convert to/from network byte order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You must do this when sending numeric types over a network.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https://www.gnu.org/software/libc/manual/html_node/Byte-Order.html</a:t>
            </a:r>
            <a:endParaRPr sz="1600"/>
          </a:p>
        </p:txBody>
      </p:sp>
      <p:sp>
        <p:nvSpPr>
          <p:cNvPr id="826" name="Google Shape;826;p61"/>
          <p:cNvSpPr txBox="1"/>
          <p:nvPr>
            <p:ph idx="1" type="body"/>
          </p:nvPr>
        </p:nvSpPr>
        <p:spPr>
          <a:xfrm>
            <a:off x="311700" y="2000125"/>
            <a:ext cx="8520600" cy="109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int </a:t>
            </a:r>
            <a:r>
              <a:rPr lang="en">
                <a:solidFill>
                  <a:schemeClr val="lt1"/>
                </a:solidFill>
              </a:rPr>
              <a:t>val = </a:t>
            </a:r>
            <a:r>
              <a:rPr lang="en">
                <a:solidFill>
                  <a:srgbClr val="E48312"/>
                </a:solidFill>
              </a:rPr>
              <a:t>0x0A0B0C0D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/* little-endian: 0D 0C 0B 0A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/* big-endian:    0A 0B 0C 0D */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hierarchy of data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3" y="1930942"/>
            <a:ext cx="2636652" cy="137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5290" y="1695377"/>
            <a:ext cx="2768288" cy="184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6751" y="1804274"/>
            <a:ext cx="2151900" cy="17366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32800" y="1261950"/>
            <a:ext cx="2022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DRAM</a:t>
            </a:r>
            <a:endParaRPr b="1" i="0" sz="2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678438" y="1261950"/>
            <a:ext cx="2022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SSD</a:t>
            </a:r>
            <a:endParaRPr b="1" i="0" sz="2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318713" y="1302525"/>
            <a:ext cx="2022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Hard Disk</a:t>
            </a:r>
            <a:endParaRPr b="1" i="0" sz="2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71700" y="3540900"/>
            <a:ext cx="2344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$4.00 / GB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 </a:t>
            </a: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nano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second access latency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403787" y="3540900"/>
            <a:ext cx="2571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$0.06 / GB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 </a:t>
            </a: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micro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seconds access latency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044087" y="3540900"/>
            <a:ext cx="2571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$0.02 / GB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1-10 </a:t>
            </a: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milli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second access latency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 Questions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Big file</a:t>
            </a:r>
            <a:endParaRPr/>
          </a:p>
        </p:txBody>
      </p:sp>
      <p:sp>
        <p:nvSpPr>
          <p:cNvPr id="837" name="Google Shape;837;p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big file </a:t>
            </a:r>
            <a:r>
              <a:rPr b="1" lang="en"/>
              <a:t>/bigfile</a:t>
            </a:r>
            <a:r>
              <a:rPr lang="en"/>
              <a:t> that is 4 blocks in size is stored in the file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Draw out how </a:t>
            </a:r>
            <a:r>
              <a:rPr b="1" lang="en"/>
              <a:t>/bigfile</a:t>
            </a:r>
            <a:r>
              <a:rPr lang="en"/>
              <a:t> is laid out on disk. Include all inodes and data blocks required to store the file. Assume there are no other files.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Big file</a:t>
            </a:r>
            <a:endParaRPr/>
          </a:p>
        </p:txBody>
      </p:sp>
      <p:sp>
        <p:nvSpPr>
          <p:cNvPr id="843" name="Google Shape;843;p6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user makes a read request for </a:t>
            </a:r>
            <a:r>
              <a:rPr b="1" lang="en"/>
              <a:t>/bigfile</a:t>
            </a:r>
            <a:r>
              <a:rPr lang="en"/>
              <a:t> at offset 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many disk accesses are required to process the request?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a directory</a:t>
            </a:r>
            <a:endParaRPr/>
          </a:p>
        </p:txBody>
      </p:sp>
      <p:sp>
        <p:nvSpPr>
          <p:cNvPr id="849" name="Google Shape;849;p65"/>
          <p:cNvSpPr txBox="1"/>
          <p:nvPr>
            <p:ph idx="1" type="body"/>
          </p:nvPr>
        </p:nvSpPr>
        <p:spPr>
          <a:xfrm>
            <a:off x="311700" y="1468825"/>
            <a:ext cx="85206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we wanted to add a new directory, </a:t>
            </a:r>
            <a:r>
              <a:rPr b="1" lang="en"/>
              <a:t>/foo</a:t>
            </a:r>
            <a:r>
              <a:rPr lang="en"/>
              <a:t>, how many new disk blocks do we need to allocate?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Update your diagram with the new disk blocks.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855" name="Google Shape;855;p66"/>
          <p:cNvSpPr txBox="1"/>
          <p:nvPr>
            <p:ph idx="1" type="body"/>
          </p:nvPr>
        </p:nvSpPr>
        <p:spPr>
          <a:xfrm>
            <a:off x="311700" y="1468825"/>
            <a:ext cx="85206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wanted to add a new file, </a:t>
            </a:r>
            <a:r>
              <a:rPr b="1" lang="en"/>
              <a:t>/foo/bar</a:t>
            </a:r>
            <a:r>
              <a:rPr lang="en"/>
              <a:t>, how many new disk blocks do we need to allocate?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Update your diagram with the new disk blocks.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Best case / worst case</a:t>
            </a:r>
            <a:endParaRPr/>
          </a:p>
        </p:txBody>
      </p:sp>
      <p:sp>
        <p:nvSpPr>
          <p:cNvPr id="861" name="Google Shape;861;p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minimum and maximum number of disk blocks that must be brought into memory in order to read the first block of the file </a:t>
            </a:r>
            <a:r>
              <a:rPr b="1" lang="en"/>
              <a:t>/etc/passwd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Assume each file/directory can contain FS_MAXFILEBLOCKS data blocks.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Socket programming lab exercise</a:t>
            </a:r>
            <a:endParaRPr/>
          </a:p>
        </p:txBody>
      </p:sp>
      <p:sp>
        <p:nvSpPr>
          <p:cNvPr id="867" name="Google Shape;867;p6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Write a simple client and server, where the client sends a string to the server, the server outputs the string using cout, and then sends some acknowledgement response back to the client.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Lab Exercise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 Repo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72500"/>
            <a:ext cx="8489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end goal: provide a nice abstraction</a:t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5827047" y="3013056"/>
            <a:ext cx="2166771" cy="1792593"/>
            <a:chOff x="5461416" y="2308578"/>
            <a:chExt cx="2019547" cy="1689372"/>
          </a:xfrm>
        </p:grpSpPr>
        <p:sp>
          <p:nvSpPr>
            <p:cNvPr id="106" name="Google Shape;106;p18"/>
            <p:cNvSpPr/>
            <p:nvPr/>
          </p:nvSpPr>
          <p:spPr>
            <a:xfrm flipH="1" rot="10800000">
              <a:off x="6604138" y="2995263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18"/>
            <p:cNvGrpSpPr/>
            <p:nvPr/>
          </p:nvGrpSpPr>
          <p:grpSpPr>
            <a:xfrm>
              <a:off x="5461416" y="2308578"/>
              <a:ext cx="483426" cy="337009"/>
              <a:chOff x="5552875" y="2354500"/>
              <a:chExt cx="686100" cy="426000"/>
            </a:xfrm>
          </p:grpSpPr>
          <p:sp>
            <p:nvSpPr>
              <p:cNvPr id="108" name="Google Shape;108;p18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8"/>
            <p:cNvGrpSpPr/>
            <p:nvPr/>
          </p:nvGrpSpPr>
          <p:grpSpPr>
            <a:xfrm>
              <a:off x="5873291" y="2967115"/>
              <a:ext cx="483426" cy="337009"/>
              <a:chOff x="5552875" y="2354500"/>
              <a:chExt cx="686100" cy="426000"/>
            </a:xfrm>
          </p:grpSpPr>
          <p:sp>
            <p:nvSpPr>
              <p:cNvPr id="111" name="Google Shape;111;p18"/>
              <p:cNvSpPr/>
              <p:nvPr/>
            </p:nvSpPr>
            <p:spPr>
              <a:xfrm>
                <a:off x="5552875" y="2354500"/>
                <a:ext cx="629700" cy="426000"/>
              </a:xfrm>
              <a:prstGeom prst="snip1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>
                <a:off x="5552875" y="2467000"/>
                <a:ext cx="686100" cy="313500"/>
              </a:xfrm>
              <a:prstGeom prst="parallelogram">
                <a:avLst>
                  <a:gd fmla="val 17088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18"/>
            <p:cNvSpPr/>
            <p:nvPr/>
          </p:nvSpPr>
          <p:spPr>
            <a:xfrm flipH="1" rot="10800000">
              <a:off x="7166263" y="2995275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 rot="10800000">
              <a:off x="62443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flipH="1" rot="10800000">
              <a:off x="6777788" y="3625650"/>
              <a:ext cx="314700" cy="372300"/>
            </a:xfrm>
            <a:prstGeom prst="foldedCorner">
              <a:avLst>
                <a:gd fmla="val 30294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18"/>
            <p:cNvCxnSpPr>
              <a:stCxn id="109" idx="3"/>
              <a:endCxn id="112" idx="5"/>
            </p:cNvCxnSpPr>
            <p:nvPr/>
          </p:nvCxnSpPr>
          <p:spPr>
            <a:xfrm flipH="1" rot="-5400000">
              <a:off x="5520923" y="2806836"/>
              <a:ext cx="534600" cy="2121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8"/>
            <p:cNvCxnSpPr>
              <a:stCxn id="106" idx="1"/>
              <a:endCxn id="112" idx="2"/>
            </p:cNvCxnSpPr>
            <p:nvPr/>
          </p:nvCxnSpPr>
          <p:spPr>
            <a:xfrm rot="10800000">
              <a:off x="6335638" y="3180213"/>
              <a:ext cx="268500" cy="1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8"/>
            <p:cNvCxnSpPr>
              <a:stCxn id="113" idx="1"/>
              <a:endCxn id="106" idx="3"/>
            </p:cNvCxnSpPr>
            <p:nvPr/>
          </p:nvCxnSpPr>
          <p:spPr>
            <a:xfrm rot="10800000">
              <a:off x="6918763" y="3181425"/>
              <a:ext cx="247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8"/>
            <p:cNvCxnSpPr>
              <a:stCxn id="112" idx="4"/>
              <a:endCxn id="114" idx="1"/>
            </p:cNvCxnSpPr>
            <p:nvPr/>
          </p:nvCxnSpPr>
          <p:spPr>
            <a:xfrm flipH="1" rot="-5400000">
              <a:off x="5925855" y="3493273"/>
              <a:ext cx="507600" cy="1293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8"/>
            <p:cNvCxnSpPr>
              <a:stCxn id="115" idx="1"/>
              <a:endCxn id="114" idx="3"/>
            </p:cNvCxnSpPr>
            <p:nvPr/>
          </p:nvCxnSpPr>
          <p:spPr>
            <a:xfrm rot="10800000">
              <a:off x="6559088" y="3811800"/>
              <a:ext cx="218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468825"/>
            <a:ext cx="3688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Hardware provides: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of 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Contiguous blocks</a:t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1646535" y="3166638"/>
            <a:ext cx="1019129" cy="811650"/>
            <a:chOff x="6437150" y="657175"/>
            <a:chExt cx="1219200" cy="811650"/>
          </a:xfrm>
        </p:grpSpPr>
        <p:sp>
          <p:nvSpPr>
            <p:cNvPr id="123" name="Google Shape;123;p18"/>
            <p:cNvSpPr/>
            <p:nvPr/>
          </p:nvSpPr>
          <p:spPr>
            <a:xfrm>
              <a:off x="6437150" y="1171525"/>
              <a:ext cx="1219200" cy="2973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437150" y="914350"/>
              <a:ext cx="1219200" cy="2973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437150" y="657175"/>
              <a:ext cx="1219200" cy="2973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5019675" y="1468825"/>
            <a:ext cx="37815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OS abstraction: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Discrete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structure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68875" y="4215400"/>
            <a:ext cx="3174600" cy="31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8"/>
          <p:cNvCxnSpPr>
            <a:stCxn id="127" idx="0"/>
            <a:endCxn id="127" idx="2"/>
          </p:cNvCxnSpPr>
          <p:nvPr/>
        </p:nvCxnSpPr>
        <p:spPr>
          <a:xfrm>
            <a:off x="2156175" y="42154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2689500" y="42154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3222900" y="42154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1622700" y="42154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1089300" y="4215400"/>
            <a:ext cx="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8"/>
          <p:cNvSpPr/>
          <p:nvPr/>
        </p:nvSpPr>
        <p:spPr>
          <a:xfrm>
            <a:off x="0" y="0"/>
            <a:ext cx="9157500" cy="5157000"/>
          </a:xfrm>
          <a:prstGeom prst="rect">
            <a:avLst/>
          </a:prstGeom>
          <a:solidFill>
            <a:srgbClr val="FFFFFF">
              <a:alpha val="77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How do we represent a hierarchy in a linear structure?</a:t>
            </a:r>
            <a:endParaRPr b="1" i="0" sz="3600" u="none" cap="none" strike="noStrike"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Representing a hierarchy with linear structure</a:t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4693125" y="1311725"/>
            <a:ext cx="42603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You've done this before!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Hierarchy = EECS 280 tree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Linear structure = RAM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365825" y="1311725"/>
            <a:ext cx="1703100" cy="68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</a:t>
            </a:r>
            <a:r>
              <a:rPr lang="en">
                <a:solidFill>
                  <a:schemeClr val="lt1"/>
                </a:solidFill>
              </a:rPr>
              <a:t> '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>
                <a:solidFill>
                  <a:schemeClr val="lt1"/>
                </a:solidFill>
              </a:rPr>
              <a:t>'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*left, *right;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449525" y="2505050"/>
            <a:ext cx="1628400" cy="682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 </a:t>
            </a:r>
            <a:r>
              <a:rPr lang="en">
                <a:solidFill>
                  <a:schemeClr val="lt1"/>
                </a:solidFill>
              </a:rPr>
              <a:t>'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>
                <a:solidFill>
                  <a:schemeClr val="lt1"/>
                </a:solidFill>
              </a:rPr>
              <a:t>'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*left, *right;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474550" y="2505050"/>
            <a:ext cx="1703100" cy="68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 </a:t>
            </a:r>
            <a:r>
              <a:rPr lang="en">
                <a:solidFill>
                  <a:schemeClr val="lt1"/>
                </a:solidFill>
              </a:rPr>
              <a:t>'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>
                <a:solidFill>
                  <a:schemeClr val="lt1"/>
                </a:solidFill>
              </a:rPr>
              <a:t>'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*left, *right;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9"/>
          <p:cNvCxnSpPr>
            <a:endCxn id="141" idx="0"/>
          </p:cNvCxnSpPr>
          <p:nvPr/>
        </p:nvCxnSpPr>
        <p:spPr>
          <a:xfrm flipH="1">
            <a:off x="1263725" y="1994150"/>
            <a:ext cx="926100" cy="51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19"/>
          <p:cNvCxnSpPr>
            <a:endCxn id="142" idx="0"/>
          </p:cNvCxnSpPr>
          <p:nvPr/>
        </p:nvCxnSpPr>
        <p:spPr>
          <a:xfrm>
            <a:off x="2674200" y="2003450"/>
            <a:ext cx="651900" cy="5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" name="Google Shape;145;p19"/>
          <p:cNvGrpSpPr/>
          <p:nvPr/>
        </p:nvGrpSpPr>
        <p:grpSpPr>
          <a:xfrm>
            <a:off x="135475" y="4140725"/>
            <a:ext cx="8753432" cy="886800"/>
            <a:chOff x="135475" y="4140725"/>
            <a:chExt cx="8753432" cy="8868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1180975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0x40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1776509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0x44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2363245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0x48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958779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0x4C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3544119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0x50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129470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0x54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4725005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0x58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5327729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0x5C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5920271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0x60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6505622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0x64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7101157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0x68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7703882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0x6C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58" name="Google Shape;158;p19"/>
            <p:cNvGrpSpPr/>
            <p:nvPr/>
          </p:nvGrpSpPr>
          <p:grpSpPr>
            <a:xfrm>
              <a:off x="1204391" y="4140725"/>
              <a:ext cx="7682707" cy="510600"/>
              <a:chOff x="1204391" y="4140725"/>
              <a:chExt cx="7682707" cy="510600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1204391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1796666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2386203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7113798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7703473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8296098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4749760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5337473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4152298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3568023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2976866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6522648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5931491" y="4140725"/>
                <a:ext cx="591000" cy="510600"/>
              </a:xfrm>
              <a:prstGeom prst="rect">
                <a:avLst/>
              </a:prstGeom>
              <a:solidFill>
                <a:srgbClr val="99999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72" name="Google Shape;172;p19"/>
            <p:cNvSpPr txBox="1"/>
            <p:nvPr/>
          </p:nvSpPr>
          <p:spPr>
            <a:xfrm>
              <a:off x="8306607" y="4651325"/>
              <a:ext cx="5823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0x70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135475" y="4651325"/>
              <a:ext cx="1001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Address: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210450" y="4207925"/>
              <a:ext cx="8424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RAM</a:t>
              </a:r>
              <a:endParaRPr b="1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1203532" y="4140725"/>
            <a:ext cx="1773487" cy="510600"/>
            <a:chOff x="907675" y="4140725"/>
            <a:chExt cx="2074496" cy="510600"/>
          </a:xfrm>
        </p:grpSpPr>
        <p:sp>
          <p:nvSpPr>
            <p:cNvPr id="176" name="Google Shape;176;p19"/>
            <p:cNvSpPr/>
            <p:nvPr/>
          </p:nvSpPr>
          <p:spPr>
            <a:xfrm>
              <a:off x="907675" y="4140725"/>
              <a:ext cx="691500" cy="5106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599175" y="4140725"/>
              <a:ext cx="691500" cy="5106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0x54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290671" y="4140725"/>
              <a:ext cx="691500" cy="5106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0x68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4159337" y="4140725"/>
            <a:ext cx="1773490" cy="510600"/>
            <a:chOff x="2982175" y="4140725"/>
            <a:chExt cx="2074500" cy="510600"/>
          </a:xfrm>
        </p:grpSpPr>
        <p:sp>
          <p:nvSpPr>
            <p:cNvPr id="180" name="Google Shape;180;p19"/>
            <p:cNvSpPr/>
            <p:nvPr/>
          </p:nvSpPr>
          <p:spPr>
            <a:xfrm>
              <a:off x="3673675" y="4140725"/>
              <a:ext cx="691500" cy="510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982175" y="4140725"/>
              <a:ext cx="691500" cy="510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65175" y="4140725"/>
              <a:ext cx="691500" cy="510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7114070" y="4140725"/>
            <a:ext cx="1773490" cy="510600"/>
            <a:chOff x="5056675" y="4140725"/>
            <a:chExt cx="2074500" cy="510600"/>
          </a:xfrm>
        </p:grpSpPr>
        <p:sp>
          <p:nvSpPr>
            <p:cNvPr id="184" name="Google Shape;184;p19"/>
            <p:cNvSpPr/>
            <p:nvPr/>
          </p:nvSpPr>
          <p:spPr>
            <a:xfrm>
              <a:off x="5748175" y="4140725"/>
              <a:ext cx="691500" cy="51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056675" y="4140725"/>
              <a:ext cx="691500" cy="51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439675" y="4140725"/>
              <a:ext cx="691500" cy="51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87" name="Google Shape;187;p19"/>
          <p:cNvCxnSpPr>
            <a:stCxn id="178" idx="0"/>
            <a:endCxn id="185" idx="0"/>
          </p:cNvCxnSpPr>
          <p:nvPr/>
        </p:nvCxnSpPr>
        <p:spPr>
          <a:xfrm flipH="1" rot="-5400000">
            <a:off x="5045287" y="1776875"/>
            <a:ext cx="600" cy="4728300"/>
          </a:xfrm>
          <a:prstGeom prst="bentConnector3">
            <a:avLst>
              <a:gd fmla="val -55425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9"/>
          <p:cNvCxnSpPr>
            <a:stCxn id="177" idx="0"/>
            <a:endCxn id="181" idx="0"/>
          </p:cNvCxnSpPr>
          <p:nvPr/>
        </p:nvCxnSpPr>
        <p:spPr>
          <a:xfrm flipH="1" rot="-5400000">
            <a:off x="3272277" y="2958725"/>
            <a:ext cx="600" cy="23646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>
            <a:off x="3290850" y="3341063"/>
            <a:ext cx="3783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Pointers! (virtual addresses)</a:t>
            </a:r>
            <a:endParaRPr b="1" i="1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135475" y="4140725"/>
            <a:ext cx="8753432" cy="886800"/>
            <a:chOff x="135475" y="4140725"/>
            <a:chExt cx="8753432" cy="886800"/>
          </a:xfrm>
        </p:grpSpPr>
        <p:grpSp>
          <p:nvGrpSpPr>
            <p:cNvPr id="195" name="Google Shape;195;p20"/>
            <p:cNvGrpSpPr/>
            <p:nvPr/>
          </p:nvGrpSpPr>
          <p:grpSpPr>
            <a:xfrm>
              <a:off x="135475" y="4140725"/>
              <a:ext cx="8753432" cy="886800"/>
              <a:chOff x="135475" y="4140725"/>
              <a:chExt cx="8753432" cy="886800"/>
            </a:xfrm>
          </p:grpSpPr>
          <p:sp>
            <p:nvSpPr>
              <p:cNvPr id="196" name="Google Shape;196;p20"/>
              <p:cNvSpPr txBox="1"/>
              <p:nvPr/>
            </p:nvSpPr>
            <p:spPr>
              <a:xfrm>
                <a:off x="1180975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97" name="Google Shape;197;p20"/>
              <p:cNvSpPr txBox="1"/>
              <p:nvPr/>
            </p:nvSpPr>
            <p:spPr>
              <a:xfrm>
                <a:off x="4129470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</a:t>
                </a:r>
                <a:endParaRPr b="0" i="0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98" name="Google Shape;198;p20"/>
              <p:cNvSpPr txBox="1"/>
              <p:nvPr/>
            </p:nvSpPr>
            <p:spPr>
              <a:xfrm>
                <a:off x="4725005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0x58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99" name="Google Shape;199;p20"/>
              <p:cNvSpPr txBox="1"/>
              <p:nvPr/>
            </p:nvSpPr>
            <p:spPr>
              <a:xfrm>
                <a:off x="5327729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0x5C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00" name="Google Shape;200;p20"/>
              <p:cNvSpPr txBox="1"/>
              <p:nvPr/>
            </p:nvSpPr>
            <p:spPr>
              <a:xfrm>
                <a:off x="5920271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7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01" name="Google Shape;201;p20"/>
              <p:cNvSpPr txBox="1"/>
              <p:nvPr/>
            </p:nvSpPr>
            <p:spPr>
              <a:xfrm>
                <a:off x="6505622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0x64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02" name="Google Shape;202;p20"/>
              <p:cNvSpPr txBox="1"/>
              <p:nvPr/>
            </p:nvSpPr>
            <p:spPr>
              <a:xfrm>
                <a:off x="7101157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</a:t>
                </a:r>
                <a:endParaRPr b="0" i="0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03" name="Google Shape;203;p20"/>
              <p:cNvSpPr txBox="1"/>
              <p:nvPr/>
            </p:nvSpPr>
            <p:spPr>
              <a:xfrm>
                <a:off x="7703882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0x6C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204" name="Google Shape;204;p20"/>
              <p:cNvGrpSpPr/>
              <p:nvPr/>
            </p:nvGrpSpPr>
            <p:grpSpPr>
              <a:xfrm>
                <a:off x="1204391" y="4140725"/>
                <a:ext cx="7682707" cy="510600"/>
                <a:chOff x="1204391" y="4140725"/>
                <a:chExt cx="7682707" cy="510600"/>
              </a:xfrm>
            </p:grpSpPr>
            <p:sp>
              <p:nvSpPr>
                <p:cNvPr id="205" name="Google Shape;205;p20"/>
                <p:cNvSpPr/>
                <p:nvPr/>
              </p:nvSpPr>
              <p:spPr>
                <a:xfrm>
                  <a:off x="1204391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06" name="Google Shape;206;p20"/>
                <p:cNvSpPr/>
                <p:nvPr/>
              </p:nvSpPr>
              <p:spPr>
                <a:xfrm>
                  <a:off x="1796666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07" name="Google Shape;207;p20"/>
                <p:cNvSpPr/>
                <p:nvPr/>
              </p:nvSpPr>
              <p:spPr>
                <a:xfrm>
                  <a:off x="2386203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08" name="Google Shape;208;p20"/>
                <p:cNvSpPr/>
                <p:nvPr/>
              </p:nvSpPr>
              <p:spPr>
                <a:xfrm>
                  <a:off x="7113798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09" name="Google Shape;209;p20"/>
                <p:cNvSpPr/>
                <p:nvPr/>
              </p:nvSpPr>
              <p:spPr>
                <a:xfrm>
                  <a:off x="7703473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0" name="Google Shape;210;p20"/>
                <p:cNvSpPr/>
                <p:nvPr/>
              </p:nvSpPr>
              <p:spPr>
                <a:xfrm>
                  <a:off x="8296098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1" name="Google Shape;211;p20"/>
                <p:cNvSpPr/>
                <p:nvPr/>
              </p:nvSpPr>
              <p:spPr>
                <a:xfrm>
                  <a:off x="4749760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2" name="Google Shape;212;p20"/>
                <p:cNvSpPr/>
                <p:nvPr/>
              </p:nvSpPr>
              <p:spPr>
                <a:xfrm>
                  <a:off x="5337473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3" name="Google Shape;213;p20"/>
                <p:cNvSpPr/>
                <p:nvPr/>
              </p:nvSpPr>
              <p:spPr>
                <a:xfrm>
                  <a:off x="4152298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3568023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5" name="Google Shape;215;p20"/>
                <p:cNvSpPr/>
                <p:nvPr/>
              </p:nvSpPr>
              <p:spPr>
                <a:xfrm>
                  <a:off x="2976866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6" name="Google Shape;216;p20"/>
                <p:cNvSpPr/>
                <p:nvPr/>
              </p:nvSpPr>
              <p:spPr>
                <a:xfrm>
                  <a:off x="6522648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217" name="Google Shape;217;p20"/>
                <p:cNvSpPr/>
                <p:nvPr/>
              </p:nvSpPr>
              <p:spPr>
                <a:xfrm>
                  <a:off x="5931491" y="4140725"/>
                  <a:ext cx="591000" cy="510600"/>
                </a:xfrm>
                <a:prstGeom prst="rect">
                  <a:avLst/>
                </a:prstGeom>
                <a:solidFill>
                  <a:srgbClr val="999999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45700" spcFirstLastPara="1" rIns="45700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??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</p:grpSp>
          <p:sp>
            <p:nvSpPr>
              <p:cNvPr id="218" name="Google Shape;218;p20"/>
              <p:cNvSpPr txBox="1"/>
              <p:nvPr/>
            </p:nvSpPr>
            <p:spPr>
              <a:xfrm>
                <a:off x="8306607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0x70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135475" y="4651325"/>
                <a:ext cx="10011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Block:</a:t>
                </a:r>
                <a:endParaRPr b="0" i="0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20" name="Google Shape;220;p20"/>
              <p:cNvSpPr txBox="1"/>
              <p:nvPr/>
            </p:nvSpPr>
            <p:spPr>
              <a:xfrm>
                <a:off x="210450" y="4207925"/>
                <a:ext cx="8424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Disk</a:t>
                </a:r>
                <a:endParaRPr b="1" i="0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21" name="Google Shape;221;p20"/>
              <p:cNvSpPr txBox="1"/>
              <p:nvPr/>
            </p:nvSpPr>
            <p:spPr>
              <a:xfrm>
                <a:off x="2958779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22" name="Google Shape;222;p20"/>
              <p:cNvSpPr txBox="1"/>
              <p:nvPr/>
            </p:nvSpPr>
            <p:spPr>
              <a:xfrm>
                <a:off x="3544119" y="4651325"/>
                <a:ext cx="5823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45700" spcFirstLastPara="1" rIns="457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0x50</a:t>
                </a:r>
                <a:endParaRPr b="0" i="0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cxnSp>
          <p:nvCxnSpPr>
            <p:cNvPr id="223" name="Google Shape;223;p20"/>
            <p:cNvCxnSpPr>
              <a:stCxn id="224" idx="1"/>
            </p:cNvCxnSpPr>
            <p:nvPr/>
          </p:nvCxnSpPr>
          <p:spPr>
            <a:xfrm>
              <a:off x="4159337" y="4396025"/>
              <a:ext cx="0" cy="57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>
              <a:stCxn id="226" idx="1"/>
            </p:cNvCxnSpPr>
            <p:nvPr/>
          </p:nvCxnSpPr>
          <p:spPr>
            <a:xfrm>
              <a:off x="1203532" y="4396025"/>
              <a:ext cx="0" cy="60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7111785" y="4396025"/>
              <a:ext cx="0" cy="57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8" name="Google Shape;22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Representing a hierarchy with linear structure</a:t>
            </a:r>
            <a:endParaRPr/>
          </a:p>
        </p:txBody>
      </p:sp>
      <p:sp>
        <p:nvSpPr>
          <p:cNvPr id="229" name="Google Shape;229;p20"/>
          <p:cNvSpPr txBox="1"/>
          <p:nvPr>
            <p:ph idx="4294967295" type="body"/>
          </p:nvPr>
        </p:nvSpPr>
        <p:spPr>
          <a:xfrm>
            <a:off x="4344600" y="1311725"/>
            <a:ext cx="46089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 disk, it's the same idea.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"Pointers" point to disk blocks.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1365825" y="1311725"/>
            <a:ext cx="1703100" cy="682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 </a:t>
            </a:r>
            <a:r>
              <a:rPr lang="en">
                <a:solidFill>
                  <a:schemeClr val="lt1"/>
                </a:solidFill>
              </a:rPr>
              <a:t>'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>
                <a:solidFill>
                  <a:schemeClr val="lt1"/>
                </a:solidFill>
              </a:rPr>
              <a:t>'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*left, *right;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49525" y="2505050"/>
            <a:ext cx="1628400" cy="682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 </a:t>
            </a:r>
            <a:r>
              <a:rPr lang="en">
                <a:solidFill>
                  <a:schemeClr val="lt1"/>
                </a:solidFill>
              </a:rPr>
              <a:t>'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>
                <a:solidFill>
                  <a:schemeClr val="lt1"/>
                </a:solidFill>
              </a:rPr>
              <a:t>'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*left, *right;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2474550" y="2505050"/>
            <a:ext cx="1703100" cy="68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= </a:t>
            </a:r>
            <a:r>
              <a:rPr lang="en">
                <a:solidFill>
                  <a:schemeClr val="lt1"/>
                </a:solidFill>
              </a:rPr>
              <a:t>'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>
                <a:solidFill>
                  <a:schemeClr val="lt1"/>
                </a:solidFill>
              </a:rPr>
              <a:t>'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*left, *right;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0"/>
          <p:cNvCxnSpPr>
            <a:endCxn id="231" idx="0"/>
          </p:cNvCxnSpPr>
          <p:nvPr/>
        </p:nvCxnSpPr>
        <p:spPr>
          <a:xfrm flipH="1">
            <a:off x="1263725" y="1994150"/>
            <a:ext cx="926100" cy="51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20"/>
          <p:cNvCxnSpPr>
            <a:endCxn id="232" idx="0"/>
          </p:cNvCxnSpPr>
          <p:nvPr/>
        </p:nvCxnSpPr>
        <p:spPr>
          <a:xfrm>
            <a:off x="2674200" y="2003450"/>
            <a:ext cx="651900" cy="5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5" name="Google Shape;235;p20"/>
          <p:cNvGrpSpPr/>
          <p:nvPr/>
        </p:nvGrpSpPr>
        <p:grpSpPr>
          <a:xfrm>
            <a:off x="1203532" y="4140725"/>
            <a:ext cx="1773487" cy="510600"/>
            <a:chOff x="907675" y="4140725"/>
            <a:chExt cx="2074496" cy="510600"/>
          </a:xfrm>
        </p:grpSpPr>
        <p:sp>
          <p:nvSpPr>
            <p:cNvPr id="226" name="Google Shape;226;p20"/>
            <p:cNvSpPr/>
            <p:nvPr/>
          </p:nvSpPr>
          <p:spPr>
            <a:xfrm>
              <a:off x="907675" y="4140725"/>
              <a:ext cx="691500" cy="5106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599175" y="4140725"/>
              <a:ext cx="691500" cy="5106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2290671" y="4140725"/>
              <a:ext cx="691500" cy="5106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38" name="Google Shape;238;p20"/>
          <p:cNvGrpSpPr/>
          <p:nvPr/>
        </p:nvGrpSpPr>
        <p:grpSpPr>
          <a:xfrm>
            <a:off x="4159337" y="4140725"/>
            <a:ext cx="1773490" cy="510600"/>
            <a:chOff x="2982175" y="4140725"/>
            <a:chExt cx="2074500" cy="510600"/>
          </a:xfrm>
        </p:grpSpPr>
        <p:sp>
          <p:nvSpPr>
            <p:cNvPr id="239" name="Google Shape;239;p20"/>
            <p:cNvSpPr/>
            <p:nvPr/>
          </p:nvSpPr>
          <p:spPr>
            <a:xfrm>
              <a:off x="3673675" y="4140725"/>
              <a:ext cx="691500" cy="510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982175" y="4140725"/>
              <a:ext cx="691500" cy="510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365175" y="4140725"/>
              <a:ext cx="691500" cy="510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41" name="Google Shape;241;p20"/>
          <p:cNvGrpSpPr/>
          <p:nvPr/>
        </p:nvGrpSpPr>
        <p:grpSpPr>
          <a:xfrm>
            <a:off x="7114070" y="4140725"/>
            <a:ext cx="1773490" cy="510600"/>
            <a:chOff x="5056675" y="4140725"/>
            <a:chExt cx="2074500" cy="510600"/>
          </a:xfrm>
        </p:grpSpPr>
        <p:sp>
          <p:nvSpPr>
            <p:cNvPr id="242" name="Google Shape;242;p20"/>
            <p:cNvSpPr/>
            <p:nvPr/>
          </p:nvSpPr>
          <p:spPr>
            <a:xfrm>
              <a:off x="5748175" y="4140725"/>
              <a:ext cx="691500" cy="51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5056675" y="4140725"/>
              <a:ext cx="691500" cy="51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439675" y="4140725"/>
              <a:ext cx="691500" cy="5106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00" spcFirstLastPara="1" rIns="457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</a:t>
              </a:r>
              <a:endParaRPr b="0" i="0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245" name="Google Shape;245;p20"/>
          <p:cNvCxnSpPr>
            <a:stCxn id="237" idx="0"/>
            <a:endCxn id="243" idx="0"/>
          </p:cNvCxnSpPr>
          <p:nvPr/>
        </p:nvCxnSpPr>
        <p:spPr>
          <a:xfrm flipH="1" rot="-5400000">
            <a:off x="5045287" y="1776875"/>
            <a:ext cx="600" cy="4728300"/>
          </a:xfrm>
          <a:prstGeom prst="bentConnector3">
            <a:avLst>
              <a:gd fmla="val -55425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20"/>
          <p:cNvCxnSpPr>
            <a:stCxn id="236" idx="0"/>
            <a:endCxn id="224" idx="0"/>
          </p:cNvCxnSpPr>
          <p:nvPr/>
        </p:nvCxnSpPr>
        <p:spPr>
          <a:xfrm flipH="1" rot="-5400000">
            <a:off x="3272277" y="2958725"/>
            <a:ext cx="600" cy="23646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20"/>
          <p:cNvSpPr txBox="1"/>
          <p:nvPr/>
        </p:nvSpPr>
        <p:spPr>
          <a:xfrm>
            <a:off x="3290850" y="3341063"/>
            <a:ext cx="3783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Pointers! (disk block numbers)</a:t>
            </a:r>
            <a:endParaRPr b="1" i="1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311700" y="372500"/>
            <a:ext cx="4260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represent a file?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311700" y="1468825"/>
            <a:ext cx="36888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Abstraction: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array of bytes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4540800" y="1468825"/>
            <a:ext cx="426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Implementation: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disk blocks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inode stores metadata</a:t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4610068" y="4272550"/>
            <a:ext cx="4028250" cy="314100"/>
            <a:chOff x="568875" y="4215400"/>
            <a:chExt cx="3174600" cy="314100"/>
          </a:xfrm>
        </p:grpSpPr>
        <p:sp>
          <p:nvSpPr>
            <p:cNvPr id="256" name="Google Shape;256;p21"/>
            <p:cNvSpPr/>
            <p:nvPr/>
          </p:nvSpPr>
          <p:spPr>
            <a:xfrm>
              <a:off x="568875" y="4215400"/>
              <a:ext cx="3174600" cy="314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0101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f.txt  </a:t>
              </a:r>
              <a:r>
                <a:rPr b="1" i="0" lang="en" sz="1400" u="none" cap="none" strike="noStrike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0011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</a:t>
              </a:r>
              <a:r>
                <a:rPr b="1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0100</a:t>
              </a:r>
              <a:endParaRPr b="1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57" name="Google Shape;257;p21"/>
            <p:cNvCxnSpPr>
              <a:stCxn id="256" idx="0"/>
              <a:endCxn id="256" idx="2"/>
            </p:cNvCxnSpPr>
            <p:nvPr/>
          </p:nvCxnSpPr>
          <p:spPr>
            <a:xfrm>
              <a:off x="2156175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21"/>
            <p:cNvCxnSpPr/>
            <p:nvPr/>
          </p:nvCxnSpPr>
          <p:spPr>
            <a:xfrm>
              <a:off x="26895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1"/>
            <p:cNvCxnSpPr/>
            <p:nvPr/>
          </p:nvCxnSpPr>
          <p:spPr>
            <a:xfrm>
              <a:off x="32229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21"/>
            <p:cNvCxnSpPr/>
            <p:nvPr/>
          </p:nvCxnSpPr>
          <p:spPr>
            <a:xfrm>
              <a:off x="16227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21"/>
            <p:cNvCxnSpPr/>
            <p:nvPr/>
          </p:nvCxnSpPr>
          <p:spPr>
            <a:xfrm>
              <a:off x="1089300" y="4215400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2" name="Google Shape;262;p21"/>
          <p:cNvGrpSpPr/>
          <p:nvPr/>
        </p:nvGrpSpPr>
        <p:grpSpPr>
          <a:xfrm>
            <a:off x="1158150" y="2855213"/>
            <a:ext cx="1995900" cy="1716087"/>
            <a:chOff x="1158150" y="2855213"/>
            <a:chExt cx="1995900" cy="1716087"/>
          </a:xfrm>
        </p:grpSpPr>
        <p:sp>
          <p:nvSpPr>
            <p:cNvPr id="263" name="Google Shape;263;p21"/>
            <p:cNvSpPr/>
            <p:nvPr/>
          </p:nvSpPr>
          <p:spPr>
            <a:xfrm>
              <a:off x="1546500" y="3399800"/>
              <a:ext cx="1219200" cy="1171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0011</a:t>
              </a:r>
              <a:r>
                <a:rPr b="1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0100</a:t>
              </a:r>
              <a:endParaRPr b="1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0101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1010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10001101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01001000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1158150" y="2855213"/>
              <a:ext cx="19959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f.txt</a:t>
              </a:r>
              <a:endParaRPr b="0" i="0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65" name="Google Shape;265;p21"/>
          <p:cNvSpPr/>
          <p:nvPr/>
        </p:nvSpPr>
        <p:spPr>
          <a:xfrm>
            <a:off x="4610068" y="4624827"/>
            <a:ext cx="4028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1  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3 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5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924425" y="3048000"/>
            <a:ext cx="2207400" cy="8763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f.txt inode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data: 2, 4, 0, ...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7" name="Google Shape;267;p21"/>
          <p:cNvCxnSpPr/>
          <p:nvPr/>
        </p:nvCxnSpPr>
        <p:spPr>
          <a:xfrm>
            <a:off x="4933950" y="3924300"/>
            <a:ext cx="3429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1"/>
          <p:cNvCxnSpPr/>
          <p:nvPr/>
        </p:nvCxnSpPr>
        <p:spPr>
          <a:xfrm flipH="1">
            <a:off x="5943800" y="3933275"/>
            <a:ext cx="11793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