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</p:sldIdLst>
  <p:sldSz cy="5143500" cx="9144000"/>
  <p:notesSz cx="6858000" cy="9144000"/>
  <p:embeddedFontLst>
    <p:embeddedFont>
      <p:font typeface="Source Code Pro"/>
      <p:regular r:id="rId90"/>
      <p:bold r:id="rId91"/>
      <p:italic r:id="rId92"/>
      <p:boldItalic r:id="rId93"/>
    </p:embeddedFont>
    <p:embeddedFont>
      <p:font typeface="Oswald"/>
      <p:regular r:id="rId94"/>
      <p:bold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9620C9-B9A2-483C-A5B0-B04241DD6B9C}">
  <a:tblStyle styleId="{EA9620C9-B9A2-483C-A5B0-B04241DD6B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font" Target="fonts/Oswald-bold.fntdata"/><Relationship Id="rId50" Type="http://schemas.openxmlformats.org/officeDocument/2006/relationships/slide" Target="slides/slide44.xml"/><Relationship Id="rId94" Type="http://schemas.openxmlformats.org/officeDocument/2006/relationships/font" Target="fonts/Oswald-regular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SourceCodePro-bold.fntdata"/><Relationship Id="rId90" Type="http://schemas.openxmlformats.org/officeDocument/2006/relationships/font" Target="fonts/SourceCodePro-regular.fntdata"/><Relationship Id="rId93" Type="http://schemas.openxmlformats.org/officeDocument/2006/relationships/font" Target="fonts/SourceCodePro-boldItalic.fntdata"/><Relationship Id="rId92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to take attendance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383b4fb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383b4fb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383b4fb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383b4fb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c383b4fb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c383b4fb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383b4fb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383b4fb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wrap send in while loop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0db7ad0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0db7ad0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wrap send in while loop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0db7ad0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0db7ad0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c383b4fb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c383b4fb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c383b4fb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c383b4fb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383b4fb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c383b4fb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383b4fb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c383b4fb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c383b4f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c383b4f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c383b4fb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c383b4fb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383b4fb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c383b4fb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383b4fb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c383b4fb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383b4fb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383b4fb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383b4fb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c383b4fb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383b4fb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383b4fb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383b4fb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c383b4fb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c383b4fb0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c383b4fb0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c383b4fb0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c383b4fb0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c383b4fb0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c383b4fb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c383b4f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c383b4f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c383b4fb0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c383b4fb0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c383b4fb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c383b4fb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c383b4fb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c383b4fb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c383b4fb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c383b4fb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c383b4fb0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c383b4fb0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c383b4fb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c383b4fb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c383b4fb0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c383b4fb0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c383b4fb0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c383b4fb0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c383b4fb0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c383b4fb0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c383b4fb0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c383b4fb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c383b4fb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c383b4fb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c383b4fb0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c383b4fb0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c383b4fb0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c383b4fb0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c383b4fb0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c383b4fb0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c383b4fb0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c383b4fb0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c383b4fb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c383b4fb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c383b4fb0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c383b4fb0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c383b4fb0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c383b4fb0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c383b4fb0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c383b4fb0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c383b4fb0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c383b4fb0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ac383b4fb0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ac383b4fb0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383b4fb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383b4fb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c383b4fb0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c383b4fb0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ac383b4fb0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ac383b4fb0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c383b4fb0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c383b4fb0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c383b4fb0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c383b4fb0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c383b4fb0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c383b4fb0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c383b4fb0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c383b4fb0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ac383b4fb0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ac383b4fb0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ac383b4fb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ac383b4fb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ac383b4fb0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ac383b4fb0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c383b4fb0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c383b4fb0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383b4fb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383b4fb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c383b4fb0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c383b4fb0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c383b4fb0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c383b4fb0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c383b4fb0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c383b4fb0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c383b4fb0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c383b4fb0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ac383b4fb0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ac383b4fb0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ac383b4fb0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ac383b4fb0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c383b4fb0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c383b4fb0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c383b4fb0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c383b4fb0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c383b4fb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c383b4fb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ac383b4fb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ac383b4fb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383b4fb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c383b4fb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c383b4fb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c383b4fb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c383b4fb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c383b4fb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27f576c7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27f576c7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27f576c7a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27f576c7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ac383b4fb0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ac383b4fb0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ac383b4fb0_0_2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ac383b4fb0_0_2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c383b4fb0_0_2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c383b4fb0_0_2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27f576c7a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27f576c7a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ac383b4fb0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ac383b4fb0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c383b4fb0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c383b4fb0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383b4fb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c383b4fb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ac383b4fb0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ac383b4fb0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ac383b4fb0_0_1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ac383b4fb0_0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ac383b4fb0_0_1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ac383b4fb0_0_1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f9d0186f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f9d0186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c383b4fb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c383b4fb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github.com/eecs482/general-reference/tree/master/cpp/move_semantic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en.cppreference.com/w/cpp/thread/unique_lock/swap" TargetMode="External"/><Relationship Id="rId4" Type="http://schemas.openxmlformats.org/officeDocument/2006/relationships/hyperlink" Target="https://en.cppreference.com/w/cpp/thread/shared_lock/swap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11: Implementing a File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/**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 Receive 64 bytes from the client &amp; return it as a string.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receive_bytes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(data), </a:t>
            </a:r>
            <a:r>
              <a:rPr i="1" lang="en">
                <a:solidFill>
                  <a:schemeClr val="lt1"/>
                </a:solidFill>
              </a:rPr>
              <a:t>MSG_WAITALL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return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(data,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F1C232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// ...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Send the contents of buf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sock, 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*buf)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send</a:t>
            </a:r>
            <a:r>
              <a:rPr lang="en">
                <a:solidFill>
                  <a:schemeClr val="lt1"/>
                </a:solidFill>
              </a:rPr>
              <a:t>(sock, buf,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(buf),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F1C232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// ...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Send the contents of buf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sock, 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*buf)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send</a:t>
            </a:r>
            <a:r>
              <a:rPr lang="en">
                <a:solidFill>
                  <a:schemeClr val="lt1"/>
                </a:solidFill>
              </a:rPr>
              <a:t>(sock, buf,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(buf),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3349100" y="3836075"/>
            <a:ext cx="408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of a char* is 8 bytes!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F1C232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// ...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Send the contents of buf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sock, 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*buf, 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len)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send</a:t>
            </a:r>
            <a:r>
              <a:rPr lang="en">
                <a:solidFill>
                  <a:schemeClr val="lt1"/>
                </a:solidFill>
              </a:rPr>
              <a:t>(sock, buf, len,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F1C232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// ...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Send the contents of buf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sock, 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*buf, 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len)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send</a:t>
            </a:r>
            <a:r>
              <a:rPr lang="en">
                <a:solidFill>
                  <a:schemeClr val="lt1"/>
                </a:solidFill>
              </a:rPr>
              <a:t>(sock, buf, len,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310350" y="3831800"/>
            <a:ext cx="58158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first call to send() may not send all of the data.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522650"/>
            <a:ext cx="8520600" cy="3554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F1C232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// ...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Send the contents of buf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sock, 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*buf, 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len) {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size_t</a:t>
            </a:r>
            <a:r>
              <a:rPr lang="en">
                <a:solidFill>
                  <a:schemeClr val="lt1"/>
                </a:solidFill>
              </a:rPr>
              <a:t> sent = 0;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do</a:t>
            </a:r>
            <a:r>
              <a:rPr lang="en">
                <a:solidFill>
                  <a:schemeClr val="lt1"/>
                </a:solidFill>
              </a:rPr>
              <a:t> {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	bytes_sent += </a:t>
            </a:r>
            <a:r>
              <a:rPr lang="en">
                <a:solidFill>
                  <a:schemeClr val="accent5"/>
                </a:solidFill>
              </a:rPr>
              <a:t>send</a:t>
            </a:r>
            <a:r>
              <a:rPr lang="en">
                <a:solidFill>
                  <a:schemeClr val="lt1"/>
                </a:solidFill>
              </a:rPr>
              <a:t>(sock, buf + sent, len - sent, </a:t>
            </a:r>
            <a:r>
              <a:rPr lang="en">
                <a:solidFill>
                  <a:srgbClr val="E48312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 </a:t>
            </a: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>
                <a:solidFill>
                  <a:schemeClr val="lt1"/>
                </a:solidFill>
              </a:rPr>
              <a:t> (bytes_sent &lt; len);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Receive all of the data that the client has to send.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(data), MSG_WAITALL);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Echo the data back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(data));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572000" y="2489525"/>
            <a:ext cx="29721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 may send fewer than 64 bytes.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Receive all of the data that the client has to send.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Echo the data back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(data));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Receive all of the data that the client has to send.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n = 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Echo the data back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data, n);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2216300" y="2543575"/>
            <a:ext cx="58158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first call to recv() may not receive all of the data.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468825"/>
            <a:ext cx="8520600" cy="334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Receive all of the data that the client has to send.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bytes =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accent6"/>
                </a:solidFill>
              </a:rPr>
              <a:t>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do</a:t>
            </a:r>
            <a:r>
              <a:rPr lang="en">
                <a:solidFill>
                  <a:schemeClr val="lt1"/>
                </a:solidFill>
              </a:rPr>
              <a:t>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n = 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bytes += n;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 </a:t>
            </a: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>
                <a:solidFill>
                  <a:schemeClr val="lt1"/>
                </a:solidFill>
              </a:rPr>
              <a:t> (n &gt;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Echo the data back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data, bytes);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3502175" y="3172500"/>
            <a:ext cx="4006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Overwrites data each time.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56600" y="29269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Today: 03/31</a:t>
            </a:r>
            <a:endParaRPr sz="2400"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48400" y="457350"/>
            <a:ext cx="3837000" cy="4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Project 4</a:t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Due 04/17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56600" y="10842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468825"/>
            <a:ext cx="8520600" cy="3354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Receive all of the data that the client has to send.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int </a:t>
            </a:r>
            <a:r>
              <a:rPr lang="en">
                <a:solidFill>
                  <a:schemeClr val="lt1"/>
                </a:solidFill>
              </a:rPr>
              <a:t>pos =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do</a:t>
            </a:r>
            <a:r>
              <a:rPr lang="en">
                <a:solidFill>
                  <a:schemeClr val="lt1"/>
                </a:solidFill>
              </a:rPr>
              <a:t>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n = 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 + pos,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 - pos,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pos += n;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 </a:t>
            </a: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>
                <a:solidFill>
                  <a:schemeClr val="lt1"/>
                </a:solidFill>
              </a:rPr>
              <a:t> (n &gt;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Echo the data back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data, pos);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2536900" y="2113125"/>
            <a:ext cx="6202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 may send more than 64 bytes of data.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468825"/>
            <a:ext cx="8520600" cy="3312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Receive all of the data that the client has to send.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data;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buf[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do</a:t>
            </a:r>
            <a:r>
              <a:rPr lang="en">
                <a:solidFill>
                  <a:schemeClr val="lt1"/>
                </a:solidFill>
              </a:rPr>
              <a:t>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n = 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buf,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(buf),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data += </a:t>
            </a: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(buf, n);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 </a:t>
            </a: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>
                <a:solidFill>
                  <a:schemeClr val="lt1"/>
                </a:solidFill>
              </a:rPr>
              <a:t> (n &gt;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Echo the data back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data.c_str(), data.size());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468825"/>
            <a:ext cx="8520600" cy="3312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Receive all of the data that the client has to send.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data;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buf[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do</a:t>
            </a:r>
            <a:r>
              <a:rPr lang="en">
                <a:solidFill>
                  <a:schemeClr val="lt1"/>
                </a:solidFill>
              </a:rPr>
              <a:t>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n = 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buf,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(buf),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data += </a:t>
            </a: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(buf, n);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 </a:t>
            </a: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>
                <a:solidFill>
                  <a:schemeClr val="lt1"/>
                </a:solidFill>
              </a:rPr>
              <a:t> (n &gt;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 Echo the data back to the client.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send_bytes</a:t>
            </a:r>
            <a:r>
              <a:rPr lang="en">
                <a:solidFill>
                  <a:schemeClr val="lt1"/>
                </a:solidFill>
              </a:rPr>
              <a:t>(sock, data.c_str(), data.size());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3888975" y="2015550"/>
            <a:ext cx="4335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is still wrong actually!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4906525" y="3160700"/>
            <a:ext cx="36093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recv() does not return 0 until client calls close()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on-disk data structures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372500"/>
            <a:ext cx="4797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inode structure (file)</a:t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362975" y="1442849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5545575" y="1442850"/>
            <a:ext cx="2550600" cy="1469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  = </a:t>
            </a:r>
            <a:r>
              <a:rPr b="1"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  = "username"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  = 2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 = [7, 2]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3" name="Google Shape;213;p36"/>
          <p:cNvCxnSpPr/>
          <p:nvPr/>
        </p:nvCxnSpPr>
        <p:spPr>
          <a:xfrm flipH="1">
            <a:off x="4488375" y="2609850"/>
            <a:ext cx="2398200" cy="1217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36"/>
          <p:cNvSpPr/>
          <p:nvPr/>
        </p:nvSpPr>
        <p:spPr>
          <a:xfrm>
            <a:off x="2465500" y="3914675"/>
            <a:ext cx="2335200" cy="6096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hold these truths to be self-evident,</a:t>
            </a:r>
            <a:endParaRPr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2465500" y="3419475"/>
            <a:ext cx="2163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7 (data)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5672475" y="4038500"/>
            <a:ext cx="2335200" cy="6096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that all men are created equal...</a:t>
            </a:r>
            <a:endParaRPr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5434125" y="3646100"/>
            <a:ext cx="2303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 </a:t>
            </a: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(data)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8" name="Google Shape;218;p36"/>
          <p:cNvCxnSpPr/>
          <p:nvPr/>
        </p:nvCxnSpPr>
        <p:spPr>
          <a:xfrm>
            <a:off x="7353300" y="2609850"/>
            <a:ext cx="533400" cy="1371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7"/>
          <p:cNvGrpSpPr/>
          <p:nvPr/>
        </p:nvGrpSpPr>
        <p:grpSpPr>
          <a:xfrm>
            <a:off x="362971" y="3732111"/>
            <a:ext cx="5125252" cy="413425"/>
            <a:chOff x="362971" y="3732111"/>
            <a:chExt cx="5125252" cy="413425"/>
          </a:xfrm>
        </p:grpSpPr>
        <p:grpSp>
          <p:nvGrpSpPr>
            <p:cNvPr id="224" name="Google Shape;224;p37"/>
            <p:cNvGrpSpPr/>
            <p:nvPr/>
          </p:nvGrpSpPr>
          <p:grpSpPr>
            <a:xfrm>
              <a:off x="362971" y="3732111"/>
              <a:ext cx="3523019" cy="413425"/>
              <a:chOff x="4141695" y="3079376"/>
              <a:chExt cx="2198040" cy="253200"/>
            </a:xfrm>
          </p:grpSpPr>
          <p:sp>
            <p:nvSpPr>
              <p:cNvPr id="225" name="Google Shape;225;p37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7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7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37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7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7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7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37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3" name="Google Shape;233;p37"/>
            <p:cNvSpPr txBox="1"/>
            <p:nvPr/>
          </p:nvSpPr>
          <p:spPr>
            <a:xfrm>
              <a:off x="3938123" y="3780275"/>
              <a:ext cx="15501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Direntries</a:t>
              </a:r>
              <a:endParaRPr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372500"/>
            <a:ext cx="4260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directory entries</a:t>
            </a:r>
            <a:endParaRPr/>
          </a:p>
        </p:txBody>
      </p:sp>
      <p:sp>
        <p:nvSpPr>
          <p:cNvPr id="235" name="Google Shape;235;p37"/>
          <p:cNvSpPr txBox="1"/>
          <p:nvPr/>
        </p:nvSpPr>
        <p:spPr>
          <a:xfrm>
            <a:off x="362975" y="1442848"/>
            <a:ext cx="4395000" cy="11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5250305" y="1442844"/>
            <a:ext cx="2462100" cy="929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 = “file1.txt”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 = 4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6362650" y="2778100"/>
            <a:ext cx="1449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4 (inode)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8" name="Google Shape;238;p37"/>
          <p:cNvCxnSpPr/>
          <p:nvPr/>
        </p:nvCxnSpPr>
        <p:spPr>
          <a:xfrm>
            <a:off x="7174800" y="2068575"/>
            <a:ext cx="1243500" cy="1163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37"/>
          <p:cNvCxnSpPr/>
          <p:nvPr/>
        </p:nvCxnSpPr>
        <p:spPr>
          <a:xfrm>
            <a:off x="1907656" y="3938545"/>
            <a:ext cx="4200" cy="6690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37"/>
          <p:cNvSpPr/>
          <p:nvPr/>
        </p:nvSpPr>
        <p:spPr>
          <a:xfrm>
            <a:off x="1744776" y="4607248"/>
            <a:ext cx="342300" cy="294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37"/>
          <p:cNvGrpSpPr/>
          <p:nvPr/>
        </p:nvGrpSpPr>
        <p:grpSpPr>
          <a:xfrm>
            <a:off x="2618190" y="3938545"/>
            <a:ext cx="342300" cy="965992"/>
            <a:chOff x="2618190" y="3938545"/>
            <a:chExt cx="342300" cy="965992"/>
          </a:xfrm>
        </p:grpSpPr>
        <p:cxnSp>
          <p:nvCxnSpPr>
            <p:cNvPr id="242" name="Google Shape;242;p37"/>
            <p:cNvCxnSpPr/>
            <p:nvPr/>
          </p:nvCxnSpPr>
          <p:spPr>
            <a:xfrm>
              <a:off x="2771221" y="3938545"/>
              <a:ext cx="4200" cy="669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3" name="Google Shape;243;p37"/>
            <p:cNvSpPr/>
            <p:nvPr/>
          </p:nvSpPr>
          <p:spPr>
            <a:xfrm>
              <a:off x="2618190" y="4610237"/>
              <a:ext cx="342300" cy="2943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37"/>
          <p:cNvGrpSpPr/>
          <p:nvPr/>
        </p:nvGrpSpPr>
        <p:grpSpPr>
          <a:xfrm>
            <a:off x="3046987" y="3938545"/>
            <a:ext cx="342300" cy="963003"/>
            <a:chOff x="3046987" y="3938545"/>
            <a:chExt cx="342300" cy="963003"/>
          </a:xfrm>
        </p:grpSpPr>
        <p:cxnSp>
          <p:nvCxnSpPr>
            <p:cNvPr id="245" name="Google Shape;245;p37"/>
            <p:cNvCxnSpPr/>
            <p:nvPr/>
          </p:nvCxnSpPr>
          <p:spPr>
            <a:xfrm>
              <a:off x="3225072" y="3938545"/>
              <a:ext cx="4200" cy="669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" name="Google Shape;246;p37"/>
            <p:cNvSpPr/>
            <p:nvPr/>
          </p:nvSpPr>
          <p:spPr>
            <a:xfrm>
              <a:off x="3046987" y="4607248"/>
              <a:ext cx="342300" cy="2943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7"/>
          <p:cNvGrpSpPr/>
          <p:nvPr/>
        </p:nvGrpSpPr>
        <p:grpSpPr>
          <a:xfrm>
            <a:off x="3501072" y="3938545"/>
            <a:ext cx="342300" cy="963003"/>
            <a:chOff x="3501072" y="3938545"/>
            <a:chExt cx="342300" cy="963003"/>
          </a:xfrm>
        </p:grpSpPr>
        <p:cxnSp>
          <p:nvCxnSpPr>
            <p:cNvPr id="248" name="Google Shape;248;p37"/>
            <p:cNvCxnSpPr/>
            <p:nvPr/>
          </p:nvCxnSpPr>
          <p:spPr>
            <a:xfrm>
              <a:off x="3662650" y="3938545"/>
              <a:ext cx="4200" cy="669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9" name="Google Shape;249;p37"/>
            <p:cNvSpPr/>
            <p:nvPr/>
          </p:nvSpPr>
          <p:spPr>
            <a:xfrm>
              <a:off x="3501072" y="4607248"/>
              <a:ext cx="342300" cy="2943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37"/>
          <p:cNvGrpSpPr/>
          <p:nvPr/>
        </p:nvGrpSpPr>
        <p:grpSpPr>
          <a:xfrm>
            <a:off x="1290691" y="3938545"/>
            <a:ext cx="342300" cy="963003"/>
            <a:chOff x="1290691" y="3938545"/>
            <a:chExt cx="342300" cy="963003"/>
          </a:xfrm>
        </p:grpSpPr>
        <p:cxnSp>
          <p:nvCxnSpPr>
            <p:cNvPr id="251" name="Google Shape;251;p37"/>
            <p:cNvCxnSpPr/>
            <p:nvPr/>
          </p:nvCxnSpPr>
          <p:spPr>
            <a:xfrm>
              <a:off x="1470078" y="3938545"/>
              <a:ext cx="4200" cy="669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2" name="Google Shape;252;p37"/>
            <p:cNvSpPr/>
            <p:nvPr/>
          </p:nvSpPr>
          <p:spPr>
            <a:xfrm>
              <a:off x="1290691" y="4607248"/>
              <a:ext cx="342300" cy="2943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7"/>
          <p:cNvSpPr txBox="1"/>
          <p:nvPr/>
        </p:nvSpPr>
        <p:spPr>
          <a:xfrm>
            <a:off x="3904850" y="4575800"/>
            <a:ext cx="1024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Inodes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362975" y="2910150"/>
            <a:ext cx="3854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You can fit 8 fs_direntry in one disk block!</a:t>
            </a:r>
            <a:endParaRPr b="1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6362650" y="3476525"/>
            <a:ext cx="2550600" cy="1172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  = </a:t>
            </a:r>
            <a:r>
              <a:rPr b="1"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  = "username"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  = 2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 = [7, 2]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inode structure (directory)</a:t>
            </a:r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362975" y="1442849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5545575" y="1442850"/>
            <a:ext cx="2727600" cy="1469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  = </a:t>
            </a:r>
            <a:r>
              <a:rPr b="1"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'd'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  = "username"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  = 3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 = [13, 19, 2]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3" name="Google Shape;263;p38"/>
          <p:cNvCxnSpPr/>
          <p:nvPr/>
        </p:nvCxnSpPr>
        <p:spPr>
          <a:xfrm flipH="1">
            <a:off x="3144775" y="2602900"/>
            <a:ext cx="3696300" cy="8610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38"/>
          <p:cNvSpPr txBox="1"/>
          <p:nvPr/>
        </p:nvSpPr>
        <p:spPr>
          <a:xfrm>
            <a:off x="190925" y="3778675"/>
            <a:ext cx="3089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8x fs_direntry</a:t>
            </a: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65" name="Google Shape;265;p38"/>
          <p:cNvGrpSpPr/>
          <p:nvPr/>
        </p:nvGrpSpPr>
        <p:grpSpPr>
          <a:xfrm>
            <a:off x="458698" y="3367119"/>
            <a:ext cx="2705348" cy="311639"/>
            <a:chOff x="4141695" y="3079376"/>
            <a:chExt cx="2198040" cy="253200"/>
          </a:xfrm>
        </p:grpSpPr>
        <p:sp>
          <p:nvSpPr>
            <p:cNvPr id="266" name="Google Shape;266;p3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38"/>
          <p:cNvSpPr txBox="1"/>
          <p:nvPr/>
        </p:nvSpPr>
        <p:spPr>
          <a:xfrm>
            <a:off x="3290975" y="4362600"/>
            <a:ext cx="3240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(8x fs_direntry)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75" name="Google Shape;275;p38"/>
          <p:cNvGrpSpPr/>
          <p:nvPr/>
        </p:nvGrpSpPr>
        <p:grpSpPr>
          <a:xfrm>
            <a:off x="3370423" y="3916319"/>
            <a:ext cx="2705348" cy="311639"/>
            <a:chOff x="4141695" y="3079376"/>
            <a:chExt cx="2198040" cy="253200"/>
          </a:xfrm>
        </p:grpSpPr>
        <p:sp>
          <p:nvSpPr>
            <p:cNvPr id="276" name="Google Shape;276;p3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38"/>
          <p:cNvSpPr txBox="1"/>
          <p:nvPr/>
        </p:nvSpPr>
        <p:spPr>
          <a:xfrm>
            <a:off x="5743200" y="4049275"/>
            <a:ext cx="3089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(8x fs_direntry)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85" name="Google Shape;285;p38"/>
          <p:cNvGrpSpPr/>
          <p:nvPr/>
        </p:nvGrpSpPr>
        <p:grpSpPr>
          <a:xfrm>
            <a:off x="6290098" y="3678744"/>
            <a:ext cx="2705348" cy="311639"/>
            <a:chOff x="4141695" y="3079376"/>
            <a:chExt cx="2198040" cy="253200"/>
          </a:xfrm>
        </p:grpSpPr>
        <p:sp>
          <p:nvSpPr>
            <p:cNvPr id="286" name="Google Shape;286;p3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4" name="Google Shape;294;p38"/>
          <p:cNvCxnSpPr/>
          <p:nvPr/>
        </p:nvCxnSpPr>
        <p:spPr>
          <a:xfrm flipH="1">
            <a:off x="4731850" y="2622250"/>
            <a:ext cx="2728500" cy="114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38"/>
          <p:cNvCxnSpPr/>
          <p:nvPr/>
        </p:nvCxnSpPr>
        <p:spPr>
          <a:xfrm flipH="1">
            <a:off x="7683000" y="2593225"/>
            <a:ext cx="203100" cy="909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1163725" y="2812125"/>
            <a:ext cx="3979800" cy="69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inode;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u s e r n a m e 0 0 0  0 0 0 2  0 0 0 7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1163725" y="2812125"/>
            <a:ext cx="3979800" cy="69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inode;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disk_readblock(x, &amp;inode);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7515625" y="2327450"/>
            <a:ext cx="1110425" cy="11015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Google Shape;313;p40"/>
          <p:cNvSpPr/>
          <p:nvPr/>
        </p:nvSpPr>
        <p:spPr>
          <a:xfrm flipH="1" rot="-5400000">
            <a:off x="6418525" y="2976225"/>
            <a:ext cx="1114500" cy="786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19" name="Google Shape;319;p41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 s e r n a m e 0 0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0 0 0 2  0 0 0 7  0 0 0 2 ...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1163725" y="2812125"/>
            <a:ext cx="30291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inode.type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2" name="Google Shape;322;p41"/>
          <p:cNvCxnSpPr/>
          <p:nvPr/>
        </p:nvCxnSpPr>
        <p:spPr>
          <a:xfrm flipH="1">
            <a:off x="568400" y="3260225"/>
            <a:ext cx="6042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1"/>
          <p:cNvCxnSpPr/>
          <p:nvPr/>
        </p:nvCxnSpPr>
        <p:spPr>
          <a:xfrm flipH="1">
            <a:off x="906000" y="3260225"/>
            <a:ext cx="3278100" cy="8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1"/>
          <p:cNvSpPr txBox="1"/>
          <p:nvPr/>
        </p:nvSpPr>
        <p:spPr>
          <a:xfrm>
            <a:off x="4192975" y="2831175"/>
            <a:ext cx="148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cover relevant P4 concepts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send/recv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P4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Crash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Hand-over-hand locking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P4 tips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Google Shape;331;p42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 e r n a m e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0 0 0 2  0 0 0 7  0 0 0 2 ...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2" name="Google Shape;332;p42"/>
          <p:cNvSpPr txBox="1"/>
          <p:nvPr/>
        </p:nvSpPr>
        <p:spPr>
          <a:xfrm>
            <a:off x="1163725" y="2812125"/>
            <a:ext cx="30291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inode.owner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3" name="Google Shape;333;p42"/>
          <p:cNvCxnSpPr/>
          <p:nvPr/>
        </p:nvCxnSpPr>
        <p:spPr>
          <a:xfrm flipH="1">
            <a:off x="941600" y="3260225"/>
            <a:ext cx="2310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2"/>
          <p:cNvCxnSpPr/>
          <p:nvPr/>
        </p:nvCxnSpPr>
        <p:spPr>
          <a:xfrm flipH="1">
            <a:off x="3748800" y="3260225"/>
            <a:ext cx="435300" cy="7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2"/>
          <p:cNvSpPr txBox="1"/>
          <p:nvPr/>
        </p:nvSpPr>
        <p:spPr>
          <a:xfrm>
            <a:off x="4192975" y="2831175"/>
            <a:ext cx="148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"username"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 s e r n a m e 0 0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0 0 0 2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0 0 0 7  0 0 0 2 ...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1163725" y="2812125"/>
            <a:ext cx="30291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inode.size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4" name="Google Shape;344;p43"/>
          <p:cNvCxnSpPr/>
          <p:nvPr/>
        </p:nvCxnSpPr>
        <p:spPr>
          <a:xfrm>
            <a:off x="1172600" y="3260225"/>
            <a:ext cx="2558400" cy="8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3"/>
          <p:cNvCxnSpPr/>
          <p:nvPr/>
        </p:nvCxnSpPr>
        <p:spPr>
          <a:xfrm>
            <a:off x="4184100" y="3260225"/>
            <a:ext cx="5685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3"/>
          <p:cNvSpPr txBox="1"/>
          <p:nvPr/>
        </p:nvSpPr>
        <p:spPr>
          <a:xfrm>
            <a:off x="4192975" y="2831175"/>
            <a:ext cx="148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"2"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52" name="Google Shape;352;p44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 s e r n a m e 0 0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0 0 0 2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0 0 0 7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4" name="Google Shape;354;p44"/>
          <p:cNvSpPr txBox="1"/>
          <p:nvPr/>
        </p:nvSpPr>
        <p:spPr>
          <a:xfrm>
            <a:off x="1163725" y="2812125"/>
            <a:ext cx="30291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inode.blocks[0]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55" name="Google Shape;355;p44"/>
          <p:cNvCxnSpPr/>
          <p:nvPr/>
        </p:nvCxnSpPr>
        <p:spPr>
          <a:xfrm>
            <a:off x="1172600" y="3260225"/>
            <a:ext cx="37221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44"/>
          <p:cNvCxnSpPr/>
          <p:nvPr/>
        </p:nvCxnSpPr>
        <p:spPr>
          <a:xfrm>
            <a:off x="4184100" y="3260225"/>
            <a:ext cx="17145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44"/>
          <p:cNvSpPr txBox="1"/>
          <p:nvPr/>
        </p:nvSpPr>
        <p:spPr>
          <a:xfrm>
            <a:off x="4192975" y="2831175"/>
            <a:ext cx="148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"7"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63" name="Google Shape;363;p45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 s e r n a m e 0 0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0 0 0 2  0 0 0 7  0 0 0 2 ...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1163725" y="2812125"/>
            <a:ext cx="30291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strcpy(inode.owner,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"abc"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6" name="Google Shape;366;p45"/>
          <p:cNvCxnSpPr/>
          <p:nvPr/>
        </p:nvCxnSpPr>
        <p:spPr>
          <a:xfrm flipH="1">
            <a:off x="941600" y="3260225"/>
            <a:ext cx="2310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5"/>
          <p:cNvCxnSpPr/>
          <p:nvPr/>
        </p:nvCxnSpPr>
        <p:spPr>
          <a:xfrm flipH="1">
            <a:off x="3748800" y="3260225"/>
            <a:ext cx="435300" cy="7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5"/>
          <p:cNvSpPr txBox="1"/>
          <p:nvPr/>
        </p:nvSpPr>
        <p:spPr>
          <a:xfrm>
            <a:off x="4192975" y="2831175"/>
            <a:ext cx="148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74" name="Google Shape;374;p46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5" name="Google Shape;375;p46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b c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 a m e 0 0 0  0 0 0 2  0 0 0 7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6" name="Google Shape;376;p46"/>
          <p:cNvSpPr txBox="1"/>
          <p:nvPr/>
        </p:nvSpPr>
        <p:spPr>
          <a:xfrm>
            <a:off x="1163725" y="2812125"/>
            <a:ext cx="30291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strcpy(inode.owner,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"abc"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77" name="Google Shape;377;p46"/>
          <p:cNvCxnSpPr/>
          <p:nvPr/>
        </p:nvCxnSpPr>
        <p:spPr>
          <a:xfrm flipH="1">
            <a:off x="941600" y="3260225"/>
            <a:ext cx="2310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6"/>
          <p:cNvCxnSpPr/>
          <p:nvPr/>
        </p:nvCxnSpPr>
        <p:spPr>
          <a:xfrm flipH="1">
            <a:off x="3748800" y="3260225"/>
            <a:ext cx="435300" cy="7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46"/>
          <p:cNvSpPr txBox="1"/>
          <p:nvPr/>
        </p:nvSpPr>
        <p:spPr>
          <a:xfrm>
            <a:off x="4192975" y="2831175"/>
            <a:ext cx="148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85" name="Google Shape;385;p47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Google Shape;386;p47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a b c 0 n a m e 0 0 0  0 0 0 2  0 0 0 7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1163725" y="2812125"/>
            <a:ext cx="45837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strcpy(inode.owner,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"very-long-username"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88" name="Google Shape;388;p47"/>
          <p:cNvCxnSpPr/>
          <p:nvPr/>
        </p:nvCxnSpPr>
        <p:spPr>
          <a:xfrm flipH="1">
            <a:off x="941600" y="3260225"/>
            <a:ext cx="2310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7"/>
          <p:cNvCxnSpPr/>
          <p:nvPr/>
        </p:nvCxnSpPr>
        <p:spPr>
          <a:xfrm flipH="1">
            <a:off x="3748675" y="3260225"/>
            <a:ext cx="1998900" cy="7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7"/>
          <p:cNvSpPr txBox="1"/>
          <p:nvPr/>
        </p:nvSpPr>
        <p:spPr>
          <a:xfrm>
            <a:off x="4192975" y="2831175"/>
            <a:ext cx="148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7" name="Google Shape;397;p48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 e r y - l o n g - u  s e r n  a m e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8" name="Google Shape;398;p48"/>
          <p:cNvSpPr txBox="1"/>
          <p:nvPr/>
        </p:nvSpPr>
        <p:spPr>
          <a:xfrm>
            <a:off x="1163725" y="2812125"/>
            <a:ext cx="45837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strcpy(inode.owner,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"very-long-username"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99" name="Google Shape;399;p48"/>
          <p:cNvCxnSpPr/>
          <p:nvPr/>
        </p:nvCxnSpPr>
        <p:spPr>
          <a:xfrm flipH="1">
            <a:off x="941600" y="3260225"/>
            <a:ext cx="2310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8"/>
          <p:cNvCxnSpPr/>
          <p:nvPr/>
        </p:nvCxnSpPr>
        <p:spPr>
          <a:xfrm flipH="1">
            <a:off x="3748675" y="3260225"/>
            <a:ext cx="1998900" cy="7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48"/>
          <p:cNvSpPr txBox="1"/>
          <p:nvPr/>
        </p:nvSpPr>
        <p:spPr>
          <a:xfrm>
            <a:off x="4192975" y="2831175"/>
            <a:ext cx="148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v e r y - l o n g - u  s e r n  a m e 0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9" name="Google Shape;409;p49"/>
          <p:cNvSpPr txBox="1"/>
          <p:nvPr/>
        </p:nvSpPr>
        <p:spPr>
          <a:xfrm>
            <a:off x="1163725" y="2812125"/>
            <a:ext cx="30291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inode.size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</a:t>
            </a:r>
            <a:endParaRPr/>
          </a:p>
        </p:txBody>
      </p:sp>
      <p:sp>
        <p:nvSpPr>
          <p:cNvPr id="415" name="Google Shape;415;p50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6" name="Google Shape;416;p50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v e r y - l o n g - u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 e r n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 m e 0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17" name="Google Shape;417;p50"/>
          <p:cNvCxnSpPr/>
          <p:nvPr/>
        </p:nvCxnSpPr>
        <p:spPr>
          <a:xfrm>
            <a:off x="1172600" y="3260225"/>
            <a:ext cx="2540700" cy="8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0"/>
          <p:cNvCxnSpPr/>
          <p:nvPr/>
        </p:nvCxnSpPr>
        <p:spPr>
          <a:xfrm>
            <a:off x="4192975" y="3256325"/>
            <a:ext cx="6753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50"/>
          <p:cNvSpPr txBox="1"/>
          <p:nvPr/>
        </p:nvSpPr>
        <p:spPr>
          <a:xfrm>
            <a:off x="4192975" y="2831175"/>
            <a:ext cx="148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"1936028270"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50"/>
          <p:cNvSpPr txBox="1"/>
          <p:nvPr/>
        </p:nvSpPr>
        <p:spPr>
          <a:xfrm>
            <a:off x="1163725" y="2812125"/>
            <a:ext cx="30291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inode.size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5187975" y="1983375"/>
            <a:ext cx="2146800" cy="2096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fs_inode: adding a block</a:t>
            </a:r>
            <a:endParaRPr/>
          </a:p>
        </p:txBody>
      </p:sp>
      <p:sp>
        <p:nvSpPr>
          <p:cNvPr id="427" name="Google Shape;427;p51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p51"/>
          <p:cNvSpPr/>
          <p:nvPr/>
        </p:nvSpPr>
        <p:spPr>
          <a:xfrm>
            <a:off x="757425" y="1585000"/>
            <a:ext cx="2550600" cy="1469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  = </a:t>
            </a:r>
            <a:r>
              <a:rPr b="1"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  = "username"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  = 2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 = [7, 2]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9" name="Google Shape;429;p51"/>
          <p:cNvSpPr/>
          <p:nvPr/>
        </p:nvSpPr>
        <p:spPr>
          <a:xfrm>
            <a:off x="3117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that all men are created equal...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0" name="Google Shape;430;p51"/>
          <p:cNvSpPr/>
          <p:nvPr/>
        </p:nvSpPr>
        <p:spPr>
          <a:xfrm>
            <a:off x="17134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='f'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owner="username"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= 2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blocks=[7, 2]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1" name="Google Shape;431;p51"/>
          <p:cNvSpPr/>
          <p:nvPr/>
        </p:nvSpPr>
        <p:spPr>
          <a:xfrm>
            <a:off x="31151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51"/>
          <p:cNvSpPr/>
          <p:nvPr/>
        </p:nvSpPr>
        <p:spPr>
          <a:xfrm>
            <a:off x="45168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that they are endowed by their...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51"/>
          <p:cNvSpPr/>
          <p:nvPr/>
        </p:nvSpPr>
        <p:spPr>
          <a:xfrm>
            <a:off x="59185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51"/>
          <p:cNvSpPr/>
          <p:nvPr/>
        </p:nvSpPr>
        <p:spPr>
          <a:xfrm>
            <a:off x="73202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hold these truths to be self-evident,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35" name="Google Shape;435;p51"/>
          <p:cNvCxnSpPr/>
          <p:nvPr/>
        </p:nvCxnSpPr>
        <p:spPr>
          <a:xfrm>
            <a:off x="2105375" y="2744975"/>
            <a:ext cx="5756400" cy="7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6" name="Google Shape;436;p51"/>
          <p:cNvCxnSpPr/>
          <p:nvPr/>
        </p:nvCxnSpPr>
        <p:spPr>
          <a:xfrm flipH="1">
            <a:off x="1137000" y="2700550"/>
            <a:ext cx="1377000" cy="8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7" name="Google Shape;437;p51"/>
          <p:cNvSpPr txBox="1"/>
          <p:nvPr/>
        </p:nvSpPr>
        <p:spPr>
          <a:xfrm>
            <a:off x="440875" y="4771775"/>
            <a:ext cx="8280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			  3			   4			  5				6			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send/recv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fs_inode: adding a block</a:t>
            </a:r>
            <a:endParaRPr/>
          </a:p>
        </p:txBody>
      </p:sp>
      <p:sp>
        <p:nvSpPr>
          <p:cNvPr id="443" name="Google Shape;443;p52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757425" y="1585000"/>
            <a:ext cx="2550600" cy="1469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  = </a:t>
            </a:r>
            <a:r>
              <a:rPr b="1"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  = "username"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  = </a:t>
            </a:r>
            <a:r>
              <a:rPr b="1" lang="en" sz="1600" u="sng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900" u="sng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 = [7, 2, </a:t>
            </a:r>
            <a:r>
              <a:rPr b="1" lang="en" sz="1600" u="sng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52"/>
          <p:cNvSpPr/>
          <p:nvPr/>
        </p:nvSpPr>
        <p:spPr>
          <a:xfrm>
            <a:off x="3117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that all men are created equal...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Google Shape;446;p52"/>
          <p:cNvSpPr/>
          <p:nvPr/>
        </p:nvSpPr>
        <p:spPr>
          <a:xfrm>
            <a:off x="17134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='f'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owner="username"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= </a:t>
            </a:r>
            <a:r>
              <a:rPr b="1" lang="en" sz="1000" u="sng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000" u="sng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blocks=[7, 2, </a:t>
            </a:r>
            <a:r>
              <a:rPr b="1" lang="en" sz="1000" u="sng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31151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45168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that they are endowed by their...</a:t>
            </a:r>
            <a:endParaRPr sz="1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59185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7320200" y="3648175"/>
            <a:ext cx="1401300" cy="1091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hold these truths to be self-evident,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51" name="Google Shape;451;p52"/>
          <p:cNvCxnSpPr/>
          <p:nvPr/>
        </p:nvCxnSpPr>
        <p:spPr>
          <a:xfrm>
            <a:off x="2105375" y="2744975"/>
            <a:ext cx="5756400" cy="7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52"/>
          <p:cNvCxnSpPr/>
          <p:nvPr/>
        </p:nvCxnSpPr>
        <p:spPr>
          <a:xfrm flipH="1">
            <a:off x="1137000" y="2700550"/>
            <a:ext cx="1377000" cy="8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3" name="Google Shape;453;p52"/>
          <p:cNvCxnSpPr/>
          <p:nvPr/>
        </p:nvCxnSpPr>
        <p:spPr>
          <a:xfrm>
            <a:off x="2887100" y="2727200"/>
            <a:ext cx="2238600" cy="74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454" name="Google Shape;454;p52"/>
          <p:cNvSpPr txBox="1"/>
          <p:nvPr/>
        </p:nvSpPr>
        <p:spPr>
          <a:xfrm>
            <a:off x="440875" y="4771775"/>
            <a:ext cx="8280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			  3			   4			  5				6			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/>
          <p:nvPr/>
        </p:nvSpPr>
        <p:spPr>
          <a:xfrm>
            <a:off x="1163725" y="2571750"/>
            <a:ext cx="39798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inode;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0" name="Google Shape;460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fs_inode: adding a block</a:t>
            </a:r>
            <a:endParaRPr/>
          </a:p>
        </p:txBody>
      </p:sp>
      <p:sp>
        <p:nvSpPr>
          <p:cNvPr id="461" name="Google Shape;461;p53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53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fs_inode: adding a block</a:t>
            </a:r>
            <a:endParaRPr/>
          </a:p>
        </p:txBody>
      </p:sp>
      <p:sp>
        <p:nvSpPr>
          <p:cNvPr id="468" name="Google Shape;468;p54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9" name="Google Shape;469;p54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 s e r n a m e 0 0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0 0 0 2  0 0 0 7  0 0 0 2 ...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0" name="Google Shape;470;p54"/>
          <p:cNvSpPr/>
          <p:nvPr/>
        </p:nvSpPr>
        <p:spPr>
          <a:xfrm>
            <a:off x="7515625" y="2327450"/>
            <a:ext cx="1110425" cy="11015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1" name="Google Shape;471;p54"/>
          <p:cNvSpPr/>
          <p:nvPr/>
        </p:nvSpPr>
        <p:spPr>
          <a:xfrm flipH="1" rot="-5400000">
            <a:off x="6418525" y="2976225"/>
            <a:ext cx="1114500" cy="786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4"/>
          <p:cNvSpPr txBox="1"/>
          <p:nvPr/>
        </p:nvSpPr>
        <p:spPr>
          <a:xfrm>
            <a:off x="1163725" y="2571750"/>
            <a:ext cx="39798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inode;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disk_readblock(x, &amp;inode);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fs_inode: adding a block</a:t>
            </a:r>
            <a:endParaRPr/>
          </a:p>
        </p:txBody>
      </p:sp>
      <p:sp>
        <p:nvSpPr>
          <p:cNvPr id="478" name="Google Shape;478;p55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Google Shape;479;p55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 s e r n a m e 0 0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0 0 0 2  0 0 0 7  0 0 0 2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0 0 0 5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Google Shape;480;p55"/>
          <p:cNvSpPr txBox="1"/>
          <p:nvPr/>
        </p:nvSpPr>
        <p:spPr>
          <a:xfrm>
            <a:off x="1163725" y="2571750"/>
            <a:ext cx="39798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inode;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disk_readblock(x, &amp;inode);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inode.blocks[2] = 5;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fs_inode: adding a block</a:t>
            </a:r>
            <a:endParaRPr/>
          </a:p>
        </p:txBody>
      </p:sp>
      <p:sp>
        <p:nvSpPr>
          <p:cNvPr id="486" name="Google Shape;486;p56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7" name="Google Shape;487;p56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 s e r n a m e 0 0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0 0 0 3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0 0 0 7  0 0 0 2  0 0 0 5 ...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8" name="Google Shape;488;p56"/>
          <p:cNvSpPr txBox="1"/>
          <p:nvPr/>
        </p:nvSpPr>
        <p:spPr>
          <a:xfrm>
            <a:off x="1163725" y="2571750"/>
            <a:ext cx="39798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inode;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disk_readblock(x, &amp;inode);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inode.blocks[2] = 5;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inode.size++;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fs_inode: adding a block</a:t>
            </a:r>
            <a:endParaRPr/>
          </a:p>
        </p:txBody>
      </p:sp>
      <p:sp>
        <p:nvSpPr>
          <p:cNvPr id="494" name="Google Shape;494;p57"/>
          <p:cNvSpPr txBox="1"/>
          <p:nvPr/>
        </p:nvSpPr>
        <p:spPr>
          <a:xfrm>
            <a:off x="4035000" y="608524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5" name="Google Shape;495;p57"/>
          <p:cNvSpPr/>
          <p:nvPr/>
        </p:nvSpPr>
        <p:spPr>
          <a:xfrm>
            <a:off x="517950" y="4072350"/>
            <a:ext cx="81081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 s e r n a m e 0 0 0</a:t>
            </a: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0 0 0 3  0 0 0 7  0 0 0 2  0 0 0 5 ...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6" name="Google Shape;496;p57"/>
          <p:cNvSpPr txBox="1"/>
          <p:nvPr/>
        </p:nvSpPr>
        <p:spPr>
          <a:xfrm>
            <a:off x="1163725" y="2571750"/>
            <a:ext cx="39798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inode;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disk_readblock(x, &amp;inode);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inode.blocks[2] = 5;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inode.size++;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disk_writeblock(x, &amp;inode);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7" name="Google Shape;497;p57"/>
          <p:cNvSpPr/>
          <p:nvPr/>
        </p:nvSpPr>
        <p:spPr>
          <a:xfrm>
            <a:off x="7515625" y="2327450"/>
            <a:ext cx="1110425" cy="11015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8" name="Google Shape;498;p57"/>
          <p:cNvSpPr/>
          <p:nvPr/>
        </p:nvSpPr>
        <p:spPr>
          <a:xfrm>
            <a:off x="6547075" y="2691675"/>
            <a:ext cx="826200" cy="110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inode structure (directory)</a:t>
            </a:r>
            <a:endParaRPr/>
          </a:p>
        </p:txBody>
      </p:sp>
      <p:sp>
        <p:nvSpPr>
          <p:cNvPr id="504" name="Google Shape;504;p58"/>
          <p:cNvSpPr txBox="1"/>
          <p:nvPr/>
        </p:nvSpPr>
        <p:spPr>
          <a:xfrm>
            <a:off x="362975" y="1442849"/>
            <a:ext cx="4797300" cy="14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fs_inode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owner[FS_MAXUSERNAME + 1];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blocks[FS_MAXFILEBLOCKS];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5" name="Google Shape;505;p58"/>
          <p:cNvSpPr/>
          <p:nvPr/>
        </p:nvSpPr>
        <p:spPr>
          <a:xfrm>
            <a:off x="5545575" y="1442850"/>
            <a:ext cx="2727600" cy="1469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  = </a:t>
            </a:r>
            <a:r>
              <a:rPr b="1"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'd'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  = "username"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  = 3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 = [13, 19, 2]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06" name="Google Shape;506;p58"/>
          <p:cNvCxnSpPr/>
          <p:nvPr/>
        </p:nvCxnSpPr>
        <p:spPr>
          <a:xfrm flipH="1">
            <a:off x="3144775" y="2602900"/>
            <a:ext cx="3696300" cy="8610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7" name="Google Shape;507;p58"/>
          <p:cNvSpPr txBox="1"/>
          <p:nvPr/>
        </p:nvSpPr>
        <p:spPr>
          <a:xfrm>
            <a:off x="190925" y="3778675"/>
            <a:ext cx="3089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8x fs_direntry</a:t>
            </a: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08" name="Google Shape;508;p58"/>
          <p:cNvGrpSpPr/>
          <p:nvPr/>
        </p:nvGrpSpPr>
        <p:grpSpPr>
          <a:xfrm>
            <a:off x="458698" y="3367119"/>
            <a:ext cx="2705348" cy="311639"/>
            <a:chOff x="4141695" y="3079376"/>
            <a:chExt cx="2198040" cy="253200"/>
          </a:xfrm>
        </p:grpSpPr>
        <p:sp>
          <p:nvSpPr>
            <p:cNvPr id="509" name="Google Shape;509;p5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5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5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5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5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5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5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58"/>
          <p:cNvSpPr txBox="1"/>
          <p:nvPr/>
        </p:nvSpPr>
        <p:spPr>
          <a:xfrm>
            <a:off x="3290975" y="4362600"/>
            <a:ext cx="3240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(8x fs_direntry)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18" name="Google Shape;518;p58"/>
          <p:cNvGrpSpPr/>
          <p:nvPr/>
        </p:nvGrpSpPr>
        <p:grpSpPr>
          <a:xfrm>
            <a:off x="3370423" y="3916319"/>
            <a:ext cx="2705348" cy="311639"/>
            <a:chOff x="4141695" y="3079376"/>
            <a:chExt cx="2198040" cy="253200"/>
          </a:xfrm>
        </p:grpSpPr>
        <p:sp>
          <p:nvSpPr>
            <p:cNvPr id="519" name="Google Shape;519;p5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5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5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7" name="Google Shape;527;p58"/>
          <p:cNvSpPr txBox="1"/>
          <p:nvPr/>
        </p:nvSpPr>
        <p:spPr>
          <a:xfrm>
            <a:off x="5743200" y="4049275"/>
            <a:ext cx="3089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(8x fs_direntry)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28" name="Google Shape;528;p58"/>
          <p:cNvGrpSpPr/>
          <p:nvPr/>
        </p:nvGrpSpPr>
        <p:grpSpPr>
          <a:xfrm>
            <a:off x="6290098" y="3678744"/>
            <a:ext cx="2705348" cy="311639"/>
            <a:chOff x="4141695" y="3079376"/>
            <a:chExt cx="2198040" cy="253200"/>
          </a:xfrm>
        </p:grpSpPr>
        <p:sp>
          <p:nvSpPr>
            <p:cNvPr id="529" name="Google Shape;529;p5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5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5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5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5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5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37" name="Google Shape;537;p58"/>
          <p:cNvCxnSpPr/>
          <p:nvPr/>
        </p:nvCxnSpPr>
        <p:spPr>
          <a:xfrm flipH="1">
            <a:off x="4731850" y="2622250"/>
            <a:ext cx="2728500" cy="114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8" name="Google Shape;538;p58"/>
          <p:cNvCxnSpPr/>
          <p:nvPr/>
        </p:nvCxnSpPr>
        <p:spPr>
          <a:xfrm flipH="1">
            <a:off x="7683000" y="2593225"/>
            <a:ext cx="203100" cy="909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9"/>
          <p:cNvGrpSpPr/>
          <p:nvPr/>
        </p:nvGrpSpPr>
        <p:grpSpPr>
          <a:xfrm>
            <a:off x="362971" y="3732111"/>
            <a:ext cx="5125252" cy="413425"/>
            <a:chOff x="362971" y="3732111"/>
            <a:chExt cx="5125252" cy="413425"/>
          </a:xfrm>
        </p:grpSpPr>
        <p:grpSp>
          <p:nvGrpSpPr>
            <p:cNvPr id="544" name="Google Shape;544;p59"/>
            <p:cNvGrpSpPr/>
            <p:nvPr/>
          </p:nvGrpSpPr>
          <p:grpSpPr>
            <a:xfrm>
              <a:off x="362971" y="3732111"/>
              <a:ext cx="3523019" cy="413425"/>
              <a:chOff x="4141695" y="3079376"/>
              <a:chExt cx="2198040" cy="253200"/>
            </a:xfrm>
          </p:grpSpPr>
          <p:sp>
            <p:nvSpPr>
              <p:cNvPr id="545" name="Google Shape;545;p59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59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59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59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9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9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9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9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3" name="Google Shape;553;p59"/>
            <p:cNvSpPr txBox="1"/>
            <p:nvPr/>
          </p:nvSpPr>
          <p:spPr>
            <a:xfrm>
              <a:off x="3938123" y="3780275"/>
              <a:ext cx="15501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Direntries</a:t>
              </a:r>
              <a:endParaRPr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554" name="Google Shape;554;p59"/>
          <p:cNvSpPr txBox="1"/>
          <p:nvPr>
            <p:ph type="title"/>
          </p:nvPr>
        </p:nvSpPr>
        <p:spPr>
          <a:xfrm>
            <a:off x="311700" y="372500"/>
            <a:ext cx="4260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directory entries</a:t>
            </a:r>
            <a:endParaRPr/>
          </a:p>
        </p:txBody>
      </p:sp>
      <p:sp>
        <p:nvSpPr>
          <p:cNvPr id="555" name="Google Shape;555;p59"/>
          <p:cNvSpPr txBox="1"/>
          <p:nvPr/>
        </p:nvSpPr>
        <p:spPr>
          <a:xfrm>
            <a:off x="362975" y="1442848"/>
            <a:ext cx="4395000" cy="11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6" name="Google Shape;556;p59"/>
          <p:cNvSpPr/>
          <p:nvPr/>
        </p:nvSpPr>
        <p:spPr>
          <a:xfrm>
            <a:off x="5250305" y="1442844"/>
            <a:ext cx="2462100" cy="929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 = “file1.txt”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 = 4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7" name="Google Shape;557;p59"/>
          <p:cNvSpPr txBox="1"/>
          <p:nvPr/>
        </p:nvSpPr>
        <p:spPr>
          <a:xfrm>
            <a:off x="6362650" y="2778100"/>
            <a:ext cx="1449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 4 (inode)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58" name="Google Shape;558;p59"/>
          <p:cNvCxnSpPr/>
          <p:nvPr/>
        </p:nvCxnSpPr>
        <p:spPr>
          <a:xfrm>
            <a:off x="7174800" y="2068575"/>
            <a:ext cx="1243500" cy="1163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9" name="Google Shape;559;p59"/>
          <p:cNvCxnSpPr/>
          <p:nvPr/>
        </p:nvCxnSpPr>
        <p:spPr>
          <a:xfrm>
            <a:off x="1907656" y="3938545"/>
            <a:ext cx="4200" cy="6690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0" name="Google Shape;560;p59"/>
          <p:cNvSpPr/>
          <p:nvPr/>
        </p:nvSpPr>
        <p:spPr>
          <a:xfrm>
            <a:off x="1744776" y="4607248"/>
            <a:ext cx="342300" cy="294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1" name="Google Shape;561;p59"/>
          <p:cNvGrpSpPr/>
          <p:nvPr/>
        </p:nvGrpSpPr>
        <p:grpSpPr>
          <a:xfrm>
            <a:off x="2618190" y="3938545"/>
            <a:ext cx="342300" cy="965992"/>
            <a:chOff x="2618190" y="3938545"/>
            <a:chExt cx="342300" cy="965992"/>
          </a:xfrm>
        </p:grpSpPr>
        <p:cxnSp>
          <p:nvCxnSpPr>
            <p:cNvPr id="562" name="Google Shape;562;p59"/>
            <p:cNvCxnSpPr/>
            <p:nvPr/>
          </p:nvCxnSpPr>
          <p:spPr>
            <a:xfrm>
              <a:off x="2771221" y="3938545"/>
              <a:ext cx="4200" cy="669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3" name="Google Shape;563;p59"/>
            <p:cNvSpPr/>
            <p:nvPr/>
          </p:nvSpPr>
          <p:spPr>
            <a:xfrm>
              <a:off x="2618190" y="4610237"/>
              <a:ext cx="342300" cy="2943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p59"/>
          <p:cNvGrpSpPr/>
          <p:nvPr/>
        </p:nvGrpSpPr>
        <p:grpSpPr>
          <a:xfrm>
            <a:off x="3046987" y="3938545"/>
            <a:ext cx="342300" cy="963003"/>
            <a:chOff x="3046987" y="3938545"/>
            <a:chExt cx="342300" cy="963003"/>
          </a:xfrm>
        </p:grpSpPr>
        <p:cxnSp>
          <p:nvCxnSpPr>
            <p:cNvPr id="565" name="Google Shape;565;p59"/>
            <p:cNvCxnSpPr/>
            <p:nvPr/>
          </p:nvCxnSpPr>
          <p:spPr>
            <a:xfrm>
              <a:off x="3225072" y="3938545"/>
              <a:ext cx="4200" cy="669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6" name="Google Shape;566;p59"/>
            <p:cNvSpPr/>
            <p:nvPr/>
          </p:nvSpPr>
          <p:spPr>
            <a:xfrm>
              <a:off x="3046987" y="4607248"/>
              <a:ext cx="342300" cy="2943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p59"/>
          <p:cNvGrpSpPr/>
          <p:nvPr/>
        </p:nvGrpSpPr>
        <p:grpSpPr>
          <a:xfrm>
            <a:off x="3501072" y="3938545"/>
            <a:ext cx="342300" cy="963003"/>
            <a:chOff x="3501072" y="3938545"/>
            <a:chExt cx="342300" cy="963003"/>
          </a:xfrm>
        </p:grpSpPr>
        <p:cxnSp>
          <p:nvCxnSpPr>
            <p:cNvPr id="568" name="Google Shape;568;p59"/>
            <p:cNvCxnSpPr/>
            <p:nvPr/>
          </p:nvCxnSpPr>
          <p:spPr>
            <a:xfrm>
              <a:off x="3662650" y="3938545"/>
              <a:ext cx="4200" cy="669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9" name="Google Shape;569;p59"/>
            <p:cNvSpPr/>
            <p:nvPr/>
          </p:nvSpPr>
          <p:spPr>
            <a:xfrm>
              <a:off x="3501072" y="4607248"/>
              <a:ext cx="342300" cy="2943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59"/>
          <p:cNvGrpSpPr/>
          <p:nvPr/>
        </p:nvGrpSpPr>
        <p:grpSpPr>
          <a:xfrm>
            <a:off x="1290691" y="3938545"/>
            <a:ext cx="342300" cy="963003"/>
            <a:chOff x="1290691" y="3938545"/>
            <a:chExt cx="342300" cy="963003"/>
          </a:xfrm>
        </p:grpSpPr>
        <p:cxnSp>
          <p:nvCxnSpPr>
            <p:cNvPr id="571" name="Google Shape;571;p59"/>
            <p:cNvCxnSpPr/>
            <p:nvPr/>
          </p:nvCxnSpPr>
          <p:spPr>
            <a:xfrm>
              <a:off x="1470078" y="3938545"/>
              <a:ext cx="4200" cy="669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72" name="Google Shape;572;p59"/>
            <p:cNvSpPr/>
            <p:nvPr/>
          </p:nvSpPr>
          <p:spPr>
            <a:xfrm>
              <a:off x="1290691" y="4607248"/>
              <a:ext cx="342300" cy="2943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59"/>
          <p:cNvSpPr txBox="1"/>
          <p:nvPr/>
        </p:nvSpPr>
        <p:spPr>
          <a:xfrm>
            <a:off x="3904850" y="4575800"/>
            <a:ext cx="1024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Inodes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4" name="Google Shape;574;p59"/>
          <p:cNvSpPr txBox="1"/>
          <p:nvPr/>
        </p:nvSpPr>
        <p:spPr>
          <a:xfrm>
            <a:off x="362975" y="2910150"/>
            <a:ext cx="3854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You can fit 8 fs_direntry in one disk block!</a:t>
            </a:r>
            <a:endParaRPr b="1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5" name="Google Shape;575;p59"/>
          <p:cNvSpPr/>
          <p:nvPr/>
        </p:nvSpPr>
        <p:spPr>
          <a:xfrm>
            <a:off x="6362650" y="3476525"/>
            <a:ext cx="2550600" cy="1172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  = </a:t>
            </a:r>
            <a:r>
              <a:rPr b="1"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  = "username"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  = 2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 = [7, 2]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direntries</a:t>
            </a:r>
            <a:endParaRPr/>
          </a:p>
        </p:txBody>
      </p:sp>
      <p:sp>
        <p:nvSpPr>
          <p:cNvPr id="581" name="Google Shape;581;p60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2" name="Google Shape;582;p60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3" name="Google Shape;583;p60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4" name="Google Shape;584;p60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5" name="Google Shape;585;p60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6" name="Google Shape;586;p60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7" name="Google Shape;587;p60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8" name="Google Shape;588;p60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9" name="Google Shape;589;p60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0" name="Google Shape;590;p60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1" name="Google Shape;591;p60"/>
          <p:cNvSpPr txBox="1"/>
          <p:nvPr/>
        </p:nvSpPr>
        <p:spPr>
          <a:xfrm>
            <a:off x="932750" y="2000800"/>
            <a:ext cx="4486200" cy="57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entries[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FS_DIRENTRIES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direntries</a:t>
            </a:r>
            <a:endParaRPr/>
          </a:p>
        </p:txBody>
      </p:sp>
      <p:sp>
        <p:nvSpPr>
          <p:cNvPr id="597" name="Google Shape;597;p61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8" name="Google Shape;598;p61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9" name="Google Shape;599;p61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0" name="Google Shape;600;p61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1" name="Google Shape;601;p61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Google Shape;602;p61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3" name="Google Shape;603;p61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 ... 2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61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 ... 6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61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x x x x x x ... 0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6" name="Google Shape;606;p61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7" name="Google Shape;607;p61"/>
          <p:cNvSpPr/>
          <p:nvPr/>
        </p:nvSpPr>
        <p:spPr>
          <a:xfrm>
            <a:off x="7515625" y="1798463"/>
            <a:ext cx="1110425" cy="11015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8" name="Google Shape;608;p61"/>
          <p:cNvSpPr/>
          <p:nvPr/>
        </p:nvSpPr>
        <p:spPr>
          <a:xfrm flipH="1" rot="-5400000">
            <a:off x="6418525" y="2447238"/>
            <a:ext cx="1114500" cy="786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932750" y="2000800"/>
            <a:ext cx="4486200" cy="57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entries[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FS_DIRENTRIES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disk_readblock(dir_inode.blocks[0], &amp;entries);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sockets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460250"/>
            <a:ext cx="8520600" cy="332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Sends </a:t>
            </a:r>
            <a:r>
              <a:rPr b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 to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bytes to peer from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buffer.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*/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sock,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If there is pending data on the socket, receives 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 </a:t>
            </a:r>
            <a:r>
              <a:rPr b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 to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bytes from peer into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buffer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returns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 the number of bytes received.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 If the connection is closed by peer, returns 0.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 If there is an error, returns -1. */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sock,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direntries</a:t>
            </a:r>
            <a:endParaRPr/>
          </a:p>
        </p:txBody>
      </p:sp>
      <p:sp>
        <p:nvSpPr>
          <p:cNvPr id="615" name="Google Shape;615;p62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6" name="Google Shape;616;p62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Google Shape;617;p62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Google Shape;618;p62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Google Shape;619;p62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0" name="Google Shape;620;p62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1" name="Google Shape;621;p62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... 2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2" name="Google Shape;622;p62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 ... 6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3" name="Google Shape;623;p62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x x x x x x ... 0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4" name="Google Shape;624;p62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5" name="Google Shape;625;p62"/>
          <p:cNvSpPr txBox="1"/>
          <p:nvPr/>
        </p:nvSpPr>
        <p:spPr>
          <a:xfrm>
            <a:off x="932750" y="2000800"/>
            <a:ext cx="4486200" cy="40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entries[0].name;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6" name="Google Shape;626;p62"/>
          <p:cNvSpPr txBox="1"/>
          <p:nvPr/>
        </p:nvSpPr>
        <p:spPr>
          <a:xfrm>
            <a:off x="5419025" y="2000800"/>
            <a:ext cx="1332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"p4.cpp"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7" name="Google Shape;627;p62"/>
          <p:cNvCxnSpPr/>
          <p:nvPr/>
        </p:nvCxnSpPr>
        <p:spPr>
          <a:xfrm flipH="1">
            <a:off x="408850" y="2398525"/>
            <a:ext cx="532800" cy="10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62"/>
          <p:cNvCxnSpPr/>
          <p:nvPr/>
        </p:nvCxnSpPr>
        <p:spPr>
          <a:xfrm flipH="1">
            <a:off x="1945600" y="2398525"/>
            <a:ext cx="34644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direntries</a:t>
            </a:r>
            <a:endParaRPr/>
          </a:p>
        </p:txBody>
      </p:sp>
      <p:sp>
        <p:nvSpPr>
          <p:cNvPr id="634" name="Google Shape;634;p63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5" name="Google Shape;635;p63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6" name="Google Shape;636;p63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7" name="Google Shape;637;p63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8" name="Google Shape;638;p63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9" name="Google Shape;639;p63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0" name="Google Shape;640;p63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 ... 2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1" name="Google Shape;641;p63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... 6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2" name="Google Shape;642;p63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x x x x x x ... 0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3" name="Google Shape;643;p63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4" name="Google Shape;644;p63"/>
          <p:cNvSpPr txBox="1"/>
          <p:nvPr/>
        </p:nvSpPr>
        <p:spPr>
          <a:xfrm>
            <a:off x="932750" y="2000800"/>
            <a:ext cx="4486200" cy="40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entries[1].name;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5" name="Google Shape;645;p63"/>
          <p:cNvSpPr txBox="1"/>
          <p:nvPr/>
        </p:nvSpPr>
        <p:spPr>
          <a:xfrm>
            <a:off x="5419025" y="2000800"/>
            <a:ext cx="1332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"p3.cpp"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46" name="Google Shape;646;p63"/>
          <p:cNvCxnSpPr/>
          <p:nvPr/>
        </p:nvCxnSpPr>
        <p:spPr>
          <a:xfrm>
            <a:off x="941650" y="2398525"/>
            <a:ext cx="15636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63"/>
          <p:cNvCxnSpPr/>
          <p:nvPr/>
        </p:nvCxnSpPr>
        <p:spPr>
          <a:xfrm flipH="1">
            <a:off x="3997600" y="2398525"/>
            <a:ext cx="14124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direntries</a:t>
            </a:r>
            <a:endParaRPr/>
          </a:p>
        </p:txBody>
      </p:sp>
      <p:sp>
        <p:nvSpPr>
          <p:cNvPr id="653" name="Google Shape;653;p64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Google Shape;654;p64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5" name="Google Shape;655;p64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8" name="Google Shape;658;p64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9" name="Google Shape;659;p64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 ... 2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0" name="Google Shape;660;p64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 ... 6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1" name="Google Shape;661;p64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x x x x x x ...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2" name="Google Shape;662;p64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3" name="Google Shape;663;p64"/>
          <p:cNvSpPr txBox="1"/>
          <p:nvPr/>
        </p:nvSpPr>
        <p:spPr>
          <a:xfrm>
            <a:off x="932750" y="2000800"/>
            <a:ext cx="4486200" cy="40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(entries[2].inode_block == 0);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4" name="Google Shape;664;p64"/>
          <p:cNvSpPr txBox="1"/>
          <p:nvPr/>
        </p:nvSpPr>
        <p:spPr>
          <a:xfrm>
            <a:off x="5419025" y="2000800"/>
            <a:ext cx="2043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"true" (unused!)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65" name="Google Shape;665;p64"/>
          <p:cNvCxnSpPr/>
          <p:nvPr/>
        </p:nvCxnSpPr>
        <p:spPr>
          <a:xfrm>
            <a:off x="941650" y="2398525"/>
            <a:ext cx="5161200" cy="10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64"/>
          <p:cNvCxnSpPr/>
          <p:nvPr/>
        </p:nvCxnSpPr>
        <p:spPr>
          <a:xfrm>
            <a:off x="5410000" y="2398525"/>
            <a:ext cx="1128300" cy="10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direntry</a:t>
            </a:r>
            <a:endParaRPr/>
          </a:p>
        </p:txBody>
      </p:sp>
      <p:sp>
        <p:nvSpPr>
          <p:cNvPr id="672" name="Google Shape;672;p65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3" name="Google Shape;673;p65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4" name="Google Shape;674;p65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5" name="Google Shape;675;p65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6" name="Google Shape;676;p65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 ... 2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8" name="Google Shape;678;p65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 ... 6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9" name="Google Shape;679;p65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x x x x x x ... 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0" name="Google Shape;680;p65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81" name="Google Shape;681;p65"/>
          <p:cNvCxnSpPr/>
          <p:nvPr/>
        </p:nvCxnSpPr>
        <p:spPr>
          <a:xfrm flipH="1">
            <a:off x="470900" y="1296975"/>
            <a:ext cx="4086300" cy="21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65"/>
          <p:cNvSpPr txBox="1"/>
          <p:nvPr/>
        </p:nvSpPr>
        <p:spPr>
          <a:xfrm>
            <a:off x="6742500" y="1353725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notes_inode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'f'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[11, 12]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direntry</a:t>
            </a:r>
            <a:endParaRPr/>
          </a:p>
        </p:txBody>
      </p:sp>
      <p:sp>
        <p:nvSpPr>
          <p:cNvPr id="688" name="Google Shape;688;p66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9" name="Google Shape;689;p66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0" name="Google Shape;690;p66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1" name="Google Shape;691;p66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2" name="Google Shape;692;p66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3" name="Google Shape;693;p66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 ... 2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4" name="Google Shape;694;p66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 ... 6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5" name="Google Shape;695;p66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o t e s 0 0 ... 9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6" name="Google Shape;696;p66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7" name="Google Shape;697;p66"/>
          <p:cNvCxnSpPr/>
          <p:nvPr/>
        </p:nvCxnSpPr>
        <p:spPr>
          <a:xfrm flipH="1">
            <a:off x="470900" y="1296975"/>
            <a:ext cx="4086300" cy="21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66"/>
          <p:cNvSpPr txBox="1"/>
          <p:nvPr/>
        </p:nvSpPr>
        <p:spPr>
          <a:xfrm>
            <a:off x="6742500" y="1353725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notes_inode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'f'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[11, 12]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9" name="Google Shape;699;p66"/>
          <p:cNvCxnSpPr/>
          <p:nvPr/>
        </p:nvCxnSpPr>
        <p:spPr>
          <a:xfrm flipH="1" rot="10800000">
            <a:off x="6165100" y="2655925"/>
            <a:ext cx="532800" cy="81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direntry</a:t>
            </a:r>
            <a:endParaRPr/>
          </a:p>
        </p:txBody>
      </p:sp>
      <p:sp>
        <p:nvSpPr>
          <p:cNvPr id="705" name="Google Shape;705;p67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6" name="Google Shape;706;p67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7" name="Google Shape;707;p67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8" name="Google Shape;708;p67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9" name="Google Shape;709;p67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0" name="Google Shape;710;p67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1" name="Google Shape;711;p67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2" name="Google Shape;712;p67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3" name="Google Shape;713;p67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4" name="Google Shape;714;p67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5" name="Google Shape;715;p67"/>
          <p:cNvSpPr txBox="1"/>
          <p:nvPr/>
        </p:nvSpPr>
        <p:spPr>
          <a:xfrm>
            <a:off x="932750" y="2000800"/>
            <a:ext cx="4486200" cy="110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entries[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FS_DIRENTRIES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direntry</a:t>
            </a:r>
            <a:endParaRPr/>
          </a:p>
        </p:txBody>
      </p:sp>
      <p:sp>
        <p:nvSpPr>
          <p:cNvPr id="721" name="Google Shape;721;p68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2" name="Google Shape;722;p68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4" name="Google Shape;724;p68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5" name="Google Shape;725;p68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6" name="Google Shape;726;p68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7" name="Google Shape;727;p68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 ... 2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8" name="Google Shape;728;p68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 ... 6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9" name="Google Shape;729;p68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x x x x x x ... 0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0" name="Google Shape;730;p68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1" name="Google Shape;731;p68"/>
          <p:cNvSpPr/>
          <p:nvPr/>
        </p:nvSpPr>
        <p:spPr>
          <a:xfrm>
            <a:off x="7515625" y="1798463"/>
            <a:ext cx="1110425" cy="11015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2" name="Google Shape;732;p68"/>
          <p:cNvSpPr/>
          <p:nvPr/>
        </p:nvSpPr>
        <p:spPr>
          <a:xfrm flipH="1" rot="-5400000">
            <a:off x="6418525" y="2447238"/>
            <a:ext cx="1114500" cy="786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8"/>
          <p:cNvSpPr txBox="1"/>
          <p:nvPr/>
        </p:nvSpPr>
        <p:spPr>
          <a:xfrm>
            <a:off x="932750" y="2000800"/>
            <a:ext cx="4486200" cy="110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entries[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FS_DIRENTRIES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disk_readblock(dir_inode.blocks[0], &amp;entries);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direntry</a:t>
            </a:r>
            <a:endParaRPr/>
          </a:p>
        </p:txBody>
      </p:sp>
      <p:sp>
        <p:nvSpPr>
          <p:cNvPr id="739" name="Google Shape;739;p69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0" name="Google Shape;740;p69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1" name="Google Shape;741;p69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5" name="Google Shape;745;p69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 ... 2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6" name="Google Shape;746;p69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 ... 6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7" name="Google Shape;747;p69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o t e s 0 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0 ... 0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8" name="Google Shape;748;p69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9" name="Google Shape;749;p69"/>
          <p:cNvSpPr txBox="1"/>
          <p:nvPr/>
        </p:nvSpPr>
        <p:spPr>
          <a:xfrm>
            <a:off x="932750" y="2000800"/>
            <a:ext cx="4486200" cy="110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entries[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FS_DIRENTRIES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disk_readblock(dir_inode.blocks[0], &amp;entries);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strcpy(entries[2].name,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"notes"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direntry</a:t>
            </a:r>
            <a:endParaRPr/>
          </a:p>
        </p:txBody>
      </p:sp>
      <p:sp>
        <p:nvSpPr>
          <p:cNvPr id="755" name="Google Shape;755;p70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6" name="Google Shape;756;p70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7" name="Google Shape;757;p70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8" name="Google Shape;758;p70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9" name="Google Shape;759;p70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0" name="Google Shape;760;p70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1" name="Google Shape;761;p70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 ... 2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2" name="Google Shape;762;p70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 ... 6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3" name="Google Shape;763;p70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o t e s 0 0 ...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4" name="Google Shape;764;p70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5" name="Google Shape;765;p70"/>
          <p:cNvSpPr txBox="1"/>
          <p:nvPr/>
        </p:nvSpPr>
        <p:spPr>
          <a:xfrm>
            <a:off x="932750" y="2000800"/>
            <a:ext cx="4486200" cy="110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entries[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FS_DIRENTRIES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disk_readblock(dir_inode.blocks[0], &amp;entries);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strcpy(entries[2].name,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"notes"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entries[2].inode_block = 9;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direntry</a:t>
            </a:r>
            <a:endParaRPr/>
          </a:p>
        </p:txBody>
      </p:sp>
      <p:sp>
        <p:nvSpPr>
          <p:cNvPr id="771" name="Google Shape;771;p71"/>
          <p:cNvSpPr txBox="1"/>
          <p:nvPr/>
        </p:nvSpPr>
        <p:spPr>
          <a:xfrm>
            <a:off x="3329225" y="224150"/>
            <a:ext cx="20898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dir_inode =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'd'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owner: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"username"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blocks: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[4]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2" name="Google Shape;772;p71"/>
          <p:cNvSpPr/>
          <p:nvPr/>
        </p:nvSpPr>
        <p:spPr>
          <a:xfrm>
            <a:off x="3924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3" name="Google Shape;773;p71"/>
          <p:cNvSpPr txBox="1"/>
          <p:nvPr/>
        </p:nvSpPr>
        <p:spPr>
          <a:xfrm>
            <a:off x="5477050" y="224150"/>
            <a:ext cx="35781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   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name[FS_MAXFILENAME + 1];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inode_block;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rgbClr val="3F3F3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4" name="Google Shape;774;p71"/>
          <p:cNvSpPr/>
          <p:nvPr/>
        </p:nvSpPr>
        <p:spPr>
          <a:xfrm>
            <a:off x="24822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5" name="Google Shape;775;p71"/>
          <p:cNvSpPr/>
          <p:nvPr/>
        </p:nvSpPr>
        <p:spPr>
          <a:xfrm>
            <a:off x="45720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6" name="Google Shape;776;p71"/>
          <p:cNvSpPr/>
          <p:nvPr/>
        </p:nvSpPr>
        <p:spPr>
          <a:xfrm>
            <a:off x="6661800" y="40901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7" name="Google Shape;777;p71"/>
          <p:cNvSpPr/>
          <p:nvPr/>
        </p:nvSpPr>
        <p:spPr>
          <a:xfrm>
            <a:off x="3924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4 . c p p 0 ... 2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8" name="Google Shape;778;p71"/>
          <p:cNvSpPr/>
          <p:nvPr/>
        </p:nvSpPr>
        <p:spPr>
          <a:xfrm>
            <a:off x="24822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3 . c p p 0 ... 6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9" name="Google Shape;779;p71"/>
          <p:cNvSpPr/>
          <p:nvPr/>
        </p:nvSpPr>
        <p:spPr>
          <a:xfrm>
            <a:off x="45720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o t e s 0 0 ... 9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0" name="Google Shape;780;p71"/>
          <p:cNvSpPr/>
          <p:nvPr/>
        </p:nvSpPr>
        <p:spPr>
          <a:xfrm>
            <a:off x="6661800" y="3476000"/>
            <a:ext cx="2089800" cy="61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1" name="Google Shape;781;p71"/>
          <p:cNvSpPr/>
          <p:nvPr/>
        </p:nvSpPr>
        <p:spPr>
          <a:xfrm>
            <a:off x="7515625" y="1798463"/>
            <a:ext cx="1110425" cy="1101550"/>
          </a:xfrm>
          <a:prstGeom prst="flowChartMagneticDisk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2" name="Google Shape;782;p71"/>
          <p:cNvSpPr txBox="1"/>
          <p:nvPr/>
        </p:nvSpPr>
        <p:spPr>
          <a:xfrm>
            <a:off x="932750" y="2000800"/>
            <a:ext cx="4486200" cy="110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fs_direntry 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entries[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FS_DIRENTRIES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disk_readblock(dir_inode.blocks[0], &amp;entries);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strcpy(entries[2].name,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"notes"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entries[2].inode_block = 9;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disk_writeblock(dir_inode.blocks[0], &amp;entries);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3" name="Google Shape;783;p71"/>
          <p:cNvSpPr/>
          <p:nvPr/>
        </p:nvSpPr>
        <p:spPr>
          <a:xfrm>
            <a:off x="6555950" y="2176425"/>
            <a:ext cx="826200" cy="110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/**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 Receive 64 bytes from the client &amp; return it as a string.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receive_bytes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return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(data);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Consistency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consistency</a:t>
            </a:r>
            <a:endParaRPr/>
          </a:p>
        </p:txBody>
      </p:sp>
      <p:sp>
        <p:nvSpPr>
          <p:cNvPr id="794" name="Google Shape;794;p7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if the file server crashes at any point in its execution, the data on disk should be consistent.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directory entries should point to valid inodes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inodes should point to valid data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requests should have completed in full</a:t>
            </a:r>
            <a:r>
              <a:rPr lang="en"/>
              <a:t> or not at all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time: big file</a:t>
            </a:r>
            <a:endParaRPr/>
          </a:p>
        </p:txBody>
      </p:sp>
      <p:sp>
        <p:nvSpPr>
          <p:cNvPr id="800" name="Google Shape;800;p74"/>
          <p:cNvSpPr/>
          <p:nvPr/>
        </p:nvSpPr>
        <p:spPr>
          <a:xfrm>
            <a:off x="4378641" y="141838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1" name="Google Shape;801;p74"/>
          <p:cNvGrpSpPr/>
          <p:nvPr/>
        </p:nvGrpSpPr>
        <p:grpSpPr>
          <a:xfrm>
            <a:off x="2094498" y="2263554"/>
            <a:ext cx="1784369" cy="205548"/>
            <a:chOff x="4141695" y="3079376"/>
            <a:chExt cx="2198040" cy="253200"/>
          </a:xfrm>
        </p:grpSpPr>
        <p:sp>
          <p:nvSpPr>
            <p:cNvPr id="802" name="Google Shape;802;p74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74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74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74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4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4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4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4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0" name="Google Shape;810;p74"/>
          <p:cNvSpPr/>
          <p:nvPr/>
        </p:nvSpPr>
        <p:spPr>
          <a:xfrm>
            <a:off x="4173857" y="2923161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74"/>
          <p:cNvSpPr/>
          <p:nvPr/>
        </p:nvSpPr>
        <p:spPr>
          <a:xfrm>
            <a:off x="255950" y="4033618"/>
            <a:ext cx="19512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74"/>
          <p:cNvSpPr/>
          <p:nvPr/>
        </p:nvSpPr>
        <p:spPr>
          <a:xfrm>
            <a:off x="2438893" y="4035493"/>
            <a:ext cx="19512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74"/>
          <p:cNvSpPr/>
          <p:nvPr/>
        </p:nvSpPr>
        <p:spPr>
          <a:xfrm>
            <a:off x="4577850" y="4033618"/>
            <a:ext cx="19512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4" name="Google Shape;814;p74"/>
          <p:cNvCxnSpPr>
            <a:stCxn id="800" idx="2"/>
          </p:cNvCxnSpPr>
          <p:nvPr/>
        </p:nvCxnSpPr>
        <p:spPr>
          <a:xfrm flipH="1">
            <a:off x="2984991" y="1783183"/>
            <a:ext cx="1609800" cy="480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5" name="Google Shape;815;p74"/>
          <p:cNvCxnSpPr>
            <a:stCxn id="802" idx="2"/>
            <a:endCxn id="810" idx="0"/>
          </p:cNvCxnSpPr>
          <p:nvPr/>
        </p:nvCxnSpPr>
        <p:spPr>
          <a:xfrm>
            <a:off x="2207257" y="2469101"/>
            <a:ext cx="2182800" cy="454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6" name="Google Shape;816;p74"/>
          <p:cNvCxnSpPr>
            <a:stCxn id="810" idx="2"/>
            <a:endCxn id="811" idx="0"/>
          </p:cNvCxnSpPr>
          <p:nvPr/>
        </p:nvCxnSpPr>
        <p:spPr>
          <a:xfrm flipH="1">
            <a:off x="1231607" y="3287961"/>
            <a:ext cx="3158400" cy="745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7" name="Google Shape;817;p74"/>
          <p:cNvCxnSpPr>
            <a:stCxn id="810" idx="2"/>
            <a:endCxn id="812" idx="0"/>
          </p:cNvCxnSpPr>
          <p:nvPr/>
        </p:nvCxnSpPr>
        <p:spPr>
          <a:xfrm flipH="1">
            <a:off x="3414407" y="3287961"/>
            <a:ext cx="975600" cy="747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8" name="Google Shape;818;p74"/>
          <p:cNvCxnSpPr>
            <a:stCxn id="810" idx="2"/>
            <a:endCxn id="813" idx="0"/>
          </p:cNvCxnSpPr>
          <p:nvPr/>
        </p:nvCxnSpPr>
        <p:spPr>
          <a:xfrm>
            <a:off x="4390007" y="3287961"/>
            <a:ext cx="1163400" cy="745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9" name="Google Shape;819;p74"/>
          <p:cNvSpPr txBox="1"/>
          <p:nvPr/>
        </p:nvSpPr>
        <p:spPr>
          <a:xfrm>
            <a:off x="4907591" y="1462306"/>
            <a:ext cx="220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74"/>
          <p:cNvSpPr txBox="1"/>
          <p:nvPr/>
        </p:nvSpPr>
        <p:spPr>
          <a:xfrm>
            <a:off x="605090" y="2168814"/>
            <a:ext cx="124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74"/>
          <p:cNvSpPr txBox="1"/>
          <p:nvPr/>
        </p:nvSpPr>
        <p:spPr>
          <a:xfrm>
            <a:off x="4813424" y="2955542"/>
            <a:ext cx="158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/bigfile inode (file)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605090" y="4287256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74"/>
          <p:cNvSpPr txBox="1"/>
          <p:nvPr/>
        </p:nvSpPr>
        <p:spPr>
          <a:xfrm>
            <a:off x="2760157" y="4287256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#1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74"/>
          <p:cNvSpPr txBox="1"/>
          <p:nvPr/>
        </p:nvSpPr>
        <p:spPr>
          <a:xfrm>
            <a:off x="4950484" y="4287256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#2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74"/>
          <p:cNvSpPr/>
          <p:nvPr/>
        </p:nvSpPr>
        <p:spPr>
          <a:xfrm>
            <a:off x="6760792" y="4033618"/>
            <a:ext cx="19512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Google Shape;826;p74"/>
          <p:cNvCxnSpPr>
            <a:stCxn id="810" idx="2"/>
          </p:cNvCxnSpPr>
          <p:nvPr/>
        </p:nvCxnSpPr>
        <p:spPr>
          <a:xfrm>
            <a:off x="4390007" y="3287961"/>
            <a:ext cx="3346200" cy="745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7" name="Google Shape;827;p74"/>
          <p:cNvSpPr txBox="1"/>
          <p:nvPr/>
        </p:nvSpPr>
        <p:spPr>
          <a:xfrm>
            <a:off x="7126045" y="4258286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#3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74"/>
          <p:cNvSpPr txBox="1"/>
          <p:nvPr/>
        </p:nvSpPr>
        <p:spPr>
          <a:xfrm>
            <a:off x="4730025" y="365450"/>
            <a:ext cx="41856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Consider adding a directory /foo/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time: big file</a:t>
            </a:r>
            <a:endParaRPr/>
          </a:p>
        </p:txBody>
      </p:sp>
      <p:sp>
        <p:nvSpPr>
          <p:cNvPr id="834" name="Google Shape;834;p75"/>
          <p:cNvSpPr/>
          <p:nvPr/>
        </p:nvSpPr>
        <p:spPr>
          <a:xfrm>
            <a:off x="4378641" y="141838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5" name="Google Shape;835;p75"/>
          <p:cNvGrpSpPr/>
          <p:nvPr/>
        </p:nvGrpSpPr>
        <p:grpSpPr>
          <a:xfrm>
            <a:off x="3250695" y="2274057"/>
            <a:ext cx="1784369" cy="205548"/>
            <a:chOff x="4141695" y="3079376"/>
            <a:chExt cx="2198040" cy="253200"/>
          </a:xfrm>
        </p:grpSpPr>
        <p:sp>
          <p:nvSpPr>
            <p:cNvPr id="836" name="Google Shape;836;p75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75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75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75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75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75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75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75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4" name="Google Shape;844;p75"/>
          <p:cNvSpPr/>
          <p:nvPr/>
        </p:nvSpPr>
        <p:spPr>
          <a:xfrm>
            <a:off x="2676437" y="3037027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75"/>
          <p:cNvSpPr/>
          <p:nvPr/>
        </p:nvSpPr>
        <p:spPr>
          <a:xfrm>
            <a:off x="255950" y="4033619"/>
            <a:ext cx="15981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75"/>
          <p:cNvSpPr/>
          <p:nvPr/>
        </p:nvSpPr>
        <p:spPr>
          <a:xfrm>
            <a:off x="1933916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75"/>
          <p:cNvSpPr/>
          <p:nvPr/>
        </p:nvSpPr>
        <p:spPr>
          <a:xfrm>
            <a:off x="3611163" y="4033804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8" name="Google Shape;848;p75"/>
          <p:cNvCxnSpPr>
            <a:stCxn id="834" idx="2"/>
            <a:endCxn id="839" idx="0"/>
          </p:cNvCxnSpPr>
          <p:nvPr/>
        </p:nvCxnSpPr>
        <p:spPr>
          <a:xfrm flipH="1">
            <a:off x="4031391" y="1783183"/>
            <a:ext cx="563400" cy="490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9" name="Google Shape;849;p75"/>
          <p:cNvCxnSpPr>
            <a:stCxn id="836" idx="2"/>
            <a:endCxn id="844" idx="0"/>
          </p:cNvCxnSpPr>
          <p:nvPr/>
        </p:nvCxnSpPr>
        <p:spPr>
          <a:xfrm flipH="1">
            <a:off x="2892454" y="2479605"/>
            <a:ext cx="471000" cy="557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0" name="Google Shape;850;p75"/>
          <p:cNvCxnSpPr>
            <a:stCxn id="844" idx="2"/>
            <a:endCxn id="845" idx="0"/>
          </p:cNvCxnSpPr>
          <p:nvPr/>
        </p:nvCxnSpPr>
        <p:spPr>
          <a:xfrm flipH="1">
            <a:off x="1055087" y="3401827"/>
            <a:ext cx="18375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1" name="Google Shape;851;p75"/>
          <p:cNvCxnSpPr>
            <a:stCxn id="844" idx="2"/>
            <a:endCxn id="846" idx="0"/>
          </p:cNvCxnSpPr>
          <p:nvPr/>
        </p:nvCxnSpPr>
        <p:spPr>
          <a:xfrm flipH="1">
            <a:off x="2736887" y="3401827"/>
            <a:ext cx="1557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2" name="Google Shape;852;p75"/>
          <p:cNvCxnSpPr>
            <a:stCxn id="844" idx="2"/>
            <a:endCxn id="847" idx="0"/>
          </p:cNvCxnSpPr>
          <p:nvPr/>
        </p:nvCxnSpPr>
        <p:spPr>
          <a:xfrm>
            <a:off x="2892587" y="3401827"/>
            <a:ext cx="1521600" cy="632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3" name="Google Shape;853;p75"/>
          <p:cNvSpPr txBox="1"/>
          <p:nvPr/>
        </p:nvSpPr>
        <p:spPr>
          <a:xfrm>
            <a:off x="4907591" y="1462306"/>
            <a:ext cx="220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75"/>
          <p:cNvSpPr txBox="1"/>
          <p:nvPr/>
        </p:nvSpPr>
        <p:spPr>
          <a:xfrm>
            <a:off x="1830140" y="2146937"/>
            <a:ext cx="124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75"/>
          <p:cNvSpPr txBox="1"/>
          <p:nvPr/>
        </p:nvSpPr>
        <p:spPr>
          <a:xfrm>
            <a:off x="1043099" y="3101606"/>
            <a:ext cx="158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/bigfile inode (file)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75"/>
          <p:cNvSpPr txBox="1"/>
          <p:nvPr/>
        </p:nvSpPr>
        <p:spPr>
          <a:xfrm>
            <a:off x="464220" y="4267666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75"/>
          <p:cNvSpPr txBox="1"/>
          <p:nvPr/>
        </p:nvSpPr>
        <p:spPr>
          <a:xfrm>
            <a:off x="2085626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#1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75"/>
          <p:cNvSpPr txBox="1"/>
          <p:nvPr/>
        </p:nvSpPr>
        <p:spPr>
          <a:xfrm>
            <a:off x="3897817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#2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75"/>
          <p:cNvSpPr/>
          <p:nvPr/>
        </p:nvSpPr>
        <p:spPr>
          <a:xfrm>
            <a:off x="5296934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0" name="Google Shape;860;p75"/>
          <p:cNvCxnSpPr>
            <a:stCxn id="844" idx="2"/>
            <a:endCxn id="859" idx="0"/>
          </p:cNvCxnSpPr>
          <p:nvPr/>
        </p:nvCxnSpPr>
        <p:spPr>
          <a:xfrm>
            <a:off x="2892587" y="3401827"/>
            <a:ext cx="32073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1" name="Google Shape;861;p75"/>
          <p:cNvSpPr txBox="1"/>
          <p:nvPr/>
        </p:nvSpPr>
        <p:spPr>
          <a:xfrm>
            <a:off x="5509107" y="4269200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#3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75"/>
          <p:cNvSpPr/>
          <p:nvPr/>
        </p:nvSpPr>
        <p:spPr>
          <a:xfrm>
            <a:off x="5576392" y="2874689"/>
            <a:ext cx="432300" cy="3648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3" name="Google Shape;863;p75"/>
          <p:cNvCxnSpPr>
            <a:stCxn id="837" idx="2"/>
            <a:endCxn id="862" idx="0"/>
          </p:cNvCxnSpPr>
          <p:nvPr/>
        </p:nvCxnSpPr>
        <p:spPr>
          <a:xfrm>
            <a:off x="3586147" y="2479605"/>
            <a:ext cx="2206500" cy="395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4" name="Google Shape;864;p75"/>
          <p:cNvSpPr txBox="1"/>
          <p:nvPr/>
        </p:nvSpPr>
        <p:spPr>
          <a:xfrm>
            <a:off x="6008831" y="2919368"/>
            <a:ext cx="133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 inode (dir)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75"/>
          <p:cNvSpPr txBox="1"/>
          <p:nvPr/>
        </p:nvSpPr>
        <p:spPr>
          <a:xfrm>
            <a:off x="5509107" y="2459317"/>
            <a:ext cx="95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#1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75"/>
          <p:cNvSpPr txBox="1"/>
          <p:nvPr/>
        </p:nvSpPr>
        <p:spPr>
          <a:xfrm>
            <a:off x="3221578" y="2573120"/>
            <a:ext cx="95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#2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75"/>
          <p:cNvSpPr/>
          <p:nvPr/>
        </p:nvSpPr>
        <p:spPr>
          <a:xfrm>
            <a:off x="3473388" y="2274057"/>
            <a:ext cx="225600" cy="2055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75"/>
          <p:cNvSpPr txBox="1"/>
          <p:nvPr/>
        </p:nvSpPr>
        <p:spPr>
          <a:xfrm>
            <a:off x="4378650" y="400325"/>
            <a:ext cx="4185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What is the order of writes?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file</a:t>
            </a:r>
            <a:endParaRPr/>
          </a:p>
        </p:txBody>
      </p:sp>
      <p:sp>
        <p:nvSpPr>
          <p:cNvPr id="874" name="Google Shape;874;p76"/>
          <p:cNvSpPr/>
          <p:nvPr/>
        </p:nvSpPr>
        <p:spPr>
          <a:xfrm>
            <a:off x="4378641" y="141838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5" name="Google Shape;875;p76"/>
          <p:cNvGrpSpPr/>
          <p:nvPr/>
        </p:nvGrpSpPr>
        <p:grpSpPr>
          <a:xfrm>
            <a:off x="3266647" y="2008581"/>
            <a:ext cx="1784369" cy="205548"/>
            <a:chOff x="4141695" y="3079376"/>
            <a:chExt cx="2198040" cy="253200"/>
          </a:xfrm>
        </p:grpSpPr>
        <p:sp>
          <p:nvSpPr>
            <p:cNvPr id="876" name="Google Shape;876;p76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76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76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76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76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76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76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76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4" name="Google Shape;884;p76"/>
          <p:cNvSpPr/>
          <p:nvPr/>
        </p:nvSpPr>
        <p:spPr>
          <a:xfrm>
            <a:off x="2676437" y="3037027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76"/>
          <p:cNvSpPr/>
          <p:nvPr/>
        </p:nvSpPr>
        <p:spPr>
          <a:xfrm>
            <a:off x="255950" y="4033619"/>
            <a:ext cx="15981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76"/>
          <p:cNvSpPr/>
          <p:nvPr/>
        </p:nvSpPr>
        <p:spPr>
          <a:xfrm>
            <a:off x="1933916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76"/>
          <p:cNvSpPr/>
          <p:nvPr/>
        </p:nvSpPr>
        <p:spPr>
          <a:xfrm>
            <a:off x="3611163" y="4033804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8" name="Google Shape;888;p76"/>
          <p:cNvCxnSpPr>
            <a:stCxn id="874" idx="2"/>
            <a:endCxn id="879" idx="0"/>
          </p:cNvCxnSpPr>
          <p:nvPr/>
        </p:nvCxnSpPr>
        <p:spPr>
          <a:xfrm flipH="1">
            <a:off x="4047591" y="1783183"/>
            <a:ext cx="547200" cy="225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9" name="Google Shape;889;p76"/>
          <p:cNvCxnSpPr>
            <a:stCxn id="876" idx="2"/>
            <a:endCxn id="884" idx="0"/>
          </p:cNvCxnSpPr>
          <p:nvPr/>
        </p:nvCxnSpPr>
        <p:spPr>
          <a:xfrm flipH="1">
            <a:off x="2892506" y="2214129"/>
            <a:ext cx="486900" cy="822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0" name="Google Shape;890;p76"/>
          <p:cNvCxnSpPr>
            <a:stCxn id="884" idx="2"/>
            <a:endCxn id="885" idx="0"/>
          </p:cNvCxnSpPr>
          <p:nvPr/>
        </p:nvCxnSpPr>
        <p:spPr>
          <a:xfrm flipH="1">
            <a:off x="1055087" y="3401827"/>
            <a:ext cx="18375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1" name="Google Shape;891;p76"/>
          <p:cNvCxnSpPr>
            <a:stCxn id="884" idx="2"/>
            <a:endCxn id="886" idx="0"/>
          </p:cNvCxnSpPr>
          <p:nvPr/>
        </p:nvCxnSpPr>
        <p:spPr>
          <a:xfrm flipH="1">
            <a:off x="2736887" y="3401827"/>
            <a:ext cx="1557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2" name="Google Shape;892;p76"/>
          <p:cNvCxnSpPr>
            <a:stCxn id="884" idx="2"/>
            <a:endCxn id="887" idx="0"/>
          </p:cNvCxnSpPr>
          <p:nvPr/>
        </p:nvCxnSpPr>
        <p:spPr>
          <a:xfrm>
            <a:off x="2892587" y="3401827"/>
            <a:ext cx="1521600" cy="632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3" name="Google Shape;893;p76"/>
          <p:cNvSpPr txBox="1"/>
          <p:nvPr/>
        </p:nvSpPr>
        <p:spPr>
          <a:xfrm>
            <a:off x="4907591" y="1462306"/>
            <a:ext cx="220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76"/>
          <p:cNvSpPr txBox="1"/>
          <p:nvPr/>
        </p:nvSpPr>
        <p:spPr>
          <a:xfrm>
            <a:off x="1803280" y="1934993"/>
            <a:ext cx="124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76"/>
          <p:cNvSpPr txBox="1"/>
          <p:nvPr/>
        </p:nvSpPr>
        <p:spPr>
          <a:xfrm>
            <a:off x="1043099" y="3101606"/>
            <a:ext cx="158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/bigfile inode (file)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76"/>
          <p:cNvSpPr txBox="1"/>
          <p:nvPr/>
        </p:nvSpPr>
        <p:spPr>
          <a:xfrm>
            <a:off x="464220" y="4267666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76"/>
          <p:cNvSpPr txBox="1"/>
          <p:nvPr/>
        </p:nvSpPr>
        <p:spPr>
          <a:xfrm>
            <a:off x="2085626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#1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76"/>
          <p:cNvSpPr txBox="1"/>
          <p:nvPr/>
        </p:nvSpPr>
        <p:spPr>
          <a:xfrm>
            <a:off x="3897817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#2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76"/>
          <p:cNvSpPr/>
          <p:nvPr/>
        </p:nvSpPr>
        <p:spPr>
          <a:xfrm>
            <a:off x="5296934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76"/>
          <p:cNvSpPr txBox="1"/>
          <p:nvPr/>
        </p:nvSpPr>
        <p:spPr>
          <a:xfrm>
            <a:off x="5509107" y="4269200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#3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76"/>
          <p:cNvSpPr/>
          <p:nvPr/>
        </p:nvSpPr>
        <p:spPr>
          <a:xfrm>
            <a:off x="5509107" y="244305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2" name="Google Shape;902;p76"/>
          <p:cNvCxnSpPr>
            <a:stCxn id="877" idx="2"/>
            <a:endCxn id="901" idx="0"/>
          </p:cNvCxnSpPr>
          <p:nvPr/>
        </p:nvCxnSpPr>
        <p:spPr>
          <a:xfrm>
            <a:off x="3602099" y="2214129"/>
            <a:ext cx="2123100" cy="228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3" name="Google Shape;903;p76"/>
          <p:cNvSpPr txBox="1"/>
          <p:nvPr/>
        </p:nvSpPr>
        <p:spPr>
          <a:xfrm>
            <a:off x="5995850" y="2432300"/>
            <a:ext cx="133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 inode (dir)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76"/>
          <p:cNvSpPr txBox="1"/>
          <p:nvPr/>
        </p:nvSpPr>
        <p:spPr>
          <a:xfrm>
            <a:off x="4378650" y="400325"/>
            <a:ext cx="4185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Consider adding a file /foo/bar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05" name="Google Shape;905;p76"/>
          <p:cNvCxnSpPr/>
          <p:nvPr/>
        </p:nvCxnSpPr>
        <p:spPr>
          <a:xfrm>
            <a:off x="2892587" y="3401827"/>
            <a:ext cx="32073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file</a:t>
            </a:r>
            <a:endParaRPr/>
          </a:p>
        </p:txBody>
      </p:sp>
      <p:sp>
        <p:nvSpPr>
          <p:cNvPr id="911" name="Google Shape;911;p77"/>
          <p:cNvSpPr/>
          <p:nvPr/>
        </p:nvSpPr>
        <p:spPr>
          <a:xfrm>
            <a:off x="4378641" y="141838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2" name="Google Shape;912;p77"/>
          <p:cNvGrpSpPr/>
          <p:nvPr/>
        </p:nvGrpSpPr>
        <p:grpSpPr>
          <a:xfrm>
            <a:off x="3266647" y="2008581"/>
            <a:ext cx="1784369" cy="205548"/>
            <a:chOff x="4141695" y="3079376"/>
            <a:chExt cx="2198040" cy="253200"/>
          </a:xfrm>
        </p:grpSpPr>
        <p:sp>
          <p:nvSpPr>
            <p:cNvPr id="913" name="Google Shape;913;p77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77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77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77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77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77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77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77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1" name="Google Shape;921;p77"/>
          <p:cNvSpPr/>
          <p:nvPr/>
        </p:nvSpPr>
        <p:spPr>
          <a:xfrm>
            <a:off x="2676437" y="3037027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77"/>
          <p:cNvSpPr/>
          <p:nvPr/>
        </p:nvSpPr>
        <p:spPr>
          <a:xfrm>
            <a:off x="255950" y="4033619"/>
            <a:ext cx="15981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77"/>
          <p:cNvSpPr/>
          <p:nvPr/>
        </p:nvSpPr>
        <p:spPr>
          <a:xfrm>
            <a:off x="1933916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77"/>
          <p:cNvSpPr/>
          <p:nvPr/>
        </p:nvSpPr>
        <p:spPr>
          <a:xfrm>
            <a:off x="3611163" y="4033804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5" name="Google Shape;925;p77"/>
          <p:cNvCxnSpPr>
            <a:stCxn id="911" idx="2"/>
            <a:endCxn id="916" idx="0"/>
          </p:cNvCxnSpPr>
          <p:nvPr/>
        </p:nvCxnSpPr>
        <p:spPr>
          <a:xfrm flipH="1">
            <a:off x="4047591" y="1783183"/>
            <a:ext cx="547200" cy="225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6" name="Google Shape;926;p77"/>
          <p:cNvCxnSpPr>
            <a:stCxn id="913" idx="2"/>
            <a:endCxn id="921" idx="0"/>
          </p:cNvCxnSpPr>
          <p:nvPr/>
        </p:nvCxnSpPr>
        <p:spPr>
          <a:xfrm flipH="1">
            <a:off x="2892506" y="2214129"/>
            <a:ext cx="486900" cy="822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7" name="Google Shape;927;p77"/>
          <p:cNvCxnSpPr>
            <a:stCxn id="921" idx="2"/>
            <a:endCxn id="922" idx="0"/>
          </p:cNvCxnSpPr>
          <p:nvPr/>
        </p:nvCxnSpPr>
        <p:spPr>
          <a:xfrm flipH="1">
            <a:off x="1055087" y="3401827"/>
            <a:ext cx="18375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8" name="Google Shape;928;p77"/>
          <p:cNvCxnSpPr>
            <a:stCxn id="921" idx="2"/>
            <a:endCxn id="923" idx="0"/>
          </p:cNvCxnSpPr>
          <p:nvPr/>
        </p:nvCxnSpPr>
        <p:spPr>
          <a:xfrm flipH="1">
            <a:off x="2736887" y="3401827"/>
            <a:ext cx="1557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9" name="Google Shape;929;p77"/>
          <p:cNvCxnSpPr>
            <a:stCxn id="921" idx="2"/>
            <a:endCxn id="924" idx="0"/>
          </p:cNvCxnSpPr>
          <p:nvPr/>
        </p:nvCxnSpPr>
        <p:spPr>
          <a:xfrm>
            <a:off x="2892587" y="3401827"/>
            <a:ext cx="1521600" cy="632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0" name="Google Shape;930;p77"/>
          <p:cNvSpPr txBox="1"/>
          <p:nvPr/>
        </p:nvSpPr>
        <p:spPr>
          <a:xfrm>
            <a:off x="4907591" y="1462306"/>
            <a:ext cx="220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77"/>
          <p:cNvSpPr txBox="1"/>
          <p:nvPr/>
        </p:nvSpPr>
        <p:spPr>
          <a:xfrm>
            <a:off x="1803280" y="1934993"/>
            <a:ext cx="124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77"/>
          <p:cNvSpPr txBox="1"/>
          <p:nvPr/>
        </p:nvSpPr>
        <p:spPr>
          <a:xfrm>
            <a:off x="1043099" y="3101606"/>
            <a:ext cx="158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/bigfile inode (file)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77"/>
          <p:cNvSpPr txBox="1"/>
          <p:nvPr/>
        </p:nvSpPr>
        <p:spPr>
          <a:xfrm>
            <a:off x="464220" y="4267666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77"/>
          <p:cNvSpPr txBox="1"/>
          <p:nvPr/>
        </p:nvSpPr>
        <p:spPr>
          <a:xfrm>
            <a:off x="2085626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#1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77"/>
          <p:cNvSpPr txBox="1"/>
          <p:nvPr/>
        </p:nvSpPr>
        <p:spPr>
          <a:xfrm>
            <a:off x="3897817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#2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77"/>
          <p:cNvSpPr/>
          <p:nvPr/>
        </p:nvSpPr>
        <p:spPr>
          <a:xfrm>
            <a:off x="5296934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7" name="Google Shape;937;p77"/>
          <p:cNvCxnSpPr>
            <a:stCxn id="921" idx="2"/>
            <a:endCxn id="936" idx="0"/>
          </p:cNvCxnSpPr>
          <p:nvPr/>
        </p:nvCxnSpPr>
        <p:spPr>
          <a:xfrm>
            <a:off x="2892587" y="3401827"/>
            <a:ext cx="32073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8" name="Google Shape;938;p77"/>
          <p:cNvSpPr txBox="1"/>
          <p:nvPr/>
        </p:nvSpPr>
        <p:spPr>
          <a:xfrm>
            <a:off x="5509107" y="4269200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#3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77"/>
          <p:cNvSpPr/>
          <p:nvPr/>
        </p:nvSpPr>
        <p:spPr>
          <a:xfrm>
            <a:off x="5509107" y="244305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0" name="Google Shape;940;p77"/>
          <p:cNvCxnSpPr>
            <a:stCxn id="914" idx="2"/>
            <a:endCxn id="939" idx="0"/>
          </p:cNvCxnSpPr>
          <p:nvPr/>
        </p:nvCxnSpPr>
        <p:spPr>
          <a:xfrm>
            <a:off x="3602099" y="2214129"/>
            <a:ext cx="2123100" cy="228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1" name="Google Shape;941;p77"/>
          <p:cNvSpPr txBox="1"/>
          <p:nvPr/>
        </p:nvSpPr>
        <p:spPr>
          <a:xfrm>
            <a:off x="5995850" y="2432300"/>
            <a:ext cx="133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 inode (dir)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77"/>
          <p:cNvSpPr/>
          <p:nvPr/>
        </p:nvSpPr>
        <p:spPr>
          <a:xfrm>
            <a:off x="7226928" y="3692682"/>
            <a:ext cx="432300" cy="3648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3" name="Google Shape;943;p77"/>
          <p:cNvGrpSpPr/>
          <p:nvPr/>
        </p:nvGrpSpPr>
        <p:grpSpPr>
          <a:xfrm>
            <a:off x="5555517" y="3123834"/>
            <a:ext cx="1784369" cy="205548"/>
            <a:chOff x="4141695" y="3079376"/>
            <a:chExt cx="2198040" cy="253200"/>
          </a:xfrm>
        </p:grpSpPr>
        <p:sp>
          <p:nvSpPr>
            <p:cNvPr id="944" name="Google Shape;944;p77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77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77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77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77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77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77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77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2" name="Google Shape;952;p77"/>
          <p:cNvCxnSpPr>
            <a:stCxn id="939" idx="2"/>
            <a:endCxn id="947" idx="0"/>
          </p:cNvCxnSpPr>
          <p:nvPr/>
        </p:nvCxnSpPr>
        <p:spPr>
          <a:xfrm>
            <a:off x="5725257" y="2807853"/>
            <a:ext cx="611100" cy="315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3" name="Google Shape;953;p77"/>
          <p:cNvCxnSpPr>
            <a:stCxn id="944" idx="2"/>
            <a:endCxn id="942" idx="0"/>
          </p:cNvCxnSpPr>
          <p:nvPr/>
        </p:nvCxnSpPr>
        <p:spPr>
          <a:xfrm>
            <a:off x="5668276" y="3329381"/>
            <a:ext cx="1774800" cy="36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4" name="Google Shape;954;p77"/>
          <p:cNvSpPr txBox="1"/>
          <p:nvPr/>
        </p:nvSpPr>
        <p:spPr>
          <a:xfrm>
            <a:off x="7374694" y="3050073"/>
            <a:ext cx="1504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 direntries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77"/>
          <p:cNvSpPr txBox="1"/>
          <p:nvPr/>
        </p:nvSpPr>
        <p:spPr>
          <a:xfrm>
            <a:off x="7256015" y="4092806"/>
            <a:ext cx="169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/foo/bar inode (file)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file</a:t>
            </a:r>
            <a:endParaRPr/>
          </a:p>
        </p:txBody>
      </p:sp>
      <p:sp>
        <p:nvSpPr>
          <p:cNvPr id="961" name="Google Shape;961;p78"/>
          <p:cNvSpPr/>
          <p:nvPr/>
        </p:nvSpPr>
        <p:spPr>
          <a:xfrm>
            <a:off x="4378641" y="141838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2" name="Google Shape;962;p78"/>
          <p:cNvGrpSpPr/>
          <p:nvPr/>
        </p:nvGrpSpPr>
        <p:grpSpPr>
          <a:xfrm>
            <a:off x="3266647" y="2008581"/>
            <a:ext cx="1784369" cy="205548"/>
            <a:chOff x="4141695" y="3079376"/>
            <a:chExt cx="2198040" cy="253200"/>
          </a:xfrm>
        </p:grpSpPr>
        <p:sp>
          <p:nvSpPr>
            <p:cNvPr id="963" name="Google Shape;963;p7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7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7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7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7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7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7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7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1" name="Google Shape;971;p78"/>
          <p:cNvSpPr/>
          <p:nvPr/>
        </p:nvSpPr>
        <p:spPr>
          <a:xfrm>
            <a:off x="2676437" y="3037027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78"/>
          <p:cNvSpPr/>
          <p:nvPr/>
        </p:nvSpPr>
        <p:spPr>
          <a:xfrm>
            <a:off x="255950" y="4033619"/>
            <a:ext cx="15981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78"/>
          <p:cNvSpPr/>
          <p:nvPr/>
        </p:nvSpPr>
        <p:spPr>
          <a:xfrm>
            <a:off x="1933916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78"/>
          <p:cNvSpPr/>
          <p:nvPr/>
        </p:nvSpPr>
        <p:spPr>
          <a:xfrm>
            <a:off x="3611163" y="4033804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" name="Google Shape;975;p78"/>
          <p:cNvCxnSpPr>
            <a:stCxn id="961" idx="2"/>
            <a:endCxn id="966" idx="0"/>
          </p:cNvCxnSpPr>
          <p:nvPr/>
        </p:nvCxnSpPr>
        <p:spPr>
          <a:xfrm flipH="1">
            <a:off x="4047591" y="1783183"/>
            <a:ext cx="547200" cy="225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6" name="Google Shape;976;p78"/>
          <p:cNvCxnSpPr>
            <a:stCxn id="963" idx="2"/>
            <a:endCxn id="971" idx="0"/>
          </p:cNvCxnSpPr>
          <p:nvPr/>
        </p:nvCxnSpPr>
        <p:spPr>
          <a:xfrm flipH="1">
            <a:off x="2892506" y="2214129"/>
            <a:ext cx="486900" cy="822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7" name="Google Shape;977;p78"/>
          <p:cNvCxnSpPr>
            <a:stCxn id="971" idx="2"/>
            <a:endCxn id="972" idx="0"/>
          </p:cNvCxnSpPr>
          <p:nvPr/>
        </p:nvCxnSpPr>
        <p:spPr>
          <a:xfrm flipH="1">
            <a:off x="1055087" y="3401827"/>
            <a:ext cx="18375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8" name="Google Shape;978;p78"/>
          <p:cNvCxnSpPr>
            <a:stCxn id="971" idx="2"/>
            <a:endCxn id="973" idx="0"/>
          </p:cNvCxnSpPr>
          <p:nvPr/>
        </p:nvCxnSpPr>
        <p:spPr>
          <a:xfrm flipH="1">
            <a:off x="2736887" y="3401827"/>
            <a:ext cx="1557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9" name="Google Shape;979;p78"/>
          <p:cNvCxnSpPr>
            <a:stCxn id="971" idx="2"/>
            <a:endCxn id="974" idx="0"/>
          </p:cNvCxnSpPr>
          <p:nvPr/>
        </p:nvCxnSpPr>
        <p:spPr>
          <a:xfrm>
            <a:off x="2892587" y="3401827"/>
            <a:ext cx="1521600" cy="632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0" name="Google Shape;980;p78"/>
          <p:cNvSpPr txBox="1"/>
          <p:nvPr/>
        </p:nvSpPr>
        <p:spPr>
          <a:xfrm>
            <a:off x="4907591" y="1462306"/>
            <a:ext cx="220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78"/>
          <p:cNvSpPr txBox="1"/>
          <p:nvPr/>
        </p:nvSpPr>
        <p:spPr>
          <a:xfrm>
            <a:off x="1803280" y="1934993"/>
            <a:ext cx="124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78"/>
          <p:cNvSpPr txBox="1"/>
          <p:nvPr/>
        </p:nvSpPr>
        <p:spPr>
          <a:xfrm>
            <a:off x="1043099" y="3101606"/>
            <a:ext cx="158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/bigfile inode (file)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78"/>
          <p:cNvSpPr txBox="1"/>
          <p:nvPr/>
        </p:nvSpPr>
        <p:spPr>
          <a:xfrm>
            <a:off x="464220" y="4267666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78"/>
          <p:cNvSpPr txBox="1"/>
          <p:nvPr/>
        </p:nvSpPr>
        <p:spPr>
          <a:xfrm>
            <a:off x="2085626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#1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78"/>
          <p:cNvSpPr txBox="1"/>
          <p:nvPr/>
        </p:nvSpPr>
        <p:spPr>
          <a:xfrm>
            <a:off x="3897817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#2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78"/>
          <p:cNvSpPr/>
          <p:nvPr/>
        </p:nvSpPr>
        <p:spPr>
          <a:xfrm>
            <a:off x="5296934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7" name="Google Shape;987;p78"/>
          <p:cNvCxnSpPr>
            <a:stCxn id="971" idx="2"/>
            <a:endCxn id="986" idx="0"/>
          </p:cNvCxnSpPr>
          <p:nvPr/>
        </p:nvCxnSpPr>
        <p:spPr>
          <a:xfrm>
            <a:off x="2892587" y="3401827"/>
            <a:ext cx="32073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8" name="Google Shape;988;p78"/>
          <p:cNvSpPr txBox="1"/>
          <p:nvPr/>
        </p:nvSpPr>
        <p:spPr>
          <a:xfrm>
            <a:off x="5509107" y="4269200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#3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78"/>
          <p:cNvSpPr/>
          <p:nvPr/>
        </p:nvSpPr>
        <p:spPr>
          <a:xfrm>
            <a:off x="5509107" y="244305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0" name="Google Shape;990;p78"/>
          <p:cNvCxnSpPr>
            <a:stCxn id="964" idx="2"/>
            <a:endCxn id="989" idx="0"/>
          </p:cNvCxnSpPr>
          <p:nvPr/>
        </p:nvCxnSpPr>
        <p:spPr>
          <a:xfrm>
            <a:off x="3602099" y="2214129"/>
            <a:ext cx="2123100" cy="228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1" name="Google Shape;991;p78"/>
          <p:cNvSpPr txBox="1"/>
          <p:nvPr/>
        </p:nvSpPr>
        <p:spPr>
          <a:xfrm>
            <a:off x="5995850" y="2432300"/>
            <a:ext cx="133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 inode (dir)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78"/>
          <p:cNvSpPr/>
          <p:nvPr/>
        </p:nvSpPr>
        <p:spPr>
          <a:xfrm>
            <a:off x="7226928" y="3692682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3" name="Google Shape;993;p78"/>
          <p:cNvGrpSpPr/>
          <p:nvPr/>
        </p:nvGrpSpPr>
        <p:grpSpPr>
          <a:xfrm>
            <a:off x="5555517" y="3123834"/>
            <a:ext cx="1784369" cy="205548"/>
            <a:chOff x="4141695" y="3079376"/>
            <a:chExt cx="2198040" cy="253200"/>
          </a:xfrm>
        </p:grpSpPr>
        <p:sp>
          <p:nvSpPr>
            <p:cNvPr id="994" name="Google Shape;994;p7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7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7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7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7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7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7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7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02" name="Google Shape;1002;p78"/>
          <p:cNvCxnSpPr>
            <a:stCxn id="989" idx="2"/>
            <a:endCxn id="997" idx="0"/>
          </p:cNvCxnSpPr>
          <p:nvPr/>
        </p:nvCxnSpPr>
        <p:spPr>
          <a:xfrm>
            <a:off x="5725257" y="2807853"/>
            <a:ext cx="611100" cy="315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3" name="Google Shape;1003;p78"/>
          <p:cNvCxnSpPr>
            <a:stCxn id="994" idx="2"/>
            <a:endCxn id="992" idx="0"/>
          </p:cNvCxnSpPr>
          <p:nvPr/>
        </p:nvCxnSpPr>
        <p:spPr>
          <a:xfrm>
            <a:off x="5668276" y="3329381"/>
            <a:ext cx="1774800" cy="36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4" name="Google Shape;1004;p78"/>
          <p:cNvSpPr txBox="1"/>
          <p:nvPr/>
        </p:nvSpPr>
        <p:spPr>
          <a:xfrm>
            <a:off x="7374694" y="3050073"/>
            <a:ext cx="1504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 direntries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78"/>
          <p:cNvSpPr txBox="1"/>
          <p:nvPr/>
        </p:nvSpPr>
        <p:spPr>
          <a:xfrm>
            <a:off x="7256015" y="4092806"/>
            <a:ext cx="169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/foo/bar inode (file)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78"/>
          <p:cNvSpPr txBox="1"/>
          <p:nvPr/>
        </p:nvSpPr>
        <p:spPr>
          <a:xfrm>
            <a:off x="7582121" y="2443050"/>
            <a:ext cx="547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/>
          </a:p>
        </p:txBody>
      </p:sp>
      <p:sp>
        <p:nvSpPr>
          <p:cNvPr id="1007" name="Google Shape;1007;p78"/>
          <p:cNvSpPr txBox="1"/>
          <p:nvPr/>
        </p:nvSpPr>
        <p:spPr>
          <a:xfrm>
            <a:off x="7928630" y="3586475"/>
            <a:ext cx="547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W</a:t>
            </a:r>
            <a:endParaRPr b="1"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78"/>
          <p:cNvSpPr txBox="1"/>
          <p:nvPr/>
        </p:nvSpPr>
        <p:spPr>
          <a:xfrm>
            <a:off x="4378650" y="400325"/>
            <a:ext cx="4185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What is the order of writes?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9" name="Google Shape;1009;p78"/>
          <p:cNvSpPr txBox="1"/>
          <p:nvPr/>
        </p:nvSpPr>
        <p:spPr>
          <a:xfrm>
            <a:off x="6042971" y="1929088"/>
            <a:ext cx="547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1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file</a:t>
            </a:r>
            <a:endParaRPr/>
          </a:p>
        </p:txBody>
      </p:sp>
      <p:sp>
        <p:nvSpPr>
          <p:cNvPr id="1015" name="Google Shape;1015;p79"/>
          <p:cNvSpPr/>
          <p:nvPr/>
        </p:nvSpPr>
        <p:spPr>
          <a:xfrm>
            <a:off x="4378641" y="141838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6" name="Google Shape;1016;p79"/>
          <p:cNvGrpSpPr/>
          <p:nvPr/>
        </p:nvGrpSpPr>
        <p:grpSpPr>
          <a:xfrm>
            <a:off x="3266647" y="2008581"/>
            <a:ext cx="1784369" cy="205548"/>
            <a:chOff x="4141695" y="3079376"/>
            <a:chExt cx="2198040" cy="253200"/>
          </a:xfrm>
        </p:grpSpPr>
        <p:sp>
          <p:nvSpPr>
            <p:cNvPr id="1017" name="Google Shape;1017;p79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79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79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79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79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79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79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79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5" name="Google Shape;1025;p79"/>
          <p:cNvSpPr/>
          <p:nvPr/>
        </p:nvSpPr>
        <p:spPr>
          <a:xfrm>
            <a:off x="2676437" y="3037027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79"/>
          <p:cNvSpPr/>
          <p:nvPr/>
        </p:nvSpPr>
        <p:spPr>
          <a:xfrm>
            <a:off x="255950" y="4033619"/>
            <a:ext cx="15981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79"/>
          <p:cNvSpPr/>
          <p:nvPr/>
        </p:nvSpPr>
        <p:spPr>
          <a:xfrm>
            <a:off x="1933916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79"/>
          <p:cNvSpPr/>
          <p:nvPr/>
        </p:nvSpPr>
        <p:spPr>
          <a:xfrm>
            <a:off x="3611163" y="4033804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9" name="Google Shape;1029;p79"/>
          <p:cNvCxnSpPr>
            <a:stCxn id="1015" idx="2"/>
            <a:endCxn id="1020" idx="0"/>
          </p:cNvCxnSpPr>
          <p:nvPr/>
        </p:nvCxnSpPr>
        <p:spPr>
          <a:xfrm flipH="1">
            <a:off x="4047591" y="1783183"/>
            <a:ext cx="547200" cy="225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0" name="Google Shape;1030;p79"/>
          <p:cNvCxnSpPr>
            <a:stCxn id="1017" idx="2"/>
            <a:endCxn id="1025" idx="0"/>
          </p:cNvCxnSpPr>
          <p:nvPr/>
        </p:nvCxnSpPr>
        <p:spPr>
          <a:xfrm flipH="1">
            <a:off x="2892506" y="2214129"/>
            <a:ext cx="486900" cy="822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1" name="Google Shape;1031;p79"/>
          <p:cNvCxnSpPr>
            <a:stCxn id="1025" idx="2"/>
            <a:endCxn id="1026" idx="0"/>
          </p:cNvCxnSpPr>
          <p:nvPr/>
        </p:nvCxnSpPr>
        <p:spPr>
          <a:xfrm flipH="1">
            <a:off x="1055087" y="3401827"/>
            <a:ext cx="18375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2" name="Google Shape;1032;p79"/>
          <p:cNvCxnSpPr>
            <a:stCxn id="1025" idx="2"/>
            <a:endCxn id="1027" idx="0"/>
          </p:cNvCxnSpPr>
          <p:nvPr/>
        </p:nvCxnSpPr>
        <p:spPr>
          <a:xfrm flipH="1">
            <a:off x="2736887" y="3401827"/>
            <a:ext cx="1557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3" name="Google Shape;1033;p79"/>
          <p:cNvCxnSpPr>
            <a:stCxn id="1025" idx="2"/>
            <a:endCxn id="1028" idx="0"/>
          </p:cNvCxnSpPr>
          <p:nvPr/>
        </p:nvCxnSpPr>
        <p:spPr>
          <a:xfrm>
            <a:off x="2892587" y="3401827"/>
            <a:ext cx="1521600" cy="632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4" name="Google Shape;1034;p79"/>
          <p:cNvSpPr txBox="1"/>
          <p:nvPr/>
        </p:nvSpPr>
        <p:spPr>
          <a:xfrm>
            <a:off x="4907591" y="1462306"/>
            <a:ext cx="220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79"/>
          <p:cNvSpPr txBox="1"/>
          <p:nvPr/>
        </p:nvSpPr>
        <p:spPr>
          <a:xfrm>
            <a:off x="1803280" y="1934993"/>
            <a:ext cx="124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79"/>
          <p:cNvSpPr txBox="1"/>
          <p:nvPr/>
        </p:nvSpPr>
        <p:spPr>
          <a:xfrm>
            <a:off x="1043099" y="3101606"/>
            <a:ext cx="158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/bigfile inode (file)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79"/>
          <p:cNvSpPr txBox="1"/>
          <p:nvPr/>
        </p:nvSpPr>
        <p:spPr>
          <a:xfrm>
            <a:off x="464220" y="4267666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79"/>
          <p:cNvSpPr txBox="1"/>
          <p:nvPr/>
        </p:nvSpPr>
        <p:spPr>
          <a:xfrm>
            <a:off x="2085626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#1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79"/>
          <p:cNvSpPr txBox="1"/>
          <p:nvPr/>
        </p:nvSpPr>
        <p:spPr>
          <a:xfrm>
            <a:off x="3897817" y="4294243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#2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79"/>
          <p:cNvSpPr/>
          <p:nvPr/>
        </p:nvSpPr>
        <p:spPr>
          <a:xfrm>
            <a:off x="5296934" y="4033617"/>
            <a:ext cx="1605900" cy="2247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" name="Google Shape;1041;p79"/>
          <p:cNvCxnSpPr>
            <a:stCxn id="1025" idx="2"/>
            <a:endCxn id="1040" idx="0"/>
          </p:cNvCxnSpPr>
          <p:nvPr/>
        </p:nvCxnSpPr>
        <p:spPr>
          <a:xfrm>
            <a:off x="2892587" y="3401827"/>
            <a:ext cx="3207300" cy="631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2" name="Google Shape;1042;p79"/>
          <p:cNvSpPr txBox="1"/>
          <p:nvPr/>
        </p:nvSpPr>
        <p:spPr>
          <a:xfrm>
            <a:off x="5509107" y="4269200"/>
            <a:ext cx="118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#3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79"/>
          <p:cNvSpPr/>
          <p:nvPr/>
        </p:nvSpPr>
        <p:spPr>
          <a:xfrm>
            <a:off x="5509107" y="2443053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" name="Google Shape;1044;p79"/>
          <p:cNvCxnSpPr>
            <a:stCxn id="1018" idx="2"/>
            <a:endCxn id="1043" idx="0"/>
          </p:cNvCxnSpPr>
          <p:nvPr/>
        </p:nvCxnSpPr>
        <p:spPr>
          <a:xfrm>
            <a:off x="3602099" y="2214129"/>
            <a:ext cx="2123100" cy="228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5" name="Google Shape;1045;p79"/>
          <p:cNvSpPr txBox="1"/>
          <p:nvPr/>
        </p:nvSpPr>
        <p:spPr>
          <a:xfrm>
            <a:off x="5995850" y="2432300"/>
            <a:ext cx="133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 inode (dir)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79"/>
          <p:cNvSpPr/>
          <p:nvPr/>
        </p:nvSpPr>
        <p:spPr>
          <a:xfrm>
            <a:off x="7226928" y="3692682"/>
            <a:ext cx="432300" cy="364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7" name="Google Shape;1047;p79"/>
          <p:cNvGrpSpPr/>
          <p:nvPr/>
        </p:nvGrpSpPr>
        <p:grpSpPr>
          <a:xfrm>
            <a:off x="5555517" y="3123834"/>
            <a:ext cx="1784369" cy="205548"/>
            <a:chOff x="4141695" y="3079376"/>
            <a:chExt cx="2198040" cy="253200"/>
          </a:xfrm>
        </p:grpSpPr>
        <p:sp>
          <p:nvSpPr>
            <p:cNvPr id="1048" name="Google Shape;1048;p79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79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79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79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79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79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79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79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6" name="Google Shape;1056;p79"/>
          <p:cNvCxnSpPr>
            <a:stCxn id="1043" idx="2"/>
            <a:endCxn id="1051" idx="0"/>
          </p:cNvCxnSpPr>
          <p:nvPr/>
        </p:nvCxnSpPr>
        <p:spPr>
          <a:xfrm>
            <a:off x="5725257" y="2807853"/>
            <a:ext cx="611100" cy="315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7" name="Google Shape;1057;p79"/>
          <p:cNvCxnSpPr>
            <a:stCxn id="1048" idx="2"/>
            <a:endCxn id="1046" idx="0"/>
          </p:cNvCxnSpPr>
          <p:nvPr/>
        </p:nvCxnSpPr>
        <p:spPr>
          <a:xfrm>
            <a:off x="5668276" y="3329381"/>
            <a:ext cx="1774800" cy="36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8" name="Google Shape;1058;p79"/>
          <p:cNvSpPr txBox="1"/>
          <p:nvPr/>
        </p:nvSpPr>
        <p:spPr>
          <a:xfrm>
            <a:off x="7374694" y="3050073"/>
            <a:ext cx="1504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 direntries #0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79"/>
          <p:cNvSpPr txBox="1"/>
          <p:nvPr/>
        </p:nvSpPr>
        <p:spPr>
          <a:xfrm>
            <a:off x="7256015" y="4092806"/>
            <a:ext cx="169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/foo/bar inode (file)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79"/>
          <p:cNvSpPr txBox="1"/>
          <p:nvPr/>
        </p:nvSpPr>
        <p:spPr>
          <a:xfrm>
            <a:off x="7767173" y="3687368"/>
            <a:ext cx="95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#1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79"/>
          <p:cNvSpPr txBox="1"/>
          <p:nvPr/>
        </p:nvSpPr>
        <p:spPr>
          <a:xfrm>
            <a:off x="7657941" y="2792683"/>
            <a:ext cx="95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#2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79"/>
          <p:cNvSpPr txBox="1"/>
          <p:nvPr/>
        </p:nvSpPr>
        <p:spPr>
          <a:xfrm>
            <a:off x="5462639" y="2052080"/>
            <a:ext cx="95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#3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79"/>
          <p:cNvSpPr txBox="1"/>
          <p:nvPr/>
        </p:nvSpPr>
        <p:spPr>
          <a:xfrm>
            <a:off x="4378650" y="400325"/>
            <a:ext cx="4185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What is the order of writes?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8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Hand-over-Hand Locking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Hand-over-Hand Locking</a:t>
            </a:r>
            <a:endParaRPr/>
          </a:p>
        </p:txBody>
      </p:sp>
      <p:sp>
        <p:nvSpPr>
          <p:cNvPr id="1074" name="Google Shape;1074;p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lock the next node in a traversal before unlocking the current 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Forms a "barrier" that threads cannot cross, and ensures that the next node will not be modified in between unlocking the current node and locking the next node.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Applications: linked lists, trees, project 4.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/**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 Receive 64 bytes from the client &amp; return it as a string.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receive_bytes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(data), </a:t>
            </a:r>
            <a:r>
              <a:rPr lang="en">
                <a:solidFill>
                  <a:srgbClr val="E69138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return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(data);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661725" y="2988750"/>
            <a:ext cx="2899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&lt;-- May not receive all 64 bytes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82"/>
          <p:cNvSpPr/>
          <p:nvPr/>
        </p:nvSpPr>
        <p:spPr>
          <a:xfrm>
            <a:off x="5071950" y="3104125"/>
            <a:ext cx="867000" cy="7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0" name="Google Shape;1080;p82"/>
          <p:cNvSpPr/>
          <p:nvPr/>
        </p:nvSpPr>
        <p:spPr>
          <a:xfrm>
            <a:off x="50719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81" name="Google Shape;108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8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438798" y="1501275"/>
            <a:ext cx="647904" cy="6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Hand-over-Hand Locking</a:t>
            </a:r>
            <a:endParaRPr/>
          </a:p>
        </p:txBody>
      </p:sp>
      <p:sp>
        <p:nvSpPr>
          <p:cNvPr id="1084" name="Google Shape;1084;p82"/>
          <p:cNvSpPr/>
          <p:nvPr/>
        </p:nvSpPr>
        <p:spPr>
          <a:xfrm>
            <a:off x="13381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5" name="Google Shape;1085;p82"/>
          <p:cNvSpPr/>
          <p:nvPr/>
        </p:nvSpPr>
        <p:spPr>
          <a:xfrm>
            <a:off x="32050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6" name="Google Shape;1086;p82"/>
          <p:cNvSpPr/>
          <p:nvPr/>
        </p:nvSpPr>
        <p:spPr>
          <a:xfrm>
            <a:off x="69388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7" name="Google Shape;1087;p82"/>
          <p:cNvSpPr txBox="1"/>
          <p:nvPr/>
        </p:nvSpPr>
        <p:spPr>
          <a:xfrm>
            <a:off x="78325" y="1722925"/>
            <a:ext cx="1259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Thread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Read C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8" name="Google Shape;1088;p82"/>
          <p:cNvSpPr/>
          <p:nvPr/>
        </p:nvSpPr>
        <p:spPr>
          <a:xfrm>
            <a:off x="5071950" y="414487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89" name="Google Shape;108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98" y="2302700"/>
            <a:ext cx="647904" cy="6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82"/>
          <p:cNvSpPr txBox="1"/>
          <p:nvPr/>
        </p:nvSpPr>
        <p:spPr>
          <a:xfrm>
            <a:off x="78450" y="2524325"/>
            <a:ext cx="1259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Thread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Replace C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91" name="Google Shape;109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5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5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5" name="Google Shape;1095;p82"/>
          <p:cNvCxnSpPr>
            <a:stCxn id="1084" idx="3"/>
            <a:endCxn id="1085" idx="1"/>
          </p:cNvCxnSpPr>
          <p:nvPr/>
        </p:nvCxnSpPr>
        <p:spPr>
          <a:xfrm>
            <a:off x="2205150" y="3500725"/>
            <a:ext cx="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6" name="Google Shape;1096;p82"/>
          <p:cNvCxnSpPr>
            <a:stCxn id="1085" idx="3"/>
            <a:endCxn id="1080" idx="1"/>
          </p:cNvCxnSpPr>
          <p:nvPr/>
        </p:nvCxnSpPr>
        <p:spPr>
          <a:xfrm>
            <a:off x="4072050" y="3500725"/>
            <a:ext cx="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82"/>
          <p:cNvCxnSpPr>
            <a:stCxn id="1080" idx="3"/>
            <a:endCxn id="1086" idx="1"/>
          </p:cNvCxnSpPr>
          <p:nvPr/>
        </p:nvCxnSpPr>
        <p:spPr>
          <a:xfrm>
            <a:off x="5938950" y="3500725"/>
            <a:ext cx="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82"/>
          <p:cNvCxnSpPr>
            <a:stCxn id="1085" idx="3"/>
            <a:endCxn id="1088" idx="1"/>
          </p:cNvCxnSpPr>
          <p:nvPr/>
        </p:nvCxnSpPr>
        <p:spPr>
          <a:xfrm>
            <a:off x="4072050" y="3500725"/>
            <a:ext cx="999900" cy="104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82"/>
          <p:cNvCxnSpPr>
            <a:stCxn id="1088" idx="3"/>
            <a:endCxn id="1086" idx="1"/>
          </p:cNvCxnSpPr>
          <p:nvPr/>
        </p:nvCxnSpPr>
        <p:spPr>
          <a:xfrm flipH="1" rot="10800000">
            <a:off x="5938950" y="3500775"/>
            <a:ext cx="999900" cy="104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82"/>
          <p:cNvSpPr/>
          <p:nvPr/>
        </p:nvSpPr>
        <p:spPr>
          <a:xfrm>
            <a:off x="4690700" y="1724829"/>
            <a:ext cx="1647300" cy="18012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8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145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8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1903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8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447698" y="23027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8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145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8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1814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6" name="Google Shape;1106;p82"/>
          <p:cNvCxnSpPr>
            <a:endCxn id="1080" idx="0"/>
          </p:cNvCxnSpPr>
          <p:nvPr/>
        </p:nvCxnSpPr>
        <p:spPr>
          <a:xfrm flipH="1">
            <a:off x="5505450" y="2149225"/>
            <a:ext cx="9000" cy="95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3"/>
          <p:cNvSpPr/>
          <p:nvPr/>
        </p:nvSpPr>
        <p:spPr>
          <a:xfrm>
            <a:off x="5071950" y="3104125"/>
            <a:ext cx="867000" cy="7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2" name="Google Shape;1112;p83"/>
          <p:cNvSpPr/>
          <p:nvPr/>
        </p:nvSpPr>
        <p:spPr>
          <a:xfrm>
            <a:off x="5071950" y="3104125"/>
            <a:ext cx="867000" cy="7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3" name="Google Shape;1113;p83"/>
          <p:cNvSpPr/>
          <p:nvPr/>
        </p:nvSpPr>
        <p:spPr>
          <a:xfrm>
            <a:off x="50719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14" name="Google Shape;1114;p8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1903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8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438798" y="1501275"/>
            <a:ext cx="647904" cy="6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Hand-over-Hand Locking</a:t>
            </a:r>
            <a:endParaRPr/>
          </a:p>
        </p:txBody>
      </p:sp>
      <p:sp>
        <p:nvSpPr>
          <p:cNvPr id="1118" name="Google Shape;1118;p83"/>
          <p:cNvSpPr/>
          <p:nvPr/>
        </p:nvSpPr>
        <p:spPr>
          <a:xfrm>
            <a:off x="13381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9" name="Google Shape;1119;p83"/>
          <p:cNvSpPr/>
          <p:nvPr/>
        </p:nvSpPr>
        <p:spPr>
          <a:xfrm>
            <a:off x="32050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0" name="Google Shape;1120;p83"/>
          <p:cNvSpPr/>
          <p:nvPr/>
        </p:nvSpPr>
        <p:spPr>
          <a:xfrm>
            <a:off x="69388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1" name="Google Shape;112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98" y="23027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5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5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6" name="Google Shape;1126;p83"/>
          <p:cNvCxnSpPr>
            <a:stCxn id="1118" idx="3"/>
            <a:endCxn id="1119" idx="1"/>
          </p:cNvCxnSpPr>
          <p:nvPr/>
        </p:nvCxnSpPr>
        <p:spPr>
          <a:xfrm>
            <a:off x="2205150" y="3500725"/>
            <a:ext cx="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83"/>
          <p:cNvCxnSpPr>
            <a:stCxn id="1119" idx="3"/>
            <a:endCxn id="1113" idx="1"/>
          </p:cNvCxnSpPr>
          <p:nvPr/>
        </p:nvCxnSpPr>
        <p:spPr>
          <a:xfrm>
            <a:off x="4072050" y="3500725"/>
            <a:ext cx="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83"/>
          <p:cNvCxnSpPr>
            <a:stCxn id="1113" idx="3"/>
            <a:endCxn id="1120" idx="1"/>
          </p:cNvCxnSpPr>
          <p:nvPr/>
        </p:nvCxnSpPr>
        <p:spPr>
          <a:xfrm>
            <a:off x="5938950" y="3500725"/>
            <a:ext cx="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9" name="Google Shape;1129;p8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145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8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447698" y="23027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8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145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8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1814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3" name="Google Shape;1133;p83"/>
          <p:cNvCxnSpPr>
            <a:endCxn id="1113" idx="0"/>
          </p:cNvCxnSpPr>
          <p:nvPr/>
        </p:nvCxnSpPr>
        <p:spPr>
          <a:xfrm flipH="1">
            <a:off x="5505450" y="2149225"/>
            <a:ext cx="9000" cy="95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4" name="Google Shape;1134;p83"/>
          <p:cNvSpPr/>
          <p:nvPr/>
        </p:nvSpPr>
        <p:spPr>
          <a:xfrm>
            <a:off x="5071950" y="414487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35" name="Google Shape;1135;p83"/>
          <p:cNvCxnSpPr>
            <a:stCxn id="1119" idx="3"/>
            <a:endCxn id="1134" idx="1"/>
          </p:cNvCxnSpPr>
          <p:nvPr/>
        </p:nvCxnSpPr>
        <p:spPr>
          <a:xfrm>
            <a:off x="4072050" y="3500725"/>
            <a:ext cx="999900" cy="104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6" name="Google Shape;1136;p83"/>
          <p:cNvCxnSpPr>
            <a:stCxn id="1134" idx="3"/>
            <a:endCxn id="1120" idx="1"/>
          </p:cNvCxnSpPr>
          <p:nvPr/>
        </p:nvCxnSpPr>
        <p:spPr>
          <a:xfrm flipH="1" rot="10800000">
            <a:off x="5938950" y="3500775"/>
            <a:ext cx="999900" cy="104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83"/>
          <p:cNvSpPr txBox="1"/>
          <p:nvPr/>
        </p:nvSpPr>
        <p:spPr>
          <a:xfrm>
            <a:off x="78325" y="1722925"/>
            <a:ext cx="1259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Thread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Read C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8" name="Google Shape;1138;p83"/>
          <p:cNvSpPr txBox="1"/>
          <p:nvPr/>
        </p:nvSpPr>
        <p:spPr>
          <a:xfrm>
            <a:off x="78450" y="2524325"/>
            <a:ext cx="1259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Thread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Replace C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</a:t>
            </a:r>
            <a:r>
              <a:rPr lang="en"/>
              <a:t>Hand-over-Hand Locking with RAII</a:t>
            </a:r>
            <a:endParaRPr/>
          </a:p>
        </p:txBody>
      </p:sp>
      <p:sp>
        <p:nvSpPr>
          <p:cNvPr id="1144" name="Google Shape;1144;p8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Provides a clean implementation of HoH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RAII is scope-bound, we can use scope to automatically unlock locks for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Avoids calling lock()/unlock() manually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Releases resource (mutex) soon after last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Exception-friendly (useful for P4!)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move semantics to swap/assign locks during traversal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https://github.com/eecs482/general-reference/tree/master/cpp/move_semantics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5"/>
          <p:cNvSpPr/>
          <p:nvPr/>
        </p:nvSpPr>
        <p:spPr>
          <a:xfrm>
            <a:off x="5071950" y="3104125"/>
            <a:ext cx="867000" cy="7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0" name="Google Shape;1150;p85"/>
          <p:cNvSpPr/>
          <p:nvPr/>
        </p:nvSpPr>
        <p:spPr>
          <a:xfrm>
            <a:off x="5071950" y="3104125"/>
            <a:ext cx="867000" cy="7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1" name="Google Shape;1151;p85"/>
          <p:cNvSpPr/>
          <p:nvPr/>
        </p:nvSpPr>
        <p:spPr>
          <a:xfrm>
            <a:off x="50719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52" name="Google Shape;1152;p8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1903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8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438798" y="1501275"/>
            <a:ext cx="647904" cy="6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Hand-over-Hand Locking</a:t>
            </a:r>
            <a:endParaRPr/>
          </a:p>
        </p:txBody>
      </p:sp>
      <p:sp>
        <p:nvSpPr>
          <p:cNvPr id="1156" name="Google Shape;1156;p85"/>
          <p:cNvSpPr/>
          <p:nvPr/>
        </p:nvSpPr>
        <p:spPr>
          <a:xfrm>
            <a:off x="13381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7" name="Google Shape;1157;p85"/>
          <p:cNvSpPr/>
          <p:nvPr/>
        </p:nvSpPr>
        <p:spPr>
          <a:xfrm>
            <a:off x="32050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8" name="Google Shape;1158;p85"/>
          <p:cNvSpPr/>
          <p:nvPr/>
        </p:nvSpPr>
        <p:spPr>
          <a:xfrm>
            <a:off x="6938850" y="310412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59" name="Google Shape;115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98" y="23027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5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5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4" name="Google Shape;1164;p85"/>
          <p:cNvCxnSpPr>
            <a:stCxn id="1156" idx="3"/>
            <a:endCxn id="1157" idx="1"/>
          </p:cNvCxnSpPr>
          <p:nvPr/>
        </p:nvCxnSpPr>
        <p:spPr>
          <a:xfrm>
            <a:off x="2205150" y="3500725"/>
            <a:ext cx="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85"/>
          <p:cNvCxnSpPr>
            <a:stCxn id="1157" idx="3"/>
            <a:endCxn id="1151" idx="1"/>
          </p:cNvCxnSpPr>
          <p:nvPr/>
        </p:nvCxnSpPr>
        <p:spPr>
          <a:xfrm>
            <a:off x="4072050" y="3500725"/>
            <a:ext cx="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85"/>
          <p:cNvCxnSpPr>
            <a:stCxn id="1151" idx="3"/>
            <a:endCxn id="1158" idx="1"/>
          </p:cNvCxnSpPr>
          <p:nvPr/>
        </p:nvCxnSpPr>
        <p:spPr>
          <a:xfrm>
            <a:off x="5938950" y="3500725"/>
            <a:ext cx="9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7" name="Google Shape;1167;p8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14598" y="15013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8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447698" y="2302700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8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145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8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181498" y="2302713"/>
            <a:ext cx="647904" cy="6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1" name="Google Shape;1171;p85"/>
          <p:cNvCxnSpPr>
            <a:endCxn id="1151" idx="0"/>
          </p:cNvCxnSpPr>
          <p:nvPr/>
        </p:nvCxnSpPr>
        <p:spPr>
          <a:xfrm flipH="1">
            <a:off x="5505450" y="2149225"/>
            <a:ext cx="9000" cy="95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2" name="Google Shape;1172;p85"/>
          <p:cNvSpPr/>
          <p:nvPr/>
        </p:nvSpPr>
        <p:spPr>
          <a:xfrm>
            <a:off x="5071950" y="4144875"/>
            <a:ext cx="867000" cy="7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73" name="Google Shape;1173;p85"/>
          <p:cNvCxnSpPr>
            <a:stCxn id="1157" idx="3"/>
            <a:endCxn id="1172" idx="1"/>
          </p:cNvCxnSpPr>
          <p:nvPr/>
        </p:nvCxnSpPr>
        <p:spPr>
          <a:xfrm>
            <a:off x="4072050" y="3500725"/>
            <a:ext cx="999900" cy="104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4" name="Google Shape;1174;p85"/>
          <p:cNvCxnSpPr>
            <a:stCxn id="1172" idx="3"/>
            <a:endCxn id="1158" idx="1"/>
          </p:cNvCxnSpPr>
          <p:nvPr/>
        </p:nvCxnSpPr>
        <p:spPr>
          <a:xfrm flipH="1" rot="10800000">
            <a:off x="5938950" y="3500775"/>
            <a:ext cx="999900" cy="104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85"/>
          <p:cNvSpPr txBox="1"/>
          <p:nvPr/>
        </p:nvSpPr>
        <p:spPr>
          <a:xfrm>
            <a:off x="78325" y="1722925"/>
            <a:ext cx="1259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Thread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Read C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6" name="Google Shape;1176;p85"/>
          <p:cNvSpPr txBox="1"/>
          <p:nvPr/>
        </p:nvSpPr>
        <p:spPr>
          <a:xfrm>
            <a:off x="78450" y="2524325"/>
            <a:ext cx="1259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Thread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Replace C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7" name="Google Shape;1177;p85"/>
          <p:cNvSpPr txBox="1"/>
          <p:nvPr/>
        </p:nvSpPr>
        <p:spPr>
          <a:xfrm>
            <a:off x="5904675" y="348288"/>
            <a:ext cx="32061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construct outer RAII object</a:t>
            </a:r>
            <a:endParaRPr i="1" sz="105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F51B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(node-&gt;element != 'C' </a:t>
            </a:r>
            <a:endParaRPr sz="105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&amp;&amp; node-&gt;next) {</a:t>
            </a:r>
            <a:endParaRPr sz="105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1"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construct inner RAII object</a:t>
            </a:r>
            <a:endParaRPr i="1" sz="105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i="1"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</a:t>
            </a:r>
            <a:r>
              <a:rPr i="1"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outer and inner locks</a:t>
            </a:r>
            <a:endParaRPr sz="105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node = node-&gt;next;</a:t>
            </a:r>
            <a:endParaRPr sz="105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50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78" name="Google Shape;1178;p85"/>
          <p:cNvCxnSpPr>
            <a:endCxn id="1161" idx="0"/>
          </p:cNvCxnSpPr>
          <p:nvPr/>
        </p:nvCxnSpPr>
        <p:spPr>
          <a:xfrm flipH="1">
            <a:off x="5514350" y="540400"/>
            <a:ext cx="474000" cy="9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85"/>
          <p:cNvCxnSpPr>
            <a:endCxn id="1167" idx="0"/>
          </p:cNvCxnSpPr>
          <p:nvPr/>
        </p:nvCxnSpPr>
        <p:spPr>
          <a:xfrm flipH="1">
            <a:off x="3638550" y="540400"/>
            <a:ext cx="2354700" cy="9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85"/>
          <p:cNvCxnSpPr>
            <a:endCxn id="1154" idx="0"/>
          </p:cNvCxnSpPr>
          <p:nvPr/>
        </p:nvCxnSpPr>
        <p:spPr>
          <a:xfrm flipH="1">
            <a:off x="1762750" y="550275"/>
            <a:ext cx="42357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85"/>
          <p:cNvCxnSpPr>
            <a:endCxn id="1167" idx="0"/>
          </p:cNvCxnSpPr>
          <p:nvPr/>
        </p:nvCxnSpPr>
        <p:spPr>
          <a:xfrm flipH="1">
            <a:off x="3638550" y="1057300"/>
            <a:ext cx="26004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2" name="Google Shape;1182;p85"/>
          <p:cNvCxnSpPr>
            <a:endCxn id="1161" idx="0"/>
          </p:cNvCxnSpPr>
          <p:nvPr/>
        </p:nvCxnSpPr>
        <p:spPr>
          <a:xfrm flipH="1">
            <a:off x="5514350" y="1085800"/>
            <a:ext cx="696000" cy="4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85"/>
          <p:cNvCxnSpPr>
            <a:endCxn id="1154" idx="0"/>
          </p:cNvCxnSpPr>
          <p:nvPr/>
        </p:nvCxnSpPr>
        <p:spPr>
          <a:xfrm flipH="1">
            <a:off x="1762750" y="1047675"/>
            <a:ext cx="44760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85"/>
          <p:cNvCxnSpPr/>
          <p:nvPr/>
        </p:nvCxnSpPr>
        <p:spPr>
          <a:xfrm flipH="1">
            <a:off x="8241275" y="525550"/>
            <a:ext cx="815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5" name="Google Shape;1185;p85"/>
          <p:cNvCxnSpPr/>
          <p:nvPr/>
        </p:nvCxnSpPr>
        <p:spPr>
          <a:xfrm rot="10800000">
            <a:off x="8533200" y="1026525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6" name="Google Shape;1186;p85"/>
          <p:cNvCxnSpPr/>
          <p:nvPr/>
        </p:nvCxnSpPr>
        <p:spPr>
          <a:xfrm rot="10800000">
            <a:off x="8506200" y="1183825"/>
            <a:ext cx="4962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5"/>
          <p:cNvCxnSpPr/>
          <p:nvPr/>
        </p:nvCxnSpPr>
        <p:spPr>
          <a:xfrm rot="10800000">
            <a:off x="7912300" y="85467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8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Tips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8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initialize!</a:t>
            </a:r>
            <a:endParaRPr/>
          </a:p>
        </p:txBody>
      </p:sp>
      <p:pic>
        <p:nvPicPr>
          <p:cNvPr id="1198" name="Google Shape;119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9850"/>
            <a:ext cx="8839204" cy="261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8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caching!</a:t>
            </a:r>
            <a:endParaRPr/>
          </a:p>
        </p:txBody>
      </p:sp>
      <p:sp>
        <p:nvSpPr>
          <p:cNvPr id="1204" name="Google Shape;1204;p8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cannot store disk data or metadata in memory </a:t>
            </a:r>
            <a:r>
              <a:rPr b="1" lang="en"/>
              <a:t>between</a:t>
            </a:r>
            <a:r>
              <a:rPr lang="en"/>
              <a:t> requests.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file names/paths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information about direntries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and should remember disk blocks </a:t>
            </a:r>
            <a:r>
              <a:rPr b="1" i="1" lang="en"/>
              <a:t>within</a:t>
            </a:r>
            <a:r>
              <a:rPr i="1" lang="en"/>
              <a:t> </a:t>
            </a:r>
            <a:r>
              <a:rPr lang="en"/>
              <a:t>a single request  → </a:t>
            </a:r>
            <a:r>
              <a:rPr lang="en"/>
              <a:t>minimize</a:t>
            </a:r>
            <a:r>
              <a:rPr lang="en"/>
              <a:t> disk I/O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tips</a:t>
            </a:r>
            <a:endParaRPr/>
          </a:p>
        </p:txBody>
      </p:sp>
      <p:sp>
        <p:nvSpPr>
          <p:cNvPr id="1210" name="Google Shape;1210;p89"/>
          <p:cNvSpPr txBox="1"/>
          <p:nvPr>
            <p:ph idx="4294967295" type="body"/>
          </p:nvPr>
        </p:nvSpPr>
        <p:spPr>
          <a:xfrm>
            <a:off x="311700" y="1106000"/>
            <a:ext cx="85206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use of strings, stringstreams, vectors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Exceptions are useful, especially with RAII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RAII is useful for releasing locks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Swap/assign locks during traversal (STL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unique_lock</a:t>
            </a:r>
            <a:r>
              <a:rPr lang="en" sz="1200"/>
              <a:t> and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shared_lock</a:t>
            </a:r>
            <a:r>
              <a:rPr lang="en" sz="1200"/>
              <a:t>)</a:t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smart/weak_ptr can be useful for managing resources on-demand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MSG_NOSIGNAL for send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Hint: it is reasonable to receive delimited messages of unknown length byte-by-byte, but the same is not true for large blocks of data where the size is known in advance. 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MSG_WAITALL for recv can be useful (when the number of bytes you're receiving is known)</a:t>
            </a:r>
            <a:endParaRPr sz="16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9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arbitrary input</a:t>
            </a:r>
            <a:endParaRPr/>
          </a:p>
        </p:txBody>
      </p:sp>
      <p:sp>
        <p:nvSpPr>
          <p:cNvPr id="1216" name="Google Shape;1216;p9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can’t really send malformed data to the solution server using the client functions (when catching instructor bugs).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the AG can send </a:t>
            </a:r>
            <a:r>
              <a:rPr i="1" lang="en"/>
              <a:t>your server</a:t>
            </a:r>
            <a:r>
              <a:rPr lang="en"/>
              <a:t> malformed input.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 malformed input locally!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testing tips</a:t>
            </a:r>
            <a:endParaRPr/>
          </a:p>
        </p:txBody>
      </p:sp>
      <p:sp>
        <p:nvSpPr>
          <p:cNvPr id="1222" name="Google Shape;1222;p9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helper program to send a single request to your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 ./sendreq FS_CREATE 0 1 /foo/bar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$ ./sendreq FS_WRITEBLOCK 0 2 /foo/bar "blah blah blah"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also save the correct output for your test cases and make sure the output doesn't regress when you make changes.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/**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 Receive 64 bytes from the client &amp; return it as a string.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receive_bytes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(data), </a:t>
            </a:r>
            <a:r>
              <a:rPr i="1" lang="en">
                <a:solidFill>
                  <a:schemeClr val="lt1"/>
                </a:solidFill>
              </a:rPr>
              <a:t>MSG_WAITALL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return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(data);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testing tips</a:t>
            </a:r>
            <a:endParaRPr/>
          </a:p>
        </p:txBody>
      </p:sp>
      <p:sp>
        <p:nvSpPr>
          <p:cNvPr id="1228" name="Google Shape;1228;p9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all possible incorrect values for each different parameter of every fs_client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Identify all boundaries in the program (e.g., the boundaries for offset in FS_WRITEBLOC</a:t>
            </a:r>
            <a:r>
              <a:rPr lang="en"/>
              <a:t>K, FS_MAXFILENAME).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multithreading tips</a:t>
            </a:r>
            <a:endParaRPr/>
          </a:p>
        </p:txBody>
      </p:sp>
      <p:sp>
        <p:nvSpPr>
          <p:cNvPr id="1234" name="Google Shape;1234;p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</a:t>
            </a:r>
            <a:r>
              <a:rPr i="1" lang="en"/>
              <a:t>what </a:t>
            </a:r>
            <a:r>
              <a:rPr lang="en"/>
              <a:t>level of access (read, write) you need for a particular inode and </a:t>
            </a:r>
            <a:r>
              <a:rPr b="1" i="1" lang="en"/>
              <a:t>why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Fill out a complete table detailing every possible combination of two concurrent requests and how they should behave.</a:t>
            </a:r>
            <a:br>
              <a:rPr lang="en"/>
            </a:br>
            <a:endParaRPr/>
          </a:p>
        </p:txBody>
      </p:sp>
      <p:graphicFrame>
        <p:nvGraphicFramePr>
          <p:cNvPr id="1235" name="Google Shape;1235;p93"/>
          <p:cNvGraphicFramePr/>
          <p:nvPr/>
        </p:nvGraphicFramePr>
        <p:xfrm>
          <a:off x="952500" y="35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{EA9620C9-B9A2-483C-A5B0-B04241DD6B9C}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locked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Should block?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Writeblock /dir/file1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/dir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Writeblock /dir/file2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multithreading tips</a:t>
            </a:r>
            <a:endParaRPr/>
          </a:p>
        </p:txBody>
      </p:sp>
      <p:sp>
        <p:nvSpPr>
          <p:cNvPr id="1241" name="Google Shape;1241;p9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verify and test concurrency, there are a couple options: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gdb non-stop mode and set breakpoints for each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you to pause and continue different threads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you can step through each thread and see if/when it blocks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sleeps to your code (make sure to remove them before submitting) based on some sort of request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the first request has a lock, have it sleep, and issue a second concurrent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to see if/when the second request blocks by inspecting how long it takes to complete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9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okay?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/**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 Receive 64 bytes from the client &amp; return it as a string.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receive_bytes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sock)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data[</a:t>
            </a:r>
            <a:r>
              <a:rPr lang="en">
                <a:solidFill>
                  <a:srgbClr val="E69138"/>
                </a:solidFill>
              </a:rPr>
              <a:t>64</a:t>
            </a:r>
            <a:r>
              <a:rPr lang="en">
                <a:solidFill>
                  <a:schemeClr val="lt1"/>
                </a:solidFill>
              </a:rPr>
              <a:t>];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recv</a:t>
            </a:r>
            <a:r>
              <a:rPr lang="en">
                <a:solidFill>
                  <a:schemeClr val="lt1"/>
                </a:solidFill>
              </a:rPr>
              <a:t>(sock, data, </a:t>
            </a:r>
            <a:r>
              <a:rPr lang="en">
                <a:solidFill>
                  <a:schemeClr val="accent6"/>
                </a:solidFill>
              </a:rPr>
              <a:t>sizeof</a:t>
            </a:r>
            <a:r>
              <a:rPr lang="en">
                <a:solidFill>
                  <a:schemeClr val="lt1"/>
                </a:solidFill>
              </a:rPr>
              <a:t>(data), </a:t>
            </a:r>
            <a:r>
              <a:rPr i="1" lang="en">
                <a:solidFill>
                  <a:schemeClr val="lt1"/>
                </a:solidFill>
              </a:rPr>
              <a:t>MSG_WAITALL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return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(data);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428725" y="3702600"/>
            <a:ext cx="4208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&lt;-- Stops at null characters</a:t>
            </a:r>
            <a:endParaRPr b="1" sz="18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