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</p:sldIdLst>
  <p:sldSz cy="5143500" cx="9144000"/>
  <p:notesSz cx="6858000" cy="9144000"/>
  <p:embeddedFontLst>
    <p:embeddedFont>
      <p:font typeface="Source Code Pro"/>
      <p:regular r:id="rId100"/>
      <p:bold r:id="rId101"/>
      <p:italic r:id="rId102"/>
      <p:boldItalic r:id="rId103"/>
    </p:embeddedFont>
    <p:embeddedFont>
      <p:font typeface="Oswald"/>
      <p:regular r:id="rId104"/>
      <p:bold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F29E67-CD09-421F-BE2C-6028830AB5BC}">
  <a:tblStyle styleId="{B4F29E67-CD09-421F-BE2C-6028830AB5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Oswald-bold.fntdata"/><Relationship Id="rId104" Type="http://schemas.openxmlformats.org/officeDocument/2006/relationships/font" Target="fonts/Oswald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SourceCodePro-boldItalic.fntdata"/><Relationship Id="rId102" Type="http://schemas.openxmlformats.org/officeDocument/2006/relationships/font" Target="fonts/SourceCodePro-italic.fntdata"/><Relationship Id="rId101" Type="http://schemas.openxmlformats.org/officeDocument/2006/relationships/font" Target="fonts/SourceCodePro-bold.fntdata"/><Relationship Id="rId100" Type="http://schemas.openxmlformats.org/officeDocument/2006/relationships/font" Target="fonts/SourceCodePro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1770a4cd8_0_2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21770a4cd8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770a4cd8_0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770a4cd8_0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1770a4cd8_0_2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1770a4cd8_0_2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1770a4cd8_0_2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1770a4cd8_0_2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770a4cd8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1770a4cd8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1770a4cd8_0_2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1770a4cd8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1770a4cd8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1770a4cd8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1770a4cd8_0_2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1770a4cd8_0_2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1770a4cd8_0_2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1770a4cd8_0_2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1770a4cd8_0_2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21770a4cd8_0_2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1770a4cd8_0_2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1770a4cd8_0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770a4cd8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1770a4cd8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1770a4cd8_0_2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1770a4cd8_0_2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1770a4cd8_0_2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21770a4cd8_0_2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1770a4cd8_0_2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21770a4cd8_0_2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1770a4cd8_0_2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1770a4cd8_0_2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1770a4cd8_0_3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1770a4cd8_0_3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1770a4cd8_0_3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21770a4cd8_0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21770a4cd8_0_3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21770a4cd8_0_3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1770a4cd8_0_3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21770a4cd8_0_3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1770a4cd8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1770a4cd8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1770a4cd8_0_3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1770a4cd8_0_3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770a4cd8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770a4cd8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1770a4cd8_0_3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21770a4cd8_0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1770a4cd8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1770a4cd8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1770a4cd8_0_3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1770a4cd8_0_3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21770a4cd8_0_3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21770a4cd8_0_3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21770a4cd8_0_3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21770a4cd8_0_3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1770a4cd8_0_3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1770a4cd8_0_3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1770a4cd8_0_3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21770a4cd8_0_3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1770a4cd8_0_3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21770a4cd8_0_3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21770a4cd8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21770a4cd8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1770a4cd8_0_3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21770a4cd8_0_3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770a4cd8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1770a4cd8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21770a4cd8_0_3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21770a4cd8_0_3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21770a4cd8_0_3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21770a4cd8_0_3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1770a4cd8_0_3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21770a4cd8_0_3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21770a4cd8_0_3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21770a4cd8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21770a4cd8_0_3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21770a4cd8_0_3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21770a4cd8_0_3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21770a4cd8_0_3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21770a4cd8_0_3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21770a4cd8_0_3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21770a4cd8_0_3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21770a4cd8_0_3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21770a4cd8_0_3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21770a4cd8_0_3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21770a4cd8_0_3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121770a4cd8_0_3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770a4cd8_0_2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770a4cd8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21770a4cd8_0_3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21770a4cd8_0_3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21770a4cd8_0_3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21770a4cd8_0_3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1770a4cd8_0_3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21770a4cd8_0_3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21770a4cd8_0_3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21770a4cd8_0_3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1770a4cd8_0_3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1770a4cd8_0_3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21770a4cd8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21770a4cd8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21770a4cd8_0_3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121770a4cd8_0_3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21770a4cd8_0_3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21770a4cd8_0_3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21770a4cd8_0_3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21770a4cd8_0_3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21770a4cd8_0_3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21770a4cd8_0_3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770a4cd8_0_2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770a4cd8_0_2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21770a4cd8_0_3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21770a4cd8_0_3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21770a4cd8_0_3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21770a4cd8_0_3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21770a4cd8_0_3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21770a4cd8_0_3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121770a4cd8_0_3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121770a4cd8_0_3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21770a4cd8_0_3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21770a4cd8_0_3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21770a4cd8_0_3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121770a4cd8_0_3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21770a4cd8_0_4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121770a4cd8_0_4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21770a4cd8_0_4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21770a4cd8_0_4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21770a4cd8_0_4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21770a4cd8_0_4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21770a4cd8_0_4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21770a4cd8_0_4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770a4cd8_0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770a4cd8_0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121770a4cd8_0_4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121770a4cd8_0_4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21770a4cd8_0_4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21770a4cd8_0_4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1770a4cd8_0_4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21770a4cd8_0_4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Yes. The server code to send a response to the client should not be in a critical section (no locks should be held). Because of this, it's possible that the FS_READBLOCK response is sent before the FS_CREATE response.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21770a4cd8_0_4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121770a4cd8_0_4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21770a4cd8_0_2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0" name="Google Shape;1850;g121770a4cd8_0_2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21770a4cd8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5" name="Google Shape;1855;g121770a4cd8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21770a4cd8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1" name="Google Shape;1861;g121770a4cd8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121770a4cd8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7" name="Google Shape;1867;g121770a4cd8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21770a4cd8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3" name="Google Shape;1873;g121770a4cd8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21770a4cd8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9" name="Google Shape;1879;g121770a4cd8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770a4cd8_0_2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770a4cd8_0_2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21770a4cd8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5" name="Google Shape;1885;g121770a4cd8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21770a4cd8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1" name="Google Shape;1891;g121770a4cd8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121770a4cd8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g121770a4cd8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21770a4cd8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7" name="Google Shape;1907;g121770a4cd8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21770a4cd8_0_2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3" name="Google Shape;1913;g121770a4cd8_0_2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21770a4cd8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9" name="Google Shape;1919;g121770a4cd8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121770a4cd8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6" name="Google Shape;1936;g121770a4cd8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21770a4cd8_0_2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2" name="Google Shape;1952;g121770a4cd8_0_2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21770a4cd8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0" name="Google Shape;1960;g121770a4cd8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21770a4cd8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1" name="Google Shape;1971;g121770a4cd8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770a4cd8_0_2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770a4cd8_0_2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21770a4cd8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121770a4cd8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21770a4cd8_0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21770a4cd8_0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2a496e2d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4" name="Google Shape;1994;g22a496e2d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2a496e2d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2a496e2d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azza.com/class/lc9brs7eyzh2up/post/190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ourceware.org/gdb/current/onlinedocs/gdb/Non_002dStop-Mode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 12: RPCs and P4 Concurrency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187" name="Google Shape;187;p22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188" name="Google Shape;188;p22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2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22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2"/>
            <p:cNvCxnSpPr>
              <a:stCxn id="188" idx="2"/>
              <a:endCxn id="194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1" name="Google Shape;201;p22"/>
            <p:cNvCxnSpPr>
              <a:stCxn id="190" idx="2"/>
              <a:endCxn id="198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2" name="Google Shape;202;p22"/>
            <p:cNvCxnSpPr>
              <a:stCxn id="203" idx="1"/>
              <a:endCxn id="199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" name="Google Shape;204;p22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22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9" name="Google Shape;209;p22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22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9" name="Google Shape;219;p22"/>
            <p:cNvCxnSpPr>
              <a:stCxn id="211" idx="2"/>
              <a:endCxn id="203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" name="Google Shape;220;p22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2"/>
          <p:cNvSpPr txBox="1"/>
          <p:nvPr/>
        </p:nvSpPr>
        <p:spPr>
          <a:xfrm>
            <a:off x="1258125" y="1942950"/>
            <a:ext cx="23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What are the steps?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11700" y="2343150"/>
            <a:ext cx="497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229" name="Google Shape;229;p23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230" name="Google Shape;230;p23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23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232" name="Google Shape;232;p23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" name="Google Shape;240;p23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2" name="Google Shape;242;p23"/>
            <p:cNvCxnSpPr>
              <a:stCxn id="230" idx="2"/>
              <a:endCxn id="236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3" name="Google Shape;243;p23"/>
            <p:cNvCxnSpPr>
              <a:stCxn id="232" idx="2"/>
              <a:endCxn id="240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4" name="Google Shape;244;p23"/>
            <p:cNvCxnSpPr>
              <a:stCxn id="245" idx="1"/>
              <a:endCxn id="241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23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23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1" name="Google Shape;251;p23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23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253" name="Google Shape;253;p23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1" name="Google Shape;261;p23"/>
            <p:cNvCxnSpPr>
              <a:stCxn id="253" idx="2"/>
              <a:endCxn id="245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2" name="Google Shape;262;p23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3"/>
          <p:cNvSpPr txBox="1"/>
          <p:nvPr/>
        </p:nvSpPr>
        <p:spPr>
          <a:xfrm>
            <a:off x="1105725" y="1942950"/>
            <a:ext cx="29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What locks will we need?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311700" y="2343150"/>
            <a:ext cx="497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311700" y="2343150"/>
            <a:ext cx="497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grpSp>
        <p:nvGrpSpPr>
          <p:cNvPr id="272" name="Google Shape;272;p24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273" name="Google Shape;273;p24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4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275" name="Google Shape;275;p24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" name="Google Shape;285;p24"/>
            <p:cNvCxnSpPr>
              <a:stCxn id="273" idx="2"/>
              <a:endCxn id="279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" name="Google Shape;286;p24"/>
            <p:cNvCxnSpPr>
              <a:stCxn id="275" idx="2"/>
              <a:endCxn id="283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24"/>
            <p:cNvCxnSpPr>
              <a:stCxn id="288" idx="1"/>
              <a:endCxn id="284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" name="Google Shape;289;p24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4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293;p24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" name="Google Shape;295;p24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296" name="Google Shape;296;p24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4" name="Google Shape;304;p24"/>
            <p:cNvCxnSpPr>
              <a:stCxn id="296" idx="2"/>
              <a:endCxn id="288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" name="Google Shape;305;p24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24"/>
          <p:cNvSpPr txBox="1"/>
          <p:nvPr/>
        </p:nvSpPr>
        <p:spPr>
          <a:xfrm>
            <a:off x="1105725" y="1942950"/>
            <a:ext cx="29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What locks will we need?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17695" t="25328"/>
          <a:stretch/>
        </p:blipFill>
        <p:spPr>
          <a:xfrm>
            <a:off x="2874150" y="2392463"/>
            <a:ext cx="392951" cy="50397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3344834" y="2439538"/>
            <a:ext cx="1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386900" y="3093000"/>
            <a:ext cx="12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/dir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3909650" y="3798338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/dir/file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3">
            <a:alphaModFix/>
          </a:blip>
          <a:srcRect b="0" l="0" r="17695" t="25328"/>
          <a:stretch/>
        </p:blipFill>
        <p:spPr>
          <a:xfrm>
            <a:off x="2951875" y="3099300"/>
            <a:ext cx="392951" cy="503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17695" t="25328"/>
          <a:stretch/>
        </p:blipFill>
        <p:spPr>
          <a:xfrm>
            <a:off x="3459000" y="3746450"/>
            <a:ext cx="392951" cy="50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319" name="Google Shape;319;p25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320" name="Google Shape;320;p25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0" name="Google Shape;330;p25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Google Shape;332;p25"/>
            <p:cNvCxnSpPr>
              <a:stCxn id="320" idx="2"/>
              <a:endCxn id="326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3" name="Google Shape;333;p25"/>
            <p:cNvCxnSpPr>
              <a:stCxn id="322" idx="2"/>
              <a:endCxn id="330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4" name="Google Shape;334;p25"/>
            <p:cNvCxnSpPr>
              <a:stCxn id="335" idx="1"/>
              <a:endCxn id="331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6" name="Google Shape;336;p25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0" name="Google Shape;340;p25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" name="Google Shape;341;p25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" name="Google Shape;342;p25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343" name="Google Shape;343;p25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1" name="Google Shape;351;p25"/>
            <p:cNvCxnSpPr>
              <a:stCxn id="343" idx="2"/>
              <a:endCxn id="335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2" name="Google Shape;352;p25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5"/>
          <p:cNvSpPr txBox="1"/>
          <p:nvPr/>
        </p:nvSpPr>
        <p:spPr>
          <a:xfrm>
            <a:off x="769675" y="1866750"/>
            <a:ext cx="4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When should we acquire/release locks?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311700" y="2343150"/>
            <a:ext cx="4972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362" name="Google Shape;362;p26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" name="Google Shape;363;p26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364" name="Google Shape;364;p26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26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26"/>
            <p:cNvCxnSpPr>
              <a:stCxn id="362" idx="2"/>
              <a:endCxn id="368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5" name="Google Shape;375;p26"/>
            <p:cNvCxnSpPr>
              <a:stCxn id="364" idx="2"/>
              <a:endCxn id="372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Google Shape;376;p26"/>
            <p:cNvCxnSpPr>
              <a:stCxn id="377" idx="1"/>
              <a:endCxn id="373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8" name="Google Shape;378;p26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" name="Google Shape;382;p26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3" name="Google Shape;383;p26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26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3" name="Google Shape;393;p26"/>
            <p:cNvCxnSpPr>
              <a:stCxn id="385" idx="2"/>
              <a:endCxn id="377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4" name="Google Shape;394;p26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26"/>
          <p:cNvSpPr txBox="1"/>
          <p:nvPr/>
        </p:nvSpPr>
        <p:spPr>
          <a:xfrm>
            <a:off x="769675" y="1790550"/>
            <a:ext cx="4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When should we acquire/release locks?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311700" y="2038350"/>
            <a:ext cx="49725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402" name="Google Shape;402;p27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403" name="Google Shape;403;p27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404" name="Google Shape;404;p27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5" name="Google Shape;405;p27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" name="Google Shape;414;p27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6" name="Google Shape;416;p27"/>
            <p:cNvCxnSpPr>
              <a:stCxn id="404" idx="2"/>
              <a:endCxn id="410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7" name="Google Shape;417;p27"/>
            <p:cNvCxnSpPr>
              <a:stCxn id="406" idx="2"/>
              <a:endCxn id="414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8" name="Google Shape;418;p27"/>
            <p:cNvCxnSpPr>
              <a:stCxn id="419" idx="1"/>
              <a:endCxn id="415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0" name="Google Shape;420;p27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27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5" name="Google Shape;425;p27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27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427" name="Google Shape;427;p27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35" name="Google Shape;435;p27"/>
            <p:cNvCxnSpPr>
              <a:stCxn id="427" idx="2"/>
              <a:endCxn id="419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6" name="Google Shape;436;p27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7"/>
          <p:cNvSpPr txBox="1"/>
          <p:nvPr/>
        </p:nvSpPr>
        <p:spPr>
          <a:xfrm>
            <a:off x="769675" y="1790550"/>
            <a:ext cx="4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When should we acquire/release locks?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311700" y="2038350"/>
            <a:ext cx="49725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3379750" y="3191525"/>
            <a:ext cx="21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Will this work?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445" name="Google Shape;445;p28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446" name="Google Shape;446;p28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447" name="Google Shape;447;p28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" name="Google Shape;448;p28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449" name="Google Shape;449;p28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7" name="Google Shape;457;p28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9" name="Google Shape;459;p28"/>
            <p:cNvCxnSpPr>
              <a:stCxn id="447" idx="2"/>
              <a:endCxn id="453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60" name="Google Shape;460;p28"/>
            <p:cNvCxnSpPr>
              <a:stCxn id="449" idx="2"/>
              <a:endCxn id="457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61" name="Google Shape;461;p28"/>
            <p:cNvCxnSpPr>
              <a:stCxn id="462" idx="1"/>
              <a:endCxn id="458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63" name="Google Shape;463;p28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8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8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8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7" name="Google Shape;467;p28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68" name="Google Shape;468;p28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8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470" name="Google Shape;470;p28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78" name="Google Shape;478;p28"/>
            <p:cNvCxnSpPr>
              <a:stCxn id="470" idx="2"/>
              <a:endCxn id="462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79" name="Google Shape;479;p28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28"/>
          <p:cNvSpPr txBox="1"/>
          <p:nvPr/>
        </p:nvSpPr>
        <p:spPr>
          <a:xfrm>
            <a:off x="769675" y="1790550"/>
            <a:ext cx="4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When should we acquire/release locks?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311700" y="2038350"/>
            <a:ext cx="49725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Google Shape;482;p28"/>
          <p:cNvSpPr txBox="1"/>
          <p:nvPr/>
        </p:nvSpPr>
        <p:spPr>
          <a:xfrm>
            <a:off x="3473100" y="3546250"/>
            <a:ext cx="219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What could happen if an FS_DELETE request arrives here?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83" name="Google Shape;483;p28"/>
          <p:cNvCxnSpPr>
            <a:stCxn id="482" idx="1"/>
          </p:cNvCxnSpPr>
          <p:nvPr/>
        </p:nvCxnSpPr>
        <p:spPr>
          <a:xfrm flipH="1">
            <a:off x="2296500" y="4069600"/>
            <a:ext cx="11766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28"/>
          <p:cNvSpPr txBox="1"/>
          <p:nvPr/>
        </p:nvSpPr>
        <p:spPr>
          <a:xfrm>
            <a:off x="4536725" y="3901975"/>
            <a:ext cx="5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490" name="Google Shape;490;p29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491" name="Google Shape;491;p29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492" name="Google Shape;492;p29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" name="Google Shape;493;p29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494" name="Google Shape;494;p29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4" name="Google Shape;504;p29"/>
            <p:cNvCxnSpPr>
              <a:stCxn id="492" idx="2"/>
              <a:endCxn id="498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5" name="Google Shape;505;p29"/>
            <p:cNvCxnSpPr>
              <a:stCxn id="494" idx="2"/>
              <a:endCxn id="502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06" name="Google Shape;506;p29"/>
            <p:cNvCxnSpPr>
              <a:stCxn id="507" idx="1"/>
              <a:endCxn id="503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8" name="Google Shape;508;p29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9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9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2" name="Google Shape;512;p29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13" name="Google Shape;513;p29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4" name="Google Shape;514;p29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515" name="Google Shape;515;p29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3" name="Google Shape;523;p29"/>
            <p:cNvCxnSpPr>
              <a:stCxn id="515" idx="2"/>
              <a:endCxn id="507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4" name="Google Shape;524;p29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29"/>
          <p:cNvSpPr txBox="1"/>
          <p:nvPr/>
        </p:nvSpPr>
        <p:spPr>
          <a:xfrm>
            <a:off x="769675" y="1790550"/>
            <a:ext cx="43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Fix: use hand-over-hand locking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311700" y="2038350"/>
            <a:ext cx="49725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/dir/file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unlock /dir/file mutex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4536725" y="3901975"/>
            <a:ext cx="5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533" name="Google Shape;533;p3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535;p30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536" name="Google Shape;536;p3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30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0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30"/>
          <p:cNvCxnSpPr>
            <a:stCxn id="534" idx="2"/>
            <a:endCxn id="540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30"/>
          <p:cNvCxnSpPr>
            <a:stCxn id="536" idx="2"/>
            <a:endCxn id="544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p30"/>
          <p:cNvCxnSpPr>
            <a:stCxn id="544" idx="2"/>
            <a:endCxn id="545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30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0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30"/>
          <p:cNvCxnSpPr>
            <a:endCxn id="553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p30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561" name="Google Shape;561;p3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31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564" name="Google Shape;564;p31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2" name="Google Shape;572;p31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31"/>
          <p:cNvCxnSpPr>
            <a:stCxn id="562" idx="2"/>
            <a:endCxn id="568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5" name="Google Shape;575;p31"/>
          <p:cNvCxnSpPr>
            <a:stCxn id="564" idx="2"/>
            <a:endCxn id="572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1"/>
          <p:cNvCxnSpPr>
            <a:stCxn id="572" idx="2"/>
            <a:endCxn id="573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7" name="Google Shape;577;p31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Google Shape;582;p31"/>
          <p:cNvCxnSpPr>
            <a:endCxn id="581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31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2400"/>
              <a:t>Today: 04/07</a:t>
            </a:r>
            <a:endParaRPr sz="2400"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u="sng"/>
              <a:t>Project 4</a:t>
            </a:r>
            <a:endParaRPr sz="2400"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Due 04/17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 u="sng"/>
              <a:t>Final Exam</a:t>
            </a:r>
            <a:endParaRPr sz="2400" u="sng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04/24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590" name="Google Shape;590;p32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Google Shape;592;p32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593" name="Google Shape;593;p32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32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3" name="Google Shape;603;p32"/>
          <p:cNvCxnSpPr>
            <a:stCxn id="591" idx="2"/>
            <a:endCxn id="597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32"/>
          <p:cNvCxnSpPr>
            <a:stCxn id="593" idx="2"/>
            <a:endCxn id="601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32"/>
          <p:cNvCxnSpPr>
            <a:stCxn id="601" idx="2"/>
            <a:endCxn id="602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6" name="Google Shape;606;p32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2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2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2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32"/>
          <p:cNvCxnSpPr>
            <a:endCxn id="610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2" name="Google Shape;612;p32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2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620" name="Google Shape;620;p33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33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623" name="Google Shape;623;p33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33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3" name="Google Shape;633;p33"/>
          <p:cNvCxnSpPr>
            <a:stCxn id="621" idx="2"/>
            <a:endCxn id="627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33"/>
          <p:cNvCxnSpPr>
            <a:stCxn id="623" idx="2"/>
            <a:endCxn id="631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33"/>
          <p:cNvCxnSpPr>
            <a:stCxn id="631" idx="2"/>
            <a:endCxn id="632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6" name="Google Shape;636;p33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3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3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3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Google Shape;641;p33"/>
          <p:cNvCxnSpPr>
            <a:endCxn id="640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2" name="Google Shape;642;p33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3" name="Google Shape;6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3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650" name="Google Shape;650;p34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p34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653" name="Google Shape;653;p34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accent6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34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4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3" name="Google Shape;663;p34"/>
          <p:cNvCxnSpPr>
            <a:stCxn id="651" idx="2"/>
            <a:endCxn id="657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4" name="Google Shape;664;p34"/>
          <p:cNvCxnSpPr>
            <a:stCxn id="653" idx="2"/>
            <a:endCxn id="661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5" name="Google Shape;665;p34"/>
          <p:cNvCxnSpPr>
            <a:stCxn id="661" idx="2"/>
            <a:endCxn id="662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6" name="Google Shape;666;p34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4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4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1" name="Google Shape;671;p34"/>
          <p:cNvCxnSpPr>
            <a:endCxn id="670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34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3" name="Google Shape;6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4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680" name="Google Shape;680;p35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3" name="Google Shape;683;p35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684" name="Google Shape;684;p35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35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5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35"/>
          <p:cNvCxnSpPr>
            <a:stCxn id="682" idx="2"/>
            <a:endCxn id="688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5" name="Google Shape;695;p35"/>
          <p:cNvCxnSpPr>
            <a:stCxn id="684" idx="2"/>
            <a:endCxn id="692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6" name="Google Shape;696;p35"/>
          <p:cNvCxnSpPr>
            <a:stCxn id="692" idx="2"/>
            <a:endCxn id="693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7" name="Google Shape;697;p35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5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5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5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35"/>
          <p:cNvCxnSpPr>
            <a:endCxn id="701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3" name="Google Shape;703;p35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712" name="Google Shape;712;p3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4" name="Google Shape;714;p36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715" name="Google Shape;715;p3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36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6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36"/>
          <p:cNvCxnSpPr>
            <a:stCxn id="713" idx="2"/>
            <a:endCxn id="719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6" name="Google Shape;726;p36"/>
          <p:cNvCxnSpPr>
            <a:stCxn id="715" idx="2"/>
            <a:endCxn id="723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7" name="Google Shape;727;p36"/>
          <p:cNvCxnSpPr>
            <a:stCxn id="723" idx="2"/>
            <a:endCxn id="724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8" name="Google Shape;728;p36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6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6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6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36"/>
          <p:cNvCxnSpPr>
            <a:endCxn id="731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3" name="Google Shape;733;p36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6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743" name="Google Shape;743;p37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/file 0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5" name="Google Shape;745;p37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746" name="Google Shape;746;p3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37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7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p37"/>
          <p:cNvCxnSpPr>
            <a:stCxn id="744" idx="2"/>
            <a:endCxn id="750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p37"/>
          <p:cNvCxnSpPr>
            <a:stCxn id="746" idx="2"/>
            <a:endCxn id="754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8" name="Google Shape;758;p37"/>
          <p:cNvCxnSpPr>
            <a:stCxn id="754" idx="2"/>
            <a:endCxn id="755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37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7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3" name="Google Shape;763;p37"/>
          <p:cNvCxnSpPr>
            <a:endCxn id="762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37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5" name="Google Shape;7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7"/>
          <p:cNvSpPr txBox="1"/>
          <p:nvPr/>
        </p:nvSpPr>
        <p:spPr>
          <a:xfrm>
            <a:off x="311700" y="2038350"/>
            <a:ext cx="4972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/file inode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/file data block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unlock /file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8" name="Google Shape;768;p37"/>
          <p:cNvSpPr txBox="1"/>
          <p:nvPr/>
        </p:nvSpPr>
        <p:spPr>
          <a:xfrm rot="-448197">
            <a:off x="2405560" y="2873118"/>
            <a:ext cx="2769101" cy="4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*switch threads*</a:t>
            </a:r>
            <a:endParaRPr b="1" sz="2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775" name="Google Shape;775;p3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FS_CREATE user1 /dir/foo.txt</a:t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7" name="Google Shape;777;p38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778" name="Google Shape;778;p3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p38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8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38"/>
          <p:cNvCxnSpPr>
            <a:stCxn id="776" idx="2"/>
            <a:endCxn id="782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9" name="Google Shape;789;p38"/>
          <p:cNvCxnSpPr>
            <a:stCxn id="778" idx="2"/>
            <a:endCxn id="786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0" name="Google Shape;790;p38"/>
          <p:cNvCxnSpPr>
            <a:stCxn id="786" idx="2"/>
            <a:endCxn id="787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1" name="Google Shape;791;p38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8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8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8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38"/>
          <p:cNvCxnSpPr>
            <a:endCxn id="794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6" name="Google Shape;796;p38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7" name="Google Shape;7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8"/>
          <p:cNvSpPr txBox="1"/>
          <p:nvPr/>
        </p:nvSpPr>
        <p:spPr>
          <a:xfrm>
            <a:off x="311700" y="2442225"/>
            <a:ext cx="497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9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806" name="Google Shape;806;p39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FS_CREATE user1 /dir/foo.txt</a:t>
            </a:r>
            <a:endParaRPr/>
          </a:p>
        </p:txBody>
      </p:sp>
      <p:sp>
        <p:nvSpPr>
          <p:cNvPr id="807" name="Google Shape;807;p39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39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809" name="Google Shape;809;p3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7" name="Google Shape;817;p39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9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Google Shape;819;p39"/>
          <p:cNvCxnSpPr>
            <a:stCxn id="807" idx="2"/>
            <a:endCxn id="813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0" name="Google Shape;820;p39"/>
          <p:cNvCxnSpPr>
            <a:stCxn id="809" idx="2"/>
            <a:endCxn id="817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1" name="Google Shape;821;p39"/>
          <p:cNvCxnSpPr>
            <a:stCxn id="817" idx="2"/>
            <a:endCxn id="818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2" name="Google Shape;822;p39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9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9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39"/>
          <p:cNvCxnSpPr>
            <a:endCxn id="825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7" name="Google Shape;827;p39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8" name="Google Shape;8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9"/>
          <p:cNvSpPr txBox="1"/>
          <p:nvPr/>
        </p:nvSpPr>
        <p:spPr>
          <a:xfrm>
            <a:off x="311700" y="2442225"/>
            <a:ext cx="497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837" name="Google Shape;837;p40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FS_CREATE user1 /dir/foo.txt</a:t>
            </a:r>
            <a:endParaRPr/>
          </a:p>
        </p:txBody>
      </p:sp>
      <p:sp>
        <p:nvSpPr>
          <p:cNvPr id="838" name="Google Shape;838;p40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9" name="Google Shape;839;p40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840" name="Google Shape;840;p4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40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0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0" name="Google Shape;850;p40"/>
          <p:cNvCxnSpPr>
            <a:stCxn id="838" idx="2"/>
            <a:endCxn id="844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1" name="Google Shape;851;p40"/>
          <p:cNvCxnSpPr>
            <a:stCxn id="840" idx="2"/>
            <a:endCxn id="848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p40"/>
          <p:cNvCxnSpPr>
            <a:stCxn id="848" idx="2"/>
            <a:endCxn id="849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3" name="Google Shape;853;p40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40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40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40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7" name="Google Shape;857;p40"/>
          <p:cNvCxnSpPr>
            <a:endCxn id="856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8" name="Google Shape;858;p40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9" name="Google Shape;8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40"/>
          <p:cNvSpPr txBox="1"/>
          <p:nvPr/>
        </p:nvSpPr>
        <p:spPr>
          <a:xfrm>
            <a:off x="311700" y="2442225"/>
            <a:ext cx="497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2" name="Google Shape;862;p40"/>
          <p:cNvSpPr txBox="1"/>
          <p:nvPr/>
        </p:nvSpPr>
        <p:spPr>
          <a:xfrm>
            <a:off x="2686450" y="2196550"/>
            <a:ext cx="238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Will block until this disk IO finishes and the first thread unlocks the / mutex!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63" name="Google Shape;863;p40"/>
          <p:cNvCxnSpPr>
            <a:stCxn id="862" idx="3"/>
            <a:endCxn id="848" idx="1"/>
          </p:cNvCxnSpPr>
          <p:nvPr/>
        </p:nvCxnSpPr>
        <p:spPr>
          <a:xfrm>
            <a:off x="5072650" y="2827600"/>
            <a:ext cx="12558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1"/>
          <p:cNvSpPr txBox="1"/>
          <p:nvPr/>
        </p:nvSpPr>
        <p:spPr>
          <a:xfrm>
            <a:off x="5320300" y="3123237"/>
            <a:ext cx="1500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hold a lock too long?</a:t>
            </a:r>
            <a:endParaRPr/>
          </a:p>
        </p:txBody>
      </p:sp>
      <p:sp>
        <p:nvSpPr>
          <p:cNvPr id="870" name="Google Shape;870;p41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FS_CREATE user1 /dir/foo.txt</a:t>
            </a:r>
            <a:endParaRPr/>
          </a:p>
        </p:txBody>
      </p:sp>
      <p:sp>
        <p:nvSpPr>
          <p:cNvPr id="871" name="Google Shape;871;p41"/>
          <p:cNvSpPr/>
          <p:nvPr/>
        </p:nvSpPr>
        <p:spPr>
          <a:xfrm>
            <a:off x="6516513" y="1705372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2" name="Google Shape;872;p41"/>
          <p:cNvGrpSpPr/>
          <p:nvPr/>
        </p:nvGrpSpPr>
        <p:grpSpPr>
          <a:xfrm>
            <a:off x="6791631" y="2455013"/>
            <a:ext cx="1501042" cy="173214"/>
            <a:chOff x="4141695" y="3079376"/>
            <a:chExt cx="2198040" cy="253200"/>
          </a:xfrm>
        </p:grpSpPr>
        <p:sp>
          <p:nvSpPr>
            <p:cNvPr id="873" name="Google Shape;873;p41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Google Shape;881;p41"/>
          <p:cNvSpPr/>
          <p:nvPr/>
        </p:nvSpPr>
        <p:spPr>
          <a:xfrm>
            <a:off x="6328408" y="3095816"/>
            <a:ext cx="363600" cy="307500"/>
          </a:xfrm>
          <a:prstGeom prst="rect">
            <a:avLst/>
          </a:prstGeom>
          <a:solidFill>
            <a:schemeClr val="accent6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41"/>
          <p:cNvSpPr/>
          <p:nvPr/>
        </p:nvSpPr>
        <p:spPr>
          <a:xfrm>
            <a:off x="5245085" y="3946528"/>
            <a:ext cx="1641300" cy="1890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41"/>
          <p:cNvCxnSpPr>
            <a:stCxn id="871" idx="2"/>
            <a:endCxn id="877" idx="0"/>
          </p:cNvCxnSpPr>
          <p:nvPr/>
        </p:nvCxnSpPr>
        <p:spPr>
          <a:xfrm>
            <a:off x="6698313" y="2012872"/>
            <a:ext cx="937500" cy="4422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4" name="Google Shape;884;p41"/>
          <p:cNvCxnSpPr>
            <a:stCxn id="873" idx="2"/>
            <a:endCxn id="881" idx="0"/>
          </p:cNvCxnSpPr>
          <p:nvPr/>
        </p:nvCxnSpPr>
        <p:spPr>
          <a:xfrm flipH="1">
            <a:off x="6510286" y="2628227"/>
            <a:ext cx="376200" cy="467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5" name="Google Shape;885;p41"/>
          <p:cNvCxnSpPr>
            <a:stCxn id="881" idx="2"/>
            <a:endCxn id="882" idx="0"/>
          </p:cNvCxnSpPr>
          <p:nvPr/>
        </p:nvCxnSpPr>
        <p:spPr>
          <a:xfrm flipH="1">
            <a:off x="6065608" y="3403316"/>
            <a:ext cx="444600" cy="543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6" name="Google Shape;886;p41"/>
          <p:cNvSpPr txBox="1"/>
          <p:nvPr/>
        </p:nvSpPr>
        <p:spPr>
          <a:xfrm>
            <a:off x="6916448" y="1732790"/>
            <a:ext cx="242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41"/>
          <p:cNvSpPr txBox="1"/>
          <p:nvPr/>
        </p:nvSpPr>
        <p:spPr>
          <a:xfrm>
            <a:off x="5810869" y="2442221"/>
            <a:ext cx="125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1"/>
          <p:cNvSpPr txBox="1"/>
          <p:nvPr/>
        </p:nvSpPr>
        <p:spPr>
          <a:xfrm>
            <a:off x="5591957" y="4135975"/>
            <a:ext cx="12525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1"/>
          <p:cNvSpPr/>
          <p:nvPr/>
        </p:nvSpPr>
        <p:spPr>
          <a:xfrm>
            <a:off x="7491461" y="3242193"/>
            <a:ext cx="363600" cy="307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0" name="Google Shape;890;p41"/>
          <p:cNvCxnSpPr>
            <a:endCxn id="889" idx="0"/>
          </p:cNvCxnSpPr>
          <p:nvPr/>
        </p:nvCxnSpPr>
        <p:spPr>
          <a:xfrm>
            <a:off x="7068761" y="2628393"/>
            <a:ext cx="604500" cy="613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41"/>
          <p:cNvSpPr txBox="1"/>
          <p:nvPr/>
        </p:nvSpPr>
        <p:spPr>
          <a:xfrm>
            <a:off x="7886062" y="3242208"/>
            <a:ext cx="2088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800" y="1605000"/>
            <a:ext cx="444600" cy="4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0" y="2976600"/>
            <a:ext cx="444600" cy="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41"/>
          <p:cNvSpPr txBox="1"/>
          <p:nvPr/>
        </p:nvSpPr>
        <p:spPr>
          <a:xfrm>
            <a:off x="311700" y="2442225"/>
            <a:ext cx="4972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lock / mutex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inode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read / direntries #0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5" name="Google Shape;895;p41"/>
          <p:cNvSpPr txBox="1"/>
          <p:nvPr/>
        </p:nvSpPr>
        <p:spPr>
          <a:xfrm>
            <a:off x="2578350" y="2105925"/>
            <a:ext cx="242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28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we're done with / in the other request! There's no reason to block here!</a:t>
            </a:r>
            <a:endParaRPr b="1">
              <a:solidFill>
                <a:srgbClr val="27282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Next Week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one remaining lab this semester.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we go over solutions to some problems from the practice finals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Because it is so far in advance of the final and P4 won't be due yet, it seems unreasonable to expect you to attempt any practice finals by then.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Vote on Piazza poll to help us decide what to cover in the last lab! (</a:t>
            </a:r>
            <a:r>
              <a:rPr lang="en" u="sng">
                <a:solidFill>
                  <a:schemeClr val="hlink"/>
                </a:solidFill>
                <a:hlinkClick r:id="rId3"/>
              </a:rPr>
              <a:t>@1909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Concurrent Requests</a:t>
            </a:r>
            <a:endParaRPr/>
          </a:p>
        </p:txBody>
      </p:sp>
      <p:sp>
        <p:nvSpPr>
          <p:cNvPr id="901" name="Google Shape;901;p42"/>
          <p:cNvSpPr txBox="1"/>
          <p:nvPr>
            <p:ph idx="1" type="body"/>
          </p:nvPr>
        </p:nvSpPr>
        <p:spPr>
          <a:xfrm>
            <a:off x="311700" y="14134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testing concurrent requests is to ensure that requests which should not block each other don't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of testing concurrency is to</a:t>
            </a:r>
            <a:r>
              <a:rPr b="1" lang="en"/>
              <a:t> </a:t>
            </a:r>
            <a:r>
              <a:rPr lang="en"/>
              <a:t>use gdb non-stop mode and set breakpoints for each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you to pause and continue different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you can step through each thread and see if/when it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read more about non-stop mode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https://sourceware.org/gdb/current/onlinedocs/gdb/Non_002dStop-Mode.html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we will focus on another method of testing concurrency: adding sleeps to our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Concurrent Requests</a:t>
            </a:r>
            <a:endParaRPr/>
          </a:p>
        </p:txBody>
      </p:sp>
      <p:sp>
        <p:nvSpPr>
          <p:cNvPr id="907" name="Google Shape;907;p4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test concurrency, we can issue </a:t>
            </a:r>
            <a:r>
              <a:rPr b="1" lang="en" sz="1600"/>
              <a:t>pairs of concurrent requests</a:t>
            </a:r>
            <a:r>
              <a:rPr lang="en" sz="1600"/>
              <a:t> (e.g., by using two terminals or threads)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</a:t>
            </a:r>
            <a:r>
              <a:rPr b="1" lang="en" sz="1600"/>
              <a:t>insert sleeps</a:t>
            </a:r>
            <a:r>
              <a:rPr lang="en" sz="1600"/>
              <a:t> into our server code to simulate a slow operation (such as a disk IO), and observe how it affects subsequent concurrent requests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Once the first request reaches a point of interest (such as acquiring a lock or performing a disk IO), have it sleep and issue a second concurrent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to see if/when the second request blocks by inspecting how long it takes to complete; if it completes immediately, it wasn't blocked!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Make sure to remove the sleeps before submitting!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Setup</a:t>
            </a:r>
            <a:endParaRPr/>
          </a:p>
        </p:txBody>
      </p:sp>
      <p:sp>
        <p:nvSpPr>
          <p:cNvPr id="913" name="Google Shape;913;p44"/>
          <p:cNvSpPr txBox="1"/>
          <p:nvPr/>
        </p:nvSpPr>
        <p:spPr>
          <a:xfrm>
            <a:off x="2758625" y="1771650"/>
            <a:ext cx="6104400" cy="325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handle_fs_create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deque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pathname_segments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split_filename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(filename);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Traverse filesystem and acquire locks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</a:t>
            </a: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(parent_inode_block, &amp;buf);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parent dir inode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(pathname_segments.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"slow"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simulate slow disk IO with a sleep!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sleeping..."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std::this_thread::sleep_for(std::chrono::seconds(</a:t>
            </a:r>
            <a:r>
              <a:rPr lang="en" sz="10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sleep(10)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woke up"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Rest of fs_create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4" name="Google Shape;914;p44"/>
          <p:cNvSpPr txBox="1"/>
          <p:nvPr/>
        </p:nvSpPr>
        <p:spPr>
          <a:xfrm>
            <a:off x="26500" y="2213850"/>
            <a:ext cx="252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One way to have your server conditionally sleep could be to check if the "target" of the request is named some keyword, like "slow"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15" name="Google Shape;915;p44"/>
          <p:cNvCxnSpPr>
            <a:stCxn id="914" idx="3"/>
          </p:cNvCxnSpPr>
          <p:nvPr/>
        </p:nvCxnSpPr>
        <p:spPr>
          <a:xfrm>
            <a:off x="2556400" y="3060450"/>
            <a:ext cx="468000" cy="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Setup</a:t>
            </a:r>
            <a:endParaRPr/>
          </a:p>
        </p:txBody>
      </p:sp>
      <p:sp>
        <p:nvSpPr>
          <p:cNvPr id="921" name="Google Shape;921;p45"/>
          <p:cNvSpPr txBox="1"/>
          <p:nvPr>
            <p:ph idx="1" type="body"/>
          </p:nvPr>
        </p:nvSpPr>
        <p:spPr>
          <a:xfrm>
            <a:off x="93325" y="2343450"/>
            <a:ext cx="26256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While we are sleeping, some concurrent requests </a:t>
            </a:r>
            <a:r>
              <a:rPr b="1" i="1" lang="en" sz="1400">
                <a:solidFill>
                  <a:srgbClr val="000000"/>
                </a:solidFill>
              </a:rPr>
              <a:t>should</a:t>
            </a:r>
            <a:r>
              <a:rPr b="1" lang="en" sz="1400">
                <a:solidFill>
                  <a:srgbClr val="000000"/>
                </a:solidFill>
              </a:rPr>
              <a:t> block and not complete, while other requests </a:t>
            </a:r>
            <a:r>
              <a:rPr b="1" i="1" lang="en" sz="1400">
                <a:solidFill>
                  <a:srgbClr val="000000"/>
                </a:solidFill>
              </a:rPr>
              <a:t>should not</a:t>
            </a:r>
            <a:r>
              <a:rPr b="1" lang="en" sz="1400">
                <a:solidFill>
                  <a:srgbClr val="000000"/>
                </a:solidFill>
              </a:rPr>
              <a:t> block. We can test this.</a:t>
            </a:r>
            <a:endParaRPr b="1" sz="1400">
              <a:solidFill>
                <a:srgbClr val="000000"/>
              </a:solidFill>
            </a:endParaRPr>
          </a:p>
        </p:txBody>
      </p:sp>
      <p:cxnSp>
        <p:nvCxnSpPr>
          <p:cNvPr id="922" name="Google Shape;922;p45"/>
          <p:cNvCxnSpPr>
            <a:stCxn id="921" idx="3"/>
          </p:cNvCxnSpPr>
          <p:nvPr/>
        </p:nvCxnSpPr>
        <p:spPr>
          <a:xfrm>
            <a:off x="2718925" y="3083850"/>
            <a:ext cx="604200" cy="65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45"/>
          <p:cNvSpPr txBox="1"/>
          <p:nvPr/>
        </p:nvSpPr>
        <p:spPr>
          <a:xfrm>
            <a:off x="2758625" y="1771650"/>
            <a:ext cx="6104400" cy="325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handle_fs_create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deque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pathname_segments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split_filename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(filename);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Traverse filesystem and acquire locks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</a:t>
            </a: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(parent_inode_block, &amp;buf);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parent dir inode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(pathname_segments.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"slow"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simulate slow disk IO with a sleep!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sleeping..."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std::this_thread::sleep_for(std::chrono::seconds(</a:t>
            </a:r>
            <a:r>
              <a:rPr lang="en" sz="10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sleep(10)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woke up"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Rest of fs_create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Setup</a:t>
            </a:r>
            <a:endParaRPr/>
          </a:p>
        </p:txBody>
      </p:sp>
      <p:sp>
        <p:nvSpPr>
          <p:cNvPr id="929" name="Google Shape;929;p46"/>
          <p:cNvSpPr txBox="1"/>
          <p:nvPr>
            <p:ph idx="1" type="body"/>
          </p:nvPr>
        </p:nvSpPr>
        <p:spPr>
          <a:xfrm>
            <a:off x="93325" y="2114850"/>
            <a:ext cx="26256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There are other ways you could do this, like keeping a counter and sleeping on the nth request.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You can design a method that works best for your testing!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930" name="Google Shape;930;p46"/>
          <p:cNvSpPr txBox="1"/>
          <p:nvPr/>
        </p:nvSpPr>
        <p:spPr>
          <a:xfrm>
            <a:off x="2758625" y="1771650"/>
            <a:ext cx="6104400" cy="325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handle_fs_create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std::string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i="1" lang="en" sz="10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0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deque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pathname_segments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split_filename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(filename);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Traverse filesystem and acquire locks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disk_readblock</a:t>
            </a:r>
            <a:r>
              <a:rPr lang="en" sz="1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(parent_inode_block, &amp;buf);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read parent dir inode</a:t>
            </a:r>
            <a:endParaRPr sz="1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(pathname_segments.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"slow"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simulate slow disk IO with a sleep!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sleeping..."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std::this_thread::sleep_for(std::chrono::seconds(</a:t>
            </a:r>
            <a:r>
              <a:rPr lang="en" sz="10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sleep(10)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"fs_create woke up"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::</a:t>
            </a:r>
            <a:r>
              <a:rPr lang="en" sz="10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... Rest of fs_create ...</a:t>
            </a:r>
            <a:endParaRPr sz="10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936" name="Google Shape;936;p47"/>
          <p:cNvSpPr txBox="1"/>
          <p:nvPr/>
        </p:nvSpPr>
        <p:spPr>
          <a:xfrm>
            <a:off x="202000" y="1902200"/>
            <a:ext cx="5105100" cy="2775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fs_clientinit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(server, server_port);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"/file"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i="1"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writedata[FS_BLOCKSIZE];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memset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(writedata,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FS_BLOCKSIZE);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fs_writeblock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"/file"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writedata);</a:t>
            </a:r>
            <a:endParaRPr sz="16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7" name="Google Shape;937;p47"/>
          <p:cNvSpPr txBox="1"/>
          <p:nvPr>
            <p:ph idx="4294967295" type="body"/>
          </p:nvPr>
        </p:nvSpPr>
        <p:spPr>
          <a:xfrm>
            <a:off x="202000" y="14149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 System setup:</a:t>
            </a:r>
            <a:endParaRPr sz="1700"/>
          </a:p>
        </p:txBody>
      </p:sp>
      <p:sp>
        <p:nvSpPr>
          <p:cNvPr id="938" name="Google Shape;938;p47"/>
          <p:cNvSpPr/>
          <p:nvPr/>
        </p:nvSpPr>
        <p:spPr>
          <a:xfrm>
            <a:off x="6770273" y="2078650"/>
            <a:ext cx="326400" cy="2616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9" name="Google Shape;939;p47"/>
          <p:cNvGrpSpPr/>
          <p:nvPr/>
        </p:nvGrpSpPr>
        <p:grpSpPr>
          <a:xfrm>
            <a:off x="7016870" y="2716076"/>
            <a:ext cx="1346959" cy="147286"/>
            <a:chOff x="4141695" y="3079376"/>
            <a:chExt cx="2198040" cy="253200"/>
          </a:xfrm>
        </p:grpSpPr>
        <p:sp>
          <p:nvSpPr>
            <p:cNvPr id="940" name="Google Shape;940;p4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8" name="Google Shape;948;p47"/>
          <p:cNvSpPr/>
          <p:nvPr/>
        </p:nvSpPr>
        <p:spPr>
          <a:xfrm>
            <a:off x="6601456" y="3260968"/>
            <a:ext cx="326400" cy="2616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5629218" y="3984343"/>
            <a:ext cx="1473000" cy="1608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0" name="Google Shape;950;p47"/>
          <p:cNvCxnSpPr>
            <a:stCxn id="938" idx="2"/>
            <a:endCxn id="944" idx="0"/>
          </p:cNvCxnSpPr>
          <p:nvPr/>
        </p:nvCxnSpPr>
        <p:spPr>
          <a:xfrm>
            <a:off x="6933473" y="2340250"/>
            <a:ext cx="840900" cy="375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1" name="Google Shape;951;p47"/>
          <p:cNvCxnSpPr>
            <a:stCxn id="940" idx="2"/>
            <a:endCxn id="948" idx="0"/>
          </p:cNvCxnSpPr>
          <p:nvPr/>
        </p:nvCxnSpPr>
        <p:spPr>
          <a:xfrm flipH="1">
            <a:off x="6764788" y="2863362"/>
            <a:ext cx="337200" cy="397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2" name="Google Shape;952;p47"/>
          <p:cNvCxnSpPr>
            <a:stCxn id="948" idx="2"/>
            <a:endCxn id="949" idx="0"/>
          </p:cNvCxnSpPr>
          <p:nvPr/>
        </p:nvCxnSpPr>
        <p:spPr>
          <a:xfrm flipH="1">
            <a:off x="6365656" y="3522568"/>
            <a:ext cx="399000" cy="461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3" name="Google Shape;953;p47"/>
          <p:cNvSpPr txBox="1"/>
          <p:nvPr/>
        </p:nvSpPr>
        <p:spPr>
          <a:xfrm>
            <a:off x="7265971" y="2101963"/>
            <a:ext cx="2174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7"/>
          <p:cNvSpPr txBox="1"/>
          <p:nvPr/>
        </p:nvSpPr>
        <p:spPr>
          <a:xfrm>
            <a:off x="5803749" y="2587398"/>
            <a:ext cx="11241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7"/>
          <p:cNvSpPr txBox="1"/>
          <p:nvPr/>
        </p:nvSpPr>
        <p:spPr>
          <a:xfrm>
            <a:off x="5326875" y="3211954"/>
            <a:ext cx="13470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7"/>
          <p:cNvSpPr txBox="1"/>
          <p:nvPr/>
        </p:nvSpPr>
        <p:spPr>
          <a:xfrm>
            <a:off x="5803749" y="4145433"/>
            <a:ext cx="11241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7"/>
          <p:cNvSpPr/>
          <p:nvPr/>
        </p:nvSpPr>
        <p:spPr>
          <a:xfrm>
            <a:off x="7440090" y="3385435"/>
            <a:ext cx="326400" cy="2616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8" name="Google Shape;958;p47"/>
          <p:cNvCxnSpPr/>
          <p:nvPr/>
        </p:nvCxnSpPr>
        <p:spPr>
          <a:xfrm>
            <a:off x="7265983" y="2863453"/>
            <a:ext cx="336300" cy="507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9" name="Google Shape;959;p47"/>
          <p:cNvSpPr txBox="1"/>
          <p:nvPr/>
        </p:nvSpPr>
        <p:spPr>
          <a:xfrm>
            <a:off x="7794228" y="3385448"/>
            <a:ext cx="18738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965" name="Google Shape;965;p48"/>
          <p:cNvSpPr txBox="1"/>
          <p:nvPr/>
        </p:nvSpPr>
        <p:spPr>
          <a:xfrm>
            <a:off x="256275" y="1665150"/>
            <a:ext cx="8298900" cy="3330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fs_create, which will sleep for 10 seconds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"/dir/slow"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Increase likelihood that file server receives fs_create first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std::this_thread::sleep_for(std::chrono::seconds(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sleep(3)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fs_readblock, which should not be blocked by first request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readdata[FS_BLOCKSIZE];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read_thread(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fs_readblock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"/file"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readdata);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create_thread.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read_thread.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6" name="Google Shape;966;p48"/>
          <p:cNvSpPr txBox="1"/>
          <p:nvPr>
            <p:ph idx="4294967295" type="body"/>
          </p:nvPr>
        </p:nvSpPr>
        <p:spPr>
          <a:xfrm>
            <a:off x="202000" y="11863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Test Case: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9"/>
          <p:cNvSpPr txBox="1"/>
          <p:nvPr/>
        </p:nvSpPr>
        <p:spPr>
          <a:xfrm>
            <a:off x="256275" y="1665150"/>
            <a:ext cx="8298900" cy="3330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fs_create, which will sleep for 10 seconds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"/dir/slow"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Increase likelihood that file server receives fs_create first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std::this_thread::sleep_for(std::chrono::seconds(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sleep(3)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fs_readblock, which should not be blocked by first request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readdata[FS_BLOCKSIZE];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read_thread(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fs_readblock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"/file"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readdata);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create_thread.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read_thread.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2" name="Google Shape;972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973" name="Google Shape;973;p49"/>
          <p:cNvSpPr txBox="1"/>
          <p:nvPr/>
        </p:nvSpPr>
        <p:spPr>
          <a:xfrm>
            <a:off x="6178725" y="1856425"/>
            <a:ext cx="213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request, which locks need to be held?</a:t>
            </a:r>
            <a:endParaRPr b="1"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4" name="Google Shape;974;p49"/>
          <p:cNvSpPr txBox="1"/>
          <p:nvPr>
            <p:ph idx="4294967295" type="body"/>
          </p:nvPr>
        </p:nvSpPr>
        <p:spPr>
          <a:xfrm>
            <a:off x="202000" y="11863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Test Case: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980" name="Google Shape;980;p50"/>
          <p:cNvSpPr txBox="1"/>
          <p:nvPr/>
        </p:nvSpPr>
        <p:spPr>
          <a:xfrm>
            <a:off x="5125425" y="2571750"/>
            <a:ext cx="2994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While performing each request, which locks need to be held?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1" name="Google Shape;981;p50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50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983" name="Google Shape;983;p5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1" name="Google Shape;991;p50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50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3" name="Google Shape;993;p50"/>
          <p:cNvCxnSpPr>
            <a:stCxn id="981" idx="2"/>
            <a:endCxn id="987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4" name="Google Shape;994;p50"/>
          <p:cNvCxnSpPr>
            <a:stCxn id="983" idx="2"/>
            <a:endCxn id="991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5" name="Google Shape;995;p50"/>
          <p:cNvCxnSpPr>
            <a:stCxn id="991" idx="2"/>
            <a:endCxn id="992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6" name="Google Shape;996;p50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50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50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50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50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50"/>
          <p:cNvCxnSpPr>
            <a:endCxn id="1000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2" name="Google Shape;1002;p50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50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009" name="Google Shape;1009;p51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0" name="Google Shape;1010;p51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011" name="Google Shape;1011;p51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51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51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" name="Google Shape;1021;p51"/>
          <p:cNvCxnSpPr>
            <a:stCxn id="1009" idx="2"/>
            <a:endCxn id="1015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2" name="Google Shape;1022;p51"/>
          <p:cNvCxnSpPr>
            <a:stCxn id="1011" idx="2"/>
            <a:endCxn id="1019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3" name="Google Shape;1023;p51"/>
          <p:cNvCxnSpPr>
            <a:stCxn id="1019" idx="2"/>
            <a:endCxn id="1020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4" name="Google Shape;1024;p51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1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51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9" name="Google Shape;1029;p51"/>
          <p:cNvCxnSpPr>
            <a:endCxn id="1028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0" name="Google Shape;1030;p51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51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2311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P4 Concurrency Testing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Remote Procedure Call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037" name="Google Shape;1037;p52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8" name="Google Shape;1038;p52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039" name="Google Shape;1039;p52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7" name="Google Shape;1047;p52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2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" name="Google Shape;1049;p52"/>
          <p:cNvCxnSpPr>
            <a:stCxn id="1037" idx="2"/>
            <a:endCxn id="1043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0" name="Google Shape;1050;p52"/>
          <p:cNvCxnSpPr>
            <a:stCxn id="1039" idx="2"/>
            <a:endCxn id="1047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1" name="Google Shape;1051;p52"/>
          <p:cNvCxnSpPr>
            <a:stCxn id="1047" idx="2"/>
            <a:endCxn id="1048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2" name="Google Shape;1052;p52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2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2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2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7" name="Google Shape;1057;p52"/>
          <p:cNvCxnSpPr>
            <a:endCxn id="1056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8" name="Google Shape;1058;p52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2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0" name="Google Shape;10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70" y="1613550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066" name="Google Shape;1066;p53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7" name="Google Shape;1067;p53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068" name="Google Shape;1068;p53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3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3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3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3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3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3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3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6" name="Google Shape;1076;p53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53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8" name="Google Shape;1078;p53"/>
          <p:cNvCxnSpPr>
            <a:stCxn id="1066" idx="2"/>
            <a:endCxn id="1072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9" name="Google Shape;1079;p53"/>
          <p:cNvCxnSpPr>
            <a:stCxn id="1068" idx="2"/>
            <a:endCxn id="1076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0" name="Google Shape;1080;p53"/>
          <p:cNvCxnSpPr>
            <a:stCxn id="1076" idx="2"/>
            <a:endCxn id="1077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1" name="Google Shape;1081;p53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53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53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53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53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6" name="Google Shape;1086;p53"/>
          <p:cNvCxnSpPr>
            <a:endCxn id="1085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7" name="Google Shape;1087;p53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53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9" name="Google Shape;10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70" y="1613550"/>
            <a:ext cx="329400" cy="32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8" y="2861638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096" name="Google Shape;1096;p54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7" name="Google Shape;1097;p54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098" name="Google Shape;1098;p54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6" name="Google Shape;1106;p54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4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8" name="Google Shape;1108;p54"/>
          <p:cNvCxnSpPr>
            <a:stCxn id="1096" idx="2"/>
            <a:endCxn id="1102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p54"/>
          <p:cNvCxnSpPr>
            <a:stCxn id="1098" idx="2"/>
            <a:endCxn id="1106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0" name="Google Shape;1110;p54"/>
          <p:cNvCxnSpPr>
            <a:stCxn id="1106" idx="2"/>
            <a:endCxn id="1107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1" name="Google Shape;1111;p54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4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4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4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4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6" name="Google Shape;1116;p54"/>
          <p:cNvCxnSpPr>
            <a:endCxn id="1115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7" name="Google Shape;1117;p54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4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9" name="Google Shape;11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8" y="2861638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125" name="Google Shape;1125;p55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6" name="Google Shape;1126;p55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127" name="Google Shape;1127;p55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5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p55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55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7" name="Google Shape;1137;p55"/>
          <p:cNvCxnSpPr>
            <a:stCxn id="1125" idx="2"/>
            <a:endCxn id="1131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8" name="Google Shape;1138;p55"/>
          <p:cNvCxnSpPr>
            <a:stCxn id="1127" idx="2"/>
            <a:endCxn id="1135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9" name="Google Shape;1139;p55"/>
          <p:cNvCxnSpPr>
            <a:stCxn id="1135" idx="2"/>
            <a:endCxn id="1136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0" name="Google Shape;1140;p55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55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55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55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55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5" name="Google Shape;1145;p55"/>
          <p:cNvCxnSpPr>
            <a:endCxn id="1144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6" name="Google Shape;1146;p55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55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8" name="Google Shape;11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608" y="2861638"/>
            <a:ext cx="329400" cy="3294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55"/>
          <p:cNvSpPr txBox="1"/>
          <p:nvPr/>
        </p:nvSpPr>
        <p:spPr>
          <a:xfrm>
            <a:off x="5125425" y="2571750"/>
            <a:ext cx="299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will hold lock on /dir while executing the request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155" name="Google Shape;1155;p56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6" name="Google Shape;1156;p56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157" name="Google Shape;1157;p5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5" name="Google Shape;1165;p56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56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7" name="Google Shape;1167;p56"/>
          <p:cNvCxnSpPr>
            <a:stCxn id="1155" idx="2"/>
            <a:endCxn id="1161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8" name="Google Shape;1168;p56"/>
          <p:cNvCxnSpPr>
            <a:stCxn id="1157" idx="2"/>
            <a:endCxn id="1165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9" name="Google Shape;1169;p56"/>
          <p:cNvCxnSpPr>
            <a:stCxn id="1165" idx="2"/>
            <a:endCxn id="1166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0" name="Google Shape;1170;p56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6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6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56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56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56"/>
          <p:cNvCxnSpPr>
            <a:endCxn id="1174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6" name="Google Shape;1176;p56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56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183" name="Google Shape;1183;p57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57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185" name="Google Shape;1185;p5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3" name="Google Shape;1193;p57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57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5" name="Google Shape;1195;p57"/>
          <p:cNvCxnSpPr>
            <a:stCxn id="1183" idx="2"/>
            <a:endCxn id="1189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6" name="Google Shape;1196;p57"/>
          <p:cNvCxnSpPr>
            <a:stCxn id="1185" idx="2"/>
            <a:endCxn id="1193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7" name="Google Shape;1197;p57"/>
          <p:cNvCxnSpPr>
            <a:stCxn id="1193" idx="2"/>
            <a:endCxn id="1194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8" name="Google Shape;1198;p57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57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7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57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57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3" name="Google Shape;1203;p57"/>
          <p:cNvCxnSpPr>
            <a:endCxn id="1202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4" name="Google Shape;1204;p57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57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06" name="Google Shape;12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70" y="1613550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212" name="Google Shape;1212;p58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3" name="Google Shape;1213;p58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214" name="Google Shape;1214;p5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2" name="Google Shape;1222;p58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58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4" name="Google Shape;1224;p58"/>
          <p:cNvCxnSpPr>
            <a:stCxn id="1212" idx="2"/>
            <a:endCxn id="1218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5" name="Google Shape;1225;p58"/>
          <p:cNvCxnSpPr>
            <a:stCxn id="1214" idx="2"/>
            <a:endCxn id="1222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6" name="Google Shape;1226;p58"/>
          <p:cNvCxnSpPr>
            <a:stCxn id="1222" idx="2"/>
            <a:endCxn id="1223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7" name="Google Shape;1227;p58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58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58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58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58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2" name="Google Shape;1232;p58"/>
          <p:cNvCxnSpPr>
            <a:endCxn id="1231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3" name="Google Shape;1233;p58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58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35" name="Google Shape;12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70" y="1636200"/>
            <a:ext cx="329400" cy="32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70" y="2771963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242" name="Google Shape;1242;p59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3" name="Google Shape;1243;p59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244" name="Google Shape;1244;p5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2" name="Google Shape;1252;p59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9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59"/>
          <p:cNvCxnSpPr>
            <a:stCxn id="1242" idx="2"/>
            <a:endCxn id="1248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5" name="Google Shape;1255;p59"/>
          <p:cNvCxnSpPr>
            <a:stCxn id="1244" idx="2"/>
            <a:endCxn id="1252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6" name="Google Shape;1256;p59"/>
          <p:cNvCxnSpPr>
            <a:stCxn id="1252" idx="2"/>
            <a:endCxn id="1253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7" name="Google Shape;1257;p59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9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59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59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59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59"/>
          <p:cNvCxnSpPr>
            <a:endCxn id="1261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3" name="Google Shape;1263;p59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59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65" name="Google Shape;12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70" y="2771963"/>
            <a:ext cx="329400" cy="32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271" name="Google Shape;1271;p60"/>
          <p:cNvSpPr/>
          <p:nvPr/>
        </p:nvSpPr>
        <p:spPr>
          <a:xfrm>
            <a:off x="2172355" y="162918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2" name="Google Shape;1272;p60"/>
          <p:cNvGrpSpPr/>
          <p:nvPr/>
        </p:nvGrpSpPr>
        <p:grpSpPr>
          <a:xfrm>
            <a:off x="2421571" y="2248808"/>
            <a:ext cx="1359708" cy="143159"/>
            <a:chOff x="4141695" y="3079376"/>
            <a:chExt cx="2198040" cy="253200"/>
          </a:xfrm>
        </p:grpSpPr>
        <p:sp>
          <p:nvSpPr>
            <p:cNvPr id="1273" name="Google Shape;1273;p6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1" name="Google Shape;1281;p60"/>
          <p:cNvSpPr/>
          <p:nvPr/>
        </p:nvSpPr>
        <p:spPr>
          <a:xfrm>
            <a:off x="2001961" y="2778317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60"/>
          <p:cNvSpPr/>
          <p:nvPr/>
        </p:nvSpPr>
        <p:spPr>
          <a:xfrm>
            <a:off x="1020643" y="3481387"/>
            <a:ext cx="1486800" cy="1563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3" name="Google Shape;1283;p60"/>
          <p:cNvCxnSpPr>
            <a:stCxn id="1271" idx="2"/>
            <a:endCxn id="1277" idx="0"/>
          </p:cNvCxnSpPr>
          <p:nvPr/>
        </p:nvCxnSpPr>
        <p:spPr>
          <a:xfrm>
            <a:off x="2337055" y="1883287"/>
            <a:ext cx="849300" cy="365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4" name="Google Shape;1284;p60"/>
          <p:cNvCxnSpPr>
            <a:stCxn id="1273" idx="2"/>
            <a:endCxn id="1281" idx="0"/>
          </p:cNvCxnSpPr>
          <p:nvPr/>
        </p:nvCxnSpPr>
        <p:spPr>
          <a:xfrm flipH="1">
            <a:off x="2166695" y="2391968"/>
            <a:ext cx="340800" cy="386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5" name="Google Shape;1285;p60"/>
          <p:cNvCxnSpPr>
            <a:stCxn id="1281" idx="2"/>
            <a:endCxn id="1282" idx="0"/>
          </p:cNvCxnSpPr>
          <p:nvPr/>
        </p:nvCxnSpPr>
        <p:spPr>
          <a:xfrm flipH="1">
            <a:off x="1764061" y="3032417"/>
            <a:ext cx="402600" cy="449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6" name="Google Shape;1286;p60"/>
          <p:cNvSpPr txBox="1"/>
          <p:nvPr/>
        </p:nvSpPr>
        <p:spPr>
          <a:xfrm>
            <a:off x="2672684" y="1651847"/>
            <a:ext cx="2194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60"/>
          <p:cNvSpPr txBox="1"/>
          <p:nvPr/>
        </p:nvSpPr>
        <p:spPr>
          <a:xfrm>
            <a:off x="1326078" y="2175180"/>
            <a:ext cx="113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60"/>
          <p:cNvSpPr txBox="1"/>
          <p:nvPr/>
        </p:nvSpPr>
        <p:spPr>
          <a:xfrm>
            <a:off x="881700" y="2800979"/>
            <a:ext cx="1359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60"/>
          <p:cNvSpPr txBox="1"/>
          <p:nvPr/>
        </p:nvSpPr>
        <p:spPr>
          <a:xfrm>
            <a:off x="1196804" y="3637955"/>
            <a:ext cx="1134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60"/>
          <p:cNvSpPr/>
          <p:nvPr/>
        </p:nvSpPr>
        <p:spPr>
          <a:xfrm>
            <a:off x="3381828" y="2899290"/>
            <a:ext cx="329400" cy="2541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1" name="Google Shape;1291;p60"/>
          <p:cNvCxnSpPr>
            <a:endCxn id="1290" idx="0"/>
          </p:cNvCxnSpPr>
          <p:nvPr/>
        </p:nvCxnSpPr>
        <p:spPr>
          <a:xfrm>
            <a:off x="2672628" y="2391990"/>
            <a:ext cx="873900" cy="507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2" name="Google Shape;1292;p60"/>
          <p:cNvSpPr txBox="1"/>
          <p:nvPr/>
        </p:nvSpPr>
        <p:spPr>
          <a:xfrm>
            <a:off x="3739274" y="2899303"/>
            <a:ext cx="18915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60"/>
          <p:cNvSpPr txBox="1"/>
          <p:nvPr/>
        </p:nvSpPr>
        <p:spPr>
          <a:xfrm>
            <a:off x="4867175" y="1531075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94" name="Google Shape;12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70" y="2771963"/>
            <a:ext cx="329400" cy="3294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60"/>
          <p:cNvSpPr txBox="1"/>
          <p:nvPr/>
        </p:nvSpPr>
        <p:spPr>
          <a:xfrm>
            <a:off x="5073875" y="2571750"/>
            <a:ext cx="3500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fs_readblock will not attempt to acquire any locks held by the fs_create request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fs_readblock should not block!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301" name="Google Shape;1301;p61"/>
          <p:cNvSpPr txBox="1"/>
          <p:nvPr/>
        </p:nvSpPr>
        <p:spPr>
          <a:xfrm>
            <a:off x="364325" y="1307725"/>
            <a:ext cx="4749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Concurrency Testing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307" name="Google Shape;1307;p62"/>
          <p:cNvSpPr txBox="1"/>
          <p:nvPr/>
        </p:nvSpPr>
        <p:spPr>
          <a:xfrm>
            <a:off x="364325" y="1307725"/>
            <a:ext cx="4749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8" name="Google Shape;1308;p62"/>
          <p:cNvSpPr txBox="1"/>
          <p:nvPr/>
        </p:nvSpPr>
        <p:spPr>
          <a:xfrm>
            <a:off x="5654150" y="1709575"/>
            <a:ext cx="192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request reached the slow disk IO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09" name="Google Shape;1309;p62"/>
          <p:cNvCxnSpPr>
            <a:stCxn id="1308" idx="1"/>
          </p:cNvCxnSpPr>
          <p:nvPr/>
        </p:nvCxnSpPr>
        <p:spPr>
          <a:xfrm flipH="1">
            <a:off x="2871350" y="2125225"/>
            <a:ext cx="2782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315" name="Google Shape;1315;p63"/>
          <p:cNvSpPr txBox="1"/>
          <p:nvPr/>
        </p:nvSpPr>
        <p:spPr>
          <a:xfrm>
            <a:off x="364325" y="1307725"/>
            <a:ext cx="4749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6" name="Google Shape;1316;p63"/>
          <p:cNvSpPr txBox="1"/>
          <p:nvPr/>
        </p:nvSpPr>
        <p:spPr>
          <a:xfrm>
            <a:off x="6164625" y="2294225"/>
            <a:ext cx="244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fs_readblock completed and server sent reply to the client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17" name="Google Shape;1317;p63"/>
          <p:cNvCxnSpPr>
            <a:stCxn id="1316" idx="1"/>
          </p:cNvCxnSpPr>
          <p:nvPr/>
        </p:nvCxnSpPr>
        <p:spPr>
          <a:xfrm rot="10800000">
            <a:off x="4410825" y="2812175"/>
            <a:ext cx="1753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323" name="Google Shape;1323;p64"/>
          <p:cNvSpPr txBox="1"/>
          <p:nvPr/>
        </p:nvSpPr>
        <p:spPr>
          <a:xfrm>
            <a:off x="364325" y="1307725"/>
            <a:ext cx="4749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4" name="Google Shape;1324;p64"/>
          <p:cNvSpPr txBox="1"/>
          <p:nvPr/>
        </p:nvSpPr>
        <p:spPr>
          <a:xfrm>
            <a:off x="5972375" y="3164500"/>
            <a:ext cx="24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slow disk IO in fs_create completed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25" name="Google Shape;1325;p64"/>
          <p:cNvCxnSpPr>
            <a:stCxn id="1324" idx="1"/>
          </p:cNvCxnSpPr>
          <p:nvPr/>
        </p:nvCxnSpPr>
        <p:spPr>
          <a:xfrm rot="10800000">
            <a:off x="2471975" y="3470800"/>
            <a:ext cx="3500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#1 (Non-blocking)</a:t>
            </a:r>
            <a:endParaRPr/>
          </a:p>
        </p:txBody>
      </p:sp>
      <p:sp>
        <p:nvSpPr>
          <p:cNvPr id="1331" name="Google Shape;1331;p65"/>
          <p:cNvSpPr txBox="1"/>
          <p:nvPr/>
        </p:nvSpPr>
        <p:spPr>
          <a:xfrm>
            <a:off x="364325" y="1307725"/>
            <a:ext cx="47496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2" name="Google Shape;1332;p65"/>
          <p:cNvSpPr txBox="1"/>
          <p:nvPr/>
        </p:nvSpPr>
        <p:spPr>
          <a:xfrm>
            <a:off x="5886025" y="3705850"/>
            <a:ext cx="244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completed and server sent reply to the client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33" name="Google Shape;1333;p65"/>
          <p:cNvCxnSpPr>
            <a:stCxn id="1332" idx="1"/>
          </p:cNvCxnSpPr>
          <p:nvPr/>
        </p:nvCxnSpPr>
        <p:spPr>
          <a:xfrm rot="10800000">
            <a:off x="4576225" y="4120300"/>
            <a:ext cx="1309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6834786" y="1106350"/>
            <a:ext cx="314400" cy="265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0" name="Google Shape;1340;p66"/>
          <p:cNvGrpSpPr/>
          <p:nvPr/>
        </p:nvGrpSpPr>
        <p:grpSpPr>
          <a:xfrm>
            <a:off x="7072618" y="1753709"/>
            <a:ext cx="1298163" cy="149565"/>
            <a:chOff x="4141695" y="3079376"/>
            <a:chExt cx="2198040" cy="253200"/>
          </a:xfrm>
        </p:grpSpPr>
        <p:sp>
          <p:nvSpPr>
            <p:cNvPr id="1341" name="Google Shape;1341;p6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6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6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6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9" name="Google Shape;1349;p66"/>
          <p:cNvSpPr/>
          <p:nvPr/>
        </p:nvSpPr>
        <p:spPr>
          <a:xfrm>
            <a:off x="6672097" y="2306888"/>
            <a:ext cx="314400" cy="265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66"/>
          <p:cNvSpPr/>
          <p:nvPr/>
        </p:nvSpPr>
        <p:spPr>
          <a:xfrm>
            <a:off x="6060615" y="4492464"/>
            <a:ext cx="1419600" cy="163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1" name="Google Shape;1351;p66"/>
          <p:cNvCxnSpPr>
            <a:stCxn id="1339" idx="2"/>
            <a:endCxn id="1345" idx="0"/>
          </p:cNvCxnSpPr>
          <p:nvPr/>
        </p:nvCxnSpPr>
        <p:spPr>
          <a:xfrm>
            <a:off x="6991986" y="1371850"/>
            <a:ext cx="810600" cy="381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2" name="Google Shape;1352;p66"/>
          <p:cNvCxnSpPr>
            <a:stCxn id="1341" idx="2"/>
            <a:endCxn id="1349" idx="0"/>
          </p:cNvCxnSpPr>
          <p:nvPr/>
        </p:nvCxnSpPr>
        <p:spPr>
          <a:xfrm flipH="1">
            <a:off x="6829152" y="1903274"/>
            <a:ext cx="325500" cy="403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3" name="Google Shape;1353;p66"/>
          <p:cNvCxnSpPr>
            <a:stCxn id="1354" idx="1"/>
            <a:endCxn id="1350" idx="0"/>
          </p:cNvCxnSpPr>
          <p:nvPr/>
        </p:nvCxnSpPr>
        <p:spPr>
          <a:xfrm flipH="1">
            <a:off x="6770348" y="3947299"/>
            <a:ext cx="378900" cy="5451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5" name="Google Shape;1355;p66"/>
          <p:cNvSpPr txBox="1"/>
          <p:nvPr/>
        </p:nvSpPr>
        <p:spPr>
          <a:xfrm>
            <a:off x="7312491" y="1130023"/>
            <a:ext cx="2095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66"/>
          <p:cNvSpPr txBox="1"/>
          <p:nvPr/>
        </p:nvSpPr>
        <p:spPr>
          <a:xfrm>
            <a:off x="5903347" y="1622938"/>
            <a:ext cx="1083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66"/>
          <p:cNvSpPr txBox="1"/>
          <p:nvPr/>
        </p:nvSpPr>
        <p:spPr>
          <a:xfrm>
            <a:off x="7072576" y="2321761"/>
            <a:ext cx="1719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66"/>
          <p:cNvSpPr txBox="1"/>
          <p:nvPr/>
        </p:nvSpPr>
        <p:spPr>
          <a:xfrm>
            <a:off x="5821100" y="4110604"/>
            <a:ext cx="10833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66"/>
          <p:cNvSpPr/>
          <p:nvPr/>
        </p:nvSpPr>
        <p:spPr>
          <a:xfrm>
            <a:off x="7149248" y="3814549"/>
            <a:ext cx="314400" cy="2655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9" name="Google Shape;1359;p66"/>
          <p:cNvCxnSpPr/>
          <p:nvPr/>
        </p:nvCxnSpPr>
        <p:spPr>
          <a:xfrm>
            <a:off x="6830029" y="2592477"/>
            <a:ext cx="324000" cy="515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0" name="Google Shape;1360;p66"/>
          <p:cNvSpPr txBox="1"/>
          <p:nvPr/>
        </p:nvSpPr>
        <p:spPr>
          <a:xfrm>
            <a:off x="7312489" y="2811233"/>
            <a:ext cx="18060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1" name="Google Shape;1361;p66"/>
          <p:cNvGrpSpPr/>
          <p:nvPr/>
        </p:nvGrpSpPr>
        <p:grpSpPr>
          <a:xfrm>
            <a:off x="7072618" y="3108179"/>
            <a:ext cx="1298163" cy="149565"/>
            <a:chOff x="4141695" y="3079376"/>
            <a:chExt cx="2198040" cy="253200"/>
          </a:xfrm>
        </p:grpSpPr>
        <p:sp>
          <p:nvSpPr>
            <p:cNvPr id="1362" name="Google Shape;1362;p6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6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70" name="Google Shape;1370;p66"/>
          <p:cNvCxnSpPr>
            <a:stCxn id="1362" idx="2"/>
            <a:endCxn id="1354" idx="0"/>
          </p:cNvCxnSpPr>
          <p:nvPr/>
        </p:nvCxnSpPr>
        <p:spPr>
          <a:xfrm>
            <a:off x="7154652" y="3257745"/>
            <a:ext cx="151800" cy="5568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1" name="Google Shape;1371;p66"/>
          <p:cNvSpPr txBox="1"/>
          <p:nvPr/>
        </p:nvSpPr>
        <p:spPr>
          <a:xfrm>
            <a:off x="7528069" y="3741802"/>
            <a:ext cx="1806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66"/>
          <p:cNvSpPr txBox="1"/>
          <p:nvPr/>
        </p:nvSpPr>
        <p:spPr>
          <a:xfrm>
            <a:off x="125800" y="1902200"/>
            <a:ext cx="5639400" cy="2775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fs_clientinit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(server, server_port);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'd'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"/dir/file"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i="1"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writedata[FS_BLOCKSIZE];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memset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(writedata,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FS_BLOCKSIZE);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fs_writeblock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"/dir/file"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3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writedata);</a:t>
            </a:r>
            <a:endParaRPr sz="16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3" name="Google Shape;1373;p66"/>
          <p:cNvSpPr txBox="1"/>
          <p:nvPr>
            <p:ph idx="4294967295" type="body"/>
          </p:nvPr>
        </p:nvSpPr>
        <p:spPr>
          <a:xfrm>
            <a:off x="125800" y="14149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File System setup:</a:t>
            </a:r>
            <a:endParaRPr sz="1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379" name="Google Shape;1379;p67"/>
          <p:cNvSpPr txBox="1"/>
          <p:nvPr/>
        </p:nvSpPr>
        <p:spPr>
          <a:xfrm>
            <a:off x="256275" y="1665150"/>
            <a:ext cx="8298900" cy="3330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fs_create, which will sleep for 10 seconds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"/dir/slow"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Increase likelihood that file server receives fs_create first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std::this_thread::sleep_for(std::chrono::seconds(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sleep(3)</a:t>
            </a:r>
            <a:endParaRPr sz="1100">
              <a:solidFill>
                <a:srgbClr val="A6E22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fs_readblock, which should not be blocked by first request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readdata[FS_BLOCKSIZE];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read_thread(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fs_readblock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"/dir/file"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readdata);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create_thread.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read_thread.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0" name="Google Shape;1380;p67"/>
          <p:cNvSpPr txBox="1"/>
          <p:nvPr>
            <p:ph idx="4294967295" type="body"/>
          </p:nvPr>
        </p:nvSpPr>
        <p:spPr>
          <a:xfrm>
            <a:off x="202000" y="11863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Test Case:</a:t>
            </a:r>
            <a:endParaRPr sz="17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8"/>
          <p:cNvSpPr txBox="1"/>
          <p:nvPr/>
        </p:nvSpPr>
        <p:spPr>
          <a:xfrm>
            <a:off x="256275" y="1665150"/>
            <a:ext cx="8298900" cy="3330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fs_create, which will sleep for 10 seconds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fs_create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"/dir/slow"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'f'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Increase likelihood that file server receives fs_create first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std::this_thread::sleep_for(std::chrono::seconds(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or sleep(3)</a:t>
            </a:r>
            <a:endParaRPr sz="1100">
              <a:solidFill>
                <a:srgbClr val="A6E22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// Issue fs_readblock, which should not be blocked by first request</a:t>
            </a:r>
            <a:endParaRPr sz="1100">
              <a:solidFill>
                <a:srgbClr val="88846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</a:t>
            </a:r>
            <a:r>
              <a:rPr lang="en"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readdata[FS_BLOCKSIZE];</a:t>
            </a:r>
            <a:endParaRPr sz="1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std::thread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read_thread(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fs_readblock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"user1"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"/dir/file"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1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readdata);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create_thread.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read_thread.</a:t>
            </a:r>
            <a:r>
              <a:rPr lang="en" sz="11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join</a:t>
            </a: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6" name="Google Shape;1386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387" name="Google Shape;1387;p68"/>
          <p:cNvSpPr txBox="1"/>
          <p:nvPr>
            <p:ph idx="4294967295" type="body"/>
          </p:nvPr>
        </p:nvSpPr>
        <p:spPr>
          <a:xfrm>
            <a:off x="202000" y="1186350"/>
            <a:ext cx="29373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Test Case:</a:t>
            </a:r>
            <a:endParaRPr sz="1700"/>
          </a:p>
        </p:txBody>
      </p:sp>
      <p:sp>
        <p:nvSpPr>
          <p:cNvPr id="1388" name="Google Shape;1388;p68"/>
          <p:cNvSpPr txBox="1"/>
          <p:nvPr/>
        </p:nvSpPr>
        <p:spPr>
          <a:xfrm>
            <a:off x="6178725" y="1856425"/>
            <a:ext cx="2139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each request, which locks need to be held?</a:t>
            </a:r>
            <a:endParaRPr b="1"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394" name="Google Shape;1394;p69"/>
          <p:cNvSpPr txBox="1"/>
          <p:nvPr/>
        </p:nvSpPr>
        <p:spPr>
          <a:xfrm>
            <a:off x="5069600" y="2601525"/>
            <a:ext cx="299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For each request, which locks need to be held?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5" name="Google Shape;1395;p69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6" name="Google Shape;1396;p69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7" name="Google Shape;1397;p69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398" name="Google Shape;1398;p6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6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6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6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6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6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6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6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6" name="Google Shape;1406;p69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69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8" name="Google Shape;1408;p69"/>
          <p:cNvCxnSpPr>
            <a:stCxn id="1396" idx="2"/>
            <a:endCxn id="1402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9" name="Google Shape;1409;p69"/>
          <p:cNvCxnSpPr>
            <a:stCxn id="1398" idx="2"/>
            <a:endCxn id="1406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0" name="Google Shape;1410;p69"/>
          <p:cNvCxnSpPr>
            <a:stCxn id="1411" idx="1"/>
            <a:endCxn id="1407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2" name="Google Shape;1412;p69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69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69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69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69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6" name="Google Shape;1416;p69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7" name="Google Shape;1417;p69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8" name="Google Shape;1418;p69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419" name="Google Shape;1419;p69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69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69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69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69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69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69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69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27" name="Google Shape;1427;p69"/>
          <p:cNvCxnSpPr>
            <a:stCxn id="1419" idx="2"/>
            <a:endCxn id="1411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8" name="Google Shape;1428;p69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434" name="Google Shape;1434;p70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5" name="Google Shape;1435;p70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6" name="Google Shape;1436;p70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437" name="Google Shape;1437;p7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7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7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7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7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7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7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7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5" name="Google Shape;1445;p70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7" name="Google Shape;1447;p70"/>
          <p:cNvCxnSpPr>
            <a:stCxn id="1435" idx="2"/>
            <a:endCxn id="1441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8" name="Google Shape;1448;p70"/>
          <p:cNvCxnSpPr>
            <a:stCxn id="1437" idx="2"/>
            <a:endCxn id="1445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9" name="Google Shape;1449;p70"/>
          <p:cNvCxnSpPr>
            <a:stCxn id="1450" idx="1"/>
            <a:endCxn id="1446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1" name="Google Shape;1451;p70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70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70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70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70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5" name="Google Shape;1455;p70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6" name="Google Shape;1456;p70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7" name="Google Shape;1457;p70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458" name="Google Shape;1458;p70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70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70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70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70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70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70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70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66" name="Google Shape;1466;p70"/>
          <p:cNvCxnSpPr>
            <a:stCxn id="1458" idx="2"/>
            <a:endCxn id="1450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7" name="Google Shape;1467;p70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473" name="Google Shape;1473;p71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4" name="Google Shape;1474;p71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5" name="Google Shape;1475;p71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476" name="Google Shape;1476;p71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71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71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71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71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71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71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71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4" name="Google Shape;1484;p71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71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6" name="Google Shape;1486;p71"/>
          <p:cNvCxnSpPr>
            <a:stCxn id="1474" idx="2"/>
            <a:endCxn id="1480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7" name="Google Shape;1487;p71"/>
          <p:cNvCxnSpPr>
            <a:stCxn id="1476" idx="2"/>
            <a:endCxn id="1484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8" name="Google Shape;1488;p71"/>
          <p:cNvCxnSpPr>
            <a:stCxn id="1489" idx="1"/>
            <a:endCxn id="1485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0" name="Google Shape;1490;p71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71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71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71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71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4" name="Google Shape;1494;p71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5" name="Google Shape;1495;p71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6" name="Google Shape;1496;p71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497" name="Google Shape;1497;p71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71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71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71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71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71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71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71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05" name="Google Shape;1505;p71"/>
          <p:cNvCxnSpPr>
            <a:stCxn id="1497" idx="2"/>
            <a:endCxn id="1489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6" name="Google Shape;1506;p71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7" name="Google Shape;15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00" y="1312845"/>
            <a:ext cx="320998" cy="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in P4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P4, the workload to your file server may include any number of concurrent client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submitted test suite need only be a single process issuing a single request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you still need to test your file server with multiple concurrent requests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513" name="Google Shape;1513;p72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4" name="Google Shape;1514;p72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5" name="Google Shape;1515;p72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516" name="Google Shape;1516;p72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72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72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72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72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72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72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72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4" name="Google Shape;1524;p72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72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6" name="Google Shape;1526;p72"/>
          <p:cNvCxnSpPr>
            <a:stCxn id="1514" idx="2"/>
            <a:endCxn id="1520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7" name="Google Shape;1527;p72"/>
          <p:cNvCxnSpPr>
            <a:stCxn id="1516" idx="2"/>
            <a:endCxn id="1524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8" name="Google Shape;1528;p72"/>
          <p:cNvCxnSpPr>
            <a:stCxn id="1529" idx="1"/>
            <a:endCxn id="1525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0" name="Google Shape;1530;p72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72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72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72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72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4" name="Google Shape;1534;p72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5" name="Google Shape;1535;p72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6" name="Google Shape;1536;p72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537" name="Google Shape;1537;p72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72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72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72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5" name="Google Shape;1545;p72"/>
          <p:cNvCxnSpPr>
            <a:stCxn id="1537" idx="2"/>
            <a:endCxn id="1529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6" name="Google Shape;1546;p72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7" name="Google Shape;15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400" y="1312845"/>
            <a:ext cx="320998" cy="32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2313645"/>
            <a:ext cx="320998" cy="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554" name="Google Shape;1554;p73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5" name="Google Shape;1555;p73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6" name="Google Shape;1556;p73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557" name="Google Shape;1557;p73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73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73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73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5" name="Google Shape;1565;p73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73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7" name="Google Shape;1567;p73"/>
          <p:cNvCxnSpPr>
            <a:stCxn id="1555" idx="2"/>
            <a:endCxn id="1561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8" name="Google Shape;1568;p73"/>
          <p:cNvCxnSpPr>
            <a:stCxn id="1557" idx="2"/>
            <a:endCxn id="1565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9" name="Google Shape;1569;p73"/>
          <p:cNvCxnSpPr>
            <a:stCxn id="1570" idx="1"/>
            <a:endCxn id="1566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1" name="Google Shape;1571;p73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73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73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73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73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5" name="Google Shape;1575;p73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6" name="Google Shape;1576;p73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7" name="Google Shape;1577;p73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578" name="Google Shape;1578;p73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73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73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73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73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73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73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73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86" name="Google Shape;1586;p73"/>
          <p:cNvCxnSpPr>
            <a:stCxn id="1578" idx="2"/>
            <a:endCxn id="1570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7" name="Google Shape;1587;p73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8" name="Google Shape;158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2313645"/>
            <a:ext cx="320998" cy="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594" name="Google Shape;1594;p74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5" name="Google Shape;1595;p74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6" name="Google Shape;1596;p74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597" name="Google Shape;1597;p74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74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74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74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74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74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74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74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74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74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7" name="Google Shape;1607;p74"/>
          <p:cNvCxnSpPr>
            <a:stCxn id="1595" idx="2"/>
            <a:endCxn id="1601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8" name="Google Shape;1608;p74"/>
          <p:cNvCxnSpPr>
            <a:stCxn id="1597" idx="2"/>
            <a:endCxn id="1605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9" name="Google Shape;1609;p74"/>
          <p:cNvCxnSpPr>
            <a:stCxn id="1610" idx="1"/>
            <a:endCxn id="1606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1" name="Google Shape;1611;p74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74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74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74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74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5" name="Google Shape;1615;p74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6" name="Google Shape;1616;p74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7" name="Google Shape;1617;p74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618" name="Google Shape;1618;p74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74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74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74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74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74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74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74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26" name="Google Shape;1626;p74"/>
          <p:cNvCxnSpPr>
            <a:stCxn id="1618" idx="2"/>
            <a:endCxn id="1610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7" name="Google Shape;1627;p74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8" name="Google Shape;16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2313645"/>
            <a:ext cx="320998" cy="32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74"/>
          <p:cNvSpPr txBox="1"/>
          <p:nvPr/>
        </p:nvSpPr>
        <p:spPr>
          <a:xfrm>
            <a:off x="5054675" y="2728350"/>
            <a:ext cx="273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will hold lock on /dir while executing the request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635" name="Google Shape;1635;p75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6" name="Google Shape;1636;p75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7" name="Google Shape;1637;p75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638" name="Google Shape;1638;p75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75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75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75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75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75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75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75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6" name="Google Shape;1646;p75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75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8" name="Google Shape;1648;p75"/>
          <p:cNvCxnSpPr>
            <a:stCxn id="1636" idx="2"/>
            <a:endCxn id="1642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9" name="Google Shape;1649;p75"/>
          <p:cNvCxnSpPr>
            <a:stCxn id="1638" idx="2"/>
            <a:endCxn id="1646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0" name="Google Shape;1650;p75"/>
          <p:cNvCxnSpPr>
            <a:stCxn id="1651" idx="1"/>
            <a:endCxn id="1647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2" name="Google Shape;1652;p75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75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75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75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75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6" name="Google Shape;1656;p75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7" name="Google Shape;1657;p75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8" name="Google Shape;1658;p75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659" name="Google Shape;1659;p75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75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75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75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75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75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75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75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7" name="Google Shape;1667;p75"/>
          <p:cNvCxnSpPr>
            <a:stCxn id="1659" idx="2"/>
            <a:endCxn id="1651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8" name="Google Shape;1668;p75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674" name="Google Shape;1674;p76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5" name="Google Shape;1675;p76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6" name="Google Shape;1676;p76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677" name="Google Shape;1677;p7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7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7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7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7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7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7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7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5" name="Google Shape;1685;p76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76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7" name="Google Shape;1687;p76"/>
          <p:cNvCxnSpPr>
            <a:stCxn id="1675" idx="2"/>
            <a:endCxn id="1681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8" name="Google Shape;1688;p76"/>
          <p:cNvCxnSpPr>
            <a:stCxn id="1677" idx="2"/>
            <a:endCxn id="1685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9" name="Google Shape;1689;p76"/>
          <p:cNvCxnSpPr>
            <a:stCxn id="1690" idx="1"/>
            <a:endCxn id="1686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1" name="Google Shape;1691;p76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76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76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76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76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5" name="Google Shape;1695;p76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6" name="Google Shape;1696;p76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7" name="Google Shape;1697;p76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698" name="Google Shape;1698;p76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76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76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76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76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76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76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76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06" name="Google Shape;1706;p76"/>
          <p:cNvCxnSpPr>
            <a:stCxn id="1698" idx="2"/>
            <a:endCxn id="1690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7" name="Google Shape;1707;p76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8" name="Google Shape;17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50" y="1312845"/>
            <a:ext cx="320998" cy="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714" name="Google Shape;1714;p77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5" name="Google Shape;1715;p77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6" name="Google Shape;1716;p77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717" name="Google Shape;1717;p7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7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7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7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7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7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7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7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5" name="Google Shape;1725;p77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77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7" name="Google Shape;1727;p77"/>
          <p:cNvCxnSpPr>
            <a:stCxn id="1715" idx="2"/>
            <a:endCxn id="1721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8" name="Google Shape;1728;p77"/>
          <p:cNvCxnSpPr>
            <a:stCxn id="1717" idx="2"/>
            <a:endCxn id="1725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9" name="Google Shape;1729;p77"/>
          <p:cNvCxnSpPr>
            <a:stCxn id="1730" idx="1"/>
            <a:endCxn id="1726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1" name="Google Shape;1731;p77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77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77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77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77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5" name="Google Shape;1735;p77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6" name="Google Shape;1736;p77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7" name="Google Shape;1737;p77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738" name="Google Shape;1738;p77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77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77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77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77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77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77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77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46" name="Google Shape;1746;p77"/>
          <p:cNvCxnSpPr>
            <a:stCxn id="1738" idx="2"/>
            <a:endCxn id="1730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7" name="Google Shape;1747;p77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8" name="Google Shape;174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50" y="1312845"/>
            <a:ext cx="320998" cy="32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2313645"/>
            <a:ext cx="320998" cy="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755" name="Google Shape;1755;p78"/>
          <p:cNvSpPr txBox="1"/>
          <p:nvPr/>
        </p:nvSpPr>
        <p:spPr>
          <a:xfrm>
            <a:off x="4784075" y="1587350"/>
            <a:ext cx="38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1. fs_create user1 /dir/slow f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fs_readblock user1 /dir/file 0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6" name="Google Shape;1756;p78"/>
          <p:cNvSpPr/>
          <p:nvPr/>
        </p:nvSpPr>
        <p:spPr>
          <a:xfrm>
            <a:off x="1928093" y="1362650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7" name="Google Shape;1757;p78"/>
          <p:cNvGrpSpPr/>
          <p:nvPr/>
        </p:nvGrpSpPr>
        <p:grpSpPr>
          <a:xfrm>
            <a:off x="2162796" y="1902227"/>
            <a:ext cx="1282117" cy="124676"/>
            <a:chOff x="4141695" y="3079376"/>
            <a:chExt cx="2198040" cy="253200"/>
          </a:xfrm>
        </p:grpSpPr>
        <p:sp>
          <p:nvSpPr>
            <p:cNvPr id="1758" name="Google Shape;1758;p7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7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7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7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7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7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7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7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6" name="Google Shape;1766;p78"/>
          <p:cNvSpPr/>
          <p:nvPr/>
        </p:nvSpPr>
        <p:spPr>
          <a:xfrm>
            <a:off x="1767401" y="2363458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78"/>
          <p:cNvSpPr/>
          <p:nvPr/>
        </p:nvSpPr>
        <p:spPr>
          <a:xfrm>
            <a:off x="1163425" y="4185425"/>
            <a:ext cx="1402200" cy="1362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8" name="Google Shape;1768;p78"/>
          <p:cNvCxnSpPr>
            <a:stCxn id="1756" idx="2"/>
            <a:endCxn id="1762" idx="0"/>
          </p:cNvCxnSpPr>
          <p:nvPr/>
        </p:nvCxnSpPr>
        <p:spPr>
          <a:xfrm>
            <a:off x="2083493" y="1584050"/>
            <a:ext cx="800400" cy="3183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9" name="Google Shape;1769;p78"/>
          <p:cNvCxnSpPr>
            <a:stCxn id="1758" idx="2"/>
            <a:endCxn id="1766" idx="0"/>
          </p:cNvCxnSpPr>
          <p:nvPr/>
        </p:nvCxnSpPr>
        <p:spPr>
          <a:xfrm flipH="1">
            <a:off x="1922817" y="2026902"/>
            <a:ext cx="321000" cy="3366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0" name="Google Shape;1770;p78"/>
          <p:cNvCxnSpPr>
            <a:stCxn id="1771" idx="1"/>
            <a:endCxn id="1767" idx="0"/>
          </p:cNvCxnSpPr>
          <p:nvPr/>
        </p:nvCxnSpPr>
        <p:spPr>
          <a:xfrm flipH="1">
            <a:off x="1864595" y="3730993"/>
            <a:ext cx="374100" cy="4545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2" name="Google Shape;1772;p78"/>
          <p:cNvSpPr txBox="1"/>
          <p:nvPr/>
        </p:nvSpPr>
        <p:spPr>
          <a:xfrm>
            <a:off x="2399934" y="1382384"/>
            <a:ext cx="2069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inode (directory, block 0)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78"/>
          <p:cNvSpPr txBox="1"/>
          <p:nvPr/>
        </p:nvSpPr>
        <p:spPr>
          <a:xfrm>
            <a:off x="1163413" y="1840695"/>
            <a:ext cx="10701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direntries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78"/>
          <p:cNvSpPr txBox="1"/>
          <p:nvPr/>
        </p:nvSpPr>
        <p:spPr>
          <a:xfrm>
            <a:off x="2162789" y="2391357"/>
            <a:ext cx="16983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inode (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78"/>
          <p:cNvSpPr txBox="1"/>
          <p:nvPr/>
        </p:nvSpPr>
        <p:spPr>
          <a:xfrm>
            <a:off x="926850" y="3902244"/>
            <a:ext cx="10701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block 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78"/>
          <p:cNvSpPr/>
          <p:nvPr/>
        </p:nvSpPr>
        <p:spPr>
          <a:xfrm>
            <a:off x="2238695" y="3620293"/>
            <a:ext cx="310800" cy="22140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6" name="Google Shape;1776;p78"/>
          <p:cNvCxnSpPr/>
          <p:nvPr/>
        </p:nvCxnSpPr>
        <p:spPr>
          <a:xfrm>
            <a:off x="1923394" y="2601534"/>
            <a:ext cx="320100" cy="4299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7" name="Google Shape;1777;p78"/>
          <p:cNvSpPr txBox="1"/>
          <p:nvPr/>
        </p:nvSpPr>
        <p:spPr>
          <a:xfrm>
            <a:off x="2399932" y="2783896"/>
            <a:ext cx="17838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direntries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#0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8" name="Google Shape;1778;p78"/>
          <p:cNvGrpSpPr/>
          <p:nvPr/>
        </p:nvGrpSpPr>
        <p:grpSpPr>
          <a:xfrm>
            <a:off x="2162796" y="3031358"/>
            <a:ext cx="1282117" cy="124676"/>
            <a:chOff x="4141695" y="3079376"/>
            <a:chExt cx="2198040" cy="253200"/>
          </a:xfrm>
        </p:grpSpPr>
        <p:sp>
          <p:nvSpPr>
            <p:cNvPr id="1779" name="Google Shape;1779;p78"/>
            <p:cNvSpPr/>
            <p:nvPr/>
          </p:nvSpPr>
          <p:spPr>
            <a:xfrm>
              <a:off x="41416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78"/>
            <p:cNvSpPr/>
            <p:nvPr/>
          </p:nvSpPr>
          <p:spPr>
            <a:xfrm>
              <a:off x="44160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78"/>
            <p:cNvSpPr/>
            <p:nvPr/>
          </p:nvSpPr>
          <p:spPr>
            <a:xfrm>
              <a:off x="46903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78"/>
            <p:cNvSpPr/>
            <p:nvPr/>
          </p:nvSpPr>
          <p:spPr>
            <a:xfrm>
              <a:off x="496465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78"/>
            <p:cNvSpPr/>
            <p:nvPr/>
          </p:nvSpPr>
          <p:spPr>
            <a:xfrm>
              <a:off x="523897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78"/>
            <p:cNvSpPr/>
            <p:nvPr/>
          </p:nvSpPr>
          <p:spPr>
            <a:xfrm>
              <a:off x="551329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78"/>
            <p:cNvSpPr/>
            <p:nvPr/>
          </p:nvSpPr>
          <p:spPr>
            <a:xfrm>
              <a:off x="578761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78"/>
            <p:cNvSpPr/>
            <p:nvPr/>
          </p:nvSpPr>
          <p:spPr>
            <a:xfrm>
              <a:off x="6061935" y="3079376"/>
              <a:ext cx="277800" cy="2532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87" name="Google Shape;1787;p78"/>
          <p:cNvCxnSpPr>
            <a:stCxn id="1779" idx="2"/>
            <a:endCxn id="1771" idx="0"/>
          </p:cNvCxnSpPr>
          <p:nvPr/>
        </p:nvCxnSpPr>
        <p:spPr>
          <a:xfrm>
            <a:off x="2243817" y="3156033"/>
            <a:ext cx="150300" cy="4644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8" name="Google Shape;1788;p78"/>
          <p:cNvSpPr txBox="1"/>
          <p:nvPr/>
        </p:nvSpPr>
        <p:spPr>
          <a:xfrm>
            <a:off x="2612866" y="3559649"/>
            <a:ext cx="17838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dir/file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inode (file)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9" name="Google Shape;17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50" y="1312845"/>
            <a:ext cx="320998" cy="32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00" y="2313645"/>
            <a:ext cx="320998" cy="32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78"/>
          <p:cNvSpPr txBox="1"/>
          <p:nvPr/>
        </p:nvSpPr>
        <p:spPr>
          <a:xfrm>
            <a:off x="4899300" y="2723450"/>
            <a:ext cx="350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fs_readblock will need to acquire lock on /dir to traverse to /dir/file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fs_readblock will block until fs_create completes and releases the mutex!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797" name="Google Shape;1797;p79"/>
          <p:cNvSpPr txBox="1"/>
          <p:nvPr/>
        </p:nvSpPr>
        <p:spPr>
          <a:xfrm>
            <a:off x="234500" y="1313375"/>
            <a:ext cx="477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803" name="Google Shape;1803;p80"/>
          <p:cNvSpPr txBox="1"/>
          <p:nvPr/>
        </p:nvSpPr>
        <p:spPr>
          <a:xfrm>
            <a:off x="234500" y="1313375"/>
            <a:ext cx="477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4" name="Google Shape;1804;p80"/>
          <p:cNvSpPr txBox="1"/>
          <p:nvPr/>
        </p:nvSpPr>
        <p:spPr>
          <a:xfrm>
            <a:off x="5425550" y="1709575"/>
            <a:ext cx="192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request reached the slow disk IO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05" name="Google Shape;1805;p80"/>
          <p:cNvCxnSpPr>
            <a:stCxn id="1804" idx="1"/>
          </p:cNvCxnSpPr>
          <p:nvPr/>
        </p:nvCxnSpPr>
        <p:spPr>
          <a:xfrm flipH="1">
            <a:off x="2642750" y="2125225"/>
            <a:ext cx="2782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811" name="Google Shape;1811;p81"/>
          <p:cNvSpPr txBox="1"/>
          <p:nvPr/>
        </p:nvSpPr>
        <p:spPr>
          <a:xfrm>
            <a:off x="234500" y="1313375"/>
            <a:ext cx="477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2" name="Google Shape;1812;p81"/>
          <p:cNvSpPr txBox="1"/>
          <p:nvPr/>
        </p:nvSpPr>
        <p:spPr>
          <a:xfrm>
            <a:off x="5120750" y="2471575"/>
            <a:ext cx="245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slow disk IO in fs_create completed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13" name="Google Shape;1813;p81"/>
          <p:cNvCxnSpPr>
            <a:stCxn id="1812" idx="1"/>
          </p:cNvCxnSpPr>
          <p:nvPr/>
        </p:nvCxnSpPr>
        <p:spPr>
          <a:xfrm flipH="1">
            <a:off x="2337950" y="2779375"/>
            <a:ext cx="2782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926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first step in implementing synchronization in Project 4 is to reason about what locks need to be held when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goal:</a:t>
            </a:r>
            <a:r>
              <a:rPr lang="en"/>
              <a:t> constrain possible thread interleavings to only those that produce the correct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over-constraining!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coarse-grained locking isn't a huge deal, like when critical sections are short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P4, our accesses to shared data involve disk IO, which is </a:t>
            </a:r>
            <a:r>
              <a:rPr b="1" lang="en"/>
              <a:t>very slow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Holding more locks than necessary during a disk IO could significantly harm concurrency!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819" name="Google Shape;1819;p82"/>
          <p:cNvSpPr txBox="1"/>
          <p:nvPr/>
        </p:nvSpPr>
        <p:spPr>
          <a:xfrm>
            <a:off x="234500" y="1313375"/>
            <a:ext cx="4862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0" name="Google Shape;1820;p82"/>
          <p:cNvSpPr txBox="1"/>
          <p:nvPr/>
        </p:nvSpPr>
        <p:spPr>
          <a:xfrm>
            <a:off x="6125325" y="2963425"/>
            <a:ext cx="24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fs_create completed and server sent reply to client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21" name="Google Shape;1821;p82"/>
          <p:cNvCxnSpPr>
            <a:stCxn id="1820" idx="1"/>
          </p:cNvCxnSpPr>
          <p:nvPr/>
        </p:nvCxnSpPr>
        <p:spPr>
          <a:xfrm flipH="1">
            <a:off x="4410225" y="3379075"/>
            <a:ext cx="1715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827" name="Google Shape;1827;p83"/>
          <p:cNvSpPr txBox="1"/>
          <p:nvPr/>
        </p:nvSpPr>
        <p:spPr>
          <a:xfrm>
            <a:off x="234500" y="1313375"/>
            <a:ext cx="501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8" name="Google Shape;1828;p83"/>
          <p:cNvSpPr txBox="1"/>
          <p:nvPr/>
        </p:nvSpPr>
        <p:spPr>
          <a:xfrm>
            <a:off x="6353925" y="3649225"/>
            <a:ext cx="24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fs_readblock completed and server sent reply to client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29" name="Google Shape;1829;p83"/>
          <p:cNvCxnSpPr>
            <a:stCxn id="1828" idx="1"/>
          </p:cNvCxnSpPr>
          <p:nvPr/>
        </p:nvCxnSpPr>
        <p:spPr>
          <a:xfrm flipH="1">
            <a:off x="4638825" y="4064875"/>
            <a:ext cx="17151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#2 (Blocking)</a:t>
            </a:r>
            <a:endParaRPr/>
          </a:p>
        </p:txBody>
      </p:sp>
      <p:sp>
        <p:nvSpPr>
          <p:cNvPr id="1835" name="Google Shape;1835;p84"/>
          <p:cNvSpPr txBox="1"/>
          <p:nvPr/>
        </p:nvSpPr>
        <p:spPr>
          <a:xfrm>
            <a:off x="234500" y="1313375"/>
            <a:ext cx="501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Expected file server output: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sleeping...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fs_create woke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FS_CREATE user1 /dir/slow 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@@@ send FS_READBLOCK user1 /dir/file 0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6" name="Google Shape;1836;p84"/>
          <p:cNvSpPr txBox="1"/>
          <p:nvPr/>
        </p:nvSpPr>
        <p:spPr>
          <a:xfrm>
            <a:off x="6049125" y="3351000"/>
            <a:ext cx="245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Would it be valid if these lines of output were reversed?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37" name="Google Shape;1837;p84"/>
          <p:cNvCxnSpPr>
            <a:stCxn id="1836" idx="1"/>
          </p:cNvCxnSpPr>
          <p:nvPr/>
        </p:nvCxnSpPr>
        <p:spPr>
          <a:xfrm flipH="1">
            <a:off x="4630125" y="3874350"/>
            <a:ext cx="14190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8" name="Google Shape;1838;p84"/>
          <p:cNvCxnSpPr>
            <a:stCxn id="1836" idx="1"/>
          </p:cNvCxnSpPr>
          <p:nvPr/>
        </p:nvCxnSpPr>
        <p:spPr>
          <a:xfrm rot="10800000">
            <a:off x="4368825" y="3608250"/>
            <a:ext cx="16803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Concurrency </a:t>
            </a:r>
            <a:endParaRPr/>
          </a:p>
        </p:txBody>
      </p:sp>
      <p:sp>
        <p:nvSpPr>
          <p:cNvPr id="1844" name="Google Shape;1844;p85"/>
          <p:cNvSpPr txBox="1"/>
          <p:nvPr>
            <p:ph idx="1" type="body"/>
          </p:nvPr>
        </p:nvSpPr>
        <p:spPr>
          <a:xfrm>
            <a:off x="311700" y="14134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Tip:</a:t>
            </a:r>
            <a:r>
              <a:rPr lang="en" sz="1600"/>
              <a:t> Keep a spreadsheet keeping track of the pairs of concurrent requests you've tested. </a:t>
            </a:r>
            <a:r>
              <a:rPr b="1" lang="en" sz="1600"/>
              <a:t>There are more than just 16 pairs to test.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consider the request pair fs_readblock and fs_writeblock. You can test when they're issued for the same file (should block) and different files (shouldn't block).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5" name="Google Shape;1845;p85"/>
          <p:cNvGraphicFramePr/>
          <p:nvPr/>
        </p:nvGraphicFramePr>
        <p:xfrm>
          <a:off x="335225" y="3260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{B4F29E67-CD09-421F-BE2C-6028830AB5BC}</a:tableStyleId>
              </a:tblPr>
              <a:tblGrid>
                <a:gridCol w="1501725"/>
                <a:gridCol w="1572450"/>
                <a:gridCol w="1349300"/>
                <a:gridCol w="1540975"/>
                <a:gridCol w="1221900"/>
                <a:gridCol w="1287200"/>
              </a:tblGrid>
              <a:tr h="30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First Request (Slow)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Second Request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2nd Req Blocks?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 Result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fs_create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/dir/slow, 'f'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fs_readblock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/file, 'f'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fs_create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/dir/slow, 'f'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fs_readblock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/dir/file, 'f'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Yes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8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46" name="Google Shape;184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803" y="3918850"/>
            <a:ext cx="314025" cy="2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803" y="4299850"/>
            <a:ext cx="314025" cy="2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8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Remote Procedure Calls (RPCs)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</a:t>
            </a:r>
            <a:r>
              <a:rPr b="1" lang="en"/>
              <a:t>R</a:t>
            </a:r>
            <a:r>
              <a:rPr lang="en"/>
              <a:t>emote </a:t>
            </a:r>
            <a:r>
              <a:rPr b="1" lang="en"/>
              <a:t>P</a:t>
            </a:r>
            <a:r>
              <a:rPr lang="en"/>
              <a:t>rocedure </a:t>
            </a:r>
            <a:r>
              <a:rPr b="1" lang="en"/>
              <a:t>C</a:t>
            </a:r>
            <a:r>
              <a:rPr lang="en"/>
              <a:t>alls</a:t>
            </a:r>
            <a:endParaRPr/>
          </a:p>
        </p:txBody>
      </p:sp>
      <p:sp>
        <p:nvSpPr>
          <p:cNvPr id="1858" name="Google Shape;1858;p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 some computation / work that must be handled by a remote server.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We want to abstract it behind a function call.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8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goals</a:t>
            </a:r>
            <a:endParaRPr/>
          </a:p>
        </p:txBody>
      </p:sp>
      <p:sp>
        <p:nvSpPr>
          <p:cNvPr id="1864" name="Google Shape;1864;p8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request  --&gt; function call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recvs response --&gt; function returns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recvs request  --&gt; function invoked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sends response --&gt; return to caller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pretty picture</a:t>
            </a:r>
            <a:endParaRPr/>
          </a:p>
        </p:txBody>
      </p:sp>
      <p:pic>
        <p:nvPicPr>
          <p:cNvPr id="1870" name="Google Shape;187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950" y="1151625"/>
            <a:ext cx="546126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9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examples</a:t>
            </a:r>
            <a:endParaRPr/>
          </a:p>
        </p:txBody>
      </p:sp>
      <p:sp>
        <p:nvSpPr>
          <p:cNvPr id="1876" name="Google Shape;1876;p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Returns the HTML of a webpage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string get_html(string url);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Produces or consumes a message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produce(string msg);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string consume();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examples</a:t>
            </a:r>
            <a:endParaRPr/>
          </a:p>
        </p:txBody>
      </p:sp>
      <p:sp>
        <p:nvSpPr>
          <p:cNvPr id="1882" name="Google Shape;1882;p9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Locks or unlocks a remote mutex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acquire_network_lock();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release_network_lock();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Sends list to a server for remote sorting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void sort_list(list &amp;my_list);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107" name="Google Shape;107;p20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20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0"/>
            <p:cNvCxnSpPr>
              <a:stCxn id="107" idx="2"/>
              <a:endCxn id="113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0" name="Google Shape;120;p20"/>
            <p:cNvCxnSpPr>
              <a:stCxn id="109" idx="2"/>
              <a:endCxn id="117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1" name="Google Shape;121;p20"/>
            <p:cNvCxnSpPr>
              <a:stCxn id="122" idx="1"/>
              <a:endCxn id="118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" name="Google Shape;123;p20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p20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8" name="Google Shape;128;p20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Google Shape;129;p20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130" name="Google Shape;130;p20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8" name="Google Shape;138;p20"/>
            <p:cNvCxnSpPr>
              <a:stCxn id="130" idx="2"/>
              <a:endCxn id="122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9" name="Google Shape;139;p20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examples</a:t>
            </a:r>
            <a:endParaRPr/>
          </a:p>
        </p:txBody>
      </p:sp>
      <p:sp>
        <p:nvSpPr>
          <p:cNvPr id="1888" name="Google Shape;1888;p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// Performs operations on a remote file system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fs_create(...);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fs_delete(...);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fs_readblock(...);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 fs_writeblock(...);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RPCs: remote procedure calls (client side)</a:t>
            </a:r>
            <a:endParaRPr/>
          </a:p>
        </p:txBody>
      </p:sp>
      <p:sp>
        <p:nvSpPr>
          <p:cNvPr id="1894" name="Google Shape;1894;p93"/>
          <p:cNvSpPr txBox="1"/>
          <p:nvPr>
            <p:ph idx="1" type="body"/>
          </p:nvPr>
        </p:nvSpPr>
        <p:spPr>
          <a:xfrm>
            <a:off x="311700" y="1468825"/>
            <a:ext cx="45468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string fetch_html() {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    Send request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    Wait for response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    Return response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}</a:t>
            </a:r>
            <a:endParaRPr sz="2400"/>
          </a:p>
        </p:txBody>
      </p:sp>
      <p:sp>
        <p:nvSpPr>
          <p:cNvPr id="1895" name="Google Shape;1895;p93"/>
          <p:cNvSpPr/>
          <p:nvPr/>
        </p:nvSpPr>
        <p:spPr>
          <a:xfrm>
            <a:off x="7013850" y="1608000"/>
            <a:ext cx="1551000" cy="1927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6" name="Google Shape;1896;p93"/>
          <p:cNvCxnSpPr/>
          <p:nvPr/>
        </p:nvCxnSpPr>
        <p:spPr>
          <a:xfrm>
            <a:off x="4527650" y="2189700"/>
            <a:ext cx="2144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7" name="Google Shape;1897;p93"/>
          <p:cNvCxnSpPr/>
          <p:nvPr/>
        </p:nvCxnSpPr>
        <p:spPr>
          <a:xfrm rot="10800000">
            <a:off x="4504825" y="2988025"/>
            <a:ext cx="2155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8" name="Google Shape;1898;p93"/>
          <p:cNvSpPr/>
          <p:nvPr/>
        </p:nvSpPr>
        <p:spPr>
          <a:xfrm>
            <a:off x="5194825" y="1710625"/>
            <a:ext cx="775500" cy="321900"/>
          </a:xfrm>
          <a:prstGeom prst="foldedCorner">
            <a:avLst>
              <a:gd fmla="val 22228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9" name="Google Shape;1899;p93"/>
          <p:cNvSpPr/>
          <p:nvPr/>
        </p:nvSpPr>
        <p:spPr>
          <a:xfrm>
            <a:off x="4932650" y="3273400"/>
            <a:ext cx="1334100" cy="1063200"/>
          </a:xfrm>
          <a:prstGeom prst="foldedCorner">
            <a:avLst>
              <a:gd fmla="val 22228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&lt;html&gt;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…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&lt;/html&gt;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9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RPC Exercise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exercise: linked list RPC</a:t>
            </a:r>
            <a:endParaRPr/>
          </a:p>
        </p:txBody>
      </p:sp>
      <p:sp>
        <p:nvSpPr>
          <p:cNvPr id="1910" name="Google Shape;1910;p95"/>
          <p:cNvSpPr txBox="1"/>
          <p:nvPr>
            <p:ph idx="1" type="body"/>
          </p:nvPr>
        </p:nvSpPr>
        <p:spPr>
          <a:xfrm>
            <a:off x="311700" y="1468825"/>
            <a:ext cx="8520600" cy="242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struct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Node</a:t>
            </a:r>
            <a:r>
              <a:rPr lang="en">
                <a:solidFill>
                  <a:schemeClr val="lt1"/>
                </a:solidFill>
              </a:rPr>
              <a:t>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std::string</a:t>
            </a:r>
            <a:r>
              <a:rPr lang="en">
                <a:solidFill>
                  <a:schemeClr val="lt1"/>
                </a:solidFill>
              </a:rPr>
              <a:t> value;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Node</a:t>
            </a:r>
            <a:r>
              <a:rPr lang="en">
                <a:solidFill>
                  <a:schemeClr val="lt1"/>
                </a:solidFill>
              </a:rPr>
              <a:t> *next = </a:t>
            </a:r>
            <a:r>
              <a:rPr lang="en">
                <a:solidFill>
                  <a:srgbClr val="E69138"/>
                </a:solidFill>
              </a:rPr>
              <a:t>nullptr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};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2"/>
                </a:solidFill>
              </a:rPr>
              <a:t>/* Append the character c to every element in the list. 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append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Node</a:t>
            </a:r>
            <a:r>
              <a:rPr lang="en">
                <a:solidFill>
                  <a:schemeClr val="lt1"/>
                </a:solidFill>
              </a:rPr>
              <a:t> *head, </a:t>
            </a:r>
            <a:r>
              <a:rPr lang="en">
                <a:solidFill>
                  <a:schemeClr val="accent6"/>
                </a:solidFill>
              </a:rPr>
              <a:t>char</a:t>
            </a:r>
            <a:r>
              <a:rPr lang="en">
                <a:solidFill>
                  <a:schemeClr val="lt1"/>
                </a:solidFill>
              </a:rPr>
              <a:t> c);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exercise: linked list RPC</a:t>
            </a:r>
            <a:endParaRPr/>
          </a:p>
        </p:txBody>
      </p:sp>
      <p:sp>
        <p:nvSpPr>
          <p:cNvPr id="1916" name="Google Shape;1916;p9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a function that sends the linked list to another machine, and write a function that receives and recreates the linked list.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Only send/receive data that is required to recreate the linked list.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two machines may not have the same endianness.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Represent a Linked List?</a:t>
            </a:r>
            <a:endParaRPr/>
          </a:p>
        </p:txBody>
      </p:sp>
      <p:sp>
        <p:nvSpPr>
          <p:cNvPr id="1922" name="Google Shape;1922;p97"/>
          <p:cNvSpPr/>
          <p:nvPr/>
        </p:nvSpPr>
        <p:spPr>
          <a:xfrm>
            <a:off x="578525" y="2765000"/>
            <a:ext cx="990300" cy="73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3" name="Google Shape;1923;p97"/>
          <p:cNvCxnSpPr>
            <a:stCxn id="1922" idx="4"/>
            <a:endCxn id="1924" idx="0"/>
          </p:cNvCxnSpPr>
          <p:nvPr/>
        </p:nvCxnSpPr>
        <p:spPr>
          <a:xfrm>
            <a:off x="1073675" y="3498500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4" name="Google Shape;1924;p97"/>
          <p:cNvSpPr/>
          <p:nvPr/>
        </p:nvSpPr>
        <p:spPr>
          <a:xfrm>
            <a:off x="578525" y="39500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97"/>
          <p:cNvSpPr/>
          <p:nvPr/>
        </p:nvSpPr>
        <p:spPr>
          <a:xfrm>
            <a:off x="2301950" y="39500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6" name="Google Shape;1926;p97"/>
          <p:cNvCxnSpPr>
            <a:stCxn id="1924" idx="3"/>
            <a:endCxn id="1925" idx="1"/>
          </p:cNvCxnSpPr>
          <p:nvPr/>
        </p:nvCxnSpPr>
        <p:spPr>
          <a:xfrm>
            <a:off x="1568825" y="4395500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7" name="Google Shape;1927;p97"/>
          <p:cNvCxnSpPr>
            <a:stCxn id="1925" idx="3"/>
          </p:cNvCxnSpPr>
          <p:nvPr/>
        </p:nvCxnSpPr>
        <p:spPr>
          <a:xfrm>
            <a:off x="3292250" y="4395500"/>
            <a:ext cx="84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8" name="Google Shape;1928;p97"/>
          <p:cNvSpPr/>
          <p:nvPr/>
        </p:nvSpPr>
        <p:spPr>
          <a:xfrm>
            <a:off x="4407538" y="22495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97"/>
          <p:cNvSpPr/>
          <p:nvPr/>
        </p:nvSpPr>
        <p:spPr>
          <a:xfrm>
            <a:off x="5397850" y="22495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97"/>
          <p:cNvSpPr/>
          <p:nvPr/>
        </p:nvSpPr>
        <p:spPr>
          <a:xfrm>
            <a:off x="6388150" y="22495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97"/>
          <p:cNvSpPr/>
          <p:nvPr/>
        </p:nvSpPr>
        <p:spPr>
          <a:xfrm>
            <a:off x="7378450" y="22495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97"/>
          <p:cNvSpPr txBox="1"/>
          <p:nvPr/>
        </p:nvSpPr>
        <p:spPr>
          <a:xfrm>
            <a:off x="437050" y="1843300"/>
            <a:ext cx="348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Linked lists have a structure in memory, defined by pointers.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3" name="Google Shape;1933;p97"/>
          <p:cNvSpPr txBox="1"/>
          <p:nvPr/>
        </p:nvSpPr>
        <p:spPr>
          <a:xfrm>
            <a:off x="4706475" y="3393650"/>
            <a:ext cx="3933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can we translate this into something we can send over a socket?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Represent a Linked List?</a:t>
            </a:r>
            <a:endParaRPr/>
          </a:p>
        </p:txBody>
      </p:sp>
      <p:sp>
        <p:nvSpPr>
          <p:cNvPr id="1939" name="Google Shape;1939;p98"/>
          <p:cNvSpPr txBox="1"/>
          <p:nvPr/>
        </p:nvSpPr>
        <p:spPr>
          <a:xfrm>
            <a:off x="645100" y="1449900"/>
            <a:ext cx="7891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can’t dereference pointers the client sends over...</a:t>
            </a:r>
            <a:b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Instead, send the server what is pointed to!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0" name="Google Shape;1940;p98"/>
          <p:cNvSpPr txBox="1"/>
          <p:nvPr/>
        </p:nvSpPr>
        <p:spPr>
          <a:xfrm>
            <a:off x="3870550" y="2577225"/>
            <a:ext cx="1127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becomes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1" name="Google Shape;1941;p98"/>
          <p:cNvSpPr txBox="1"/>
          <p:nvPr/>
        </p:nvSpPr>
        <p:spPr>
          <a:xfrm>
            <a:off x="4966575" y="3328800"/>
            <a:ext cx="2928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Server can re-form the linked list from this!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2" name="Google Shape;1942;p98"/>
          <p:cNvSpPr/>
          <p:nvPr/>
        </p:nvSpPr>
        <p:spPr>
          <a:xfrm>
            <a:off x="544900" y="2137475"/>
            <a:ext cx="990300" cy="73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3" name="Google Shape;1943;p98"/>
          <p:cNvCxnSpPr>
            <a:stCxn id="1942" idx="4"/>
            <a:endCxn id="1944" idx="0"/>
          </p:cNvCxnSpPr>
          <p:nvPr/>
        </p:nvCxnSpPr>
        <p:spPr>
          <a:xfrm>
            <a:off x="1040050" y="2870975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4" name="Google Shape;1944;p98"/>
          <p:cNvSpPr/>
          <p:nvPr/>
        </p:nvSpPr>
        <p:spPr>
          <a:xfrm>
            <a:off x="544900" y="3322475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98"/>
          <p:cNvSpPr/>
          <p:nvPr/>
        </p:nvSpPr>
        <p:spPr>
          <a:xfrm>
            <a:off x="2268325" y="3322475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6" name="Google Shape;1946;p98"/>
          <p:cNvCxnSpPr>
            <a:stCxn id="1944" idx="3"/>
            <a:endCxn id="1945" idx="1"/>
          </p:cNvCxnSpPr>
          <p:nvPr/>
        </p:nvCxnSpPr>
        <p:spPr>
          <a:xfrm>
            <a:off x="1535200" y="3767975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7" name="Google Shape;1947;p98"/>
          <p:cNvCxnSpPr>
            <a:stCxn id="1945" idx="3"/>
          </p:cNvCxnSpPr>
          <p:nvPr/>
        </p:nvCxnSpPr>
        <p:spPr>
          <a:xfrm>
            <a:off x="3258625" y="3767975"/>
            <a:ext cx="84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8" name="Google Shape;1948;p98"/>
          <p:cNvSpPr/>
          <p:nvPr/>
        </p:nvSpPr>
        <p:spPr>
          <a:xfrm>
            <a:off x="5067600" y="24100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98"/>
          <p:cNvSpPr/>
          <p:nvPr/>
        </p:nvSpPr>
        <p:spPr>
          <a:xfrm>
            <a:off x="6057900" y="24100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99"/>
          <p:cNvSpPr txBox="1"/>
          <p:nvPr/>
        </p:nvSpPr>
        <p:spPr>
          <a:xfrm>
            <a:off x="1720050" y="4494325"/>
            <a:ext cx="570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&lt;node 0&gt;&lt;node 1&gt;...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5" name="Google Shape;1955;p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Request Format</a:t>
            </a:r>
            <a:endParaRPr/>
          </a:p>
        </p:txBody>
      </p:sp>
      <p:sp>
        <p:nvSpPr>
          <p:cNvPr id="1956" name="Google Shape;1956;p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maintain the structure of the linked list?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each node, from head to tail, in order.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when to stop receiving data?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number of nodes as a request header.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encode the node's data? What if there are null characters in its string?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length of the string before the string itself.</a:t>
            </a:r>
            <a:endParaRPr/>
          </a:p>
        </p:txBody>
      </p:sp>
      <p:sp>
        <p:nvSpPr>
          <p:cNvPr id="1957" name="Google Shape;1957;p99"/>
          <p:cNvSpPr txBox="1"/>
          <p:nvPr/>
        </p:nvSpPr>
        <p:spPr>
          <a:xfrm>
            <a:off x="621900" y="4499875"/>
            <a:ext cx="1770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&lt;num_nodes&gt;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0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Request Format</a:t>
            </a:r>
            <a:endParaRPr/>
          </a:p>
        </p:txBody>
      </p:sp>
      <p:sp>
        <p:nvSpPr>
          <p:cNvPr id="1963" name="Google Shape;1963;p10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maintain the structure of the linked list?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each node, from head to tail, in order.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when to stop receiving data?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number of nodes as a request header.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encode the node's data? What if there are null characters in its string?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length of the string before the string itself.</a:t>
            </a:r>
            <a:endParaRPr/>
          </a:p>
        </p:txBody>
      </p:sp>
      <p:sp>
        <p:nvSpPr>
          <p:cNvPr id="1964" name="Google Shape;1964;p100"/>
          <p:cNvSpPr txBox="1"/>
          <p:nvPr/>
        </p:nvSpPr>
        <p:spPr>
          <a:xfrm>
            <a:off x="621900" y="4499875"/>
            <a:ext cx="1770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&lt;num_nodes&gt;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5" name="Google Shape;1965;p100"/>
          <p:cNvSpPr txBox="1"/>
          <p:nvPr/>
        </p:nvSpPr>
        <p:spPr>
          <a:xfrm>
            <a:off x="2130225" y="4499875"/>
            <a:ext cx="216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&lt;value_length&gt;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6" name="Google Shape;1966;p100"/>
          <p:cNvSpPr txBox="1"/>
          <p:nvPr/>
        </p:nvSpPr>
        <p:spPr>
          <a:xfrm>
            <a:off x="3896300" y="4499875"/>
            <a:ext cx="1516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&lt;value&gt;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7" name="Google Shape;1967;p100"/>
          <p:cNvSpPr txBox="1"/>
          <p:nvPr/>
        </p:nvSpPr>
        <p:spPr>
          <a:xfrm>
            <a:off x="5016875" y="4499875"/>
            <a:ext cx="216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&lt;value_length&gt;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8" name="Google Shape;1968;p100"/>
          <p:cNvSpPr txBox="1"/>
          <p:nvPr/>
        </p:nvSpPr>
        <p:spPr>
          <a:xfrm>
            <a:off x="6816575" y="4499875"/>
            <a:ext cx="1823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&lt;value&gt;...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0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Request Format</a:t>
            </a:r>
            <a:endParaRPr/>
          </a:p>
        </p:txBody>
      </p:sp>
      <p:sp>
        <p:nvSpPr>
          <p:cNvPr id="1974" name="Google Shape;1974;p101"/>
          <p:cNvSpPr txBox="1"/>
          <p:nvPr/>
        </p:nvSpPr>
        <p:spPr>
          <a:xfrm>
            <a:off x="621900" y="3563475"/>
            <a:ext cx="7900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2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5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data1       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string2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&lt;num_nodes&gt;&lt;value_length&gt;&lt;value&gt;&lt;value_length&gt;&lt;value&gt;...</a:t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5" name="Google Shape;1975;p101"/>
          <p:cNvSpPr/>
          <p:nvPr/>
        </p:nvSpPr>
        <p:spPr>
          <a:xfrm>
            <a:off x="4637150" y="764700"/>
            <a:ext cx="990300" cy="733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101"/>
          <p:cNvSpPr/>
          <p:nvPr/>
        </p:nvSpPr>
        <p:spPr>
          <a:xfrm>
            <a:off x="4637150" y="19497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101"/>
          <p:cNvSpPr/>
          <p:nvPr/>
        </p:nvSpPr>
        <p:spPr>
          <a:xfrm>
            <a:off x="6360575" y="1949700"/>
            <a:ext cx="990300" cy="891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8" name="Google Shape;1978;p101"/>
          <p:cNvCxnSpPr>
            <a:stCxn id="1976" idx="3"/>
            <a:endCxn id="1977" idx="1"/>
          </p:cNvCxnSpPr>
          <p:nvPr/>
        </p:nvCxnSpPr>
        <p:spPr>
          <a:xfrm>
            <a:off x="5627450" y="2395200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9" name="Google Shape;1979;p101"/>
          <p:cNvCxnSpPr>
            <a:stCxn id="1977" idx="3"/>
          </p:cNvCxnSpPr>
          <p:nvPr/>
        </p:nvCxnSpPr>
        <p:spPr>
          <a:xfrm>
            <a:off x="7350875" y="2395200"/>
            <a:ext cx="842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0" name="Google Shape;1980;p101"/>
          <p:cNvCxnSpPr/>
          <p:nvPr/>
        </p:nvCxnSpPr>
        <p:spPr>
          <a:xfrm>
            <a:off x="5132300" y="1498200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Concurrency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46882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FS_READBLOCK user1 /dir/file 0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513250" y="1334950"/>
            <a:ext cx="3915729" cy="3519877"/>
            <a:chOff x="4751250" y="1334950"/>
            <a:chExt cx="3915729" cy="3519877"/>
          </a:xfrm>
        </p:grpSpPr>
        <p:sp>
          <p:nvSpPr>
            <p:cNvPr id="147" name="Google Shape;147;p21"/>
            <p:cNvSpPr/>
            <p:nvPr/>
          </p:nvSpPr>
          <p:spPr>
            <a:xfrm>
              <a:off x="5857943" y="1334950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" name="Google Shape;148;p21"/>
            <p:cNvGrpSpPr/>
            <p:nvPr/>
          </p:nvGrpSpPr>
          <p:grpSpPr>
            <a:xfrm>
              <a:off x="6117643" y="1976990"/>
              <a:ext cx="1417296" cy="148325"/>
              <a:chOff x="4141695" y="3079376"/>
              <a:chExt cx="2198040" cy="253200"/>
            </a:xfrm>
          </p:grpSpPr>
          <p:sp>
            <p:nvSpPr>
              <p:cNvPr id="149" name="Google Shape;149;p21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1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" name="Google Shape;157;p21"/>
            <p:cNvSpPr/>
            <p:nvPr/>
          </p:nvSpPr>
          <p:spPr>
            <a:xfrm>
              <a:off x="5680328" y="2525477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5012740" y="4692826"/>
              <a:ext cx="1549800" cy="1620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21"/>
            <p:cNvCxnSpPr>
              <a:stCxn id="147" idx="2"/>
              <a:endCxn id="153" idx="0"/>
            </p:cNvCxnSpPr>
            <p:nvPr/>
          </p:nvCxnSpPr>
          <p:spPr>
            <a:xfrm>
              <a:off x="6029693" y="1598350"/>
              <a:ext cx="885000" cy="378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0" name="Google Shape;160;p21"/>
            <p:cNvCxnSpPr>
              <a:stCxn id="149" idx="2"/>
              <a:endCxn id="157" idx="0"/>
            </p:cNvCxnSpPr>
            <p:nvPr/>
          </p:nvCxnSpPr>
          <p:spPr>
            <a:xfrm flipH="1">
              <a:off x="5852006" y="2125315"/>
              <a:ext cx="355200" cy="4002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1" name="Google Shape;161;p21"/>
            <p:cNvCxnSpPr>
              <a:stCxn id="162" idx="1"/>
              <a:endCxn id="158" idx="0"/>
            </p:cNvCxnSpPr>
            <p:nvPr/>
          </p:nvCxnSpPr>
          <p:spPr>
            <a:xfrm flipH="1">
              <a:off x="5787558" y="4152264"/>
              <a:ext cx="413700" cy="5406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3" name="Google Shape;163;p21"/>
            <p:cNvSpPr txBox="1"/>
            <p:nvPr/>
          </p:nvSpPr>
          <p:spPr>
            <a:xfrm>
              <a:off x="6379478" y="1358425"/>
              <a:ext cx="22875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inode (directory, block 0)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4841043" y="1847230"/>
              <a:ext cx="1182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 direntries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6117551" y="2540226"/>
              <a:ext cx="18774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inode (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directory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4751250" y="4314151"/>
              <a:ext cx="1182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block 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6201258" y="4020564"/>
              <a:ext cx="343500" cy="263400"/>
            </a:xfrm>
            <a:prstGeom prst="rect">
              <a:avLst/>
            </a:prstGeom>
            <a:solidFill>
              <a:schemeClr val="dk1"/>
            </a:solidFill>
            <a:ln cap="flat" cmpd="sng" w="317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p21"/>
            <p:cNvCxnSpPr/>
            <p:nvPr/>
          </p:nvCxnSpPr>
          <p:spPr>
            <a:xfrm>
              <a:off x="5852749" y="2808684"/>
              <a:ext cx="353700" cy="5115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8" name="Google Shape;168;p21"/>
            <p:cNvSpPr txBox="1"/>
            <p:nvPr/>
          </p:nvSpPr>
          <p:spPr>
            <a:xfrm>
              <a:off x="6379476" y="3025616"/>
              <a:ext cx="1971600" cy="2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direntries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#0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21"/>
            <p:cNvGrpSpPr/>
            <p:nvPr/>
          </p:nvGrpSpPr>
          <p:grpSpPr>
            <a:xfrm>
              <a:off x="6117643" y="3320166"/>
              <a:ext cx="1417296" cy="148325"/>
              <a:chOff x="4141695" y="3079376"/>
              <a:chExt cx="2198040" cy="253200"/>
            </a:xfrm>
          </p:grpSpPr>
          <p:sp>
            <p:nvSpPr>
              <p:cNvPr id="170" name="Google Shape;170;p21"/>
              <p:cNvSpPr/>
              <p:nvPr/>
            </p:nvSpPr>
            <p:spPr>
              <a:xfrm>
                <a:off x="41416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44160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>
                <a:off x="46903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496465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523897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551329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578761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6061935" y="3079376"/>
                <a:ext cx="277800" cy="253200"/>
              </a:xfrm>
              <a:prstGeom prst="rect">
                <a:avLst/>
              </a:prstGeom>
              <a:solidFill>
                <a:schemeClr val="dk1"/>
              </a:solidFill>
              <a:ln cap="flat" cmpd="sng" w="317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8" name="Google Shape;178;p21"/>
            <p:cNvCxnSpPr>
              <a:stCxn id="170" idx="2"/>
              <a:endCxn id="162" idx="0"/>
            </p:cNvCxnSpPr>
            <p:nvPr/>
          </p:nvCxnSpPr>
          <p:spPr>
            <a:xfrm>
              <a:off x="6207206" y="3468490"/>
              <a:ext cx="165900" cy="552000"/>
            </a:xfrm>
            <a:prstGeom prst="straightConnector1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6614836" y="3948425"/>
              <a:ext cx="1971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dir/file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latin typeface="Calibri"/>
                  <a:ea typeface="Calibri"/>
                  <a:cs typeface="Calibri"/>
                  <a:sym typeface="Calibri"/>
                </a:rPr>
                <a:t>inode (file)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1"/>
          <p:cNvSpPr txBox="1"/>
          <p:nvPr/>
        </p:nvSpPr>
        <p:spPr>
          <a:xfrm>
            <a:off x="1258125" y="1942950"/>
            <a:ext cx="23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What are the steps?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0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code it!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Aside - Checking Results of System Calls</a:t>
            </a:r>
            <a:endParaRPr/>
          </a:p>
        </p:txBody>
      </p:sp>
      <p:sp>
        <p:nvSpPr>
          <p:cNvPr id="1991" name="Google Shape;1991;p10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places in these slides, to save space, we skip checking the return value of system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you should </a:t>
            </a:r>
            <a:r>
              <a:rPr b="1" lang="en"/>
              <a:t>always</a:t>
            </a:r>
            <a:r>
              <a:rPr lang="en"/>
              <a:t> check the return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even when using MSG_WAITALL, you may receive fewer bytes than expected if an error occurs or the client closes the connection before sending them all!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another example, system calls can often fail due to an error! See a system call's man page to understand what can go wrong.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often assume we don't have to worry about these cases in the slides, but you should be aware of this!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exercise: linked list RPC</a:t>
            </a:r>
            <a:endParaRPr/>
          </a:p>
        </p:txBody>
      </p:sp>
      <p:sp>
        <p:nvSpPr>
          <p:cNvPr id="1997" name="Google Shape;1997;p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Write client and server RPC stubs for append.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should allow a client program to call append without being aware that it's running on a remote computer.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0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