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Lst>
  <p:sldSz cy="5143500" cx="9144000"/>
  <p:notesSz cx="6858000" cy="9144000"/>
  <p:embeddedFontLst>
    <p:embeddedFont>
      <p:font typeface="Source Code Pro"/>
      <p:regular r:id="rId80"/>
      <p:bold r:id="rId81"/>
      <p:italic r:id="rId82"/>
      <p:boldItalic r:id="rId83"/>
    </p:embeddedFont>
    <p:embeddedFont>
      <p:font typeface="Oswald"/>
      <p:regular r:id="rId84"/>
      <p:bold r:id="rId85"/>
    </p:embeddedFont>
    <p:embeddedFont>
      <p:font typeface="Source Code Pro Medium"/>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874D19-F057-4853-88B1-038CAD492648}">
  <a:tblStyle styleId="{21874D19-F057-4853-88B1-038CAD4926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Oswald-regular.fntdata"/><Relationship Id="rId83" Type="http://schemas.openxmlformats.org/officeDocument/2006/relationships/font" Target="fonts/SourceCodePro-boldItalic.fntdata"/><Relationship Id="rId42" Type="http://schemas.openxmlformats.org/officeDocument/2006/relationships/slide" Target="slides/slide34.xml"/><Relationship Id="rId86" Type="http://schemas.openxmlformats.org/officeDocument/2006/relationships/font" Target="fonts/SourceCodeProMedium-regular.fntdata"/><Relationship Id="rId41" Type="http://schemas.openxmlformats.org/officeDocument/2006/relationships/slide" Target="slides/slide33.xml"/><Relationship Id="rId85" Type="http://schemas.openxmlformats.org/officeDocument/2006/relationships/font" Target="fonts/Oswald-bold.fntdata"/><Relationship Id="rId44" Type="http://schemas.openxmlformats.org/officeDocument/2006/relationships/slide" Target="slides/slide36.xml"/><Relationship Id="rId88" Type="http://schemas.openxmlformats.org/officeDocument/2006/relationships/font" Target="fonts/SourceCodeProMedium-italic.fntdata"/><Relationship Id="rId43" Type="http://schemas.openxmlformats.org/officeDocument/2006/relationships/slide" Target="slides/slide35.xml"/><Relationship Id="rId87" Type="http://schemas.openxmlformats.org/officeDocument/2006/relationships/font" Target="fonts/SourceCodeProMedium-bold.fntdata"/><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font" Target="fonts/SourceCodeProMedium-boldItalic.fntdata"/><Relationship Id="rId80" Type="http://schemas.openxmlformats.org/officeDocument/2006/relationships/font" Target="fonts/SourceCodePro-regular.fntdata"/><Relationship Id="rId82" Type="http://schemas.openxmlformats.org/officeDocument/2006/relationships/font" Target="fonts/SourceCodePro-italic.fntdata"/><Relationship Id="rId81"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d7ee0f227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0d7ee0f227_0_1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d7ee0f227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0d7ee0f227_0_1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d7ee0f227_0_1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10d7ee0f227_0_1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At the end of the day, these programs all decompose into a sequence of atomic operations. The </a:t>
            </a:r>
            <a:r>
              <a:rPr b="1" lang="en"/>
              <a:t>atoms</a:t>
            </a:r>
            <a:r>
              <a:rPr lang="en"/>
              <a:t> of the program.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d7ee0f227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10d7ee0f227_0_1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d7ee0f227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0d7ee0f227_0_1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d7ee0f227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10d7ee0f227_0_12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d7ee0f227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10d7ee0f227_0_1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d7ee0f227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10d7ee0f227_0_1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d7ee0f227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10d7ee0f227_0_1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d7ee0f227_0_1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10d7ee0f227_0_1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d7ee0f227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10d7ee0f227_0_1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d7ee0f227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10d7ee0f227_0_1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Those not in groups by this time can be placed into groups by us.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d7ee0f227_0_1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10d7ee0f227_0_1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d7ee0f227_0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10d7ee0f227_0_1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d7ee0f227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10d7ee0f227_0_1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the critical section has </a:t>
            </a:r>
            <a:r>
              <a:rPr b="1" lang="en"/>
              <a:t>become</a:t>
            </a:r>
            <a:r>
              <a:rPr lang="en"/>
              <a:t> atomic, even though it was originally built up of non-atomic operations.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d7ee0f227_0_1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10d7ee0f227_0_1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the critical section has </a:t>
            </a:r>
            <a:r>
              <a:rPr b="1" lang="en"/>
              <a:t>become</a:t>
            </a:r>
            <a:r>
              <a:rPr lang="en"/>
              <a:t> atomic, even though it was originally built up of non-atomic operations.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d7ee0f227_0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10d7ee0f227_0_13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0d7ee0f227_0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10d7ee0f227_0_1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Consider the following multi-threaded program.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It has a shared variable, counter. It spawns 2 threads, each of which calls counter++ 20 times.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0d7ee0f227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10d7ee0f227_0_13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0d7ee0f227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10d7ee0f227_0_13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0d7ee0f227_0_1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10d7ee0f227_0_14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d7ee0f227_0_1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10d7ee0f227_0_15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https://github.com/eecs482/lab01_race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d7ee0f227_0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0d7ee0f227_0_1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0d7ee0f227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10d7ee0f227_0_15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Actually don’t see 5*1M a lot. There are a lot more different interleavings since NUM_ITER is high</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0d7ee0f227_0_1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10d7ee0f227_0_15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0d7ee0f227_0_1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10d7ee0f227_0_15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7ee0f227_0_157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Consider the following pseudo-code, which attempts to provide mutual exclusion for a critical section using only </a:t>
            </a:r>
            <a:r>
              <a:rPr b="1" lang="en"/>
              <a:t>atomic load and store</a:t>
            </a:r>
            <a:r>
              <a:rPr lang="en"/>
              <a:t> operations.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idea here is that, when each thread starts, we set its "active" variable to true, and when it's done, it sets it to false. We also have this turn variable to say whether or not a certain thread may continue to the critical section. If it's not this thread's turn, and the other thread is still active, then this thread waits until the other thread is done.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Is this a correct solution? If yes, prove it. If not, provide a counter-example, i.e., an interleaving of threads that allow the two threads to simultaneously access their critical sections.</a:t>
            </a:r>
            <a:endParaRPr/>
          </a:p>
        </p:txBody>
      </p:sp>
      <p:sp>
        <p:nvSpPr>
          <p:cNvPr id="500" name="Google Shape;500;g10d7ee0f227_0_15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0d7ee0f227_0_1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10d7ee0f227_0_16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0d7ee0f227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10d7ee0f227_0_16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0d7ee0f227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10d7ee0f227_0_16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0d7ee0f227_0_1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10d7ee0f227_0_16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0d7ee0f227_0_1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10d7ee0f227_0_16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0d7ee0f227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10d7ee0f227_0_16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d7ee0f227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0d7ee0f227_0_1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0d7ee0f227_0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10d7ee0f227_0_16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0d7ee0f227_0_2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10d7ee0f227_0_20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0d7ee0f227_0_2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g10d7ee0f227_0_20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cb422abdd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cb422abdd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cb422abdd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cb422abdd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0d7ee0f227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g10d7ee0f227_0_20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When casting to/from void *, should use static_cast: https://stackoverflow.com/questions/573294/when-to-use-reinterpret-cast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0d7ee0f227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g10d7ee0f227_0_20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0d7ee0f227_0_2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g10d7ee0f227_0_20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 that intptr_t/uintptr_t should be used when casting numeric types to pointer types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d1e11561e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g1d1e11561e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Don’t overuse those features. Always consider whether they’re useful in the first place. Strive for simplicity!</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0d7ee0f227_0_1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0d7ee0f227_0_1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d7ee0f227_0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d7ee0f227_0_1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0d7ee0f227_0_1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0d7ee0f227_0_1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0d7ee0f227_0_1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0d7ee0f227_0_1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0d7ee0f227_0_1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0d7ee0f227_0_1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0d7ee0f227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0d7ee0f227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0d7ee0f227_0_1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0d7ee0f227_0_1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0d7ee0f227_0_1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0d7ee0f227_0_1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0d7ee0f227_0_1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0d7ee0f227_0_1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0d7ee0f227_0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0d7ee0f227_0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0d7ee0f227_0_1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0d7ee0f227_0_1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0d7ee0f227_0_1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0d7ee0f227_0_1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d7ee0f227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10d7ee0f227_0_1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Why aren't processes enough?</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0d7ee0f227_0_1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0d7ee0f227_0_1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0d7ee0f227_0_1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10d7ee0f227_0_1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10d7ee0f227_0_1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10d7ee0f227_0_1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0d7ee0f227_0_1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0d7ee0f227_0_1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0d7ee0f227_0_1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10d7ee0f227_0_1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0d7ee0f227_0_1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10d7ee0f227_0_1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0d7ee0f227_0_1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0d7ee0f227_0_1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10d7ee0f227_0_1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10d7ee0f227_0_1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10d7ee0f227_0_2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10d7ee0f227_0_2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10d7ee0f227_0_2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10d7ee0f227_0_2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d7ee0f227_0_1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10d7ee0f227_0_1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Processes are protected from each other</a:t>
            </a:r>
            <a:endParaRPr/>
          </a:p>
          <a:p>
            <a:pPr indent="-298450" lvl="0" marL="457200" rtl="0" algn="l">
              <a:lnSpc>
                <a:spcPct val="100000"/>
              </a:lnSpc>
              <a:spcBef>
                <a:spcPts val="0"/>
              </a:spcBef>
              <a:spcAft>
                <a:spcPts val="0"/>
              </a:spcAft>
              <a:buSzPts val="1100"/>
              <a:buChar char="●"/>
            </a:pPr>
            <a:r>
              <a:rPr lang="en"/>
              <a:t>Threads in separate processes cannot communicate</a:t>
            </a:r>
            <a:endParaRPr/>
          </a:p>
          <a:p>
            <a:pPr indent="-298450" lvl="0" marL="457200" rtl="0" algn="l">
              <a:lnSpc>
                <a:spcPct val="100000"/>
              </a:lnSpc>
              <a:spcBef>
                <a:spcPts val="0"/>
              </a:spcBef>
              <a:spcAft>
                <a:spcPts val="0"/>
              </a:spcAft>
              <a:buSzPts val="1100"/>
              <a:buChar char="●"/>
            </a:pPr>
            <a:r>
              <a:rPr lang="en"/>
              <a:t>Threads in the same process may communicate via shared memory</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d19c928e4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d19c928e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1d19c928e4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1d19c928e4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d7ee0f227_0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0d7ee0f227_0_1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Why aren't processes enough?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d7ee0f227_0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10d7ee0f227_0_1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6000"/>
              <a:buNone/>
              <a:defRPr sz="6000">
                <a:solidFill>
                  <a:schemeClr val="lt1"/>
                </a:solidFill>
              </a:defRPr>
            </a:lvl1pPr>
            <a:lvl2pPr lvl="1" rtl="0" algn="ctr">
              <a:lnSpc>
                <a:spcPct val="100000"/>
              </a:lnSpc>
              <a:spcBef>
                <a:spcPts val="0"/>
              </a:spcBef>
              <a:spcAft>
                <a:spcPts val="0"/>
              </a:spcAft>
              <a:buClr>
                <a:schemeClr val="lt1"/>
              </a:buClr>
              <a:buSzPts val="6000"/>
              <a:buNone/>
              <a:defRPr sz="6000">
                <a:solidFill>
                  <a:schemeClr val="lt1"/>
                </a:solidFill>
              </a:defRPr>
            </a:lvl2pPr>
            <a:lvl3pPr lvl="2" rtl="0" algn="ctr">
              <a:lnSpc>
                <a:spcPct val="100000"/>
              </a:lnSpc>
              <a:spcBef>
                <a:spcPts val="0"/>
              </a:spcBef>
              <a:spcAft>
                <a:spcPts val="0"/>
              </a:spcAft>
              <a:buClr>
                <a:schemeClr val="lt1"/>
              </a:buClr>
              <a:buSzPts val="6000"/>
              <a:buNone/>
              <a:defRPr sz="6000">
                <a:solidFill>
                  <a:schemeClr val="lt1"/>
                </a:solidFill>
              </a:defRPr>
            </a:lvl3pPr>
            <a:lvl4pPr lvl="3" rtl="0" algn="ctr">
              <a:lnSpc>
                <a:spcPct val="100000"/>
              </a:lnSpc>
              <a:spcBef>
                <a:spcPts val="0"/>
              </a:spcBef>
              <a:spcAft>
                <a:spcPts val="0"/>
              </a:spcAft>
              <a:buClr>
                <a:schemeClr val="lt1"/>
              </a:buClr>
              <a:buSzPts val="6000"/>
              <a:buNone/>
              <a:defRPr sz="6000">
                <a:solidFill>
                  <a:schemeClr val="lt1"/>
                </a:solidFill>
              </a:defRPr>
            </a:lvl4pPr>
            <a:lvl5pPr lvl="4" rtl="0" algn="ctr">
              <a:lnSpc>
                <a:spcPct val="100000"/>
              </a:lnSpc>
              <a:spcBef>
                <a:spcPts val="0"/>
              </a:spcBef>
              <a:spcAft>
                <a:spcPts val="0"/>
              </a:spcAft>
              <a:buClr>
                <a:schemeClr val="lt1"/>
              </a:buClr>
              <a:buSzPts val="6000"/>
              <a:buNone/>
              <a:defRPr sz="6000">
                <a:solidFill>
                  <a:schemeClr val="lt1"/>
                </a:solidFill>
              </a:defRPr>
            </a:lvl5pPr>
            <a:lvl6pPr lvl="5" rtl="0" algn="ctr">
              <a:lnSpc>
                <a:spcPct val="100000"/>
              </a:lnSpc>
              <a:spcBef>
                <a:spcPts val="0"/>
              </a:spcBef>
              <a:spcAft>
                <a:spcPts val="0"/>
              </a:spcAft>
              <a:buClr>
                <a:schemeClr val="lt1"/>
              </a:buClr>
              <a:buSzPts val="6000"/>
              <a:buNone/>
              <a:defRPr sz="6000">
                <a:solidFill>
                  <a:schemeClr val="lt1"/>
                </a:solidFill>
              </a:defRPr>
            </a:lvl6pPr>
            <a:lvl7pPr lvl="6" rtl="0" algn="ctr">
              <a:lnSpc>
                <a:spcPct val="100000"/>
              </a:lnSpc>
              <a:spcBef>
                <a:spcPts val="0"/>
              </a:spcBef>
              <a:spcAft>
                <a:spcPts val="0"/>
              </a:spcAft>
              <a:buClr>
                <a:schemeClr val="lt1"/>
              </a:buClr>
              <a:buSzPts val="6000"/>
              <a:buNone/>
              <a:defRPr sz="6000">
                <a:solidFill>
                  <a:schemeClr val="lt1"/>
                </a:solidFill>
              </a:defRPr>
            </a:lvl7pPr>
            <a:lvl8pPr lvl="7" rtl="0" algn="ctr">
              <a:lnSpc>
                <a:spcPct val="100000"/>
              </a:lnSpc>
              <a:spcBef>
                <a:spcPts val="0"/>
              </a:spcBef>
              <a:spcAft>
                <a:spcPts val="0"/>
              </a:spcAft>
              <a:buClr>
                <a:schemeClr val="lt1"/>
              </a:buClr>
              <a:buSzPts val="6000"/>
              <a:buNone/>
              <a:defRPr sz="6000">
                <a:solidFill>
                  <a:schemeClr val="lt1"/>
                </a:solidFill>
              </a:defRPr>
            </a:lvl8pPr>
            <a:lvl9pPr lvl="8" rtl="0" algn="ctr">
              <a:lnSpc>
                <a:spcPct val="100000"/>
              </a:lnSpc>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62" name="Shape 62"/>
        <p:cNvGrpSpPr/>
        <p:nvPr/>
      </p:nvGrpSpPr>
      <p:grpSpPr>
        <a:xfrm>
          <a:off x="0" y="0"/>
          <a:ext cx="0" cy="0"/>
          <a:chOff x="0" y="0"/>
          <a:chExt cx="0" cy="0"/>
        </a:xfrm>
      </p:grpSpPr>
      <p:sp>
        <p:nvSpPr>
          <p:cNvPr id="63" name="Google Shape;63;p16"/>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16"/>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65" name="Google Shape;65;p16"/>
          <p:cNvSpPr txBox="1"/>
          <p:nvPr>
            <p:ph type="title"/>
          </p:nvPr>
        </p:nvSpPr>
        <p:spPr>
          <a:xfrm>
            <a:off x="265500" y="1078750"/>
            <a:ext cx="4045200" cy="1789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4600"/>
              <a:buNone/>
              <a:defRPr sz="4600">
                <a:solidFill>
                  <a:schemeClr val="lt1"/>
                </a:solidFill>
              </a:defRPr>
            </a:lvl1pPr>
            <a:lvl2pPr lvl="1" rtl="0" algn="ctr">
              <a:lnSpc>
                <a:spcPct val="100000"/>
              </a:lnSpc>
              <a:spcBef>
                <a:spcPts val="0"/>
              </a:spcBef>
              <a:spcAft>
                <a:spcPts val="0"/>
              </a:spcAft>
              <a:buClr>
                <a:schemeClr val="lt1"/>
              </a:buClr>
              <a:buSzPts val="4600"/>
              <a:buNone/>
              <a:defRPr sz="4600">
                <a:solidFill>
                  <a:schemeClr val="lt1"/>
                </a:solidFill>
              </a:defRPr>
            </a:lvl2pPr>
            <a:lvl3pPr lvl="2" rtl="0" algn="ctr">
              <a:lnSpc>
                <a:spcPct val="100000"/>
              </a:lnSpc>
              <a:spcBef>
                <a:spcPts val="0"/>
              </a:spcBef>
              <a:spcAft>
                <a:spcPts val="0"/>
              </a:spcAft>
              <a:buClr>
                <a:schemeClr val="lt1"/>
              </a:buClr>
              <a:buSzPts val="4600"/>
              <a:buNone/>
              <a:defRPr sz="4600">
                <a:solidFill>
                  <a:schemeClr val="lt1"/>
                </a:solidFill>
              </a:defRPr>
            </a:lvl3pPr>
            <a:lvl4pPr lvl="3" rtl="0" algn="ctr">
              <a:lnSpc>
                <a:spcPct val="100000"/>
              </a:lnSpc>
              <a:spcBef>
                <a:spcPts val="0"/>
              </a:spcBef>
              <a:spcAft>
                <a:spcPts val="0"/>
              </a:spcAft>
              <a:buClr>
                <a:schemeClr val="lt1"/>
              </a:buClr>
              <a:buSzPts val="4600"/>
              <a:buNone/>
              <a:defRPr sz="4600">
                <a:solidFill>
                  <a:schemeClr val="lt1"/>
                </a:solidFill>
              </a:defRPr>
            </a:lvl4pPr>
            <a:lvl5pPr lvl="4" rtl="0" algn="ctr">
              <a:lnSpc>
                <a:spcPct val="100000"/>
              </a:lnSpc>
              <a:spcBef>
                <a:spcPts val="0"/>
              </a:spcBef>
              <a:spcAft>
                <a:spcPts val="0"/>
              </a:spcAft>
              <a:buClr>
                <a:schemeClr val="lt1"/>
              </a:buClr>
              <a:buSzPts val="4600"/>
              <a:buNone/>
              <a:defRPr sz="4600">
                <a:solidFill>
                  <a:schemeClr val="lt1"/>
                </a:solidFill>
              </a:defRPr>
            </a:lvl5pPr>
            <a:lvl6pPr lvl="5" rtl="0" algn="ctr">
              <a:lnSpc>
                <a:spcPct val="100000"/>
              </a:lnSpc>
              <a:spcBef>
                <a:spcPts val="0"/>
              </a:spcBef>
              <a:spcAft>
                <a:spcPts val="0"/>
              </a:spcAft>
              <a:buClr>
                <a:schemeClr val="lt1"/>
              </a:buClr>
              <a:buSzPts val="4600"/>
              <a:buNone/>
              <a:defRPr sz="4600">
                <a:solidFill>
                  <a:schemeClr val="lt1"/>
                </a:solidFill>
              </a:defRPr>
            </a:lvl6pPr>
            <a:lvl7pPr lvl="6" rtl="0" algn="ctr">
              <a:lnSpc>
                <a:spcPct val="100000"/>
              </a:lnSpc>
              <a:spcBef>
                <a:spcPts val="0"/>
              </a:spcBef>
              <a:spcAft>
                <a:spcPts val="0"/>
              </a:spcAft>
              <a:buClr>
                <a:schemeClr val="lt1"/>
              </a:buClr>
              <a:buSzPts val="4600"/>
              <a:buNone/>
              <a:defRPr sz="4600">
                <a:solidFill>
                  <a:schemeClr val="lt1"/>
                </a:solidFill>
              </a:defRPr>
            </a:lvl7pPr>
            <a:lvl8pPr lvl="7" rtl="0" algn="ctr">
              <a:lnSpc>
                <a:spcPct val="100000"/>
              </a:lnSpc>
              <a:spcBef>
                <a:spcPts val="0"/>
              </a:spcBef>
              <a:spcAft>
                <a:spcPts val="0"/>
              </a:spcAft>
              <a:buClr>
                <a:schemeClr val="lt1"/>
              </a:buClr>
              <a:buSzPts val="4600"/>
              <a:buNone/>
              <a:defRPr sz="4600">
                <a:solidFill>
                  <a:schemeClr val="lt1"/>
                </a:solidFill>
              </a:defRPr>
            </a:lvl8pPr>
            <a:lvl9pPr lvl="8" rtl="0" algn="ctr">
              <a:lnSpc>
                <a:spcPct val="100000"/>
              </a:lnSpc>
              <a:spcBef>
                <a:spcPts val="0"/>
              </a:spcBef>
              <a:spcAft>
                <a:spcPts val="0"/>
              </a:spcAft>
              <a:buClr>
                <a:schemeClr val="lt1"/>
              </a:buClr>
              <a:buSzPts val="4600"/>
              <a:buNone/>
              <a:defRPr sz="4600">
                <a:solidFill>
                  <a:schemeClr val="lt1"/>
                </a:solidFill>
              </a:defRPr>
            </a:lvl9pPr>
          </a:lstStyle>
          <a:p/>
        </p:txBody>
      </p:sp>
      <p:sp>
        <p:nvSpPr>
          <p:cNvPr id="66" name="Google Shape;66;p16"/>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67" name="Google Shape;67;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72" name="Google Shape;72;p17"/>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73" name="Google Shape;7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8"/>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8"/>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3600"/>
              <a:buNone/>
              <a:defRPr sz="3600">
                <a:solidFill>
                  <a:schemeClr val="lt1"/>
                </a:solidFill>
              </a:defRPr>
            </a:lvl1pPr>
            <a:lvl2pPr lvl="1" rtl="0" algn="ctr">
              <a:lnSpc>
                <a:spcPct val="100000"/>
              </a:lnSpc>
              <a:spcBef>
                <a:spcPts val="0"/>
              </a:spcBef>
              <a:spcAft>
                <a:spcPts val="0"/>
              </a:spcAft>
              <a:buClr>
                <a:schemeClr val="lt1"/>
              </a:buClr>
              <a:buSzPts val="3600"/>
              <a:buNone/>
              <a:defRPr sz="3600">
                <a:solidFill>
                  <a:schemeClr val="lt1"/>
                </a:solidFill>
              </a:defRPr>
            </a:lvl2pPr>
            <a:lvl3pPr lvl="2" rtl="0" algn="ctr">
              <a:lnSpc>
                <a:spcPct val="100000"/>
              </a:lnSpc>
              <a:spcBef>
                <a:spcPts val="0"/>
              </a:spcBef>
              <a:spcAft>
                <a:spcPts val="0"/>
              </a:spcAft>
              <a:buClr>
                <a:schemeClr val="lt1"/>
              </a:buClr>
              <a:buSzPts val="3600"/>
              <a:buNone/>
              <a:defRPr sz="3600">
                <a:solidFill>
                  <a:schemeClr val="lt1"/>
                </a:solidFill>
              </a:defRPr>
            </a:lvl3pPr>
            <a:lvl4pPr lvl="3" rtl="0" algn="ctr">
              <a:lnSpc>
                <a:spcPct val="100000"/>
              </a:lnSpc>
              <a:spcBef>
                <a:spcPts val="0"/>
              </a:spcBef>
              <a:spcAft>
                <a:spcPts val="0"/>
              </a:spcAft>
              <a:buClr>
                <a:schemeClr val="lt1"/>
              </a:buClr>
              <a:buSzPts val="3600"/>
              <a:buNone/>
              <a:defRPr sz="3600">
                <a:solidFill>
                  <a:schemeClr val="lt1"/>
                </a:solidFill>
              </a:defRPr>
            </a:lvl4pPr>
            <a:lvl5pPr lvl="4" rtl="0" algn="ctr">
              <a:lnSpc>
                <a:spcPct val="100000"/>
              </a:lnSpc>
              <a:spcBef>
                <a:spcPts val="0"/>
              </a:spcBef>
              <a:spcAft>
                <a:spcPts val="0"/>
              </a:spcAft>
              <a:buClr>
                <a:schemeClr val="lt1"/>
              </a:buClr>
              <a:buSzPts val="3600"/>
              <a:buNone/>
              <a:defRPr sz="3600">
                <a:solidFill>
                  <a:schemeClr val="lt1"/>
                </a:solidFill>
              </a:defRPr>
            </a:lvl5pPr>
            <a:lvl6pPr lvl="5" rtl="0" algn="ctr">
              <a:lnSpc>
                <a:spcPct val="100000"/>
              </a:lnSpc>
              <a:spcBef>
                <a:spcPts val="0"/>
              </a:spcBef>
              <a:spcAft>
                <a:spcPts val="0"/>
              </a:spcAft>
              <a:buClr>
                <a:schemeClr val="lt1"/>
              </a:buClr>
              <a:buSzPts val="3600"/>
              <a:buNone/>
              <a:defRPr sz="3600">
                <a:solidFill>
                  <a:schemeClr val="lt1"/>
                </a:solidFill>
              </a:defRPr>
            </a:lvl6pPr>
            <a:lvl7pPr lvl="6" rtl="0" algn="ctr">
              <a:lnSpc>
                <a:spcPct val="100000"/>
              </a:lnSpc>
              <a:spcBef>
                <a:spcPts val="0"/>
              </a:spcBef>
              <a:spcAft>
                <a:spcPts val="0"/>
              </a:spcAft>
              <a:buClr>
                <a:schemeClr val="lt1"/>
              </a:buClr>
              <a:buSzPts val="3600"/>
              <a:buNone/>
              <a:defRPr sz="3600">
                <a:solidFill>
                  <a:schemeClr val="lt1"/>
                </a:solidFill>
              </a:defRPr>
            </a:lvl7pPr>
            <a:lvl8pPr lvl="7" rtl="0" algn="ctr">
              <a:lnSpc>
                <a:spcPct val="100000"/>
              </a:lnSpc>
              <a:spcBef>
                <a:spcPts val="0"/>
              </a:spcBef>
              <a:spcAft>
                <a:spcPts val="0"/>
              </a:spcAft>
              <a:buClr>
                <a:schemeClr val="lt1"/>
              </a:buClr>
              <a:buSzPts val="3600"/>
              <a:buNone/>
              <a:defRPr sz="3600">
                <a:solidFill>
                  <a:schemeClr val="lt1"/>
                </a:solidFill>
              </a:defRPr>
            </a:lvl8pPr>
            <a:lvl9pPr lvl="8" rtl="0" algn="ctr">
              <a:lnSpc>
                <a:spcPct val="100000"/>
              </a:lnSpc>
              <a:spcBef>
                <a:spcPts val="0"/>
              </a:spcBef>
              <a:spcAft>
                <a:spcPts val="0"/>
              </a:spcAft>
              <a:buClr>
                <a:schemeClr val="lt1"/>
              </a:buClr>
              <a:buSzPts val="3600"/>
              <a:buNone/>
              <a:defRPr sz="3600">
                <a:solidFill>
                  <a:schemeClr val="lt1"/>
                </a:solidFill>
              </a:defRPr>
            </a:lvl9pPr>
          </a:lstStyle>
          <a:p/>
        </p:txBody>
      </p:sp>
      <p:sp>
        <p:nvSpPr>
          <p:cNvPr id="77" name="Google Shape;7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9"/>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80" name="Google Shape;8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cxnSp>
        <p:nvCxnSpPr>
          <p:cNvPr id="82" name="Google Shape;82;p20"/>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83" name="Google Shape;83;p20"/>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84" name="Google Shape;84;p20"/>
          <p:cNvSpPr txBox="1"/>
          <p:nvPr>
            <p:ph idx="1" type="body"/>
          </p:nvPr>
        </p:nvSpPr>
        <p:spPr>
          <a:xfrm>
            <a:off x="311700" y="1468825"/>
            <a:ext cx="3999900" cy="30999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5" name="Google Shape;85;p20"/>
          <p:cNvSpPr txBox="1"/>
          <p:nvPr>
            <p:ph idx="2" type="body"/>
          </p:nvPr>
        </p:nvSpPr>
        <p:spPr>
          <a:xfrm>
            <a:off x="4832400" y="1468825"/>
            <a:ext cx="3999900" cy="30999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6" name="Google Shape;8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 name="Shape 87"/>
        <p:cNvGrpSpPr/>
        <p:nvPr/>
      </p:nvGrpSpPr>
      <p:grpSpPr>
        <a:xfrm>
          <a:off x="0" y="0"/>
          <a:ext cx="0" cy="0"/>
          <a:chOff x="0" y="0"/>
          <a:chExt cx="0" cy="0"/>
        </a:xfrm>
      </p:grpSpPr>
      <p:cxnSp>
        <p:nvCxnSpPr>
          <p:cNvPr id="88" name="Google Shape;88;p21"/>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9" name="Google Shape;89;p21"/>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0" name="Google Shape;90;p21"/>
          <p:cNvSpPr txBox="1"/>
          <p:nvPr>
            <p:ph idx="1" type="body"/>
          </p:nvPr>
        </p:nvSpPr>
        <p:spPr>
          <a:xfrm>
            <a:off x="311700" y="1618204"/>
            <a:ext cx="2808000" cy="29508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1" name="Google Shape;9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92" name="Shape 92"/>
        <p:cNvGrpSpPr/>
        <p:nvPr/>
      </p:nvGrpSpPr>
      <p:grpSpPr>
        <a:xfrm>
          <a:off x="0" y="0"/>
          <a:ext cx="0" cy="0"/>
          <a:chOff x="0" y="0"/>
          <a:chExt cx="0" cy="0"/>
        </a:xfrm>
      </p:grpSpPr>
      <p:sp>
        <p:nvSpPr>
          <p:cNvPr id="93" name="Google Shape;93;p22"/>
          <p:cNvSpPr txBox="1"/>
          <p:nvPr>
            <p:ph type="title"/>
          </p:nvPr>
        </p:nvSpPr>
        <p:spPr>
          <a:xfrm>
            <a:off x="490250" y="528900"/>
            <a:ext cx="5678100" cy="4085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5400"/>
              <a:buNone/>
              <a:defRPr sz="5400">
                <a:solidFill>
                  <a:schemeClr val="lt1"/>
                </a:solidFill>
              </a:defRPr>
            </a:lvl1pPr>
            <a:lvl2pPr lvl="1" rtl="0" algn="l">
              <a:lnSpc>
                <a:spcPct val="100000"/>
              </a:lnSpc>
              <a:spcBef>
                <a:spcPts val="0"/>
              </a:spcBef>
              <a:spcAft>
                <a:spcPts val="0"/>
              </a:spcAft>
              <a:buClr>
                <a:schemeClr val="lt1"/>
              </a:buClr>
              <a:buSzPts val="5400"/>
              <a:buNone/>
              <a:defRPr sz="5400">
                <a:solidFill>
                  <a:schemeClr val="lt1"/>
                </a:solidFill>
              </a:defRPr>
            </a:lvl2pPr>
            <a:lvl3pPr lvl="2" rtl="0" algn="l">
              <a:lnSpc>
                <a:spcPct val="100000"/>
              </a:lnSpc>
              <a:spcBef>
                <a:spcPts val="0"/>
              </a:spcBef>
              <a:spcAft>
                <a:spcPts val="0"/>
              </a:spcAft>
              <a:buClr>
                <a:schemeClr val="lt1"/>
              </a:buClr>
              <a:buSzPts val="5400"/>
              <a:buNone/>
              <a:defRPr sz="5400">
                <a:solidFill>
                  <a:schemeClr val="lt1"/>
                </a:solidFill>
              </a:defRPr>
            </a:lvl3pPr>
            <a:lvl4pPr lvl="3" rtl="0" algn="l">
              <a:lnSpc>
                <a:spcPct val="100000"/>
              </a:lnSpc>
              <a:spcBef>
                <a:spcPts val="0"/>
              </a:spcBef>
              <a:spcAft>
                <a:spcPts val="0"/>
              </a:spcAft>
              <a:buClr>
                <a:schemeClr val="lt1"/>
              </a:buClr>
              <a:buSzPts val="5400"/>
              <a:buNone/>
              <a:defRPr sz="5400">
                <a:solidFill>
                  <a:schemeClr val="lt1"/>
                </a:solidFill>
              </a:defRPr>
            </a:lvl4pPr>
            <a:lvl5pPr lvl="4" rtl="0" algn="l">
              <a:lnSpc>
                <a:spcPct val="100000"/>
              </a:lnSpc>
              <a:spcBef>
                <a:spcPts val="0"/>
              </a:spcBef>
              <a:spcAft>
                <a:spcPts val="0"/>
              </a:spcAft>
              <a:buClr>
                <a:schemeClr val="lt1"/>
              </a:buClr>
              <a:buSzPts val="5400"/>
              <a:buNone/>
              <a:defRPr sz="5400">
                <a:solidFill>
                  <a:schemeClr val="lt1"/>
                </a:solidFill>
              </a:defRPr>
            </a:lvl5pPr>
            <a:lvl6pPr lvl="5" rtl="0" algn="l">
              <a:lnSpc>
                <a:spcPct val="100000"/>
              </a:lnSpc>
              <a:spcBef>
                <a:spcPts val="0"/>
              </a:spcBef>
              <a:spcAft>
                <a:spcPts val="0"/>
              </a:spcAft>
              <a:buClr>
                <a:schemeClr val="lt1"/>
              </a:buClr>
              <a:buSzPts val="5400"/>
              <a:buNone/>
              <a:defRPr sz="5400">
                <a:solidFill>
                  <a:schemeClr val="lt1"/>
                </a:solidFill>
              </a:defRPr>
            </a:lvl6pPr>
            <a:lvl7pPr lvl="6" rtl="0" algn="l">
              <a:lnSpc>
                <a:spcPct val="100000"/>
              </a:lnSpc>
              <a:spcBef>
                <a:spcPts val="0"/>
              </a:spcBef>
              <a:spcAft>
                <a:spcPts val="0"/>
              </a:spcAft>
              <a:buClr>
                <a:schemeClr val="lt1"/>
              </a:buClr>
              <a:buSzPts val="5400"/>
              <a:buNone/>
              <a:defRPr sz="5400">
                <a:solidFill>
                  <a:schemeClr val="lt1"/>
                </a:solidFill>
              </a:defRPr>
            </a:lvl7pPr>
            <a:lvl8pPr lvl="7" rtl="0" algn="l">
              <a:lnSpc>
                <a:spcPct val="100000"/>
              </a:lnSpc>
              <a:spcBef>
                <a:spcPts val="0"/>
              </a:spcBef>
              <a:spcAft>
                <a:spcPts val="0"/>
              </a:spcAft>
              <a:buClr>
                <a:schemeClr val="lt1"/>
              </a:buClr>
              <a:buSzPts val="5400"/>
              <a:buNone/>
              <a:defRPr sz="5400">
                <a:solidFill>
                  <a:schemeClr val="lt1"/>
                </a:solidFill>
              </a:defRPr>
            </a:lvl8pPr>
            <a:lvl9pPr lvl="8" rtl="0" algn="l">
              <a:lnSpc>
                <a:spcPct val="100000"/>
              </a:lnSpc>
              <a:spcBef>
                <a:spcPts val="0"/>
              </a:spcBef>
              <a:spcAft>
                <a:spcPts val="0"/>
              </a:spcAft>
              <a:buClr>
                <a:schemeClr val="lt1"/>
              </a:buClr>
              <a:buSzPts val="5400"/>
              <a:buNone/>
              <a:defRPr sz="5400">
                <a:solidFill>
                  <a:schemeClr val="lt1"/>
                </a:solidFill>
              </a:defRPr>
            </a:lvl9pPr>
          </a:lstStyle>
          <a:p/>
        </p:txBody>
      </p:sp>
      <p:sp>
        <p:nvSpPr>
          <p:cNvPr id="94" name="Google Shape;9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7" name="Google Shape;9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cxnSp>
        <p:nvCxnSpPr>
          <p:cNvPr id="99" name="Google Shape;99;p24"/>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100" name="Google Shape;100;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0"/>
              <a:buNone/>
              <a:defRPr sz="12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a:r>
              <a:t>xx%</a:t>
            </a:r>
          </a:p>
        </p:txBody>
      </p:sp>
      <p:sp>
        <p:nvSpPr>
          <p:cNvPr id="101" name="Google Shape;101;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2" name="Google Shape;10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11" name="Google Shape;111;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2" name="Google Shape;112;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3" name="Google Shape;113;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4" name="Google Shape;114;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5" name="Shape 115"/>
        <p:cNvGrpSpPr/>
        <p:nvPr/>
      </p:nvGrpSpPr>
      <p:grpSpPr>
        <a:xfrm>
          <a:off x="0" y="0"/>
          <a:ext cx="0" cy="0"/>
          <a:chOff x="0" y="0"/>
          <a:chExt cx="0" cy="0"/>
        </a:xfrm>
      </p:grpSpPr>
      <p:sp>
        <p:nvSpPr>
          <p:cNvPr id="116" name="Google Shape;116;p2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marR="0" rtl="0" algn="ctr">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17" name="Google Shape;117;p27"/>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18" name="Google Shape;118;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9" name="Google Shape;119;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0" name="Google Shape;120;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1" name="Shape 121"/>
        <p:cNvGrpSpPr/>
        <p:nvPr/>
      </p:nvGrpSpPr>
      <p:grpSpPr>
        <a:xfrm>
          <a:off x="0" y="0"/>
          <a:ext cx="0" cy="0"/>
          <a:chOff x="0" y="0"/>
          <a:chExt cx="0" cy="0"/>
        </a:xfrm>
      </p:grpSpPr>
      <p:sp>
        <p:nvSpPr>
          <p:cNvPr id="122" name="Google Shape;122;p28"/>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23" name="Google Shape;123;p2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124" name="Google Shape;124;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5" name="Google Shape;125;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6" name="Google Shape;126;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7" name="Shape 127"/>
        <p:cNvGrpSpPr/>
        <p:nvPr/>
      </p:nvGrpSpPr>
      <p:grpSpPr>
        <a:xfrm>
          <a:off x="0" y="0"/>
          <a:ext cx="0" cy="0"/>
          <a:chOff x="0" y="0"/>
          <a:chExt cx="0" cy="0"/>
        </a:xfrm>
      </p:grpSpPr>
      <p:sp>
        <p:nvSpPr>
          <p:cNvPr id="128" name="Google Shape;128;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29" name="Google Shape;129;p2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0" name="Google Shape;130;p2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1" name="Google Shape;131;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2" name="Google Shape;132;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3" name="Google Shape;133;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4" name="Shape 134"/>
        <p:cNvGrpSpPr/>
        <p:nvPr/>
      </p:nvGrpSpPr>
      <p:grpSpPr>
        <a:xfrm>
          <a:off x="0" y="0"/>
          <a:ext cx="0" cy="0"/>
          <a:chOff x="0" y="0"/>
          <a:chExt cx="0" cy="0"/>
        </a:xfrm>
      </p:grpSpPr>
      <p:sp>
        <p:nvSpPr>
          <p:cNvPr id="135" name="Google Shape;135;p3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36" name="Google Shape;136;p30"/>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137" name="Google Shape;137;p30"/>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8" name="Google Shape;138;p3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139" name="Google Shape;139;p30"/>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0" name="Google Shape;140;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1" name="Google Shape;141;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2" name="Google Shape;142;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3" name="Shape 143"/>
        <p:cNvGrpSpPr/>
        <p:nvPr/>
      </p:nvGrpSpPr>
      <p:grpSpPr>
        <a:xfrm>
          <a:off x="0" y="0"/>
          <a:ext cx="0" cy="0"/>
          <a:chOff x="0" y="0"/>
          <a:chExt cx="0" cy="0"/>
        </a:xfrm>
      </p:grpSpPr>
      <p:sp>
        <p:nvSpPr>
          <p:cNvPr id="144" name="Google Shape;144;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45" name="Google Shape;145;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6" name="Google Shape;146;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7" name="Google Shape;147;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8" name="Shape 148"/>
        <p:cNvGrpSpPr/>
        <p:nvPr/>
      </p:nvGrpSpPr>
      <p:grpSpPr>
        <a:xfrm>
          <a:off x="0" y="0"/>
          <a:ext cx="0" cy="0"/>
          <a:chOff x="0" y="0"/>
          <a:chExt cx="0" cy="0"/>
        </a:xfrm>
      </p:grpSpPr>
      <p:sp>
        <p:nvSpPr>
          <p:cNvPr id="149" name="Google Shape;149;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0" name="Google Shape;150;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1" name="Google Shape;151;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2" name="Shape 152"/>
        <p:cNvGrpSpPr/>
        <p:nvPr/>
      </p:nvGrpSpPr>
      <p:grpSpPr>
        <a:xfrm>
          <a:off x="0" y="0"/>
          <a:ext cx="0" cy="0"/>
          <a:chOff x="0" y="0"/>
          <a:chExt cx="0" cy="0"/>
        </a:xfrm>
      </p:grpSpPr>
      <p:sp>
        <p:nvSpPr>
          <p:cNvPr id="153" name="Google Shape;153;p3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54" name="Google Shape;154;p3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55" name="Google Shape;155;p3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56" name="Google Shape;156;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7" name="Google Shape;157;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8" name="Google Shape;158;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9" name="Shape 159"/>
        <p:cNvGrpSpPr/>
        <p:nvPr/>
      </p:nvGrpSpPr>
      <p:grpSpPr>
        <a:xfrm>
          <a:off x="0" y="0"/>
          <a:ext cx="0" cy="0"/>
          <a:chOff x="0" y="0"/>
          <a:chExt cx="0" cy="0"/>
        </a:xfrm>
      </p:grpSpPr>
      <p:sp>
        <p:nvSpPr>
          <p:cNvPr id="160" name="Google Shape;160;p3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61" name="Google Shape;161;p34"/>
          <p:cNvSpPr/>
          <p:nvPr>
            <p:ph idx="2" type="pic"/>
          </p:nvPr>
        </p:nvSpPr>
        <p:spPr>
          <a:xfrm>
            <a:off x="3887391" y="740569"/>
            <a:ext cx="4629300" cy="3655200"/>
          </a:xfrm>
          <a:prstGeom prst="rect">
            <a:avLst/>
          </a:prstGeom>
          <a:noFill/>
          <a:ln>
            <a:noFill/>
          </a:ln>
        </p:spPr>
      </p:sp>
      <p:sp>
        <p:nvSpPr>
          <p:cNvPr id="162" name="Google Shape;162;p3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63" name="Google Shape;163;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4" name="Google Shape;164;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5" name="Google Shape;165;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6" name="Shape 166"/>
        <p:cNvGrpSpPr/>
        <p:nvPr/>
      </p:nvGrpSpPr>
      <p:grpSpPr>
        <a:xfrm>
          <a:off x="0" y="0"/>
          <a:ext cx="0" cy="0"/>
          <a:chOff x="0" y="0"/>
          <a:chExt cx="0" cy="0"/>
        </a:xfrm>
      </p:grpSpPr>
      <p:sp>
        <p:nvSpPr>
          <p:cNvPr id="167" name="Google Shape;167;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68" name="Google Shape;168;p3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69" name="Google Shape;169;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0" name="Google Shape;170;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1" name="Google Shape;171;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2" name="Shape 172"/>
        <p:cNvGrpSpPr/>
        <p:nvPr/>
      </p:nvGrpSpPr>
      <p:grpSpPr>
        <a:xfrm>
          <a:off x="0" y="0"/>
          <a:ext cx="0" cy="0"/>
          <a:chOff x="0" y="0"/>
          <a:chExt cx="0" cy="0"/>
        </a:xfrm>
      </p:grpSpPr>
      <p:sp>
        <p:nvSpPr>
          <p:cNvPr id="173" name="Google Shape;173;p3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74" name="Google Shape;174;p3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5" name="Google Shape;175;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6" name="Google Shape;176;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7" name="Google Shape;177;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5" name="Google Shape;105;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6" name="Google Shape;106;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7" name="Google Shape;107;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8" name="Google Shape;108;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hyperlink" Target="https://docs.google.com/presentation/d/1iujYkEB4QdS2mQCrHY8_9QnlOAdzb0rJqqy8T2EJ-J8/edit?usp=shari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4.jpg"/><Relationship Id="rId9" Type="http://schemas.openxmlformats.org/officeDocument/2006/relationships/image" Target="../media/image5.png"/><Relationship Id="rId5" Type="http://schemas.openxmlformats.org/officeDocument/2006/relationships/image" Target="../media/image2.jpg"/><Relationship Id="rId6" Type="http://schemas.openxmlformats.org/officeDocument/2006/relationships/image" Target="../media/image6.png"/><Relationship Id="rId7" Type="http://schemas.openxmlformats.org/officeDocument/2006/relationships/image" Target="../media/image3.jp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7"/>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EECS 482</a:t>
            </a:r>
            <a:endParaRPr/>
          </a:p>
        </p:txBody>
      </p:sp>
      <p:sp>
        <p:nvSpPr>
          <p:cNvPr id="183" name="Google Shape;183;p37"/>
          <p:cNvSpPr txBox="1"/>
          <p:nvPr>
            <p:ph idx="1" type="subTitle"/>
          </p:nvPr>
        </p:nvSpPr>
        <p:spPr>
          <a:xfrm>
            <a:off x="411175" y="3398250"/>
            <a:ext cx="8282400" cy="126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Lab 01: Threads and Race Conditions</a:t>
            </a:r>
            <a:endParaRPr/>
          </a:p>
          <a:p>
            <a:pPr indent="0" lvl="0" marL="0" rtl="0" algn="ctr">
              <a:lnSpc>
                <a:spcPct val="100000"/>
              </a:lnSpc>
              <a:spcBef>
                <a:spcPts val="0"/>
              </a:spcBef>
              <a:spcAft>
                <a:spcPts val="0"/>
              </a:spcAft>
              <a:buSzPts val="3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Atomicity, race conditions, and synchronization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Atomic operations are indivisible.</a:t>
            </a:r>
            <a:endParaRPr/>
          </a:p>
        </p:txBody>
      </p:sp>
      <p:sp>
        <p:nvSpPr>
          <p:cNvPr id="286" name="Google Shape;286;p47"/>
          <p:cNvSpPr/>
          <p:nvPr/>
        </p:nvSpPr>
        <p:spPr>
          <a:xfrm>
            <a:off x="1443200" y="2130475"/>
            <a:ext cx="1750500" cy="1031700"/>
          </a:xfrm>
          <a:prstGeom prst="rect">
            <a:avLst/>
          </a:prstGeom>
          <a:solidFill>
            <a:schemeClr val="accent5"/>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code();</a:t>
            </a:r>
            <a:endParaRPr b="1" i="0" sz="14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more_code();</a:t>
            </a:r>
            <a:endParaRPr b="1" i="0" sz="14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Source Code Pro"/>
              <a:ea typeface="Source Code Pro"/>
              <a:cs typeface="Source Code Pro"/>
              <a:sym typeface="Source Code Pro"/>
            </a:endParaRPr>
          </a:p>
        </p:txBody>
      </p:sp>
      <p:sp>
        <p:nvSpPr>
          <p:cNvPr id="287" name="Google Shape;287;p47"/>
          <p:cNvSpPr txBox="1"/>
          <p:nvPr/>
        </p:nvSpPr>
        <p:spPr>
          <a:xfrm>
            <a:off x="1302800" y="1626213"/>
            <a:ext cx="1890900" cy="37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Thread 1</a:t>
            </a:r>
            <a:endParaRPr b="1" i="0" sz="1800" u="none" cap="none" strike="noStrike">
              <a:solidFill>
                <a:srgbClr val="000000"/>
              </a:solidFill>
              <a:latin typeface="Source Code Pro"/>
              <a:ea typeface="Source Code Pro"/>
              <a:cs typeface="Source Code Pro"/>
              <a:sym typeface="Source Code Pro"/>
            </a:endParaRPr>
          </a:p>
        </p:txBody>
      </p:sp>
      <p:sp>
        <p:nvSpPr>
          <p:cNvPr id="288" name="Google Shape;288;p47"/>
          <p:cNvSpPr/>
          <p:nvPr/>
        </p:nvSpPr>
        <p:spPr>
          <a:xfrm>
            <a:off x="5950300" y="2130475"/>
            <a:ext cx="1890900" cy="1528200"/>
          </a:xfrm>
          <a:prstGeom prst="rect">
            <a:avLst/>
          </a:prstGeom>
          <a:solidFill>
            <a:schemeClr val="accent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other_code();</a:t>
            </a:r>
            <a:endParaRPr b="1" i="0" sz="14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codie_code();</a:t>
            </a:r>
            <a:endParaRPr b="1" i="0" sz="14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hello_world();</a:t>
            </a:r>
            <a:endParaRPr b="1" i="0" sz="14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Source Code Pro"/>
              <a:ea typeface="Source Code Pro"/>
              <a:cs typeface="Source Code Pro"/>
              <a:sym typeface="Source Code Pro"/>
            </a:endParaRPr>
          </a:p>
        </p:txBody>
      </p:sp>
      <p:sp>
        <p:nvSpPr>
          <p:cNvPr id="289" name="Google Shape;289;p47"/>
          <p:cNvSpPr txBox="1"/>
          <p:nvPr/>
        </p:nvSpPr>
        <p:spPr>
          <a:xfrm>
            <a:off x="5950300" y="1626213"/>
            <a:ext cx="1890900" cy="37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Thread 2</a:t>
            </a:r>
            <a:endParaRPr b="1" i="0" sz="1800" u="none" cap="none" strike="noStrike">
              <a:solidFill>
                <a:srgbClr val="000000"/>
              </a:solidFill>
              <a:latin typeface="Source Code Pro"/>
              <a:ea typeface="Source Code Pro"/>
              <a:cs typeface="Source Code Pro"/>
              <a:sym typeface="Source Code Pro"/>
            </a:endParaRPr>
          </a:p>
        </p:txBody>
      </p:sp>
      <p:sp>
        <p:nvSpPr>
          <p:cNvPr id="290" name="Google Shape;290;p47"/>
          <p:cNvSpPr txBox="1"/>
          <p:nvPr/>
        </p:nvSpPr>
        <p:spPr>
          <a:xfrm>
            <a:off x="1133100" y="4401150"/>
            <a:ext cx="6877800" cy="37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Source Code Pro"/>
                <a:ea typeface="Source Code Pro"/>
                <a:cs typeface="Source Code Pro"/>
                <a:sym typeface="Source Code Pro"/>
              </a:rPr>
              <a:t>*This is a simplification, as functions may not atomic in reality</a:t>
            </a:r>
            <a:endParaRPr b="0" i="0" sz="12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Atomic operations are indivisible.</a:t>
            </a:r>
            <a:endParaRPr/>
          </a:p>
        </p:txBody>
      </p:sp>
      <p:sp>
        <p:nvSpPr>
          <p:cNvPr id="296" name="Google Shape;296;p48"/>
          <p:cNvSpPr/>
          <p:nvPr/>
        </p:nvSpPr>
        <p:spPr>
          <a:xfrm>
            <a:off x="1302800" y="2130475"/>
            <a:ext cx="1890900" cy="378300"/>
          </a:xfrm>
          <a:prstGeom prst="rect">
            <a:avLst/>
          </a:prstGeom>
          <a:solidFill>
            <a:schemeClr val="accent5"/>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1</a:t>
            </a:r>
            <a:endParaRPr b="1" i="0" sz="1400" u="none" cap="none" strike="noStrike">
              <a:solidFill>
                <a:schemeClr val="lt1"/>
              </a:solidFill>
              <a:latin typeface="Source Code Pro"/>
              <a:ea typeface="Source Code Pro"/>
              <a:cs typeface="Source Code Pro"/>
              <a:sym typeface="Source Code Pro"/>
            </a:endParaRPr>
          </a:p>
        </p:txBody>
      </p:sp>
      <p:sp>
        <p:nvSpPr>
          <p:cNvPr id="297" name="Google Shape;297;p48"/>
          <p:cNvSpPr/>
          <p:nvPr/>
        </p:nvSpPr>
        <p:spPr>
          <a:xfrm>
            <a:off x="1302800" y="2634725"/>
            <a:ext cx="1890900" cy="378300"/>
          </a:xfrm>
          <a:prstGeom prst="rect">
            <a:avLst/>
          </a:prstGeom>
          <a:solidFill>
            <a:schemeClr val="accent5"/>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2</a:t>
            </a:r>
            <a:endParaRPr b="1" i="0" sz="1400" u="none" cap="none" strike="noStrike">
              <a:solidFill>
                <a:schemeClr val="lt1"/>
              </a:solidFill>
              <a:latin typeface="Source Code Pro"/>
              <a:ea typeface="Source Code Pro"/>
              <a:cs typeface="Source Code Pro"/>
              <a:sym typeface="Source Code Pro"/>
            </a:endParaRPr>
          </a:p>
        </p:txBody>
      </p:sp>
      <p:sp>
        <p:nvSpPr>
          <p:cNvPr id="298" name="Google Shape;298;p48"/>
          <p:cNvSpPr/>
          <p:nvPr/>
        </p:nvSpPr>
        <p:spPr>
          <a:xfrm>
            <a:off x="1302800" y="3138975"/>
            <a:ext cx="1890900" cy="378300"/>
          </a:xfrm>
          <a:prstGeom prst="rect">
            <a:avLst/>
          </a:prstGeom>
          <a:solidFill>
            <a:schemeClr val="accent5"/>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3</a:t>
            </a:r>
            <a:endParaRPr b="1" i="0" sz="1400" u="none" cap="none" strike="noStrike">
              <a:solidFill>
                <a:schemeClr val="lt1"/>
              </a:solidFill>
              <a:latin typeface="Source Code Pro"/>
              <a:ea typeface="Source Code Pro"/>
              <a:cs typeface="Source Code Pro"/>
              <a:sym typeface="Source Code Pro"/>
            </a:endParaRPr>
          </a:p>
        </p:txBody>
      </p:sp>
      <p:sp>
        <p:nvSpPr>
          <p:cNvPr id="299" name="Google Shape;299;p48"/>
          <p:cNvSpPr txBox="1"/>
          <p:nvPr/>
        </p:nvSpPr>
        <p:spPr>
          <a:xfrm>
            <a:off x="1302800" y="1626213"/>
            <a:ext cx="1890900" cy="37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Thread 1</a:t>
            </a:r>
            <a:endParaRPr b="1" i="0" sz="1800" u="none" cap="none" strike="noStrike">
              <a:solidFill>
                <a:srgbClr val="000000"/>
              </a:solidFill>
              <a:latin typeface="Source Code Pro"/>
              <a:ea typeface="Source Code Pro"/>
              <a:cs typeface="Source Code Pro"/>
              <a:sym typeface="Source Code Pro"/>
            </a:endParaRPr>
          </a:p>
        </p:txBody>
      </p:sp>
      <p:sp>
        <p:nvSpPr>
          <p:cNvPr id="300" name="Google Shape;300;p48"/>
          <p:cNvSpPr/>
          <p:nvPr/>
        </p:nvSpPr>
        <p:spPr>
          <a:xfrm>
            <a:off x="5950300" y="2130475"/>
            <a:ext cx="1890900" cy="378300"/>
          </a:xfrm>
          <a:prstGeom prst="rect">
            <a:avLst/>
          </a:prstGeom>
          <a:solidFill>
            <a:schemeClr val="accent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1</a:t>
            </a:r>
            <a:endParaRPr b="1" i="0" sz="1400" u="none" cap="none" strike="noStrike">
              <a:solidFill>
                <a:schemeClr val="lt1"/>
              </a:solidFill>
              <a:latin typeface="Source Code Pro"/>
              <a:ea typeface="Source Code Pro"/>
              <a:cs typeface="Source Code Pro"/>
              <a:sym typeface="Source Code Pro"/>
            </a:endParaRPr>
          </a:p>
        </p:txBody>
      </p:sp>
      <p:sp>
        <p:nvSpPr>
          <p:cNvPr id="301" name="Google Shape;301;p48"/>
          <p:cNvSpPr/>
          <p:nvPr/>
        </p:nvSpPr>
        <p:spPr>
          <a:xfrm>
            <a:off x="5950300" y="2634725"/>
            <a:ext cx="1890900" cy="378300"/>
          </a:xfrm>
          <a:prstGeom prst="rect">
            <a:avLst/>
          </a:prstGeom>
          <a:solidFill>
            <a:schemeClr val="accent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2</a:t>
            </a:r>
            <a:endParaRPr b="1" i="0" sz="1400" u="none" cap="none" strike="noStrike">
              <a:solidFill>
                <a:schemeClr val="lt1"/>
              </a:solidFill>
              <a:latin typeface="Source Code Pro"/>
              <a:ea typeface="Source Code Pro"/>
              <a:cs typeface="Source Code Pro"/>
              <a:sym typeface="Source Code Pro"/>
            </a:endParaRPr>
          </a:p>
        </p:txBody>
      </p:sp>
      <p:sp>
        <p:nvSpPr>
          <p:cNvPr id="302" name="Google Shape;302;p48"/>
          <p:cNvSpPr/>
          <p:nvPr/>
        </p:nvSpPr>
        <p:spPr>
          <a:xfrm>
            <a:off x="5950300" y="3138975"/>
            <a:ext cx="1890900" cy="378300"/>
          </a:xfrm>
          <a:prstGeom prst="rect">
            <a:avLst/>
          </a:prstGeom>
          <a:solidFill>
            <a:schemeClr val="accent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3</a:t>
            </a:r>
            <a:endParaRPr b="1" i="0" sz="1400" u="none" cap="none" strike="noStrike">
              <a:solidFill>
                <a:schemeClr val="lt1"/>
              </a:solidFill>
              <a:latin typeface="Source Code Pro"/>
              <a:ea typeface="Source Code Pro"/>
              <a:cs typeface="Source Code Pro"/>
              <a:sym typeface="Source Code Pro"/>
            </a:endParaRPr>
          </a:p>
        </p:txBody>
      </p:sp>
      <p:sp>
        <p:nvSpPr>
          <p:cNvPr id="303" name="Google Shape;303;p48"/>
          <p:cNvSpPr txBox="1"/>
          <p:nvPr/>
        </p:nvSpPr>
        <p:spPr>
          <a:xfrm>
            <a:off x="5950300" y="1626213"/>
            <a:ext cx="1890900" cy="37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Thread 2</a:t>
            </a:r>
            <a:endParaRPr b="1" i="0" sz="1800" u="none" cap="none" strike="noStrike">
              <a:solidFill>
                <a:srgbClr val="000000"/>
              </a:solidFill>
              <a:latin typeface="Source Code Pro"/>
              <a:ea typeface="Source Code Pro"/>
              <a:cs typeface="Source Code Pro"/>
              <a:sym typeface="Source Code Pro"/>
            </a:endParaRPr>
          </a:p>
        </p:txBody>
      </p:sp>
      <p:sp>
        <p:nvSpPr>
          <p:cNvPr id="304" name="Google Shape;304;p48"/>
          <p:cNvSpPr/>
          <p:nvPr/>
        </p:nvSpPr>
        <p:spPr>
          <a:xfrm>
            <a:off x="5950300" y="3643225"/>
            <a:ext cx="1890900" cy="378300"/>
          </a:xfrm>
          <a:prstGeom prst="rect">
            <a:avLst/>
          </a:prstGeom>
          <a:solidFill>
            <a:schemeClr val="accent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4</a:t>
            </a:r>
            <a:endParaRPr b="1" i="0" sz="1400" u="none" cap="none" strike="noStrike">
              <a:solidFill>
                <a:schemeClr val="lt1"/>
              </a:solidFill>
              <a:latin typeface="Source Code Pro"/>
              <a:ea typeface="Source Code Pro"/>
              <a:cs typeface="Source Code Pro"/>
              <a:sym typeface="Source Code Pro"/>
            </a:endParaRPr>
          </a:p>
        </p:txBody>
      </p:sp>
      <p:sp>
        <p:nvSpPr>
          <p:cNvPr id="305" name="Google Shape;305;p48"/>
          <p:cNvSpPr txBox="1"/>
          <p:nvPr/>
        </p:nvSpPr>
        <p:spPr>
          <a:xfrm>
            <a:off x="1133100" y="4401150"/>
            <a:ext cx="6877800" cy="37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Source Code Pro"/>
                <a:ea typeface="Source Code Pro"/>
                <a:cs typeface="Source Code Pro"/>
                <a:sym typeface="Source Code Pro"/>
              </a:rPr>
              <a:t>*This is a simplification, as functions may not atomic in reality</a:t>
            </a:r>
            <a:endParaRPr b="0" i="0" sz="12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Atomic operations are indivisible.</a:t>
            </a:r>
            <a:endParaRPr/>
          </a:p>
        </p:txBody>
      </p:sp>
      <p:sp>
        <p:nvSpPr>
          <p:cNvPr id="311" name="Google Shape;311;p49"/>
          <p:cNvSpPr/>
          <p:nvPr/>
        </p:nvSpPr>
        <p:spPr>
          <a:xfrm>
            <a:off x="845600" y="2130475"/>
            <a:ext cx="1890900" cy="333600"/>
          </a:xfrm>
          <a:prstGeom prst="rect">
            <a:avLst/>
          </a:prstGeom>
          <a:solidFill>
            <a:schemeClr val="accent5"/>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1</a:t>
            </a:r>
            <a:endParaRPr b="1" i="0" sz="1400" u="none" cap="none" strike="noStrike">
              <a:solidFill>
                <a:schemeClr val="lt1"/>
              </a:solidFill>
              <a:latin typeface="Source Code Pro"/>
              <a:ea typeface="Source Code Pro"/>
              <a:cs typeface="Source Code Pro"/>
              <a:sym typeface="Source Code Pro"/>
            </a:endParaRPr>
          </a:p>
        </p:txBody>
      </p:sp>
      <p:sp>
        <p:nvSpPr>
          <p:cNvPr id="312" name="Google Shape;312;p49"/>
          <p:cNvSpPr/>
          <p:nvPr/>
        </p:nvSpPr>
        <p:spPr>
          <a:xfrm>
            <a:off x="845600" y="2575121"/>
            <a:ext cx="1890900" cy="333600"/>
          </a:xfrm>
          <a:prstGeom prst="rect">
            <a:avLst/>
          </a:prstGeom>
          <a:solidFill>
            <a:schemeClr val="accent5"/>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2</a:t>
            </a:r>
            <a:endParaRPr b="1" i="0" sz="1400" u="none" cap="none" strike="noStrike">
              <a:solidFill>
                <a:schemeClr val="lt1"/>
              </a:solidFill>
              <a:latin typeface="Source Code Pro"/>
              <a:ea typeface="Source Code Pro"/>
              <a:cs typeface="Source Code Pro"/>
              <a:sym typeface="Source Code Pro"/>
            </a:endParaRPr>
          </a:p>
        </p:txBody>
      </p:sp>
      <p:sp>
        <p:nvSpPr>
          <p:cNvPr id="313" name="Google Shape;313;p49"/>
          <p:cNvSpPr/>
          <p:nvPr/>
        </p:nvSpPr>
        <p:spPr>
          <a:xfrm>
            <a:off x="845600" y="3019766"/>
            <a:ext cx="1890900" cy="333600"/>
          </a:xfrm>
          <a:prstGeom prst="rect">
            <a:avLst/>
          </a:prstGeom>
          <a:solidFill>
            <a:schemeClr val="accent5"/>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3</a:t>
            </a:r>
            <a:endParaRPr b="1" i="0" sz="1400" u="none" cap="none" strike="noStrike">
              <a:solidFill>
                <a:schemeClr val="lt1"/>
              </a:solidFill>
              <a:latin typeface="Source Code Pro"/>
              <a:ea typeface="Source Code Pro"/>
              <a:cs typeface="Source Code Pro"/>
              <a:sym typeface="Source Code Pro"/>
            </a:endParaRPr>
          </a:p>
        </p:txBody>
      </p:sp>
      <p:sp>
        <p:nvSpPr>
          <p:cNvPr id="314" name="Google Shape;314;p49"/>
          <p:cNvSpPr txBox="1"/>
          <p:nvPr/>
        </p:nvSpPr>
        <p:spPr>
          <a:xfrm>
            <a:off x="845600" y="1626213"/>
            <a:ext cx="1890900" cy="37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Thread 1</a:t>
            </a:r>
            <a:endParaRPr b="1" i="0" sz="1800" u="none" cap="none" strike="noStrike">
              <a:solidFill>
                <a:srgbClr val="000000"/>
              </a:solidFill>
              <a:latin typeface="Source Code Pro"/>
              <a:ea typeface="Source Code Pro"/>
              <a:cs typeface="Source Code Pro"/>
              <a:sym typeface="Source Code Pro"/>
            </a:endParaRPr>
          </a:p>
        </p:txBody>
      </p:sp>
      <p:sp>
        <p:nvSpPr>
          <p:cNvPr id="315" name="Google Shape;315;p49"/>
          <p:cNvSpPr/>
          <p:nvPr/>
        </p:nvSpPr>
        <p:spPr>
          <a:xfrm>
            <a:off x="6407500" y="2130475"/>
            <a:ext cx="1890900" cy="340500"/>
          </a:xfrm>
          <a:prstGeom prst="rect">
            <a:avLst/>
          </a:prstGeom>
          <a:solidFill>
            <a:schemeClr val="accent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1</a:t>
            </a:r>
            <a:endParaRPr b="1" i="0" sz="1400" u="none" cap="none" strike="noStrike">
              <a:solidFill>
                <a:schemeClr val="lt1"/>
              </a:solidFill>
              <a:latin typeface="Source Code Pro"/>
              <a:ea typeface="Source Code Pro"/>
              <a:cs typeface="Source Code Pro"/>
              <a:sym typeface="Source Code Pro"/>
            </a:endParaRPr>
          </a:p>
        </p:txBody>
      </p:sp>
      <p:sp>
        <p:nvSpPr>
          <p:cNvPr id="316" name="Google Shape;316;p49"/>
          <p:cNvSpPr/>
          <p:nvPr/>
        </p:nvSpPr>
        <p:spPr>
          <a:xfrm>
            <a:off x="6407500" y="2584320"/>
            <a:ext cx="1890900" cy="340500"/>
          </a:xfrm>
          <a:prstGeom prst="rect">
            <a:avLst/>
          </a:prstGeom>
          <a:solidFill>
            <a:schemeClr val="accent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2</a:t>
            </a:r>
            <a:endParaRPr b="1" i="0" sz="1400" u="none" cap="none" strike="noStrike">
              <a:solidFill>
                <a:schemeClr val="lt1"/>
              </a:solidFill>
              <a:latin typeface="Source Code Pro"/>
              <a:ea typeface="Source Code Pro"/>
              <a:cs typeface="Source Code Pro"/>
              <a:sym typeface="Source Code Pro"/>
            </a:endParaRPr>
          </a:p>
        </p:txBody>
      </p:sp>
      <p:sp>
        <p:nvSpPr>
          <p:cNvPr id="317" name="Google Shape;317;p49"/>
          <p:cNvSpPr/>
          <p:nvPr/>
        </p:nvSpPr>
        <p:spPr>
          <a:xfrm>
            <a:off x="6407500" y="3038165"/>
            <a:ext cx="1890900" cy="340500"/>
          </a:xfrm>
          <a:prstGeom prst="rect">
            <a:avLst/>
          </a:prstGeom>
          <a:solidFill>
            <a:schemeClr val="accent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3</a:t>
            </a:r>
            <a:endParaRPr b="1" i="0" sz="1400" u="none" cap="none" strike="noStrike">
              <a:solidFill>
                <a:schemeClr val="lt1"/>
              </a:solidFill>
              <a:latin typeface="Source Code Pro"/>
              <a:ea typeface="Source Code Pro"/>
              <a:cs typeface="Source Code Pro"/>
              <a:sym typeface="Source Code Pro"/>
            </a:endParaRPr>
          </a:p>
        </p:txBody>
      </p:sp>
      <p:sp>
        <p:nvSpPr>
          <p:cNvPr id="318" name="Google Shape;318;p49"/>
          <p:cNvSpPr txBox="1"/>
          <p:nvPr/>
        </p:nvSpPr>
        <p:spPr>
          <a:xfrm>
            <a:off x="6407500" y="1626213"/>
            <a:ext cx="1890900" cy="37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Thread 2</a:t>
            </a:r>
            <a:endParaRPr b="1" i="0" sz="1800" u="none" cap="none" strike="noStrike">
              <a:solidFill>
                <a:srgbClr val="000000"/>
              </a:solidFill>
              <a:latin typeface="Source Code Pro"/>
              <a:ea typeface="Source Code Pro"/>
              <a:cs typeface="Source Code Pro"/>
              <a:sym typeface="Source Code Pro"/>
            </a:endParaRPr>
          </a:p>
        </p:txBody>
      </p:sp>
      <p:sp>
        <p:nvSpPr>
          <p:cNvPr id="319" name="Google Shape;319;p49"/>
          <p:cNvSpPr/>
          <p:nvPr/>
        </p:nvSpPr>
        <p:spPr>
          <a:xfrm>
            <a:off x="6407500" y="3492010"/>
            <a:ext cx="1890900" cy="340500"/>
          </a:xfrm>
          <a:prstGeom prst="rect">
            <a:avLst/>
          </a:prstGeom>
          <a:solidFill>
            <a:schemeClr val="accent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4</a:t>
            </a:r>
            <a:endParaRPr b="1" i="0" sz="1400" u="none" cap="none" strike="noStrike">
              <a:solidFill>
                <a:schemeClr val="lt1"/>
              </a:solidFill>
              <a:latin typeface="Source Code Pro"/>
              <a:ea typeface="Source Code Pro"/>
              <a:cs typeface="Source Code Pro"/>
              <a:sym typeface="Source Code Pro"/>
            </a:endParaRPr>
          </a:p>
        </p:txBody>
      </p:sp>
      <p:sp>
        <p:nvSpPr>
          <p:cNvPr id="320" name="Google Shape;320;p49"/>
          <p:cNvSpPr/>
          <p:nvPr/>
        </p:nvSpPr>
        <p:spPr>
          <a:xfrm>
            <a:off x="3416400" y="1361525"/>
            <a:ext cx="2296500" cy="3630600"/>
          </a:xfrm>
          <a:prstGeom prst="roundRect">
            <a:avLst>
              <a:gd fmla="val 6038" name="adj"/>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CPU</a:t>
            </a:r>
            <a:endParaRPr b="1" i="0" sz="1800" u="none" cap="none" strike="noStrike">
              <a:solidFill>
                <a:srgbClr val="000000"/>
              </a:solidFill>
              <a:latin typeface="Source Code Pro"/>
              <a:ea typeface="Source Code Pro"/>
              <a:cs typeface="Source Code Pro"/>
              <a:sym typeface="Source Code Pro"/>
            </a:endParaRPr>
          </a:p>
        </p:txBody>
      </p:sp>
      <p:sp>
        <p:nvSpPr>
          <p:cNvPr id="321" name="Google Shape;321;p49"/>
          <p:cNvSpPr/>
          <p:nvPr/>
        </p:nvSpPr>
        <p:spPr>
          <a:xfrm>
            <a:off x="3626550" y="1928775"/>
            <a:ext cx="1890900" cy="333600"/>
          </a:xfrm>
          <a:prstGeom prst="rect">
            <a:avLst/>
          </a:prstGeom>
          <a:solidFill>
            <a:schemeClr val="accent5"/>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1</a:t>
            </a:r>
            <a:endParaRPr b="1" i="0" sz="1400" u="none" cap="none" strike="noStrike">
              <a:solidFill>
                <a:schemeClr val="lt1"/>
              </a:solidFill>
              <a:latin typeface="Source Code Pro"/>
              <a:ea typeface="Source Code Pro"/>
              <a:cs typeface="Source Code Pro"/>
              <a:sym typeface="Source Code Pro"/>
            </a:endParaRPr>
          </a:p>
        </p:txBody>
      </p:sp>
      <p:grpSp>
        <p:nvGrpSpPr>
          <p:cNvPr id="322" name="Google Shape;322;p49"/>
          <p:cNvGrpSpPr/>
          <p:nvPr/>
        </p:nvGrpSpPr>
        <p:grpSpPr>
          <a:xfrm>
            <a:off x="3626550" y="2341355"/>
            <a:ext cx="1890900" cy="1179435"/>
            <a:chOff x="3626550" y="2341355"/>
            <a:chExt cx="1890900" cy="1179435"/>
          </a:xfrm>
        </p:grpSpPr>
        <p:sp>
          <p:nvSpPr>
            <p:cNvPr id="323" name="Google Shape;323;p49"/>
            <p:cNvSpPr/>
            <p:nvPr/>
          </p:nvSpPr>
          <p:spPr>
            <a:xfrm>
              <a:off x="3626550" y="2341355"/>
              <a:ext cx="1890900" cy="340500"/>
            </a:xfrm>
            <a:prstGeom prst="rect">
              <a:avLst/>
            </a:prstGeom>
            <a:solidFill>
              <a:schemeClr val="accent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1</a:t>
              </a:r>
              <a:endParaRPr b="1" i="0" sz="1400" u="none" cap="none" strike="noStrike">
                <a:solidFill>
                  <a:schemeClr val="lt1"/>
                </a:solidFill>
                <a:latin typeface="Source Code Pro"/>
                <a:ea typeface="Source Code Pro"/>
                <a:cs typeface="Source Code Pro"/>
                <a:sym typeface="Source Code Pro"/>
              </a:endParaRPr>
            </a:p>
          </p:txBody>
        </p:sp>
        <p:sp>
          <p:nvSpPr>
            <p:cNvPr id="324" name="Google Shape;324;p49"/>
            <p:cNvSpPr/>
            <p:nvPr/>
          </p:nvSpPr>
          <p:spPr>
            <a:xfrm>
              <a:off x="3626550" y="2760820"/>
              <a:ext cx="1890900" cy="340500"/>
            </a:xfrm>
            <a:prstGeom prst="rect">
              <a:avLst/>
            </a:prstGeom>
            <a:solidFill>
              <a:schemeClr val="accent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2</a:t>
              </a:r>
              <a:endParaRPr b="1" i="0" sz="1400" u="none" cap="none" strike="noStrike">
                <a:solidFill>
                  <a:schemeClr val="lt1"/>
                </a:solidFill>
                <a:latin typeface="Source Code Pro"/>
                <a:ea typeface="Source Code Pro"/>
                <a:cs typeface="Source Code Pro"/>
                <a:sym typeface="Source Code Pro"/>
              </a:endParaRPr>
            </a:p>
          </p:txBody>
        </p:sp>
        <p:sp>
          <p:nvSpPr>
            <p:cNvPr id="325" name="Google Shape;325;p49"/>
            <p:cNvSpPr/>
            <p:nvPr/>
          </p:nvSpPr>
          <p:spPr>
            <a:xfrm>
              <a:off x="3626550" y="3180290"/>
              <a:ext cx="1890900" cy="340500"/>
            </a:xfrm>
            <a:prstGeom prst="rect">
              <a:avLst/>
            </a:prstGeom>
            <a:solidFill>
              <a:schemeClr val="accent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3</a:t>
              </a:r>
              <a:endParaRPr b="1" i="0" sz="1400" u="none" cap="none" strike="noStrike">
                <a:solidFill>
                  <a:schemeClr val="lt1"/>
                </a:solidFill>
                <a:latin typeface="Source Code Pro"/>
                <a:ea typeface="Source Code Pro"/>
                <a:cs typeface="Source Code Pro"/>
                <a:sym typeface="Source Code Pro"/>
              </a:endParaRPr>
            </a:p>
          </p:txBody>
        </p:sp>
      </p:grpSp>
      <p:grpSp>
        <p:nvGrpSpPr>
          <p:cNvPr id="326" name="Google Shape;326;p49"/>
          <p:cNvGrpSpPr/>
          <p:nvPr/>
        </p:nvGrpSpPr>
        <p:grpSpPr>
          <a:xfrm>
            <a:off x="3619200" y="3599771"/>
            <a:ext cx="1890900" cy="746170"/>
            <a:chOff x="3619200" y="3599771"/>
            <a:chExt cx="1890900" cy="746170"/>
          </a:xfrm>
        </p:grpSpPr>
        <p:sp>
          <p:nvSpPr>
            <p:cNvPr id="327" name="Google Shape;327;p49"/>
            <p:cNvSpPr/>
            <p:nvPr/>
          </p:nvSpPr>
          <p:spPr>
            <a:xfrm>
              <a:off x="3619200" y="3599771"/>
              <a:ext cx="1890900" cy="333600"/>
            </a:xfrm>
            <a:prstGeom prst="rect">
              <a:avLst/>
            </a:prstGeom>
            <a:solidFill>
              <a:schemeClr val="accent5"/>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2</a:t>
              </a:r>
              <a:endParaRPr b="1" i="0" sz="1400" u="none" cap="none" strike="noStrike">
                <a:solidFill>
                  <a:schemeClr val="lt1"/>
                </a:solidFill>
                <a:latin typeface="Source Code Pro"/>
                <a:ea typeface="Source Code Pro"/>
                <a:cs typeface="Source Code Pro"/>
                <a:sym typeface="Source Code Pro"/>
              </a:endParaRPr>
            </a:p>
          </p:txBody>
        </p:sp>
        <p:sp>
          <p:nvSpPr>
            <p:cNvPr id="328" name="Google Shape;328;p49"/>
            <p:cNvSpPr/>
            <p:nvPr/>
          </p:nvSpPr>
          <p:spPr>
            <a:xfrm>
              <a:off x="3619200" y="4012341"/>
              <a:ext cx="1890900" cy="333600"/>
            </a:xfrm>
            <a:prstGeom prst="rect">
              <a:avLst/>
            </a:prstGeom>
            <a:solidFill>
              <a:schemeClr val="accent5"/>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3</a:t>
              </a:r>
              <a:endParaRPr b="1" i="0" sz="1400" u="none" cap="none" strike="noStrike">
                <a:solidFill>
                  <a:schemeClr val="lt1"/>
                </a:solidFill>
                <a:latin typeface="Source Code Pro"/>
                <a:ea typeface="Source Code Pro"/>
                <a:cs typeface="Source Code Pro"/>
                <a:sym typeface="Source Code Pro"/>
              </a:endParaRPr>
            </a:p>
          </p:txBody>
        </p:sp>
      </p:grpSp>
      <p:sp>
        <p:nvSpPr>
          <p:cNvPr id="329" name="Google Shape;329;p49"/>
          <p:cNvSpPr/>
          <p:nvPr/>
        </p:nvSpPr>
        <p:spPr>
          <a:xfrm>
            <a:off x="3626550" y="4424935"/>
            <a:ext cx="1890900" cy="340500"/>
          </a:xfrm>
          <a:prstGeom prst="rect">
            <a:avLst/>
          </a:prstGeom>
          <a:solidFill>
            <a:schemeClr val="accent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4</a:t>
            </a:r>
            <a:endParaRPr b="1" i="0" sz="1400" u="none" cap="none" strike="noStrike">
              <a:solidFill>
                <a:schemeClr val="lt1"/>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Don't assume any code you write is atomic!</a:t>
            </a:r>
            <a:endParaRPr/>
          </a:p>
        </p:txBody>
      </p:sp>
      <p:sp>
        <p:nvSpPr>
          <p:cNvPr id="335" name="Google Shape;335;p50"/>
          <p:cNvSpPr txBox="1"/>
          <p:nvPr>
            <p:ph idx="1" type="body"/>
          </p:nvPr>
        </p:nvSpPr>
        <p:spPr>
          <a:xfrm>
            <a:off x="311700" y="1468825"/>
            <a:ext cx="8520600" cy="7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000"/>
              <a:t>...unless it is explicitly guaranteed.</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idx="4294967295"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Is this atomic? (32 bit system)</a:t>
            </a:r>
            <a:endParaRPr/>
          </a:p>
        </p:txBody>
      </p:sp>
      <p:sp>
        <p:nvSpPr>
          <p:cNvPr id="341" name="Google Shape;341;p51"/>
          <p:cNvSpPr txBox="1"/>
          <p:nvPr>
            <p:ph idx="4294967295"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int32_t x;</a:t>
            </a:r>
            <a:br>
              <a:rPr lang="en"/>
            </a:br>
            <a:r>
              <a:rPr lang="en"/>
              <a:t>...</a:t>
            </a:r>
            <a:br>
              <a:rPr lang="en"/>
            </a:br>
            <a:r>
              <a:rPr b="1" lang="en">
                <a:solidFill>
                  <a:srgbClr val="FF0000"/>
                </a:solidFill>
              </a:rPr>
              <a:t>x++;</a:t>
            </a:r>
            <a:endParaRPr b="1">
              <a:solidFill>
                <a:srgbClr val="FF0000"/>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b="1" lang="en"/>
              <a:t>Probably not.		temp = x + 1;</a:t>
            </a:r>
            <a:br>
              <a:rPr b="1" lang="en"/>
            </a:br>
            <a:r>
              <a:rPr b="1" lang="en"/>
              <a:t>					x = temp;</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2"/>
          <p:cNvSpPr txBox="1"/>
          <p:nvPr>
            <p:ph idx="4294967295"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Is this atomic? (32 bit system)</a:t>
            </a:r>
            <a:endParaRPr/>
          </a:p>
        </p:txBody>
      </p:sp>
      <p:sp>
        <p:nvSpPr>
          <p:cNvPr id="347" name="Google Shape;347;p52"/>
          <p:cNvSpPr txBox="1"/>
          <p:nvPr>
            <p:ph idx="4294967295"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int32_t x;</a:t>
            </a:r>
            <a:br>
              <a:rPr lang="en"/>
            </a:br>
            <a:r>
              <a:rPr lang="en"/>
              <a:t>...</a:t>
            </a:r>
            <a:br>
              <a:rPr lang="en"/>
            </a:br>
            <a:r>
              <a:rPr b="1" lang="en">
                <a:solidFill>
                  <a:srgbClr val="FF0000"/>
                </a:solidFill>
              </a:rPr>
              <a:t>x = 1;</a:t>
            </a:r>
            <a:endParaRPr b="1">
              <a:solidFill>
                <a:srgbClr val="FF0000"/>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b="1" lang="en"/>
              <a:t>Probably. It is likely 1 atomic memory store.</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3"/>
          <p:cNvSpPr txBox="1"/>
          <p:nvPr>
            <p:ph idx="4294967295"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Is this atomic? (32 bit system)</a:t>
            </a:r>
            <a:endParaRPr/>
          </a:p>
        </p:txBody>
      </p:sp>
      <p:sp>
        <p:nvSpPr>
          <p:cNvPr id="353" name="Google Shape;353;p53"/>
          <p:cNvSpPr txBox="1"/>
          <p:nvPr>
            <p:ph idx="4294967295"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int64_t x;</a:t>
            </a:r>
            <a:br>
              <a:rPr lang="en"/>
            </a:br>
            <a:r>
              <a:rPr lang="en"/>
              <a:t>...</a:t>
            </a:r>
            <a:br>
              <a:rPr lang="en"/>
            </a:br>
            <a:r>
              <a:rPr b="1" lang="en">
                <a:solidFill>
                  <a:srgbClr val="FF0000"/>
                </a:solidFill>
              </a:rPr>
              <a:t>x = 1;</a:t>
            </a:r>
            <a:endParaRPr b="1">
              <a:solidFill>
                <a:srgbClr val="FF0000"/>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b="1" lang="en"/>
              <a:t>Probably not. It is most likely 2 memory stores, one to the lower 32 bits and one for the upper 32 bits.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Operations on shared data form </a:t>
            </a:r>
            <a:r>
              <a:rPr b="1" lang="en">
                <a:solidFill>
                  <a:schemeClr val="accent2"/>
                </a:solidFill>
              </a:rPr>
              <a:t>critical sections</a:t>
            </a:r>
            <a:r>
              <a:rPr lang="en"/>
              <a:t>.</a:t>
            </a:r>
            <a:endParaRPr/>
          </a:p>
        </p:txBody>
      </p:sp>
      <p:sp>
        <p:nvSpPr>
          <p:cNvPr id="359" name="Google Shape;359;p54"/>
          <p:cNvSpPr txBox="1"/>
          <p:nvPr/>
        </p:nvSpPr>
        <p:spPr>
          <a:xfrm>
            <a:off x="1226600" y="1626213"/>
            <a:ext cx="1890900" cy="37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Thread 1</a:t>
            </a:r>
            <a:endParaRPr b="1" i="0" sz="1800" u="none" cap="none" strike="noStrike">
              <a:solidFill>
                <a:srgbClr val="000000"/>
              </a:solidFill>
              <a:latin typeface="Source Code Pro"/>
              <a:ea typeface="Source Code Pro"/>
              <a:cs typeface="Source Code Pro"/>
              <a:sym typeface="Source Code Pro"/>
            </a:endParaRPr>
          </a:p>
        </p:txBody>
      </p:sp>
      <p:sp>
        <p:nvSpPr>
          <p:cNvPr id="360" name="Google Shape;360;p54"/>
          <p:cNvSpPr txBox="1"/>
          <p:nvPr/>
        </p:nvSpPr>
        <p:spPr>
          <a:xfrm>
            <a:off x="6026500" y="1626213"/>
            <a:ext cx="1890900" cy="37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Thread 2</a:t>
            </a:r>
            <a:endParaRPr b="1" i="0" sz="1800" u="none" cap="none" strike="noStrike">
              <a:solidFill>
                <a:srgbClr val="000000"/>
              </a:solidFill>
              <a:latin typeface="Source Code Pro"/>
              <a:ea typeface="Source Code Pro"/>
              <a:cs typeface="Source Code Pro"/>
              <a:sym typeface="Source Code Pro"/>
            </a:endParaRPr>
          </a:p>
        </p:txBody>
      </p:sp>
      <p:sp>
        <p:nvSpPr>
          <p:cNvPr id="361" name="Google Shape;361;p54"/>
          <p:cNvSpPr/>
          <p:nvPr/>
        </p:nvSpPr>
        <p:spPr>
          <a:xfrm>
            <a:off x="3496650" y="1626225"/>
            <a:ext cx="2150700" cy="670500"/>
          </a:xfrm>
          <a:prstGeom prst="rect">
            <a:avLst/>
          </a:prstGeom>
          <a:solidFill>
            <a:schemeClr val="accent6"/>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Source Code Pro"/>
                <a:ea typeface="Source Code Pro"/>
                <a:cs typeface="Source Code Pro"/>
                <a:sym typeface="Source Code Pro"/>
              </a:rPr>
              <a:t>x</a:t>
            </a:r>
            <a:endParaRPr b="1" i="0" sz="1800" u="none" cap="none" strike="noStrike">
              <a:solidFill>
                <a:schemeClr val="dk2"/>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Source Code Pro"/>
                <a:ea typeface="Source Code Pro"/>
                <a:cs typeface="Source Code Pro"/>
                <a:sym typeface="Source Code Pro"/>
              </a:rPr>
              <a:t>(shared data)</a:t>
            </a:r>
            <a:endParaRPr b="0" i="0" sz="1800" u="none" cap="none" strike="noStrike">
              <a:solidFill>
                <a:schemeClr val="dk2"/>
              </a:solidFill>
              <a:latin typeface="Source Code Pro"/>
              <a:ea typeface="Source Code Pro"/>
              <a:cs typeface="Source Code Pro"/>
              <a:sym typeface="Source Code Pro"/>
            </a:endParaRPr>
          </a:p>
        </p:txBody>
      </p:sp>
      <p:sp>
        <p:nvSpPr>
          <p:cNvPr id="362" name="Google Shape;362;p54"/>
          <p:cNvSpPr/>
          <p:nvPr/>
        </p:nvSpPr>
        <p:spPr>
          <a:xfrm>
            <a:off x="1226600" y="2130475"/>
            <a:ext cx="1890900" cy="1041000"/>
          </a:xfrm>
          <a:prstGeom prst="rect">
            <a:avLst/>
          </a:prstGeom>
          <a:solidFill>
            <a:schemeClr val="accent4"/>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Source Code Pro"/>
                <a:ea typeface="Source Code Pro"/>
                <a:cs typeface="Source Code Pro"/>
                <a:sym typeface="Source Code Pro"/>
              </a:rPr>
              <a:t>x++</a:t>
            </a:r>
            <a:endParaRPr b="1" i="0" sz="18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Source Code Pro"/>
                <a:ea typeface="Source Code Pro"/>
                <a:cs typeface="Source Code Pro"/>
                <a:sym typeface="Source Code Pro"/>
              </a:rPr>
              <a:t>more_code();</a:t>
            </a:r>
            <a:endParaRPr b="0" i="0" sz="1400" u="none" cap="none" strike="noStrike">
              <a:solidFill>
                <a:schemeClr val="lt1"/>
              </a:solidFill>
              <a:latin typeface="Source Code Pro"/>
              <a:ea typeface="Source Code Pro"/>
              <a:cs typeface="Source Code Pro"/>
              <a:sym typeface="Source Code Pro"/>
            </a:endParaRPr>
          </a:p>
        </p:txBody>
      </p:sp>
      <p:sp>
        <p:nvSpPr>
          <p:cNvPr id="363" name="Google Shape;363;p54"/>
          <p:cNvSpPr/>
          <p:nvPr/>
        </p:nvSpPr>
        <p:spPr>
          <a:xfrm>
            <a:off x="6026500" y="2130475"/>
            <a:ext cx="1890900" cy="1469400"/>
          </a:xfrm>
          <a:prstGeom prst="rect">
            <a:avLst/>
          </a:prstGeom>
          <a:solidFill>
            <a:schemeClr val="accen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Source Code Pro"/>
                <a:ea typeface="Source Code Pro"/>
                <a:cs typeface="Source Code Pro"/>
                <a:sym typeface="Source Code Pro"/>
              </a:rPr>
              <a:t>x++</a:t>
            </a:r>
            <a:endParaRPr b="1" i="0" sz="18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Source Code Pro"/>
                <a:ea typeface="Source Code Pro"/>
                <a:cs typeface="Source Code Pro"/>
                <a:sym typeface="Source Code Pro"/>
              </a:rPr>
              <a:t>more_code();</a:t>
            </a:r>
            <a:endParaRPr b="0" i="0" sz="14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Source Code Pro"/>
                <a:ea typeface="Source Code Pro"/>
                <a:cs typeface="Source Code Pro"/>
                <a:sym typeface="Source Code Pro"/>
              </a:rPr>
              <a:t>other_code();</a:t>
            </a:r>
            <a:endParaRPr b="0" i="0" sz="1400" u="none" cap="none" strike="noStrike">
              <a:solidFill>
                <a:schemeClr val="lt1"/>
              </a:solidFill>
              <a:latin typeface="Source Code Pro"/>
              <a:ea typeface="Source Code Pro"/>
              <a:cs typeface="Source Code Pro"/>
              <a:sym typeface="Source Code Pro"/>
            </a:endParaRPr>
          </a:p>
        </p:txBody>
      </p:sp>
      <p:sp>
        <p:nvSpPr>
          <p:cNvPr id="364" name="Google Shape;364;p54"/>
          <p:cNvSpPr/>
          <p:nvPr/>
        </p:nvSpPr>
        <p:spPr>
          <a:xfrm>
            <a:off x="1226600" y="2717525"/>
            <a:ext cx="1890900" cy="453900"/>
          </a:xfrm>
          <a:prstGeom prst="rect">
            <a:avLst/>
          </a:prstGeom>
          <a:solidFill>
            <a:srgbClr val="74BBC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Source Code Pro"/>
                <a:ea typeface="Source Code Pro"/>
                <a:cs typeface="Source Code Pro"/>
                <a:sym typeface="Source Code Pro"/>
              </a:rPr>
              <a:t>more_code();</a:t>
            </a:r>
            <a:endParaRPr b="0" i="0" sz="1400" u="none" cap="none" strike="noStrike">
              <a:solidFill>
                <a:schemeClr val="lt1"/>
              </a:solidFill>
              <a:latin typeface="Source Code Pro"/>
              <a:ea typeface="Source Code Pro"/>
              <a:cs typeface="Source Code Pro"/>
              <a:sym typeface="Source Code Pro"/>
            </a:endParaRPr>
          </a:p>
        </p:txBody>
      </p:sp>
      <p:sp>
        <p:nvSpPr>
          <p:cNvPr id="365" name="Google Shape;365;p54"/>
          <p:cNvSpPr/>
          <p:nvPr/>
        </p:nvSpPr>
        <p:spPr>
          <a:xfrm>
            <a:off x="6026500" y="2717525"/>
            <a:ext cx="1890900" cy="882300"/>
          </a:xfrm>
          <a:prstGeom prst="rect">
            <a:avLst/>
          </a:prstGeom>
          <a:solidFill>
            <a:srgbClr val="A470AD"/>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Source Code Pro"/>
                <a:ea typeface="Source Code Pro"/>
                <a:cs typeface="Source Code Pro"/>
                <a:sym typeface="Source Code Pro"/>
              </a:rPr>
              <a:t>more_code();</a:t>
            </a:r>
            <a:endParaRPr b="0" i="0" sz="14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Source Code Pro"/>
                <a:ea typeface="Source Code Pro"/>
                <a:cs typeface="Source Code Pro"/>
                <a:sym typeface="Source Code Pro"/>
              </a:rPr>
              <a:t>other_code();</a:t>
            </a:r>
            <a:endParaRPr b="0" i="0" sz="1400" u="none" cap="none" strike="noStrike">
              <a:solidFill>
                <a:schemeClr val="lt1"/>
              </a:solidFill>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Operations on shared data form </a:t>
            </a:r>
            <a:r>
              <a:rPr b="1" lang="en">
                <a:solidFill>
                  <a:schemeClr val="accent2"/>
                </a:solidFill>
              </a:rPr>
              <a:t>critical sections</a:t>
            </a:r>
            <a:r>
              <a:rPr lang="en"/>
              <a:t>.</a:t>
            </a:r>
            <a:endParaRPr/>
          </a:p>
        </p:txBody>
      </p:sp>
      <p:sp>
        <p:nvSpPr>
          <p:cNvPr id="371" name="Google Shape;371;p55"/>
          <p:cNvSpPr/>
          <p:nvPr/>
        </p:nvSpPr>
        <p:spPr>
          <a:xfrm>
            <a:off x="1226600" y="2130475"/>
            <a:ext cx="1890900" cy="333600"/>
          </a:xfrm>
          <a:prstGeom prst="rect">
            <a:avLst/>
          </a:prstGeom>
          <a:solidFill>
            <a:schemeClr val="accent4"/>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tmp1 = x + 1</a:t>
            </a:r>
            <a:endParaRPr b="1" i="0" sz="1400" u="none" cap="none" strike="noStrike">
              <a:solidFill>
                <a:schemeClr val="lt1"/>
              </a:solidFill>
              <a:latin typeface="Source Code Pro"/>
              <a:ea typeface="Source Code Pro"/>
              <a:cs typeface="Source Code Pro"/>
              <a:sym typeface="Source Code Pro"/>
            </a:endParaRPr>
          </a:p>
        </p:txBody>
      </p:sp>
      <p:sp>
        <p:nvSpPr>
          <p:cNvPr id="372" name="Google Shape;372;p55"/>
          <p:cNvSpPr/>
          <p:nvPr/>
        </p:nvSpPr>
        <p:spPr>
          <a:xfrm>
            <a:off x="1226600" y="2575121"/>
            <a:ext cx="1890900" cy="333600"/>
          </a:xfrm>
          <a:prstGeom prst="rect">
            <a:avLst/>
          </a:prstGeom>
          <a:solidFill>
            <a:schemeClr val="accent4"/>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x = tmp1</a:t>
            </a:r>
            <a:endParaRPr b="1" i="0" sz="1400" u="none" cap="none" strike="noStrike">
              <a:solidFill>
                <a:schemeClr val="lt1"/>
              </a:solidFill>
              <a:latin typeface="Source Code Pro"/>
              <a:ea typeface="Source Code Pro"/>
              <a:cs typeface="Source Code Pro"/>
              <a:sym typeface="Source Code Pro"/>
            </a:endParaRPr>
          </a:p>
        </p:txBody>
      </p:sp>
      <p:sp>
        <p:nvSpPr>
          <p:cNvPr id="373" name="Google Shape;373;p55"/>
          <p:cNvSpPr/>
          <p:nvPr/>
        </p:nvSpPr>
        <p:spPr>
          <a:xfrm>
            <a:off x="1226600" y="3019766"/>
            <a:ext cx="1890900" cy="333600"/>
          </a:xfrm>
          <a:prstGeom prst="rect">
            <a:avLst/>
          </a:prstGeom>
          <a:solidFill>
            <a:srgbClr val="74BBC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3</a:t>
            </a:r>
            <a:endParaRPr b="1" i="0" sz="1400" u="none" cap="none" strike="noStrike">
              <a:solidFill>
                <a:schemeClr val="lt1"/>
              </a:solidFill>
              <a:latin typeface="Source Code Pro"/>
              <a:ea typeface="Source Code Pro"/>
              <a:cs typeface="Source Code Pro"/>
              <a:sym typeface="Source Code Pro"/>
            </a:endParaRPr>
          </a:p>
        </p:txBody>
      </p:sp>
      <p:sp>
        <p:nvSpPr>
          <p:cNvPr id="374" name="Google Shape;374;p55"/>
          <p:cNvSpPr txBox="1"/>
          <p:nvPr/>
        </p:nvSpPr>
        <p:spPr>
          <a:xfrm>
            <a:off x="1226600" y="1626213"/>
            <a:ext cx="1890900" cy="37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Thread 1</a:t>
            </a:r>
            <a:endParaRPr b="1" i="0" sz="1800" u="none" cap="none" strike="noStrike">
              <a:solidFill>
                <a:srgbClr val="000000"/>
              </a:solidFill>
              <a:latin typeface="Source Code Pro"/>
              <a:ea typeface="Source Code Pro"/>
              <a:cs typeface="Source Code Pro"/>
              <a:sym typeface="Source Code Pro"/>
            </a:endParaRPr>
          </a:p>
        </p:txBody>
      </p:sp>
      <p:sp>
        <p:nvSpPr>
          <p:cNvPr id="375" name="Google Shape;375;p55"/>
          <p:cNvSpPr/>
          <p:nvPr/>
        </p:nvSpPr>
        <p:spPr>
          <a:xfrm>
            <a:off x="6026500" y="2130475"/>
            <a:ext cx="1890900" cy="340500"/>
          </a:xfrm>
          <a:prstGeom prst="rect">
            <a:avLst/>
          </a:prstGeom>
          <a:solidFill>
            <a:schemeClr val="accen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tmp2 = x + 1</a:t>
            </a:r>
            <a:endParaRPr b="1" i="0" sz="1400" u="none" cap="none" strike="noStrike">
              <a:solidFill>
                <a:schemeClr val="lt1"/>
              </a:solidFill>
              <a:latin typeface="Source Code Pro"/>
              <a:ea typeface="Source Code Pro"/>
              <a:cs typeface="Source Code Pro"/>
              <a:sym typeface="Source Code Pro"/>
            </a:endParaRPr>
          </a:p>
        </p:txBody>
      </p:sp>
      <p:sp>
        <p:nvSpPr>
          <p:cNvPr id="376" name="Google Shape;376;p55"/>
          <p:cNvSpPr/>
          <p:nvPr/>
        </p:nvSpPr>
        <p:spPr>
          <a:xfrm>
            <a:off x="6026500" y="2584320"/>
            <a:ext cx="1890900" cy="340500"/>
          </a:xfrm>
          <a:prstGeom prst="rect">
            <a:avLst/>
          </a:prstGeom>
          <a:solidFill>
            <a:schemeClr val="accen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x = tmp2</a:t>
            </a:r>
            <a:endParaRPr b="1" i="0" sz="1400" u="none" cap="none" strike="noStrike">
              <a:solidFill>
                <a:schemeClr val="lt1"/>
              </a:solidFill>
              <a:latin typeface="Source Code Pro"/>
              <a:ea typeface="Source Code Pro"/>
              <a:cs typeface="Source Code Pro"/>
              <a:sym typeface="Source Code Pro"/>
            </a:endParaRPr>
          </a:p>
        </p:txBody>
      </p:sp>
      <p:sp>
        <p:nvSpPr>
          <p:cNvPr id="377" name="Google Shape;377;p55"/>
          <p:cNvSpPr/>
          <p:nvPr/>
        </p:nvSpPr>
        <p:spPr>
          <a:xfrm>
            <a:off x="6026500" y="3038165"/>
            <a:ext cx="1890900" cy="340500"/>
          </a:xfrm>
          <a:prstGeom prst="rect">
            <a:avLst/>
          </a:prstGeom>
          <a:solidFill>
            <a:srgbClr val="A470AD"/>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3</a:t>
            </a:r>
            <a:endParaRPr b="1" i="0" sz="1400" u="none" cap="none" strike="noStrike">
              <a:solidFill>
                <a:schemeClr val="lt1"/>
              </a:solidFill>
              <a:latin typeface="Source Code Pro"/>
              <a:ea typeface="Source Code Pro"/>
              <a:cs typeface="Source Code Pro"/>
              <a:sym typeface="Source Code Pro"/>
            </a:endParaRPr>
          </a:p>
        </p:txBody>
      </p:sp>
      <p:sp>
        <p:nvSpPr>
          <p:cNvPr id="378" name="Google Shape;378;p55"/>
          <p:cNvSpPr txBox="1"/>
          <p:nvPr/>
        </p:nvSpPr>
        <p:spPr>
          <a:xfrm>
            <a:off x="6026500" y="1626213"/>
            <a:ext cx="1890900" cy="37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Thread 2</a:t>
            </a:r>
            <a:endParaRPr b="1" i="0" sz="1800" u="none" cap="none" strike="noStrike">
              <a:solidFill>
                <a:srgbClr val="000000"/>
              </a:solidFill>
              <a:latin typeface="Source Code Pro"/>
              <a:ea typeface="Source Code Pro"/>
              <a:cs typeface="Source Code Pro"/>
              <a:sym typeface="Source Code Pro"/>
            </a:endParaRPr>
          </a:p>
        </p:txBody>
      </p:sp>
      <p:sp>
        <p:nvSpPr>
          <p:cNvPr id="379" name="Google Shape;379;p55"/>
          <p:cNvSpPr/>
          <p:nvPr/>
        </p:nvSpPr>
        <p:spPr>
          <a:xfrm>
            <a:off x="6026500" y="3492010"/>
            <a:ext cx="1890900" cy="340500"/>
          </a:xfrm>
          <a:prstGeom prst="rect">
            <a:avLst/>
          </a:prstGeom>
          <a:solidFill>
            <a:srgbClr val="A470AD"/>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4</a:t>
            </a:r>
            <a:endParaRPr b="1" i="0" sz="1400" u="none" cap="none" strike="noStrike">
              <a:solidFill>
                <a:schemeClr val="lt1"/>
              </a:solidFill>
              <a:latin typeface="Source Code Pro"/>
              <a:ea typeface="Source Code Pro"/>
              <a:cs typeface="Source Code Pro"/>
              <a:sym typeface="Source Code Pro"/>
            </a:endParaRPr>
          </a:p>
        </p:txBody>
      </p:sp>
      <p:sp>
        <p:nvSpPr>
          <p:cNvPr id="380" name="Google Shape;380;p55"/>
          <p:cNvSpPr/>
          <p:nvPr/>
        </p:nvSpPr>
        <p:spPr>
          <a:xfrm>
            <a:off x="3340400" y="2146600"/>
            <a:ext cx="306600" cy="778200"/>
          </a:xfrm>
          <a:prstGeom prst="rightBrace">
            <a:avLst>
              <a:gd fmla="val 8333" name="adj1"/>
              <a:gd fmla="val 5000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5"/>
          <p:cNvSpPr/>
          <p:nvPr/>
        </p:nvSpPr>
        <p:spPr>
          <a:xfrm flipH="1">
            <a:off x="5537900" y="2146600"/>
            <a:ext cx="306600" cy="778200"/>
          </a:xfrm>
          <a:prstGeom prst="rightBrace">
            <a:avLst>
              <a:gd fmla="val 8333" name="adj1"/>
              <a:gd fmla="val 5000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5"/>
          <p:cNvSpPr/>
          <p:nvPr/>
        </p:nvSpPr>
        <p:spPr>
          <a:xfrm>
            <a:off x="3821750" y="2200450"/>
            <a:ext cx="1541400" cy="670500"/>
          </a:xfrm>
          <a:prstGeom prst="rect">
            <a:avLst/>
          </a:prstGeom>
          <a:solidFill>
            <a:schemeClr val="accent6"/>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2"/>
                </a:solidFill>
                <a:latin typeface="Source Code Pro"/>
                <a:ea typeface="Source Code Pro"/>
                <a:cs typeface="Source Code Pro"/>
                <a:sym typeface="Source Code Pro"/>
              </a:rPr>
              <a:t>x++</a:t>
            </a:r>
            <a:endParaRPr b="0" i="0" sz="24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ph type="title"/>
          </p:nvPr>
        </p:nvSpPr>
        <p:spPr>
          <a:xfrm>
            <a:off x="265500" y="1078750"/>
            <a:ext cx="4045200" cy="178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600"/>
              <a:buNone/>
            </a:pPr>
            <a:r>
              <a:rPr lang="en"/>
              <a:t>Administrivia</a:t>
            </a:r>
            <a:endParaRPr/>
          </a:p>
        </p:txBody>
      </p:sp>
      <p:sp>
        <p:nvSpPr>
          <p:cNvPr id="189" name="Google Shape;189;p3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b="1" lang="en" sz="2400"/>
              <a:t>Due dates</a:t>
            </a:r>
            <a:endParaRPr b="1" sz="2400"/>
          </a:p>
          <a:p>
            <a:pPr indent="0" lvl="0" marL="0" rtl="0" algn="ctr">
              <a:lnSpc>
                <a:spcPct val="150000"/>
              </a:lnSpc>
              <a:spcBef>
                <a:spcPts val="1600"/>
              </a:spcBef>
              <a:spcAft>
                <a:spcPts val="0"/>
              </a:spcAft>
              <a:buSzPts val="1800"/>
              <a:buNone/>
            </a:pPr>
            <a:r>
              <a:rPr lang="en" sz="2400"/>
              <a:t>Group declarations</a:t>
            </a:r>
            <a:endParaRPr sz="2400"/>
          </a:p>
          <a:p>
            <a:pPr indent="0" lvl="0" marL="0" rtl="0" algn="ctr">
              <a:lnSpc>
                <a:spcPct val="150000"/>
              </a:lnSpc>
              <a:spcBef>
                <a:spcPts val="0"/>
              </a:spcBef>
              <a:spcAft>
                <a:spcPts val="0"/>
              </a:spcAft>
              <a:buSzPts val="1800"/>
              <a:buNone/>
            </a:pPr>
            <a:r>
              <a:rPr lang="en" sz="2000"/>
              <a:t>01/23</a:t>
            </a:r>
            <a:endParaRPr sz="2000"/>
          </a:p>
          <a:p>
            <a:pPr indent="0" lvl="0" marL="0" rtl="0" algn="ctr">
              <a:lnSpc>
                <a:spcPct val="150000"/>
              </a:lnSpc>
              <a:spcBef>
                <a:spcPts val="1600"/>
              </a:spcBef>
              <a:spcAft>
                <a:spcPts val="0"/>
              </a:spcAft>
              <a:buSzPts val="1800"/>
              <a:buNone/>
            </a:pPr>
            <a:r>
              <a:rPr lang="en" sz="2400"/>
              <a:t>Project 1</a:t>
            </a:r>
            <a:endParaRPr sz="2400"/>
          </a:p>
          <a:p>
            <a:pPr indent="0" lvl="0" marL="0" rtl="0" algn="ctr">
              <a:lnSpc>
                <a:spcPct val="115000"/>
              </a:lnSpc>
              <a:spcBef>
                <a:spcPts val="0"/>
              </a:spcBef>
              <a:spcAft>
                <a:spcPts val="1600"/>
              </a:spcAft>
              <a:buSzPts val="1800"/>
              <a:buNone/>
            </a:pPr>
            <a:r>
              <a:rPr lang="en" sz="2000"/>
              <a:t>01/25</a:t>
            </a:r>
            <a:endParaRPr sz="2000"/>
          </a:p>
        </p:txBody>
      </p:sp>
      <p:sp>
        <p:nvSpPr>
          <p:cNvPr id="190" name="Google Shape;190;p38"/>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900"/>
              <a:buNone/>
            </a:pPr>
            <a:r>
              <a:rPr lang="en" sz="2400"/>
              <a:t>Today: 01/13</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Non-atomic critical sections lead to </a:t>
            </a:r>
            <a:r>
              <a:rPr b="1" lang="en">
                <a:solidFill>
                  <a:schemeClr val="accent2"/>
                </a:solidFill>
              </a:rPr>
              <a:t>race conditions</a:t>
            </a:r>
            <a:r>
              <a:rPr lang="en"/>
              <a:t>.</a:t>
            </a:r>
            <a:endParaRPr/>
          </a:p>
        </p:txBody>
      </p:sp>
      <p:sp>
        <p:nvSpPr>
          <p:cNvPr id="388" name="Google Shape;388;p56"/>
          <p:cNvSpPr/>
          <p:nvPr/>
        </p:nvSpPr>
        <p:spPr>
          <a:xfrm>
            <a:off x="845600" y="2130475"/>
            <a:ext cx="1890900" cy="333600"/>
          </a:xfrm>
          <a:prstGeom prst="rect">
            <a:avLst/>
          </a:prstGeom>
          <a:solidFill>
            <a:schemeClr val="accent4"/>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1</a:t>
            </a:r>
            <a:endParaRPr b="1" i="0" sz="1400" u="none" cap="none" strike="noStrike">
              <a:solidFill>
                <a:schemeClr val="lt1"/>
              </a:solidFill>
              <a:latin typeface="Source Code Pro"/>
              <a:ea typeface="Source Code Pro"/>
              <a:cs typeface="Source Code Pro"/>
              <a:sym typeface="Source Code Pro"/>
            </a:endParaRPr>
          </a:p>
        </p:txBody>
      </p:sp>
      <p:sp>
        <p:nvSpPr>
          <p:cNvPr id="389" name="Google Shape;389;p56"/>
          <p:cNvSpPr/>
          <p:nvPr/>
        </p:nvSpPr>
        <p:spPr>
          <a:xfrm>
            <a:off x="845600" y="2575121"/>
            <a:ext cx="1890900" cy="333600"/>
          </a:xfrm>
          <a:prstGeom prst="rect">
            <a:avLst/>
          </a:prstGeom>
          <a:solidFill>
            <a:schemeClr val="accent4"/>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2</a:t>
            </a:r>
            <a:endParaRPr b="1" i="0" sz="1400" u="none" cap="none" strike="noStrike">
              <a:solidFill>
                <a:schemeClr val="lt1"/>
              </a:solidFill>
              <a:latin typeface="Source Code Pro"/>
              <a:ea typeface="Source Code Pro"/>
              <a:cs typeface="Source Code Pro"/>
              <a:sym typeface="Source Code Pro"/>
            </a:endParaRPr>
          </a:p>
        </p:txBody>
      </p:sp>
      <p:sp>
        <p:nvSpPr>
          <p:cNvPr id="390" name="Google Shape;390;p56"/>
          <p:cNvSpPr/>
          <p:nvPr/>
        </p:nvSpPr>
        <p:spPr>
          <a:xfrm>
            <a:off x="845600" y="3019766"/>
            <a:ext cx="1890900" cy="333600"/>
          </a:xfrm>
          <a:prstGeom prst="rect">
            <a:avLst/>
          </a:prstGeom>
          <a:solidFill>
            <a:srgbClr val="74BBC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3</a:t>
            </a:r>
            <a:endParaRPr b="1" i="0" sz="1400" u="none" cap="none" strike="noStrike">
              <a:solidFill>
                <a:schemeClr val="lt1"/>
              </a:solidFill>
              <a:latin typeface="Source Code Pro"/>
              <a:ea typeface="Source Code Pro"/>
              <a:cs typeface="Source Code Pro"/>
              <a:sym typeface="Source Code Pro"/>
            </a:endParaRPr>
          </a:p>
        </p:txBody>
      </p:sp>
      <p:sp>
        <p:nvSpPr>
          <p:cNvPr id="391" name="Google Shape;391;p56"/>
          <p:cNvSpPr txBox="1"/>
          <p:nvPr/>
        </p:nvSpPr>
        <p:spPr>
          <a:xfrm>
            <a:off x="845600" y="1626213"/>
            <a:ext cx="1890900" cy="37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Program 1</a:t>
            </a:r>
            <a:endParaRPr b="1" i="0" sz="1800" u="none" cap="none" strike="noStrike">
              <a:solidFill>
                <a:srgbClr val="000000"/>
              </a:solidFill>
              <a:latin typeface="Source Code Pro"/>
              <a:ea typeface="Source Code Pro"/>
              <a:cs typeface="Source Code Pro"/>
              <a:sym typeface="Source Code Pro"/>
            </a:endParaRPr>
          </a:p>
        </p:txBody>
      </p:sp>
      <p:sp>
        <p:nvSpPr>
          <p:cNvPr id="392" name="Google Shape;392;p56"/>
          <p:cNvSpPr/>
          <p:nvPr/>
        </p:nvSpPr>
        <p:spPr>
          <a:xfrm>
            <a:off x="6407500" y="2130475"/>
            <a:ext cx="1890900" cy="340500"/>
          </a:xfrm>
          <a:prstGeom prst="rect">
            <a:avLst/>
          </a:prstGeom>
          <a:solidFill>
            <a:schemeClr val="accen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1</a:t>
            </a:r>
            <a:endParaRPr b="1" i="0" sz="1400" u="none" cap="none" strike="noStrike">
              <a:solidFill>
                <a:schemeClr val="lt1"/>
              </a:solidFill>
              <a:latin typeface="Source Code Pro"/>
              <a:ea typeface="Source Code Pro"/>
              <a:cs typeface="Source Code Pro"/>
              <a:sym typeface="Source Code Pro"/>
            </a:endParaRPr>
          </a:p>
        </p:txBody>
      </p:sp>
      <p:sp>
        <p:nvSpPr>
          <p:cNvPr id="393" name="Google Shape;393;p56"/>
          <p:cNvSpPr/>
          <p:nvPr/>
        </p:nvSpPr>
        <p:spPr>
          <a:xfrm>
            <a:off x="6407500" y="2584320"/>
            <a:ext cx="1890900" cy="340500"/>
          </a:xfrm>
          <a:prstGeom prst="rect">
            <a:avLst/>
          </a:prstGeom>
          <a:solidFill>
            <a:schemeClr val="accen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2</a:t>
            </a:r>
            <a:endParaRPr b="1" i="0" sz="1400" u="none" cap="none" strike="noStrike">
              <a:solidFill>
                <a:schemeClr val="lt1"/>
              </a:solidFill>
              <a:latin typeface="Source Code Pro"/>
              <a:ea typeface="Source Code Pro"/>
              <a:cs typeface="Source Code Pro"/>
              <a:sym typeface="Source Code Pro"/>
            </a:endParaRPr>
          </a:p>
        </p:txBody>
      </p:sp>
      <p:sp>
        <p:nvSpPr>
          <p:cNvPr id="394" name="Google Shape;394;p56"/>
          <p:cNvSpPr/>
          <p:nvPr/>
        </p:nvSpPr>
        <p:spPr>
          <a:xfrm>
            <a:off x="6407500" y="3038165"/>
            <a:ext cx="1890900" cy="340500"/>
          </a:xfrm>
          <a:prstGeom prst="rect">
            <a:avLst/>
          </a:prstGeom>
          <a:solidFill>
            <a:srgbClr val="A470AD"/>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3</a:t>
            </a:r>
            <a:endParaRPr b="1" i="0" sz="1400" u="none" cap="none" strike="noStrike">
              <a:solidFill>
                <a:schemeClr val="lt1"/>
              </a:solidFill>
              <a:latin typeface="Source Code Pro"/>
              <a:ea typeface="Source Code Pro"/>
              <a:cs typeface="Source Code Pro"/>
              <a:sym typeface="Source Code Pro"/>
            </a:endParaRPr>
          </a:p>
        </p:txBody>
      </p:sp>
      <p:sp>
        <p:nvSpPr>
          <p:cNvPr id="395" name="Google Shape;395;p56"/>
          <p:cNvSpPr txBox="1"/>
          <p:nvPr/>
        </p:nvSpPr>
        <p:spPr>
          <a:xfrm>
            <a:off x="6407500" y="1626213"/>
            <a:ext cx="1890900" cy="37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Program 2</a:t>
            </a:r>
            <a:endParaRPr b="1" i="0" sz="1800" u="none" cap="none" strike="noStrike">
              <a:solidFill>
                <a:srgbClr val="000000"/>
              </a:solidFill>
              <a:latin typeface="Source Code Pro"/>
              <a:ea typeface="Source Code Pro"/>
              <a:cs typeface="Source Code Pro"/>
              <a:sym typeface="Source Code Pro"/>
            </a:endParaRPr>
          </a:p>
        </p:txBody>
      </p:sp>
      <p:sp>
        <p:nvSpPr>
          <p:cNvPr id="396" name="Google Shape;396;p56"/>
          <p:cNvSpPr/>
          <p:nvPr/>
        </p:nvSpPr>
        <p:spPr>
          <a:xfrm>
            <a:off x="6407500" y="3492010"/>
            <a:ext cx="1890900" cy="340500"/>
          </a:xfrm>
          <a:prstGeom prst="rect">
            <a:avLst/>
          </a:prstGeom>
          <a:solidFill>
            <a:srgbClr val="A470AD"/>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4</a:t>
            </a:r>
            <a:endParaRPr b="1" i="0" sz="1400" u="none" cap="none" strike="noStrike">
              <a:solidFill>
                <a:schemeClr val="lt1"/>
              </a:solidFill>
              <a:latin typeface="Source Code Pro"/>
              <a:ea typeface="Source Code Pro"/>
              <a:cs typeface="Source Code Pro"/>
              <a:sym typeface="Source Code Pro"/>
            </a:endParaRPr>
          </a:p>
        </p:txBody>
      </p:sp>
      <p:sp>
        <p:nvSpPr>
          <p:cNvPr id="397" name="Google Shape;397;p56"/>
          <p:cNvSpPr/>
          <p:nvPr/>
        </p:nvSpPr>
        <p:spPr>
          <a:xfrm>
            <a:off x="3416400" y="1361525"/>
            <a:ext cx="2296500" cy="3630600"/>
          </a:xfrm>
          <a:prstGeom prst="roundRect">
            <a:avLst>
              <a:gd fmla="val 6038" name="adj"/>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CPU</a:t>
            </a:r>
            <a:endParaRPr b="1" i="0" sz="1800" u="none" cap="none" strike="noStrike">
              <a:solidFill>
                <a:srgbClr val="000000"/>
              </a:solidFill>
              <a:latin typeface="Source Code Pro"/>
              <a:ea typeface="Source Code Pro"/>
              <a:cs typeface="Source Code Pro"/>
              <a:sym typeface="Source Code Pro"/>
            </a:endParaRPr>
          </a:p>
        </p:txBody>
      </p:sp>
      <p:sp>
        <p:nvSpPr>
          <p:cNvPr id="398" name="Google Shape;398;p56"/>
          <p:cNvSpPr/>
          <p:nvPr/>
        </p:nvSpPr>
        <p:spPr>
          <a:xfrm>
            <a:off x="3778950" y="1928775"/>
            <a:ext cx="1890900" cy="333600"/>
          </a:xfrm>
          <a:prstGeom prst="rect">
            <a:avLst/>
          </a:prstGeom>
          <a:solidFill>
            <a:schemeClr val="accent4"/>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tmp1 = x + 1</a:t>
            </a:r>
            <a:endParaRPr b="1" i="0" sz="1400" u="none" cap="none" strike="noStrike">
              <a:solidFill>
                <a:schemeClr val="lt1"/>
              </a:solidFill>
              <a:latin typeface="Source Code Pro"/>
              <a:ea typeface="Source Code Pro"/>
              <a:cs typeface="Source Code Pro"/>
              <a:sym typeface="Source Code Pro"/>
            </a:endParaRPr>
          </a:p>
        </p:txBody>
      </p:sp>
      <p:sp>
        <p:nvSpPr>
          <p:cNvPr id="399" name="Google Shape;399;p56"/>
          <p:cNvSpPr/>
          <p:nvPr/>
        </p:nvSpPr>
        <p:spPr>
          <a:xfrm>
            <a:off x="3626550" y="2341355"/>
            <a:ext cx="1890900" cy="340500"/>
          </a:xfrm>
          <a:prstGeom prst="rect">
            <a:avLst/>
          </a:prstGeom>
          <a:solidFill>
            <a:schemeClr val="accen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tmp2 = x + 1</a:t>
            </a:r>
            <a:endParaRPr b="1" i="0" sz="1400" u="none" cap="none" strike="noStrike">
              <a:solidFill>
                <a:schemeClr val="lt1"/>
              </a:solidFill>
              <a:latin typeface="Source Code Pro"/>
              <a:ea typeface="Source Code Pro"/>
              <a:cs typeface="Source Code Pro"/>
              <a:sym typeface="Source Code Pro"/>
            </a:endParaRPr>
          </a:p>
        </p:txBody>
      </p:sp>
      <p:sp>
        <p:nvSpPr>
          <p:cNvPr id="400" name="Google Shape;400;p56"/>
          <p:cNvSpPr/>
          <p:nvPr/>
        </p:nvSpPr>
        <p:spPr>
          <a:xfrm>
            <a:off x="3626550" y="2760820"/>
            <a:ext cx="1890900" cy="340500"/>
          </a:xfrm>
          <a:prstGeom prst="rect">
            <a:avLst/>
          </a:prstGeom>
          <a:solidFill>
            <a:schemeClr val="accen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x = tmp2</a:t>
            </a:r>
            <a:endParaRPr b="1" i="0" sz="1400" u="none" cap="none" strike="noStrike">
              <a:solidFill>
                <a:schemeClr val="lt1"/>
              </a:solidFill>
              <a:latin typeface="Source Code Pro"/>
              <a:ea typeface="Source Code Pro"/>
              <a:cs typeface="Source Code Pro"/>
              <a:sym typeface="Source Code Pro"/>
            </a:endParaRPr>
          </a:p>
        </p:txBody>
      </p:sp>
      <p:sp>
        <p:nvSpPr>
          <p:cNvPr id="401" name="Google Shape;401;p56"/>
          <p:cNvSpPr/>
          <p:nvPr/>
        </p:nvSpPr>
        <p:spPr>
          <a:xfrm>
            <a:off x="3626550" y="3180290"/>
            <a:ext cx="1890900" cy="340500"/>
          </a:xfrm>
          <a:prstGeom prst="rect">
            <a:avLst/>
          </a:prstGeom>
          <a:solidFill>
            <a:srgbClr val="A470AD"/>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3</a:t>
            </a:r>
            <a:endParaRPr b="1" i="0" sz="1400" u="none" cap="none" strike="noStrike">
              <a:solidFill>
                <a:schemeClr val="lt1"/>
              </a:solidFill>
              <a:latin typeface="Source Code Pro"/>
              <a:ea typeface="Source Code Pro"/>
              <a:cs typeface="Source Code Pro"/>
              <a:sym typeface="Source Code Pro"/>
            </a:endParaRPr>
          </a:p>
        </p:txBody>
      </p:sp>
      <p:sp>
        <p:nvSpPr>
          <p:cNvPr id="402" name="Google Shape;402;p56"/>
          <p:cNvSpPr/>
          <p:nvPr/>
        </p:nvSpPr>
        <p:spPr>
          <a:xfrm>
            <a:off x="3771600" y="3599771"/>
            <a:ext cx="1890900" cy="333600"/>
          </a:xfrm>
          <a:prstGeom prst="rect">
            <a:avLst/>
          </a:prstGeom>
          <a:solidFill>
            <a:schemeClr val="accent4"/>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x = tmp1</a:t>
            </a:r>
            <a:endParaRPr b="1" i="0" sz="1400" u="none" cap="none" strike="noStrike">
              <a:solidFill>
                <a:schemeClr val="lt1"/>
              </a:solidFill>
              <a:latin typeface="Source Code Pro"/>
              <a:ea typeface="Source Code Pro"/>
              <a:cs typeface="Source Code Pro"/>
              <a:sym typeface="Source Code Pro"/>
            </a:endParaRPr>
          </a:p>
        </p:txBody>
      </p:sp>
      <p:sp>
        <p:nvSpPr>
          <p:cNvPr id="403" name="Google Shape;403;p56"/>
          <p:cNvSpPr/>
          <p:nvPr/>
        </p:nvSpPr>
        <p:spPr>
          <a:xfrm>
            <a:off x="3619200" y="4012341"/>
            <a:ext cx="1890900" cy="333600"/>
          </a:xfrm>
          <a:prstGeom prst="rect">
            <a:avLst/>
          </a:prstGeom>
          <a:solidFill>
            <a:srgbClr val="74BBC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3</a:t>
            </a:r>
            <a:endParaRPr b="1" i="0" sz="1400" u="none" cap="none" strike="noStrike">
              <a:solidFill>
                <a:schemeClr val="lt1"/>
              </a:solidFill>
              <a:latin typeface="Source Code Pro"/>
              <a:ea typeface="Source Code Pro"/>
              <a:cs typeface="Source Code Pro"/>
              <a:sym typeface="Source Code Pro"/>
            </a:endParaRPr>
          </a:p>
        </p:txBody>
      </p:sp>
      <p:sp>
        <p:nvSpPr>
          <p:cNvPr id="404" name="Google Shape;404;p56"/>
          <p:cNvSpPr/>
          <p:nvPr/>
        </p:nvSpPr>
        <p:spPr>
          <a:xfrm>
            <a:off x="3626550" y="4424935"/>
            <a:ext cx="1890900" cy="340500"/>
          </a:xfrm>
          <a:prstGeom prst="rect">
            <a:avLst/>
          </a:prstGeom>
          <a:solidFill>
            <a:srgbClr val="A470AD"/>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4</a:t>
            </a:r>
            <a:endParaRPr b="1" i="0" sz="1400" u="none" cap="none" strike="noStrike">
              <a:solidFill>
                <a:schemeClr val="lt1"/>
              </a:solidFill>
              <a:latin typeface="Source Code Pro"/>
              <a:ea typeface="Source Code Pro"/>
              <a:cs typeface="Source Code Pro"/>
              <a:sym typeface="Source Code Pro"/>
            </a:endParaRPr>
          </a:p>
        </p:txBody>
      </p:sp>
      <p:cxnSp>
        <p:nvCxnSpPr>
          <p:cNvPr id="405" name="Google Shape;405;p56"/>
          <p:cNvCxnSpPr>
            <a:stCxn id="388" idx="3"/>
            <a:endCxn id="398" idx="1"/>
          </p:cNvCxnSpPr>
          <p:nvPr/>
        </p:nvCxnSpPr>
        <p:spPr>
          <a:xfrm flipH="1" rot="10800000">
            <a:off x="2736500" y="2095675"/>
            <a:ext cx="1042500" cy="201600"/>
          </a:xfrm>
          <a:prstGeom prst="straightConnector1">
            <a:avLst/>
          </a:prstGeom>
          <a:noFill/>
          <a:ln cap="flat" cmpd="sng" w="38100">
            <a:solidFill>
              <a:schemeClr val="dk2"/>
            </a:solidFill>
            <a:prstDash val="solid"/>
            <a:round/>
            <a:headEnd len="sm" w="sm" type="none"/>
            <a:tailEnd len="med" w="med" type="triangle"/>
          </a:ln>
        </p:spPr>
      </p:cxnSp>
      <p:cxnSp>
        <p:nvCxnSpPr>
          <p:cNvPr id="406" name="Google Shape;406;p56"/>
          <p:cNvCxnSpPr>
            <a:stCxn id="389" idx="3"/>
            <a:endCxn id="402" idx="1"/>
          </p:cNvCxnSpPr>
          <p:nvPr/>
        </p:nvCxnSpPr>
        <p:spPr>
          <a:xfrm>
            <a:off x="2736500" y="2741921"/>
            <a:ext cx="1035000" cy="1024800"/>
          </a:xfrm>
          <a:prstGeom prst="straightConnector1">
            <a:avLst/>
          </a:prstGeom>
          <a:noFill/>
          <a:ln cap="flat" cmpd="sng" w="38100">
            <a:solidFill>
              <a:schemeClr val="dk2"/>
            </a:solidFill>
            <a:prstDash val="solid"/>
            <a:round/>
            <a:headEnd len="sm" w="sm" type="none"/>
            <a:tailEnd len="med" w="med" type="triangle"/>
          </a:ln>
        </p:spPr>
      </p:cxnSp>
      <p:cxnSp>
        <p:nvCxnSpPr>
          <p:cNvPr id="407" name="Google Shape;407;p56"/>
          <p:cNvCxnSpPr>
            <a:stCxn id="392" idx="1"/>
            <a:endCxn id="399" idx="3"/>
          </p:cNvCxnSpPr>
          <p:nvPr/>
        </p:nvCxnSpPr>
        <p:spPr>
          <a:xfrm flipH="1">
            <a:off x="5517400" y="2300725"/>
            <a:ext cx="890100" cy="210900"/>
          </a:xfrm>
          <a:prstGeom prst="straightConnector1">
            <a:avLst/>
          </a:prstGeom>
          <a:noFill/>
          <a:ln cap="flat" cmpd="sng" w="38100">
            <a:solidFill>
              <a:schemeClr val="dk2"/>
            </a:solidFill>
            <a:prstDash val="solid"/>
            <a:round/>
            <a:headEnd len="sm" w="sm" type="none"/>
            <a:tailEnd len="med" w="med" type="triangle"/>
          </a:ln>
        </p:spPr>
      </p:cxnSp>
      <p:cxnSp>
        <p:nvCxnSpPr>
          <p:cNvPr id="408" name="Google Shape;408;p56"/>
          <p:cNvCxnSpPr>
            <a:stCxn id="393" idx="1"/>
            <a:endCxn id="400" idx="3"/>
          </p:cNvCxnSpPr>
          <p:nvPr/>
        </p:nvCxnSpPr>
        <p:spPr>
          <a:xfrm flipH="1">
            <a:off x="5517400" y="2754570"/>
            <a:ext cx="890100" cy="176400"/>
          </a:xfrm>
          <a:prstGeom prst="straightConnector1">
            <a:avLst/>
          </a:prstGeom>
          <a:noFill/>
          <a:ln cap="flat" cmpd="sng" w="38100">
            <a:solidFill>
              <a:schemeClr val="dk2"/>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chemeClr val="accent2"/>
                </a:solidFill>
              </a:rPr>
              <a:t>Synchronization</a:t>
            </a:r>
            <a:r>
              <a:rPr lang="en"/>
              <a:t> prevents race conditions.</a:t>
            </a:r>
            <a:endParaRPr/>
          </a:p>
        </p:txBody>
      </p:sp>
      <p:sp>
        <p:nvSpPr>
          <p:cNvPr id="414" name="Google Shape;414;p57"/>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need to manage how multiple threads are allowed to access certain things.</a:t>
            </a:r>
            <a:endParaRPr/>
          </a:p>
          <a:p>
            <a:pPr indent="-342900" lvl="0" marL="914400" rtl="0" algn="l">
              <a:lnSpc>
                <a:spcPct val="115000"/>
              </a:lnSpc>
              <a:spcBef>
                <a:spcPts val="1600"/>
              </a:spcBef>
              <a:spcAft>
                <a:spcPts val="0"/>
              </a:spcAft>
              <a:buSzPts val="1800"/>
              <a:buAutoNum type="arabicPeriod"/>
            </a:pPr>
            <a:r>
              <a:rPr b="1" lang="en"/>
              <a:t>Mutual exclusion</a:t>
            </a:r>
            <a:r>
              <a:rPr lang="en"/>
              <a:t>: only one thread can do this at a time (mutex)</a:t>
            </a:r>
            <a:endParaRPr/>
          </a:p>
          <a:p>
            <a:pPr indent="-342900" lvl="0" marL="914400" rtl="0" algn="l">
              <a:lnSpc>
                <a:spcPct val="115000"/>
              </a:lnSpc>
              <a:spcBef>
                <a:spcPts val="0"/>
              </a:spcBef>
              <a:spcAft>
                <a:spcPts val="0"/>
              </a:spcAft>
              <a:buSzPts val="1800"/>
              <a:buAutoNum type="arabicPeriod"/>
            </a:pPr>
            <a:r>
              <a:rPr b="1" lang="en"/>
              <a:t>Ordering</a:t>
            </a:r>
            <a:r>
              <a:rPr lang="en"/>
              <a:t>: this thread must wait until some condition is true (condition variable; cv)</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8"/>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Mutexes provide mutual exclusion between critical sections</a:t>
            </a:r>
            <a:endParaRPr/>
          </a:p>
        </p:txBody>
      </p:sp>
      <p:sp>
        <p:nvSpPr>
          <p:cNvPr id="420" name="Google Shape;420;p58"/>
          <p:cNvSpPr txBox="1"/>
          <p:nvPr>
            <p:ph idx="1" type="body"/>
          </p:nvPr>
        </p:nvSpPr>
        <p:spPr>
          <a:xfrm>
            <a:off x="311700" y="1468825"/>
            <a:ext cx="8520600" cy="951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b="1" lang="en" sz="2000"/>
              <a:t>lock(): </a:t>
            </a:r>
            <a:r>
              <a:rPr lang="en" sz="2000"/>
              <a:t>acquires mutex or waits until released</a:t>
            </a:r>
            <a:endParaRPr sz="2000"/>
          </a:p>
          <a:p>
            <a:pPr indent="-355600" lvl="0" marL="457200" rtl="0" algn="l">
              <a:lnSpc>
                <a:spcPct val="115000"/>
              </a:lnSpc>
              <a:spcBef>
                <a:spcPts val="0"/>
              </a:spcBef>
              <a:spcAft>
                <a:spcPts val="0"/>
              </a:spcAft>
              <a:buSzPts val="2000"/>
              <a:buChar char="●"/>
            </a:pPr>
            <a:r>
              <a:rPr b="1" lang="en" sz="2000"/>
              <a:t>unlock(): </a:t>
            </a:r>
            <a:r>
              <a:rPr lang="en" sz="2000"/>
              <a:t>releases ownership of the mutex</a:t>
            </a:r>
            <a:endParaRPr sz="2000"/>
          </a:p>
        </p:txBody>
      </p:sp>
      <p:sp>
        <p:nvSpPr>
          <p:cNvPr id="421" name="Google Shape;421;p58"/>
          <p:cNvSpPr/>
          <p:nvPr/>
        </p:nvSpPr>
        <p:spPr>
          <a:xfrm>
            <a:off x="1150400" y="2892475"/>
            <a:ext cx="1890900" cy="333600"/>
          </a:xfrm>
          <a:prstGeom prst="rect">
            <a:avLst/>
          </a:prstGeom>
          <a:solidFill>
            <a:schemeClr val="accent4"/>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tmp1 = x + 1</a:t>
            </a:r>
            <a:endParaRPr b="1" i="0" sz="1400" u="none" cap="none" strike="noStrike">
              <a:solidFill>
                <a:schemeClr val="lt1"/>
              </a:solidFill>
              <a:latin typeface="Source Code Pro"/>
              <a:ea typeface="Source Code Pro"/>
              <a:cs typeface="Source Code Pro"/>
              <a:sym typeface="Source Code Pro"/>
            </a:endParaRPr>
          </a:p>
        </p:txBody>
      </p:sp>
      <p:sp>
        <p:nvSpPr>
          <p:cNvPr id="422" name="Google Shape;422;p58"/>
          <p:cNvSpPr/>
          <p:nvPr/>
        </p:nvSpPr>
        <p:spPr>
          <a:xfrm>
            <a:off x="1150400" y="3226071"/>
            <a:ext cx="1890900" cy="333600"/>
          </a:xfrm>
          <a:prstGeom prst="rect">
            <a:avLst/>
          </a:prstGeom>
          <a:solidFill>
            <a:schemeClr val="accent4"/>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x = tmp1</a:t>
            </a:r>
            <a:endParaRPr b="1" i="0" sz="1400" u="none" cap="none" strike="noStrike">
              <a:solidFill>
                <a:schemeClr val="lt1"/>
              </a:solidFill>
              <a:latin typeface="Source Code Pro"/>
              <a:ea typeface="Source Code Pro"/>
              <a:cs typeface="Source Code Pro"/>
              <a:sym typeface="Source Code Pro"/>
            </a:endParaRPr>
          </a:p>
        </p:txBody>
      </p:sp>
      <p:sp>
        <p:nvSpPr>
          <p:cNvPr id="423" name="Google Shape;423;p58"/>
          <p:cNvSpPr/>
          <p:nvPr/>
        </p:nvSpPr>
        <p:spPr>
          <a:xfrm>
            <a:off x="1150400" y="4010366"/>
            <a:ext cx="1890900" cy="333600"/>
          </a:xfrm>
          <a:prstGeom prst="rect">
            <a:avLst/>
          </a:prstGeom>
          <a:solidFill>
            <a:srgbClr val="74BBC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3</a:t>
            </a:r>
            <a:endParaRPr b="1" i="0" sz="1400" u="none" cap="none" strike="noStrike">
              <a:solidFill>
                <a:schemeClr val="lt1"/>
              </a:solidFill>
              <a:latin typeface="Source Code Pro"/>
              <a:ea typeface="Source Code Pro"/>
              <a:cs typeface="Source Code Pro"/>
              <a:sym typeface="Source Code Pro"/>
            </a:endParaRPr>
          </a:p>
        </p:txBody>
      </p:sp>
      <p:sp>
        <p:nvSpPr>
          <p:cNvPr id="424" name="Google Shape;424;p58"/>
          <p:cNvSpPr/>
          <p:nvPr/>
        </p:nvSpPr>
        <p:spPr>
          <a:xfrm>
            <a:off x="6102700" y="2892475"/>
            <a:ext cx="1890900" cy="340500"/>
          </a:xfrm>
          <a:prstGeom prst="rect">
            <a:avLst/>
          </a:prstGeom>
          <a:solidFill>
            <a:schemeClr val="accen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tmp2 = x + 1</a:t>
            </a:r>
            <a:endParaRPr b="1" i="0" sz="1400" u="none" cap="none" strike="noStrike">
              <a:solidFill>
                <a:schemeClr val="lt1"/>
              </a:solidFill>
              <a:latin typeface="Source Code Pro"/>
              <a:ea typeface="Source Code Pro"/>
              <a:cs typeface="Source Code Pro"/>
              <a:sym typeface="Source Code Pro"/>
            </a:endParaRPr>
          </a:p>
        </p:txBody>
      </p:sp>
      <p:sp>
        <p:nvSpPr>
          <p:cNvPr id="425" name="Google Shape;425;p58"/>
          <p:cNvSpPr/>
          <p:nvPr/>
        </p:nvSpPr>
        <p:spPr>
          <a:xfrm>
            <a:off x="6102700" y="3222620"/>
            <a:ext cx="1890900" cy="340500"/>
          </a:xfrm>
          <a:prstGeom prst="rect">
            <a:avLst/>
          </a:prstGeom>
          <a:solidFill>
            <a:schemeClr val="accen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x = tmp2</a:t>
            </a:r>
            <a:endParaRPr b="1" i="0" sz="1400" u="none" cap="none" strike="noStrike">
              <a:solidFill>
                <a:schemeClr val="lt1"/>
              </a:solidFill>
              <a:latin typeface="Source Code Pro"/>
              <a:ea typeface="Source Code Pro"/>
              <a:cs typeface="Source Code Pro"/>
              <a:sym typeface="Source Code Pro"/>
            </a:endParaRPr>
          </a:p>
        </p:txBody>
      </p:sp>
      <p:sp>
        <p:nvSpPr>
          <p:cNvPr id="426" name="Google Shape;426;p58"/>
          <p:cNvSpPr/>
          <p:nvPr/>
        </p:nvSpPr>
        <p:spPr>
          <a:xfrm>
            <a:off x="6102700" y="3952565"/>
            <a:ext cx="1890900" cy="340500"/>
          </a:xfrm>
          <a:prstGeom prst="rect">
            <a:avLst/>
          </a:prstGeom>
          <a:solidFill>
            <a:srgbClr val="A470AD"/>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3</a:t>
            </a:r>
            <a:endParaRPr b="1" i="0" sz="1400" u="none" cap="none" strike="noStrike">
              <a:solidFill>
                <a:schemeClr val="lt1"/>
              </a:solidFill>
              <a:latin typeface="Source Code Pro"/>
              <a:ea typeface="Source Code Pro"/>
              <a:cs typeface="Source Code Pro"/>
              <a:sym typeface="Source Code Pro"/>
            </a:endParaRPr>
          </a:p>
        </p:txBody>
      </p:sp>
      <p:sp>
        <p:nvSpPr>
          <p:cNvPr id="427" name="Google Shape;427;p58"/>
          <p:cNvSpPr/>
          <p:nvPr/>
        </p:nvSpPr>
        <p:spPr>
          <a:xfrm>
            <a:off x="6102700" y="4406410"/>
            <a:ext cx="1890900" cy="340500"/>
          </a:xfrm>
          <a:prstGeom prst="rect">
            <a:avLst/>
          </a:prstGeom>
          <a:solidFill>
            <a:srgbClr val="A470AD"/>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4</a:t>
            </a:r>
            <a:endParaRPr b="1" i="0" sz="1400" u="none" cap="none" strike="noStrike">
              <a:solidFill>
                <a:schemeClr val="lt1"/>
              </a:solidFill>
              <a:latin typeface="Source Code Pro"/>
              <a:ea typeface="Source Code Pro"/>
              <a:cs typeface="Source Code Pro"/>
              <a:sym typeface="Source Code Pro"/>
            </a:endParaRPr>
          </a:p>
        </p:txBody>
      </p:sp>
      <p:sp>
        <p:nvSpPr>
          <p:cNvPr id="428" name="Google Shape;428;p58"/>
          <p:cNvSpPr/>
          <p:nvPr/>
        </p:nvSpPr>
        <p:spPr>
          <a:xfrm>
            <a:off x="1150400" y="2598773"/>
            <a:ext cx="1890900" cy="293700"/>
          </a:xfrm>
          <a:prstGeom prst="rect">
            <a:avLst/>
          </a:prstGeom>
          <a:solidFill>
            <a:schemeClr val="accent6"/>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2"/>
                </a:solidFill>
                <a:latin typeface="Source Code Pro"/>
                <a:ea typeface="Source Code Pro"/>
                <a:cs typeface="Source Code Pro"/>
                <a:sym typeface="Source Code Pro"/>
              </a:rPr>
              <a:t>m.lock()</a:t>
            </a:r>
            <a:endParaRPr b="1" i="0" sz="1400" u="none" cap="none" strike="noStrike">
              <a:solidFill>
                <a:schemeClr val="dk2"/>
              </a:solidFill>
              <a:latin typeface="Source Code Pro"/>
              <a:ea typeface="Source Code Pro"/>
              <a:cs typeface="Source Code Pro"/>
              <a:sym typeface="Source Code Pro"/>
            </a:endParaRPr>
          </a:p>
        </p:txBody>
      </p:sp>
      <p:sp>
        <p:nvSpPr>
          <p:cNvPr id="429" name="Google Shape;429;p58"/>
          <p:cNvSpPr/>
          <p:nvPr/>
        </p:nvSpPr>
        <p:spPr>
          <a:xfrm>
            <a:off x="1150400" y="3563123"/>
            <a:ext cx="1890900" cy="293700"/>
          </a:xfrm>
          <a:prstGeom prst="rect">
            <a:avLst/>
          </a:prstGeom>
          <a:solidFill>
            <a:schemeClr val="accent6"/>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2"/>
                </a:solidFill>
                <a:latin typeface="Source Code Pro"/>
                <a:ea typeface="Source Code Pro"/>
                <a:cs typeface="Source Code Pro"/>
                <a:sym typeface="Source Code Pro"/>
              </a:rPr>
              <a:t>m.unlock()</a:t>
            </a:r>
            <a:endParaRPr b="1" i="0" sz="1400" u="none" cap="none" strike="noStrike">
              <a:solidFill>
                <a:schemeClr val="dk2"/>
              </a:solidFill>
              <a:latin typeface="Source Code Pro"/>
              <a:ea typeface="Source Code Pro"/>
              <a:cs typeface="Source Code Pro"/>
              <a:sym typeface="Source Code Pro"/>
            </a:endParaRPr>
          </a:p>
        </p:txBody>
      </p:sp>
      <p:sp>
        <p:nvSpPr>
          <p:cNvPr id="430" name="Google Shape;430;p58"/>
          <p:cNvSpPr/>
          <p:nvPr/>
        </p:nvSpPr>
        <p:spPr>
          <a:xfrm>
            <a:off x="6102700" y="2584415"/>
            <a:ext cx="1890900" cy="293700"/>
          </a:xfrm>
          <a:prstGeom prst="rect">
            <a:avLst/>
          </a:prstGeom>
          <a:solidFill>
            <a:schemeClr val="accent6"/>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2"/>
                </a:solidFill>
                <a:latin typeface="Source Code Pro"/>
                <a:ea typeface="Source Code Pro"/>
                <a:cs typeface="Source Code Pro"/>
                <a:sym typeface="Source Code Pro"/>
              </a:rPr>
              <a:t>m.lock()</a:t>
            </a:r>
            <a:endParaRPr b="1" i="0" sz="1400" u="none" cap="none" strike="noStrike">
              <a:solidFill>
                <a:schemeClr val="dk2"/>
              </a:solidFill>
              <a:latin typeface="Source Code Pro"/>
              <a:ea typeface="Source Code Pro"/>
              <a:cs typeface="Source Code Pro"/>
              <a:sym typeface="Source Code Pro"/>
            </a:endParaRPr>
          </a:p>
        </p:txBody>
      </p:sp>
      <p:sp>
        <p:nvSpPr>
          <p:cNvPr id="431" name="Google Shape;431;p58"/>
          <p:cNvSpPr/>
          <p:nvPr/>
        </p:nvSpPr>
        <p:spPr>
          <a:xfrm>
            <a:off x="6102700" y="3571042"/>
            <a:ext cx="1890900" cy="293700"/>
          </a:xfrm>
          <a:prstGeom prst="rect">
            <a:avLst/>
          </a:prstGeom>
          <a:solidFill>
            <a:schemeClr val="accent6"/>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2"/>
                </a:solidFill>
                <a:latin typeface="Source Code Pro"/>
                <a:ea typeface="Source Code Pro"/>
                <a:cs typeface="Source Code Pro"/>
                <a:sym typeface="Source Code Pro"/>
              </a:rPr>
              <a:t>m.unlock()</a:t>
            </a:r>
            <a:endParaRPr b="1" i="0" sz="1400" u="none" cap="none" strike="noStrike">
              <a:solidFill>
                <a:schemeClr val="dk2"/>
              </a:solidFill>
              <a:latin typeface="Source Code Pro"/>
              <a:ea typeface="Source Code Pro"/>
              <a:cs typeface="Source Code Pro"/>
              <a:sym typeface="Source Code Pro"/>
            </a:endParaRPr>
          </a:p>
        </p:txBody>
      </p:sp>
      <p:sp>
        <p:nvSpPr>
          <p:cNvPr id="432" name="Google Shape;432;p58"/>
          <p:cNvSpPr/>
          <p:nvPr/>
        </p:nvSpPr>
        <p:spPr>
          <a:xfrm>
            <a:off x="3496650" y="2878125"/>
            <a:ext cx="2150700" cy="951000"/>
          </a:xfrm>
          <a:prstGeom prst="rect">
            <a:avLst/>
          </a:prstGeom>
          <a:solidFill>
            <a:schemeClr val="accent6"/>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Source Code Pro"/>
                <a:ea typeface="Source Code Pro"/>
                <a:cs typeface="Source Code Pro"/>
                <a:sym typeface="Source Code Pro"/>
              </a:rPr>
              <a:t>m</a:t>
            </a:r>
            <a:endParaRPr b="1" i="0" sz="1800" u="none" cap="none" strike="noStrike">
              <a:solidFill>
                <a:schemeClr val="dk2"/>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Source Code Pro"/>
                <a:ea typeface="Source Code Pro"/>
                <a:cs typeface="Source Code Pro"/>
                <a:sym typeface="Source Code Pro"/>
              </a:rPr>
              <a:t>(shared mutex)</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
                                        <p:tgtEl>
                                          <p:spTgt spid="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9"/>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Condition variables provide communication between threads</a:t>
            </a:r>
            <a:endParaRPr/>
          </a:p>
        </p:txBody>
      </p:sp>
      <p:sp>
        <p:nvSpPr>
          <p:cNvPr id="438" name="Google Shape;438;p59"/>
          <p:cNvSpPr txBox="1"/>
          <p:nvPr>
            <p:ph idx="1" type="body"/>
          </p:nvPr>
        </p:nvSpPr>
        <p:spPr>
          <a:xfrm>
            <a:off x="311700" y="1468825"/>
            <a:ext cx="8520600" cy="3312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b="1" lang="en" sz="2000"/>
              <a:t>wait(mutex m): </a:t>
            </a:r>
            <a:r>
              <a:rPr lang="en" sz="2000"/>
              <a:t>waits on the cv</a:t>
            </a:r>
            <a:endParaRPr sz="2000"/>
          </a:p>
          <a:p>
            <a:pPr indent="-355600" lvl="1" marL="914400" rtl="0" algn="l">
              <a:lnSpc>
                <a:spcPct val="115000"/>
              </a:lnSpc>
              <a:spcBef>
                <a:spcPts val="0"/>
              </a:spcBef>
              <a:spcAft>
                <a:spcPts val="0"/>
              </a:spcAft>
              <a:buSzPts val="2000"/>
              <a:buChar char="○"/>
            </a:pPr>
            <a:r>
              <a:rPr lang="en" sz="2000"/>
              <a:t>m.unlock();</a:t>
            </a:r>
            <a:endParaRPr sz="2000"/>
          </a:p>
          <a:p>
            <a:pPr indent="-355600" lvl="1" marL="914400" rtl="0" algn="l">
              <a:lnSpc>
                <a:spcPct val="115000"/>
              </a:lnSpc>
              <a:spcBef>
                <a:spcPts val="0"/>
              </a:spcBef>
              <a:spcAft>
                <a:spcPts val="0"/>
              </a:spcAft>
              <a:buSzPts val="2000"/>
              <a:buChar char="○"/>
            </a:pPr>
            <a:r>
              <a:rPr lang="en" sz="2000"/>
              <a:t>go on a waiting queue</a:t>
            </a:r>
            <a:endParaRPr sz="2000"/>
          </a:p>
          <a:p>
            <a:pPr indent="-355600" lvl="1" marL="914400" rtl="0" algn="l">
              <a:lnSpc>
                <a:spcPct val="115000"/>
              </a:lnSpc>
              <a:spcBef>
                <a:spcPts val="0"/>
              </a:spcBef>
              <a:spcAft>
                <a:spcPts val="0"/>
              </a:spcAft>
              <a:buSzPts val="2000"/>
              <a:buChar char="○"/>
            </a:pPr>
            <a:r>
              <a:rPr lang="en" sz="2000"/>
              <a:t>sleep until signal/broadcast is called</a:t>
            </a:r>
            <a:endParaRPr sz="2000"/>
          </a:p>
          <a:p>
            <a:pPr indent="-355600" lvl="1" marL="914400" rtl="0" algn="l">
              <a:lnSpc>
                <a:spcPct val="115000"/>
              </a:lnSpc>
              <a:spcBef>
                <a:spcPts val="0"/>
              </a:spcBef>
              <a:spcAft>
                <a:spcPts val="0"/>
              </a:spcAft>
              <a:buSzPts val="2000"/>
              <a:buChar char="○"/>
            </a:pPr>
            <a:r>
              <a:rPr lang="en" sz="2000"/>
              <a:t>m.lock();</a:t>
            </a:r>
            <a:endParaRPr sz="2000"/>
          </a:p>
          <a:p>
            <a:pPr indent="-355600" lvl="0" marL="457200" rtl="0" algn="l">
              <a:lnSpc>
                <a:spcPct val="115000"/>
              </a:lnSpc>
              <a:spcBef>
                <a:spcPts val="0"/>
              </a:spcBef>
              <a:spcAft>
                <a:spcPts val="0"/>
              </a:spcAft>
              <a:buSzPts val="2000"/>
              <a:buChar char="●"/>
            </a:pPr>
            <a:r>
              <a:rPr b="1" lang="en" sz="2000"/>
              <a:t>signal(): </a:t>
            </a:r>
            <a:r>
              <a:rPr lang="en" sz="2000"/>
              <a:t>wakes one thread waiting on the cv</a:t>
            </a:r>
            <a:endParaRPr sz="2000"/>
          </a:p>
          <a:p>
            <a:pPr indent="-355600" lvl="0" marL="457200" rtl="0" algn="l">
              <a:lnSpc>
                <a:spcPct val="115000"/>
              </a:lnSpc>
              <a:spcBef>
                <a:spcPts val="0"/>
              </a:spcBef>
              <a:spcAft>
                <a:spcPts val="0"/>
              </a:spcAft>
              <a:buSzPts val="2000"/>
              <a:buChar char="●"/>
            </a:pPr>
            <a:r>
              <a:rPr b="1" lang="en" sz="2000"/>
              <a:t>broadcast():</a:t>
            </a:r>
            <a:r>
              <a:rPr lang="en" sz="2000"/>
              <a:t> wakes all threads waiting on the cv</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0"/>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SzPts val="3600"/>
              <a:buNone/>
            </a:pPr>
            <a:r>
              <a:rPr lang="en"/>
              <a:t>Exercise 1: Threads and races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Exercise 1: Threads and races</a:t>
            </a:r>
            <a:endParaRPr/>
          </a:p>
        </p:txBody>
      </p:sp>
      <p:sp>
        <p:nvSpPr>
          <p:cNvPr id="449" name="Google Shape;449;p61"/>
          <p:cNvSpPr txBox="1"/>
          <p:nvPr>
            <p:ph idx="1" type="body"/>
          </p:nvPr>
        </p:nvSpPr>
        <p:spPr>
          <a:xfrm>
            <a:off x="311700" y="1468825"/>
            <a:ext cx="6618300" cy="347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solidFill>
                <a:srgbClr val="7030A0"/>
              </a:solidFill>
            </a:endParaRPr>
          </a:p>
          <a:p>
            <a:pPr indent="0" lvl="0" marL="0" rtl="0" algn="l">
              <a:lnSpc>
                <a:spcPct val="100000"/>
              </a:lnSpc>
              <a:spcBef>
                <a:spcPts val="0"/>
              </a:spcBef>
              <a:spcAft>
                <a:spcPts val="0"/>
              </a:spcAft>
              <a:buSzPts val="1800"/>
              <a:buNone/>
            </a:pPr>
            <a:r>
              <a:rPr lang="en">
                <a:solidFill>
                  <a:srgbClr val="7030A0"/>
                </a:solidFill>
              </a:rPr>
              <a:t>void</a:t>
            </a:r>
            <a:r>
              <a:rPr lang="en">
                <a:solidFill>
                  <a:srgbClr val="000000"/>
                </a:solidFill>
              </a:rPr>
              <a:t> </a:t>
            </a:r>
            <a:r>
              <a:rPr lang="en">
                <a:solidFill>
                  <a:srgbClr val="00B0F0"/>
                </a:solidFill>
              </a:rPr>
              <a:t>child</a:t>
            </a:r>
            <a:r>
              <a:rPr lang="en">
                <a:solidFill>
                  <a:srgbClr val="000000"/>
                </a:solidFill>
              </a:rPr>
              <a:t>() {</a:t>
            </a:r>
            <a:endParaRPr>
              <a:solidFill>
                <a:srgbClr val="000000"/>
              </a:solidFill>
            </a:endParaRPr>
          </a:p>
          <a:p>
            <a:pPr indent="0" lvl="0" marL="0" rtl="0" algn="l">
              <a:lnSpc>
                <a:spcPct val="100000"/>
              </a:lnSpc>
              <a:spcBef>
                <a:spcPts val="0"/>
              </a:spcBef>
              <a:spcAft>
                <a:spcPts val="0"/>
              </a:spcAft>
              <a:buSzPts val="1800"/>
              <a:buNone/>
            </a:pPr>
            <a:r>
              <a:rPr lang="en">
                <a:solidFill>
                  <a:srgbClr val="000000"/>
                </a:solidFill>
              </a:rPr>
              <a:t>    </a:t>
            </a:r>
            <a:r>
              <a:rPr lang="en">
                <a:solidFill>
                  <a:srgbClr val="7030A0"/>
                </a:solidFill>
              </a:rPr>
              <a:t>for</a:t>
            </a:r>
            <a:r>
              <a:rPr lang="en">
                <a:solidFill>
                  <a:srgbClr val="000000"/>
                </a:solidFill>
              </a:rPr>
              <a:t> (</a:t>
            </a:r>
            <a:r>
              <a:rPr lang="en">
                <a:solidFill>
                  <a:srgbClr val="7030A0"/>
                </a:solidFill>
              </a:rPr>
              <a:t>int</a:t>
            </a:r>
            <a:r>
              <a:rPr lang="en">
                <a:solidFill>
                  <a:srgbClr val="000000"/>
                </a:solidFill>
              </a:rPr>
              <a:t> </a:t>
            </a:r>
            <a:r>
              <a:rPr lang="en">
                <a:solidFill>
                  <a:srgbClr val="00B0F0"/>
                </a:solidFill>
              </a:rPr>
              <a:t>i </a:t>
            </a:r>
            <a:r>
              <a:rPr lang="en">
                <a:solidFill>
                  <a:srgbClr val="000000"/>
                </a:solidFill>
              </a:rPr>
              <a:t>= </a:t>
            </a:r>
            <a:r>
              <a:rPr lang="en">
                <a:solidFill>
                  <a:srgbClr val="00B050"/>
                </a:solidFill>
              </a:rPr>
              <a:t>0</a:t>
            </a:r>
            <a:r>
              <a:rPr lang="en">
                <a:solidFill>
                  <a:srgbClr val="000000"/>
                </a:solidFill>
              </a:rPr>
              <a:t>; </a:t>
            </a:r>
            <a:r>
              <a:rPr lang="en">
                <a:solidFill>
                  <a:srgbClr val="00B0F0"/>
                </a:solidFill>
              </a:rPr>
              <a:t>i</a:t>
            </a:r>
            <a:r>
              <a:rPr lang="en">
                <a:solidFill>
                  <a:srgbClr val="000000"/>
                </a:solidFill>
              </a:rPr>
              <a:t> &lt; </a:t>
            </a:r>
            <a:r>
              <a:rPr lang="en">
                <a:solidFill>
                  <a:srgbClr val="00B0F0"/>
                </a:solidFill>
              </a:rPr>
              <a:t>NUM_ITER</a:t>
            </a:r>
            <a:r>
              <a:rPr lang="en">
                <a:solidFill>
                  <a:srgbClr val="000000"/>
                </a:solidFill>
              </a:rPr>
              <a:t>; </a:t>
            </a:r>
            <a:r>
              <a:rPr lang="en">
                <a:solidFill>
                  <a:srgbClr val="00B0F0"/>
                </a:solidFill>
              </a:rPr>
              <a:t>i</a:t>
            </a:r>
            <a:r>
              <a:rPr lang="en">
                <a:solidFill>
                  <a:srgbClr val="000000"/>
                </a:solidFill>
              </a:rPr>
              <a:t>++) {</a:t>
            </a:r>
            <a:endParaRPr>
              <a:solidFill>
                <a:srgbClr val="000000"/>
              </a:solidFill>
            </a:endParaRPr>
          </a:p>
          <a:p>
            <a:pPr indent="0" lvl="0" marL="0" rtl="0" algn="l">
              <a:lnSpc>
                <a:spcPct val="100000"/>
              </a:lnSpc>
              <a:spcBef>
                <a:spcPts val="0"/>
              </a:spcBef>
              <a:spcAft>
                <a:spcPts val="0"/>
              </a:spcAft>
              <a:buSzPts val="1800"/>
              <a:buNone/>
            </a:pPr>
            <a:r>
              <a:rPr lang="en">
                <a:solidFill>
                  <a:srgbClr val="7030A0"/>
                </a:solidFill>
              </a:rPr>
              <a:t>        </a:t>
            </a:r>
            <a:r>
              <a:rPr b="1" lang="en">
                <a:solidFill>
                  <a:srgbClr val="00B0F0"/>
                </a:solidFill>
              </a:rPr>
              <a:t>counter</a:t>
            </a:r>
            <a:r>
              <a:rPr b="1" lang="en">
                <a:solidFill>
                  <a:srgbClr val="000000"/>
                </a:solidFill>
              </a:rPr>
              <a:t>++;</a:t>
            </a:r>
            <a:endParaRPr b="1">
              <a:solidFill>
                <a:srgbClr val="000000"/>
              </a:solidFill>
            </a:endParaRPr>
          </a:p>
          <a:p>
            <a:pPr indent="0" lvl="0" marL="0" rtl="0" algn="l">
              <a:lnSpc>
                <a:spcPct val="100000"/>
              </a:lnSpc>
              <a:spcBef>
                <a:spcPts val="0"/>
              </a:spcBef>
              <a:spcAft>
                <a:spcPts val="0"/>
              </a:spcAft>
              <a:buSzPts val="1800"/>
              <a:buNone/>
            </a:pPr>
            <a:r>
              <a:rPr lang="en">
                <a:solidFill>
                  <a:srgbClr val="000000"/>
                </a:solidFill>
              </a:rPr>
              <a:t>    }</a:t>
            </a:r>
            <a:endParaRPr>
              <a:solidFill>
                <a:srgbClr val="000000"/>
              </a:solidFill>
            </a:endParaRPr>
          </a:p>
          <a:p>
            <a:pPr indent="0" lvl="0" marL="0" rtl="0" algn="l">
              <a:lnSpc>
                <a:spcPct val="100000"/>
              </a:lnSpc>
              <a:spcBef>
                <a:spcPts val="0"/>
              </a:spcBef>
              <a:spcAft>
                <a:spcPts val="0"/>
              </a:spcAft>
              <a:buSzPts val="1800"/>
              <a:buNone/>
            </a:pPr>
            <a:r>
              <a:rPr lang="en">
                <a:solidFill>
                  <a:srgbClr val="000000"/>
                </a:solidFill>
              </a:rPr>
              <a:t>}</a:t>
            </a:r>
            <a:endParaRPr>
              <a:solidFill>
                <a:srgbClr val="000000"/>
              </a:solidFill>
            </a:endParaRPr>
          </a:p>
          <a:p>
            <a:pPr indent="0" lvl="0" marL="0" rtl="0" algn="l">
              <a:lnSpc>
                <a:spcPct val="100000"/>
              </a:lnSpc>
              <a:spcBef>
                <a:spcPts val="0"/>
              </a:spcBef>
              <a:spcAft>
                <a:spcPts val="0"/>
              </a:spcAft>
              <a:buSzPts val="1800"/>
              <a:buNone/>
            </a:pPr>
            <a:r>
              <a:t/>
            </a:r>
            <a:endParaRPr>
              <a:solidFill>
                <a:srgbClr val="000000"/>
              </a:solidFill>
            </a:endParaRPr>
          </a:p>
          <a:p>
            <a:pPr indent="0" lvl="0" marL="0" rtl="0" algn="l">
              <a:lnSpc>
                <a:spcPct val="100000"/>
              </a:lnSpc>
              <a:spcBef>
                <a:spcPts val="0"/>
              </a:spcBef>
              <a:spcAft>
                <a:spcPts val="0"/>
              </a:spcAft>
              <a:buSzPts val="1800"/>
              <a:buNone/>
            </a:pPr>
            <a:r>
              <a:rPr lang="en">
                <a:solidFill>
                  <a:srgbClr val="7030A0"/>
                </a:solidFill>
              </a:rPr>
              <a:t>void</a:t>
            </a:r>
            <a:r>
              <a:rPr lang="en">
                <a:solidFill>
                  <a:srgbClr val="000000"/>
                </a:solidFill>
              </a:rPr>
              <a:t> </a:t>
            </a:r>
            <a:r>
              <a:rPr lang="en">
                <a:solidFill>
                  <a:srgbClr val="00B0F0"/>
                </a:solidFill>
              </a:rPr>
              <a:t>main</a:t>
            </a:r>
            <a:r>
              <a:rPr lang="en">
                <a:solidFill>
                  <a:srgbClr val="000000"/>
                </a:solidFill>
              </a:rPr>
              <a:t>() {</a:t>
            </a:r>
            <a:endParaRPr>
              <a:solidFill>
                <a:srgbClr val="000000"/>
              </a:solidFill>
            </a:endParaRPr>
          </a:p>
          <a:p>
            <a:pPr indent="0" lvl="0" marL="0" rtl="0" algn="l">
              <a:lnSpc>
                <a:spcPct val="100000"/>
              </a:lnSpc>
              <a:spcBef>
                <a:spcPts val="0"/>
              </a:spcBef>
              <a:spcAft>
                <a:spcPts val="0"/>
              </a:spcAft>
              <a:buSzPts val="1800"/>
              <a:buNone/>
            </a:pPr>
            <a:r>
              <a:rPr lang="en">
                <a:solidFill>
                  <a:srgbClr val="000000"/>
                </a:solidFill>
              </a:rPr>
              <a:t>    </a:t>
            </a:r>
            <a:r>
              <a:rPr lang="en">
                <a:solidFill>
                  <a:srgbClr val="7030A0"/>
                </a:solidFill>
              </a:rPr>
              <a:t>for</a:t>
            </a:r>
            <a:r>
              <a:rPr lang="en">
                <a:solidFill>
                  <a:srgbClr val="000000"/>
                </a:solidFill>
              </a:rPr>
              <a:t> (</a:t>
            </a:r>
            <a:r>
              <a:rPr lang="en">
                <a:solidFill>
                  <a:srgbClr val="7030A0"/>
                </a:solidFill>
              </a:rPr>
              <a:t>int</a:t>
            </a:r>
            <a:r>
              <a:rPr lang="en">
                <a:solidFill>
                  <a:srgbClr val="000000"/>
                </a:solidFill>
              </a:rPr>
              <a:t> </a:t>
            </a:r>
            <a:r>
              <a:rPr lang="en">
                <a:solidFill>
                  <a:srgbClr val="00B0F0"/>
                </a:solidFill>
              </a:rPr>
              <a:t>i </a:t>
            </a:r>
            <a:r>
              <a:rPr lang="en">
                <a:solidFill>
                  <a:srgbClr val="000000"/>
                </a:solidFill>
              </a:rPr>
              <a:t>= </a:t>
            </a:r>
            <a:r>
              <a:rPr lang="en">
                <a:solidFill>
                  <a:srgbClr val="00B050"/>
                </a:solidFill>
              </a:rPr>
              <a:t>0</a:t>
            </a:r>
            <a:r>
              <a:rPr lang="en">
                <a:solidFill>
                  <a:srgbClr val="000000"/>
                </a:solidFill>
              </a:rPr>
              <a:t>; </a:t>
            </a:r>
            <a:r>
              <a:rPr lang="en">
                <a:solidFill>
                  <a:srgbClr val="00B0F0"/>
                </a:solidFill>
              </a:rPr>
              <a:t>i</a:t>
            </a:r>
            <a:r>
              <a:rPr lang="en">
                <a:solidFill>
                  <a:srgbClr val="000000"/>
                </a:solidFill>
              </a:rPr>
              <a:t> &lt; </a:t>
            </a:r>
            <a:r>
              <a:rPr lang="en">
                <a:solidFill>
                  <a:srgbClr val="00B0F0"/>
                </a:solidFill>
              </a:rPr>
              <a:t>NUM_THREADS</a:t>
            </a:r>
            <a:r>
              <a:rPr lang="en">
                <a:solidFill>
                  <a:srgbClr val="000000"/>
                </a:solidFill>
              </a:rPr>
              <a:t>; </a:t>
            </a:r>
            <a:r>
              <a:rPr lang="en">
                <a:solidFill>
                  <a:srgbClr val="00B0F0"/>
                </a:solidFill>
              </a:rPr>
              <a:t>i</a:t>
            </a:r>
            <a:r>
              <a:rPr lang="en">
                <a:solidFill>
                  <a:srgbClr val="000000"/>
                </a:solidFill>
              </a:rPr>
              <a:t>++) {</a:t>
            </a:r>
            <a:endParaRPr>
              <a:solidFill>
                <a:srgbClr val="000000"/>
              </a:solidFill>
            </a:endParaRPr>
          </a:p>
          <a:p>
            <a:pPr indent="0" lvl="0" marL="0" rtl="0" algn="l">
              <a:lnSpc>
                <a:spcPct val="100000"/>
              </a:lnSpc>
              <a:spcBef>
                <a:spcPts val="0"/>
              </a:spcBef>
              <a:spcAft>
                <a:spcPts val="0"/>
              </a:spcAft>
              <a:buSzPts val="1800"/>
              <a:buNone/>
            </a:pPr>
            <a:r>
              <a:rPr lang="en">
                <a:solidFill>
                  <a:srgbClr val="7030A0"/>
                </a:solidFill>
              </a:rPr>
              <a:t>       thread</a:t>
            </a:r>
            <a:r>
              <a:rPr lang="en">
                <a:solidFill>
                  <a:srgbClr val="000000"/>
                </a:solidFill>
              </a:rPr>
              <a:t> t(</a:t>
            </a:r>
            <a:r>
              <a:rPr lang="en">
                <a:solidFill>
                  <a:srgbClr val="00B0F0"/>
                </a:solidFill>
              </a:rPr>
              <a:t>child</a:t>
            </a:r>
            <a:r>
              <a:rPr lang="en">
                <a:solidFill>
                  <a:srgbClr val="000000"/>
                </a:solidFill>
              </a:rPr>
              <a:t>); // Simplified syntax</a:t>
            </a:r>
            <a:endParaRPr>
              <a:solidFill>
                <a:srgbClr val="000000"/>
              </a:solidFill>
            </a:endParaRPr>
          </a:p>
          <a:p>
            <a:pPr indent="0" lvl="0" marL="0" rtl="0" algn="l">
              <a:lnSpc>
                <a:spcPct val="100000"/>
              </a:lnSpc>
              <a:spcBef>
                <a:spcPts val="0"/>
              </a:spcBef>
              <a:spcAft>
                <a:spcPts val="0"/>
              </a:spcAft>
              <a:buSzPts val="1800"/>
              <a:buNone/>
            </a:pPr>
            <a:r>
              <a:rPr lang="en">
                <a:solidFill>
                  <a:srgbClr val="000000"/>
                </a:solidFill>
              </a:rPr>
              <a:t>    }</a:t>
            </a:r>
            <a:endParaRPr>
              <a:solidFill>
                <a:srgbClr val="000000"/>
              </a:solidFill>
            </a:endParaRPr>
          </a:p>
          <a:p>
            <a:pPr indent="0" lvl="0" marL="0" rtl="0" algn="l">
              <a:lnSpc>
                <a:spcPct val="100000"/>
              </a:lnSpc>
              <a:spcBef>
                <a:spcPts val="0"/>
              </a:spcBef>
              <a:spcAft>
                <a:spcPts val="0"/>
              </a:spcAft>
              <a:buSzPts val="1800"/>
              <a:buNone/>
            </a:pPr>
            <a:r>
              <a:rPr lang="en">
                <a:solidFill>
                  <a:srgbClr val="000000"/>
                </a:solidFill>
              </a:rPr>
              <a:t>}</a:t>
            </a:r>
            <a:endParaRPr/>
          </a:p>
          <a:p>
            <a:pPr indent="0" lvl="0" marL="0" rtl="0" algn="l">
              <a:lnSpc>
                <a:spcPct val="100000"/>
              </a:lnSpc>
              <a:spcBef>
                <a:spcPts val="0"/>
              </a:spcBef>
              <a:spcAft>
                <a:spcPts val="0"/>
              </a:spcAft>
              <a:buSzPts val="1800"/>
              <a:buNone/>
            </a:pPr>
            <a:r>
              <a:t/>
            </a:r>
            <a:endParaRPr>
              <a:solidFill>
                <a:srgbClr val="000000"/>
              </a:solidFill>
            </a:endParaRPr>
          </a:p>
        </p:txBody>
      </p:sp>
      <p:sp>
        <p:nvSpPr>
          <p:cNvPr id="450" name="Google Shape;450;p61"/>
          <p:cNvSpPr txBox="1"/>
          <p:nvPr>
            <p:ph idx="1" type="body"/>
          </p:nvPr>
        </p:nvSpPr>
        <p:spPr>
          <a:xfrm>
            <a:off x="5005450" y="462850"/>
            <a:ext cx="3938700" cy="129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7030A0"/>
                </a:solidFill>
              </a:rPr>
              <a:t>const int </a:t>
            </a:r>
            <a:r>
              <a:rPr lang="en">
                <a:solidFill>
                  <a:srgbClr val="00B0F0"/>
                </a:solidFill>
              </a:rPr>
              <a:t>NUM_THREADS </a:t>
            </a:r>
            <a:r>
              <a:rPr lang="en">
                <a:solidFill>
                  <a:srgbClr val="000000"/>
                </a:solidFill>
              </a:rPr>
              <a:t>= 2;</a:t>
            </a:r>
            <a:endParaRPr>
              <a:solidFill>
                <a:srgbClr val="7030A0"/>
              </a:solidFill>
            </a:endParaRPr>
          </a:p>
          <a:p>
            <a:pPr indent="0" lvl="0" marL="0" rtl="0" algn="l">
              <a:lnSpc>
                <a:spcPct val="100000"/>
              </a:lnSpc>
              <a:spcBef>
                <a:spcPts val="0"/>
              </a:spcBef>
              <a:spcAft>
                <a:spcPts val="0"/>
              </a:spcAft>
              <a:buSzPts val="1800"/>
              <a:buNone/>
            </a:pPr>
            <a:r>
              <a:rPr lang="en">
                <a:solidFill>
                  <a:srgbClr val="7030A0"/>
                </a:solidFill>
              </a:rPr>
              <a:t>const int </a:t>
            </a:r>
            <a:r>
              <a:rPr lang="en">
                <a:solidFill>
                  <a:srgbClr val="00B0F0"/>
                </a:solidFill>
              </a:rPr>
              <a:t>NUM_ITER </a:t>
            </a:r>
            <a:r>
              <a:rPr lang="en">
                <a:solidFill>
                  <a:srgbClr val="000000"/>
                </a:solidFill>
              </a:rPr>
              <a:t>= 20;</a:t>
            </a:r>
            <a:endParaRPr>
              <a:solidFill>
                <a:srgbClr val="000000"/>
              </a:solidFill>
            </a:endParaRPr>
          </a:p>
          <a:p>
            <a:pPr indent="0" lvl="0" marL="0" rtl="0" algn="l">
              <a:lnSpc>
                <a:spcPct val="100000"/>
              </a:lnSpc>
              <a:spcBef>
                <a:spcPts val="0"/>
              </a:spcBef>
              <a:spcAft>
                <a:spcPts val="0"/>
              </a:spcAft>
              <a:buSzPts val="1800"/>
              <a:buNone/>
            </a:pPr>
            <a:r>
              <a:t/>
            </a:r>
            <a:endParaRPr>
              <a:solidFill>
                <a:srgbClr val="7030A0"/>
              </a:solidFill>
            </a:endParaRPr>
          </a:p>
          <a:p>
            <a:pPr indent="0" lvl="0" marL="0" rtl="0" algn="l">
              <a:lnSpc>
                <a:spcPct val="100000"/>
              </a:lnSpc>
              <a:spcBef>
                <a:spcPts val="0"/>
              </a:spcBef>
              <a:spcAft>
                <a:spcPts val="0"/>
              </a:spcAft>
              <a:buSzPts val="1800"/>
              <a:buNone/>
            </a:pPr>
            <a:r>
              <a:rPr lang="en">
                <a:solidFill>
                  <a:srgbClr val="7030A0"/>
                </a:solidFill>
              </a:rPr>
              <a:t>int</a:t>
            </a:r>
            <a:r>
              <a:rPr lang="en">
                <a:solidFill>
                  <a:srgbClr val="000000"/>
                </a:solidFill>
              </a:rPr>
              <a:t> </a:t>
            </a:r>
            <a:r>
              <a:rPr b="1" lang="en">
                <a:solidFill>
                  <a:srgbClr val="00B0F0"/>
                </a:solidFill>
              </a:rPr>
              <a:t>counter</a:t>
            </a:r>
            <a:r>
              <a:rPr lang="en">
                <a:solidFill>
                  <a:srgbClr val="000000"/>
                </a:solidFill>
              </a:rPr>
              <a:t> = 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2"/>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Exercise 1: Threads and races</a:t>
            </a:r>
            <a:endParaRPr/>
          </a:p>
        </p:txBody>
      </p:sp>
      <p:sp>
        <p:nvSpPr>
          <p:cNvPr id="456" name="Google Shape;456;p62"/>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Assume that assignment and addition (but </a:t>
            </a:r>
            <a:r>
              <a:rPr b="1" lang="en"/>
              <a:t>not</a:t>
            </a:r>
            <a:r>
              <a:rPr lang="en"/>
              <a:t> increment) are atomic. </a:t>
            </a:r>
            <a:endParaRPr/>
          </a:p>
        </p:txBody>
      </p:sp>
      <p:sp>
        <p:nvSpPr>
          <p:cNvPr id="457" name="Google Shape;457;p62"/>
          <p:cNvSpPr txBox="1"/>
          <p:nvPr/>
        </p:nvSpPr>
        <p:spPr>
          <a:xfrm>
            <a:off x="1172176" y="3088082"/>
            <a:ext cx="22263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B0F0"/>
                </a:solidFill>
                <a:latin typeface="Source Code Pro Medium"/>
                <a:ea typeface="Source Code Pro Medium"/>
                <a:cs typeface="Source Code Pro Medium"/>
                <a:sym typeface="Source Code Pro Medium"/>
              </a:rPr>
              <a:t>counter</a:t>
            </a:r>
            <a:r>
              <a:rPr b="0" i="0" lang="en" sz="2800" u="none" cap="none" strike="noStrike">
                <a:solidFill>
                  <a:srgbClr val="000000"/>
                </a:solidFill>
                <a:latin typeface="Source Code Pro Medium"/>
                <a:ea typeface="Source Code Pro Medium"/>
                <a:cs typeface="Source Code Pro Medium"/>
                <a:sym typeface="Source Code Pro Medium"/>
              </a:rPr>
              <a:t>++</a:t>
            </a:r>
            <a:endParaRPr b="0" i="0" sz="1400" u="none" cap="none" strike="noStrike">
              <a:solidFill>
                <a:srgbClr val="000000"/>
              </a:solidFill>
              <a:latin typeface="Source Code Pro Medium"/>
              <a:ea typeface="Source Code Pro Medium"/>
              <a:cs typeface="Source Code Pro Medium"/>
              <a:sym typeface="Source Code Pro Medium"/>
            </a:endParaRPr>
          </a:p>
        </p:txBody>
      </p:sp>
      <p:sp>
        <p:nvSpPr>
          <p:cNvPr id="458" name="Google Shape;458;p62"/>
          <p:cNvSpPr txBox="1"/>
          <p:nvPr/>
        </p:nvSpPr>
        <p:spPr>
          <a:xfrm>
            <a:off x="3722511" y="2262555"/>
            <a:ext cx="40818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B0F0"/>
                </a:solidFill>
                <a:latin typeface="Source Code Pro Medium"/>
                <a:ea typeface="Source Code Pro Medium"/>
                <a:cs typeface="Source Code Pro Medium"/>
                <a:sym typeface="Source Code Pro Medium"/>
              </a:rPr>
              <a:t>temp</a:t>
            </a:r>
            <a:r>
              <a:rPr b="0" i="0" lang="en" sz="2800" u="none" cap="none" strike="noStrike">
                <a:solidFill>
                  <a:srgbClr val="000000"/>
                </a:solidFill>
                <a:latin typeface="Source Code Pro Medium"/>
                <a:ea typeface="Source Code Pro Medium"/>
                <a:cs typeface="Source Code Pro Medium"/>
                <a:sym typeface="Source Code Pro Medium"/>
              </a:rPr>
              <a:t> = </a:t>
            </a:r>
            <a:r>
              <a:rPr b="0" i="0" lang="en" sz="2800" u="none" cap="none" strike="noStrike">
                <a:solidFill>
                  <a:srgbClr val="00B0F0"/>
                </a:solidFill>
                <a:latin typeface="Source Code Pro Medium"/>
                <a:ea typeface="Source Code Pro Medium"/>
                <a:cs typeface="Source Code Pro Medium"/>
                <a:sym typeface="Source Code Pro Medium"/>
              </a:rPr>
              <a:t>counter</a:t>
            </a:r>
            <a:r>
              <a:rPr b="0" i="0" lang="en" sz="2800" u="none" cap="none" strike="noStrike">
                <a:solidFill>
                  <a:srgbClr val="000000"/>
                </a:solidFill>
                <a:latin typeface="Source Code Pro Medium"/>
                <a:ea typeface="Source Code Pro Medium"/>
                <a:cs typeface="Source Code Pro Medium"/>
                <a:sym typeface="Source Code Pro Medium"/>
              </a:rPr>
              <a:t> + </a:t>
            </a:r>
            <a:r>
              <a:rPr b="0" i="0" lang="en" sz="2800" u="none" cap="none" strike="noStrike">
                <a:solidFill>
                  <a:srgbClr val="00B050"/>
                </a:solidFill>
                <a:latin typeface="Source Code Pro Medium"/>
                <a:ea typeface="Source Code Pro Medium"/>
                <a:cs typeface="Source Code Pro Medium"/>
                <a:sym typeface="Source Code Pro Medium"/>
              </a:rPr>
              <a:t>1</a:t>
            </a:r>
            <a:endParaRPr b="0" i="0" sz="1400" u="none" cap="none" strike="noStrike">
              <a:solidFill>
                <a:srgbClr val="000000"/>
              </a:solidFill>
              <a:latin typeface="Source Code Pro Medium"/>
              <a:ea typeface="Source Code Pro Medium"/>
              <a:cs typeface="Source Code Pro Medium"/>
              <a:sym typeface="Source Code Pro Medium"/>
            </a:endParaRPr>
          </a:p>
        </p:txBody>
      </p:sp>
      <p:sp>
        <p:nvSpPr>
          <p:cNvPr id="459" name="Google Shape;459;p62"/>
          <p:cNvSpPr txBox="1"/>
          <p:nvPr/>
        </p:nvSpPr>
        <p:spPr>
          <a:xfrm>
            <a:off x="3737622" y="3869460"/>
            <a:ext cx="40818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B0F0"/>
                </a:solidFill>
                <a:latin typeface="Source Code Pro Medium"/>
                <a:ea typeface="Source Code Pro Medium"/>
                <a:cs typeface="Source Code Pro Medium"/>
                <a:sym typeface="Source Code Pro Medium"/>
              </a:rPr>
              <a:t>counter</a:t>
            </a:r>
            <a:r>
              <a:rPr b="0" i="0" lang="en" sz="2800" u="none" cap="none" strike="noStrike">
                <a:solidFill>
                  <a:srgbClr val="000000"/>
                </a:solidFill>
                <a:latin typeface="Source Code Pro Medium"/>
                <a:ea typeface="Source Code Pro Medium"/>
                <a:cs typeface="Source Code Pro Medium"/>
                <a:sym typeface="Source Code Pro Medium"/>
              </a:rPr>
              <a:t> = </a:t>
            </a:r>
            <a:r>
              <a:rPr b="0" i="0" lang="en" sz="2800" u="none" cap="none" strike="noStrike">
                <a:solidFill>
                  <a:srgbClr val="00B0F0"/>
                </a:solidFill>
                <a:latin typeface="Source Code Pro Medium"/>
                <a:ea typeface="Source Code Pro Medium"/>
                <a:cs typeface="Source Code Pro Medium"/>
                <a:sym typeface="Source Code Pro Medium"/>
              </a:rPr>
              <a:t>temp</a:t>
            </a:r>
            <a:endParaRPr b="0" i="0" sz="2800" u="none" cap="none" strike="noStrike">
              <a:solidFill>
                <a:srgbClr val="000000"/>
              </a:solidFill>
              <a:latin typeface="Source Code Pro Medium"/>
              <a:ea typeface="Source Code Pro Medium"/>
              <a:cs typeface="Source Code Pro Medium"/>
              <a:sym typeface="Source Code Pro Medium"/>
            </a:endParaRPr>
          </a:p>
        </p:txBody>
      </p:sp>
      <p:sp>
        <p:nvSpPr>
          <p:cNvPr id="460" name="Google Shape;460;p62"/>
          <p:cNvSpPr/>
          <p:nvPr/>
        </p:nvSpPr>
        <p:spPr>
          <a:xfrm>
            <a:off x="3398541" y="2546330"/>
            <a:ext cx="251700" cy="1606800"/>
          </a:xfrm>
          <a:prstGeom prst="leftBrace">
            <a:avLst>
              <a:gd fmla="val 8333" name="adj1"/>
              <a:gd fmla="val 50000" name="adj2"/>
            </a:avLst>
          </a:prstGeom>
          <a:noFill/>
          <a:ln cap="flat" cmpd="sng" w="381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Source Code Pro Medium"/>
              <a:ea typeface="Source Code Pro Medium"/>
              <a:cs typeface="Source Code Pro Medium"/>
              <a:sym typeface="Source Code Pro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Exercise 1A</a:t>
            </a:r>
            <a:endParaRPr/>
          </a:p>
        </p:txBody>
      </p:sp>
      <p:sp>
        <p:nvSpPr>
          <p:cNvPr id="466" name="Google Shape;466;p6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7030A0"/>
                </a:solidFill>
              </a:rPr>
              <a:t>const int </a:t>
            </a:r>
            <a:r>
              <a:rPr lang="en">
                <a:solidFill>
                  <a:srgbClr val="00B0F0"/>
                </a:solidFill>
              </a:rPr>
              <a:t>NUM_THREADS </a:t>
            </a:r>
            <a:r>
              <a:rPr lang="en">
                <a:solidFill>
                  <a:srgbClr val="000000"/>
                </a:solidFill>
              </a:rPr>
              <a:t>= 2;</a:t>
            </a:r>
            <a:endParaRPr>
              <a:solidFill>
                <a:srgbClr val="7030A0"/>
              </a:solidFill>
            </a:endParaRPr>
          </a:p>
          <a:p>
            <a:pPr indent="0" lvl="0" marL="0" rtl="0" algn="l">
              <a:lnSpc>
                <a:spcPct val="100000"/>
              </a:lnSpc>
              <a:spcBef>
                <a:spcPts val="0"/>
              </a:spcBef>
              <a:spcAft>
                <a:spcPts val="0"/>
              </a:spcAft>
              <a:buSzPts val="1800"/>
              <a:buNone/>
            </a:pPr>
            <a:r>
              <a:rPr lang="en">
                <a:solidFill>
                  <a:srgbClr val="7030A0"/>
                </a:solidFill>
              </a:rPr>
              <a:t>const int </a:t>
            </a:r>
            <a:r>
              <a:rPr lang="en">
                <a:solidFill>
                  <a:srgbClr val="00B0F0"/>
                </a:solidFill>
              </a:rPr>
              <a:t>NUM_ITER </a:t>
            </a:r>
            <a:r>
              <a:rPr lang="en">
                <a:solidFill>
                  <a:srgbClr val="000000"/>
                </a:solidFill>
              </a:rPr>
              <a:t>= 20;</a:t>
            </a:r>
            <a:endParaRPr>
              <a:solidFill>
                <a:srgbClr val="000000"/>
              </a:solidFill>
            </a:endParaRPr>
          </a:p>
          <a:p>
            <a:pPr indent="0" lvl="0" marL="0" rtl="0" algn="l">
              <a:lnSpc>
                <a:spcPct val="100000"/>
              </a:lnSpc>
              <a:spcBef>
                <a:spcPts val="0"/>
              </a:spcBef>
              <a:spcAft>
                <a:spcPts val="0"/>
              </a:spcAft>
              <a:buSzPts val="1800"/>
              <a:buNone/>
            </a:pPr>
            <a:r>
              <a:t/>
            </a:r>
            <a:endParaRPr>
              <a:solidFill>
                <a:srgbClr val="7030A0"/>
              </a:solidFill>
            </a:endParaRPr>
          </a:p>
          <a:p>
            <a:pPr indent="0" lvl="0" marL="0" rtl="0" algn="l">
              <a:lnSpc>
                <a:spcPct val="100000"/>
              </a:lnSpc>
              <a:spcBef>
                <a:spcPts val="0"/>
              </a:spcBef>
              <a:spcAft>
                <a:spcPts val="0"/>
              </a:spcAft>
              <a:buSzPts val="1800"/>
              <a:buNone/>
            </a:pPr>
            <a:r>
              <a:rPr lang="en">
                <a:solidFill>
                  <a:srgbClr val="7030A0"/>
                </a:solidFill>
              </a:rPr>
              <a:t>int</a:t>
            </a:r>
            <a:r>
              <a:rPr lang="en">
                <a:solidFill>
                  <a:srgbClr val="000000"/>
                </a:solidFill>
              </a:rPr>
              <a:t> </a:t>
            </a:r>
            <a:r>
              <a:rPr lang="en">
                <a:solidFill>
                  <a:srgbClr val="00B0F0"/>
                </a:solidFill>
              </a:rPr>
              <a:t>counter</a:t>
            </a:r>
            <a:r>
              <a:rPr lang="en">
                <a:solidFill>
                  <a:srgbClr val="000000"/>
                </a:solidFill>
              </a:rPr>
              <a:t> = 0;</a:t>
            </a:r>
            <a:endParaRPr>
              <a:solidFill>
                <a:srgbClr val="7030A0"/>
              </a:solidFill>
            </a:endParaRPr>
          </a:p>
          <a:p>
            <a:pPr indent="0" lvl="0" marL="0" rtl="0" algn="l">
              <a:lnSpc>
                <a:spcPct val="100000"/>
              </a:lnSpc>
              <a:spcBef>
                <a:spcPts val="0"/>
              </a:spcBef>
              <a:spcAft>
                <a:spcPts val="0"/>
              </a:spcAft>
              <a:buSzPts val="1800"/>
              <a:buNone/>
            </a:pPr>
            <a:r>
              <a:t/>
            </a:r>
            <a:endParaRPr>
              <a:solidFill>
                <a:srgbClr val="7030A0"/>
              </a:solidFill>
            </a:endParaRPr>
          </a:p>
          <a:p>
            <a:pPr indent="0" lvl="0" marL="0" rtl="0" algn="l">
              <a:lnSpc>
                <a:spcPct val="100000"/>
              </a:lnSpc>
              <a:spcBef>
                <a:spcPts val="0"/>
              </a:spcBef>
              <a:spcAft>
                <a:spcPts val="0"/>
              </a:spcAft>
              <a:buSzPts val="1800"/>
              <a:buNone/>
            </a:pPr>
            <a:r>
              <a:rPr lang="en">
                <a:solidFill>
                  <a:srgbClr val="7030A0"/>
                </a:solidFill>
              </a:rPr>
              <a:t>void</a:t>
            </a:r>
            <a:r>
              <a:rPr lang="en">
                <a:solidFill>
                  <a:srgbClr val="000000"/>
                </a:solidFill>
              </a:rPr>
              <a:t> </a:t>
            </a:r>
            <a:r>
              <a:rPr lang="en">
                <a:solidFill>
                  <a:srgbClr val="00B0F0"/>
                </a:solidFill>
              </a:rPr>
              <a:t>child</a:t>
            </a:r>
            <a:r>
              <a:rPr lang="en">
                <a:solidFill>
                  <a:srgbClr val="000000"/>
                </a:solidFill>
              </a:rPr>
              <a:t>() {</a:t>
            </a:r>
            <a:endParaRPr>
              <a:solidFill>
                <a:srgbClr val="000000"/>
              </a:solidFill>
            </a:endParaRPr>
          </a:p>
          <a:p>
            <a:pPr indent="0" lvl="0" marL="0" rtl="0" algn="l">
              <a:lnSpc>
                <a:spcPct val="100000"/>
              </a:lnSpc>
              <a:spcBef>
                <a:spcPts val="0"/>
              </a:spcBef>
              <a:spcAft>
                <a:spcPts val="0"/>
              </a:spcAft>
              <a:buSzPts val="1800"/>
              <a:buNone/>
            </a:pPr>
            <a:r>
              <a:rPr lang="en">
                <a:solidFill>
                  <a:srgbClr val="000000"/>
                </a:solidFill>
              </a:rPr>
              <a:t>    </a:t>
            </a:r>
            <a:r>
              <a:rPr lang="en">
                <a:solidFill>
                  <a:srgbClr val="7030A0"/>
                </a:solidFill>
              </a:rPr>
              <a:t>for</a:t>
            </a:r>
            <a:r>
              <a:rPr lang="en">
                <a:solidFill>
                  <a:srgbClr val="000000"/>
                </a:solidFill>
              </a:rPr>
              <a:t> (</a:t>
            </a:r>
            <a:r>
              <a:rPr lang="en">
                <a:solidFill>
                  <a:srgbClr val="7030A0"/>
                </a:solidFill>
              </a:rPr>
              <a:t>int</a:t>
            </a:r>
            <a:r>
              <a:rPr lang="en">
                <a:solidFill>
                  <a:srgbClr val="000000"/>
                </a:solidFill>
              </a:rPr>
              <a:t> </a:t>
            </a:r>
            <a:r>
              <a:rPr lang="en">
                <a:solidFill>
                  <a:srgbClr val="00B0F0"/>
                </a:solidFill>
              </a:rPr>
              <a:t>i </a:t>
            </a:r>
            <a:r>
              <a:rPr lang="en">
                <a:solidFill>
                  <a:srgbClr val="000000"/>
                </a:solidFill>
              </a:rPr>
              <a:t>= </a:t>
            </a:r>
            <a:r>
              <a:rPr lang="en">
                <a:solidFill>
                  <a:srgbClr val="00B050"/>
                </a:solidFill>
              </a:rPr>
              <a:t>0</a:t>
            </a:r>
            <a:r>
              <a:rPr lang="en">
                <a:solidFill>
                  <a:srgbClr val="000000"/>
                </a:solidFill>
              </a:rPr>
              <a:t>; </a:t>
            </a:r>
            <a:r>
              <a:rPr lang="en">
                <a:solidFill>
                  <a:srgbClr val="00B0F0"/>
                </a:solidFill>
              </a:rPr>
              <a:t>i</a:t>
            </a:r>
            <a:r>
              <a:rPr lang="en">
                <a:solidFill>
                  <a:srgbClr val="000000"/>
                </a:solidFill>
              </a:rPr>
              <a:t> &lt; </a:t>
            </a:r>
            <a:r>
              <a:rPr lang="en">
                <a:solidFill>
                  <a:srgbClr val="00B0F0"/>
                </a:solidFill>
              </a:rPr>
              <a:t>NUM_ITER</a:t>
            </a:r>
            <a:r>
              <a:rPr lang="en">
                <a:solidFill>
                  <a:srgbClr val="000000"/>
                </a:solidFill>
              </a:rPr>
              <a:t>; </a:t>
            </a:r>
            <a:r>
              <a:rPr lang="en">
                <a:solidFill>
                  <a:srgbClr val="00B0F0"/>
                </a:solidFill>
              </a:rPr>
              <a:t>i</a:t>
            </a:r>
            <a:r>
              <a:rPr lang="en">
                <a:solidFill>
                  <a:srgbClr val="000000"/>
                </a:solidFill>
              </a:rPr>
              <a:t>++) {</a:t>
            </a:r>
            <a:endParaRPr>
              <a:solidFill>
                <a:srgbClr val="000000"/>
              </a:solidFill>
            </a:endParaRPr>
          </a:p>
          <a:p>
            <a:pPr indent="0" lvl="0" marL="0" rtl="0" algn="l">
              <a:lnSpc>
                <a:spcPct val="100000"/>
              </a:lnSpc>
              <a:spcBef>
                <a:spcPts val="0"/>
              </a:spcBef>
              <a:spcAft>
                <a:spcPts val="0"/>
              </a:spcAft>
              <a:buSzPts val="1800"/>
              <a:buNone/>
            </a:pPr>
            <a:r>
              <a:rPr lang="en">
                <a:solidFill>
                  <a:srgbClr val="7030A0"/>
                </a:solidFill>
              </a:rPr>
              <a:t>        </a:t>
            </a:r>
            <a:r>
              <a:rPr lang="en">
                <a:solidFill>
                  <a:srgbClr val="00B0F0"/>
                </a:solidFill>
              </a:rPr>
              <a:t>counter</a:t>
            </a:r>
            <a:r>
              <a:rPr lang="en">
                <a:solidFill>
                  <a:srgbClr val="000000"/>
                </a:solidFill>
              </a:rPr>
              <a:t>++;</a:t>
            </a:r>
            <a:endParaRPr>
              <a:solidFill>
                <a:srgbClr val="000000"/>
              </a:solidFill>
            </a:endParaRPr>
          </a:p>
          <a:p>
            <a:pPr indent="0" lvl="0" marL="0" rtl="0" algn="l">
              <a:lnSpc>
                <a:spcPct val="100000"/>
              </a:lnSpc>
              <a:spcBef>
                <a:spcPts val="0"/>
              </a:spcBef>
              <a:spcAft>
                <a:spcPts val="0"/>
              </a:spcAft>
              <a:buSzPts val="1800"/>
              <a:buNone/>
            </a:pPr>
            <a:r>
              <a:rPr lang="en">
                <a:solidFill>
                  <a:srgbClr val="000000"/>
                </a:solidFill>
              </a:rPr>
              <a:t>    }</a:t>
            </a:r>
            <a:endParaRPr>
              <a:solidFill>
                <a:srgbClr val="000000"/>
              </a:solidFill>
            </a:endParaRPr>
          </a:p>
          <a:p>
            <a:pPr indent="0" lvl="0" marL="0" rtl="0" algn="l">
              <a:lnSpc>
                <a:spcPct val="100000"/>
              </a:lnSpc>
              <a:spcBef>
                <a:spcPts val="0"/>
              </a:spcBef>
              <a:spcAft>
                <a:spcPts val="0"/>
              </a:spcAft>
              <a:buSzPts val="1800"/>
              <a:buNone/>
            </a:pPr>
            <a:r>
              <a:rPr lang="en">
                <a:solidFill>
                  <a:srgbClr val="000000"/>
                </a:solidFill>
              </a:rPr>
              <a:t>}</a:t>
            </a:r>
            <a:endParaRPr/>
          </a:p>
        </p:txBody>
      </p:sp>
      <p:sp>
        <p:nvSpPr>
          <p:cNvPr id="467" name="Google Shape;467;p63"/>
          <p:cNvSpPr txBox="1"/>
          <p:nvPr/>
        </p:nvSpPr>
        <p:spPr>
          <a:xfrm>
            <a:off x="4771525" y="1410925"/>
            <a:ext cx="4187700" cy="127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Source Code Pro"/>
                <a:ea typeface="Source Code Pro"/>
                <a:cs typeface="Source Code Pro"/>
                <a:sym typeface="Source Code Pro"/>
              </a:rPr>
              <a:t>What is the </a:t>
            </a:r>
            <a:r>
              <a:rPr b="1" i="0" lang="en" sz="2000" u="none" cap="none" strike="noStrike">
                <a:solidFill>
                  <a:schemeClr val="accent2"/>
                </a:solidFill>
                <a:latin typeface="Source Code Pro"/>
                <a:ea typeface="Source Code Pro"/>
                <a:cs typeface="Source Code Pro"/>
                <a:sym typeface="Source Code Pro"/>
              </a:rPr>
              <a:t>maximum value</a:t>
            </a:r>
            <a:r>
              <a:rPr b="0" i="0" lang="en" sz="2000" u="none" cap="none" strike="noStrike">
                <a:solidFill>
                  <a:srgbClr val="000000"/>
                </a:solidFill>
                <a:latin typeface="Source Code Pro"/>
                <a:ea typeface="Source Code Pro"/>
                <a:cs typeface="Source Code Pro"/>
                <a:sym typeface="Source Code Pro"/>
              </a:rPr>
              <a:t> that counter can have afterward?</a:t>
            </a:r>
            <a:endParaRPr b="0" i="0" sz="20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Exercise 1A</a:t>
            </a:r>
            <a:endParaRPr/>
          </a:p>
        </p:txBody>
      </p:sp>
      <p:sp>
        <p:nvSpPr>
          <p:cNvPr id="473" name="Google Shape;473;p64"/>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7030A0"/>
                </a:solidFill>
              </a:rPr>
              <a:t>const int </a:t>
            </a:r>
            <a:r>
              <a:rPr lang="en">
                <a:solidFill>
                  <a:srgbClr val="00B0F0"/>
                </a:solidFill>
              </a:rPr>
              <a:t>NUM_THREADS </a:t>
            </a:r>
            <a:r>
              <a:rPr lang="en">
                <a:solidFill>
                  <a:srgbClr val="000000"/>
                </a:solidFill>
              </a:rPr>
              <a:t>= 2;</a:t>
            </a:r>
            <a:endParaRPr>
              <a:solidFill>
                <a:srgbClr val="7030A0"/>
              </a:solidFill>
            </a:endParaRPr>
          </a:p>
          <a:p>
            <a:pPr indent="0" lvl="0" marL="0" rtl="0" algn="l">
              <a:lnSpc>
                <a:spcPct val="100000"/>
              </a:lnSpc>
              <a:spcBef>
                <a:spcPts val="0"/>
              </a:spcBef>
              <a:spcAft>
                <a:spcPts val="0"/>
              </a:spcAft>
              <a:buSzPts val="1800"/>
              <a:buNone/>
            </a:pPr>
            <a:r>
              <a:rPr lang="en">
                <a:solidFill>
                  <a:srgbClr val="7030A0"/>
                </a:solidFill>
              </a:rPr>
              <a:t>const int </a:t>
            </a:r>
            <a:r>
              <a:rPr lang="en">
                <a:solidFill>
                  <a:srgbClr val="00B0F0"/>
                </a:solidFill>
              </a:rPr>
              <a:t>NUM_ITER </a:t>
            </a:r>
            <a:r>
              <a:rPr lang="en">
                <a:solidFill>
                  <a:srgbClr val="000000"/>
                </a:solidFill>
              </a:rPr>
              <a:t>= 20;</a:t>
            </a:r>
            <a:endParaRPr>
              <a:solidFill>
                <a:srgbClr val="000000"/>
              </a:solidFill>
            </a:endParaRPr>
          </a:p>
          <a:p>
            <a:pPr indent="0" lvl="0" marL="0" rtl="0" algn="l">
              <a:lnSpc>
                <a:spcPct val="100000"/>
              </a:lnSpc>
              <a:spcBef>
                <a:spcPts val="0"/>
              </a:spcBef>
              <a:spcAft>
                <a:spcPts val="0"/>
              </a:spcAft>
              <a:buSzPts val="1800"/>
              <a:buNone/>
            </a:pPr>
            <a:r>
              <a:t/>
            </a:r>
            <a:endParaRPr>
              <a:solidFill>
                <a:srgbClr val="7030A0"/>
              </a:solidFill>
            </a:endParaRPr>
          </a:p>
          <a:p>
            <a:pPr indent="0" lvl="0" marL="0" rtl="0" algn="l">
              <a:lnSpc>
                <a:spcPct val="100000"/>
              </a:lnSpc>
              <a:spcBef>
                <a:spcPts val="0"/>
              </a:spcBef>
              <a:spcAft>
                <a:spcPts val="0"/>
              </a:spcAft>
              <a:buSzPts val="1800"/>
              <a:buNone/>
            </a:pPr>
            <a:r>
              <a:rPr lang="en">
                <a:solidFill>
                  <a:srgbClr val="7030A0"/>
                </a:solidFill>
              </a:rPr>
              <a:t>int</a:t>
            </a:r>
            <a:r>
              <a:rPr lang="en">
                <a:solidFill>
                  <a:srgbClr val="000000"/>
                </a:solidFill>
              </a:rPr>
              <a:t> </a:t>
            </a:r>
            <a:r>
              <a:rPr lang="en">
                <a:solidFill>
                  <a:srgbClr val="00B0F0"/>
                </a:solidFill>
              </a:rPr>
              <a:t>counter</a:t>
            </a:r>
            <a:r>
              <a:rPr lang="en">
                <a:solidFill>
                  <a:srgbClr val="000000"/>
                </a:solidFill>
              </a:rPr>
              <a:t> = 0;</a:t>
            </a:r>
            <a:endParaRPr>
              <a:solidFill>
                <a:srgbClr val="7030A0"/>
              </a:solidFill>
            </a:endParaRPr>
          </a:p>
          <a:p>
            <a:pPr indent="0" lvl="0" marL="0" rtl="0" algn="l">
              <a:lnSpc>
                <a:spcPct val="100000"/>
              </a:lnSpc>
              <a:spcBef>
                <a:spcPts val="0"/>
              </a:spcBef>
              <a:spcAft>
                <a:spcPts val="0"/>
              </a:spcAft>
              <a:buSzPts val="1800"/>
              <a:buNone/>
            </a:pPr>
            <a:r>
              <a:t/>
            </a:r>
            <a:endParaRPr>
              <a:solidFill>
                <a:srgbClr val="7030A0"/>
              </a:solidFill>
            </a:endParaRPr>
          </a:p>
          <a:p>
            <a:pPr indent="0" lvl="0" marL="0" rtl="0" algn="l">
              <a:lnSpc>
                <a:spcPct val="100000"/>
              </a:lnSpc>
              <a:spcBef>
                <a:spcPts val="0"/>
              </a:spcBef>
              <a:spcAft>
                <a:spcPts val="0"/>
              </a:spcAft>
              <a:buSzPts val="1800"/>
              <a:buNone/>
            </a:pPr>
            <a:r>
              <a:rPr lang="en">
                <a:solidFill>
                  <a:srgbClr val="7030A0"/>
                </a:solidFill>
              </a:rPr>
              <a:t>void</a:t>
            </a:r>
            <a:r>
              <a:rPr lang="en">
                <a:solidFill>
                  <a:srgbClr val="000000"/>
                </a:solidFill>
              </a:rPr>
              <a:t> </a:t>
            </a:r>
            <a:r>
              <a:rPr lang="en">
                <a:solidFill>
                  <a:srgbClr val="00B0F0"/>
                </a:solidFill>
              </a:rPr>
              <a:t>child</a:t>
            </a:r>
            <a:r>
              <a:rPr lang="en">
                <a:solidFill>
                  <a:srgbClr val="000000"/>
                </a:solidFill>
              </a:rPr>
              <a:t>() {</a:t>
            </a:r>
            <a:endParaRPr>
              <a:solidFill>
                <a:srgbClr val="000000"/>
              </a:solidFill>
            </a:endParaRPr>
          </a:p>
          <a:p>
            <a:pPr indent="0" lvl="0" marL="0" rtl="0" algn="l">
              <a:lnSpc>
                <a:spcPct val="100000"/>
              </a:lnSpc>
              <a:spcBef>
                <a:spcPts val="0"/>
              </a:spcBef>
              <a:spcAft>
                <a:spcPts val="0"/>
              </a:spcAft>
              <a:buSzPts val="1800"/>
              <a:buNone/>
            </a:pPr>
            <a:r>
              <a:rPr lang="en">
                <a:solidFill>
                  <a:srgbClr val="000000"/>
                </a:solidFill>
              </a:rPr>
              <a:t>    </a:t>
            </a:r>
            <a:r>
              <a:rPr lang="en">
                <a:solidFill>
                  <a:srgbClr val="7030A0"/>
                </a:solidFill>
              </a:rPr>
              <a:t>for</a:t>
            </a:r>
            <a:r>
              <a:rPr lang="en">
                <a:solidFill>
                  <a:srgbClr val="000000"/>
                </a:solidFill>
              </a:rPr>
              <a:t> (</a:t>
            </a:r>
            <a:r>
              <a:rPr lang="en">
                <a:solidFill>
                  <a:srgbClr val="7030A0"/>
                </a:solidFill>
              </a:rPr>
              <a:t>int</a:t>
            </a:r>
            <a:r>
              <a:rPr lang="en">
                <a:solidFill>
                  <a:srgbClr val="000000"/>
                </a:solidFill>
              </a:rPr>
              <a:t> </a:t>
            </a:r>
            <a:r>
              <a:rPr lang="en">
                <a:solidFill>
                  <a:srgbClr val="00B0F0"/>
                </a:solidFill>
              </a:rPr>
              <a:t>i </a:t>
            </a:r>
            <a:r>
              <a:rPr lang="en">
                <a:solidFill>
                  <a:srgbClr val="000000"/>
                </a:solidFill>
              </a:rPr>
              <a:t>= </a:t>
            </a:r>
            <a:r>
              <a:rPr lang="en">
                <a:solidFill>
                  <a:srgbClr val="00B050"/>
                </a:solidFill>
              </a:rPr>
              <a:t>0</a:t>
            </a:r>
            <a:r>
              <a:rPr lang="en">
                <a:solidFill>
                  <a:srgbClr val="000000"/>
                </a:solidFill>
              </a:rPr>
              <a:t>; </a:t>
            </a:r>
            <a:r>
              <a:rPr lang="en">
                <a:solidFill>
                  <a:srgbClr val="00B0F0"/>
                </a:solidFill>
              </a:rPr>
              <a:t>i</a:t>
            </a:r>
            <a:r>
              <a:rPr lang="en">
                <a:solidFill>
                  <a:srgbClr val="000000"/>
                </a:solidFill>
              </a:rPr>
              <a:t> &lt; </a:t>
            </a:r>
            <a:r>
              <a:rPr lang="en">
                <a:solidFill>
                  <a:srgbClr val="00B0F0"/>
                </a:solidFill>
              </a:rPr>
              <a:t>NUM_ITER</a:t>
            </a:r>
            <a:r>
              <a:rPr lang="en">
                <a:solidFill>
                  <a:srgbClr val="000000"/>
                </a:solidFill>
              </a:rPr>
              <a:t>; </a:t>
            </a:r>
            <a:r>
              <a:rPr lang="en">
                <a:solidFill>
                  <a:srgbClr val="00B0F0"/>
                </a:solidFill>
              </a:rPr>
              <a:t>i</a:t>
            </a:r>
            <a:r>
              <a:rPr lang="en">
                <a:solidFill>
                  <a:srgbClr val="000000"/>
                </a:solidFill>
              </a:rPr>
              <a:t>++) {</a:t>
            </a:r>
            <a:endParaRPr>
              <a:solidFill>
                <a:srgbClr val="000000"/>
              </a:solidFill>
            </a:endParaRPr>
          </a:p>
          <a:p>
            <a:pPr indent="0" lvl="0" marL="0" rtl="0" algn="l">
              <a:lnSpc>
                <a:spcPct val="100000"/>
              </a:lnSpc>
              <a:spcBef>
                <a:spcPts val="0"/>
              </a:spcBef>
              <a:spcAft>
                <a:spcPts val="0"/>
              </a:spcAft>
              <a:buSzPts val="1800"/>
              <a:buNone/>
            </a:pPr>
            <a:r>
              <a:rPr lang="en">
                <a:solidFill>
                  <a:srgbClr val="7030A0"/>
                </a:solidFill>
              </a:rPr>
              <a:t>        </a:t>
            </a:r>
            <a:r>
              <a:rPr lang="en">
                <a:solidFill>
                  <a:srgbClr val="00B0F0"/>
                </a:solidFill>
              </a:rPr>
              <a:t>counter</a:t>
            </a:r>
            <a:r>
              <a:rPr lang="en">
                <a:solidFill>
                  <a:srgbClr val="000000"/>
                </a:solidFill>
              </a:rPr>
              <a:t>++;</a:t>
            </a:r>
            <a:endParaRPr>
              <a:solidFill>
                <a:srgbClr val="000000"/>
              </a:solidFill>
            </a:endParaRPr>
          </a:p>
          <a:p>
            <a:pPr indent="0" lvl="0" marL="0" rtl="0" algn="l">
              <a:lnSpc>
                <a:spcPct val="100000"/>
              </a:lnSpc>
              <a:spcBef>
                <a:spcPts val="0"/>
              </a:spcBef>
              <a:spcAft>
                <a:spcPts val="0"/>
              </a:spcAft>
              <a:buSzPts val="1800"/>
              <a:buNone/>
            </a:pPr>
            <a:r>
              <a:rPr lang="en">
                <a:solidFill>
                  <a:srgbClr val="000000"/>
                </a:solidFill>
              </a:rPr>
              <a:t>    }</a:t>
            </a:r>
            <a:endParaRPr>
              <a:solidFill>
                <a:srgbClr val="000000"/>
              </a:solidFill>
            </a:endParaRPr>
          </a:p>
          <a:p>
            <a:pPr indent="0" lvl="0" marL="0" rtl="0" algn="l">
              <a:lnSpc>
                <a:spcPct val="100000"/>
              </a:lnSpc>
              <a:spcBef>
                <a:spcPts val="0"/>
              </a:spcBef>
              <a:spcAft>
                <a:spcPts val="0"/>
              </a:spcAft>
              <a:buSzPts val="1800"/>
              <a:buNone/>
            </a:pPr>
            <a:r>
              <a:rPr lang="en">
                <a:solidFill>
                  <a:srgbClr val="000000"/>
                </a:solidFill>
              </a:rPr>
              <a:t>}</a:t>
            </a:r>
            <a:endParaRPr/>
          </a:p>
        </p:txBody>
      </p:sp>
      <p:sp>
        <p:nvSpPr>
          <p:cNvPr id="474" name="Google Shape;474;p64"/>
          <p:cNvSpPr txBox="1"/>
          <p:nvPr/>
        </p:nvSpPr>
        <p:spPr>
          <a:xfrm>
            <a:off x="4771525" y="1410925"/>
            <a:ext cx="4187700" cy="127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Source Code Pro"/>
                <a:ea typeface="Source Code Pro"/>
                <a:cs typeface="Source Code Pro"/>
                <a:sym typeface="Source Code Pro"/>
              </a:rPr>
              <a:t>What is the </a:t>
            </a:r>
            <a:r>
              <a:rPr b="1" i="0" lang="en" sz="2000" u="none" cap="none" strike="noStrike">
                <a:solidFill>
                  <a:schemeClr val="accent2"/>
                </a:solidFill>
                <a:latin typeface="Source Code Pro"/>
                <a:ea typeface="Source Code Pro"/>
                <a:cs typeface="Source Code Pro"/>
                <a:sym typeface="Source Code Pro"/>
              </a:rPr>
              <a:t>minimum value</a:t>
            </a:r>
            <a:r>
              <a:rPr b="0" i="0" lang="en" sz="2000" u="none" cap="none" strike="noStrike">
                <a:solidFill>
                  <a:srgbClr val="000000"/>
                </a:solidFill>
                <a:latin typeface="Source Code Pro"/>
                <a:ea typeface="Source Code Pro"/>
                <a:cs typeface="Source Code Pro"/>
                <a:sym typeface="Source Code Pro"/>
              </a:rPr>
              <a:t> that counter can have afterward?</a:t>
            </a:r>
            <a:endParaRPr b="0" i="0" sz="20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Exercise 1B</a:t>
            </a:r>
            <a:endParaRPr/>
          </a:p>
        </p:txBody>
      </p:sp>
      <p:sp>
        <p:nvSpPr>
          <p:cNvPr id="480" name="Google Shape;480;p65"/>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Compile the program, then use a scripting language to run it 10000 times and summarize the results.</a:t>
            </a:r>
            <a:endParaRPr/>
          </a:p>
          <a:p>
            <a:pPr indent="-342900" lvl="0" marL="457200" rtl="0" algn="l">
              <a:lnSpc>
                <a:spcPct val="115000"/>
              </a:lnSpc>
              <a:spcBef>
                <a:spcPts val="1600"/>
              </a:spcBef>
              <a:spcAft>
                <a:spcPts val="1600"/>
              </a:spcAft>
              <a:buSzPts val="1800"/>
              <a:buChar char="●"/>
            </a:pPr>
            <a:r>
              <a:rPr lang="en"/>
              <a:t>g++ race.cpp -pthread -o race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9"/>
          <p:cNvSpPr txBox="1"/>
          <p:nvPr>
            <p:ph type="title"/>
          </p:nvPr>
        </p:nvSpPr>
        <p:spPr>
          <a:xfrm>
            <a:off x="265500" y="1078750"/>
            <a:ext cx="4045200" cy="178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600"/>
              <a:buNone/>
            </a:pPr>
            <a:r>
              <a:rPr lang="en"/>
              <a:t>Agenda</a:t>
            </a:r>
            <a:endParaRPr/>
          </a:p>
        </p:txBody>
      </p:sp>
      <p:sp>
        <p:nvSpPr>
          <p:cNvPr id="196" name="Google Shape;196;p3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Intro</a:t>
            </a:r>
            <a:endParaRPr/>
          </a:p>
          <a:p>
            <a:pPr indent="-342900" lvl="0" marL="457200" rtl="0" algn="l">
              <a:lnSpc>
                <a:spcPct val="115000"/>
              </a:lnSpc>
              <a:spcBef>
                <a:spcPts val="0"/>
              </a:spcBef>
              <a:spcAft>
                <a:spcPts val="0"/>
              </a:spcAft>
              <a:buSzPts val="1800"/>
              <a:buChar char="●"/>
            </a:pPr>
            <a:r>
              <a:rPr lang="en"/>
              <a:t>Processes &amp; threads</a:t>
            </a:r>
            <a:endParaRPr/>
          </a:p>
          <a:p>
            <a:pPr indent="-342900" lvl="0" marL="457200" rtl="0" algn="l">
              <a:lnSpc>
                <a:spcPct val="115000"/>
              </a:lnSpc>
              <a:spcBef>
                <a:spcPts val="0"/>
              </a:spcBef>
              <a:spcAft>
                <a:spcPts val="0"/>
              </a:spcAft>
              <a:buSzPts val="1800"/>
              <a:buChar char="●"/>
            </a:pPr>
            <a:r>
              <a:rPr lang="en"/>
              <a:t>Race conditions &amp; synchronization</a:t>
            </a:r>
            <a:endParaRPr/>
          </a:p>
          <a:p>
            <a:pPr indent="-342900" lvl="0" marL="457200" rtl="0" algn="l">
              <a:lnSpc>
                <a:spcPct val="115000"/>
              </a:lnSpc>
              <a:spcBef>
                <a:spcPts val="0"/>
              </a:spcBef>
              <a:spcAft>
                <a:spcPts val="0"/>
              </a:spcAft>
              <a:buSzPts val="1800"/>
              <a:buChar char="●"/>
            </a:pPr>
            <a:r>
              <a:rPr lang="en"/>
              <a:t>Lab exercises</a:t>
            </a:r>
            <a:endParaRPr/>
          </a:p>
          <a:p>
            <a:pPr indent="-342900" lvl="0" marL="457200" rtl="0" algn="l">
              <a:lnSpc>
                <a:spcPct val="115000"/>
              </a:lnSpc>
              <a:spcBef>
                <a:spcPts val="0"/>
              </a:spcBef>
              <a:spcAft>
                <a:spcPts val="0"/>
              </a:spcAft>
              <a:buSzPts val="1800"/>
              <a:buChar char="●"/>
            </a:pPr>
            <a:r>
              <a:rPr lang="en"/>
              <a:t>Project 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Exercise 1C</a:t>
            </a:r>
            <a:endParaRPr/>
          </a:p>
        </p:txBody>
      </p:sp>
      <p:sp>
        <p:nvSpPr>
          <p:cNvPr id="486" name="Google Shape;486;p66"/>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Change the program to use NUM_THREADS=5 and NUM_ITER=1000000, and run it a few times. </a:t>
            </a:r>
            <a:endParaRPr/>
          </a:p>
          <a:p>
            <a:pPr indent="0" lvl="0" marL="0" rtl="0" algn="l">
              <a:lnSpc>
                <a:spcPct val="115000"/>
              </a:lnSpc>
              <a:spcBef>
                <a:spcPts val="1600"/>
              </a:spcBef>
              <a:spcAft>
                <a:spcPts val="0"/>
              </a:spcAft>
              <a:buSzPts val="1800"/>
              <a:buNone/>
            </a:pPr>
            <a:r>
              <a:rPr lang="en"/>
              <a:t>What range of answers do you see? How often does it produce the answer that a naive programmer might expect?</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Exercise 1D</a:t>
            </a:r>
            <a:endParaRPr/>
          </a:p>
        </p:txBody>
      </p:sp>
      <p:sp>
        <p:nvSpPr>
          <p:cNvPr id="492" name="Google Shape;492;p67"/>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Declare and use a </a:t>
            </a:r>
            <a:r>
              <a:rPr b="1" lang="en"/>
              <a:t>mutex</a:t>
            </a:r>
            <a:r>
              <a:rPr lang="en"/>
              <a:t> to protect the increment of counter, then re-run the program.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8"/>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Exercise 2: Mutual exclusion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9"/>
          <p:cNvSpPr txBox="1"/>
          <p:nvPr>
            <p:ph idx="1" type="body"/>
          </p:nvPr>
        </p:nvSpPr>
        <p:spPr>
          <a:xfrm>
            <a:off x="127749" y="1262376"/>
            <a:ext cx="4204500" cy="33648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7030A0"/>
              </a:buClr>
              <a:buSzPts val="1800"/>
              <a:buFont typeface="Arial"/>
              <a:buNone/>
            </a:pPr>
            <a:r>
              <a:rPr b="1" i="0" lang="en" sz="1800" u="none" cap="none" strike="noStrike">
                <a:solidFill>
                  <a:srgbClr val="000000"/>
                </a:solidFill>
                <a:latin typeface="Courier New"/>
                <a:ea typeface="Courier New"/>
                <a:cs typeface="Courier New"/>
                <a:sym typeface="Courier New"/>
              </a:rPr>
              <a:t>while(1) {</a:t>
            </a:r>
            <a:endParaRPr>
              <a:solidFill>
                <a:srgbClr val="000000"/>
              </a:solidFill>
            </a:endParaRPr>
          </a:p>
          <a:p>
            <a:pPr indent="0" lvl="0" marL="0" marR="0" rtl="0" algn="l">
              <a:lnSpc>
                <a:spcPct val="90000"/>
              </a:lnSpc>
              <a:spcBef>
                <a:spcPts val="800"/>
              </a:spcBef>
              <a:spcAft>
                <a:spcPts val="0"/>
              </a:spcAft>
              <a:buClr>
                <a:schemeClr val="dk1"/>
              </a:buClr>
              <a:buSzPts val="1800"/>
              <a:buFont typeface="Arial"/>
              <a:buNone/>
            </a:pPr>
            <a:r>
              <a:rPr b="1" i="0" lang="en" sz="1800" u="none" cap="none" strike="noStrike">
                <a:solidFill>
                  <a:srgbClr val="000000"/>
                </a:solidFill>
                <a:latin typeface="Courier New"/>
                <a:ea typeface="Courier New"/>
                <a:cs typeface="Courier New"/>
                <a:sym typeface="Courier New"/>
              </a:rPr>
              <a:t>    active[0] = true;</a:t>
            </a:r>
            <a:endParaRPr>
              <a:solidFill>
                <a:srgbClr val="000000"/>
              </a:solidFill>
            </a:endParaRPr>
          </a:p>
          <a:p>
            <a:pPr indent="0" lvl="0" marL="0" marR="0" rtl="0" algn="l">
              <a:lnSpc>
                <a:spcPct val="90000"/>
              </a:lnSpc>
              <a:spcBef>
                <a:spcPts val="800"/>
              </a:spcBef>
              <a:spcAft>
                <a:spcPts val="0"/>
              </a:spcAft>
              <a:buClr>
                <a:schemeClr val="dk1"/>
              </a:buClr>
              <a:buSzPts val="1800"/>
              <a:buFont typeface="Arial"/>
              <a:buNone/>
            </a:pPr>
            <a:r>
              <a:t/>
            </a:r>
            <a:endParaRPr b="1" i="0" sz="1800" u="none" cap="none" strike="noStrike">
              <a:solidFill>
                <a:srgbClr val="000000"/>
              </a:solidFill>
              <a:latin typeface="Courier New"/>
              <a:ea typeface="Courier New"/>
              <a:cs typeface="Courier New"/>
              <a:sym typeface="Courier New"/>
            </a:endParaRPr>
          </a:p>
          <a:p>
            <a:pPr indent="0" lvl="0" marL="0" marR="0" rtl="0" algn="l">
              <a:lnSpc>
                <a:spcPct val="90000"/>
              </a:lnSpc>
              <a:spcBef>
                <a:spcPts val="800"/>
              </a:spcBef>
              <a:spcAft>
                <a:spcPts val="0"/>
              </a:spcAft>
              <a:buClr>
                <a:schemeClr val="dk1"/>
              </a:buClr>
              <a:buSzPts val="1800"/>
              <a:buFont typeface="Arial"/>
              <a:buNone/>
            </a:pPr>
            <a:r>
              <a:rPr b="1" i="0" lang="en" sz="1800" u="none" cap="none" strike="noStrike">
                <a:solidFill>
                  <a:srgbClr val="000000"/>
                </a:solidFill>
                <a:latin typeface="Courier New"/>
                <a:ea typeface="Courier New"/>
                <a:cs typeface="Courier New"/>
                <a:sym typeface="Courier New"/>
              </a:rPr>
              <a:t>    while (turn != 0) {</a:t>
            </a:r>
            <a:endParaRPr>
              <a:solidFill>
                <a:srgbClr val="000000"/>
              </a:solidFill>
            </a:endParaRPr>
          </a:p>
          <a:p>
            <a:pPr indent="0" lvl="0" marL="0" marR="0" rtl="0" algn="l">
              <a:lnSpc>
                <a:spcPct val="90000"/>
              </a:lnSpc>
              <a:spcBef>
                <a:spcPts val="800"/>
              </a:spcBef>
              <a:spcAft>
                <a:spcPts val="0"/>
              </a:spcAft>
              <a:buClr>
                <a:schemeClr val="dk1"/>
              </a:buClr>
              <a:buSzPts val="1800"/>
              <a:buFont typeface="Arial"/>
              <a:buNone/>
            </a:pPr>
            <a:r>
              <a:rPr b="1" i="0" lang="en" sz="1800" u="none" cap="none" strike="noStrike">
                <a:solidFill>
                  <a:srgbClr val="000000"/>
                </a:solidFill>
                <a:latin typeface="Courier New"/>
                <a:ea typeface="Courier New"/>
                <a:cs typeface="Courier New"/>
                <a:sym typeface="Courier New"/>
              </a:rPr>
              <a:t>        while (active[1]) {}</a:t>
            </a:r>
            <a:endParaRPr>
              <a:solidFill>
                <a:srgbClr val="000000"/>
              </a:solidFill>
            </a:endParaRPr>
          </a:p>
          <a:p>
            <a:pPr indent="0" lvl="0" marL="0" marR="0" rtl="0" algn="l">
              <a:lnSpc>
                <a:spcPct val="90000"/>
              </a:lnSpc>
              <a:spcBef>
                <a:spcPts val="800"/>
              </a:spcBef>
              <a:spcAft>
                <a:spcPts val="0"/>
              </a:spcAft>
              <a:buClr>
                <a:schemeClr val="dk1"/>
              </a:buClr>
              <a:buSzPts val="1800"/>
              <a:buFont typeface="Arial"/>
              <a:buNone/>
            </a:pPr>
            <a:r>
              <a:rPr b="1" i="0" lang="en" sz="1800" u="none" cap="none" strike="noStrike">
                <a:solidFill>
                  <a:srgbClr val="000000"/>
                </a:solidFill>
                <a:latin typeface="Courier New"/>
                <a:ea typeface="Courier New"/>
                <a:cs typeface="Courier New"/>
                <a:sym typeface="Courier New"/>
              </a:rPr>
              <a:t>        turn = 0;</a:t>
            </a:r>
            <a:endParaRPr>
              <a:solidFill>
                <a:srgbClr val="000000"/>
              </a:solidFill>
            </a:endParaRPr>
          </a:p>
          <a:p>
            <a:pPr indent="0" lvl="0" marL="0" marR="0" rtl="0" algn="l">
              <a:lnSpc>
                <a:spcPct val="90000"/>
              </a:lnSpc>
              <a:spcBef>
                <a:spcPts val="800"/>
              </a:spcBef>
              <a:spcAft>
                <a:spcPts val="0"/>
              </a:spcAft>
              <a:buClr>
                <a:schemeClr val="dk1"/>
              </a:buClr>
              <a:buSzPts val="1800"/>
              <a:buFont typeface="Arial"/>
              <a:buNone/>
            </a:pPr>
            <a:r>
              <a:rPr b="1" i="0" lang="en" sz="1800" u="none" cap="none" strike="noStrike">
                <a:solidFill>
                  <a:srgbClr val="000000"/>
                </a:solidFill>
                <a:latin typeface="Courier New"/>
                <a:ea typeface="Courier New"/>
                <a:cs typeface="Courier New"/>
                <a:sym typeface="Courier New"/>
              </a:rPr>
              <a:t>    }</a:t>
            </a:r>
            <a:endParaRPr>
              <a:solidFill>
                <a:srgbClr val="000000"/>
              </a:solidFill>
            </a:endParaRPr>
          </a:p>
          <a:p>
            <a:pPr indent="0" lvl="0" marL="0" marR="0" rtl="0" algn="l">
              <a:lnSpc>
                <a:spcPct val="90000"/>
              </a:lnSpc>
              <a:spcBef>
                <a:spcPts val="800"/>
              </a:spcBef>
              <a:spcAft>
                <a:spcPts val="0"/>
              </a:spcAft>
              <a:buClr>
                <a:schemeClr val="dk1"/>
              </a:buClr>
              <a:buSzPts val="1800"/>
              <a:buFont typeface="Arial"/>
              <a:buNone/>
            </a:pPr>
            <a:r>
              <a:rPr b="1" i="0" lang="en" sz="1800" u="none" cap="none" strike="noStrike">
                <a:solidFill>
                  <a:srgbClr val="000000"/>
                </a:solidFill>
                <a:latin typeface="Courier New"/>
                <a:ea typeface="Courier New"/>
                <a:cs typeface="Courier New"/>
                <a:sym typeface="Courier New"/>
              </a:rPr>
              <a:t>    &lt;CRITICAL SECTION&gt;</a:t>
            </a:r>
            <a:endParaRPr>
              <a:solidFill>
                <a:srgbClr val="000000"/>
              </a:solidFill>
            </a:endParaRPr>
          </a:p>
          <a:p>
            <a:pPr indent="0" lvl="0" marL="0" marR="0" rtl="0" algn="l">
              <a:lnSpc>
                <a:spcPct val="90000"/>
              </a:lnSpc>
              <a:spcBef>
                <a:spcPts val="800"/>
              </a:spcBef>
              <a:spcAft>
                <a:spcPts val="0"/>
              </a:spcAft>
              <a:buClr>
                <a:schemeClr val="dk1"/>
              </a:buClr>
              <a:buSzPts val="1800"/>
              <a:buFont typeface="Arial"/>
              <a:buNone/>
            </a:pPr>
            <a:r>
              <a:rPr b="1" i="0" lang="en" sz="1800" u="none" cap="none" strike="noStrike">
                <a:solidFill>
                  <a:srgbClr val="000000"/>
                </a:solidFill>
                <a:latin typeface="Courier New"/>
                <a:ea typeface="Courier New"/>
                <a:cs typeface="Courier New"/>
                <a:sym typeface="Courier New"/>
              </a:rPr>
              <a:t>    active[0] = false;</a:t>
            </a:r>
            <a:endParaRPr>
              <a:solidFill>
                <a:srgbClr val="000000"/>
              </a:solidFill>
            </a:endParaRPr>
          </a:p>
          <a:p>
            <a:pPr indent="0" lvl="0" marL="0" marR="0" rtl="0" algn="l">
              <a:lnSpc>
                <a:spcPct val="90000"/>
              </a:lnSpc>
              <a:spcBef>
                <a:spcPts val="800"/>
              </a:spcBef>
              <a:spcAft>
                <a:spcPts val="0"/>
              </a:spcAft>
              <a:buClr>
                <a:schemeClr val="dk1"/>
              </a:buClr>
              <a:buSzPts val="1800"/>
              <a:buFont typeface="Arial"/>
              <a:buNone/>
            </a:pPr>
            <a:r>
              <a:rPr b="1" i="0" lang="en" sz="1800" u="none" cap="none" strike="noStrike">
                <a:solidFill>
                  <a:srgbClr val="000000"/>
                </a:solidFill>
                <a:latin typeface="Courier New"/>
                <a:ea typeface="Courier New"/>
                <a:cs typeface="Courier New"/>
                <a:sym typeface="Courier New"/>
              </a:rPr>
              <a:t>}</a:t>
            </a:r>
            <a:endParaRPr>
              <a:solidFill>
                <a:srgbClr val="000000"/>
              </a:solidFill>
            </a:endParaRPr>
          </a:p>
        </p:txBody>
      </p:sp>
      <p:sp>
        <p:nvSpPr>
          <p:cNvPr id="503" name="Google Shape;503;p69"/>
          <p:cNvSpPr txBox="1"/>
          <p:nvPr/>
        </p:nvSpPr>
        <p:spPr>
          <a:xfrm>
            <a:off x="4803075" y="1262403"/>
            <a:ext cx="4204500" cy="33648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7030A0"/>
              </a:buClr>
              <a:buSzPts val="1800"/>
              <a:buFont typeface="Arial"/>
              <a:buNone/>
            </a:pPr>
            <a:r>
              <a:rPr b="1" i="0" lang="en" sz="1800" u="none" cap="none" strike="noStrike">
                <a:solidFill>
                  <a:srgbClr val="000000"/>
                </a:solidFill>
                <a:latin typeface="Courier New"/>
                <a:ea typeface="Courier New"/>
                <a:cs typeface="Courier New"/>
                <a:sym typeface="Courier New"/>
              </a:rPr>
              <a:t>while(1) {</a:t>
            </a:r>
            <a:endParaRPr b="0" i="0" sz="1100" u="none" cap="none" strike="noStrike">
              <a:solidFill>
                <a:srgbClr val="000000"/>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rPr b="1" i="0" lang="en" sz="1800" u="none" cap="none" strike="noStrike">
                <a:solidFill>
                  <a:srgbClr val="000000"/>
                </a:solidFill>
                <a:latin typeface="Courier New"/>
                <a:ea typeface="Courier New"/>
                <a:cs typeface="Courier New"/>
                <a:sym typeface="Courier New"/>
              </a:rPr>
              <a:t>    active[1] = true;</a:t>
            </a:r>
            <a:endParaRPr b="0" i="0" sz="1100" u="none" cap="none" strike="noStrike">
              <a:solidFill>
                <a:srgbClr val="000000"/>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t/>
            </a:r>
            <a:endParaRPr b="1" i="0" sz="1800" u="none" cap="none" strike="noStrike">
              <a:solidFill>
                <a:srgbClr val="000000"/>
              </a:solidFill>
              <a:latin typeface="Courier New"/>
              <a:ea typeface="Courier New"/>
              <a:cs typeface="Courier New"/>
              <a:sym typeface="Courier New"/>
            </a:endParaRPr>
          </a:p>
          <a:p>
            <a:pPr indent="0" lvl="0" marL="0" marR="0" rtl="0" algn="l">
              <a:lnSpc>
                <a:spcPct val="90000"/>
              </a:lnSpc>
              <a:spcBef>
                <a:spcPts val="800"/>
              </a:spcBef>
              <a:spcAft>
                <a:spcPts val="0"/>
              </a:spcAft>
              <a:buClr>
                <a:schemeClr val="dk1"/>
              </a:buClr>
              <a:buSzPts val="1800"/>
              <a:buFont typeface="Arial"/>
              <a:buNone/>
            </a:pPr>
            <a:r>
              <a:rPr b="1" i="0" lang="en" sz="1800" u="none" cap="none" strike="noStrike">
                <a:solidFill>
                  <a:srgbClr val="000000"/>
                </a:solidFill>
                <a:latin typeface="Courier New"/>
                <a:ea typeface="Courier New"/>
                <a:cs typeface="Courier New"/>
                <a:sym typeface="Courier New"/>
              </a:rPr>
              <a:t>    while (turn != 1) {</a:t>
            </a:r>
            <a:endParaRPr b="0" i="0" sz="1100" u="none" cap="none" strike="noStrike">
              <a:solidFill>
                <a:srgbClr val="000000"/>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rPr b="1" i="0" lang="en" sz="1800" u="none" cap="none" strike="noStrike">
                <a:solidFill>
                  <a:srgbClr val="000000"/>
                </a:solidFill>
                <a:latin typeface="Courier New"/>
                <a:ea typeface="Courier New"/>
                <a:cs typeface="Courier New"/>
                <a:sym typeface="Courier New"/>
              </a:rPr>
              <a:t>        while (active[0]) {}</a:t>
            </a:r>
            <a:endParaRPr b="0" i="0" sz="1100" u="none" cap="none" strike="noStrike">
              <a:solidFill>
                <a:srgbClr val="000000"/>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rPr b="1" i="0" lang="en" sz="1800" u="none" cap="none" strike="noStrike">
                <a:solidFill>
                  <a:srgbClr val="000000"/>
                </a:solidFill>
                <a:latin typeface="Courier New"/>
                <a:ea typeface="Courier New"/>
                <a:cs typeface="Courier New"/>
                <a:sym typeface="Courier New"/>
              </a:rPr>
              <a:t>        turn = 1;</a:t>
            </a:r>
            <a:endParaRPr b="0" i="0" sz="1100" u="none" cap="none" strike="noStrike">
              <a:solidFill>
                <a:srgbClr val="000000"/>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rPr b="1" i="0" lang="en" sz="1800" u="none" cap="none" strike="noStrike">
                <a:solidFill>
                  <a:srgbClr val="000000"/>
                </a:solidFill>
                <a:latin typeface="Courier New"/>
                <a:ea typeface="Courier New"/>
                <a:cs typeface="Courier New"/>
                <a:sym typeface="Courier New"/>
              </a:rPr>
              <a:t>    }</a:t>
            </a:r>
            <a:endParaRPr b="0" i="0" sz="1100" u="none" cap="none" strike="noStrike">
              <a:solidFill>
                <a:srgbClr val="000000"/>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rPr b="1" i="0" lang="en" sz="1800" u="none" cap="none" strike="noStrike">
                <a:solidFill>
                  <a:srgbClr val="000000"/>
                </a:solidFill>
                <a:latin typeface="Courier New"/>
                <a:ea typeface="Courier New"/>
                <a:cs typeface="Courier New"/>
                <a:sym typeface="Courier New"/>
              </a:rPr>
              <a:t>    &lt;CRITICAL SECTION&gt;</a:t>
            </a:r>
            <a:endParaRPr b="0" i="0" sz="1100" u="none" cap="none" strike="noStrike">
              <a:solidFill>
                <a:srgbClr val="000000"/>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rPr b="1" i="0" lang="en" sz="1800" u="none" cap="none" strike="noStrike">
                <a:solidFill>
                  <a:srgbClr val="000000"/>
                </a:solidFill>
                <a:latin typeface="Courier New"/>
                <a:ea typeface="Courier New"/>
                <a:cs typeface="Courier New"/>
                <a:sym typeface="Courier New"/>
              </a:rPr>
              <a:t>    active[1] = false;</a:t>
            </a:r>
            <a:endParaRPr b="0" i="0" sz="1100" u="none" cap="none" strike="noStrike">
              <a:solidFill>
                <a:srgbClr val="000000"/>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rPr b="1" i="0" lang="en" sz="18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cxnSp>
        <p:nvCxnSpPr>
          <p:cNvPr id="504" name="Google Shape;504;p69"/>
          <p:cNvCxnSpPr/>
          <p:nvPr/>
        </p:nvCxnSpPr>
        <p:spPr>
          <a:xfrm rot="10800000">
            <a:off x="4408714" y="993320"/>
            <a:ext cx="0" cy="3902700"/>
          </a:xfrm>
          <a:prstGeom prst="straightConnector1">
            <a:avLst/>
          </a:prstGeom>
          <a:noFill/>
          <a:ln cap="flat" cmpd="sng" w="76200">
            <a:solidFill>
              <a:schemeClr val="dk1"/>
            </a:solidFill>
            <a:prstDash val="solid"/>
            <a:miter lim="800000"/>
            <a:headEnd len="sm" w="sm" type="none"/>
            <a:tailEnd len="sm" w="sm" type="none"/>
          </a:ln>
        </p:spPr>
      </p:cxnSp>
      <p:sp>
        <p:nvSpPr>
          <p:cNvPr id="505" name="Google Shape;505;p69"/>
          <p:cNvSpPr txBox="1"/>
          <p:nvPr/>
        </p:nvSpPr>
        <p:spPr>
          <a:xfrm>
            <a:off x="2977924" y="66266"/>
            <a:ext cx="3188400" cy="9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B0F0"/>
                </a:solidFill>
                <a:latin typeface="Courier New"/>
                <a:ea typeface="Courier New"/>
                <a:cs typeface="Courier New"/>
                <a:sym typeface="Courier New"/>
              </a:rPr>
              <a:t>active</a:t>
            </a:r>
            <a:r>
              <a:rPr b="1" i="0" lang="en" sz="1800" u="none" cap="none" strike="noStrike">
                <a:solidFill>
                  <a:schemeClr val="dk1"/>
                </a:solidFill>
                <a:latin typeface="Courier New"/>
                <a:ea typeface="Courier New"/>
                <a:cs typeface="Courier New"/>
                <a:sym typeface="Courier New"/>
              </a:rPr>
              <a:t>[</a:t>
            </a:r>
            <a:r>
              <a:rPr b="1" i="0" lang="en" sz="1800" u="none" cap="none" strike="noStrike">
                <a:solidFill>
                  <a:srgbClr val="00B050"/>
                </a:solidFill>
                <a:latin typeface="Courier New"/>
                <a:ea typeface="Courier New"/>
                <a:cs typeface="Courier New"/>
                <a:sym typeface="Courier New"/>
              </a:rPr>
              <a:t>0</a:t>
            </a:r>
            <a:r>
              <a:rPr b="1" i="0" lang="en" sz="1800" u="none" cap="none" strike="noStrike">
                <a:solidFill>
                  <a:schemeClr val="dk1"/>
                </a:solidFill>
                <a:latin typeface="Courier New"/>
                <a:ea typeface="Courier New"/>
                <a:cs typeface="Courier New"/>
                <a:sym typeface="Courier New"/>
              </a:rPr>
              <a:t>] = </a:t>
            </a:r>
            <a:r>
              <a:rPr b="1" i="0" lang="en" sz="1800" u="none" cap="none" strike="noStrike">
                <a:solidFill>
                  <a:srgbClr val="7030A0"/>
                </a:solidFill>
                <a:latin typeface="Courier New"/>
                <a:ea typeface="Courier New"/>
                <a:cs typeface="Courier New"/>
                <a:sym typeface="Courier New"/>
              </a:rPr>
              <a:t>false</a:t>
            </a:r>
            <a:r>
              <a:rPr b="1" i="0" lang="en" sz="1800" u="none" cap="none" strike="noStrike">
                <a:solidFill>
                  <a:schemeClr val="dk1"/>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B0F0"/>
                </a:solidFill>
                <a:latin typeface="Courier New"/>
                <a:ea typeface="Courier New"/>
                <a:cs typeface="Courier New"/>
                <a:sym typeface="Courier New"/>
              </a:rPr>
              <a:t>active</a:t>
            </a:r>
            <a:r>
              <a:rPr b="1" i="0" lang="en" sz="1800" u="none" cap="none" strike="noStrike">
                <a:solidFill>
                  <a:schemeClr val="dk1"/>
                </a:solidFill>
                <a:latin typeface="Courier New"/>
                <a:ea typeface="Courier New"/>
                <a:cs typeface="Courier New"/>
                <a:sym typeface="Courier New"/>
              </a:rPr>
              <a:t>[</a:t>
            </a:r>
            <a:r>
              <a:rPr b="1" i="0" lang="en" sz="1800" u="none" cap="none" strike="noStrike">
                <a:solidFill>
                  <a:srgbClr val="00B050"/>
                </a:solidFill>
                <a:latin typeface="Courier New"/>
                <a:ea typeface="Courier New"/>
                <a:cs typeface="Courier New"/>
                <a:sym typeface="Courier New"/>
              </a:rPr>
              <a:t>1</a:t>
            </a:r>
            <a:r>
              <a:rPr b="1" i="0" lang="en" sz="1800" u="none" cap="none" strike="noStrike">
                <a:solidFill>
                  <a:schemeClr val="dk1"/>
                </a:solidFill>
                <a:latin typeface="Courier New"/>
                <a:ea typeface="Courier New"/>
                <a:cs typeface="Courier New"/>
                <a:sym typeface="Courier New"/>
              </a:rPr>
              <a:t>] = </a:t>
            </a:r>
            <a:r>
              <a:rPr b="1" i="0" lang="en" sz="1800" u="none" cap="none" strike="noStrike">
                <a:solidFill>
                  <a:srgbClr val="7030A0"/>
                </a:solidFill>
                <a:latin typeface="Courier New"/>
                <a:ea typeface="Courier New"/>
                <a:cs typeface="Courier New"/>
                <a:sym typeface="Courier New"/>
              </a:rPr>
              <a:t>false</a:t>
            </a:r>
            <a:r>
              <a:rPr b="1" i="0" lang="en" sz="1800" u="none" cap="none" strike="noStrike">
                <a:solidFill>
                  <a:schemeClr val="dk1"/>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B0F0"/>
                </a:solidFill>
                <a:latin typeface="Courier New"/>
                <a:ea typeface="Courier New"/>
                <a:cs typeface="Courier New"/>
                <a:sym typeface="Courier New"/>
              </a:rPr>
              <a:t>turn</a:t>
            </a:r>
            <a:r>
              <a:rPr b="1" i="0" lang="en" sz="1800" u="none" cap="none" strike="noStrike">
                <a:solidFill>
                  <a:schemeClr val="dk1"/>
                </a:solidFill>
                <a:latin typeface="Courier New"/>
                <a:ea typeface="Courier New"/>
                <a:cs typeface="Courier New"/>
                <a:sym typeface="Courier New"/>
              </a:rPr>
              <a:t> = </a:t>
            </a:r>
            <a:r>
              <a:rPr b="1" i="0" lang="en" sz="1800" u="none" cap="none" strike="noStrike">
                <a:solidFill>
                  <a:srgbClr val="00B050"/>
                </a:solidFill>
                <a:latin typeface="Courier New"/>
                <a:ea typeface="Courier New"/>
                <a:cs typeface="Courier New"/>
                <a:sym typeface="Courier New"/>
              </a:rPr>
              <a:t>0</a:t>
            </a:r>
            <a:r>
              <a:rPr b="1" i="0" lang="en" sz="1800" u="none" cap="none" strike="noStrike">
                <a:solidFill>
                  <a:schemeClr val="dk1"/>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506" name="Google Shape;506;p69"/>
          <p:cNvSpPr txBox="1"/>
          <p:nvPr/>
        </p:nvSpPr>
        <p:spPr>
          <a:xfrm>
            <a:off x="6166325" y="149325"/>
            <a:ext cx="2792400" cy="81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Source Code Pro"/>
                <a:ea typeface="Source Code Pro"/>
                <a:cs typeface="Source Code Pro"/>
                <a:sym typeface="Source Code Pro"/>
              </a:rPr>
              <a:t>Does this provide mutual exclusion for the critical section?</a:t>
            </a:r>
            <a:endParaRPr b="1" i="0" sz="1400" u="none" cap="none" strike="noStrike">
              <a:solidFill>
                <a:srgbClr val="000000"/>
              </a:solidFill>
              <a:latin typeface="Source Code Pro"/>
              <a:ea typeface="Source Code Pro"/>
              <a:cs typeface="Source Code Pro"/>
              <a:sym typeface="Source Code Pro"/>
            </a:endParaRPr>
          </a:p>
        </p:txBody>
      </p:sp>
      <p:sp>
        <p:nvSpPr>
          <p:cNvPr id="507" name="Google Shape;507;p69"/>
          <p:cNvSpPr txBox="1"/>
          <p:nvPr/>
        </p:nvSpPr>
        <p:spPr>
          <a:xfrm>
            <a:off x="127750" y="149325"/>
            <a:ext cx="2450400" cy="81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Source Code Pro"/>
                <a:ea typeface="Source Code Pro"/>
                <a:cs typeface="Source Code Pro"/>
                <a:sym typeface="Source Code Pro"/>
              </a:rPr>
              <a:t>Assume:</a:t>
            </a:r>
            <a:endParaRPr b="1" i="0" sz="14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7030A0"/>
                </a:solidFill>
                <a:latin typeface="Source Code Pro"/>
                <a:ea typeface="Source Code Pro"/>
                <a:cs typeface="Source Code Pro"/>
                <a:sym typeface="Source Code Pro"/>
              </a:rPr>
              <a:t>atomic load and store</a:t>
            </a:r>
            <a:endParaRPr b="1" i="0" sz="1400" u="none" cap="none" strike="noStrike">
              <a:solidFill>
                <a:srgbClr val="7030A0"/>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
                                        <p:tgtEl>
                                          <p:spTgt spid="5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0"/>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Project 1</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Project 1</a:t>
            </a:r>
            <a:endParaRPr/>
          </a:p>
        </p:txBody>
      </p:sp>
      <p:sp>
        <p:nvSpPr>
          <p:cNvPr id="518" name="Google Shape;518;p7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Due Jan 25th (Wednesday, &lt; 2 weeks from now)</a:t>
            </a:r>
            <a:endParaRPr/>
          </a:p>
          <a:p>
            <a:pPr indent="-342900" lvl="0" marL="457200" rtl="0" algn="l">
              <a:lnSpc>
                <a:spcPct val="115000"/>
              </a:lnSpc>
              <a:spcBef>
                <a:spcPts val="1000"/>
              </a:spcBef>
              <a:spcAft>
                <a:spcPts val="0"/>
              </a:spcAft>
              <a:buSzPts val="1800"/>
              <a:buChar char="●"/>
            </a:pPr>
            <a:r>
              <a:rPr lang="en"/>
              <a:t>3 points of your overall grade</a:t>
            </a:r>
            <a:endParaRPr/>
          </a:p>
          <a:p>
            <a:pPr indent="-342900" lvl="0" marL="457200" rtl="0" algn="l">
              <a:lnSpc>
                <a:spcPct val="115000"/>
              </a:lnSpc>
              <a:spcBef>
                <a:spcPts val="1000"/>
              </a:spcBef>
              <a:spcAft>
                <a:spcPts val="1000"/>
              </a:spcAft>
              <a:buSzPts val="1800"/>
              <a:buChar char="●"/>
            </a:pPr>
            <a:r>
              <a:rPr lang="en"/>
              <a:t>Implement a disk IO scheduler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2"/>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What you are given</a:t>
            </a:r>
            <a:endParaRPr/>
          </a:p>
        </p:txBody>
      </p:sp>
      <p:sp>
        <p:nvSpPr>
          <p:cNvPr id="524" name="Google Shape;524;p72"/>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Thread library (libthread.o)</a:t>
            </a:r>
            <a:endParaRPr/>
          </a:p>
          <a:p>
            <a:pPr indent="-342900" lvl="0" marL="914400" rtl="0" algn="l">
              <a:lnSpc>
                <a:spcPct val="115000"/>
              </a:lnSpc>
              <a:spcBef>
                <a:spcPts val="1600"/>
              </a:spcBef>
              <a:spcAft>
                <a:spcPts val="0"/>
              </a:spcAft>
              <a:buSzPts val="1800"/>
              <a:buChar char="●"/>
            </a:pPr>
            <a:r>
              <a:rPr lang="en"/>
              <a:t>thread</a:t>
            </a:r>
            <a:endParaRPr/>
          </a:p>
          <a:p>
            <a:pPr indent="-342900" lvl="0" marL="914400" rtl="0" algn="l">
              <a:lnSpc>
                <a:spcPct val="115000"/>
              </a:lnSpc>
              <a:spcBef>
                <a:spcPts val="0"/>
              </a:spcBef>
              <a:spcAft>
                <a:spcPts val="0"/>
              </a:spcAft>
              <a:buSzPts val="1800"/>
              <a:buChar char="●"/>
            </a:pPr>
            <a:r>
              <a:rPr lang="en"/>
              <a:t>mutex</a:t>
            </a:r>
            <a:endParaRPr/>
          </a:p>
          <a:p>
            <a:pPr indent="-342900" lvl="0" marL="914400" rtl="0" algn="l">
              <a:lnSpc>
                <a:spcPct val="115000"/>
              </a:lnSpc>
              <a:spcBef>
                <a:spcPts val="0"/>
              </a:spcBef>
              <a:spcAft>
                <a:spcPts val="0"/>
              </a:spcAft>
              <a:buSzPts val="1800"/>
              <a:buChar char="●"/>
            </a:pPr>
            <a:r>
              <a:rPr lang="en"/>
              <a:t>cv</a:t>
            </a:r>
            <a:endParaRPr/>
          </a:p>
          <a:p>
            <a:pPr indent="0" lvl="0" marL="0" rtl="0" algn="l">
              <a:lnSpc>
                <a:spcPct val="115000"/>
              </a:lnSpc>
              <a:spcBef>
                <a:spcPts val="1600"/>
              </a:spcBef>
              <a:spcAft>
                <a:spcPts val="0"/>
              </a:spcAft>
              <a:buSzPts val="1800"/>
              <a:buNone/>
            </a:pPr>
            <a:r>
              <a:rPr lang="en"/>
              <a:t>No source code; only the library object file and headers</a:t>
            </a:r>
            <a:endParaRPr/>
          </a:p>
          <a:p>
            <a:pPr indent="0" lvl="0" marL="0" rtl="0" algn="l">
              <a:lnSpc>
                <a:spcPct val="115000"/>
              </a:lnSpc>
              <a:spcBef>
                <a:spcPts val="2400"/>
              </a:spcBef>
              <a:spcAft>
                <a:spcPts val="1600"/>
              </a:spcAft>
              <a:buSzPts val="1800"/>
              <a:buNone/>
            </a:pPr>
            <a:r>
              <a:rPr lang="en"/>
              <a:t>g++ -o scheduler ${OBJ_FILES} libthread.o -ldl -pthread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Makefile</a:t>
            </a:r>
            <a:endParaRPr/>
          </a:p>
        </p:txBody>
      </p:sp>
      <p:sp>
        <p:nvSpPr>
          <p:cNvPr id="530" name="Google Shape;530;p73"/>
          <p:cNvSpPr txBox="1"/>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424242"/>
              </a:buClr>
              <a:buSzPts val="1800"/>
              <a:buFont typeface="Source Code Pro"/>
              <a:buChar char="●"/>
            </a:pPr>
            <a:r>
              <a:rPr b="0" i="0" lang="en" sz="1800" u="none" cap="none" strike="noStrike">
                <a:solidFill>
                  <a:srgbClr val="424242"/>
                </a:solidFill>
                <a:latin typeface="Source Code Pro"/>
                <a:ea typeface="Source Code Pro"/>
                <a:cs typeface="Source Code Pro"/>
                <a:sym typeface="Source Code Pro"/>
              </a:rPr>
              <a:t>Capable of compiling the project out-of-the-box, but nothing more</a:t>
            </a:r>
            <a:endParaRPr b="0" i="0" sz="1800" u="none" cap="none" strike="noStrike">
              <a:solidFill>
                <a:srgbClr val="424242"/>
              </a:solidFill>
              <a:latin typeface="Source Code Pro"/>
              <a:ea typeface="Source Code Pro"/>
              <a:cs typeface="Source Code Pro"/>
              <a:sym typeface="Source Code Pro"/>
            </a:endParaRPr>
          </a:p>
          <a:p>
            <a:pPr indent="-342900" lvl="0" marL="457200" marR="0" rtl="0" algn="l">
              <a:lnSpc>
                <a:spcPct val="115000"/>
              </a:lnSpc>
              <a:spcBef>
                <a:spcPts val="1000"/>
              </a:spcBef>
              <a:spcAft>
                <a:spcPts val="0"/>
              </a:spcAft>
              <a:buClr>
                <a:srgbClr val="424242"/>
              </a:buClr>
              <a:buSzPts val="1800"/>
              <a:buFont typeface="Source Code Pro"/>
              <a:buChar char="●"/>
            </a:pPr>
            <a:r>
              <a:rPr b="0" i="0" lang="en" sz="1800" u="none" cap="none" strike="noStrike">
                <a:solidFill>
                  <a:srgbClr val="424242"/>
                </a:solidFill>
                <a:latin typeface="Source Code Pro"/>
                <a:ea typeface="Source Code Pro"/>
                <a:cs typeface="Source Code Pro"/>
                <a:sym typeface="Source Code Pro"/>
              </a:rPr>
              <a:t>Feel free to modify however you choose, as it (and other starter files) are not submitted</a:t>
            </a:r>
            <a:endParaRPr b="0" i="0" sz="1800" u="none" cap="none" strike="noStrike">
              <a:solidFill>
                <a:srgbClr val="424242"/>
              </a:solidFill>
              <a:latin typeface="Source Code Pro"/>
              <a:ea typeface="Source Code Pro"/>
              <a:cs typeface="Source Code Pro"/>
              <a:sym typeface="Source Code Pro"/>
            </a:endParaRPr>
          </a:p>
          <a:p>
            <a:pPr indent="-342900" lvl="0" marL="457200" marR="0" rtl="0" algn="l">
              <a:lnSpc>
                <a:spcPct val="115000"/>
              </a:lnSpc>
              <a:spcBef>
                <a:spcPts val="1000"/>
              </a:spcBef>
              <a:spcAft>
                <a:spcPts val="0"/>
              </a:spcAft>
              <a:buClr>
                <a:srgbClr val="424242"/>
              </a:buClr>
              <a:buSzPts val="1800"/>
              <a:buFont typeface="Source Code Pro"/>
              <a:buChar char="●"/>
            </a:pPr>
            <a:r>
              <a:rPr b="0" i="0" lang="en" sz="1800" u="none" cap="none" strike="noStrike">
                <a:solidFill>
                  <a:srgbClr val="424242"/>
                </a:solidFill>
                <a:latin typeface="Source Code Pro"/>
                <a:ea typeface="Source Code Pro"/>
                <a:cs typeface="Source Code Pro"/>
                <a:sym typeface="Source Code Pro"/>
              </a:rPr>
              <a:t>Modify this line to list your *.cpp files:</a:t>
            </a:r>
            <a:endParaRPr b="0" i="0" sz="1800" u="none" cap="none" strike="noStrike">
              <a:solidFill>
                <a:srgbClr val="424242"/>
              </a:solidFill>
              <a:latin typeface="Source Code Pro"/>
              <a:ea typeface="Source Code Pro"/>
              <a:cs typeface="Source Code Pro"/>
              <a:sym typeface="Source Code Pro"/>
            </a:endParaRPr>
          </a:p>
          <a:p>
            <a:pPr indent="0" lvl="0" marL="0" marR="0" rtl="0" algn="l">
              <a:lnSpc>
                <a:spcPct val="115000"/>
              </a:lnSpc>
              <a:spcBef>
                <a:spcPts val="1000"/>
              </a:spcBef>
              <a:spcAft>
                <a:spcPts val="0"/>
              </a:spcAft>
              <a:buClr>
                <a:srgbClr val="000000"/>
              </a:buClr>
              <a:buSzPts val="1800"/>
              <a:buFont typeface="Arial"/>
              <a:buNone/>
            </a:pPr>
            <a:r>
              <a:t/>
            </a:r>
            <a:endParaRPr b="0" i="0" sz="1800" u="none" cap="none" strike="noStrike">
              <a:solidFill>
                <a:srgbClr val="424242"/>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lt2"/>
                </a:solidFill>
                <a:latin typeface="Source Code Pro"/>
                <a:ea typeface="Source Code Pro"/>
                <a:cs typeface="Source Code Pro"/>
                <a:sym typeface="Source Code Pro"/>
              </a:rPr>
              <a:t># List of source files for your disk scheduler</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accent4"/>
                </a:solidFill>
                <a:latin typeface="Source Code Pro"/>
                <a:ea typeface="Source Code Pro"/>
                <a:cs typeface="Source Code Pro"/>
                <a:sym typeface="Source Code Pro"/>
              </a:rPr>
              <a:t>SCHEDULER_SOURCES</a:t>
            </a:r>
            <a:r>
              <a:rPr b="0" i="0" lang="en" sz="1800" u="none" cap="none" strike="noStrike">
                <a:solidFill>
                  <a:srgbClr val="424242"/>
                </a:solidFill>
                <a:latin typeface="Source Code Pro"/>
                <a:ea typeface="Source Code Pro"/>
                <a:cs typeface="Source Code Pro"/>
                <a:sym typeface="Source Code Pro"/>
              </a:rPr>
              <a:t>=file1.cpp file2.cpp</a:t>
            </a:r>
            <a:endParaRPr b="0" i="0" sz="1800" u="none" cap="none" strike="noStrike">
              <a:solidFill>
                <a:srgbClr val="424242"/>
              </a:solidFill>
              <a:latin typeface="Source Code Pro"/>
              <a:ea typeface="Source Code Pro"/>
              <a:cs typeface="Source Code Pro"/>
              <a:sym typeface="Source Code Pro"/>
            </a:endParaRPr>
          </a:p>
          <a:p>
            <a:pPr indent="0" lvl="0" marL="0" marR="0" rtl="0" algn="l">
              <a:lnSpc>
                <a:spcPct val="115000"/>
              </a:lnSpc>
              <a:spcBef>
                <a:spcPts val="0"/>
              </a:spcBef>
              <a:spcAft>
                <a:spcPts val="1000"/>
              </a:spcAft>
              <a:buClr>
                <a:srgbClr val="000000"/>
              </a:buClr>
              <a:buSzPts val="1800"/>
              <a:buFont typeface="Arial"/>
              <a:buNone/>
            </a:pPr>
            <a:r>
              <a:t/>
            </a:r>
            <a:endParaRPr b="0" i="0" sz="1800" u="none" cap="none" strike="noStrike">
              <a:solidFill>
                <a:srgbClr val="424242"/>
              </a:solidFill>
              <a:latin typeface="Source Code Pro"/>
              <a:ea typeface="Source Code Pro"/>
              <a:cs typeface="Source Code Pro"/>
              <a:sym typeface="Source Code Pr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Project 1 Infrastructure: thread.h</a:t>
            </a:r>
            <a:endParaRPr/>
          </a:p>
        </p:txBody>
      </p:sp>
      <p:sp>
        <p:nvSpPr>
          <p:cNvPr id="536" name="Google Shape;536;p74"/>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a:t>thread::thread(thread_startfunc_t func, void *arg)</a:t>
            </a:r>
            <a:endParaRPr b="1"/>
          </a:p>
          <a:p>
            <a:pPr indent="-342900" lvl="0" marL="457200" rtl="0" algn="l">
              <a:lnSpc>
                <a:spcPct val="115000"/>
              </a:lnSpc>
              <a:spcBef>
                <a:spcPts val="0"/>
              </a:spcBef>
              <a:spcAft>
                <a:spcPts val="0"/>
              </a:spcAft>
              <a:buSzPts val="1800"/>
              <a:buChar char="●"/>
            </a:pPr>
            <a:r>
              <a:rPr lang="en"/>
              <a:t>Spawns a thread</a:t>
            </a:r>
            <a:endParaRPr/>
          </a:p>
          <a:p>
            <a:pPr indent="-342900" lvl="1" marL="914400" rtl="0" algn="l">
              <a:lnSpc>
                <a:spcPct val="115000"/>
              </a:lnSpc>
              <a:spcBef>
                <a:spcPts val="0"/>
              </a:spcBef>
              <a:spcAft>
                <a:spcPts val="0"/>
              </a:spcAft>
              <a:buSzPts val="1800"/>
              <a:buChar char="○"/>
            </a:pPr>
            <a:r>
              <a:rPr i="1" lang="en" sz="1800"/>
              <a:t>The lifetime of the thread is </a:t>
            </a:r>
            <a:r>
              <a:rPr b="1" i="1" lang="en" sz="1800"/>
              <a:t>not</a:t>
            </a:r>
            <a:r>
              <a:rPr i="1" lang="en" sz="1800"/>
              <a:t> tied to the lifetime of the thread object</a:t>
            </a:r>
            <a:endParaRPr sz="1800"/>
          </a:p>
          <a:p>
            <a:pPr indent="-342900" lvl="0" marL="457200" rtl="0" algn="l">
              <a:lnSpc>
                <a:spcPct val="115000"/>
              </a:lnSpc>
              <a:spcBef>
                <a:spcPts val="0"/>
              </a:spcBef>
              <a:spcAft>
                <a:spcPts val="0"/>
              </a:spcAft>
              <a:buSzPts val="1800"/>
              <a:buChar char="●"/>
            </a:pPr>
            <a:r>
              <a:rPr b="1" lang="en"/>
              <a:t>thread_startfunc_t</a:t>
            </a:r>
            <a:endParaRPr b="1"/>
          </a:p>
          <a:p>
            <a:pPr indent="-317500" lvl="1" marL="914400" rtl="0" algn="l">
              <a:lnSpc>
                <a:spcPct val="115000"/>
              </a:lnSpc>
              <a:spcBef>
                <a:spcPts val="0"/>
              </a:spcBef>
              <a:spcAft>
                <a:spcPts val="0"/>
              </a:spcAft>
              <a:buClr>
                <a:srgbClr val="4A86E8"/>
              </a:buClr>
              <a:buSzPts val="1400"/>
              <a:buChar char="○"/>
            </a:pPr>
            <a:r>
              <a:rPr b="1" lang="en">
                <a:solidFill>
                  <a:srgbClr val="E06666"/>
                </a:solidFill>
              </a:rPr>
              <a:t>typedef</a:t>
            </a:r>
            <a:r>
              <a:rPr b="1" lang="en">
                <a:solidFill>
                  <a:srgbClr val="4A86E8"/>
                </a:solidFill>
              </a:rPr>
              <a:t> </a:t>
            </a:r>
            <a:r>
              <a:rPr b="1" lang="en">
                <a:solidFill>
                  <a:srgbClr val="9900FF"/>
                </a:solidFill>
              </a:rPr>
              <a:t>void</a:t>
            </a:r>
            <a:r>
              <a:rPr b="1" lang="en">
                <a:solidFill>
                  <a:srgbClr val="4A86E8"/>
                </a:solidFill>
              </a:rPr>
              <a:t> </a:t>
            </a:r>
            <a:r>
              <a:rPr b="1" lang="en">
                <a:solidFill>
                  <a:srgbClr val="000000"/>
                </a:solidFill>
              </a:rPr>
              <a:t>(*</a:t>
            </a:r>
            <a:r>
              <a:rPr b="1" lang="en">
                <a:solidFill>
                  <a:srgbClr val="4A86E8"/>
                </a:solidFill>
              </a:rPr>
              <a:t>thread_startfunc_t</a:t>
            </a:r>
            <a:r>
              <a:rPr b="1" lang="en">
                <a:solidFill>
                  <a:srgbClr val="000000"/>
                </a:solidFill>
              </a:rPr>
              <a:t>) (</a:t>
            </a:r>
            <a:r>
              <a:rPr b="1" lang="en">
                <a:solidFill>
                  <a:srgbClr val="E06666"/>
                </a:solidFill>
              </a:rPr>
              <a:t>void</a:t>
            </a:r>
            <a:r>
              <a:rPr b="1" lang="en">
                <a:solidFill>
                  <a:srgbClr val="4A86E8"/>
                </a:solidFill>
              </a:rPr>
              <a:t> </a:t>
            </a:r>
            <a:r>
              <a:rPr b="1" lang="en">
                <a:solidFill>
                  <a:srgbClr val="000000"/>
                </a:solidFill>
              </a:rPr>
              <a:t>*);</a:t>
            </a:r>
            <a:endParaRPr b="1">
              <a:solidFill>
                <a:srgbClr val="000000"/>
              </a:solidFill>
            </a:endParaRPr>
          </a:p>
          <a:p>
            <a:pPr indent="-342900" lvl="1" marL="914400" rtl="0" algn="l">
              <a:lnSpc>
                <a:spcPct val="115000"/>
              </a:lnSpc>
              <a:spcBef>
                <a:spcPts val="0"/>
              </a:spcBef>
              <a:spcAft>
                <a:spcPts val="0"/>
              </a:spcAft>
              <a:buSzPts val="1800"/>
              <a:buChar char="○"/>
            </a:pPr>
            <a:r>
              <a:rPr lang="en" sz="1800"/>
              <a:t>Just a type defined in thread.h to be “function which takes one void* as its argument and returns void”</a:t>
            </a:r>
            <a:endParaRPr sz="1800"/>
          </a:p>
          <a:p>
            <a:pPr indent="-342900" lvl="0" marL="457200" rtl="0" algn="l">
              <a:lnSpc>
                <a:spcPct val="115000"/>
              </a:lnSpc>
              <a:spcBef>
                <a:spcPts val="0"/>
              </a:spcBef>
              <a:spcAft>
                <a:spcPts val="0"/>
              </a:spcAft>
              <a:buSzPts val="1800"/>
              <a:buChar char="●"/>
            </a:pPr>
            <a:r>
              <a:rPr b="1" lang="en"/>
              <a:t>func:</a:t>
            </a:r>
            <a:r>
              <a:rPr lang="en"/>
              <a:t> function pointer for the thread</a:t>
            </a:r>
            <a:endParaRPr/>
          </a:p>
          <a:p>
            <a:pPr indent="-342900" lvl="1" marL="914400" rtl="0" algn="l">
              <a:lnSpc>
                <a:spcPct val="115000"/>
              </a:lnSpc>
              <a:spcBef>
                <a:spcPts val="0"/>
              </a:spcBef>
              <a:spcAft>
                <a:spcPts val="0"/>
              </a:spcAft>
              <a:buSzPts val="1800"/>
              <a:buChar char="○"/>
            </a:pPr>
            <a:r>
              <a:rPr lang="en" sz="1800"/>
              <a:t>Spawned thread executes this code</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Project 1 Infrastructure: thread.h</a:t>
            </a:r>
            <a:endParaRPr/>
          </a:p>
        </p:txBody>
      </p:sp>
      <p:sp>
        <p:nvSpPr>
          <p:cNvPr id="542" name="Google Shape;542;p75"/>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a:t>thread::thread(thread_startfunc_t func, void *arg)</a:t>
            </a:r>
            <a:endParaRPr b="1"/>
          </a:p>
          <a:p>
            <a:pPr indent="-342900" lvl="0" marL="457200" rtl="0" algn="l">
              <a:lnSpc>
                <a:spcPct val="115000"/>
              </a:lnSpc>
              <a:spcBef>
                <a:spcPts val="0"/>
              </a:spcBef>
              <a:spcAft>
                <a:spcPts val="0"/>
              </a:spcAft>
              <a:buSzPts val="1800"/>
              <a:buChar char="●"/>
            </a:pPr>
            <a:r>
              <a:rPr lang="en"/>
              <a:t>Spawns a thread</a:t>
            </a:r>
            <a:endParaRPr/>
          </a:p>
          <a:p>
            <a:pPr indent="-342900" lvl="1" marL="914400" rtl="0" algn="l">
              <a:lnSpc>
                <a:spcPct val="115000"/>
              </a:lnSpc>
              <a:spcBef>
                <a:spcPts val="0"/>
              </a:spcBef>
              <a:spcAft>
                <a:spcPts val="0"/>
              </a:spcAft>
              <a:buSzPts val="1800"/>
              <a:buChar char="○"/>
            </a:pPr>
            <a:r>
              <a:rPr i="1" lang="en" sz="1800"/>
              <a:t>The lifetime of the thread is </a:t>
            </a:r>
            <a:r>
              <a:rPr b="1" i="1" lang="en" sz="1800"/>
              <a:t>not</a:t>
            </a:r>
            <a:r>
              <a:rPr i="1" lang="en" sz="1800"/>
              <a:t> tied to the lifetime of the thread object</a:t>
            </a:r>
            <a:endParaRPr sz="1800"/>
          </a:p>
          <a:p>
            <a:pPr indent="-342900" lvl="0" marL="457200" rtl="0" algn="l">
              <a:lnSpc>
                <a:spcPct val="115000"/>
              </a:lnSpc>
              <a:spcBef>
                <a:spcPts val="0"/>
              </a:spcBef>
              <a:spcAft>
                <a:spcPts val="0"/>
              </a:spcAft>
              <a:buSzPts val="1800"/>
              <a:buChar char="●"/>
            </a:pPr>
            <a:r>
              <a:rPr b="1" lang="en"/>
              <a:t>void*</a:t>
            </a:r>
            <a:endParaRPr b="1"/>
          </a:p>
          <a:p>
            <a:pPr indent="-342900" lvl="1" marL="914400" rtl="0" algn="l">
              <a:lnSpc>
                <a:spcPct val="115000"/>
              </a:lnSpc>
              <a:spcBef>
                <a:spcPts val="0"/>
              </a:spcBef>
              <a:spcAft>
                <a:spcPts val="0"/>
              </a:spcAft>
              <a:buSzPts val="1800"/>
              <a:buChar char="○"/>
            </a:pPr>
            <a:r>
              <a:rPr lang="en" sz="1800"/>
              <a:t>A pointer without a type associated with it</a:t>
            </a:r>
            <a:endParaRPr sz="1800"/>
          </a:p>
          <a:p>
            <a:pPr indent="-342900" lvl="1" marL="914400" rtl="0" algn="l">
              <a:lnSpc>
                <a:spcPct val="115000"/>
              </a:lnSpc>
              <a:spcBef>
                <a:spcPts val="0"/>
              </a:spcBef>
              <a:spcAft>
                <a:spcPts val="0"/>
              </a:spcAft>
              <a:buSzPts val="1800"/>
              <a:buChar char="○"/>
            </a:pPr>
            <a:r>
              <a:rPr lang="en" sz="1800"/>
              <a:t>Any pointer can be cast to a void*</a:t>
            </a:r>
            <a:endParaRPr sz="1800"/>
          </a:p>
          <a:p>
            <a:pPr indent="-342900" lvl="0" marL="457200" rtl="0" algn="l">
              <a:lnSpc>
                <a:spcPct val="115000"/>
              </a:lnSpc>
              <a:spcBef>
                <a:spcPts val="0"/>
              </a:spcBef>
              <a:spcAft>
                <a:spcPts val="0"/>
              </a:spcAft>
              <a:buSzPts val="1800"/>
              <a:buChar char="●"/>
            </a:pPr>
            <a:r>
              <a:rPr b="1" lang="en"/>
              <a:t>arg:</a:t>
            </a:r>
            <a:r>
              <a:rPr lang="en"/>
              <a:t> data to pass to the thread’s function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0"/>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Week in review</a:t>
            </a:r>
            <a:endParaRPr/>
          </a:p>
        </p:txBody>
      </p:sp>
      <p:sp>
        <p:nvSpPr>
          <p:cNvPr id="202" name="Google Shape;202;p40"/>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Processes, threads, and shared memory</a:t>
            </a:r>
            <a:endParaRPr sz="2000"/>
          </a:p>
          <a:p>
            <a:pPr indent="-355600" lvl="0" marL="457200" rtl="0" algn="l">
              <a:lnSpc>
                <a:spcPct val="115000"/>
              </a:lnSpc>
              <a:spcBef>
                <a:spcPts val="0"/>
              </a:spcBef>
              <a:spcAft>
                <a:spcPts val="0"/>
              </a:spcAft>
              <a:buSzPts val="2000"/>
              <a:buChar char="●"/>
            </a:pPr>
            <a:r>
              <a:rPr lang="en" sz="2000"/>
              <a:t>Race conditions</a:t>
            </a:r>
            <a:endParaRPr sz="2000"/>
          </a:p>
          <a:p>
            <a:pPr indent="-330200" lvl="1" marL="914400" rtl="0" algn="l">
              <a:lnSpc>
                <a:spcPct val="115000"/>
              </a:lnSpc>
              <a:spcBef>
                <a:spcPts val="0"/>
              </a:spcBef>
              <a:spcAft>
                <a:spcPts val="0"/>
              </a:spcAft>
              <a:buSzPts val="1600"/>
              <a:buChar char="○"/>
            </a:pPr>
            <a:r>
              <a:rPr lang="en" sz="1600"/>
              <a:t>Too Much Milk</a:t>
            </a:r>
            <a:endParaRPr sz="2000"/>
          </a:p>
          <a:p>
            <a:pPr indent="-355600" lvl="0" marL="457200" rtl="0" algn="l">
              <a:lnSpc>
                <a:spcPct val="115000"/>
              </a:lnSpc>
              <a:spcBef>
                <a:spcPts val="0"/>
              </a:spcBef>
              <a:spcAft>
                <a:spcPts val="0"/>
              </a:spcAft>
              <a:buSzPts val="2000"/>
              <a:buChar char="●"/>
            </a:pPr>
            <a:r>
              <a:rPr lang="en" sz="2000"/>
              <a:t>Atomic operations</a:t>
            </a:r>
            <a:endParaRPr sz="2000"/>
          </a:p>
          <a:p>
            <a:pPr indent="-355600" lvl="0" marL="457200" rtl="0" algn="l">
              <a:lnSpc>
                <a:spcPct val="115000"/>
              </a:lnSpc>
              <a:spcBef>
                <a:spcPts val="0"/>
              </a:spcBef>
              <a:spcAft>
                <a:spcPts val="0"/>
              </a:spcAft>
              <a:buSzPts val="2000"/>
              <a:buChar char="●"/>
            </a:pPr>
            <a:r>
              <a:rPr lang="en" sz="2000"/>
              <a:t>Synchronization</a:t>
            </a:r>
            <a:endParaRPr sz="2000"/>
          </a:p>
          <a:p>
            <a:pPr indent="-330200" lvl="1" marL="914400" rtl="0" algn="l">
              <a:lnSpc>
                <a:spcPct val="115000"/>
              </a:lnSpc>
              <a:spcBef>
                <a:spcPts val="0"/>
              </a:spcBef>
              <a:spcAft>
                <a:spcPts val="0"/>
              </a:spcAft>
              <a:buSzPts val="1600"/>
              <a:buChar char="○"/>
            </a:pPr>
            <a:r>
              <a:rPr lang="en" sz="1600"/>
              <a:t>Critical sections</a:t>
            </a:r>
            <a:endParaRPr sz="1600"/>
          </a:p>
          <a:p>
            <a:pPr indent="-330200" lvl="1" marL="914400" rtl="0" algn="l">
              <a:lnSpc>
                <a:spcPct val="115000"/>
              </a:lnSpc>
              <a:spcBef>
                <a:spcPts val="0"/>
              </a:spcBef>
              <a:spcAft>
                <a:spcPts val="0"/>
              </a:spcAft>
              <a:buSzPts val="1600"/>
              <a:buChar char="○"/>
            </a:pPr>
            <a:r>
              <a:rPr lang="en" sz="1600"/>
              <a:t>Mutual exclusion (mutex)</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Project 1 Infrastructure: cpu.h</a:t>
            </a:r>
            <a:endParaRPr/>
          </a:p>
        </p:txBody>
      </p:sp>
      <p:sp>
        <p:nvSpPr>
          <p:cNvPr id="548" name="Google Shape;548;p76"/>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a:t>static void boot(thread_startfunc_t func,</a:t>
            </a:r>
            <a:endParaRPr b="1"/>
          </a:p>
          <a:p>
            <a:pPr indent="0" lvl="0" marL="457200" rtl="0" algn="l">
              <a:lnSpc>
                <a:spcPct val="115000"/>
              </a:lnSpc>
              <a:spcBef>
                <a:spcPts val="0"/>
              </a:spcBef>
              <a:spcAft>
                <a:spcPts val="0"/>
              </a:spcAft>
              <a:buSzPts val="1800"/>
              <a:buNone/>
            </a:pPr>
            <a:r>
              <a:rPr b="1" lang="en"/>
              <a:t>                 void *arg, unsigned int deterministic)</a:t>
            </a:r>
            <a:endParaRPr b="1"/>
          </a:p>
          <a:p>
            <a:pPr indent="-342900" lvl="0" marL="457200" rtl="0" algn="l">
              <a:lnSpc>
                <a:spcPct val="115000"/>
              </a:lnSpc>
              <a:spcBef>
                <a:spcPts val="0"/>
              </a:spcBef>
              <a:spcAft>
                <a:spcPts val="0"/>
              </a:spcAft>
              <a:buSzPts val="1800"/>
              <a:buChar char="●"/>
            </a:pPr>
            <a:r>
              <a:rPr lang="en"/>
              <a:t>Spawns the main thread</a:t>
            </a:r>
            <a:endParaRPr/>
          </a:p>
          <a:p>
            <a:pPr indent="-342900" lvl="0" marL="457200" rtl="0" algn="l">
              <a:lnSpc>
                <a:spcPct val="115000"/>
              </a:lnSpc>
              <a:spcBef>
                <a:spcPts val="0"/>
              </a:spcBef>
              <a:spcAft>
                <a:spcPts val="0"/>
              </a:spcAft>
              <a:buSzPts val="1800"/>
              <a:buChar char="●"/>
            </a:pPr>
            <a:r>
              <a:rPr lang="en"/>
              <a:t>Must be called before any other infrastructure functions</a:t>
            </a:r>
            <a:endParaRPr/>
          </a:p>
          <a:p>
            <a:pPr indent="-342900" lvl="0" marL="457200" rtl="0" algn="l">
              <a:lnSpc>
                <a:spcPct val="115000"/>
              </a:lnSpc>
              <a:spcBef>
                <a:spcPts val="0"/>
              </a:spcBef>
              <a:spcAft>
                <a:spcPts val="0"/>
              </a:spcAft>
              <a:buSzPts val="1800"/>
              <a:buChar char="●"/>
            </a:pPr>
            <a:r>
              <a:rPr b="1" lang="en"/>
              <a:t>func:</a:t>
            </a:r>
            <a:r>
              <a:rPr lang="en"/>
              <a:t> function pointer for main thread</a:t>
            </a:r>
            <a:endParaRPr/>
          </a:p>
          <a:p>
            <a:pPr indent="-342900" lvl="0" marL="457200" rtl="0" algn="l">
              <a:lnSpc>
                <a:spcPct val="115000"/>
              </a:lnSpc>
              <a:spcBef>
                <a:spcPts val="0"/>
              </a:spcBef>
              <a:spcAft>
                <a:spcPts val="0"/>
              </a:spcAft>
              <a:buSzPts val="1800"/>
              <a:buChar char="●"/>
            </a:pPr>
            <a:r>
              <a:rPr b="1" lang="en"/>
              <a:t>arg:</a:t>
            </a:r>
            <a:r>
              <a:rPr lang="en"/>
              <a:t> data to pass to main thread</a:t>
            </a:r>
            <a:endParaRPr/>
          </a:p>
          <a:p>
            <a:pPr indent="-342900" lvl="0" marL="457200" rtl="0" algn="l">
              <a:lnSpc>
                <a:spcPct val="115000"/>
              </a:lnSpc>
              <a:spcBef>
                <a:spcPts val="0"/>
              </a:spcBef>
              <a:spcAft>
                <a:spcPts val="0"/>
              </a:spcAft>
              <a:buSzPts val="1800"/>
              <a:buChar char="●"/>
            </a:pPr>
            <a:r>
              <a:rPr b="1" lang="en"/>
              <a:t>deterministic:</a:t>
            </a:r>
            <a:r>
              <a:rPr lang="en"/>
              <a:t> 0 for nondeterministic, &gt;0 for deterministic; different values give different results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What’s wrong with this code?</a:t>
            </a:r>
            <a:endParaRPr/>
          </a:p>
        </p:txBody>
      </p:sp>
      <p:sp>
        <p:nvSpPr>
          <p:cNvPr id="554" name="Google Shape;554;p77"/>
          <p:cNvSpPr txBox="1"/>
          <p:nvPr/>
        </p:nvSpPr>
        <p:spPr>
          <a:xfrm>
            <a:off x="311700" y="1176375"/>
            <a:ext cx="8520600" cy="37044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int </a:t>
            </a:r>
            <a:r>
              <a:rPr b="0" i="0" lang="en" sz="1800" u="none" cap="none" strike="noStrike">
                <a:solidFill>
                  <a:schemeClr val="lt1"/>
                </a:solidFill>
                <a:latin typeface="Source Code Pro"/>
                <a:ea typeface="Source Code Pro"/>
                <a:cs typeface="Source Code Pro"/>
                <a:sym typeface="Source Code Pro"/>
              </a:rPr>
              <a:t>num = 0;</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Source Code Pro"/>
                <a:ea typeface="Source Code Pro"/>
                <a:cs typeface="Source Code Pro"/>
                <a:sym typeface="Source Code Pro"/>
              </a:rPr>
              <a:t>mutex </a:t>
            </a:r>
            <a:r>
              <a:rPr b="0" i="0" lang="en" sz="1800" u="none" cap="none" strike="noStrike">
                <a:solidFill>
                  <a:schemeClr val="lt1"/>
                </a:solidFill>
                <a:latin typeface="Source Code Pro"/>
                <a:ea typeface="Source Code Pro"/>
                <a:cs typeface="Source Code Pro"/>
                <a:sym typeface="Source Code Pro"/>
              </a:rPr>
              <a:t>m;</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void</a:t>
            </a: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5"/>
                </a:solidFill>
                <a:latin typeface="Source Code Pro"/>
                <a:ea typeface="Source Code Pro"/>
                <a:cs typeface="Source Code Pro"/>
                <a:sym typeface="Source Code Pro"/>
              </a:rPr>
              <a:t>func</a:t>
            </a:r>
            <a:r>
              <a:rPr b="0" i="0" lang="en" sz="1800" u="none" cap="none" strike="noStrike">
                <a:solidFill>
                  <a:schemeClr val="lt1"/>
                </a:solidFill>
                <a:latin typeface="Source Code Pro"/>
                <a:ea typeface="Source Code Pro"/>
                <a:cs typeface="Source Code Pro"/>
                <a:sym typeface="Source Code Pro"/>
              </a:rPr>
              <a:t>(</a:t>
            </a:r>
            <a:r>
              <a:rPr b="0" i="0" lang="en" sz="1800" u="none" cap="none" strike="noStrike">
                <a:solidFill>
                  <a:schemeClr val="accent6"/>
                </a:solidFill>
                <a:latin typeface="Source Code Pro"/>
                <a:ea typeface="Source Code Pro"/>
                <a:cs typeface="Source Code Pro"/>
                <a:sym typeface="Source Code Pro"/>
              </a:rPr>
              <a:t>void</a:t>
            </a:r>
            <a:r>
              <a:rPr b="0" i="0" lang="en" sz="1800" u="none" cap="none" strike="noStrike">
                <a:solidFill>
                  <a:schemeClr val="lt1"/>
                </a:solidFill>
                <a:latin typeface="Source Code Pro"/>
                <a:ea typeface="Source Code Pro"/>
                <a:cs typeface="Source Code Pro"/>
                <a:sym typeface="Source Code Pro"/>
              </a:rPr>
              <a:t> *) { </a:t>
            </a:r>
            <a:r>
              <a:rPr b="0" i="0" lang="en" sz="1800" u="none" cap="none" strike="noStrike">
                <a:solidFill>
                  <a:schemeClr val="accent5"/>
                </a:solidFill>
                <a:latin typeface="Source Code Pro"/>
                <a:ea typeface="Source Code Pro"/>
                <a:cs typeface="Source Code Pro"/>
                <a:sym typeface="Source Code Pro"/>
              </a:rPr>
              <a:t>printf</a:t>
            </a:r>
            <a:r>
              <a:rPr b="0" i="0" lang="en" sz="1800" u="none" cap="none" strike="noStrike">
                <a:solidFill>
                  <a:schemeClr val="lt1"/>
                </a:solidFill>
                <a:latin typeface="Source Code Pro"/>
                <a:ea typeface="Source Code Pro"/>
                <a:cs typeface="Source Code Pro"/>
                <a:sym typeface="Source Code Pro"/>
              </a:rPr>
              <a:t>(</a:t>
            </a:r>
            <a:r>
              <a:rPr b="0" i="0" lang="en" sz="1800" u="none" cap="none" strike="noStrike">
                <a:solidFill>
                  <a:srgbClr val="93C47D"/>
                </a:solidFill>
                <a:latin typeface="Source Code Pro"/>
                <a:ea typeface="Source Code Pro"/>
                <a:cs typeface="Source Code Pro"/>
                <a:sym typeface="Source Code Pro"/>
              </a:rPr>
              <a:t>“num=%d\n”</a:t>
            </a:r>
            <a:r>
              <a:rPr b="0" i="0" lang="en" sz="1800" u="none" cap="none" strike="noStrike">
                <a:solidFill>
                  <a:schemeClr val="lt1"/>
                </a:solidFill>
                <a:latin typeface="Source Code Pro"/>
                <a:ea typeface="Source Code Pro"/>
                <a:cs typeface="Source Code Pro"/>
                <a:sym typeface="Source Code Pro"/>
              </a:rPr>
              <a:t>, num);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int</a:t>
            </a: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5"/>
                </a:solidFill>
                <a:latin typeface="Source Code Pro"/>
                <a:ea typeface="Source Code Pro"/>
                <a:cs typeface="Source Code Pro"/>
                <a:sym typeface="Source Code Pro"/>
              </a:rPr>
              <a:t>main()</a:t>
            </a: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m.lock();</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num = 42;</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m.unlock();</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5"/>
                </a:solidFill>
                <a:latin typeface="Source Code Pro"/>
                <a:ea typeface="Source Code Pro"/>
                <a:cs typeface="Source Code Pro"/>
                <a:sym typeface="Source Code Pro"/>
              </a:rPr>
              <a:t>cpu::boot</a:t>
            </a:r>
            <a:r>
              <a:rPr b="0" i="0" lang="en" sz="1800" u="none" cap="none" strike="noStrike">
                <a:solidFill>
                  <a:schemeClr val="lt1"/>
                </a:solidFill>
                <a:latin typeface="Source Code Pro"/>
                <a:ea typeface="Source Code Pro"/>
                <a:cs typeface="Source Code Pro"/>
                <a:sym typeface="Source Code Pro"/>
              </a:rPr>
              <a:t>(func, 0, 0);</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p:txBody>
      </p:sp>
      <p:sp>
        <p:nvSpPr>
          <p:cNvPr id="555" name="Google Shape;555;p77"/>
          <p:cNvSpPr txBox="1"/>
          <p:nvPr/>
        </p:nvSpPr>
        <p:spPr>
          <a:xfrm>
            <a:off x="2252650" y="2813625"/>
            <a:ext cx="5025300" cy="733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Source Code Pro"/>
                <a:ea typeface="Source Code Pro"/>
                <a:cs typeface="Source Code Pro"/>
                <a:sym typeface="Source Code Pro"/>
              </a:rPr>
              <a:t>&lt;-- Calling infrastructure function before cpu::boot()</a:t>
            </a:r>
            <a:endParaRPr b="1" i="0" sz="1800" u="sng" cap="none" strike="noStrike">
              <a:solidFill>
                <a:srgbClr val="FFFFFF"/>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8"/>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What’s wrong with this code? (Fixed)</a:t>
            </a:r>
            <a:endParaRPr/>
          </a:p>
        </p:txBody>
      </p:sp>
      <p:sp>
        <p:nvSpPr>
          <p:cNvPr id="561" name="Google Shape;561;p78"/>
          <p:cNvSpPr txBox="1"/>
          <p:nvPr/>
        </p:nvSpPr>
        <p:spPr>
          <a:xfrm>
            <a:off x="311700" y="1176375"/>
            <a:ext cx="8520600" cy="37044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int </a:t>
            </a:r>
            <a:r>
              <a:rPr b="0" i="0" lang="en" sz="1800" u="none" cap="none" strike="noStrike">
                <a:solidFill>
                  <a:schemeClr val="lt1"/>
                </a:solidFill>
                <a:latin typeface="Source Code Pro"/>
                <a:ea typeface="Source Code Pro"/>
                <a:cs typeface="Source Code Pro"/>
                <a:sym typeface="Source Code Pro"/>
              </a:rPr>
              <a:t>num = 0;</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Source Code Pro"/>
                <a:ea typeface="Source Code Pro"/>
                <a:cs typeface="Source Code Pro"/>
                <a:sym typeface="Source Code Pro"/>
              </a:rPr>
              <a:t>mutex </a:t>
            </a:r>
            <a:r>
              <a:rPr b="0" i="0" lang="en" sz="1800" u="none" cap="none" strike="noStrike">
                <a:solidFill>
                  <a:schemeClr val="lt1"/>
                </a:solidFill>
                <a:latin typeface="Source Code Pro"/>
                <a:ea typeface="Source Code Pro"/>
                <a:cs typeface="Source Code Pro"/>
                <a:sym typeface="Source Code Pro"/>
              </a:rPr>
              <a:t>m;</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void</a:t>
            </a: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5"/>
                </a:solidFill>
                <a:latin typeface="Source Code Pro"/>
                <a:ea typeface="Source Code Pro"/>
                <a:cs typeface="Source Code Pro"/>
                <a:sym typeface="Source Code Pro"/>
              </a:rPr>
              <a:t>func</a:t>
            </a:r>
            <a:r>
              <a:rPr b="0" i="0" lang="en" sz="1800" u="none" cap="none" strike="noStrike">
                <a:solidFill>
                  <a:schemeClr val="lt1"/>
                </a:solidFill>
                <a:latin typeface="Source Code Pro"/>
                <a:ea typeface="Source Code Pro"/>
                <a:cs typeface="Source Code Pro"/>
                <a:sym typeface="Source Code Pro"/>
              </a:rPr>
              <a:t>(</a:t>
            </a:r>
            <a:r>
              <a:rPr b="0" i="0" lang="en" sz="1800" u="none" cap="none" strike="noStrike">
                <a:solidFill>
                  <a:schemeClr val="accent6"/>
                </a:solidFill>
                <a:latin typeface="Source Code Pro"/>
                <a:ea typeface="Source Code Pro"/>
                <a:cs typeface="Source Code Pro"/>
                <a:sym typeface="Source Code Pro"/>
              </a:rPr>
              <a:t>void</a:t>
            </a:r>
            <a:r>
              <a:rPr b="0" i="0" lang="en" sz="1800" u="none" cap="none" strike="noStrike">
                <a:solidFill>
                  <a:schemeClr val="lt1"/>
                </a:solidFill>
                <a:latin typeface="Source Code Pro"/>
                <a:ea typeface="Source Code Pro"/>
                <a:cs typeface="Source Code Pro"/>
                <a:sym typeface="Source Code Pro"/>
              </a:rPr>
              <a:t> *) { </a:t>
            </a:r>
            <a:r>
              <a:rPr b="0" i="0" lang="en" sz="1800" u="none" cap="none" strike="noStrike">
                <a:solidFill>
                  <a:schemeClr val="accent5"/>
                </a:solidFill>
                <a:latin typeface="Source Code Pro"/>
                <a:ea typeface="Source Code Pro"/>
                <a:cs typeface="Source Code Pro"/>
                <a:sym typeface="Source Code Pro"/>
              </a:rPr>
              <a:t>printf</a:t>
            </a:r>
            <a:r>
              <a:rPr b="0" i="0" lang="en" sz="1800" u="none" cap="none" strike="noStrike">
                <a:solidFill>
                  <a:schemeClr val="lt1"/>
                </a:solidFill>
                <a:latin typeface="Source Code Pro"/>
                <a:ea typeface="Source Code Pro"/>
                <a:cs typeface="Source Code Pro"/>
                <a:sym typeface="Source Code Pro"/>
              </a:rPr>
              <a:t>(</a:t>
            </a:r>
            <a:r>
              <a:rPr b="0" i="0" lang="en" sz="1800" u="none" cap="none" strike="noStrike">
                <a:solidFill>
                  <a:srgbClr val="93C47D"/>
                </a:solidFill>
                <a:latin typeface="Source Code Pro"/>
                <a:ea typeface="Source Code Pro"/>
                <a:cs typeface="Source Code Pro"/>
                <a:sym typeface="Source Code Pro"/>
              </a:rPr>
              <a:t>“num=%d\n”</a:t>
            </a:r>
            <a:r>
              <a:rPr b="0" i="0" lang="en" sz="1800" u="none" cap="none" strike="noStrike">
                <a:solidFill>
                  <a:schemeClr val="lt1"/>
                </a:solidFill>
                <a:latin typeface="Source Code Pro"/>
                <a:ea typeface="Source Code Pro"/>
                <a:cs typeface="Source Code Pro"/>
                <a:sym typeface="Source Code Pro"/>
              </a:rPr>
              <a:t>, num);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int</a:t>
            </a: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5"/>
                </a:solidFill>
                <a:latin typeface="Source Code Pro"/>
                <a:ea typeface="Source Code Pro"/>
                <a:cs typeface="Source Code Pro"/>
                <a:sym typeface="Source Code Pro"/>
              </a:rPr>
              <a:t>main()</a:t>
            </a: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lt2"/>
                </a:solidFill>
                <a:latin typeface="Source Code Pro"/>
                <a:ea typeface="Source Code Pro"/>
                <a:cs typeface="Source Code Pro"/>
                <a:sym typeface="Source Code Pro"/>
              </a:rPr>
              <a:t>//m.lock();</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num = 42;</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lt2"/>
                </a:solidFill>
                <a:latin typeface="Source Code Pro"/>
                <a:ea typeface="Source Code Pro"/>
                <a:cs typeface="Source Code Pro"/>
                <a:sym typeface="Source Code Pro"/>
              </a:rPr>
              <a:t>//m.unlock();</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5"/>
                </a:solidFill>
                <a:latin typeface="Source Code Pro"/>
                <a:ea typeface="Source Code Pro"/>
                <a:cs typeface="Source Code Pro"/>
                <a:sym typeface="Source Code Pro"/>
              </a:rPr>
              <a:t>cpu::boot</a:t>
            </a:r>
            <a:r>
              <a:rPr b="0" i="0" lang="en" sz="1800" u="none" cap="none" strike="noStrike">
                <a:solidFill>
                  <a:schemeClr val="lt1"/>
                </a:solidFill>
                <a:latin typeface="Source Code Pro"/>
                <a:ea typeface="Source Code Pro"/>
                <a:cs typeface="Source Code Pro"/>
                <a:sym typeface="Source Code Pro"/>
              </a:rPr>
              <a:t>(func, 0, 0);</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Detour: CPP-Style Casts</a:t>
            </a:r>
            <a:endParaRPr/>
          </a:p>
        </p:txBody>
      </p:sp>
      <p:sp>
        <p:nvSpPr>
          <p:cNvPr id="567" name="Google Shape;567;p79"/>
          <p:cNvSpPr txBox="1"/>
          <p:nvPr>
            <p:ph idx="1" type="body"/>
          </p:nvPr>
        </p:nvSpPr>
        <p:spPr>
          <a:xfrm>
            <a:off x="311700" y="1468825"/>
            <a:ext cx="8520600" cy="173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const_cast</a:t>
            </a:r>
            <a:endParaRPr/>
          </a:p>
          <a:p>
            <a:pPr indent="-317500" lvl="1" marL="914400" rtl="0" algn="l">
              <a:spcBef>
                <a:spcPts val="0"/>
              </a:spcBef>
              <a:spcAft>
                <a:spcPts val="0"/>
              </a:spcAft>
              <a:buSzPts val="1400"/>
              <a:buChar char="○"/>
            </a:pPr>
            <a:r>
              <a:rPr lang="en"/>
              <a:t>Can be used to cast from type </a:t>
            </a:r>
            <a:r>
              <a:rPr b="1" lang="en"/>
              <a:t>const T </a:t>
            </a:r>
            <a:r>
              <a:rPr lang="en"/>
              <a:t>to </a:t>
            </a:r>
            <a:r>
              <a:rPr b="1" lang="en"/>
              <a:t>T</a:t>
            </a:r>
            <a:r>
              <a:rPr lang="en"/>
              <a:t> (or </a:t>
            </a:r>
            <a:r>
              <a:rPr b="1" lang="en"/>
              <a:t>T </a:t>
            </a:r>
            <a:r>
              <a:rPr lang="en"/>
              <a:t>to </a:t>
            </a:r>
            <a:r>
              <a:rPr b="1" lang="en"/>
              <a:t>const T</a:t>
            </a:r>
            <a:r>
              <a:rPr lang="en"/>
              <a:t>)</a:t>
            </a:r>
            <a:endParaRPr/>
          </a:p>
          <a:p>
            <a:pPr indent="-317500" lvl="1" marL="914400" rtl="0" algn="l">
              <a:spcBef>
                <a:spcPts val="0"/>
              </a:spcBef>
              <a:spcAft>
                <a:spcPts val="0"/>
              </a:spcAft>
              <a:buSzPts val="1400"/>
              <a:buChar char="○"/>
            </a:pPr>
            <a:r>
              <a:rPr lang="en"/>
              <a:t>Mainly used when there is a function that takes in a non-const argument, even though it does not modify the argument</a:t>
            </a:r>
            <a:endParaRPr/>
          </a:p>
          <a:p>
            <a:pPr indent="-317500" lvl="1" marL="914400" rtl="0" algn="l">
              <a:spcBef>
                <a:spcPts val="0"/>
              </a:spcBef>
              <a:spcAft>
                <a:spcPts val="0"/>
              </a:spcAft>
              <a:buSzPts val="1400"/>
              <a:buChar char="○"/>
            </a:pPr>
            <a:r>
              <a:rPr lang="en"/>
              <a:t>Modifying a non-const variable which was the result of a cast from a const variable is undefined behavior</a:t>
            </a:r>
            <a:endParaRPr/>
          </a:p>
        </p:txBody>
      </p:sp>
      <p:sp>
        <p:nvSpPr>
          <p:cNvPr id="568" name="Google Shape;568;p79"/>
          <p:cNvSpPr txBox="1"/>
          <p:nvPr/>
        </p:nvSpPr>
        <p:spPr>
          <a:xfrm>
            <a:off x="83100" y="3358825"/>
            <a:ext cx="9000300" cy="14481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void</a:t>
            </a: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5"/>
                </a:solidFill>
                <a:latin typeface="Source Code Pro"/>
                <a:ea typeface="Source Code Pro"/>
                <a:cs typeface="Source Code Pro"/>
                <a:sym typeface="Source Code Pro"/>
              </a:rPr>
              <a:t>func</a:t>
            </a:r>
            <a:r>
              <a:rPr b="0" i="0" lang="en" sz="1800" u="none" cap="none" strike="noStrike">
                <a:solidFill>
                  <a:schemeClr val="lt1"/>
                </a:solidFill>
                <a:latin typeface="Source Code Pro"/>
                <a:ea typeface="Source Code Pro"/>
                <a:cs typeface="Source Code Pro"/>
                <a:sym typeface="Source Code Pro"/>
              </a:rPr>
              <a:t>(</a:t>
            </a:r>
            <a:r>
              <a:rPr lang="en" sz="1800">
                <a:solidFill>
                  <a:schemeClr val="accent6"/>
                </a:solidFill>
                <a:latin typeface="Source Code Pro"/>
                <a:ea typeface="Source Code Pro"/>
                <a:cs typeface="Source Code Pro"/>
                <a:sym typeface="Source Code Pro"/>
              </a:rPr>
              <a:t>char</a:t>
            </a:r>
            <a:r>
              <a:rPr b="0" i="0" lang="en" sz="1800" u="none" cap="none" strike="noStrike">
                <a:solidFill>
                  <a:schemeClr val="lt1"/>
                </a:solidFill>
                <a:latin typeface="Source Code Pro"/>
                <a:ea typeface="Source Code Pro"/>
                <a:cs typeface="Source Code Pro"/>
                <a:sym typeface="Source Code Pro"/>
              </a:rPr>
              <a:t>* </a:t>
            </a:r>
            <a:r>
              <a:rPr lang="en" sz="1800">
                <a:solidFill>
                  <a:schemeClr val="lt1"/>
                </a:solidFill>
                <a:latin typeface="Source Code Pro"/>
                <a:ea typeface="Source Code Pro"/>
                <a:cs typeface="Source Code Pro"/>
                <a:sym typeface="Source Code Pro"/>
              </a:rPr>
              <a:t>msg</a:t>
            </a:r>
            <a:r>
              <a:rPr b="0" i="0" lang="en" sz="1800" u="none" cap="none" strike="noStrike">
                <a:solidFill>
                  <a:schemeClr val="lt1"/>
                </a:solidFill>
                <a:latin typeface="Source Code Pro"/>
                <a:ea typeface="Source Code Pro"/>
                <a:cs typeface="Source Code Pro"/>
                <a:sym typeface="Source Code Pro"/>
              </a:rPr>
              <a:t>) {</a:t>
            </a:r>
            <a:r>
              <a:rPr lang="en" sz="1800">
                <a:solidFill>
                  <a:schemeClr val="lt1"/>
                </a:solidFill>
                <a:latin typeface="Source Code Pro"/>
                <a:ea typeface="Source Code Pro"/>
                <a:cs typeface="Source Code Pro"/>
                <a:sym typeface="Source Code Pro"/>
              </a:rPr>
              <a:t> cout &lt;&lt; msg &lt;&lt; endl; }</a:t>
            </a:r>
            <a:endParaRPr sz="1800">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lang="en" sz="1800">
                <a:solidFill>
                  <a:schemeClr val="accent5"/>
                </a:solidFill>
                <a:latin typeface="Source Code Pro"/>
                <a:ea typeface="Source Code Pro"/>
                <a:cs typeface="Source Code Pro"/>
                <a:sym typeface="Source Code Pro"/>
              </a:rPr>
              <a:t>func</a:t>
            </a:r>
            <a:r>
              <a:rPr lang="en" sz="1800">
                <a:solidFill>
                  <a:schemeClr val="lt1"/>
                </a:solidFill>
                <a:latin typeface="Source Code Pro"/>
                <a:ea typeface="Source Code Pro"/>
                <a:cs typeface="Source Code Pro"/>
                <a:sym typeface="Source Code Pro"/>
              </a:rPr>
              <a:t>(</a:t>
            </a:r>
            <a:r>
              <a:rPr lang="en" sz="1800">
                <a:solidFill>
                  <a:srgbClr val="6AA84F"/>
                </a:solidFill>
                <a:latin typeface="Source Code Pro"/>
                <a:ea typeface="Source Code Pro"/>
                <a:cs typeface="Source Code Pro"/>
                <a:sym typeface="Source Code Pro"/>
              </a:rPr>
              <a:t>"Oops"</a:t>
            </a:r>
            <a:r>
              <a:rPr lang="en" sz="1800">
                <a:solidFill>
                  <a:schemeClr val="lt1"/>
                </a:solidFill>
                <a:latin typeface="Source Code Pro"/>
                <a:ea typeface="Source Code Pro"/>
                <a:cs typeface="Source Code Pro"/>
                <a:sym typeface="Source Code Pro"/>
              </a:rPr>
              <a:t>); </a:t>
            </a:r>
            <a:r>
              <a:rPr lang="en" sz="1800">
                <a:solidFill>
                  <a:srgbClr val="888888"/>
                </a:solidFill>
                <a:latin typeface="Source Code Pro"/>
                <a:ea typeface="Source Code Pro"/>
                <a:cs typeface="Source Code Pro"/>
                <a:sym typeface="Source Code Pro"/>
              </a:rPr>
              <a:t>//error: const char* is not char*</a:t>
            </a:r>
            <a:endParaRPr sz="1800">
              <a:solidFill>
                <a:srgbClr val="88888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lang="en" sz="1800">
                <a:solidFill>
                  <a:schemeClr val="accent5"/>
                </a:solidFill>
                <a:latin typeface="Source Code Pro"/>
                <a:ea typeface="Source Code Pro"/>
                <a:cs typeface="Source Code Pro"/>
                <a:sym typeface="Source Code Pro"/>
              </a:rPr>
              <a:t>func</a:t>
            </a:r>
            <a:r>
              <a:rPr lang="en" sz="1800">
                <a:solidFill>
                  <a:schemeClr val="lt1"/>
                </a:solidFill>
                <a:latin typeface="Source Code Pro"/>
                <a:ea typeface="Source Code Pro"/>
                <a:cs typeface="Source Code Pro"/>
                <a:sym typeface="Source Code Pro"/>
              </a:rPr>
              <a:t>(const_cast&lt;</a:t>
            </a:r>
            <a:r>
              <a:rPr lang="en" sz="1800">
                <a:solidFill>
                  <a:schemeClr val="accent6"/>
                </a:solidFill>
                <a:latin typeface="Source Code Pro"/>
                <a:ea typeface="Source Code Pro"/>
                <a:cs typeface="Source Code Pro"/>
                <a:sym typeface="Source Code Pro"/>
              </a:rPr>
              <a:t>char</a:t>
            </a:r>
            <a:r>
              <a:rPr lang="en" sz="1800">
                <a:solidFill>
                  <a:schemeClr val="lt1"/>
                </a:solidFill>
                <a:latin typeface="Source Code Pro"/>
                <a:ea typeface="Source Code Pro"/>
                <a:cs typeface="Source Code Pro"/>
                <a:sym typeface="Source Code Pro"/>
              </a:rPr>
              <a:t>*&gt;(</a:t>
            </a:r>
            <a:r>
              <a:rPr lang="en" sz="1800">
                <a:solidFill>
                  <a:srgbClr val="6AA84F"/>
                </a:solidFill>
                <a:latin typeface="Source Code Pro"/>
                <a:ea typeface="Source Code Pro"/>
                <a:cs typeface="Source Code Pro"/>
                <a:sym typeface="Source Code Pro"/>
              </a:rPr>
              <a:t>"Yay!"</a:t>
            </a:r>
            <a:r>
              <a:rPr lang="en" sz="1800">
                <a:solidFill>
                  <a:schemeClr val="lt1"/>
                </a:solidFill>
                <a:latin typeface="Source Code Pro"/>
                <a:ea typeface="Source Code Pro"/>
                <a:cs typeface="Source Code Pro"/>
                <a:sym typeface="Source Code Pro"/>
              </a:rPr>
              <a:t>)); </a:t>
            </a:r>
            <a:r>
              <a:rPr lang="en" sz="1800">
                <a:solidFill>
                  <a:srgbClr val="888888"/>
                </a:solidFill>
                <a:latin typeface="Source Code Pro"/>
                <a:ea typeface="Source Code Pro"/>
                <a:cs typeface="Source Code Pro"/>
                <a:sym typeface="Source Code Pro"/>
              </a:rPr>
              <a:t>//func </a:t>
            </a:r>
            <a:r>
              <a:rPr b="1" lang="en" sz="1800">
                <a:solidFill>
                  <a:srgbClr val="888888"/>
                </a:solidFill>
                <a:latin typeface="Source Code Pro"/>
                <a:ea typeface="Source Code Pro"/>
                <a:cs typeface="Source Code Pro"/>
                <a:sym typeface="Source Code Pro"/>
              </a:rPr>
              <a:t>should not</a:t>
            </a:r>
            <a:r>
              <a:rPr lang="en" sz="1800">
                <a:solidFill>
                  <a:srgbClr val="888888"/>
                </a:solidFill>
                <a:latin typeface="Source Code Pro"/>
                <a:ea typeface="Source Code Pro"/>
                <a:cs typeface="Source Code Pro"/>
                <a:sym typeface="Source Code Pro"/>
              </a:rPr>
              <a:t> change msg</a:t>
            </a:r>
            <a:endParaRPr sz="1800">
              <a:solidFill>
                <a:schemeClr val="lt1"/>
              </a:solidFill>
              <a:latin typeface="Source Code Pro"/>
              <a:ea typeface="Source Code Pro"/>
              <a:cs typeface="Source Code Pro"/>
              <a:sym typeface="Source Code Pr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8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CPP-Style Casts (cont.)</a:t>
            </a:r>
            <a:endParaRPr/>
          </a:p>
        </p:txBody>
      </p:sp>
      <p:sp>
        <p:nvSpPr>
          <p:cNvPr id="574" name="Google Shape;574;p80"/>
          <p:cNvSpPr txBox="1"/>
          <p:nvPr>
            <p:ph idx="1" type="body"/>
          </p:nvPr>
        </p:nvSpPr>
        <p:spPr>
          <a:xfrm>
            <a:off x="235500" y="1468825"/>
            <a:ext cx="8800800" cy="359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dynamic_cast</a:t>
            </a:r>
            <a:endParaRPr/>
          </a:p>
          <a:p>
            <a:pPr indent="-317500" lvl="1" marL="914400" rtl="0" algn="l">
              <a:spcBef>
                <a:spcPts val="0"/>
              </a:spcBef>
              <a:spcAft>
                <a:spcPts val="0"/>
              </a:spcAft>
              <a:buSzPts val="1400"/>
              <a:buChar char="○"/>
            </a:pPr>
            <a:r>
              <a:rPr lang="en"/>
              <a:t>Used to cast between objects in an inheritance hierarchy</a:t>
            </a:r>
            <a:endParaRPr/>
          </a:p>
          <a:p>
            <a:pPr indent="-317500" lvl="1" marL="914400" rtl="0" algn="l">
              <a:spcBef>
                <a:spcPts val="0"/>
              </a:spcBef>
              <a:spcAft>
                <a:spcPts val="0"/>
              </a:spcAft>
              <a:buSzPts val="1400"/>
              <a:buChar char="○"/>
            </a:pPr>
            <a:r>
              <a:rPr lang="en"/>
              <a:t>Type check happens at runtime (increased performance overhead)</a:t>
            </a:r>
            <a:endParaRPr/>
          </a:p>
          <a:p>
            <a:pPr indent="-342900" lvl="0" marL="457200" rtl="0" algn="l">
              <a:spcBef>
                <a:spcPts val="0"/>
              </a:spcBef>
              <a:spcAft>
                <a:spcPts val="0"/>
              </a:spcAft>
              <a:buSzPts val="1800"/>
              <a:buChar char="●"/>
            </a:pPr>
            <a:r>
              <a:rPr b="1" lang="en"/>
              <a:t>static_cast</a:t>
            </a:r>
            <a:endParaRPr b="1"/>
          </a:p>
          <a:p>
            <a:pPr indent="-317500" lvl="1" marL="914400" rtl="0" algn="l">
              <a:spcBef>
                <a:spcPts val="0"/>
              </a:spcBef>
              <a:spcAft>
                <a:spcPts val="0"/>
              </a:spcAft>
              <a:buSzPts val="1400"/>
              <a:buChar char="○"/>
            </a:pPr>
            <a:r>
              <a:rPr lang="en"/>
              <a:t>Almost always what you want. Use when you want to</a:t>
            </a:r>
            <a:endParaRPr/>
          </a:p>
          <a:p>
            <a:pPr indent="-317500" lvl="2" marL="1371600" rtl="0" algn="l">
              <a:spcBef>
                <a:spcPts val="0"/>
              </a:spcBef>
              <a:spcAft>
                <a:spcPts val="0"/>
              </a:spcAft>
              <a:buSzPts val="1400"/>
              <a:buChar char="■"/>
            </a:pPr>
            <a:r>
              <a:rPr lang="en"/>
              <a:t>Clarify an implicit conversion</a:t>
            </a:r>
            <a:endParaRPr/>
          </a:p>
          <a:p>
            <a:pPr indent="-317500" lvl="2" marL="1371600" rtl="0" algn="l">
              <a:spcBef>
                <a:spcPts val="0"/>
              </a:spcBef>
              <a:spcAft>
                <a:spcPts val="0"/>
              </a:spcAft>
              <a:buSzPts val="1400"/>
              <a:buChar char="■"/>
            </a:pPr>
            <a:r>
              <a:rPr lang="en"/>
              <a:t>Intentionally truncate data (beware: causes reduction in precision)</a:t>
            </a:r>
            <a:endParaRPr/>
          </a:p>
          <a:p>
            <a:pPr indent="-317500" lvl="2" marL="1371600" rtl="0" algn="l">
              <a:spcBef>
                <a:spcPts val="0"/>
              </a:spcBef>
              <a:spcAft>
                <a:spcPts val="0"/>
              </a:spcAft>
              <a:buSzPts val="1400"/>
              <a:buChar char="■"/>
            </a:pPr>
            <a:r>
              <a:rPr lang="en"/>
              <a:t>Cast type-specified pointers to/from void pointers</a:t>
            </a:r>
            <a:endParaRPr/>
          </a:p>
          <a:p>
            <a:pPr indent="-317500" lvl="3" marL="1828800" rtl="0" algn="l">
              <a:spcBef>
                <a:spcPts val="0"/>
              </a:spcBef>
              <a:spcAft>
                <a:spcPts val="0"/>
              </a:spcAft>
              <a:buSzPts val="1400"/>
              <a:buChar char="●"/>
            </a:pPr>
            <a:r>
              <a:rPr lang="en"/>
              <a:t>e.g. </a:t>
            </a:r>
            <a:r>
              <a:rPr b="1" lang="en"/>
              <a:t>T*</a:t>
            </a:r>
            <a:r>
              <a:rPr lang="en"/>
              <a:t> to/from </a:t>
            </a:r>
            <a:r>
              <a:rPr b="1" lang="en"/>
              <a:t>void* </a:t>
            </a:r>
            <a:r>
              <a:rPr lang="en"/>
              <a:t>(necessary for 482 projects)</a:t>
            </a:r>
            <a:endParaRPr/>
          </a:p>
          <a:p>
            <a:pPr indent="-342900" lvl="0" marL="457200" rtl="0" algn="l">
              <a:spcBef>
                <a:spcPts val="0"/>
              </a:spcBef>
              <a:spcAft>
                <a:spcPts val="0"/>
              </a:spcAft>
              <a:buSzPts val="1800"/>
              <a:buChar char="●"/>
            </a:pPr>
            <a:r>
              <a:rPr b="1" lang="en"/>
              <a:t>reinterpret_cast</a:t>
            </a:r>
            <a:endParaRPr b="1"/>
          </a:p>
          <a:p>
            <a:pPr indent="-317500" lvl="1" marL="914400" rtl="0" algn="l">
              <a:spcBef>
                <a:spcPts val="0"/>
              </a:spcBef>
              <a:spcAft>
                <a:spcPts val="0"/>
              </a:spcAft>
              <a:buSzPts val="1400"/>
              <a:buChar char="○"/>
            </a:pPr>
            <a:r>
              <a:rPr lang="en"/>
              <a:t>Can convert between certain unrelated types (numeric to/from pointers)</a:t>
            </a:r>
            <a:endParaRPr/>
          </a:p>
          <a:p>
            <a:pPr indent="-317500" lvl="1" marL="914400" rtl="0" algn="l">
              <a:spcBef>
                <a:spcPts val="0"/>
              </a:spcBef>
              <a:spcAft>
                <a:spcPts val="0"/>
              </a:spcAft>
              <a:buSzPts val="1400"/>
              <a:buChar char="○"/>
            </a:pPr>
            <a:r>
              <a:rPr lang="en"/>
              <a:t>Does not change the underlying bits</a:t>
            </a:r>
            <a:endParaRPr/>
          </a:p>
          <a:p>
            <a:pPr indent="-317500" lvl="1" marL="914400" rtl="0" algn="l">
              <a:spcBef>
                <a:spcPts val="0"/>
              </a:spcBef>
              <a:spcAft>
                <a:spcPts val="0"/>
              </a:spcAft>
              <a:buSzPts val="1400"/>
              <a:buChar char="○"/>
            </a:pPr>
            <a:r>
              <a:rPr b="1" lang="en"/>
              <a:t>Use with extreme caution - can cause undefined behavior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What’s wrong with this code?</a:t>
            </a:r>
            <a:endParaRPr/>
          </a:p>
        </p:txBody>
      </p:sp>
      <p:sp>
        <p:nvSpPr>
          <p:cNvPr id="580" name="Google Shape;580;p81"/>
          <p:cNvSpPr txBox="1"/>
          <p:nvPr/>
        </p:nvSpPr>
        <p:spPr>
          <a:xfrm>
            <a:off x="311700" y="1176375"/>
            <a:ext cx="8568600" cy="37044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accent6"/>
                </a:solidFill>
                <a:latin typeface="Source Code Pro"/>
                <a:ea typeface="Source Code Pro"/>
                <a:cs typeface="Source Code Pro"/>
                <a:sym typeface="Source Code Pro"/>
              </a:rPr>
              <a:t>void</a:t>
            </a: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accent5"/>
                </a:solidFill>
                <a:latin typeface="Source Code Pro"/>
                <a:ea typeface="Source Code Pro"/>
                <a:cs typeface="Source Code Pro"/>
                <a:sym typeface="Source Code Pro"/>
              </a:rPr>
              <a:t>func</a:t>
            </a:r>
            <a:r>
              <a:rPr b="0" i="0" lang="en" sz="1600" u="none" cap="none" strike="noStrike">
                <a:solidFill>
                  <a:schemeClr val="lt1"/>
                </a:solidFill>
                <a:latin typeface="Source Code Pro"/>
                <a:ea typeface="Source Code Pro"/>
                <a:cs typeface="Source Code Pro"/>
                <a:sym typeface="Source Code Pro"/>
              </a:rPr>
              <a:t>(</a:t>
            </a:r>
            <a:r>
              <a:rPr b="0" i="0" lang="en" sz="1600" u="none" cap="none" strike="noStrike">
                <a:solidFill>
                  <a:schemeClr val="accent6"/>
                </a:solidFill>
                <a:latin typeface="Source Code Pro"/>
                <a:ea typeface="Source Code Pro"/>
                <a:cs typeface="Source Code Pro"/>
                <a:sym typeface="Source Code Pro"/>
              </a:rPr>
              <a:t>void</a:t>
            </a:r>
            <a:r>
              <a:rPr b="0" i="0" lang="en" sz="1600" u="none" cap="none" strike="noStrike">
                <a:solidFill>
                  <a:schemeClr val="lt1"/>
                </a:solidFill>
                <a:latin typeface="Source Code Pro"/>
                <a:ea typeface="Source Code Pro"/>
                <a:cs typeface="Source Code Pro"/>
                <a:sym typeface="Source Code Pro"/>
              </a:rPr>
              <a:t> *a) {</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r>
              <a:rPr lang="en" sz="1600">
                <a:solidFill>
                  <a:schemeClr val="accent6"/>
                </a:solidFill>
                <a:latin typeface="Source Code Pro"/>
                <a:ea typeface="Source Code Pro"/>
                <a:cs typeface="Source Code Pro"/>
                <a:sym typeface="Source Code Pro"/>
              </a:rPr>
              <a:t>auto </a:t>
            </a:r>
            <a:r>
              <a:rPr b="0" i="0" lang="en" sz="1600" u="none" cap="none" strike="noStrike">
                <a:solidFill>
                  <a:schemeClr val="lt1"/>
                </a:solidFill>
                <a:latin typeface="Source Code Pro"/>
                <a:ea typeface="Source Code Pro"/>
                <a:cs typeface="Source Code Pro"/>
                <a:sym typeface="Source Code Pro"/>
              </a:rPr>
              <a:t>my_num = </a:t>
            </a:r>
            <a:r>
              <a:rPr lang="en" sz="1600">
                <a:solidFill>
                  <a:schemeClr val="lt1"/>
                </a:solidFill>
                <a:latin typeface="Source Code Pro"/>
                <a:ea typeface="Source Code Pro"/>
                <a:cs typeface="Source Code Pro"/>
                <a:sym typeface="Source Code Pro"/>
              </a:rPr>
              <a:t>static_cast</a:t>
            </a:r>
            <a:r>
              <a:rPr lang="en" sz="1600">
                <a:solidFill>
                  <a:schemeClr val="lt1"/>
                </a:solidFill>
                <a:latin typeface="Source Code Pro"/>
                <a:ea typeface="Source Code Pro"/>
                <a:cs typeface="Source Code Pro"/>
                <a:sym typeface="Source Code Pro"/>
              </a:rPr>
              <a:t>&lt;</a:t>
            </a:r>
            <a:r>
              <a:rPr b="0" i="0" lang="en" sz="1600" u="none" cap="none" strike="noStrike">
                <a:solidFill>
                  <a:schemeClr val="accent6"/>
                </a:solidFill>
                <a:latin typeface="Source Code Pro"/>
                <a:ea typeface="Source Code Pro"/>
                <a:cs typeface="Source Code Pro"/>
                <a:sym typeface="Source Code Pro"/>
              </a:rPr>
              <a:t>int</a:t>
            </a:r>
            <a:r>
              <a:rPr lang="en" sz="1600">
                <a:solidFill>
                  <a:schemeClr val="lt1"/>
                </a:solidFill>
                <a:latin typeface="Source Code Pro"/>
                <a:ea typeface="Source Code Pro"/>
                <a:cs typeface="Source Code Pro"/>
                <a:sym typeface="Source Code Pro"/>
              </a:rPr>
              <a:t>*&gt;(</a:t>
            </a:r>
            <a:r>
              <a:rPr b="0" i="0" lang="en" sz="1600" u="none" cap="none" strike="noStrike">
                <a:solidFill>
                  <a:schemeClr val="lt1"/>
                </a:solidFill>
                <a:latin typeface="Source Code Pro"/>
                <a:ea typeface="Source Code Pro"/>
                <a:cs typeface="Source Code Pro"/>
                <a:sym typeface="Source Code Pro"/>
              </a:rPr>
              <a:t>a); </a:t>
            </a:r>
            <a:r>
              <a:rPr b="0" i="0" lang="en" sz="1600" u="none" cap="none" strike="noStrike">
                <a:solidFill>
                  <a:schemeClr val="lt2"/>
                </a:solidFill>
                <a:latin typeface="Source Code Pro"/>
                <a:ea typeface="Source Code Pro"/>
                <a:cs typeface="Source Code Pro"/>
                <a:sym typeface="Source Code Pro"/>
              </a:rPr>
              <a:t>// my_num has type int</a:t>
            </a:r>
            <a:r>
              <a:rPr lang="en" sz="1600">
                <a:solidFill>
                  <a:schemeClr val="lt2"/>
                </a:solidFill>
                <a:latin typeface="Source Code Pro"/>
                <a:ea typeface="Source Code Pro"/>
                <a:cs typeface="Source Code Pro"/>
                <a:sym typeface="Source Code Pro"/>
              </a:rPr>
              <a:t>*</a:t>
            </a:r>
            <a:endParaRPr b="0" i="0" sz="16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cout &lt;&lt; *my_num &lt;&lt; endl;</a:t>
            </a:r>
            <a:endParaRPr b="0" i="0" sz="1600" u="none" cap="none" strike="noStrike">
              <a:solidFill>
                <a:schemeClr val="accent5"/>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t/>
            </a:r>
            <a:endParaRPr sz="1600">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2"/>
                </a:solidFill>
                <a:latin typeface="Source Code Pro"/>
                <a:ea typeface="Source Code Pro"/>
                <a:cs typeface="Source Code Pro"/>
                <a:sym typeface="Source Code Pro"/>
              </a:rPr>
              <a:t>// Called from cpu::boot()</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accent6"/>
                </a:solidFill>
                <a:latin typeface="Source Code Pro"/>
                <a:ea typeface="Source Code Pro"/>
                <a:cs typeface="Source Code Pro"/>
                <a:sym typeface="Source Code Pro"/>
              </a:rPr>
              <a:t>void</a:t>
            </a: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accent5"/>
                </a:solidFill>
                <a:latin typeface="Source Code Pro"/>
                <a:ea typeface="Source Code Pro"/>
                <a:cs typeface="Source Code Pro"/>
                <a:sym typeface="Source Code Pro"/>
              </a:rPr>
              <a:t>main_thread</a:t>
            </a:r>
            <a:r>
              <a:rPr b="0" i="0" lang="en" sz="1600" u="none" cap="none" strike="noStrike">
                <a:solidFill>
                  <a:schemeClr val="lt1"/>
                </a:solidFill>
                <a:latin typeface="Source Code Pro"/>
                <a:ea typeface="Source Code Pro"/>
                <a:cs typeface="Source Code Pro"/>
                <a:sym typeface="Source Code Pro"/>
              </a:rPr>
              <a:t>(</a:t>
            </a:r>
            <a:r>
              <a:rPr b="0" i="0" lang="en" sz="1600" u="none" cap="none" strike="noStrike">
                <a:solidFill>
                  <a:schemeClr val="accent6"/>
                </a:solidFill>
                <a:latin typeface="Source Code Pro"/>
                <a:ea typeface="Source Code Pro"/>
                <a:cs typeface="Source Code Pro"/>
                <a:sym typeface="Source Code Pro"/>
              </a:rPr>
              <a:t>void</a:t>
            </a:r>
            <a:r>
              <a:rPr b="0" i="0" lang="en" sz="1600" u="none" cap="none" strike="noStrike">
                <a:solidFill>
                  <a:schemeClr val="lt1"/>
                </a:solidFill>
                <a:latin typeface="Source Code Pro"/>
                <a:ea typeface="Source Code Pro"/>
                <a:cs typeface="Source Code Pro"/>
                <a:sym typeface="Source Code Pro"/>
              </a:rPr>
              <a:t> *) {</a:t>
            </a:r>
            <a:endParaRPr b="0" i="0" sz="16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lt2"/>
                </a:solidFill>
                <a:latin typeface="Source Code Pro"/>
                <a:ea typeface="Source Code Pro"/>
                <a:cs typeface="Source Code Pro"/>
                <a:sym typeface="Source Code Pro"/>
              </a:rPr>
              <a:t>// Spawn 4 threads and give each one a different num</a:t>
            </a:r>
            <a:endParaRPr b="0" i="0" sz="16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accent6"/>
                </a:solidFill>
                <a:latin typeface="Source Code Pro"/>
                <a:ea typeface="Source Code Pro"/>
                <a:cs typeface="Source Code Pro"/>
                <a:sym typeface="Source Code Pro"/>
              </a:rPr>
              <a:t>  for</a:t>
            </a: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accent6"/>
                </a:solidFill>
                <a:latin typeface="Source Code Pro"/>
                <a:ea typeface="Source Code Pro"/>
                <a:cs typeface="Source Code Pro"/>
                <a:sym typeface="Source Code Pro"/>
              </a:rPr>
              <a:t>int</a:t>
            </a:r>
            <a:r>
              <a:rPr b="0" i="0" lang="en" sz="1600" u="none" cap="none" strike="noStrike">
                <a:solidFill>
                  <a:schemeClr val="lt1"/>
                </a:solidFill>
                <a:latin typeface="Source Code Pro"/>
                <a:ea typeface="Source Code Pro"/>
                <a:cs typeface="Source Code Pro"/>
                <a:sym typeface="Source Code Pro"/>
              </a:rPr>
              <a:t> i = 0; i &lt; 4; ++i) {</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accent6"/>
                </a:solidFill>
                <a:latin typeface="Source Code Pro"/>
                <a:ea typeface="Source Code Pro"/>
                <a:cs typeface="Source Code Pro"/>
                <a:sym typeface="Source Code Pro"/>
              </a:rPr>
              <a:t>int</a:t>
            </a:r>
            <a:r>
              <a:rPr b="0" i="0" lang="en" sz="1600" u="none" cap="none" strike="noStrike">
                <a:solidFill>
                  <a:schemeClr val="lt1"/>
                </a:solidFill>
                <a:latin typeface="Source Code Pro"/>
                <a:ea typeface="Source Code Pro"/>
                <a:cs typeface="Source Code Pro"/>
                <a:sym typeface="Source Code Pro"/>
              </a:rPr>
              <a:t> num = i * 42;</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dk1"/>
                </a:solidFill>
                <a:latin typeface="Source Code Pro"/>
                <a:ea typeface="Source Code Pro"/>
                <a:cs typeface="Source Code Pro"/>
                <a:sym typeface="Source Code Pro"/>
              </a:rPr>
              <a:t>thread</a:t>
            </a:r>
            <a:r>
              <a:rPr b="0" i="0" lang="en" sz="1600" u="none" cap="none" strike="noStrike">
                <a:solidFill>
                  <a:schemeClr val="lt1"/>
                </a:solidFill>
                <a:latin typeface="Source Code Pro"/>
                <a:ea typeface="Source Code Pro"/>
                <a:cs typeface="Source Code Pro"/>
                <a:sym typeface="Source Code Pro"/>
              </a:rPr>
              <a:t> t(func, &amp;num);</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endParaRPr b="0" i="0" sz="1600" u="none" cap="none" strike="noStrike">
              <a:solidFill>
                <a:schemeClr val="lt1"/>
              </a:solidFill>
              <a:latin typeface="Source Code Pro"/>
              <a:ea typeface="Source Code Pro"/>
              <a:cs typeface="Source Code Pro"/>
              <a:sym typeface="Source Code Pro"/>
            </a:endParaRPr>
          </a:p>
        </p:txBody>
      </p:sp>
      <p:sp>
        <p:nvSpPr>
          <p:cNvPr id="581" name="Google Shape;581;p81"/>
          <p:cNvSpPr txBox="1"/>
          <p:nvPr/>
        </p:nvSpPr>
        <p:spPr>
          <a:xfrm>
            <a:off x="3749900" y="3387650"/>
            <a:ext cx="4145400" cy="733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Source Code Pro"/>
                <a:ea typeface="Source Code Pro"/>
                <a:cs typeface="Source Code Pro"/>
                <a:sym typeface="Source Code Pro"/>
              </a:rPr>
              <a:t>&lt;-- Essentially passing the same address to each thread</a:t>
            </a:r>
            <a:endParaRPr b="1" i="0" sz="1800" u="sng" cap="none" strike="noStrike">
              <a:solidFill>
                <a:srgbClr val="FFFFFF"/>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2"/>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What’s wrong with this code? (Fixed)</a:t>
            </a:r>
            <a:endParaRPr/>
          </a:p>
        </p:txBody>
      </p:sp>
      <p:sp>
        <p:nvSpPr>
          <p:cNvPr id="587" name="Google Shape;587;p82"/>
          <p:cNvSpPr txBox="1"/>
          <p:nvPr/>
        </p:nvSpPr>
        <p:spPr>
          <a:xfrm>
            <a:off x="311700" y="1176375"/>
            <a:ext cx="8558400" cy="37038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accent6"/>
                </a:solidFill>
                <a:latin typeface="Source Code Pro"/>
                <a:ea typeface="Source Code Pro"/>
                <a:cs typeface="Source Code Pro"/>
                <a:sym typeface="Source Code Pro"/>
              </a:rPr>
              <a:t>void</a:t>
            </a: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accent5"/>
                </a:solidFill>
                <a:latin typeface="Source Code Pro"/>
                <a:ea typeface="Source Code Pro"/>
                <a:cs typeface="Source Code Pro"/>
                <a:sym typeface="Source Code Pro"/>
              </a:rPr>
              <a:t>func</a:t>
            </a:r>
            <a:r>
              <a:rPr b="0" i="0" lang="en" sz="1600" u="none" cap="none" strike="noStrike">
                <a:solidFill>
                  <a:schemeClr val="lt1"/>
                </a:solidFill>
                <a:latin typeface="Source Code Pro"/>
                <a:ea typeface="Source Code Pro"/>
                <a:cs typeface="Source Code Pro"/>
                <a:sym typeface="Source Code Pro"/>
              </a:rPr>
              <a:t>(</a:t>
            </a:r>
            <a:r>
              <a:rPr b="0" i="0" lang="en" sz="1600" u="none" cap="none" strike="noStrike">
                <a:solidFill>
                  <a:schemeClr val="accent6"/>
                </a:solidFill>
                <a:latin typeface="Source Code Pro"/>
                <a:ea typeface="Source Code Pro"/>
                <a:cs typeface="Source Code Pro"/>
                <a:sym typeface="Source Code Pro"/>
              </a:rPr>
              <a:t>void</a:t>
            </a:r>
            <a:r>
              <a:rPr b="0" i="0" lang="en" sz="1600" u="none" cap="none" strike="noStrike">
                <a:solidFill>
                  <a:schemeClr val="lt1"/>
                </a:solidFill>
                <a:latin typeface="Source Code Pro"/>
                <a:ea typeface="Source Code Pro"/>
                <a:cs typeface="Source Code Pro"/>
                <a:sym typeface="Source Code Pro"/>
              </a:rPr>
              <a:t> *a) {</a:t>
            </a:r>
            <a:endParaRPr b="0" i="0" sz="1600" u="none" cap="none" strike="noStrike">
              <a:solidFill>
                <a:schemeClr val="lt1"/>
              </a:solidFill>
              <a:latin typeface="Source Code Pro"/>
              <a:ea typeface="Source Code Pro"/>
              <a:cs typeface="Source Code Pro"/>
              <a:sym typeface="Source Code Pro"/>
            </a:endParaRPr>
          </a:p>
          <a:p>
            <a:pPr indent="0" lvl="0" marL="0" rtl="0" algn="l">
              <a:spcBef>
                <a:spcPts val="0"/>
              </a:spcBef>
              <a:spcAft>
                <a:spcPts val="0"/>
              </a:spcAft>
              <a:buClr>
                <a:srgbClr val="000000"/>
              </a:buClr>
              <a:buSzPts val="1800"/>
              <a:buFont typeface="Arial"/>
              <a:buNone/>
            </a:pPr>
            <a:r>
              <a:rPr lang="en" sz="1600">
                <a:solidFill>
                  <a:schemeClr val="lt1"/>
                </a:solidFill>
                <a:latin typeface="Source Code Pro"/>
                <a:ea typeface="Source Code Pro"/>
                <a:cs typeface="Source Code Pro"/>
                <a:sym typeface="Source Code Pro"/>
              </a:rPr>
              <a:t>  </a:t>
            </a:r>
            <a:r>
              <a:rPr lang="en" sz="1600">
                <a:solidFill>
                  <a:schemeClr val="accent6"/>
                </a:solidFill>
                <a:latin typeface="Source Code Pro"/>
                <a:ea typeface="Source Code Pro"/>
                <a:cs typeface="Source Code Pro"/>
                <a:sym typeface="Source Code Pro"/>
              </a:rPr>
              <a:t>auto</a:t>
            </a:r>
            <a:r>
              <a:rPr lang="en" sz="1600">
                <a:solidFill>
                  <a:schemeClr val="lt1"/>
                </a:solidFill>
                <a:latin typeface="Source Code Pro"/>
                <a:ea typeface="Source Code Pro"/>
                <a:cs typeface="Source Code Pro"/>
                <a:sym typeface="Source Code Pro"/>
              </a:rPr>
              <a:t> my_num = static_cast&lt;</a:t>
            </a:r>
            <a:r>
              <a:rPr lang="en" sz="1600">
                <a:solidFill>
                  <a:schemeClr val="accent6"/>
                </a:solidFill>
                <a:latin typeface="Source Code Pro"/>
                <a:ea typeface="Source Code Pro"/>
                <a:cs typeface="Source Code Pro"/>
                <a:sym typeface="Source Code Pro"/>
              </a:rPr>
              <a:t>int</a:t>
            </a:r>
            <a:r>
              <a:rPr lang="en" sz="1600">
                <a:solidFill>
                  <a:schemeClr val="lt1"/>
                </a:solidFill>
                <a:latin typeface="Source Code Pro"/>
                <a:ea typeface="Source Code Pro"/>
                <a:cs typeface="Source Code Pro"/>
                <a:sym typeface="Source Code Pro"/>
              </a:rPr>
              <a:t>*&gt;(a);</a:t>
            </a:r>
            <a:endParaRPr sz="1600">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cout &lt;&lt; *my_num &lt;&lt; endl;</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accent6"/>
                </a:solidFill>
                <a:latin typeface="Source Code Pro"/>
                <a:ea typeface="Source Code Pro"/>
                <a:cs typeface="Source Code Pro"/>
                <a:sym typeface="Source Code Pro"/>
              </a:rPr>
              <a:t>delete</a:t>
            </a:r>
            <a:r>
              <a:rPr b="0" i="0" lang="en" sz="1600" u="none" cap="none" strike="noStrike">
                <a:solidFill>
                  <a:schemeClr val="lt1"/>
                </a:solidFill>
                <a:latin typeface="Source Code Pro"/>
                <a:ea typeface="Source Code Pro"/>
                <a:cs typeface="Source Code Pro"/>
                <a:sym typeface="Source Code Pro"/>
              </a:rPr>
              <a:t> my_num;</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t/>
            </a:r>
            <a:endParaRPr sz="1600">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2"/>
                </a:solidFill>
                <a:latin typeface="Source Code Pro"/>
                <a:ea typeface="Source Code Pro"/>
                <a:cs typeface="Source Code Pro"/>
                <a:sym typeface="Source Code Pro"/>
              </a:rPr>
              <a:t>// Called from cpu::boot()</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accent6"/>
                </a:solidFill>
                <a:latin typeface="Source Code Pro"/>
                <a:ea typeface="Source Code Pro"/>
                <a:cs typeface="Source Code Pro"/>
                <a:sym typeface="Source Code Pro"/>
              </a:rPr>
              <a:t>void</a:t>
            </a: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accent5"/>
                </a:solidFill>
                <a:latin typeface="Source Code Pro"/>
                <a:ea typeface="Source Code Pro"/>
                <a:cs typeface="Source Code Pro"/>
                <a:sym typeface="Source Code Pro"/>
              </a:rPr>
              <a:t>main_thread</a:t>
            </a:r>
            <a:r>
              <a:rPr b="0" i="0" lang="en" sz="1600" u="none" cap="none" strike="noStrike">
                <a:solidFill>
                  <a:schemeClr val="lt1"/>
                </a:solidFill>
                <a:latin typeface="Source Code Pro"/>
                <a:ea typeface="Source Code Pro"/>
                <a:cs typeface="Source Code Pro"/>
                <a:sym typeface="Source Code Pro"/>
              </a:rPr>
              <a:t>(</a:t>
            </a:r>
            <a:r>
              <a:rPr b="0" i="0" lang="en" sz="1600" u="none" cap="none" strike="noStrike">
                <a:solidFill>
                  <a:schemeClr val="accent6"/>
                </a:solidFill>
                <a:latin typeface="Source Code Pro"/>
                <a:ea typeface="Source Code Pro"/>
                <a:cs typeface="Source Code Pro"/>
                <a:sym typeface="Source Code Pro"/>
              </a:rPr>
              <a:t>void</a:t>
            </a:r>
            <a:r>
              <a:rPr b="0" i="0" lang="en" sz="1600" u="none" cap="none" strike="noStrike">
                <a:solidFill>
                  <a:schemeClr val="lt1"/>
                </a:solidFill>
                <a:latin typeface="Source Code Pro"/>
                <a:ea typeface="Source Code Pro"/>
                <a:cs typeface="Source Code Pro"/>
                <a:sym typeface="Source Code Pro"/>
              </a:rPr>
              <a:t> *) {</a:t>
            </a:r>
            <a:endParaRPr b="0" i="0" sz="16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lt2"/>
                </a:solidFill>
                <a:latin typeface="Source Code Pro"/>
                <a:ea typeface="Source Code Pro"/>
                <a:cs typeface="Source Code Pro"/>
                <a:sym typeface="Source Code Pro"/>
              </a:rPr>
              <a:t>// Spawn 4 threads and give each one a different num</a:t>
            </a:r>
            <a:endParaRPr b="0" i="0" sz="16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accent6"/>
                </a:solidFill>
                <a:latin typeface="Source Code Pro"/>
                <a:ea typeface="Source Code Pro"/>
                <a:cs typeface="Source Code Pro"/>
                <a:sym typeface="Source Code Pro"/>
              </a:rPr>
              <a:t>  for</a:t>
            </a: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accent6"/>
                </a:solidFill>
                <a:latin typeface="Source Code Pro"/>
                <a:ea typeface="Source Code Pro"/>
                <a:cs typeface="Source Code Pro"/>
                <a:sym typeface="Source Code Pro"/>
              </a:rPr>
              <a:t>int</a:t>
            </a:r>
            <a:r>
              <a:rPr b="0" i="0" lang="en" sz="1600" u="none" cap="none" strike="noStrike">
                <a:solidFill>
                  <a:schemeClr val="lt1"/>
                </a:solidFill>
                <a:latin typeface="Source Code Pro"/>
                <a:ea typeface="Source Code Pro"/>
                <a:cs typeface="Source Code Pro"/>
                <a:sym typeface="Source Code Pro"/>
              </a:rPr>
              <a:t> i = 0; i &lt; 4; ++i) {</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accent6"/>
                </a:solidFill>
                <a:latin typeface="Source Code Pro"/>
                <a:ea typeface="Source Code Pro"/>
                <a:cs typeface="Source Code Pro"/>
                <a:sym typeface="Source Code Pro"/>
              </a:rPr>
              <a:t>int </a:t>
            </a:r>
            <a:r>
              <a:rPr b="0" i="0" lang="en" sz="1600" u="none" cap="none" strike="noStrike">
                <a:solidFill>
                  <a:schemeClr val="lt1"/>
                </a:solidFill>
                <a:latin typeface="Source Code Pro"/>
                <a:ea typeface="Source Code Pro"/>
                <a:cs typeface="Source Code Pro"/>
                <a:sym typeface="Source Code Pro"/>
              </a:rPr>
              <a:t>*num = </a:t>
            </a:r>
            <a:r>
              <a:rPr b="0" i="0" lang="en" sz="1600" u="none" cap="none" strike="noStrike">
                <a:solidFill>
                  <a:schemeClr val="accent6"/>
                </a:solidFill>
                <a:latin typeface="Source Code Pro"/>
                <a:ea typeface="Source Code Pro"/>
                <a:cs typeface="Source Code Pro"/>
                <a:sym typeface="Source Code Pro"/>
              </a:rPr>
              <a:t>new</a:t>
            </a: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accent6"/>
                </a:solidFill>
                <a:latin typeface="Source Code Pro"/>
                <a:ea typeface="Source Code Pro"/>
                <a:cs typeface="Source Code Pro"/>
                <a:sym typeface="Source Code Pro"/>
              </a:rPr>
              <a:t>int</a:t>
            </a:r>
            <a:r>
              <a:rPr b="0" i="0" lang="en" sz="1600" u="none" cap="none" strike="noStrike">
                <a:solidFill>
                  <a:schemeClr val="lt1"/>
                </a:solidFill>
                <a:latin typeface="Source Code Pro"/>
                <a:ea typeface="Source Code Pro"/>
                <a:cs typeface="Source Code Pro"/>
                <a:sym typeface="Source Code Pro"/>
              </a:rPr>
              <a:t>(i * 42);</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dk1"/>
                </a:solidFill>
                <a:latin typeface="Source Code Pro"/>
                <a:ea typeface="Source Code Pro"/>
                <a:cs typeface="Source Code Pro"/>
                <a:sym typeface="Source Code Pro"/>
              </a:rPr>
              <a:t>thread</a:t>
            </a:r>
            <a:r>
              <a:rPr b="0" i="0" lang="en" sz="1600" u="none" cap="none" strike="noStrike">
                <a:solidFill>
                  <a:schemeClr val="lt1"/>
                </a:solidFill>
                <a:latin typeface="Source Code Pro"/>
                <a:ea typeface="Source Code Pro"/>
                <a:cs typeface="Source Code Pro"/>
                <a:sym typeface="Source Code Pro"/>
              </a:rPr>
              <a:t> t(func, num);</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endParaRPr b="0" i="0" sz="1600" u="none" cap="none" strike="noStrike">
              <a:solidFill>
                <a:schemeClr val="lt1"/>
              </a:solidFill>
              <a:latin typeface="Source Code Pro"/>
              <a:ea typeface="Source Code Pro"/>
              <a:cs typeface="Source Code Pro"/>
              <a:sym typeface="Source Code Pr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What’s wrong with this code? (Fixed pt 2 -- avoid the heap)</a:t>
            </a:r>
            <a:endParaRPr/>
          </a:p>
        </p:txBody>
      </p:sp>
      <p:sp>
        <p:nvSpPr>
          <p:cNvPr id="593" name="Google Shape;593;p83"/>
          <p:cNvSpPr txBox="1"/>
          <p:nvPr/>
        </p:nvSpPr>
        <p:spPr>
          <a:xfrm>
            <a:off x="311700" y="1176375"/>
            <a:ext cx="8520600" cy="37044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accent6"/>
                </a:solidFill>
                <a:latin typeface="Source Code Pro"/>
                <a:ea typeface="Source Code Pro"/>
                <a:cs typeface="Source Code Pro"/>
                <a:sym typeface="Source Code Pro"/>
              </a:rPr>
              <a:t>void</a:t>
            </a: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accent5"/>
                </a:solidFill>
                <a:latin typeface="Source Code Pro"/>
                <a:ea typeface="Source Code Pro"/>
                <a:cs typeface="Source Code Pro"/>
                <a:sym typeface="Source Code Pro"/>
              </a:rPr>
              <a:t>func</a:t>
            </a:r>
            <a:r>
              <a:rPr b="0" i="0" lang="en" sz="1600" u="none" cap="none" strike="noStrike">
                <a:solidFill>
                  <a:schemeClr val="lt1"/>
                </a:solidFill>
                <a:latin typeface="Source Code Pro"/>
                <a:ea typeface="Source Code Pro"/>
                <a:cs typeface="Source Code Pro"/>
                <a:sym typeface="Source Code Pro"/>
              </a:rPr>
              <a:t>(</a:t>
            </a:r>
            <a:r>
              <a:rPr b="0" i="0" lang="en" sz="1600" u="none" cap="none" strike="noStrike">
                <a:solidFill>
                  <a:schemeClr val="accent6"/>
                </a:solidFill>
                <a:latin typeface="Source Code Pro"/>
                <a:ea typeface="Source Code Pro"/>
                <a:cs typeface="Source Code Pro"/>
                <a:sym typeface="Source Code Pro"/>
              </a:rPr>
              <a:t>void</a:t>
            </a:r>
            <a:r>
              <a:rPr b="0" i="0" lang="en" sz="1600" u="none" cap="none" strike="noStrike">
                <a:solidFill>
                  <a:schemeClr val="lt1"/>
                </a:solidFill>
                <a:latin typeface="Source Code Pro"/>
                <a:ea typeface="Source Code Pro"/>
                <a:cs typeface="Source Code Pro"/>
                <a:sym typeface="Source Code Pro"/>
              </a:rPr>
              <a:t> *a) {</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r>
              <a:rPr lang="en" sz="1600">
                <a:solidFill>
                  <a:schemeClr val="accent6"/>
                </a:solidFill>
                <a:latin typeface="Source Code Pro"/>
                <a:ea typeface="Source Code Pro"/>
                <a:cs typeface="Source Code Pro"/>
                <a:sym typeface="Source Code Pro"/>
              </a:rPr>
              <a:t>auto</a:t>
            </a:r>
            <a:r>
              <a:rPr b="0" i="0" lang="en" sz="1600" u="none" cap="none" strike="noStrike">
                <a:solidFill>
                  <a:schemeClr val="lt1"/>
                </a:solidFill>
                <a:latin typeface="Source Code Pro"/>
                <a:ea typeface="Source Code Pro"/>
                <a:cs typeface="Source Code Pro"/>
                <a:sym typeface="Source Code Pro"/>
              </a:rPr>
              <a:t> my_num = </a:t>
            </a:r>
            <a:r>
              <a:rPr lang="en" sz="1600">
                <a:solidFill>
                  <a:schemeClr val="lt1"/>
                </a:solidFill>
                <a:latin typeface="Source Code Pro"/>
                <a:ea typeface="Source Code Pro"/>
                <a:cs typeface="Source Code Pro"/>
                <a:sym typeface="Source Code Pro"/>
              </a:rPr>
              <a:t>reinterpret_cast&lt;</a:t>
            </a:r>
            <a:r>
              <a:rPr lang="en" sz="1600">
                <a:solidFill>
                  <a:schemeClr val="accent6"/>
                </a:solidFill>
                <a:latin typeface="Source Code Pro"/>
                <a:ea typeface="Source Code Pro"/>
                <a:cs typeface="Source Code Pro"/>
                <a:sym typeface="Source Code Pro"/>
              </a:rPr>
              <a:t>uintptr_t</a:t>
            </a:r>
            <a:r>
              <a:rPr lang="en" sz="1600">
                <a:solidFill>
                  <a:schemeClr val="lt1"/>
                </a:solidFill>
                <a:latin typeface="Source Code Pro"/>
                <a:ea typeface="Source Code Pro"/>
                <a:cs typeface="Source Code Pro"/>
                <a:sym typeface="Source Code Pro"/>
              </a:rPr>
              <a:t>&gt;(a);</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cout &lt;&lt; my_num &lt;&lt; endl;</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t/>
            </a:r>
            <a:endParaRPr sz="1600">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2"/>
                </a:solidFill>
                <a:latin typeface="Source Code Pro"/>
                <a:ea typeface="Source Code Pro"/>
                <a:cs typeface="Source Code Pro"/>
                <a:sym typeface="Source Code Pro"/>
              </a:rPr>
              <a:t>// Called from cpu::boot()</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accent6"/>
                </a:solidFill>
                <a:latin typeface="Source Code Pro"/>
                <a:ea typeface="Source Code Pro"/>
                <a:cs typeface="Source Code Pro"/>
                <a:sym typeface="Source Code Pro"/>
              </a:rPr>
              <a:t>void</a:t>
            </a: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accent5"/>
                </a:solidFill>
                <a:latin typeface="Source Code Pro"/>
                <a:ea typeface="Source Code Pro"/>
                <a:cs typeface="Source Code Pro"/>
                <a:sym typeface="Source Code Pro"/>
              </a:rPr>
              <a:t>main_thread</a:t>
            </a:r>
            <a:r>
              <a:rPr b="0" i="0" lang="en" sz="1600" u="none" cap="none" strike="noStrike">
                <a:solidFill>
                  <a:schemeClr val="lt1"/>
                </a:solidFill>
                <a:latin typeface="Source Code Pro"/>
                <a:ea typeface="Source Code Pro"/>
                <a:cs typeface="Source Code Pro"/>
                <a:sym typeface="Source Code Pro"/>
              </a:rPr>
              <a:t>(</a:t>
            </a:r>
            <a:r>
              <a:rPr b="0" i="0" lang="en" sz="1600" u="none" cap="none" strike="noStrike">
                <a:solidFill>
                  <a:schemeClr val="accent6"/>
                </a:solidFill>
                <a:latin typeface="Source Code Pro"/>
                <a:ea typeface="Source Code Pro"/>
                <a:cs typeface="Source Code Pro"/>
                <a:sym typeface="Source Code Pro"/>
              </a:rPr>
              <a:t>void</a:t>
            </a:r>
            <a:r>
              <a:rPr b="0" i="0" lang="en" sz="1600" u="none" cap="none" strike="noStrike">
                <a:solidFill>
                  <a:schemeClr val="lt1"/>
                </a:solidFill>
                <a:latin typeface="Source Code Pro"/>
                <a:ea typeface="Source Code Pro"/>
                <a:cs typeface="Source Code Pro"/>
                <a:sym typeface="Source Code Pro"/>
              </a:rPr>
              <a:t> *) {</a:t>
            </a:r>
            <a:endParaRPr b="0" i="0" sz="16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lt2"/>
                </a:solidFill>
                <a:latin typeface="Source Code Pro"/>
                <a:ea typeface="Source Code Pro"/>
                <a:cs typeface="Source Code Pro"/>
                <a:sym typeface="Source Code Pro"/>
              </a:rPr>
              <a:t>// Spawn 4 threads and give each one a different num</a:t>
            </a:r>
            <a:endParaRPr b="0" i="0" sz="16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accent6"/>
                </a:solidFill>
                <a:latin typeface="Source Code Pro"/>
                <a:ea typeface="Source Code Pro"/>
                <a:cs typeface="Source Code Pro"/>
                <a:sym typeface="Source Code Pro"/>
              </a:rPr>
              <a:t>  for</a:t>
            </a: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accent6"/>
                </a:solidFill>
                <a:latin typeface="Source Code Pro"/>
                <a:ea typeface="Source Code Pro"/>
                <a:cs typeface="Source Code Pro"/>
                <a:sym typeface="Source Code Pro"/>
              </a:rPr>
              <a:t>int</a:t>
            </a:r>
            <a:r>
              <a:rPr b="0" i="0" lang="en" sz="1600" u="none" cap="none" strike="noStrike">
                <a:solidFill>
                  <a:schemeClr val="lt1"/>
                </a:solidFill>
                <a:latin typeface="Source Code Pro"/>
                <a:ea typeface="Source Code Pro"/>
                <a:cs typeface="Source Code Pro"/>
                <a:sym typeface="Source Code Pro"/>
              </a:rPr>
              <a:t> i = 0; i &lt; 4; ++i) {</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accent6"/>
                </a:solidFill>
                <a:latin typeface="Source Code Pro"/>
                <a:ea typeface="Source Code Pro"/>
                <a:cs typeface="Source Code Pro"/>
                <a:sym typeface="Source Code Pro"/>
              </a:rPr>
              <a:t>uintptr_t</a:t>
            </a:r>
            <a:r>
              <a:rPr b="0" i="0" lang="en" sz="1600" u="none" cap="none" strike="noStrike">
                <a:solidFill>
                  <a:schemeClr val="lt1"/>
                </a:solidFill>
                <a:latin typeface="Source Code Pro"/>
                <a:ea typeface="Source Code Pro"/>
                <a:cs typeface="Source Code Pro"/>
                <a:sym typeface="Source Code Pro"/>
              </a:rPr>
              <a:t> num = i * 42;</a:t>
            </a:r>
            <a:endParaRPr b="0" i="0" sz="1600" u="none" cap="none" strike="noStrike">
              <a:solidFill>
                <a:schemeClr val="lt1"/>
              </a:solidFill>
              <a:latin typeface="Source Code Pro"/>
              <a:ea typeface="Source Code Pro"/>
              <a:cs typeface="Source Code Pro"/>
              <a:sym typeface="Source Code Pro"/>
            </a:endParaRPr>
          </a:p>
          <a:p>
            <a:pPr indent="0" lvl="0" marL="0" rtl="0" algn="l">
              <a:spcBef>
                <a:spcPts val="0"/>
              </a:spcBef>
              <a:spcAft>
                <a:spcPts val="0"/>
              </a:spcAft>
              <a:buClr>
                <a:srgbClr val="000000"/>
              </a:buClr>
              <a:buSzPts val="1800"/>
              <a:buFont typeface="Arial"/>
              <a:buNone/>
            </a:pPr>
            <a:r>
              <a:rPr lang="en" sz="1600">
                <a:solidFill>
                  <a:schemeClr val="lt1"/>
                </a:solidFill>
                <a:latin typeface="Source Code Pro"/>
                <a:ea typeface="Source Code Pro"/>
                <a:cs typeface="Source Code Pro"/>
                <a:sym typeface="Source Code Pro"/>
              </a:rPr>
              <a:t>    </a:t>
            </a:r>
            <a:r>
              <a:rPr lang="en" sz="1600">
                <a:solidFill>
                  <a:schemeClr val="lt2"/>
                </a:solidFill>
                <a:latin typeface="Source Code Pro"/>
                <a:ea typeface="Source Code Pro"/>
                <a:cs typeface="Source Code Pro"/>
                <a:sym typeface="Source Code Pro"/>
              </a:rPr>
              <a:t>// note the use of reinterpret_cast</a:t>
            </a:r>
            <a:endParaRPr sz="1600">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r>
              <a:rPr b="0" i="0" lang="en" sz="1600" u="none" cap="none" strike="noStrike">
                <a:solidFill>
                  <a:schemeClr val="dk1"/>
                </a:solidFill>
                <a:latin typeface="Source Code Pro"/>
                <a:ea typeface="Source Code Pro"/>
                <a:cs typeface="Source Code Pro"/>
                <a:sym typeface="Source Code Pro"/>
              </a:rPr>
              <a:t>thread</a:t>
            </a:r>
            <a:r>
              <a:rPr b="0" i="0" lang="en" sz="1600" u="none" cap="none" strike="noStrike">
                <a:solidFill>
                  <a:schemeClr val="lt1"/>
                </a:solidFill>
                <a:latin typeface="Source Code Pro"/>
                <a:ea typeface="Source Code Pro"/>
                <a:cs typeface="Source Code Pro"/>
                <a:sym typeface="Source Code Pro"/>
              </a:rPr>
              <a:t> t(func, </a:t>
            </a:r>
            <a:r>
              <a:rPr lang="en" sz="1600">
                <a:solidFill>
                  <a:schemeClr val="lt1"/>
                </a:solidFill>
                <a:latin typeface="Source Code Pro"/>
                <a:ea typeface="Source Code Pro"/>
                <a:cs typeface="Source Code Pro"/>
                <a:sym typeface="Source Code Pro"/>
              </a:rPr>
              <a:t>reinterpret_cast&lt;</a:t>
            </a:r>
            <a:r>
              <a:rPr lang="en" sz="1600">
                <a:solidFill>
                  <a:schemeClr val="accent6"/>
                </a:solidFill>
                <a:latin typeface="Source Code Pro"/>
                <a:ea typeface="Source Code Pro"/>
                <a:cs typeface="Source Code Pro"/>
                <a:sym typeface="Source Code Pro"/>
              </a:rPr>
              <a:t>void</a:t>
            </a:r>
            <a:r>
              <a:rPr lang="en" sz="1600">
                <a:solidFill>
                  <a:schemeClr val="lt1"/>
                </a:solidFill>
                <a:latin typeface="Source Code Pro"/>
                <a:ea typeface="Source Code Pro"/>
                <a:cs typeface="Source Code Pro"/>
                <a:sym typeface="Source Code Pro"/>
              </a:rPr>
              <a:t>*&gt;(</a:t>
            </a:r>
            <a:r>
              <a:rPr b="0" i="0" lang="en" sz="1600" u="none" cap="none" strike="noStrike">
                <a:solidFill>
                  <a:schemeClr val="lt1"/>
                </a:solidFill>
                <a:latin typeface="Source Code Pro"/>
                <a:ea typeface="Source Code Pro"/>
                <a:cs typeface="Source Code Pro"/>
                <a:sym typeface="Source Code Pro"/>
              </a:rPr>
              <a:t>num));</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a:t>
            </a:r>
            <a:endParaRPr b="0" i="0" sz="16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lt1"/>
                </a:solidFill>
                <a:latin typeface="Source Code Pro"/>
                <a:ea typeface="Source Code Pro"/>
                <a:cs typeface="Source Code Pro"/>
                <a:sym typeface="Source Code Pro"/>
              </a:rPr>
              <a:t>    </a:t>
            </a:r>
            <a:endParaRPr b="0" i="0" sz="1600" u="none" cap="none" strike="noStrike">
              <a:solidFill>
                <a:schemeClr val="lt1"/>
              </a:solidFill>
              <a:latin typeface="Source Code Pro"/>
              <a:ea typeface="Source Code Pro"/>
              <a:cs typeface="Source Code Pro"/>
              <a:sym typeface="Source Code Pr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C++ Best Practices</a:t>
            </a:r>
            <a:endParaRPr/>
          </a:p>
        </p:txBody>
      </p:sp>
      <p:sp>
        <p:nvSpPr>
          <p:cNvPr id="599" name="Google Shape;599;p84"/>
          <p:cNvSpPr txBox="1"/>
          <p:nvPr>
            <p:ph idx="1" type="body"/>
          </p:nvPr>
        </p:nvSpPr>
        <p:spPr>
          <a:xfrm>
            <a:off x="311700" y="1316425"/>
            <a:ext cx="8520600" cy="3618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SzPts val="1800"/>
              <a:buChar char="●"/>
            </a:pPr>
            <a:r>
              <a:rPr lang="en"/>
              <a:t>Why are cpp-style casts so long and annoying?</a:t>
            </a:r>
            <a:endParaRPr/>
          </a:p>
          <a:p>
            <a:pPr indent="-317500" lvl="1" marL="914400" rtl="0" algn="l">
              <a:lnSpc>
                <a:spcPct val="115000"/>
              </a:lnSpc>
              <a:spcBef>
                <a:spcPts val="0"/>
              </a:spcBef>
              <a:spcAft>
                <a:spcPts val="0"/>
              </a:spcAft>
              <a:buSzPts val="1400"/>
              <a:buChar char="○"/>
            </a:pPr>
            <a:r>
              <a:rPr lang="en"/>
              <a:t>They're meant to be!</a:t>
            </a:r>
            <a:endParaRPr/>
          </a:p>
          <a:p>
            <a:pPr indent="-317500" lvl="1" marL="914400" rtl="0" algn="l">
              <a:lnSpc>
                <a:spcPct val="115000"/>
              </a:lnSpc>
              <a:spcBef>
                <a:spcPts val="0"/>
              </a:spcBef>
              <a:spcAft>
                <a:spcPts val="0"/>
              </a:spcAft>
              <a:buSzPts val="1400"/>
              <a:buChar char="○"/>
            </a:pPr>
            <a:r>
              <a:rPr lang="en"/>
              <a:t>They are designed for you to think about the safety of every type conversion - you should only use casts when you have to</a:t>
            </a:r>
            <a:endParaRPr/>
          </a:p>
          <a:p>
            <a:pPr indent="-342900" lvl="0" marL="457200" rtl="0" algn="l">
              <a:lnSpc>
                <a:spcPct val="115000"/>
              </a:lnSpc>
              <a:spcBef>
                <a:spcPts val="0"/>
              </a:spcBef>
              <a:spcAft>
                <a:spcPts val="0"/>
              </a:spcAft>
              <a:buSzPts val="1800"/>
              <a:buChar char="●"/>
            </a:pPr>
            <a:r>
              <a:rPr lang="en"/>
              <a:t>Why should I use cpp features if c-style coding works and looks simpler?</a:t>
            </a:r>
            <a:endParaRPr/>
          </a:p>
          <a:p>
            <a:pPr indent="-317500" lvl="1" marL="914400" rtl="0" algn="l">
              <a:lnSpc>
                <a:spcPct val="115000"/>
              </a:lnSpc>
              <a:spcBef>
                <a:spcPts val="0"/>
              </a:spcBef>
              <a:spcAft>
                <a:spcPts val="0"/>
              </a:spcAft>
              <a:buSzPts val="1400"/>
              <a:buChar char="○"/>
            </a:pPr>
            <a:r>
              <a:rPr lang="en"/>
              <a:t>Modern features improve readability, safety, and are less bug-prone</a:t>
            </a:r>
            <a:endParaRPr/>
          </a:p>
          <a:p>
            <a:pPr indent="-317500" lvl="1" marL="914400" rtl="0" algn="l">
              <a:lnSpc>
                <a:spcPct val="115000"/>
              </a:lnSpc>
              <a:spcBef>
                <a:spcPts val="0"/>
              </a:spcBef>
              <a:spcAft>
                <a:spcPts val="0"/>
              </a:spcAft>
              <a:buSzPts val="1400"/>
              <a:buChar char="○"/>
            </a:pPr>
            <a:r>
              <a:rPr lang="en"/>
              <a:t>For example: std::array, std::optional, std::string, RAII, move semantics, smart pointers, exceptions, cpp-casting, structural binding, STL algorithms, lambda functions, attributes, etc...</a:t>
            </a:r>
            <a:endParaRPr/>
          </a:p>
          <a:p>
            <a:pPr indent="-317500" lvl="1" marL="914400" rtl="0" algn="l">
              <a:lnSpc>
                <a:spcPct val="115000"/>
              </a:lnSpc>
              <a:spcBef>
                <a:spcPts val="0"/>
              </a:spcBef>
              <a:spcAft>
                <a:spcPts val="0"/>
              </a:spcAft>
              <a:buSzPts val="1400"/>
              <a:buChar char="○"/>
            </a:pPr>
            <a:r>
              <a:rPr lang="en"/>
              <a:t>Small up front cost to learn leads to significantly better code</a:t>
            </a:r>
            <a:endParaRPr/>
          </a:p>
          <a:p>
            <a:pPr indent="-342900" lvl="0" marL="457200" rtl="0" algn="l">
              <a:lnSpc>
                <a:spcPct val="115000"/>
              </a:lnSpc>
              <a:spcBef>
                <a:spcPts val="0"/>
              </a:spcBef>
              <a:spcAft>
                <a:spcPts val="0"/>
              </a:spcAft>
              <a:buSzPts val="1800"/>
              <a:buChar char="●"/>
            </a:pPr>
            <a:r>
              <a:rPr lang="en"/>
              <a:t>Look into clang-format and other formatting tools</a:t>
            </a:r>
            <a:endParaRPr/>
          </a:p>
          <a:p>
            <a:pPr indent="-317500" lvl="1" marL="914400" rtl="0" algn="l">
              <a:lnSpc>
                <a:spcPct val="115000"/>
              </a:lnSpc>
              <a:spcBef>
                <a:spcPts val="0"/>
              </a:spcBef>
              <a:spcAft>
                <a:spcPts val="0"/>
              </a:spcAft>
              <a:buSzPts val="1400"/>
              <a:buChar char="○"/>
            </a:pPr>
            <a:r>
              <a:rPr lang="en"/>
              <a:t>Can greatly improve code readability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graphicFrame>
        <p:nvGraphicFramePr>
          <p:cNvPr id="604" name="Google Shape;604;p85"/>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785</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05" name="Google Shape;605;p85"/>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606" name="Google Shape;606;p85"/>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607" name="Google Shape;607;p85"/>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608" name="Google Shape;608;p85"/>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0</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609" name="Google Shape;609;p85"/>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350</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914</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10" name="Google Shape;610;p85"/>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1</a:t>
            </a:r>
            <a:endParaRPr sz="1200">
              <a:latin typeface="Source Code Pro"/>
              <a:ea typeface="Source Code Pro"/>
              <a:cs typeface="Source Code Pro"/>
              <a:sym typeface="Source Code Pro"/>
            </a:endParaRPr>
          </a:p>
        </p:txBody>
      </p:sp>
      <p:graphicFrame>
        <p:nvGraphicFramePr>
          <p:cNvPr id="611" name="Google Shape;611;p85"/>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827</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12" name="Google Shape;612;p85"/>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613" name="Google Shape;613;p85"/>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302</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230</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14" name="Google Shape;614;p85"/>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3</a:t>
            </a:r>
            <a:endParaRPr sz="1200">
              <a:latin typeface="Source Code Pro"/>
              <a:ea typeface="Source Code Pro"/>
              <a:cs typeface="Source Code Pro"/>
              <a:sym typeface="Source Code Pro"/>
            </a:endParaRPr>
          </a:p>
        </p:txBody>
      </p:sp>
      <p:graphicFrame>
        <p:nvGraphicFramePr>
          <p:cNvPr id="615" name="Google Shape;615;p85"/>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631</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16" name="Google Shape;616;p85"/>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1"/>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Processes, threads, and shared memory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graphicFrame>
        <p:nvGraphicFramePr>
          <p:cNvPr id="621" name="Google Shape;621;p86"/>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785</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22" name="Google Shape;622;p86"/>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623" name="Google Shape;623;p86"/>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624" name="Google Shape;624;p86"/>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785</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625" name="Google Shape;625;p86"/>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0</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626" name="Google Shape;626;p86"/>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350</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914</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27" name="Google Shape;627;p86"/>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1</a:t>
            </a:r>
            <a:endParaRPr sz="1200">
              <a:latin typeface="Source Code Pro"/>
              <a:ea typeface="Source Code Pro"/>
              <a:cs typeface="Source Code Pro"/>
              <a:sym typeface="Source Code Pro"/>
            </a:endParaRPr>
          </a:p>
        </p:txBody>
      </p:sp>
      <p:graphicFrame>
        <p:nvGraphicFramePr>
          <p:cNvPr id="628" name="Google Shape;628;p86"/>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827</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29" name="Google Shape;629;p86"/>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630" name="Google Shape;630;p86"/>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302</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230</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31" name="Google Shape;631;p86"/>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3</a:t>
            </a:r>
            <a:endParaRPr sz="1200">
              <a:latin typeface="Source Code Pro"/>
              <a:ea typeface="Source Code Pro"/>
              <a:cs typeface="Source Code Pro"/>
              <a:sym typeface="Source Code Pro"/>
            </a:endParaRPr>
          </a:p>
        </p:txBody>
      </p:sp>
      <p:graphicFrame>
        <p:nvGraphicFramePr>
          <p:cNvPr id="632" name="Google Shape;632;p86"/>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631</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33" name="Google Shape;633;p86"/>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cxnSp>
        <p:nvCxnSpPr>
          <p:cNvPr id="634" name="Google Shape;634;p86"/>
          <p:cNvCxnSpPr/>
          <p:nvPr/>
        </p:nvCxnSpPr>
        <p:spPr>
          <a:xfrm flipH="1">
            <a:off x="3837700" y="648500"/>
            <a:ext cx="1412400" cy="23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graphicFrame>
        <p:nvGraphicFramePr>
          <p:cNvPr id="639" name="Google Shape;639;p87"/>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785</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40" name="Google Shape;640;p87"/>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641" name="Google Shape;641;p87"/>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642" name="Google Shape;642;p87"/>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785</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350</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643" name="Google Shape;643;p87"/>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0</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644" name="Google Shape;644;p87"/>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350</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914</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45" name="Google Shape;645;p87"/>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1</a:t>
            </a:r>
            <a:endParaRPr sz="1200">
              <a:latin typeface="Source Code Pro"/>
              <a:ea typeface="Source Code Pro"/>
              <a:cs typeface="Source Code Pro"/>
              <a:sym typeface="Source Code Pro"/>
            </a:endParaRPr>
          </a:p>
        </p:txBody>
      </p:sp>
      <p:graphicFrame>
        <p:nvGraphicFramePr>
          <p:cNvPr id="646" name="Google Shape;646;p87"/>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827</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47" name="Google Shape;647;p87"/>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648" name="Google Shape;648;p87"/>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302</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230</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49" name="Google Shape;649;p87"/>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3</a:t>
            </a:r>
            <a:endParaRPr sz="1200">
              <a:latin typeface="Source Code Pro"/>
              <a:ea typeface="Source Code Pro"/>
              <a:cs typeface="Source Code Pro"/>
              <a:sym typeface="Source Code Pro"/>
            </a:endParaRPr>
          </a:p>
        </p:txBody>
      </p:sp>
      <p:graphicFrame>
        <p:nvGraphicFramePr>
          <p:cNvPr id="650" name="Google Shape;650;p87"/>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631</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51" name="Google Shape;651;p87"/>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cxnSp>
        <p:nvCxnSpPr>
          <p:cNvPr id="652" name="Google Shape;652;p87"/>
          <p:cNvCxnSpPr/>
          <p:nvPr/>
        </p:nvCxnSpPr>
        <p:spPr>
          <a:xfrm rot="10800000">
            <a:off x="3837525" y="1243825"/>
            <a:ext cx="1403700" cy="355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graphicFrame>
        <p:nvGraphicFramePr>
          <p:cNvPr id="657" name="Google Shape;657;p88"/>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785</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58" name="Google Shape;658;p88"/>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659" name="Google Shape;659;p88"/>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660" name="Google Shape;660;p88"/>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785</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350</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827</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661" name="Google Shape;661;p88"/>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0</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662" name="Google Shape;662;p88"/>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350</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914</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63" name="Google Shape;663;p88"/>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1</a:t>
            </a:r>
            <a:endParaRPr sz="1200">
              <a:latin typeface="Source Code Pro"/>
              <a:ea typeface="Source Code Pro"/>
              <a:cs typeface="Source Code Pro"/>
              <a:sym typeface="Source Code Pro"/>
            </a:endParaRPr>
          </a:p>
        </p:txBody>
      </p:sp>
      <p:graphicFrame>
        <p:nvGraphicFramePr>
          <p:cNvPr id="664" name="Google Shape;664;p88"/>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827</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65" name="Google Shape;665;p88"/>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666" name="Google Shape;666;p88"/>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302</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230</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67" name="Google Shape;667;p88"/>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3</a:t>
            </a:r>
            <a:endParaRPr sz="1200">
              <a:latin typeface="Source Code Pro"/>
              <a:ea typeface="Source Code Pro"/>
              <a:cs typeface="Source Code Pro"/>
              <a:sym typeface="Source Code Pro"/>
            </a:endParaRPr>
          </a:p>
        </p:txBody>
      </p:sp>
      <p:graphicFrame>
        <p:nvGraphicFramePr>
          <p:cNvPr id="668" name="Google Shape;668;p88"/>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631</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69" name="Google Shape;669;p88"/>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cxnSp>
        <p:nvCxnSpPr>
          <p:cNvPr id="670" name="Google Shape;670;p88"/>
          <p:cNvCxnSpPr/>
          <p:nvPr/>
        </p:nvCxnSpPr>
        <p:spPr>
          <a:xfrm rot="10800000">
            <a:off x="3828700" y="1652300"/>
            <a:ext cx="1421400" cy="915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graphicFrame>
        <p:nvGraphicFramePr>
          <p:cNvPr id="675" name="Google Shape;675;p89"/>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785</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76" name="Google Shape;676;p89"/>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677" name="Google Shape;677;p89"/>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678" name="Google Shape;678;p89"/>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785</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827</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679" name="Google Shape;679;p89"/>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350</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680" name="Google Shape;680;p89"/>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350</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914</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81" name="Google Shape;681;p89"/>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1</a:t>
            </a:r>
            <a:endParaRPr sz="1200">
              <a:latin typeface="Source Code Pro"/>
              <a:ea typeface="Source Code Pro"/>
              <a:cs typeface="Source Code Pro"/>
              <a:sym typeface="Source Code Pro"/>
            </a:endParaRPr>
          </a:p>
        </p:txBody>
      </p:sp>
      <p:graphicFrame>
        <p:nvGraphicFramePr>
          <p:cNvPr id="682" name="Google Shape;682;p89"/>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827</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83" name="Google Shape;683;p89"/>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684" name="Google Shape;684;p89"/>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302</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230</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85" name="Google Shape;685;p89"/>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3</a:t>
            </a:r>
            <a:endParaRPr sz="1200">
              <a:latin typeface="Source Code Pro"/>
              <a:ea typeface="Source Code Pro"/>
              <a:cs typeface="Source Code Pro"/>
              <a:sym typeface="Source Code Pro"/>
            </a:endParaRPr>
          </a:p>
        </p:txBody>
      </p:sp>
      <p:graphicFrame>
        <p:nvGraphicFramePr>
          <p:cNvPr id="686" name="Google Shape;686;p89"/>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631</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87" name="Google Shape;687;p89"/>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sp>
        <p:nvSpPr>
          <p:cNvPr id="688" name="Google Shape;688;p89"/>
          <p:cNvSpPr txBox="1"/>
          <p:nvPr/>
        </p:nvSpPr>
        <p:spPr>
          <a:xfrm>
            <a:off x="597175" y="3681900"/>
            <a:ext cx="2496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Source Code Pro"/>
                <a:ea typeface="Source Code Pro"/>
                <a:cs typeface="Source Code Pro"/>
                <a:sym typeface="Source Code Pro"/>
              </a:rPr>
              <a:t>service requester 1</a:t>
            </a:r>
            <a:br>
              <a:rPr lang="en">
                <a:solidFill>
                  <a:srgbClr val="FF0000"/>
                </a:solidFill>
                <a:latin typeface="Source Code Pro"/>
                <a:ea typeface="Source Code Pro"/>
                <a:cs typeface="Source Code Pro"/>
                <a:sym typeface="Source Code Pro"/>
              </a:rPr>
            </a:br>
            <a:r>
              <a:rPr lang="en">
                <a:solidFill>
                  <a:srgbClr val="FF0000"/>
                </a:solidFill>
                <a:latin typeface="Source Code Pro"/>
                <a:ea typeface="Source Code Pro"/>
                <a:cs typeface="Source Code Pro"/>
                <a:sym typeface="Source Code Pro"/>
              </a:rPr>
              <a:t>track 350</a:t>
            </a:r>
            <a:endParaRPr>
              <a:solidFill>
                <a:srgbClr val="FF0000"/>
              </a:solidFill>
              <a:latin typeface="Source Code Pro"/>
              <a:ea typeface="Source Code Pro"/>
              <a:cs typeface="Source Code Pro"/>
              <a:sym typeface="Source Code Pr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graphicFrame>
        <p:nvGraphicFramePr>
          <p:cNvPr id="693" name="Google Shape;693;p90"/>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785</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94" name="Google Shape;694;p90"/>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695" name="Google Shape;695;p90"/>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696" name="Google Shape;696;p90"/>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785</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302</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827</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697" name="Google Shape;697;p90"/>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350</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698" name="Google Shape;698;p90"/>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350</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914</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699" name="Google Shape;699;p90"/>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1</a:t>
            </a:r>
            <a:endParaRPr sz="1200">
              <a:latin typeface="Source Code Pro"/>
              <a:ea typeface="Source Code Pro"/>
              <a:cs typeface="Source Code Pro"/>
              <a:sym typeface="Source Code Pro"/>
            </a:endParaRPr>
          </a:p>
        </p:txBody>
      </p:sp>
      <p:graphicFrame>
        <p:nvGraphicFramePr>
          <p:cNvPr id="700" name="Google Shape;700;p90"/>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827</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01" name="Google Shape;701;p90"/>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702" name="Google Shape;702;p90"/>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302</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230</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03" name="Google Shape;703;p90"/>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3</a:t>
            </a:r>
            <a:endParaRPr sz="1200">
              <a:latin typeface="Source Code Pro"/>
              <a:ea typeface="Source Code Pro"/>
              <a:cs typeface="Source Code Pro"/>
              <a:sym typeface="Source Code Pro"/>
            </a:endParaRPr>
          </a:p>
        </p:txBody>
      </p:sp>
      <p:graphicFrame>
        <p:nvGraphicFramePr>
          <p:cNvPr id="704" name="Google Shape;704;p90"/>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631</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05" name="Google Shape;705;p90"/>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sp>
        <p:nvSpPr>
          <p:cNvPr id="706" name="Google Shape;706;p90"/>
          <p:cNvSpPr txBox="1"/>
          <p:nvPr/>
        </p:nvSpPr>
        <p:spPr>
          <a:xfrm>
            <a:off x="597175" y="3681900"/>
            <a:ext cx="2496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00"/>
              </a:solidFill>
              <a:latin typeface="Source Code Pro"/>
              <a:ea typeface="Source Code Pro"/>
              <a:cs typeface="Source Code Pro"/>
              <a:sym typeface="Source Code Pro"/>
            </a:endParaRPr>
          </a:p>
        </p:txBody>
      </p:sp>
      <p:cxnSp>
        <p:nvCxnSpPr>
          <p:cNvPr id="707" name="Google Shape;707;p90"/>
          <p:cNvCxnSpPr/>
          <p:nvPr/>
        </p:nvCxnSpPr>
        <p:spPr>
          <a:xfrm rot="10800000">
            <a:off x="3828700" y="1279125"/>
            <a:ext cx="1421400" cy="2247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graphicFrame>
        <p:nvGraphicFramePr>
          <p:cNvPr id="712" name="Google Shape;712;p91"/>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785</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13" name="Google Shape;713;p91"/>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714" name="Google Shape;714;p91"/>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715" name="Google Shape;715;p91"/>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785</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827</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716" name="Google Shape;716;p91"/>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302</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717" name="Google Shape;717;p91"/>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350</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914</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18" name="Google Shape;718;p91"/>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1</a:t>
            </a:r>
            <a:endParaRPr sz="1200">
              <a:latin typeface="Source Code Pro"/>
              <a:ea typeface="Source Code Pro"/>
              <a:cs typeface="Source Code Pro"/>
              <a:sym typeface="Source Code Pro"/>
            </a:endParaRPr>
          </a:p>
        </p:txBody>
      </p:sp>
      <p:graphicFrame>
        <p:nvGraphicFramePr>
          <p:cNvPr id="719" name="Google Shape;719;p91"/>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827</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20" name="Google Shape;720;p91"/>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721" name="Google Shape;721;p91"/>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302</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230</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22" name="Google Shape;722;p91"/>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3</a:t>
            </a:r>
            <a:endParaRPr sz="1200">
              <a:latin typeface="Source Code Pro"/>
              <a:ea typeface="Source Code Pro"/>
              <a:cs typeface="Source Code Pro"/>
              <a:sym typeface="Source Code Pro"/>
            </a:endParaRPr>
          </a:p>
        </p:txBody>
      </p:sp>
      <p:graphicFrame>
        <p:nvGraphicFramePr>
          <p:cNvPr id="723" name="Google Shape;723;p91"/>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631</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24" name="Google Shape;724;p91"/>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sp>
        <p:nvSpPr>
          <p:cNvPr id="725" name="Google Shape;725;p91"/>
          <p:cNvSpPr txBox="1"/>
          <p:nvPr/>
        </p:nvSpPr>
        <p:spPr>
          <a:xfrm>
            <a:off x="597175" y="3681900"/>
            <a:ext cx="2496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Source Code Pro"/>
                <a:ea typeface="Source Code Pro"/>
                <a:cs typeface="Source Code Pro"/>
                <a:sym typeface="Source Code Pro"/>
              </a:rPr>
              <a:t>service requester 3</a:t>
            </a:r>
            <a:br>
              <a:rPr lang="en">
                <a:solidFill>
                  <a:srgbClr val="FF0000"/>
                </a:solidFill>
                <a:latin typeface="Source Code Pro"/>
                <a:ea typeface="Source Code Pro"/>
                <a:cs typeface="Source Code Pro"/>
                <a:sym typeface="Source Code Pro"/>
              </a:rPr>
            </a:br>
            <a:r>
              <a:rPr lang="en">
                <a:solidFill>
                  <a:srgbClr val="FF0000"/>
                </a:solidFill>
                <a:latin typeface="Source Code Pro"/>
                <a:ea typeface="Source Code Pro"/>
                <a:cs typeface="Source Code Pro"/>
                <a:sym typeface="Source Code Pro"/>
              </a:rPr>
              <a:t>track 302</a:t>
            </a:r>
            <a:endParaRPr>
              <a:solidFill>
                <a:srgbClr val="FF0000"/>
              </a:solidFill>
              <a:latin typeface="Source Code Pro"/>
              <a:ea typeface="Source Code Pro"/>
              <a:cs typeface="Source Code Pro"/>
              <a:sym typeface="Source Code Pr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graphicFrame>
        <p:nvGraphicFramePr>
          <p:cNvPr id="730" name="Google Shape;730;p92"/>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785</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31" name="Google Shape;731;p92"/>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732" name="Google Shape;732;p92"/>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733" name="Google Shape;733;p92"/>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785</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631</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827</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734" name="Google Shape;734;p92"/>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302</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735" name="Google Shape;735;p92"/>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350</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914</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36" name="Google Shape;736;p92"/>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1</a:t>
            </a:r>
            <a:endParaRPr sz="1200">
              <a:latin typeface="Source Code Pro"/>
              <a:ea typeface="Source Code Pro"/>
              <a:cs typeface="Source Code Pro"/>
              <a:sym typeface="Source Code Pro"/>
            </a:endParaRPr>
          </a:p>
        </p:txBody>
      </p:sp>
      <p:graphicFrame>
        <p:nvGraphicFramePr>
          <p:cNvPr id="737" name="Google Shape;737;p92"/>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827</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38" name="Google Shape;738;p92"/>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739" name="Google Shape;739;p92"/>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302</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230</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40" name="Google Shape;740;p92"/>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3</a:t>
            </a:r>
            <a:endParaRPr sz="1200">
              <a:latin typeface="Source Code Pro"/>
              <a:ea typeface="Source Code Pro"/>
              <a:cs typeface="Source Code Pro"/>
              <a:sym typeface="Source Code Pro"/>
            </a:endParaRPr>
          </a:p>
        </p:txBody>
      </p:sp>
      <p:graphicFrame>
        <p:nvGraphicFramePr>
          <p:cNvPr id="741" name="Google Shape;741;p92"/>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631</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42" name="Google Shape;742;p92"/>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sp>
        <p:nvSpPr>
          <p:cNvPr id="743" name="Google Shape;743;p92"/>
          <p:cNvSpPr txBox="1"/>
          <p:nvPr/>
        </p:nvSpPr>
        <p:spPr>
          <a:xfrm>
            <a:off x="597175" y="3681900"/>
            <a:ext cx="2496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00"/>
              </a:solidFill>
              <a:latin typeface="Source Code Pro"/>
              <a:ea typeface="Source Code Pro"/>
              <a:cs typeface="Source Code Pro"/>
              <a:sym typeface="Source Code Pro"/>
            </a:endParaRPr>
          </a:p>
        </p:txBody>
      </p:sp>
      <p:cxnSp>
        <p:nvCxnSpPr>
          <p:cNvPr id="744" name="Google Shape;744;p92"/>
          <p:cNvCxnSpPr/>
          <p:nvPr/>
        </p:nvCxnSpPr>
        <p:spPr>
          <a:xfrm rot="10800000">
            <a:off x="3837575" y="1270425"/>
            <a:ext cx="1421400" cy="3215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graphicFrame>
        <p:nvGraphicFramePr>
          <p:cNvPr id="749" name="Google Shape;749;p93"/>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785</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50" name="Google Shape;750;p93"/>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751" name="Google Shape;751;p93"/>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752" name="Google Shape;752;p93"/>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785</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827</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753" name="Google Shape;753;p93"/>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631</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754" name="Google Shape;754;p93"/>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350</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914</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55" name="Google Shape;755;p93"/>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1</a:t>
            </a:r>
            <a:endParaRPr sz="1200">
              <a:latin typeface="Source Code Pro"/>
              <a:ea typeface="Source Code Pro"/>
              <a:cs typeface="Source Code Pro"/>
              <a:sym typeface="Source Code Pro"/>
            </a:endParaRPr>
          </a:p>
        </p:txBody>
      </p:sp>
      <p:graphicFrame>
        <p:nvGraphicFramePr>
          <p:cNvPr id="756" name="Google Shape;756;p93"/>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827</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57" name="Google Shape;757;p93"/>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758" name="Google Shape;758;p93"/>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302</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230</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59" name="Google Shape;759;p93"/>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3</a:t>
            </a:r>
            <a:endParaRPr sz="1200">
              <a:latin typeface="Source Code Pro"/>
              <a:ea typeface="Source Code Pro"/>
              <a:cs typeface="Source Code Pro"/>
              <a:sym typeface="Source Code Pro"/>
            </a:endParaRPr>
          </a:p>
        </p:txBody>
      </p:sp>
      <p:graphicFrame>
        <p:nvGraphicFramePr>
          <p:cNvPr id="760" name="Google Shape;760;p93"/>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631</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61" name="Google Shape;761;p93"/>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sp>
        <p:nvSpPr>
          <p:cNvPr id="762" name="Google Shape;762;p93"/>
          <p:cNvSpPr txBox="1"/>
          <p:nvPr/>
        </p:nvSpPr>
        <p:spPr>
          <a:xfrm>
            <a:off x="597175" y="3681900"/>
            <a:ext cx="2496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Source Code Pro"/>
                <a:ea typeface="Source Code Pro"/>
                <a:cs typeface="Source Code Pro"/>
                <a:sym typeface="Source Code Pro"/>
              </a:rPr>
              <a:t>service requester 4</a:t>
            </a:r>
            <a:br>
              <a:rPr lang="en">
                <a:solidFill>
                  <a:srgbClr val="FF0000"/>
                </a:solidFill>
                <a:latin typeface="Source Code Pro"/>
                <a:ea typeface="Source Code Pro"/>
                <a:cs typeface="Source Code Pro"/>
                <a:sym typeface="Source Code Pro"/>
              </a:rPr>
            </a:br>
            <a:r>
              <a:rPr lang="en">
                <a:solidFill>
                  <a:srgbClr val="FF0000"/>
                </a:solidFill>
                <a:latin typeface="Source Code Pro"/>
                <a:ea typeface="Source Code Pro"/>
                <a:cs typeface="Source Code Pro"/>
                <a:sym typeface="Source Code Pro"/>
              </a:rPr>
              <a:t>track 631</a:t>
            </a:r>
            <a:endParaRPr>
              <a:solidFill>
                <a:srgbClr val="FF0000"/>
              </a:solidFill>
              <a:latin typeface="Source Code Pro"/>
              <a:ea typeface="Source Code Pro"/>
              <a:cs typeface="Source Code Pro"/>
              <a:sym typeface="Source Code Pr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graphicFrame>
        <p:nvGraphicFramePr>
          <p:cNvPr id="767" name="Google Shape;767;p94"/>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785</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68" name="Google Shape;768;p94"/>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769" name="Google Shape;769;p94"/>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770" name="Google Shape;770;p94"/>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785</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914</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827</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771" name="Google Shape;771;p94"/>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631</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772" name="Google Shape;772;p94"/>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350</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914</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73" name="Google Shape;773;p94"/>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1</a:t>
            </a:r>
            <a:endParaRPr sz="1200">
              <a:latin typeface="Source Code Pro"/>
              <a:ea typeface="Source Code Pro"/>
              <a:cs typeface="Source Code Pro"/>
              <a:sym typeface="Source Code Pro"/>
            </a:endParaRPr>
          </a:p>
        </p:txBody>
      </p:sp>
      <p:graphicFrame>
        <p:nvGraphicFramePr>
          <p:cNvPr id="774" name="Google Shape;774;p94"/>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827</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75" name="Google Shape;775;p94"/>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776" name="Google Shape;776;p94"/>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302</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230</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77" name="Google Shape;777;p94"/>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3</a:t>
            </a:r>
            <a:endParaRPr sz="1200">
              <a:latin typeface="Source Code Pro"/>
              <a:ea typeface="Source Code Pro"/>
              <a:cs typeface="Source Code Pro"/>
              <a:sym typeface="Source Code Pro"/>
            </a:endParaRPr>
          </a:p>
        </p:txBody>
      </p:sp>
      <p:graphicFrame>
        <p:nvGraphicFramePr>
          <p:cNvPr id="778" name="Google Shape;778;p94"/>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631</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79" name="Google Shape;779;p94"/>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sp>
        <p:nvSpPr>
          <p:cNvPr id="780" name="Google Shape;780;p94"/>
          <p:cNvSpPr txBox="1"/>
          <p:nvPr/>
        </p:nvSpPr>
        <p:spPr>
          <a:xfrm>
            <a:off x="597175" y="3681900"/>
            <a:ext cx="2496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00"/>
              </a:solidFill>
              <a:latin typeface="Source Code Pro"/>
              <a:ea typeface="Source Code Pro"/>
              <a:cs typeface="Source Code Pro"/>
              <a:sym typeface="Source Code Pro"/>
            </a:endParaRPr>
          </a:p>
        </p:txBody>
      </p:sp>
      <p:cxnSp>
        <p:nvCxnSpPr>
          <p:cNvPr id="781" name="Google Shape;781;p94"/>
          <p:cNvCxnSpPr/>
          <p:nvPr/>
        </p:nvCxnSpPr>
        <p:spPr>
          <a:xfrm rot="10800000">
            <a:off x="3837700" y="1279175"/>
            <a:ext cx="1412400" cy="66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graphicFrame>
        <p:nvGraphicFramePr>
          <p:cNvPr id="786" name="Google Shape;786;p95"/>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785</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87" name="Google Shape;787;p95"/>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788" name="Google Shape;788;p95"/>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789" name="Google Shape;789;p95"/>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914</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827</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790" name="Google Shape;790;p95"/>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785</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791" name="Google Shape;791;p95"/>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350</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914</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92" name="Google Shape;792;p95"/>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1</a:t>
            </a:r>
            <a:endParaRPr sz="1200">
              <a:latin typeface="Source Code Pro"/>
              <a:ea typeface="Source Code Pro"/>
              <a:cs typeface="Source Code Pro"/>
              <a:sym typeface="Source Code Pro"/>
            </a:endParaRPr>
          </a:p>
        </p:txBody>
      </p:sp>
      <p:graphicFrame>
        <p:nvGraphicFramePr>
          <p:cNvPr id="793" name="Google Shape;793;p95"/>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827</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94" name="Google Shape;794;p95"/>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795" name="Google Shape;795;p95"/>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302</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230</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96" name="Google Shape;796;p95"/>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3</a:t>
            </a:r>
            <a:endParaRPr sz="1200">
              <a:latin typeface="Source Code Pro"/>
              <a:ea typeface="Source Code Pro"/>
              <a:cs typeface="Source Code Pro"/>
              <a:sym typeface="Source Code Pro"/>
            </a:endParaRPr>
          </a:p>
        </p:txBody>
      </p:sp>
      <p:graphicFrame>
        <p:nvGraphicFramePr>
          <p:cNvPr id="797" name="Google Shape;797;p95"/>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631</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798" name="Google Shape;798;p95"/>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sp>
        <p:nvSpPr>
          <p:cNvPr id="799" name="Google Shape;799;p95"/>
          <p:cNvSpPr txBox="1"/>
          <p:nvPr/>
        </p:nvSpPr>
        <p:spPr>
          <a:xfrm>
            <a:off x="597175" y="3681900"/>
            <a:ext cx="2496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Source Code Pro"/>
                <a:ea typeface="Source Code Pro"/>
                <a:cs typeface="Source Code Pro"/>
                <a:sym typeface="Source Code Pro"/>
              </a:rPr>
              <a:t>service requester 0</a:t>
            </a:r>
            <a:br>
              <a:rPr lang="en">
                <a:solidFill>
                  <a:srgbClr val="FF0000"/>
                </a:solidFill>
                <a:latin typeface="Source Code Pro"/>
                <a:ea typeface="Source Code Pro"/>
                <a:cs typeface="Source Code Pro"/>
                <a:sym typeface="Source Code Pro"/>
              </a:rPr>
            </a:br>
            <a:r>
              <a:rPr lang="en">
                <a:solidFill>
                  <a:srgbClr val="FF0000"/>
                </a:solidFill>
                <a:latin typeface="Source Code Pro"/>
                <a:ea typeface="Source Code Pro"/>
                <a:cs typeface="Source Code Pro"/>
                <a:sym typeface="Source Code Pro"/>
              </a:rPr>
              <a:t>track 785</a:t>
            </a:r>
            <a:endParaRPr>
              <a:solidFill>
                <a:srgbClr val="FF0000"/>
              </a:solidFill>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2"/>
          <p:cNvSpPr txBox="1"/>
          <p:nvPr>
            <p:ph idx="4294967295"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t/>
            </a:r>
            <a:endParaRPr sz="3000"/>
          </a:p>
          <a:p>
            <a:pPr indent="0" lvl="0" marL="0" rtl="0" algn="ctr">
              <a:lnSpc>
                <a:spcPct val="115000"/>
              </a:lnSpc>
              <a:spcBef>
                <a:spcPts val="1600"/>
              </a:spcBef>
              <a:spcAft>
                <a:spcPts val="1600"/>
              </a:spcAft>
              <a:buSzPts val="1800"/>
              <a:buNone/>
            </a:pPr>
            <a:r>
              <a:rPr lang="en" sz="3000"/>
              <a:t>How do threads relate to processes?</a:t>
            </a:r>
            <a:endParaRPr sz="30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graphicFrame>
        <p:nvGraphicFramePr>
          <p:cNvPr id="804" name="Google Shape;804;p96"/>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785</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05" name="Google Shape;805;p96"/>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806" name="Google Shape;806;p96"/>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807" name="Google Shape;807;p96"/>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230</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914</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827</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808" name="Google Shape;808;p96"/>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785</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809" name="Google Shape;809;p96"/>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350</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914</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10" name="Google Shape;810;p96"/>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1</a:t>
            </a:r>
            <a:endParaRPr sz="1200">
              <a:latin typeface="Source Code Pro"/>
              <a:ea typeface="Source Code Pro"/>
              <a:cs typeface="Source Code Pro"/>
              <a:sym typeface="Source Code Pro"/>
            </a:endParaRPr>
          </a:p>
        </p:txBody>
      </p:sp>
      <p:graphicFrame>
        <p:nvGraphicFramePr>
          <p:cNvPr id="811" name="Google Shape;811;p96"/>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827</a:t>
                      </a:r>
                      <a:endParaRPr sz="10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12" name="Google Shape;812;p96"/>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813" name="Google Shape;813;p96"/>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302</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230</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14" name="Google Shape;814;p96"/>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3</a:t>
            </a:r>
            <a:endParaRPr sz="1200">
              <a:latin typeface="Source Code Pro"/>
              <a:ea typeface="Source Code Pro"/>
              <a:cs typeface="Source Code Pro"/>
              <a:sym typeface="Source Code Pro"/>
            </a:endParaRPr>
          </a:p>
        </p:txBody>
      </p:sp>
      <p:graphicFrame>
        <p:nvGraphicFramePr>
          <p:cNvPr id="815" name="Google Shape;815;p96"/>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631</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16" name="Google Shape;816;p96"/>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sp>
        <p:nvSpPr>
          <p:cNvPr id="817" name="Google Shape;817;p96"/>
          <p:cNvSpPr txBox="1"/>
          <p:nvPr/>
        </p:nvSpPr>
        <p:spPr>
          <a:xfrm>
            <a:off x="597175" y="3681900"/>
            <a:ext cx="2496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00"/>
              </a:solidFill>
              <a:latin typeface="Source Code Pro"/>
              <a:ea typeface="Source Code Pro"/>
              <a:cs typeface="Source Code Pro"/>
              <a:sym typeface="Source Code Pro"/>
            </a:endParaRPr>
          </a:p>
        </p:txBody>
      </p:sp>
      <p:cxnSp>
        <p:nvCxnSpPr>
          <p:cNvPr id="818" name="Google Shape;818;p96"/>
          <p:cNvCxnSpPr/>
          <p:nvPr/>
        </p:nvCxnSpPr>
        <p:spPr>
          <a:xfrm rot="10800000">
            <a:off x="3837700" y="924000"/>
            <a:ext cx="1412400" cy="294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graphicFrame>
        <p:nvGraphicFramePr>
          <p:cNvPr id="823" name="Google Shape;823;p97"/>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785</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24" name="Google Shape;824;p97"/>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825" name="Google Shape;825;p97"/>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826" name="Google Shape;826;p97"/>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230</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914</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827" name="Google Shape;827;p97"/>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827</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828" name="Google Shape;828;p97"/>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350</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914</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29" name="Google Shape;829;p97"/>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1</a:t>
            </a:r>
            <a:endParaRPr sz="1200">
              <a:latin typeface="Source Code Pro"/>
              <a:ea typeface="Source Code Pro"/>
              <a:cs typeface="Source Code Pro"/>
              <a:sym typeface="Source Code Pro"/>
            </a:endParaRPr>
          </a:p>
        </p:txBody>
      </p:sp>
      <p:graphicFrame>
        <p:nvGraphicFramePr>
          <p:cNvPr id="830" name="Google Shape;830;p97"/>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827</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31" name="Google Shape;831;p97"/>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832" name="Google Shape;832;p97"/>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302</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230</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33" name="Google Shape;833;p97"/>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3</a:t>
            </a:r>
            <a:endParaRPr sz="1200">
              <a:latin typeface="Source Code Pro"/>
              <a:ea typeface="Source Code Pro"/>
              <a:cs typeface="Source Code Pro"/>
              <a:sym typeface="Source Code Pro"/>
            </a:endParaRPr>
          </a:p>
        </p:txBody>
      </p:sp>
      <p:graphicFrame>
        <p:nvGraphicFramePr>
          <p:cNvPr id="834" name="Google Shape;834;p97"/>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631</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35" name="Google Shape;835;p97"/>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sp>
        <p:nvSpPr>
          <p:cNvPr id="836" name="Google Shape;836;p97"/>
          <p:cNvSpPr txBox="1"/>
          <p:nvPr/>
        </p:nvSpPr>
        <p:spPr>
          <a:xfrm>
            <a:off x="597175" y="3681900"/>
            <a:ext cx="2496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Source Code Pro"/>
                <a:ea typeface="Source Code Pro"/>
                <a:cs typeface="Source Code Pro"/>
                <a:sym typeface="Source Code Pro"/>
              </a:rPr>
              <a:t>service requester 2</a:t>
            </a:r>
            <a:br>
              <a:rPr lang="en">
                <a:solidFill>
                  <a:srgbClr val="FF0000"/>
                </a:solidFill>
                <a:latin typeface="Source Code Pro"/>
                <a:ea typeface="Source Code Pro"/>
                <a:cs typeface="Source Code Pro"/>
                <a:sym typeface="Source Code Pro"/>
              </a:rPr>
            </a:br>
            <a:r>
              <a:rPr lang="en">
                <a:solidFill>
                  <a:srgbClr val="FF0000"/>
                </a:solidFill>
                <a:latin typeface="Source Code Pro"/>
                <a:ea typeface="Source Code Pro"/>
                <a:cs typeface="Source Code Pro"/>
                <a:sym typeface="Source Code Pro"/>
              </a:rPr>
              <a:t>track 827</a:t>
            </a:r>
            <a:endParaRPr>
              <a:solidFill>
                <a:srgbClr val="FF0000"/>
              </a:solidFill>
              <a:latin typeface="Source Code Pro"/>
              <a:ea typeface="Source Code Pro"/>
              <a:cs typeface="Source Code Pro"/>
              <a:sym typeface="Source Code Pr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graphicFrame>
        <p:nvGraphicFramePr>
          <p:cNvPr id="841" name="Google Shape;841;p98"/>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785</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42" name="Google Shape;842;p98"/>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843" name="Google Shape;843;p98"/>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844" name="Google Shape;844;p98"/>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230</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914</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53</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845" name="Google Shape;845;p98"/>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827</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846" name="Google Shape;846;p98"/>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350</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914</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47" name="Google Shape;847;p98"/>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1</a:t>
            </a:r>
            <a:endParaRPr sz="1200">
              <a:latin typeface="Source Code Pro"/>
              <a:ea typeface="Source Code Pro"/>
              <a:cs typeface="Source Code Pro"/>
              <a:sym typeface="Source Code Pro"/>
            </a:endParaRPr>
          </a:p>
        </p:txBody>
      </p:sp>
      <p:graphicFrame>
        <p:nvGraphicFramePr>
          <p:cNvPr id="848" name="Google Shape;848;p98"/>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827</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49" name="Google Shape;849;p98"/>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850" name="Google Shape;850;p98"/>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302</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230</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51" name="Google Shape;851;p98"/>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3</a:t>
            </a:r>
            <a:endParaRPr sz="1200">
              <a:latin typeface="Source Code Pro"/>
              <a:ea typeface="Source Code Pro"/>
              <a:cs typeface="Source Code Pro"/>
              <a:sym typeface="Source Code Pro"/>
            </a:endParaRPr>
          </a:p>
        </p:txBody>
      </p:sp>
      <p:graphicFrame>
        <p:nvGraphicFramePr>
          <p:cNvPr id="852" name="Google Shape;852;p98"/>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631</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53" name="Google Shape;853;p98"/>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sp>
        <p:nvSpPr>
          <p:cNvPr id="854" name="Google Shape;854;p98"/>
          <p:cNvSpPr txBox="1"/>
          <p:nvPr/>
        </p:nvSpPr>
        <p:spPr>
          <a:xfrm>
            <a:off x="597175" y="3681900"/>
            <a:ext cx="2496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00"/>
              </a:solidFill>
              <a:latin typeface="Source Code Pro"/>
              <a:ea typeface="Source Code Pro"/>
              <a:cs typeface="Source Code Pro"/>
              <a:sym typeface="Source Code Pro"/>
            </a:endParaRPr>
          </a:p>
        </p:txBody>
      </p:sp>
      <p:cxnSp>
        <p:nvCxnSpPr>
          <p:cNvPr id="855" name="Google Shape;855;p98"/>
          <p:cNvCxnSpPr/>
          <p:nvPr/>
        </p:nvCxnSpPr>
        <p:spPr>
          <a:xfrm flipH="1">
            <a:off x="3846575" y="986050"/>
            <a:ext cx="1412400" cy="630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graphicFrame>
        <p:nvGraphicFramePr>
          <p:cNvPr id="860" name="Google Shape;860;p99"/>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785</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61" name="Google Shape;861;p99"/>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862" name="Google Shape;862;p99"/>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863" name="Google Shape;863;p99"/>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230</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53</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864" name="Google Shape;864;p99"/>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914</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865" name="Google Shape;865;p99"/>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350</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914</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866" name="Google Shape;866;p99"/>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1</a:t>
            </a:r>
            <a:endParaRPr sz="1200" strike="sngStrike">
              <a:latin typeface="Source Code Pro"/>
              <a:ea typeface="Source Code Pro"/>
              <a:cs typeface="Source Code Pro"/>
              <a:sym typeface="Source Code Pro"/>
            </a:endParaRPr>
          </a:p>
        </p:txBody>
      </p:sp>
      <p:graphicFrame>
        <p:nvGraphicFramePr>
          <p:cNvPr id="867" name="Google Shape;867;p99"/>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827</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68" name="Google Shape;868;p99"/>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869" name="Google Shape;869;p99"/>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302</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230</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70" name="Google Shape;870;p99"/>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3</a:t>
            </a:r>
            <a:endParaRPr sz="1200">
              <a:latin typeface="Source Code Pro"/>
              <a:ea typeface="Source Code Pro"/>
              <a:cs typeface="Source Code Pro"/>
              <a:sym typeface="Source Code Pro"/>
            </a:endParaRPr>
          </a:p>
        </p:txBody>
      </p:sp>
      <p:graphicFrame>
        <p:nvGraphicFramePr>
          <p:cNvPr id="871" name="Google Shape;871;p99"/>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631</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72" name="Google Shape;872;p99"/>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sp>
        <p:nvSpPr>
          <p:cNvPr id="873" name="Google Shape;873;p99"/>
          <p:cNvSpPr txBox="1"/>
          <p:nvPr/>
        </p:nvSpPr>
        <p:spPr>
          <a:xfrm>
            <a:off x="597175" y="3681900"/>
            <a:ext cx="2496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Source Code Pro"/>
                <a:ea typeface="Source Code Pro"/>
                <a:cs typeface="Source Code Pro"/>
                <a:sym typeface="Source Code Pro"/>
              </a:rPr>
              <a:t>service requester 1</a:t>
            </a:r>
            <a:br>
              <a:rPr lang="en">
                <a:solidFill>
                  <a:srgbClr val="FF0000"/>
                </a:solidFill>
                <a:latin typeface="Source Code Pro"/>
                <a:ea typeface="Source Code Pro"/>
                <a:cs typeface="Source Code Pro"/>
                <a:sym typeface="Source Code Pro"/>
              </a:rPr>
            </a:br>
            <a:r>
              <a:rPr lang="en">
                <a:solidFill>
                  <a:srgbClr val="FF0000"/>
                </a:solidFill>
                <a:latin typeface="Source Code Pro"/>
                <a:ea typeface="Source Code Pro"/>
                <a:cs typeface="Source Code Pro"/>
                <a:sym typeface="Source Code Pro"/>
              </a:rPr>
              <a:t>track 914</a:t>
            </a:r>
            <a:endParaRPr>
              <a:solidFill>
                <a:srgbClr val="FF0000"/>
              </a:solidFill>
              <a:latin typeface="Source Code Pro"/>
              <a:ea typeface="Source Code Pro"/>
              <a:cs typeface="Source Code Pro"/>
              <a:sym typeface="Source Code Pr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graphicFrame>
        <p:nvGraphicFramePr>
          <p:cNvPr id="878" name="Google Shape;878;p100"/>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785</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79" name="Google Shape;879;p100"/>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880" name="Google Shape;880;p100"/>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881" name="Google Shape;881;p100"/>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230</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11</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53</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882" name="Google Shape;882;p100"/>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914</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883" name="Google Shape;883;p100"/>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350</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914</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884" name="Google Shape;884;p100"/>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1</a:t>
            </a:r>
            <a:endParaRPr sz="1200" strike="sngStrike">
              <a:latin typeface="Source Code Pro"/>
              <a:ea typeface="Source Code Pro"/>
              <a:cs typeface="Source Code Pro"/>
              <a:sym typeface="Source Code Pro"/>
            </a:endParaRPr>
          </a:p>
        </p:txBody>
      </p:sp>
      <p:graphicFrame>
        <p:nvGraphicFramePr>
          <p:cNvPr id="885" name="Google Shape;885;p100"/>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827</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86" name="Google Shape;886;p100"/>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887" name="Google Shape;887;p100"/>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302</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230</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88" name="Google Shape;888;p100"/>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3</a:t>
            </a:r>
            <a:endParaRPr sz="1200">
              <a:latin typeface="Source Code Pro"/>
              <a:ea typeface="Source Code Pro"/>
              <a:cs typeface="Source Code Pro"/>
              <a:sym typeface="Source Code Pro"/>
            </a:endParaRPr>
          </a:p>
        </p:txBody>
      </p:sp>
      <p:graphicFrame>
        <p:nvGraphicFramePr>
          <p:cNvPr id="889" name="Google Shape;889;p100"/>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631</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90" name="Google Shape;890;p100"/>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sp>
        <p:nvSpPr>
          <p:cNvPr id="891" name="Google Shape;891;p100"/>
          <p:cNvSpPr txBox="1"/>
          <p:nvPr/>
        </p:nvSpPr>
        <p:spPr>
          <a:xfrm>
            <a:off x="597175" y="3681900"/>
            <a:ext cx="2496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00"/>
              </a:solidFill>
              <a:latin typeface="Source Code Pro"/>
              <a:ea typeface="Source Code Pro"/>
              <a:cs typeface="Source Code Pro"/>
              <a:sym typeface="Source Code Pro"/>
            </a:endParaRPr>
          </a:p>
        </p:txBody>
      </p:sp>
      <p:cxnSp>
        <p:nvCxnSpPr>
          <p:cNvPr id="892" name="Google Shape;892;p100"/>
          <p:cNvCxnSpPr/>
          <p:nvPr/>
        </p:nvCxnSpPr>
        <p:spPr>
          <a:xfrm rot="10800000">
            <a:off x="3820000" y="1270375"/>
            <a:ext cx="1430100" cy="3562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graphicFrame>
        <p:nvGraphicFramePr>
          <p:cNvPr id="897" name="Google Shape;897;p101"/>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785</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898" name="Google Shape;898;p101"/>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899" name="Google Shape;899;p101"/>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900" name="Google Shape;900;p101"/>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11</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53</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901" name="Google Shape;901;p101"/>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230</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902" name="Google Shape;902;p101"/>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350</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914</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903" name="Google Shape;903;p101"/>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1</a:t>
            </a:r>
            <a:endParaRPr sz="1200" strike="sngStrike">
              <a:latin typeface="Source Code Pro"/>
              <a:ea typeface="Source Code Pro"/>
              <a:cs typeface="Source Code Pro"/>
              <a:sym typeface="Source Code Pro"/>
            </a:endParaRPr>
          </a:p>
        </p:txBody>
      </p:sp>
      <p:graphicFrame>
        <p:nvGraphicFramePr>
          <p:cNvPr id="904" name="Google Shape;904;p101"/>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827</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905" name="Google Shape;905;p101"/>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906" name="Google Shape;906;p101"/>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302</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230</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907" name="Google Shape;907;p101"/>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3</a:t>
            </a:r>
            <a:endParaRPr sz="1200" strike="sngStrike">
              <a:latin typeface="Source Code Pro"/>
              <a:ea typeface="Source Code Pro"/>
              <a:cs typeface="Source Code Pro"/>
              <a:sym typeface="Source Code Pro"/>
            </a:endParaRPr>
          </a:p>
        </p:txBody>
      </p:sp>
      <p:graphicFrame>
        <p:nvGraphicFramePr>
          <p:cNvPr id="908" name="Google Shape;908;p101"/>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631</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909" name="Google Shape;909;p101"/>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sp>
        <p:nvSpPr>
          <p:cNvPr id="910" name="Google Shape;910;p101"/>
          <p:cNvSpPr txBox="1"/>
          <p:nvPr/>
        </p:nvSpPr>
        <p:spPr>
          <a:xfrm>
            <a:off x="597175" y="3681900"/>
            <a:ext cx="2496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Source Code Pro"/>
                <a:ea typeface="Source Code Pro"/>
                <a:cs typeface="Source Code Pro"/>
                <a:sym typeface="Source Code Pro"/>
              </a:rPr>
              <a:t>service requester 3</a:t>
            </a:r>
            <a:br>
              <a:rPr lang="en">
                <a:solidFill>
                  <a:srgbClr val="FF0000"/>
                </a:solidFill>
                <a:latin typeface="Source Code Pro"/>
                <a:ea typeface="Source Code Pro"/>
                <a:cs typeface="Source Code Pro"/>
                <a:sym typeface="Source Code Pro"/>
              </a:rPr>
            </a:br>
            <a:r>
              <a:rPr lang="en">
                <a:solidFill>
                  <a:srgbClr val="FF0000"/>
                </a:solidFill>
                <a:latin typeface="Source Code Pro"/>
                <a:ea typeface="Source Code Pro"/>
                <a:cs typeface="Source Code Pro"/>
                <a:sym typeface="Source Code Pro"/>
              </a:rPr>
              <a:t>track 230</a:t>
            </a:r>
            <a:endParaRPr>
              <a:solidFill>
                <a:srgbClr val="FF0000"/>
              </a:solidFill>
              <a:latin typeface="Source Code Pro"/>
              <a:ea typeface="Source Code Pro"/>
              <a:cs typeface="Source Code Pro"/>
              <a:sym typeface="Source Code Pr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graphicFrame>
        <p:nvGraphicFramePr>
          <p:cNvPr id="915" name="Google Shape;915;p102"/>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785</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53</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916" name="Google Shape;916;p102"/>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0</a:t>
            </a:r>
            <a:endParaRPr sz="1200">
              <a:latin typeface="Source Code Pro"/>
              <a:ea typeface="Source Code Pro"/>
              <a:cs typeface="Source Code Pro"/>
              <a:sym typeface="Source Code Pro"/>
            </a:endParaRPr>
          </a:p>
        </p:txBody>
      </p:sp>
      <p:sp>
        <p:nvSpPr>
          <p:cNvPr id="917" name="Google Shape;917;p102"/>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918" name="Google Shape;918;p102"/>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567</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11</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53</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919" name="Google Shape;919;p102"/>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230</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920" name="Google Shape;920;p102"/>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350</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914</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921" name="Google Shape;921;p102"/>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1</a:t>
            </a:r>
            <a:endParaRPr sz="1200" strike="sngStrike">
              <a:latin typeface="Source Code Pro"/>
              <a:ea typeface="Source Code Pro"/>
              <a:cs typeface="Source Code Pro"/>
              <a:sym typeface="Source Code Pro"/>
            </a:endParaRPr>
          </a:p>
        </p:txBody>
      </p:sp>
      <p:graphicFrame>
        <p:nvGraphicFramePr>
          <p:cNvPr id="922" name="Google Shape;922;p102"/>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827</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923" name="Google Shape;923;p102"/>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924" name="Google Shape;924;p102"/>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302</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230</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925" name="Google Shape;925;p102"/>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3</a:t>
            </a:r>
            <a:endParaRPr sz="1200" strike="sngStrike">
              <a:latin typeface="Source Code Pro"/>
              <a:ea typeface="Source Code Pro"/>
              <a:cs typeface="Source Code Pro"/>
              <a:sym typeface="Source Code Pro"/>
            </a:endParaRPr>
          </a:p>
        </p:txBody>
      </p:sp>
      <p:graphicFrame>
        <p:nvGraphicFramePr>
          <p:cNvPr id="926" name="Google Shape;926;p102"/>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631</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927" name="Google Shape;927;p102"/>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sp>
        <p:nvSpPr>
          <p:cNvPr id="928" name="Google Shape;928;p102"/>
          <p:cNvSpPr txBox="1"/>
          <p:nvPr/>
        </p:nvSpPr>
        <p:spPr>
          <a:xfrm>
            <a:off x="597175" y="3681900"/>
            <a:ext cx="2496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00"/>
              </a:solidFill>
              <a:latin typeface="Source Code Pro"/>
              <a:ea typeface="Source Code Pro"/>
              <a:cs typeface="Source Code Pro"/>
              <a:sym typeface="Source Code Pro"/>
            </a:endParaRPr>
          </a:p>
        </p:txBody>
      </p:sp>
      <p:cxnSp>
        <p:nvCxnSpPr>
          <p:cNvPr id="929" name="Google Shape;929;p102"/>
          <p:cNvCxnSpPr/>
          <p:nvPr/>
        </p:nvCxnSpPr>
        <p:spPr>
          <a:xfrm rot="10800000">
            <a:off x="3837700" y="914975"/>
            <a:ext cx="1412400" cy="1989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graphicFrame>
        <p:nvGraphicFramePr>
          <p:cNvPr id="934" name="Google Shape;934;p103"/>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785</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53</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935" name="Google Shape;935;p103"/>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0</a:t>
            </a:r>
            <a:endParaRPr sz="1200" strike="sngStrike">
              <a:latin typeface="Source Code Pro"/>
              <a:ea typeface="Source Code Pro"/>
              <a:cs typeface="Source Code Pro"/>
              <a:sym typeface="Source Code Pro"/>
            </a:endParaRPr>
          </a:p>
        </p:txBody>
      </p:sp>
      <p:sp>
        <p:nvSpPr>
          <p:cNvPr id="936" name="Google Shape;936;p103"/>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937" name="Google Shape;937;p103"/>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567</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11</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938" name="Google Shape;938;p103"/>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53</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939" name="Google Shape;939;p103"/>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350</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914</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940" name="Google Shape;940;p103"/>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1</a:t>
            </a:r>
            <a:endParaRPr sz="1200" strike="sngStrike">
              <a:latin typeface="Source Code Pro"/>
              <a:ea typeface="Source Code Pro"/>
              <a:cs typeface="Source Code Pro"/>
              <a:sym typeface="Source Code Pro"/>
            </a:endParaRPr>
          </a:p>
        </p:txBody>
      </p:sp>
      <p:graphicFrame>
        <p:nvGraphicFramePr>
          <p:cNvPr id="941" name="Google Shape;941;p103"/>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827</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942" name="Google Shape;942;p103"/>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943" name="Google Shape;943;p103"/>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302</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230</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944" name="Google Shape;944;p103"/>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3</a:t>
            </a:r>
            <a:endParaRPr sz="1200" strike="sngStrike">
              <a:latin typeface="Source Code Pro"/>
              <a:ea typeface="Source Code Pro"/>
              <a:cs typeface="Source Code Pro"/>
              <a:sym typeface="Source Code Pro"/>
            </a:endParaRPr>
          </a:p>
        </p:txBody>
      </p:sp>
      <p:graphicFrame>
        <p:nvGraphicFramePr>
          <p:cNvPr id="945" name="Google Shape;945;p103"/>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631</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946" name="Google Shape;946;p103"/>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4</a:t>
            </a:r>
            <a:endParaRPr sz="1200">
              <a:latin typeface="Source Code Pro"/>
              <a:ea typeface="Source Code Pro"/>
              <a:cs typeface="Source Code Pro"/>
              <a:sym typeface="Source Code Pro"/>
            </a:endParaRPr>
          </a:p>
        </p:txBody>
      </p:sp>
      <p:sp>
        <p:nvSpPr>
          <p:cNvPr id="947" name="Google Shape;947;p103"/>
          <p:cNvSpPr txBox="1"/>
          <p:nvPr/>
        </p:nvSpPr>
        <p:spPr>
          <a:xfrm>
            <a:off x="597175" y="3681900"/>
            <a:ext cx="2496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Source Code Pro"/>
                <a:ea typeface="Source Code Pro"/>
                <a:cs typeface="Source Code Pro"/>
                <a:sym typeface="Source Code Pro"/>
              </a:rPr>
              <a:t>service requester 0</a:t>
            </a:r>
            <a:br>
              <a:rPr lang="en">
                <a:solidFill>
                  <a:srgbClr val="FF0000"/>
                </a:solidFill>
                <a:latin typeface="Source Code Pro"/>
                <a:ea typeface="Source Code Pro"/>
                <a:cs typeface="Source Code Pro"/>
                <a:sym typeface="Source Code Pro"/>
              </a:rPr>
            </a:br>
            <a:r>
              <a:rPr lang="en">
                <a:solidFill>
                  <a:srgbClr val="FF0000"/>
                </a:solidFill>
                <a:latin typeface="Source Code Pro"/>
                <a:ea typeface="Source Code Pro"/>
                <a:cs typeface="Source Code Pro"/>
                <a:sym typeface="Source Code Pro"/>
              </a:rPr>
              <a:t>track 53</a:t>
            </a:r>
            <a:endParaRPr>
              <a:solidFill>
                <a:srgbClr val="FF0000"/>
              </a:solidFill>
              <a:latin typeface="Source Code Pro"/>
              <a:ea typeface="Source Code Pro"/>
              <a:cs typeface="Source Code Pro"/>
              <a:sym typeface="Source Code Pr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graphicFrame>
        <p:nvGraphicFramePr>
          <p:cNvPr id="952" name="Google Shape;952;p104"/>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785</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53</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953" name="Google Shape;953;p104"/>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0</a:t>
            </a:r>
            <a:endParaRPr sz="1200" strike="sngStrike">
              <a:latin typeface="Source Code Pro"/>
              <a:ea typeface="Source Code Pro"/>
              <a:cs typeface="Source Code Pro"/>
              <a:sym typeface="Source Code Pro"/>
            </a:endParaRPr>
          </a:p>
        </p:txBody>
      </p:sp>
      <p:sp>
        <p:nvSpPr>
          <p:cNvPr id="954" name="Google Shape;954;p104"/>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955" name="Google Shape;955;p104"/>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567</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956" name="Google Shape;956;p104"/>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11</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957" name="Google Shape;957;p104"/>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350</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914</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958" name="Google Shape;958;p104"/>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1</a:t>
            </a:r>
            <a:endParaRPr sz="1200" strike="sngStrike">
              <a:latin typeface="Source Code Pro"/>
              <a:ea typeface="Source Code Pro"/>
              <a:cs typeface="Source Code Pro"/>
              <a:sym typeface="Source Code Pro"/>
            </a:endParaRPr>
          </a:p>
        </p:txBody>
      </p:sp>
      <p:graphicFrame>
        <p:nvGraphicFramePr>
          <p:cNvPr id="959" name="Google Shape;959;p104"/>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827</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567</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960" name="Google Shape;960;p104"/>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Requester 2</a:t>
            </a:r>
            <a:endParaRPr sz="1200">
              <a:latin typeface="Source Code Pro"/>
              <a:ea typeface="Source Code Pro"/>
              <a:cs typeface="Source Code Pro"/>
              <a:sym typeface="Source Code Pro"/>
            </a:endParaRPr>
          </a:p>
        </p:txBody>
      </p:sp>
      <p:graphicFrame>
        <p:nvGraphicFramePr>
          <p:cNvPr id="961" name="Google Shape;961;p104"/>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302</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230</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962" name="Google Shape;962;p104"/>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3</a:t>
            </a:r>
            <a:endParaRPr sz="1200" strike="sngStrike">
              <a:latin typeface="Source Code Pro"/>
              <a:ea typeface="Source Code Pro"/>
              <a:cs typeface="Source Code Pro"/>
              <a:sym typeface="Source Code Pro"/>
            </a:endParaRPr>
          </a:p>
        </p:txBody>
      </p:sp>
      <p:graphicFrame>
        <p:nvGraphicFramePr>
          <p:cNvPr id="963" name="Google Shape;963;p104"/>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631</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11</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964" name="Google Shape;964;p104"/>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4</a:t>
            </a:r>
            <a:endParaRPr sz="1200" strike="sngStrike">
              <a:latin typeface="Source Code Pro"/>
              <a:ea typeface="Source Code Pro"/>
              <a:cs typeface="Source Code Pro"/>
              <a:sym typeface="Source Code Pro"/>
            </a:endParaRPr>
          </a:p>
        </p:txBody>
      </p:sp>
      <p:sp>
        <p:nvSpPr>
          <p:cNvPr id="965" name="Google Shape;965;p104"/>
          <p:cNvSpPr txBox="1"/>
          <p:nvPr/>
        </p:nvSpPr>
        <p:spPr>
          <a:xfrm>
            <a:off x="597175" y="3681900"/>
            <a:ext cx="2496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Source Code Pro"/>
                <a:ea typeface="Source Code Pro"/>
                <a:cs typeface="Source Code Pro"/>
                <a:sym typeface="Source Code Pro"/>
              </a:rPr>
              <a:t>service requester 4</a:t>
            </a:r>
            <a:br>
              <a:rPr lang="en">
                <a:solidFill>
                  <a:srgbClr val="FF0000"/>
                </a:solidFill>
                <a:latin typeface="Source Code Pro"/>
                <a:ea typeface="Source Code Pro"/>
                <a:cs typeface="Source Code Pro"/>
                <a:sym typeface="Source Code Pro"/>
              </a:rPr>
            </a:br>
            <a:r>
              <a:rPr lang="en">
                <a:solidFill>
                  <a:srgbClr val="FF0000"/>
                </a:solidFill>
                <a:latin typeface="Source Code Pro"/>
                <a:ea typeface="Source Code Pro"/>
                <a:cs typeface="Source Code Pro"/>
                <a:sym typeface="Source Code Pro"/>
              </a:rPr>
              <a:t>track 11</a:t>
            </a:r>
            <a:endParaRPr>
              <a:solidFill>
                <a:srgbClr val="FF0000"/>
              </a:solidFill>
              <a:latin typeface="Source Code Pro"/>
              <a:ea typeface="Source Code Pro"/>
              <a:cs typeface="Source Code Pro"/>
              <a:sym typeface="Source Code Pr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graphicFrame>
        <p:nvGraphicFramePr>
          <p:cNvPr id="970" name="Google Shape;970;p105"/>
          <p:cNvGraphicFramePr/>
          <p:nvPr/>
        </p:nvGraphicFramePr>
        <p:xfrm>
          <a:off x="5248188" y="4558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785</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53</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971" name="Google Shape;971;p105"/>
          <p:cNvSpPr txBox="1"/>
          <p:nvPr/>
        </p:nvSpPr>
        <p:spPr>
          <a:xfrm>
            <a:off x="5248225" y="1627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0</a:t>
            </a:r>
            <a:endParaRPr sz="1200" strike="sngStrike">
              <a:latin typeface="Source Code Pro"/>
              <a:ea typeface="Source Code Pro"/>
              <a:cs typeface="Source Code Pro"/>
              <a:sym typeface="Source Code Pro"/>
            </a:endParaRPr>
          </a:p>
        </p:txBody>
      </p:sp>
      <p:sp>
        <p:nvSpPr>
          <p:cNvPr id="972" name="Google Shape;972;p105"/>
          <p:cNvSpPr txBox="1"/>
          <p:nvPr/>
        </p:nvSpPr>
        <p:spPr>
          <a:xfrm>
            <a:off x="597200" y="253725"/>
            <a:ext cx="3210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Disk Queue (capacity=3)</a:t>
            </a:r>
            <a:endParaRPr>
              <a:latin typeface="Source Code Pro"/>
              <a:ea typeface="Source Code Pro"/>
              <a:cs typeface="Source Code Pro"/>
              <a:sym typeface="Source Code Pro"/>
            </a:endParaRPr>
          </a:p>
        </p:txBody>
      </p:sp>
      <p:graphicFrame>
        <p:nvGraphicFramePr>
          <p:cNvPr id="973" name="Google Shape;973;p105"/>
          <p:cNvGraphicFramePr/>
          <p:nvPr/>
        </p:nvGraphicFramePr>
        <p:xfrm>
          <a:off x="597163" y="701925"/>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974" name="Google Shape;974;p105"/>
          <p:cNvGraphicFramePr/>
          <p:nvPr/>
        </p:nvGraphicFramePr>
        <p:xfrm>
          <a:off x="597163" y="2414663"/>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Current Track</a:t>
                      </a:r>
                      <a:endParaRPr sz="1200">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567</a:t>
                      </a:r>
                      <a:endParaRPr sz="1200">
                        <a:latin typeface="Source Code Pro"/>
                        <a:ea typeface="Source Code Pro"/>
                        <a:cs typeface="Source Code Pro"/>
                        <a:sym typeface="Source Code Pro"/>
                      </a:endParaRPr>
                    </a:p>
                  </a:txBody>
                  <a:tcPr marT="91425" marB="91425" marR="91425" marL="91425"/>
                </a:tc>
              </a:tr>
            </a:tbl>
          </a:graphicData>
        </a:graphic>
      </p:graphicFrame>
      <p:graphicFrame>
        <p:nvGraphicFramePr>
          <p:cNvPr id="975" name="Google Shape;975;p105"/>
          <p:cNvGraphicFramePr/>
          <p:nvPr/>
        </p:nvGraphicFramePr>
        <p:xfrm>
          <a:off x="5248188" y="14194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350</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914</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976" name="Google Shape;976;p105"/>
          <p:cNvSpPr txBox="1"/>
          <p:nvPr/>
        </p:nvSpPr>
        <p:spPr>
          <a:xfrm>
            <a:off x="5248225" y="11263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1</a:t>
            </a:r>
            <a:endParaRPr sz="1200" strike="sngStrike">
              <a:latin typeface="Source Code Pro"/>
              <a:ea typeface="Source Code Pro"/>
              <a:cs typeface="Source Code Pro"/>
              <a:sym typeface="Source Code Pro"/>
            </a:endParaRPr>
          </a:p>
        </p:txBody>
      </p:sp>
      <p:graphicFrame>
        <p:nvGraphicFramePr>
          <p:cNvPr id="977" name="Google Shape;977;p105"/>
          <p:cNvGraphicFramePr/>
          <p:nvPr/>
        </p:nvGraphicFramePr>
        <p:xfrm>
          <a:off x="5248188" y="23830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827</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567</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978" name="Google Shape;978;p105"/>
          <p:cNvSpPr txBox="1"/>
          <p:nvPr/>
        </p:nvSpPr>
        <p:spPr>
          <a:xfrm>
            <a:off x="5248225" y="20899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2</a:t>
            </a:r>
            <a:endParaRPr sz="1200" strike="sngStrike">
              <a:latin typeface="Source Code Pro"/>
              <a:ea typeface="Source Code Pro"/>
              <a:cs typeface="Source Code Pro"/>
              <a:sym typeface="Source Code Pro"/>
            </a:endParaRPr>
          </a:p>
        </p:txBody>
      </p:sp>
      <p:graphicFrame>
        <p:nvGraphicFramePr>
          <p:cNvPr id="979" name="Google Shape;979;p105"/>
          <p:cNvGraphicFramePr/>
          <p:nvPr/>
        </p:nvGraphicFramePr>
        <p:xfrm>
          <a:off x="5248188" y="33466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302</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230</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980" name="Google Shape;980;p105"/>
          <p:cNvSpPr txBox="1"/>
          <p:nvPr/>
        </p:nvSpPr>
        <p:spPr>
          <a:xfrm>
            <a:off x="5248225" y="30535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3</a:t>
            </a:r>
            <a:endParaRPr sz="1200" strike="sngStrike">
              <a:latin typeface="Source Code Pro"/>
              <a:ea typeface="Source Code Pro"/>
              <a:cs typeface="Source Code Pro"/>
              <a:sym typeface="Source Code Pro"/>
            </a:endParaRPr>
          </a:p>
        </p:txBody>
      </p:sp>
      <p:graphicFrame>
        <p:nvGraphicFramePr>
          <p:cNvPr id="981" name="Google Shape;981;p105"/>
          <p:cNvGraphicFramePr/>
          <p:nvPr/>
        </p:nvGraphicFramePr>
        <p:xfrm>
          <a:off x="5248188" y="4310250"/>
          <a:ext cx="3000000" cy="3000000"/>
        </p:xfrm>
        <a:graphic>
          <a:graphicData uri="http://schemas.openxmlformats.org/drawingml/2006/table">
            <a:tbl>
              <a:tblPr>
                <a:noFill/>
                <a:tableStyleId>{21874D19-F057-4853-88B1-038CAD492648}</a:tableStyleId>
              </a:tblPr>
              <a:tblGrid>
                <a:gridCol w="3210350"/>
              </a:tblGrid>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631</a:t>
                      </a:r>
                      <a:endParaRPr sz="1000" strike="sngStrike">
                        <a:latin typeface="Source Code Pro"/>
                        <a:ea typeface="Source Code Pro"/>
                        <a:cs typeface="Source Code Pro"/>
                        <a:sym typeface="Source Code Pro"/>
                      </a:endParaRPr>
                    </a:p>
                  </a:txBody>
                  <a:tcPr marT="91425" marB="91425" marR="91425" marL="91425"/>
                </a:tc>
              </a:tr>
              <a:tr h="313475">
                <a:tc>
                  <a:txBody>
                    <a:bodyPr/>
                    <a:lstStyle/>
                    <a:p>
                      <a:pPr indent="0" lvl="0" marL="0" rtl="0" algn="l">
                        <a:spcBef>
                          <a:spcPts val="0"/>
                        </a:spcBef>
                        <a:spcAft>
                          <a:spcPts val="0"/>
                        </a:spcAft>
                        <a:buNone/>
                      </a:pPr>
                      <a:r>
                        <a:rPr lang="en" sz="1000" strike="sngStrike">
                          <a:latin typeface="Source Code Pro"/>
                          <a:ea typeface="Source Code Pro"/>
                          <a:cs typeface="Source Code Pro"/>
                          <a:sym typeface="Source Code Pro"/>
                        </a:rPr>
                        <a:t>11</a:t>
                      </a:r>
                      <a:endParaRPr sz="1000" strike="sngStrike">
                        <a:latin typeface="Source Code Pro"/>
                        <a:ea typeface="Source Code Pro"/>
                        <a:cs typeface="Source Code Pro"/>
                        <a:sym typeface="Source Code Pro"/>
                      </a:endParaRPr>
                    </a:p>
                  </a:txBody>
                  <a:tcPr marT="91425" marB="91425" marR="91425" marL="91425"/>
                </a:tc>
              </a:tr>
            </a:tbl>
          </a:graphicData>
        </a:graphic>
      </p:graphicFrame>
      <p:sp>
        <p:nvSpPr>
          <p:cNvPr id="982" name="Google Shape;982;p105"/>
          <p:cNvSpPr txBox="1"/>
          <p:nvPr/>
        </p:nvSpPr>
        <p:spPr>
          <a:xfrm>
            <a:off x="5248225" y="4017150"/>
            <a:ext cx="3210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strike="sngStrike">
                <a:latin typeface="Source Code Pro"/>
                <a:ea typeface="Source Code Pro"/>
                <a:cs typeface="Source Code Pro"/>
                <a:sym typeface="Source Code Pro"/>
              </a:rPr>
              <a:t>Requester 4</a:t>
            </a:r>
            <a:endParaRPr sz="1200" strike="sngStrike">
              <a:latin typeface="Source Code Pro"/>
              <a:ea typeface="Source Code Pro"/>
              <a:cs typeface="Source Code Pro"/>
              <a:sym typeface="Source Code Pro"/>
            </a:endParaRPr>
          </a:p>
        </p:txBody>
      </p:sp>
      <p:sp>
        <p:nvSpPr>
          <p:cNvPr id="983" name="Google Shape;983;p105"/>
          <p:cNvSpPr txBox="1"/>
          <p:nvPr/>
        </p:nvSpPr>
        <p:spPr>
          <a:xfrm>
            <a:off x="597175" y="3681900"/>
            <a:ext cx="2496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Source Code Pro"/>
                <a:ea typeface="Source Code Pro"/>
                <a:cs typeface="Source Code Pro"/>
                <a:sym typeface="Source Code Pro"/>
              </a:rPr>
              <a:t>service requester 2</a:t>
            </a:r>
            <a:br>
              <a:rPr lang="en">
                <a:solidFill>
                  <a:srgbClr val="FF0000"/>
                </a:solidFill>
                <a:latin typeface="Source Code Pro"/>
                <a:ea typeface="Source Code Pro"/>
                <a:cs typeface="Source Code Pro"/>
                <a:sym typeface="Source Code Pro"/>
              </a:rPr>
            </a:br>
            <a:r>
              <a:rPr lang="en">
                <a:solidFill>
                  <a:srgbClr val="FF0000"/>
                </a:solidFill>
                <a:latin typeface="Source Code Pro"/>
                <a:ea typeface="Source Code Pro"/>
                <a:cs typeface="Source Code Pro"/>
                <a:sym typeface="Source Code Pro"/>
              </a:rPr>
              <a:t>track 567</a:t>
            </a:r>
            <a:endParaRPr>
              <a:solidFill>
                <a:srgbClr val="FF0000"/>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Threads within a process share memory</a:t>
            </a:r>
            <a:endParaRPr/>
          </a:p>
        </p:txBody>
      </p:sp>
      <p:grpSp>
        <p:nvGrpSpPr>
          <p:cNvPr id="218" name="Google Shape;218;p43"/>
          <p:cNvGrpSpPr/>
          <p:nvPr/>
        </p:nvGrpSpPr>
        <p:grpSpPr>
          <a:xfrm>
            <a:off x="531300" y="1298508"/>
            <a:ext cx="3639900" cy="3539900"/>
            <a:chOff x="520025" y="1186975"/>
            <a:chExt cx="3639900" cy="3640000"/>
          </a:xfrm>
        </p:grpSpPr>
        <p:grpSp>
          <p:nvGrpSpPr>
            <p:cNvPr id="219" name="Google Shape;219;p43"/>
            <p:cNvGrpSpPr/>
            <p:nvPr/>
          </p:nvGrpSpPr>
          <p:grpSpPr>
            <a:xfrm>
              <a:off x="520025" y="1186975"/>
              <a:ext cx="3639900" cy="3640000"/>
              <a:chOff x="531325" y="1232175"/>
              <a:chExt cx="3639900" cy="3640000"/>
            </a:xfrm>
          </p:grpSpPr>
          <p:sp>
            <p:nvSpPr>
              <p:cNvPr id="220" name="Google Shape;220;p43"/>
              <p:cNvSpPr/>
              <p:nvPr/>
            </p:nvSpPr>
            <p:spPr>
              <a:xfrm>
                <a:off x="531325" y="1254775"/>
                <a:ext cx="3639900" cy="3617400"/>
              </a:xfrm>
              <a:prstGeom prst="rect">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3"/>
              <p:cNvSpPr txBox="1"/>
              <p:nvPr/>
            </p:nvSpPr>
            <p:spPr>
              <a:xfrm>
                <a:off x="553925" y="1232175"/>
                <a:ext cx="3606000" cy="54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Process 1</a:t>
                </a:r>
                <a:endParaRPr b="1" i="0" sz="2400" u="none" cap="none" strike="noStrike">
                  <a:solidFill>
                    <a:srgbClr val="000000"/>
                  </a:solidFill>
                  <a:latin typeface="Arial"/>
                  <a:ea typeface="Arial"/>
                  <a:cs typeface="Arial"/>
                  <a:sym typeface="Arial"/>
                </a:endParaRPr>
              </a:p>
            </p:txBody>
          </p:sp>
          <p:cxnSp>
            <p:nvCxnSpPr>
              <p:cNvPr id="222" name="Google Shape;222;p43"/>
              <p:cNvCxnSpPr/>
              <p:nvPr/>
            </p:nvCxnSpPr>
            <p:spPr>
              <a:xfrm>
                <a:off x="542600" y="1831300"/>
                <a:ext cx="3617400" cy="0"/>
              </a:xfrm>
              <a:prstGeom prst="straightConnector1">
                <a:avLst/>
              </a:prstGeom>
              <a:noFill/>
              <a:ln cap="flat" cmpd="sng" w="28575">
                <a:solidFill>
                  <a:schemeClr val="dk2"/>
                </a:solidFill>
                <a:prstDash val="solid"/>
                <a:round/>
                <a:headEnd len="sm" w="sm" type="none"/>
                <a:tailEnd len="sm" w="sm" type="none"/>
              </a:ln>
            </p:spPr>
          </p:cxnSp>
        </p:grpSp>
        <p:sp>
          <p:nvSpPr>
            <p:cNvPr id="223" name="Google Shape;223;p43"/>
            <p:cNvSpPr txBox="1"/>
            <p:nvPr/>
          </p:nvSpPr>
          <p:spPr>
            <a:xfrm>
              <a:off x="1262375" y="1865213"/>
              <a:ext cx="2155200" cy="46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Globals and Heap</a:t>
              </a:r>
              <a:endParaRPr b="0" i="0" sz="1800" u="none" cap="none" strike="noStrike">
                <a:solidFill>
                  <a:srgbClr val="000000"/>
                </a:solidFill>
                <a:latin typeface="Arial"/>
                <a:ea typeface="Arial"/>
                <a:cs typeface="Arial"/>
                <a:sym typeface="Arial"/>
              </a:endParaRPr>
            </a:p>
          </p:txBody>
        </p:sp>
      </p:grpSp>
      <p:grpSp>
        <p:nvGrpSpPr>
          <p:cNvPr id="224" name="Google Shape;224;p43"/>
          <p:cNvGrpSpPr/>
          <p:nvPr/>
        </p:nvGrpSpPr>
        <p:grpSpPr>
          <a:xfrm>
            <a:off x="4736525" y="1298336"/>
            <a:ext cx="3639900" cy="3539900"/>
            <a:chOff x="520025" y="1186975"/>
            <a:chExt cx="3639900" cy="3640000"/>
          </a:xfrm>
        </p:grpSpPr>
        <p:grpSp>
          <p:nvGrpSpPr>
            <p:cNvPr id="225" name="Google Shape;225;p43"/>
            <p:cNvGrpSpPr/>
            <p:nvPr/>
          </p:nvGrpSpPr>
          <p:grpSpPr>
            <a:xfrm>
              <a:off x="520025" y="1186975"/>
              <a:ext cx="3639900" cy="3640000"/>
              <a:chOff x="531325" y="1232175"/>
              <a:chExt cx="3639900" cy="3640000"/>
            </a:xfrm>
          </p:grpSpPr>
          <p:sp>
            <p:nvSpPr>
              <p:cNvPr id="226" name="Google Shape;226;p43"/>
              <p:cNvSpPr/>
              <p:nvPr/>
            </p:nvSpPr>
            <p:spPr>
              <a:xfrm>
                <a:off x="531325" y="1254775"/>
                <a:ext cx="3639900" cy="3617400"/>
              </a:xfrm>
              <a:prstGeom prst="rect">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43"/>
              <p:cNvSpPr txBox="1"/>
              <p:nvPr/>
            </p:nvSpPr>
            <p:spPr>
              <a:xfrm>
                <a:off x="553925" y="1232175"/>
                <a:ext cx="3606000" cy="54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Process 2</a:t>
                </a:r>
                <a:endParaRPr b="1" i="0" sz="2400" u="none" cap="none" strike="noStrike">
                  <a:solidFill>
                    <a:srgbClr val="000000"/>
                  </a:solidFill>
                  <a:latin typeface="Arial"/>
                  <a:ea typeface="Arial"/>
                  <a:cs typeface="Arial"/>
                  <a:sym typeface="Arial"/>
                </a:endParaRPr>
              </a:p>
            </p:txBody>
          </p:sp>
          <p:cxnSp>
            <p:nvCxnSpPr>
              <p:cNvPr id="228" name="Google Shape;228;p43"/>
              <p:cNvCxnSpPr/>
              <p:nvPr/>
            </p:nvCxnSpPr>
            <p:spPr>
              <a:xfrm>
                <a:off x="542600" y="1831300"/>
                <a:ext cx="3617400" cy="0"/>
              </a:xfrm>
              <a:prstGeom prst="straightConnector1">
                <a:avLst/>
              </a:prstGeom>
              <a:noFill/>
              <a:ln cap="flat" cmpd="sng" w="28575">
                <a:solidFill>
                  <a:schemeClr val="dk2"/>
                </a:solidFill>
                <a:prstDash val="solid"/>
                <a:round/>
                <a:headEnd len="sm" w="sm" type="none"/>
                <a:tailEnd len="sm" w="sm" type="none"/>
              </a:ln>
            </p:spPr>
          </p:cxnSp>
        </p:grpSp>
        <p:sp>
          <p:nvSpPr>
            <p:cNvPr id="229" name="Google Shape;229;p43"/>
            <p:cNvSpPr txBox="1"/>
            <p:nvPr/>
          </p:nvSpPr>
          <p:spPr>
            <a:xfrm>
              <a:off x="1260275" y="1865213"/>
              <a:ext cx="2159400" cy="46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Globals and Heap</a:t>
              </a:r>
              <a:endParaRPr b="0" i="0" sz="1800" u="none" cap="none" strike="noStrike">
                <a:solidFill>
                  <a:srgbClr val="000000"/>
                </a:solidFill>
                <a:latin typeface="Arial"/>
                <a:ea typeface="Arial"/>
                <a:cs typeface="Arial"/>
                <a:sym typeface="Arial"/>
              </a:endParaRPr>
            </a:p>
          </p:txBody>
        </p:sp>
      </p:grpSp>
      <p:grpSp>
        <p:nvGrpSpPr>
          <p:cNvPr id="230" name="Google Shape;230;p43"/>
          <p:cNvGrpSpPr/>
          <p:nvPr/>
        </p:nvGrpSpPr>
        <p:grpSpPr>
          <a:xfrm>
            <a:off x="4945650" y="2887150"/>
            <a:ext cx="986400" cy="1770000"/>
            <a:chOff x="4945650" y="2887150"/>
            <a:chExt cx="986400" cy="1770000"/>
          </a:xfrm>
        </p:grpSpPr>
        <p:sp>
          <p:nvSpPr>
            <p:cNvPr id="231" name="Google Shape;231;p43"/>
            <p:cNvSpPr/>
            <p:nvPr/>
          </p:nvSpPr>
          <p:spPr>
            <a:xfrm>
              <a:off x="4945650" y="2887150"/>
              <a:ext cx="986400" cy="17700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Thread</a:t>
              </a:r>
              <a:endParaRPr b="1"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Stack</a:t>
              </a:r>
              <a:endParaRPr b="0" i="0" sz="1800" u="none" cap="none" strike="noStrike">
                <a:solidFill>
                  <a:srgbClr val="000000"/>
                </a:solidFill>
                <a:latin typeface="Arial"/>
                <a:ea typeface="Arial"/>
                <a:cs typeface="Arial"/>
                <a:sym typeface="Arial"/>
              </a:endParaRPr>
            </a:p>
          </p:txBody>
        </p:sp>
        <p:grpSp>
          <p:nvGrpSpPr>
            <p:cNvPr id="232" name="Google Shape;232;p43"/>
            <p:cNvGrpSpPr/>
            <p:nvPr/>
          </p:nvGrpSpPr>
          <p:grpSpPr>
            <a:xfrm>
              <a:off x="5107100" y="4200700"/>
              <a:ext cx="679200" cy="304800"/>
              <a:chOff x="5107100" y="4200700"/>
              <a:chExt cx="679200" cy="304800"/>
            </a:xfrm>
          </p:grpSpPr>
          <p:cxnSp>
            <p:nvCxnSpPr>
              <p:cNvPr id="233" name="Google Shape;233;p43"/>
              <p:cNvCxnSpPr/>
              <p:nvPr/>
            </p:nvCxnSpPr>
            <p:spPr>
              <a:xfrm>
                <a:off x="5107100" y="4200700"/>
                <a:ext cx="679200" cy="0"/>
              </a:xfrm>
              <a:prstGeom prst="straightConnector1">
                <a:avLst/>
              </a:prstGeom>
              <a:noFill/>
              <a:ln cap="flat" cmpd="sng" w="76200">
                <a:solidFill>
                  <a:schemeClr val="lt2"/>
                </a:solidFill>
                <a:prstDash val="solid"/>
                <a:round/>
                <a:headEnd len="sm" w="sm" type="none"/>
                <a:tailEnd len="sm" w="sm" type="none"/>
              </a:ln>
            </p:spPr>
          </p:cxnSp>
          <p:cxnSp>
            <p:nvCxnSpPr>
              <p:cNvPr id="234" name="Google Shape;234;p43"/>
              <p:cNvCxnSpPr/>
              <p:nvPr/>
            </p:nvCxnSpPr>
            <p:spPr>
              <a:xfrm>
                <a:off x="5107100" y="4353100"/>
                <a:ext cx="679200" cy="0"/>
              </a:xfrm>
              <a:prstGeom prst="straightConnector1">
                <a:avLst/>
              </a:prstGeom>
              <a:noFill/>
              <a:ln cap="flat" cmpd="sng" w="76200">
                <a:solidFill>
                  <a:schemeClr val="lt2"/>
                </a:solidFill>
                <a:prstDash val="solid"/>
                <a:round/>
                <a:headEnd len="sm" w="sm" type="none"/>
                <a:tailEnd len="sm" w="sm" type="none"/>
              </a:ln>
            </p:spPr>
          </p:cxnSp>
          <p:cxnSp>
            <p:nvCxnSpPr>
              <p:cNvPr id="235" name="Google Shape;235;p43"/>
              <p:cNvCxnSpPr/>
              <p:nvPr/>
            </p:nvCxnSpPr>
            <p:spPr>
              <a:xfrm>
                <a:off x="5107100" y="4505500"/>
                <a:ext cx="679200" cy="0"/>
              </a:xfrm>
              <a:prstGeom prst="straightConnector1">
                <a:avLst/>
              </a:prstGeom>
              <a:noFill/>
              <a:ln cap="flat" cmpd="sng" w="76200">
                <a:solidFill>
                  <a:schemeClr val="lt2"/>
                </a:solidFill>
                <a:prstDash val="solid"/>
                <a:round/>
                <a:headEnd len="sm" w="sm" type="none"/>
                <a:tailEnd len="sm" w="sm" type="none"/>
              </a:ln>
            </p:spPr>
          </p:cxnSp>
        </p:grpSp>
      </p:grpSp>
      <p:grpSp>
        <p:nvGrpSpPr>
          <p:cNvPr id="236" name="Google Shape;236;p43"/>
          <p:cNvGrpSpPr/>
          <p:nvPr/>
        </p:nvGrpSpPr>
        <p:grpSpPr>
          <a:xfrm>
            <a:off x="7180900" y="3238950"/>
            <a:ext cx="986400" cy="1418100"/>
            <a:chOff x="7180900" y="3238950"/>
            <a:chExt cx="986400" cy="1418100"/>
          </a:xfrm>
        </p:grpSpPr>
        <p:sp>
          <p:nvSpPr>
            <p:cNvPr id="237" name="Google Shape;237;p43"/>
            <p:cNvSpPr/>
            <p:nvPr/>
          </p:nvSpPr>
          <p:spPr>
            <a:xfrm>
              <a:off x="7180900" y="3238950"/>
              <a:ext cx="986400" cy="14181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Thread</a:t>
              </a:r>
              <a:endParaRPr b="1"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Stack</a:t>
              </a:r>
              <a:endParaRPr b="0" i="0" sz="1800" u="none" cap="none" strike="noStrike">
                <a:solidFill>
                  <a:srgbClr val="000000"/>
                </a:solidFill>
                <a:latin typeface="Arial"/>
                <a:ea typeface="Arial"/>
                <a:cs typeface="Arial"/>
                <a:sym typeface="Arial"/>
              </a:endParaRPr>
            </a:p>
          </p:txBody>
        </p:sp>
        <p:cxnSp>
          <p:nvCxnSpPr>
            <p:cNvPr id="238" name="Google Shape;238;p43"/>
            <p:cNvCxnSpPr/>
            <p:nvPr/>
          </p:nvCxnSpPr>
          <p:spPr>
            <a:xfrm>
              <a:off x="7342350" y="4505500"/>
              <a:ext cx="679200" cy="0"/>
            </a:xfrm>
            <a:prstGeom prst="straightConnector1">
              <a:avLst/>
            </a:prstGeom>
            <a:noFill/>
            <a:ln cap="flat" cmpd="sng" w="76200">
              <a:solidFill>
                <a:schemeClr val="lt2"/>
              </a:solidFill>
              <a:prstDash val="solid"/>
              <a:round/>
              <a:headEnd len="sm" w="sm" type="none"/>
              <a:tailEnd len="sm" w="sm" type="none"/>
            </a:ln>
          </p:spPr>
        </p:cxnSp>
      </p:grpSp>
      <p:grpSp>
        <p:nvGrpSpPr>
          <p:cNvPr id="239" name="Google Shape;239;p43"/>
          <p:cNvGrpSpPr/>
          <p:nvPr/>
        </p:nvGrpSpPr>
        <p:grpSpPr>
          <a:xfrm>
            <a:off x="1483950" y="2596000"/>
            <a:ext cx="1734600" cy="2061300"/>
            <a:chOff x="1483950" y="2596000"/>
            <a:chExt cx="1734600" cy="2061300"/>
          </a:xfrm>
        </p:grpSpPr>
        <p:sp>
          <p:nvSpPr>
            <p:cNvPr id="240" name="Google Shape;240;p43"/>
            <p:cNvSpPr/>
            <p:nvPr/>
          </p:nvSpPr>
          <p:spPr>
            <a:xfrm>
              <a:off x="1483950" y="2596000"/>
              <a:ext cx="1734600" cy="20613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Thread</a:t>
              </a:r>
              <a:endParaRPr b="1"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Stack</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41" name="Google Shape;241;p43"/>
            <p:cNvGrpSpPr/>
            <p:nvPr/>
          </p:nvGrpSpPr>
          <p:grpSpPr>
            <a:xfrm>
              <a:off x="2011650" y="3895900"/>
              <a:ext cx="679200" cy="609600"/>
              <a:chOff x="2011650" y="3895900"/>
              <a:chExt cx="679200" cy="609600"/>
            </a:xfrm>
          </p:grpSpPr>
          <p:cxnSp>
            <p:nvCxnSpPr>
              <p:cNvPr id="242" name="Google Shape;242;p43"/>
              <p:cNvCxnSpPr/>
              <p:nvPr/>
            </p:nvCxnSpPr>
            <p:spPr>
              <a:xfrm>
                <a:off x="2011650" y="4200700"/>
                <a:ext cx="679200" cy="0"/>
              </a:xfrm>
              <a:prstGeom prst="straightConnector1">
                <a:avLst/>
              </a:prstGeom>
              <a:noFill/>
              <a:ln cap="flat" cmpd="sng" w="76200">
                <a:solidFill>
                  <a:schemeClr val="lt2"/>
                </a:solidFill>
                <a:prstDash val="solid"/>
                <a:round/>
                <a:headEnd len="sm" w="sm" type="none"/>
                <a:tailEnd len="sm" w="sm" type="none"/>
              </a:ln>
            </p:spPr>
          </p:cxnSp>
          <p:cxnSp>
            <p:nvCxnSpPr>
              <p:cNvPr id="243" name="Google Shape;243;p43"/>
              <p:cNvCxnSpPr/>
              <p:nvPr/>
            </p:nvCxnSpPr>
            <p:spPr>
              <a:xfrm>
                <a:off x="2011650" y="4353100"/>
                <a:ext cx="679200" cy="0"/>
              </a:xfrm>
              <a:prstGeom prst="straightConnector1">
                <a:avLst/>
              </a:prstGeom>
              <a:noFill/>
              <a:ln cap="flat" cmpd="sng" w="76200">
                <a:solidFill>
                  <a:schemeClr val="lt2"/>
                </a:solidFill>
                <a:prstDash val="solid"/>
                <a:round/>
                <a:headEnd len="sm" w="sm" type="none"/>
                <a:tailEnd len="sm" w="sm" type="none"/>
              </a:ln>
            </p:spPr>
          </p:cxnSp>
          <p:cxnSp>
            <p:nvCxnSpPr>
              <p:cNvPr id="244" name="Google Shape;244;p43"/>
              <p:cNvCxnSpPr/>
              <p:nvPr/>
            </p:nvCxnSpPr>
            <p:spPr>
              <a:xfrm>
                <a:off x="2011650" y="4505500"/>
                <a:ext cx="679200" cy="0"/>
              </a:xfrm>
              <a:prstGeom prst="straightConnector1">
                <a:avLst/>
              </a:prstGeom>
              <a:noFill/>
              <a:ln cap="flat" cmpd="sng" w="76200">
                <a:solidFill>
                  <a:schemeClr val="lt2"/>
                </a:solidFill>
                <a:prstDash val="solid"/>
                <a:round/>
                <a:headEnd len="sm" w="sm" type="none"/>
                <a:tailEnd len="sm" w="sm" type="none"/>
              </a:ln>
            </p:spPr>
          </p:cxnSp>
          <p:cxnSp>
            <p:nvCxnSpPr>
              <p:cNvPr id="245" name="Google Shape;245;p43"/>
              <p:cNvCxnSpPr/>
              <p:nvPr/>
            </p:nvCxnSpPr>
            <p:spPr>
              <a:xfrm>
                <a:off x="2011650" y="3895900"/>
                <a:ext cx="679200" cy="0"/>
              </a:xfrm>
              <a:prstGeom prst="straightConnector1">
                <a:avLst/>
              </a:prstGeom>
              <a:noFill/>
              <a:ln cap="flat" cmpd="sng" w="76200">
                <a:solidFill>
                  <a:schemeClr val="lt2"/>
                </a:solidFill>
                <a:prstDash val="solid"/>
                <a:round/>
                <a:headEnd len="sm" w="sm" type="none"/>
                <a:tailEnd len="sm" w="sm" type="none"/>
              </a:ln>
            </p:spPr>
          </p:cxnSp>
          <p:cxnSp>
            <p:nvCxnSpPr>
              <p:cNvPr id="246" name="Google Shape;246;p43"/>
              <p:cNvCxnSpPr/>
              <p:nvPr/>
            </p:nvCxnSpPr>
            <p:spPr>
              <a:xfrm>
                <a:off x="2011650" y="4048300"/>
                <a:ext cx="679200" cy="0"/>
              </a:xfrm>
              <a:prstGeom prst="straightConnector1">
                <a:avLst/>
              </a:prstGeom>
              <a:noFill/>
              <a:ln cap="flat" cmpd="sng" w="76200">
                <a:solidFill>
                  <a:schemeClr val="lt2"/>
                </a:solidFill>
                <a:prstDash val="solid"/>
                <a:round/>
                <a:headEnd len="sm" w="sm" type="none"/>
                <a:tailEnd len="sm" w="sm" type="none"/>
              </a:ln>
            </p:spPr>
          </p:cxnSp>
        </p:grpSp>
      </p:grpSp>
      <p:grpSp>
        <p:nvGrpSpPr>
          <p:cNvPr id="247" name="Google Shape;247;p43"/>
          <p:cNvGrpSpPr/>
          <p:nvPr/>
        </p:nvGrpSpPr>
        <p:grpSpPr>
          <a:xfrm>
            <a:off x="6063275" y="2595575"/>
            <a:ext cx="986400" cy="2061300"/>
            <a:chOff x="6063275" y="2595575"/>
            <a:chExt cx="986400" cy="2061300"/>
          </a:xfrm>
        </p:grpSpPr>
        <p:sp>
          <p:nvSpPr>
            <p:cNvPr id="248" name="Google Shape;248;p43"/>
            <p:cNvSpPr/>
            <p:nvPr/>
          </p:nvSpPr>
          <p:spPr>
            <a:xfrm>
              <a:off x="6063275" y="2595575"/>
              <a:ext cx="986400" cy="20613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Thread</a:t>
              </a:r>
              <a:endParaRPr b="1"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Stack</a:t>
              </a:r>
              <a:endParaRPr b="0" i="0" sz="1800" u="none" cap="none" strike="noStrike">
                <a:solidFill>
                  <a:srgbClr val="000000"/>
                </a:solidFill>
                <a:latin typeface="Arial"/>
                <a:ea typeface="Arial"/>
                <a:cs typeface="Arial"/>
                <a:sym typeface="Arial"/>
              </a:endParaRPr>
            </a:p>
          </p:txBody>
        </p:sp>
        <p:grpSp>
          <p:nvGrpSpPr>
            <p:cNvPr id="249" name="Google Shape;249;p43"/>
            <p:cNvGrpSpPr/>
            <p:nvPr/>
          </p:nvGrpSpPr>
          <p:grpSpPr>
            <a:xfrm>
              <a:off x="6216875" y="3895900"/>
              <a:ext cx="687050" cy="609600"/>
              <a:chOff x="6216875" y="3895900"/>
              <a:chExt cx="687050" cy="609600"/>
            </a:xfrm>
          </p:grpSpPr>
          <p:cxnSp>
            <p:nvCxnSpPr>
              <p:cNvPr id="250" name="Google Shape;250;p43"/>
              <p:cNvCxnSpPr/>
              <p:nvPr/>
            </p:nvCxnSpPr>
            <p:spPr>
              <a:xfrm>
                <a:off x="6224725" y="4200700"/>
                <a:ext cx="679200" cy="0"/>
              </a:xfrm>
              <a:prstGeom prst="straightConnector1">
                <a:avLst/>
              </a:prstGeom>
              <a:noFill/>
              <a:ln cap="flat" cmpd="sng" w="76200">
                <a:solidFill>
                  <a:schemeClr val="lt2"/>
                </a:solidFill>
                <a:prstDash val="solid"/>
                <a:round/>
                <a:headEnd len="sm" w="sm" type="none"/>
                <a:tailEnd len="sm" w="sm" type="none"/>
              </a:ln>
            </p:spPr>
          </p:cxnSp>
          <p:cxnSp>
            <p:nvCxnSpPr>
              <p:cNvPr id="251" name="Google Shape;251;p43"/>
              <p:cNvCxnSpPr/>
              <p:nvPr/>
            </p:nvCxnSpPr>
            <p:spPr>
              <a:xfrm>
                <a:off x="6224725" y="4353100"/>
                <a:ext cx="679200" cy="0"/>
              </a:xfrm>
              <a:prstGeom prst="straightConnector1">
                <a:avLst/>
              </a:prstGeom>
              <a:noFill/>
              <a:ln cap="flat" cmpd="sng" w="76200">
                <a:solidFill>
                  <a:schemeClr val="lt2"/>
                </a:solidFill>
                <a:prstDash val="solid"/>
                <a:round/>
                <a:headEnd len="sm" w="sm" type="none"/>
                <a:tailEnd len="sm" w="sm" type="none"/>
              </a:ln>
            </p:spPr>
          </p:cxnSp>
          <p:cxnSp>
            <p:nvCxnSpPr>
              <p:cNvPr id="252" name="Google Shape;252;p43"/>
              <p:cNvCxnSpPr/>
              <p:nvPr/>
            </p:nvCxnSpPr>
            <p:spPr>
              <a:xfrm>
                <a:off x="6224725" y="4505500"/>
                <a:ext cx="679200" cy="0"/>
              </a:xfrm>
              <a:prstGeom prst="straightConnector1">
                <a:avLst/>
              </a:prstGeom>
              <a:noFill/>
              <a:ln cap="flat" cmpd="sng" w="76200">
                <a:solidFill>
                  <a:schemeClr val="lt2"/>
                </a:solidFill>
                <a:prstDash val="solid"/>
                <a:round/>
                <a:headEnd len="sm" w="sm" type="none"/>
                <a:tailEnd len="sm" w="sm" type="none"/>
              </a:ln>
            </p:spPr>
          </p:cxnSp>
          <p:cxnSp>
            <p:nvCxnSpPr>
              <p:cNvPr id="253" name="Google Shape;253;p43"/>
              <p:cNvCxnSpPr/>
              <p:nvPr/>
            </p:nvCxnSpPr>
            <p:spPr>
              <a:xfrm>
                <a:off x="6216875" y="3895900"/>
                <a:ext cx="679200" cy="0"/>
              </a:xfrm>
              <a:prstGeom prst="straightConnector1">
                <a:avLst/>
              </a:prstGeom>
              <a:noFill/>
              <a:ln cap="flat" cmpd="sng" w="76200">
                <a:solidFill>
                  <a:schemeClr val="lt2"/>
                </a:solidFill>
                <a:prstDash val="solid"/>
                <a:round/>
                <a:headEnd len="sm" w="sm" type="none"/>
                <a:tailEnd len="sm" w="sm" type="none"/>
              </a:ln>
            </p:spPr>
          </p:cxnSp>
          <p:cxnSp>
            <p:nvCxnSpPr>
              <p:cNvPr id="254" name="Google Shape;254;p43"/>
              <p:cNvCxnSpPr/>
              <p:nvPr/>
            </p:nvCxnSpPr>
            <p:spPr>
              <a:xfrm>
                <a:off x="6216875" y="4048300"/>
                <a:ext cx="679200" cy="0"/>
              </a:xfrm>
              <a:prstGeom prst="straightConnector1">
                <a:avLst/>
              </a:prstGeom>
              <a:noFill/>
              <a:ln cap="flat" cmpd="sng" w="76200">
                <a:solidFill>
                  <a:schemeClr val="lt2"/>
                </a:solidFill>
                <a:prstDash val="solid"/>
                <a:round/>
                <a:headEnd len="sm" w="sm" type="none"/>
                <a:tailEnd len="sm" w="sm" type="none"/>
              </a:ln>
            </p:spPr>
          </p:cxnSp>
        </p:grpSp>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106"/>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Coding Tips for P1</a:t>
            </a:r>
            <a:endParaRPr/>
          </a:p>
        </p:txBody>
      </p:sp>
      <p:sp>
        <p:nvSpPr>
          <p:cNvPr id="989" name="Google Shape;989;p106"/>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Link to Slides</a:t>
            </a:r>
            <a:endParaRPr/>
          </a:p>
        </p:txBody>
      </p:sp>
      <p:sp>
        <p:nvSpPr>
          <p:cNvPr id="990" name="Google Shape;990;p10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Void Pointers</a:t>
            </a:r>
            <a:endParaRPr/>
          </a:p>
          <a:p>
            <a:pPr indent="-342900" lvl="0" marL="457200" rtl="0" algn="l">
              <a:spcBef>
                <a:spcPts val="0"/>
              </a:spcBef>
              <a:spcAft>
                <a:spcPts val="0"/>
              </a:spcAft>
              <a:buSzPts val="1800"/>
              <a:buChar char="●"/>
            </a:pPr>
            <a:r>
              <a:rPr lang="en"/>
              <a:t>Function Pointers</a:t>
            </a:r>
            <a:endParaRPr/>
          </a:p>
          <a:p>
            <a:pPr indent="-342900" lvl="0" marL="457200" rtl="0" algn="l">
              <a:spcBef>
                <a:spcPts val="0"/>
              </a:spcBef>
              <a:spcAft>
                <a:spcPts val="0"/>
              </a:spcAft>
              <a:buSzPts val="1800"/>
              <a:buChar char="●"/>
            </a:pPr>
            <a:r>
              <a:rPr lang="en"/>
              <a:t>C++ Project Structure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07"/>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idx="4294967295"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t/>
            </a:r>
            <a:endParaRPr sz="3000"/>
          </a:p>
          <a:p>
            <a:pPr indent="0" lvl="0" marL="0" rtl="0" algn="ctr">
              <a:lnSpc>
                <a:spcPct val="115000"/>
              </a:lnSpc>
              <a:spcBef>
                <a:spcPts val="1600"/>
              </a:spcBef>
              <a:spcAft>
                <a:spcPts val="1600"/>
              </a:spcAft>
              <a:buSzPts val="1800"/>
              <a:buNone/>
            </a:pPr>
            <a:r>
              <a:rPr lang="en" sz="3000"/>
              <a:t>Why do we want threads?</a:t>
            </a:r>
            <a:endParaRPr sz="3000"/>
          </a:p>
        </p:txBody>
      </p:sp>
      <p:pic>
        <p:nvPicPr>
          <p:cNvPr id="260" name="Google Shape;260;p44"/>
          <p:cNvPicPr preferRelativeResize="0"/>
          <p:nvPr/>
        </p:nvPicPr>
        <p:blipFill rotWithShape="1">
          <a:blip r:embed="rId3">
            <a:alphaModFix/>
          </a:blip>
          <a:srcRect b="0" l="0" r="0" t="0"/>
          <a:stretch/>
        </p:blipFill>
        <p:spPr>
          <a:xfrm>
            <a:off x="7125650" y="3234400"/>
            <a:ext cx="1593925" cy="1593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Why do we want threads?</a:t>
            </a:r>
            <a:endParaRPr/>
          </a:p>
        </p:txBody>
      </p:sp>
      <p:sp>
        <p:nvSpPr>
          <p:cNvPr id="266" name="Google Shape;266;p45"/>
          <p:cNvSpPr txBox="1"/>
          <p:nvPr>
            <p:ph idx="4294967295" type="body"/>
          </p:nvPr>
        </p:nvSpPr>
        <p:spPr>
          <a:xfrm>
            <a:off x="311700" y="1392625"/>
            <a:ext cx="3999900" cy="102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2000"/>
              <a:t>Make use of CPU while waiting on </a:t>
            </a:r>
            <a:r>
              <a:rPr b="1" lang="en" sz="2000"/>
              <a:t>slow I/O</a:t>
            </a:r>
            <a:endParaRPr b="1" sz="2000"/>
          </a:p>
        </p:txBody>
      </p:sp>
      <p:sp>
        <p:nvSpPr>
          <p:cNvPr id="267" name="Google Shape;267;p45"/>
          <p:cNvSpPr txBox="1"/>
          <p:nvPr>
            <p:ph idx="4294967295" type="body"/>
          </p:nvPr>
        </p:nvSpPr>
        <p:spPr>
          <a:xfrm>
            <a:off x="4832400" y="1392625"/>
            <a:ext cx="3999900" cy="102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2000"/>
              <a:t>Utilize multiple CPUs to </a:t>
            </a:r>
            <a:r>
              <a:rPr b="1" lang="en" sz="2000"/>
              <a:t>parallelize</a:t>
            </a:r>
            <a:r>
              <a:rPr lang="en" sz="2000"/>
              <a:t> computation</a:t>
            </a:r>
            <a:endParaRPr sz="2000"/>
          </a:p>
        </p:txBody>
      </p:sp>
      <p:pic>
        <p:nvPicPr>
          <p:cNvPr id="268" name="Google Shape;268;p45"/>
          <p:cNvPicPr preferRelativeResize="0"/>
          <p:nvPr/>
        </p:nvPicPr>
        <p:blipFill rotWithShape="1">
          <a:blip r:embed="rId3">
            <a:alphaModFix/>
          </a:blip>
          <a:srcRect b="0" l="0" r="0" t="0"/>
          <a:stretch/>
        </p:blipFill>
        <p:spPr>
          <a:xfrm>
            <a:off x="236075" y="3869650"/>
            <a:ext cx="1221251" cy="1221251"/>
          </a:xfrm>
          <a:prstGeom prst="rect">
            <a:avLst/>
          </a:prstGeom>
          <a:noFill/>
          <a:ln>
            <a:noFill/>
          </a:ln>
        </p:spPr>
      </p:pic>
      <p:pic>
        <p:nvPicPr>
          <p:cNvPr id="269" name="Google Shape;269;p45"/>
          <p:cNvPicPr preferRelativeResize="0"/>
          <p:nvPr/>
        </p:nvPicPr>
        <p:blipFill rotWithShape="1">
          <a:blip r:embed="rId4">
            <a:alphaModFix/>
          </a:blip>
          <a:srcRect b="0" l="0" r="0" t="0"/>
          <a:stretch/>
        </p:blipFill>
        <p:spPr>
          <a:xfrm>
            <a:off x="793600" y="2513813"/>
            <a:ext cx="1931163" cy="733500"/>
          </a:xfrm>
          <a:prstGeom prst="rect">
            <a:avLst/>
          </a:prstGeom>
          <a:noFill/>
          <a:ln>
            <a:noFill/>
          </a:ln>
        </p:spPr>
      </p:pic>
      <p:pic>
        <p:nvPicPr>
          <p:cNvPr id="270" name="Google Shape;270;p45"/>
          <p:cNvPicPr preferRelativeResize="0"/>
          <p:nvPr/>
        </p:nvPicPr>
        <p:blipFill rotWithShape="1">
          <a:blip r:embed="rId5">
            <a:alphaModFix/>
          </a:blip>
          <a:srcRect b="0" l="0" r="0" t="0"/>
          <a:stretch/>
        </p:blipFill>
        <p:spPr>
          <a:xfrm>
            <a:off x="2913150" y="2485725"/>
            <a:ext cx="568550" cy="789675"/>
          </a:xfrm>
          <a:prstGeom prst="rect">
            <a:avLst/>
          </a:prstGeom>
          <a:noFill/>
          <a:ln>
            <a:noFill/>
          </a:ln>
        </p:spPr>
      </p:pic>
      <p:grpSp>
        <p:nvGrpSpPr>
          <p:cNvPr id="271" name="Google Shape;271;p45"/>
          <p:cNvGrpSpPr/>
          <p:nvPr/>
        </p:nvGrpSpPr>
        <p:grpSpPr>
          <a:xfrm>
            <a:off x="2619159" y="3446811"/>
            <a:ext cx="1711231" cy="1701878"/>
            <a:chOff x="2600299" y="3209484"/>
            <a:chExt cx="1811593" cy="1801691"/>
          </a:xfrm>
        </p:grpSpPr>
        <p:pic>
          <p:nvPicPr>
            <p:cNvPr id="272" name="Google Shape;272;p45"/>
            <p:cNvPicPr preferRelativeResize="0"/>
            <p:nvPr/>
          </p:nvPicPr>
          <p:blipFill rotWithShape="1">
            <a:blip r:embed="rId6">
              <a:alphaModFix/>
            </a:blip>
            <a:srcRect b="0" l="0" r="0" t="0"/>
            <a:stretch/>
          </p:blipFill>
          <p:spPr>
            <a:xfrm rot="3103625">
              <a:off x="3517209" y="3418338"/>
              <a:ext cx="818508" cy="590861"/>
            </a:xfrm>
            <a:prstGeom prst="rect">
              <a:avLst/>
            </a:prstGeom>
            <a:noFill/>
            <a:ln>
              <a:noFill/>
            </a:ln>
          </p:spPr>
        </p:pic>
        <p:pic>
          <p:nvPicPr>
            <p:cNvPr id="273" name="Google Shape;273;p45"/>
            <p:cNvPicPr preferRelativeResize="0"/>
            <p:nvPr/>
          </p:nvPicPr>
          <p:blipFill rotWithShape="1">
            <a:blip r:embed="rId7">
              <a:alphaModFix/>
            </a:blip>
            <a:srcRect b="0" l="0" r="0" t="0"/>
            <a:stretch/>
          </p:blipFill>
          <p:spPr>
            <a:xfrm flipH="1">
              <a:off x="2600299" y="3789925"/>
              <a:ext cx="1221250" cy="1221250"/>
            </a:xfrm>
            <a:prstGeom prst="rect">
              <a:avLst/>
            </a:prstGeom>
            <a:noFill/>
            <a:ln>
              <a:noFill/>
            </a:ln>
          </p:spPr>
        </p:pic>
      </p:grpSp>
      <p:pic>
        <p:nvPicPr>
          <p:cNvPr id="274" name="Google Shape;274;p45"/>
          <p:cNvPicPr preferRelativeResize="0"/>
          <p:nvPr/>
        </p:nvPicPr>
        <p:blipFill rotWithShape="1">
          <a:blip r:embed="rId8">
            <a:alphaModFix/>
          </a:blip>
          <a:srcRect b="0" l="0" r="0" t="0"/>
          <a:stretch/>
        </p:blipFill>
        <p:spPr>
          <a:xfrm>
            <a:off x="1578269" y="3383775"/>
            <a:ext cx="1146499" cy="1083325"/>
          </a:xfrm>
          <a:prstGeom prst="rect">
            <a:avLst/>
          </a:prstGeom>
          <a:noFill/>
          <a:ln>
            <a:noFill/>
          </a:ln>
        </p:spPr>
      </p:pic>
      <p:pic>
        <p:nvPicPr>
          <p:cNvPr id="275" name="Google Shape;275;p45"/>
          <p:cNvPicPr preferRelativeResize="0"/>
          <p:nvPr/>
        </p:nvPicPr>
        <p:blipFill rotWithShape="1">
          <a:blip r:embed="rId9">
            <a:alphaModFix/>
          </a:blip>
          <a:srcRect b="0" l="0" r="0" t="0"/>
          <a:stretch/>
        </p:blipFill>
        <p:spPr>
          <a:xfrm>
            <a:off x="5690275" y="2496025"/>
            <a:ext cx="2284125" cy="2198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