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Source Code Pro"/>
      <p:regular r:id="rId52"/>
      <p:bold r:id="rId53"/>
      <p:italic r:id="rId54"/>
      <p:boldItalic r:id="rId55"/>
    </p:embeddedFont>
    <p:embeddedFont>
      <p:font typeface="Source Code Pro Black"/>
      <p:bold r:id="rId56"/>
      <p:boldItalic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SourceCodePro-bold.fntdata"/><Relationship Id="rId52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55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54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57" Type="http://schemas.openxmlformats.org/officeDocument/2006/relationships/font" Target="fonts/SourceCodeProBlack-boldItalic.fntdata"/><Relationship Id="rId12" Type="http://schemas.openxmlformats.org/officeDocument/2006/relationships/slide" Target="slides/slide6.xml"/><Relationship Id="rId56" Type="http://schemas.openxmlformats.org/officeDocument/2006/relationships/font" Target="fonts/SourceCodeProBlack-bold.fntdata"/><Relationship Id="rId15" Type="http://schemas.openxmlformats.org/officeDocument/2006/relationships/slide" Target="slides/slide9.xml"/><Relationship Id="rId59" Type="http://schemas.openxmlformats.org/officeDocument/2006/relationships/font" Target="fonts/Oswald-bold.fntdata"/><Relationship Id="rId14" Type="http://schemas.openxmlformats.org/officeDocument/2006/relationships/slide" Target="slides/slide8.xml"/><Relationship Id="rId58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f13e5e73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f13e5e73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14b399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f14b399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Let's motivate the need for condition variables using one of the lab exercises.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threads gain access to the file by first calling getAccess(). It should not return until the thread has access.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Then they do whatever they need to access the file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When they're done, they call releaseAccess().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f14b399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0f14b399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want to wait until the total is small enough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14b399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f14b399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14b399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f14b399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uses up CPU time and could, if we're unlucky, still prevent other threads from changing total (if the waiting thread always wins the mutex).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want to actually put the threads to sleep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13e5e73c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f13e5e73c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f13e5e73c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f13e5e73c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conductor reads from an input file, where each number represents a music note. The 7 piano keys correspond to the seven music notes. Once a note is conducted, the corresponding piano key will play the note by printing the music note using a provided helper function. The conductor cannot conduct the next note until the current note has been played.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f13e5e73c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f13e5e73c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have one thread for the conductor and one thread per piano key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14b399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f14b399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Using this, let's come up with a solution to the piano example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f13e5e73c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f13e5e73c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f13e5e73c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f13e5e73c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13e5e73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13e5e73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not in groups by this time can be placed into groups by us.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f13e5e73c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f13e5e73c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f13e5e73c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f13e5e73c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f13e5e73c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f13e5e73c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f13e5e73c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f13e5e73c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f13e5e73c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f13e5e73c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1b62e38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1b62e38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1b62e38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1b62e38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90c9ca7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d90c9ca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f13e5e73c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f13e5e73c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b62e38d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b62e38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13e5e73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f13e5e73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f13e5e73c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f13e5e73c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1b62e38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1b62e38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1b62e38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1b62e38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90c9ca7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d90c9ca7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f13e5e73c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f13e5e73c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1b62e38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1b62e38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1b62e38d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d1b62e38d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1b62e38d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d1b62e38d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Rose Bowl rents out its luxury box to fans. To prevent fights between fans of opposing teams, the management enforces a rule that all fans in the luxury box must be fans of the same team. Assume the luxury box has unlimited seats.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1b62e38d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d1b62e38d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Your task is to write a program which controls access to the luxury box, using the Mesa monitors that are provided by the Project 1 thread library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1b62e38d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d1b62e38d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big10 and pac12 functions are mirrors of each other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13e5e73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13e5e73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1b62e38d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d1b62e38d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Specify which conference has ownership over the box with a turn variable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636f9e9b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636f9e9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1b62e38d2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1b62e38d2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1b62e38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d1b62e38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1b62e38d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d1b62e38d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90c9ca7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d90c9ca7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13e5e73c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13e5e73c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13e5e73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13e5e73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critical section has </a:t>
            </a:r>
            <a:r>
              <a:rPr b="1" lang="en"/>
              <a:t>become</a:t>
            </a:r>
            <a:r>
              <a:rPr lang="en"/>
              <a:t> atomic, even though it was originally built up of non-atomic operations.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f13e5e73c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f13e5e73c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f13e5e73c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f13e5e73c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14b399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14b399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ecs482/piano_la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Condition_variabl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ctrTitle"/>
          </p:nvPr>
        </p:nvSpPr>
        <p:spPr>
          <a:xfrm>
            <a:off x="430800" y="1232150"/>
            <a:ext cx="8282400" cy="15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500000" y="3169875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2: Monitors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Access: Q3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468825"/>
            <a:ext cx="85206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Several threads want to access a file. Each thread has a priority number.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file can be accessed simultaneously by several threads, </a:t>
            </a:r>
            <a:r>
              <a:rPr b="1" lang="en"/>
              <a:t>but</a:t>
            </a:r>
            <a:r>
              <a:rPr lang="en"/>
              <a:t> the sum of all priority numbers of the threads currently accessing the file must be &lt; some limit.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311700" y="3538525"/>
            <a:ext cx="8520600" cy="13683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LIMIT = </a:t>
            </a:r>
            <a:r>
              <a:rPr b="0" i="0" lang="en" sz="18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total = </a:t>
            </a:r>
            <a:r>
              <a:rPr b="0" i="0" lang="en" sz="18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current sum of priorities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getAccess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priority);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releaseAccess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priority);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access: attempt #1</a:t>
            </a:r>
            <a:endParaRPr/>
          </a:p>
        </p:txBody>
      </p:sp>
      <p:sp>
        <p:nvSpPr>
          <p:cNvPr id="189" name="Google Shape;189;p36"/>
          <p:cNvSpPr txBox="1"/>
          <p:nvPr/>
        </p:nvSpPr>
        <p:spPr>
          <a:xfrm>
            <a:off x="311700" y="1176375"/>
            <a:ext cx="8520600" cy="3704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protects total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getAccess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priority)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m.lock();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(total + priority &lt;= LIMIT)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total += priority;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??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m.unlock();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access: attempt #2</a:t>
            </a:r>
            <a:endParaRPr/>
          </a:p>
        </p:txBody>
      </p:sp>
      <p:sp>
        <p:nvSpPr>
          <p:cNvPr id="195" name="Google Shape;195;p37"/>
          <p:cNvSpPr txBox="1"/>
          <p:nvPr/>
        </p:nvSpPr>
        <p:spPr>
          <a:xfrm>
            <a:off x="311700" y="1176375"/>
            <a:ext cx="8520600" cy="3704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protects total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getAccess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priority)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m.lock();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wait until total small enough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(total + priority &gt; LIMIT) {}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total += priority;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m.unlock();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4893575" y="3275300"/>
            <a:ext cx="37611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↳ Mutex held in loop.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other thread can modify total.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access: attempt #3</a:t>
            </a:r>
            <a:endParaRPr/>
          </a:p>
        </p:txBody>
      </p:sp>
      <p:sp>
        <p:nvSpPr>
          <p:cNvPr id="202" name="Google Shape;202;p38"/>
          <p:cNvSpPr txBox="1"/>
          <p:nvPr/>
        </p:nvSpPr>
        <p:spPr>
          <a:xfrm>
            <a:off x="311700" y="1176375"/>
            <a:ext cx="8520600" cy="3704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mutex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m;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protects total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getAccess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priority)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m.lock();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(total + priority &gt; LIMIT) {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m.unlock();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let other threads modify total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m.lock();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total += priority;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m.unlock();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3661350" y="3280175"/>
            <a:ext cx="49932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↳ BUSY WAITING!!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Wasting CPU cycles by spinning in this loop.</a:t>
            </a:r>
            <a:endParaRPr b="1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Piano 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11700" y="38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monitors: </a:t>
            </a:r>
            <a:r>
              <a:rPr lang="en"/>
              <a:t>Piano</a:t>
            </a:r>
            <a:r>
              <a:rPr lang="en"/>
              <a:t> example</a:t>
            </a:r>
            <a:endParaRPr/>
          </a:p>
        </p:txBody>
      </p:sp>
      <p:sp>
        <p:nvSpPr>
          <p:cNvPr id="214" name="Google Shape;214;p40"/>
          <p:cNvSpPr/>
          <p:nvPr/>
        </p:nvSpPr>
        <p:spPr>
          <a:xfrm>
            <a:off x="579951" y="2892950"/>
            <a:ext cx="1427700" cy="660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Conductor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6415549" y="1121425"/>
            <a:ext cx="1501200" cy="66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Piano key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“do”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6415548" y="1919025"/>
            <a:ext cx="1501200" cy="66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Piano key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“re”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6415548" y="2716625"/>
            <a:ext cx="1501200" cy="66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Piano key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“mi”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6415549" y="3514200"/>
            <a:ext cx="1501200" cy="66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Piano key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“fa”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2007650" y="2506238"/>
            <a:ext cx="27051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Current Note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3288825" y="2983700"/>
            <a:ext cx="539700" cy="4791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40"/>
          <p:cNvCxnSpPr>
            <a:stCxn id="214" idx="3"/>
            <a:endCxn id="220" idx="1"/>
          </p:cNvCxnSpPr>
          <p:nvPr/>
        </p:nvCxnSpPr>
        <p:spPr>
          <a:xfrm>
            <a:off x="2007651" y="3223250"/>
            <a:ext cx="128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40"/>
          <p:cNvCxnSpPr>
            <a:endCxn id="215" idx="1"/>
          </p:cNvCxnSpPr>
          <p:nvPr/>
        </p:nvCxnSpPr>
        <p:spPr>
          <a:xfrm flipH="1" rot="10800000">
            <a:off x="3944449" y="1451725"/>
            <a:ext cx="2471100" cy="15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40"/>
          <p:cNvCxnSpPr>
            <a:endCxn id="216" idx="1"/>
          </p:cNvCxnSpPr>
          <p:nvPr/>
        </p:nvCxnSpPr>
        <p:spPr>
          <a:xfrm flipH="1" rot="10800000">
            <a:off x="4002348" y="2249325"/>
            <a:ext cx="2413200" cy="81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40"/>
          <p:cNvCxnSpPr>
            <a:endCxn id="217" idx="1"/>
          </p:cNvCxnSpPr>
          <p:nvPr/>
        </p:nvCxnSpPr>
        <p:spPr>
          <a:xfrm flipH="1" rot="10800000">
            <a:off x="3994248" y="3046925"/>
            <a:ext cx="2421300" cy="14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40"/>
          <p:cNvCxnSpPr>
            <a:endCxn id="218" idx="1"/>
          </p:cNvCxnSpPr>
          <p:nvPr/>
        </p:nvCxnSpPr>
        <p:spPr>
          <a:xfrm>
            <a:off x="3977449" y="3324300"/>
            <a:ext cx="2438100" cy="52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40"/>
          <p:cNvCxnSpPr/>
          <p:nvPr/>
        </p:nvCxnSpPr>
        <p:spPr>
          <a:xfrm>
            <a:off x="3878300" y="3398775"/>
            <a:ext cx="2530500" cy="119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40"/>
          <p:cNvSpPr txBox="1"/>
          <p:nvPr/>
        </p:nvSpPr>
        <p:spPr>
          <a:xfrm>
            <a:off x="7068350" y="4312200"/>
            <a:ext cx="40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</a:t>
            </a:r>
            <a:r>
              <a:rPr lang="en"/>
              <a:t>exercise: implement conductor() and pianoKey()</a:t>
            </a:r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379950" y="1144500"/>
            <a:ext cx="8384100" cy="194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“na” represent empty note</a:t>
            </a:r>
            <a:endParaRPr sz="12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enum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EC9B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Note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r>
              <a:rPr lang="en" sz="1800">
                <a:solidFill>
                  <a:srgbClr val="4FC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4FC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d0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4FC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4FC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4FC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...};</a:t>
            </a:r>
            <a:endParaRPr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play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4EC9B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Note </a:t>
            </a:r>
            <a:r>
              <a:rPr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2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helper function</a:t>
            </a:r>
            <a:endParaRPr sz="12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conductor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  </a:t>
            </a:r>
            <a:endParaRPr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pianoKey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4EC9B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Note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18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379950" y="3523675"/>
            <a:ext cx="838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Let’s try it!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https://github.com/eecs482/piano_lab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Programming with monitors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Identify </a:t>
            </a:r>
            <a:r>
              <a:rPr b="1" lang="en" sz="2000">
                <a:solidFill>
                  <a:schemeClr val="accent5"/>
                </a:solidFill>
              </a:rPr>
              <a:t>shared data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Assign </a:t>
            </a:r>
            <a:r>
              <a:rPr b="1" lang="en" sz="2000">
                <a:solidFill>
                  <a:schemeClr val="accent5"/>
                </a:solidFill>
              </a:rPr>
              <a:t>locks</a:t>
            </a:r>
            <a:r>
              <a:rPr lang="en" sz="2000"/>
              <a:t> to shared data.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Identify the </a:t>
            </a:r>
            <a:r>
              <a:rPr b="1" lang="en" sz="2000">
                <a:solidFill>
                  <a:schemeClr val="accent2"/>
                </a:solidFill>
              </a:rPr>
              <a:t>waiting conditions</a:t>
            </a:r>
            <a:r>
              <a:rPr lang="en" sz="2000"/>
              <a:t> of the threads.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Assign </a:t>
            </a:r>
            <a:r>
              <a:rPr b="1" lang="en" sz="2000">
                <a:solidFill>
                  <a:schemeClr val="accent2"/>
                </a:solidFill>
              </a:rPr>
              <a:t>condition variables</a:t>
            </a:r>
            <a:r>
              <a:rPr lang="en" sz="2000"/>
              <a:t> for each situation.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(!condition) { wait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Call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signal()/broadcast()</a:t>
            </a:r>
            <a:r>
              <a:rPr lang="en" sz="2000"/>
              <a:t> when threads modify data that affects the conditions.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data, locks, waiting conditions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4647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	Identify </a:t>
            </a:r>
            <a:r>
              <a:rPr b="1" lang="en" sz="2000">
                <a:solidFill>
                  <a:schemeClr val="accent5"/>
                </a:solidFill>
              </a:rPr>
              <a:t>shared data</a:t>
            </a:r>
            <a:r>
              <a:rPr lang="en" sz="2000"/>
              <a:t>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What’s shared data here?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2.	Assign </a:t>
            </a:r>
            <a:r>
              <a:rPr b="1" lang="en" sz="2000">
                <a:solidFill>
                  <a:schemeClr val="accent5"/>
                </a:solidFill>
              </a:rPr>
              <a:t>locks</a:t>
            </a:r>
            <a:r>
              <a:rPr lang="en" sz="2000"/>
              <a:t> to shared data.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How many lock(s) do we need?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3.	Identify the </a:t>
            </a:r>
            <a:r>
              <a:rPr b="1" lang="en" sz="2000">
                <a:solidFill>
                  <a:schemeClr val="accent2"/>
                </a:solidFill>
              </a:rPr>
              <a:t>waiting conditions</a:t>
            </a:r>
            <a:r>
              <a:rPr lang="en" sz="2000"/>
              <a:t> of the threads.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What are the waiting conditions? 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Try to list them for each thread.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data, locks, waiting conditions (answers)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	</a:t>
            </a:r>
            <a:r>
              <a:rPr lang="en" sz="2000"/>
              <a:t>Identify </a:t>
            </a:r>
            <a:r>
              <a:rPr b="1" lang="en" sz="2000">
                <a:solidFill>
                  <a:schemeClr val="accent5"/>
                </a:solidFill>
              </a:rPr>
              <a:t>shared data</a:t>
            </a:r>
            <a:r>
              <a:rPr lang="en" sz="2000"/>
              <a:t>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</a:t>
            </a:r>
            <a:r>
              <a:rPr b="1" lang="en" sz="2000"/>
              <a:t>hared data: current note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2.	Assign </a:t>
            </a:r>
            <a:r>
              <a:rPr b="1" lang="en" sz="2000">
                <a:solidFill>
                  <a:schemeClr val="accent5"/>
                </a:solidFill>
              </a:rPr>
              <a:t>locks</a:t>
            </a:r>
            <a:r>
              <a:rPr lang="en" sz="2000"/>
              <a:t> to shared data.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noteM</a:t>
            </a:r>
            <a:r>
              <a:rPr b="1" lang="en" sz="2000"/>
              <a:t>utex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3.	Identify the </a:t>
            </a:r>
            <a:r>
              <a:rPr b="1" lang="en" sz="2000">
                <a:solidFill>
                  <a:schemeClr val="accent2"/>
                </a:solidFill>
              </a:rPr>
              <a:t>waiting conditions</a:t>
            </a:r>
            <a:r>
              <a:rPr lang="en" sz="2000"/>
              <a:t> of the threads.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Conductor cannot conduct if current note is not empty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Piano key cannot play if current note is not THIS key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Due dates</a:t>
            </a:r>
            <a:endParaRPr b="1" sz="24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Group declarations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01/23 (Monday)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Project 1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01/25 (Wednesday)</a:t>
            </a:r>
            <a:endParaRPr sz="2000"/>
          </a:p>
        </p:txBody>
      </p:sp>
      <p:sp>
        <p:nvSpPr>
          <p:cNvPr id="121" name="Google Shape;121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Today: 01/20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cv(s) to use?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	Assign </a:t>
            </a:r>
            <a:r>
              <a:rPr b="1" lang="en" sz="2000">
                <a:solidFill>
                  <a:schemeClr val="accent2"/>
                </a:solidFill>
              </a:rPr>
              <a:t>condition variables</a:t>
            </a:r>
            <a:r>
              <a:rPr lang="en" sz="2000"/>
              <a:t> for each situation.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How many cv(s) do we need?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5.	Use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(!condition) { wait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6. Call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signal()/broadcast()</a:t>
            </a:r>
            <a:r>
              <a:rPr lang="en" sz="2000"/>
              <a:t> when threads modify data that affects the conditions.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Conductor changes current note from empty to actual note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Piano keys change the current note to empty note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irst attempt - 1 condition variable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209625"/>
            <a:ext cx="4037400" cy="3823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</a:t>
            </a:r>
            <a:r>
              <a:rPr lang="en" sz="1300">
                <a:solidFill>
                  <a:schemeClr val="lt1"/>
                </a:solidFill>
              </a:rPr>
              <a:t>// change shared state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	  // broadcast or signal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4572000" y="1209625"/>
            <a:ext cx="4037400" cy="3823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chemeClr val="lt1"/>
                </a:solidFill>
              </a:rPr>
              <a:t>// change shared state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   // broadcast or signal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7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 - 1 condition variable</a:t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1203500"/>
            <a:ext cx="4037400" cy="381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4EC9B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4572000" y="1203500"/>
            <a:ext cx="4037400" cy="381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7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disadvantages of this implemen</a:t>
            </a:r>
            <a:r>
              <a:rPr lang="en"/>
              <a:t>tation</a:t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Poor </a:t>
            </a:r>
            <a:r>
              <a:rPr b="1" lang="en" sz="2000"/>
              <a:t>readability</a:t>
            </a:r>
            <a:r>
              <a:rPr lang="en" sz="2000"/>
              <a:t>: using one cv for two different waiting conditions. Also making it hard to reason about correctness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Unnecessary wakeups</a:t>
            </a:r>
            <a:r>
              <a:rPr lang="en" sz="2000"/>
              <a:t>: when a thread wakes up from waiting on a </a:t>
            </a:r>
            <a:r>
              <a:rPr lang="en" sz="2000">
                <a:uFill>
                  <a:noFill/>
                </a:uFill>
                <a:hlinkClick r:id="rId3"/>
              </a:rPr>
              <a:t>condition variable</a:t>
            </a:r>
            <a:r>
              <a:rPr lang="en" sz="2000"/>
              <a:t> that's been signaled, only to discover that the condition it was waiting for isn't satisfied.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313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isadvantages</a:t>
            </a:r>
            <a:r>
              <a:rPr lang="en"/>
              <a:t> of first attempt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11700" y="1029800"/>
            <a:ext cx="4037400" cy="4037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  </a:t>
            </a:r>
            <a:r>
              <a:rPr lang="en" sz="1300">
                <a:solidFill>
                  <a:srgbClr val="9CDCFE"/>
                </a:solidFill>
              </a:rPr>
              <a:t>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r>
              <a:rPr lang="en" sz="1300">
                <a:solidFill>
                  <a:srgbClr val="D4D4D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</a:t>
            </a:r>
            <a:endParaRPr sz="1300">
              <a:solidFill>
                <a:srgbClr val="D4D4D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4572000" y="1029800"/>
            <a:ext cx="4037400" cy="4037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7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311700" y="313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first attempt</a:t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311700" y="1029800"/>
            <a:ext cx="4037400" cy="4037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b="1" lang="en" sz="1300">
                <a:solidFill>
                  <a:srgbClr val="C586C0"/>
                </a:solidFill>
              </a:rPr>
              <a:t>while</a:t>
            </a:r>
            <a:r>
              <a:rPr b="1" lang="en" sz="1300">
                <a:solidFill>
                  <a:srgbClr val="D4D4D4"/>
                </a:solidFill>
              </a:rPr>
              <a:t>(</a:t>
            </a:r>
            <a:r>
              <a:rPr b="1" lang="en" sz="1300">
                <a:solidFill>
                  <a:srgbClr val="9CDCFE"/>
                </a:solidFill>
              </a:rPr>
              <a:t>currentNote</a:t>
            </a:r>
            <a:r>
              <a:rPr b="1" lang="en" sz="1300">
                <a:solidFill>
                  <a:srgbClr val="D4D4D4"/>
                </a:solidFill>
              </a:rPr>
              <a:t> != </a:t>
            </a:r>
            <a:r>
              <a:rPr b="1" lang="en" sz="1300">
                <a:solidFill>
                  <a:srgbClr val="4FC1FF"/>
                </a:solidFill>
              </a:rPr>
              <a:t>na</a:t>
            </a:r>
            <a:r>
              <a:rPr b="1" lang="en" sz="1300">
                <a:solidFill>
                  <a:srgbClr val="D4D4D4"/>
                </a:solidFill>
              </a:rPr>
              <a:t>){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        </a:t>
            </a:r>
            <a:r>
              <a:rPr b="1" lang="en" sz="1300">
                <a:solidFill>
                  <a:srgbClr val="9CDCFE"/>
                </a:solidFill>
              </a:rPr>
              <a:t>cv</a:t>
            </a:r>
            <a:r>
              <a:rPr b="1" lang="en" sz="1300">
                <a:solidFill>
                  <a:srgbClr val="D4D4D4"/>
                </a:solidFill>
              </a:rPr>
              <a:t>.</a:t>
            </a:r>
            <a:r>
              <a:rPr b="1" lang="en" sz="1300">
                <a:solidFill>
                  <a:srgbClr val="DCDCAA"/>
                </a:solidFill>
              </a:rPr>
              <a:t>wait</a:t>
            </a:r>
            <a:r>
              <a:rPr b="1" lang="en" sz="1300">
                <a:solidFill>
                  <a:srgbClr val="D4D4D4"/>
                </a:solidFill>
              </a:rPr>
              <a:t>(noteMutex);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    }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r>
              <a:rPr lang="en" sz="1300">
                <a:solidFill>
                  <a:srgbClr val="D4D4D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</a:t>
            </a:r>
            <a:endParaRPr sz="1300">
              <a:solidFill>
                <a:srgbClr val="D4D4D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4572000" y="1029800"/>
            <a:ext cx="4037400" cy="4037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b="1" lang="en" sz="1300">
                <a:solidFill>
                  <a:srgbClr val="C586C0"/>
                </a:solidFill>
              </a:rPr>
              <a:t>while</a:t>
            </a:r>
            <a:r>
              <a:rPr b="1" lang="en" sz="1300">
                <a:solidFill>
                  <a:srgbClr val="D4D4D4"/>
                </a:solidFill>
              </a:rPr>
              <a:t>(</a:t>
            </a:r>
            <a:r>
              <a:rPr b="1" lang="en" sz="1300">
                <a:solidFill>
                  <a:srgbClr val="9CDCFE"/>
                </a:solidFill>
              </a:rPr>
              <a:t>currentNote</a:t>
            </a:r>
            <a:r>
              <a:rPr b="1" lang="en" sz="1300">
                <a:solidFill>
                  <a:srgbClr val="D4D4D4"/>
                </a:solidFill>
              </a:rPr>
              <a:t> != </a:t>
            </a:r>
            <a:r>
              <a:rPr b="1" lang="en" sz="1300">
                <a:solidFill>
                  <a:srgbClr val="9CDCFE"/>
                </a:solidFill>
              </a:rPr>
              <a:t>i</a:t>
            </a:r>
            <a:r>
              <a:rPr b="1" lang="en" sz="1300">
                <a:solidFill>
                  <a:srgbClr val="D4D4D4"/>
                </a:solidFill>
              </a:rPr>
              <a:t>){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    </a:t>
            </a:r>
            <a:r>
              <a:rPr b="1" lang="en" sz="1300">
                <a:solidFill>
                  <a:srgbClr val="9CDCFE"/>
                </a:solidFill>
              </a:rPr>
              <a:t>cv</a:t>
            </a:r>
            <a:r>
              <a:rPr b="1" lang="en" sz="1300">
                <a:solidFill>
                  <a:srgbClr val="D4D4D4"/>
                </a:solidFill>
              </a:rPr>
              <a:t>.</a:t>
            </a:r>
            <a:r>
              <a:rPr b="1" lang="en" sz="1300">
                <a:solidFill>
                  <a:srgbClr val="DCDCAA"/>
                </a:solidFill>
              </a:rPr>
              <a:t>wait</a:t>
            </a:r>
            <a:r>
              <a:rPr b="1" lang="en" sz="1300">
                <a:solidFill>
                  <a:srgbClr val="D4D4D4"/>
                </a:solidFill>
              </a:rPr>
              <a:t>(noteMutex);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}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700">
              <a:solidFill>
                <a:srgbClr val="569CD6"/>
              </a:solidFill>
            </a:endParaRPr>
          </a:p>
        </p:txBody>
      </p:sp>
      <p:sp>
        <p:nvSpPr>
          <p:cNvPr id="293" name="Google Shape;293;p50"/>
          <p:cNvSpPr txBox="1"/>
          <p:nvPr/>
        </p:nvSpPr>
        <p:spPr>
          <a:xfrm>
            <a:off x="1953800" y="2876700"/>
            <a:ext cx="21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 waiting condition with this CV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50"/>
          <p:cNvSpPr txBox="1"/>
          <p:nvPr/>
        </p:nvSpPr>
        <p:spPr>
          <a:xfrm>
            <a:off x="6080375" y="2218500"/>
            <a:ext cx="22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Different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waiting condition with same CV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3138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first attempt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29800"/>
            <a:ext cx="4037400" cy="4037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b="1" lang="en" sz="1300">
                <a:solidFill>
                  <a:srgbClr val="C586C0"/>
                </a:solidFill>
              </a:rPr>
              <a:t>while</a:t>
            </a:r>
            <a:r>
              <a:rPr b="1" lang="en" sz="1300">
                <a:solidFill>
                  <a:srgbClr val="D4D4D4"/>
                </a:solidFill>
              </a:rPr>
              <a:t>(</a:t>
            </a:r>
            <a:r>
              <a:rPr b="1" lang="en" sz="1300">
                <a:solidFill>
                  <a:srgbClr val="9CDCFE"/>
                </a:solidFill>
              </a:rPr>
              <a:t>currentNote</a:t>
            </a:r>
            <a:r>
              <a:rPr b="1" lang="en" sz="1300">
                <a:solidFill>
                  <a:srgbClr val="D4D4D4"/>
                </a:solidFill>
              </a:rPr>
              <a:t> != </a:t>
            </a:r>
            <a:r>
              <a:rPr b="1" lang="en" sz="1300">
                <a:solidFill>
                  <a:srgbClr val="4FC1FF"/>
                </a:solidFill>
              </a:rPr>
              <a:t>na</a:t>
            </a:r>
            <a:r>
              <a:rPr b="1" lang="en" sz="1300">
                <a:solidFill>
                  <a:srgbClr val="D4D4D4"/>
                </a:solidFill>
              </a:rPr>
              <a:t>){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        </a:t>
            </a:r>
            <a:r>
              <a:rPr b="1" lang="en" sz="1300">
                <a:solidFill>
                  <a:srgbClr val="9CDCFE"/>
                </a:solidFill>
              </a:rPr>
              <a:t>cv</a:t>
            </a:r>
            <a:r>
              <a:rPr b="1" lang="en" sz="1300">
                <a:solidFill>
                  <a:srgbClr val="D4D4D4"/>
                </a:solidFill>
              </a:rPr>
              <a:t>.</a:t>
            </a:r>
            <a:r>
              <a:rPr b="1" lang="en" sz="1300">
                <a:solidFill>
                  <a:srgbClr val="DCDCAA"/>
                </a:solidFill>
              </a:rPr>
              <a:t>wait</a:t>
            </a:r>
            <a:r>
              <a:rPr b="1" lang="en" sz="1300">
                <a:solidFill>
                  <a:srgbClr val="D4D4D4"/>
                </a:solidFill>
              </a:rPr>
              <a:t>(noteMutex);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    }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r>
              <a:rPr lang="en" sz="1300">
                <a:solidFill>
                  <a:srgbClr val="D4D4D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 </a:t>
            </a:r>
            <a:endParaRPr sz="1300">
              <a:solidFill>
                <a:srgbClr val="D4D4D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4572000" y="1029800"/>
            <a:ext cx="4037400" cy="4037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b="1" lang="en" sz="1300">
                <a:solidFill>
                  <a:srgbClr val="C586C0"/>
                </a:solidFill>
              </a:rPr>
              <a:t>while</a:t>
            </a:r>
            <a:r>
              <a:rPr b="1" lang="en" sz="1300">
                <a:solidFill>
                  <a:srgbClr val="D4D4D4"/>
                </a:solidFill>
              </a:rPr>
              <a:t>(</a:t>
            </a:r>
            <a:r>
              <a:rPr b="1" lang="en" sz="1300">
                <a:solidFill>
                  <a:srgbClr val="9CDCFE"/>
                </a:solidFill>
              </a:rPr>
              <a:t>currentNote</a:t>
            </a:r>
            <a:r>
              <a:rPr b="1" lang="en" sz="1300">
                <a:solidFill>
                  <a:srgbClr val="D4D4D4"/>
                </a:solidFill>
              </a:rPr>
              <a:t> != </a:t>
            </a:r>
            <a:r>
              <a:rPr b="1" lang="en" sz="1300">
                <a:solidFill>
                  <a:srgbClr val="9CDCFE"/>
                </a:solidFill>
              </a:rPr>
              <a:t>i</a:t>
            </a:r>
            <a:r>
              <a:rPr b="1" lang="en" sz="1300">
                <a:solidFill>
                  <a:srgbClr val="D4D4D4"/>
                </a:solidFill>
              </a:rPr>
              <a:t>){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    </a:t>
            </a:r>
            <a:r>
              <a:rPr b="1" lang="en" sz="1300">
                <a:solidFill>
                  <a:srgbClr val="9CDCFE"/>
                </a:solidFill>
              </a:rPr>
              <a:t>cv</a:t>
            </a:r>
            <a:r>
              <a:rPr b="1" lang="en" sz="1300">
                <a:solidFill>
                  <a:srgbClr val="D4D4D4"/>
                </a:solidFill>
              </a:rPr>
              <a:t>.</a:t>
            </a:r>
            <a:r>
              <a:rPr b="1" lang="en" sz="1300">
                <a:solidFill>
                  <a:srgbClr val="DCDCAA"/>
                </a:solidFill>
              </a:rPr>
              <a:t>wait</a:t>
            </a:r>
            <a:r>
              <a:rPr b="1" lang="en" sz="1300">
                <a:solidFill>
                  <a:srgbClr val="D4D4D4"/>
                </a:solidFill>
              </a:rPr>
              <a:t>(noteMutex);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4D4D4"/>
                </a:solidFill>
              </a:rPr>
              <a:t>   }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cv</a:t>
            </a:r>
            <a:r>
              <a:rPr lang="en" sz="1300">
                <a:solidFill>
                  <a:srgbClr val="D4D4D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.</a:t>
            </a:r>
            <a:r>
              <a:rPr lang="en" sz="1300">
                <a:solidFill>
                  <a:srgbClr val="DCDCAA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broadcast</a:t>
            </a:r>
            <a:r>
              <a:rPr lang="en" sz="1300">
                <a:solidFill>
                  <a:srgbClr val="D4D4D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();</a:t>
            </a:r>
            <a:endParaRPr b="1"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700">
              <a:solidFill>
                <a:srgbClr val="569CD6"/>
              </a:solidFill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6080375" y="2218500"/>
            <a:ext cx="22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Different waiting condition with same CV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6676825" y="3224525"/>
            <a:ext cx="189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Wakes up all waiting piano keys and conductor, but only the conductor can make progress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1953800" y="2876700"/>
            <a:ext cx="21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 waiting condition with this CV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fix this?</a:t>
            </a:r>
            <a:endParaRPr/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multiple CVs!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conductorCv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Conductor thread waits on this cv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Piano keys will wake conductor up by signalling or broadcasting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pianoCv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Piano key threads wait on this cv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Conductor will wake piano keys up by signalling or broadcasting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attempt - 2 condition variables</a:t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11700" y="1062350"/>
            <a:ext cx="40374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chemeClr val="lt1"/>
                </a:solidFill>
              </a:rPr>
              <a:t>// signal or broadcast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CDC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4572000" y="1062350"/>
            <a:ext cx="40374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CDCFE"/>
                </a:solidFill>
              </a:rPr>
              <a:t>   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chemeClr val="lt1"/>
                </a:solidFill>
              </a:rPr>
              <a:t>// signal or broadcast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attempt - 2 condition variables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311700" y="1062350"/>
            <a:ext cx="40374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CDC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4572000" y="1062350"/>
            <a:ext cx="40374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CDCFE"/>
                </a:solidFill>
              </a:rPr>
              <a:t>   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signal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4939500" y="1105200"/>
            <a:ext cx="3837000" cy="3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Threads and Synchronization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</a:t>
            </a:r>
            <a:r>
              <a:rPr lang="en"/>
              <a:t> </a:t>
            </a:r>
            <a:r>
              <a:rPr lang="en"/>
              <a:t>Q</a:t>
            </a:r>
            <a:r>
              <a:rPr lang="en"/>
              <a:t>3: File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Piano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 Q</a:t>
            </a:r>
            <a:r>
              <a:rPr lang="en"/>
              <a:t>1: Luxury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 Q</a:t>
            </a:r>
            <a:r>
              <a:rPr lang="en"/>
              <a:t>2: Locks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from this implementation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Much better </a:t>
            </a:r>
            <a:r>
              <a:rPr b="1" lang="en"/>
              <a:t>readability</a:t>
            </a:r>
            <a:r>
              <a:rPr lang="en"/>
              <a:t>: conductorCv for conductor’s wait condition and pianoCv for piano keys’ wait condition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Reduced unnecessary wakeups</a:t>
            </a:r>
            <a:r>
              <a:rPr lang="en"/>
              <a:t>: pianoKey threads only signal the conductor, they do not wake up the waiting piano keys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But, is there still inefficiency? Can we do better?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Unnecessary Wakeups</a:t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311700" y="1062350"/>
            <a:ext cx="47652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broadcast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CDC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5321125" y="1062350"/>
            <a:ext cx="32883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CDCFE"/>
                </a:solidFill>
              </a:rPr>
              <a:t>   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signal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Unnecessary Wakeups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311700" y="1062350"/>
            <a:ext cx="47652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b="1" lang="en" sz="1300">
                <a:solidFill>
                  <a:srgbClr val="9CDCFE"/>
                </a:solidFill>
              </a:rPr>
              <a:t>pianoCv</a:t>
            </a:r>
            <a:r>
              <a:rPr b="1" lang="en" sz="1300">
                <a:solidFill>
                  <a:srgbClr val="D4D4D4"/>
                </a:solidFill>
              </a:rPr>
              <a:t>.</a:t>
            </a:r>
            <a:r>
              <a:rPr b="1" lang="en" sz="1300">
                <a:solidFill>
                  <a:srgbClr val="DCDCAA"/>
                </a:solidFill>
              </a:rPr>
              <a:t>broadcast</a:t>
            </a:r>
            <a:r>
              <a:rPr b="1" lang="en" sz="1300">
                <a:solidFill>
                  <a:srgbClr val="D4D4D4"/>
                </a:solidFill>
              </a:rPr>
              <a:t>();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CDC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5321125" y="1062350"/>
            <a:ext cx="3288300" cy="387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CDCFE"/>
                </a:solidFill>
              </a:rPr>
              <a:t>   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signal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  <p:sp>
        <p:nvSpPr>
          <p:cNvPr id="345" name="Google Shape;345;p57"/>
          <p:cNvSpPr txBox="1"/>
          <p:nvPr/>
        </p:nvSpPr>
        <p:spPr>
          <a:xfrm>
            <a:off x="3263700" y="3433925"/>
            <a:ext cx="173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wakes up all waiting piano keys, but only the piano key == currentNote can make progress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fix this?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finer granularity for piano keys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be able to wake up </a:t>
            </a:r>
            <a:r>
              <a:rPr b="1" lang="en"/>
              <a:t>specific </a:t>
            </a:r>
            <a:r>
              <a:rPr lang="en"/>
              <a:t>piano keys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more CVs!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Give each piano key its own CV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Attempt - 1 CV per Piano Key</a:t>
            </a:r>
            <a:endParaRPr/>
          </a:p>
        </p:txBody>
      </p:sp>
      <p:sp>
        <p:nvSpPr>
          <p:cNvPr id="357" name="Google Shape;357;p59"/>
          <p:cNvSpPr txBox="1"/>
          <p:nvPr>
            <p:ph idx="1" type="body"/>
          </p:nvPr>
        </p:nvSpPr>
        <p:spPr>
          <a:xfrm>
            <a:off x="311700" y="1106000"/>
            <a:ext cx="4037400" cy="3795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conductor</a:t>
            </a:r>
            <a:r>
              <a:rPr lang="en" sz="1300">
                <a:solidFill>
                  <a:srgbClr val="D4D4D4"/>
                </a:solidFill>
              </a:rPr>
              <a:t>(){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EC9B0"/>
                </a:solidFill>
              </a:rPr>
              <a:t>   std</a:t>
            </a:r>
            <a:r>
              <a:rPr lang="en" sz="1300">
                <a:solidFill>
                  <a:srgbClr val="D4D4D4"/>
                </a:solidFill>
              </a:rPr>
              <a:t>::</a:t>
            </a:r>
            <a:r>
              <a:rPr lang="en" sz="1300">
                <a:solidFill>
                  <a:srgbClr val="4EC9B0"/>
                </a:solidFill>
              </a:rPr>
              <a:t>ifstream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CE9178"/>
                </a:solidFill>
              </a:rPr>
              <a:t>"input.txt"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infile</a:t>
            </a:r>
            <a:r>
              <a:rPr lang="en" sz="1300">
                <a:solidFill>
                  <a:srgbClr val="D4D4D4"/>
                </a:solidFill>
              </a:rPr>
              <a:t> &gt;&gt;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9CDCFE"/>
                </a:solidFill>
              </a:rPr>
              <a:t>tmpNote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pianoCvs</a:t>
            </a:r>
            <a:r>
              <a:rPr lang="en" sz="1300">
                <a:solidFill>
                  <a:srgbClr val="D4D4D4"/>
                </a:solidFill>
              </a:rPr>
              <a:t>[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].</a:t>
            </a:r>
            <a:r>
              <a:rPr lang="en" sz="1300">
                <a:solidFill>
                  <a:srgbClr val="DCDCAA"/>
                </a:solidFill>
              </a:rPr>
              <a:t>signal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4572000" y="1346250"/>
            <a:ext cx="4037400" cy="3555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69CD6"/>
                </a:solidFill>
              </a:rPr>
              <a:t>void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DCDCAA"/>
                </a:solidFill>
              </a:rPr>
              <a:t>pianoKey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4EC9B0"/>
                </a:solidFill>
              </a:rPr>
              <a:t>Note</a:t>
            </a:r>
            <a:r>
              <a:rPr lang="en" sz="1300">
                <a:solidFill>
                  <a:srgbClr val="D4D4D4"/>
                </a:solidFill>
              </a:rPr>
              <a:t>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C586C0"/>
                </a:solidFill>
              </a:rPr>
              <a:t>while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!= 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){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    </a:t>
            </a:r>
            <a:r>
              <a:rPr lang="en" sz="1300">
                <a:solidFill>
                  <a:srgbClr val="9CDCFE"/>
                </a:solidFill>
              </a:rPr>
              <a:t>pianoCvs</a:t>
            </a:r>
            <a:r>
              <a:rPr lang="en" sz="1300">
                <a:solidFill>
                  <a:srgbClr val="D4D4D4"/>
                </a:solidFill>
              </a:rPr>
              <a:t>[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].</a:t>
            </a:r>
            <a:r>
              <a:rPr lang="en" sz="1300">
                <a:solidFill>
                  <a:srgbClr val="DCDCAA"/>
                </a:solidFill>
              </a:rPr>
              <a:t>wait</a:t>
            </a:r>
            <a:r>
              <a:rPr lang="en" sz="1300">
                <a:solidFill>
                  <a:srgbClr val="D4D4D4"/>
                </a:solidFill>
              </a:rPr>
              <a:t>(noteMutex);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DCDCAA"/>
                </a:solidFill>
              </a:rPr>
              <a:t>play</a:t>
            </a:r>
            <a:r>
              <a:rPr lang="en" sz="1300">
                <a:solidFill>
                  <a:srgbClr val="D4D4D4"/>
                </a:solidFill>
              </a:rPr>
              <a:t>(</a:t>
            </a:r>
            <a:r>
              <a:rPr lang="en" sz="1300">
                <a:solidFill>
                  <a:srgbClr val="9CDCFE"/>
                </a:solidFill>
              </a:rPr>
              <a:t>i</a:t>
            </a:r>
            <a:r>
              <a:rPr lang="en" sz="1300">
                <a:solidFill>
                  <a:srgbClr val="D4D4D4"/>
                </a:solidFill>
              </a:rPr>
              <a:t>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currentNote</a:t>
            </a:r>
            <a:r>
              <a:rPr lang="en" sz="1300">
                <a:solidFill>
                  <a:srgbClr val="D4D4D4"/>
                </a:solidFill>
              </a:rPr>
              <a:t> = </a:t>
            </a:r>
            <a:r>
              <a:rPr lang="en" sz="1300">
                <a:solidFill>
                  <a:srgbClr val="4FC1FF"/>
                </a:solidFill>
              </a:rPr>
              <a:t>na</a:t>
            </a:r>
            <a:r>
              <a:rPr lang="en" sz="1300">
                <a:solidFill>
                  <a:srgbClr val="D4D4D4"/>
                </a:solidFill>
              </a:rPr>
              <a:t>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conductorCv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signal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   </a:t>
            </a:r>
            <a:r>
              <a:rPr lang="en" sz="1300">
                <a:solidFill>
                  <a:srgbClr val="9CDCFE"/>
                </a:solidFill>
              </a:rPr>
              <a:t>noteMutex</a:t>
            </a:r>
            <a:r>
              <a:rPr lang="en" sz="1300">
                <a:solidFill>
                  <a:srgbClr val="D4D4D4"/>
                </a:solidFill>
              </a:rPr>
              <a:t>.</a:t>
            </a:r>
            <a:r>
              <a:rPr lang="en" sz="1300">
                <a:solidFill>
                  <a:srgbClr val="DCDCAA"/>
                </a:solidFill>
              </a:rPr>
              <a:t>unlock</a:t>
            </a:r>
            <a:r>
              <a:rPr lang="en" sz="1300">
                <a:solidFill>
                  <a:srgbClr val="D4D4D4"/>
                </a:solidFill>
              </a:rPr>
              <a:t>();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4D4D4"/>
                </a:solidFill>
              </a:rPr>
              <a:t>}</a:t>
            </a:r>
            <a:endParaRPr sz="13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implementation is best?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311700" y="1316425"/>
            <a:ext cx="85206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attempt - Not great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Poor readability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Poor efficiency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 attempt - Pretty good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Good readability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Still has some inefficiency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Third attempt - Pretty good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Minimal inefficiency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Harder to program correctly and understand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Tradeoff exists between </a:t>
            </a:r>
            <a:r>
              <a:rPr lang="en" sz="1600"/>
              <a:t>"optimal"</a:t>
            </a:r>
            <a:r>
              <a:rPr lang="en" sz="1600"/>
              <a:t> performance and "optimal" ease of getting it correct.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There's often no single answer to "how many CVs </a:t>
            </a:r>
            <a:r>
              <a:rPr lang="en" sz="1200"/>
              <a:t>should I use?"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are multiple ways to design a program with monitors - evaluating their tradeoffs is key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Q1: Luxury Box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Luxury Box: Q1</a:t>
            </a:r>
            <a:endParaRPr/>
          </a:p>
        </p:txBody>
      </p:sp>
      <p:pic>
        <p:nvPicPr>
          <p:cNvPr id="375" name="Google Shape;3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00" y="1232625"/>
            <a:ext cx="5593161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1225" y="1289076"/>
            <a:ext cx="3196750" cy="124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2298" y="2715675"/>
            <a:ext cx="1834605" cy="230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Luxury Box: Q1</a:t>
            </a:r>
            <a:endParaRPr/>
          </a:p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311700" y="1468825"/>
            <a:ext cx="86643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Only fans from the same conference can be in the box at once.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Implement using monitors.</a:t>
            </a:r>
            <a:endParaRPr/>
          </a:p>
        </p:txBody>
      </p:sp>
      <p:sp>
        <p:nvSpPr>
          <p:cNvPr id="384" name="Google Shape;384;p63"/>
          <p:cNvSpPr txBox="1"/>
          <p:nvPr/>
        </p:nvSpPr>
        <p:spPr>
          <a:xfrm>
            <a:off x="311700" y="2690975"/>
            <a:ext cx="8520600" cy="22158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active_big10 = </a:t>
            </a:r>
            <a:r>
              <a:rPr b="0" i="0" lang="en" sz="18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active_pac12 = </a:t>
            </a:r>
            <a:r>
              <a:rPr b="0" i="0" lang="en" sz="1800" u="none" cap="none" strike="noStrike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b="0" i="0" lang="en" sz="18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fans in the box</a:t>
            </a:r>
            <a:endParaRPr b="0" i="0" sz="1800" u="none" cap="none" strike="noStrike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big10_wants_to_enter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big10_leaves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pac12_wants_to_enter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" sz="18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pac12_leaves</a:t>
            </a:r>
            <a:r>
              <a:rPr b="0" i="0" lang="en" sz="1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b="0" i="0" sz="18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490250" y="528900"/>
            <a:ext cx="73203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Let's code it! (write just the pac12 functions)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hreads and Synchronization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Starvation</a:t>
            </a:r>
            <a:endParaRPr/>
          </a:p>
        </p:txBody>
      </p:sp>
      <p:sp>
        <p:nvSpPr>
          <p:cNvPr id="395" name="Google Shape;395;p6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threads are not able to accomplish their work because other threads have control.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can we fix this in the context of the luxury box problem?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from Luxury Box</a:t>
            </a:r>
            <a:endParaRPr/>
          </a:p>
        </p:txBody>
      </p:sp>
      <p:sp>
        <p:nvSpPr>
          <p:cNvPr id="401" name="Google Shape;401;p66"/>
          <p:cNvSpPr txBox="1"/>
          <p:nvPr>
            <p:ph idx="1" type="body"/>
          </p:nvPr>
        </p:nvSpPr>
        <p:spPr>
          <a:xfrm>
            <a:off x="311700" y="1316425"/>
            <a:ext cx="85206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</a:t>
            </a:r>
            <a:r>
              <a:rPr lang="en"/>
              <a:t> factors involved when coding with monitors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 is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yourself "how many CVs should I use?"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Fairness should also be considered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analyze and not as 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valuating these tradeoffs is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There is often not one perfect solution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most important factor is always correctness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a correct solution, and gradually improve it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Locks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Locks: Q2</a:t>
            </a:r>
            <a:endParaRPr/>
          </a:p>
        </p:txBody>
      </p:sp>
      <p:sp>
        <p:nvSpPr>
          <p:cNvPr id="412" name="Google Shape;412;p68"/>
          <p:cNvSpPr txBox="1"/>
          <p:nvPr>
            <p:ph idx="1" type="body"/>
          </p:nvPr>
        </p:nvSpPr>
        <p:spPr>
          <a:xfrm>
            <a:off x="311700" y="1468825"/>
            <a:ext cx="8520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Assume </a:t>
            </a:r>
            <a:r>
              <a:rPr b="1" lang="en" sz="2000"/>
              <a:t>n</a:t>
            </a:r>
            <a:r>
              <a:rPr lang="en" sz="2000"/>
              <a:t> threads access </a:t>
            </a:r>
            <a:r>
              <a:rPr b="1" lang="en" sz="2000"/>
              <a:t>m</a:t>
            </a:r>
            <a:r>
              <a:rPr lang="en" sz="2000"/>
              <a:t> independent shared objects: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many locks are required to provide </a:t>
            </a:r>
            <a:r>
              <a:rPr b="1" lang="en" sz="2000"/>
              <a:t>maximum concurrency</a:t>
            </a:r>
            <a:r>
              <a:rPr lang="en" sz="2000"/>
              <a:t> within the threads?</a:t>
            </a:r>
            <a:endParaRPr sz="2000"/>
          </a:p>
        </p:txBody>
      </p:sp>
      <p:pic>
        <p:nvPicPr>
          <p:cNvPr id="413" name="Google Shape;41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50" y="3486400"/>
            <a:ext cx="980099" cy="10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925" y="3935336"/>
            <a:ext cx="884075" cy="97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75" y="3360525"/>
            <a:ext cx="1032005" cy="11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8"/>
          <p:cNvSpPr/>
          <p:nvPr/>
        </p:nvSpPr>
        <p:spPr>
          <a:xfrm>
            <a:off x="4834875" y="3360525"/>
            <a:ext cx="589800" cy="5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7" name="Google Shape;417;p68"/>
          <p:cNvSpPr/>
          <p:nvPr/>
        </p:nvSpPr>
        <p:spPr>
          <a:xfrm>
            <a:off x="6014463" y="3360525"/>
            <a:ext cx="589800" cy="576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Google Shape;418;p68"/>
          <p:cNvSpPr/>
          <p:nvPr/>
        </p:nvSpPr>
        <p:spPr>
          <a:xfrm>
            <a:off x="5417825" y="4217775"/>
            <a:ext cx="589800" cy="57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9" name="Google Shape;419;p68"/>
          <p:cNvSpPr/>
          <p:nvPr/>
        </p:nvSpPr>
        <p:spPr>
          <a:xfrm>
            <a:off x="6604275" y="4217775"/>
            <a:ext cx="589800" cy="57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 b="1" i="0" sz="30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68"/>
          <p:cNvSpPr/>
          <p:nvPr/>
        </p:nvSpPr>
        <p:spPr>
          <a:xfrm>
            <a:off x="7194075" y="3360525"/>
            <a:ext cx="589800" cy="57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Locks: Q2</a:t>
            </a:r>
            <a:endParaRPr/>
          </a:p>
        </p:txBody>
      </p:sp>
      <p:sp>
        <p:nvSpPr>
          <p:cNvPr id="426" name="Google Shape;426;p69"/>
          <p:cNvSpPr txBox="1"/>
          <p:nvPr>
            <p:ph idx="1" type="body"/>
          </p:nvPr>
        </p:nvSpPr>
        <p:spPr>
          <a:xfrm>
            <a:off x="311700" y="1468825"/>
            <a:ext cx="85206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000"/>
              <a:t>Does more concurrency imply better performance?</a:t>
            </a:r>
            <a:endParaRPr sz="2000">
              <a:solidFill>
                <a:schemeClr val="accent5"/>
              </a:solidFill>
            </a:endParaRPr>
          </a:p>
        </p:txBody>
      </p:sp>
      <p:pic>
        <p:nvPicPr>
          <p:cNvPr id="427" name="Google Shape;42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50" y="3486400"/>
            <a:ext cx="980099" cy="10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925" y="3935336"/>
            <a:ext cx="884075" cy="97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75" y="3360525"/>
            <a:ext cx="1032005" cy="11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9"/>
          <p:cNvSpPr/>
          <p:nvPr/>
        </p:nvSpPr>
        <p:spPr>
          <a:xfrm>
            <a:off x="4834875" y="3360525"/>
            <a:ext cx="589800" cy="5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6014463" y="3360525"/>
            <a:ext cx="589800" cy="576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69"/>
          <p:cNvSpPr/>
          <p:nvPr/>
        </p:nvSpPr>
        <p:spPr>
          <a:xfrm>
            <a:off x="5417825" y="4217775"/>
            <a:ext cx="589800" cy="57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69"/>
          <p:cNvSpPr/>
          <p:nvPr/>
        </p:nvSpPr>
        <p:spPr>
          <a:xfrm>
            <a:off x="6604275" y="4217775"/>
            <a:ext cx="589800" cy="57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 b="1" i="0" sz="30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69"/>
          <p:cNvSpPr/>
          <p:nvPr/>
        </p:nvSpPr>
        <p:spPr>
          <a:xfrm>
            <a:off x="7194075" y="3360525"/>
            <a:ext cx="589800" cy="57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b="1" lang="en">
                <a:solidFill>
                  <a:schemeClr val="accent2"/>
                </a:solidFill>
              </a:rPr>
              <a:t>Synchronization</a:t>
            </a:r>
            <a:r>
              <a:rPr lang="en"/>
              <a:t> prevents race conditions.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manage how multiple threads are allowed to access certain things(shared data).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Mutual exclusion</a:t>
            </a:r>
            <a:r>
              <a:rPr lang="en"/>
              <a:t>: only one thread can do this at a time (mutex)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Ordering</a:t>
            </a:r>
            <a:r>
              <a:rPr lang="en"/>
              <a:t>: this thread must wait until some condition is true (cv)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Mutexes provide mutual exclusion between critical sections.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468825"/>
            <a:ext cx="8520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lock(): </a:t>
            </a:r>
            <a:r>
              <a:rPr lang="en" sz="2000"/>
              <a:t>acquires mutex or waits until released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unlock(): </a:t>
            </a:r>
            <a:r>
              <a:rPr lang="en" sz="2000"/>
              <a:t>releases ownership of the mutex</a:t>
            </a:r>
            <a:endParaRPr sz="2000"/>
          </a:p>
        </p:txBody>
      </p:sp>
      <p:sp>
        <p:nvSpPr>
          <p:cNvPr id="145" name="Google Shape;145;p31"/>
          <p:cNvSpPr/>
          <p:nvPr/>
        </p:nvSpPr>
        <p:spPr>
          <a:xfrm>
            <a:off x="1150400" y="2892475"/>
            <a:ext cx="1890900" cy="3336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tmp1 = x + 1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1150400" y="3226071"/>
            <a:ext cx="1890900" cy="3336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tmp1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1150400" y="4010366"/>
            <a:ext cx="1890900" cy="333600"/>
          </a:xfrm>
          <a:prstGeom prst="rect">
            <a:avLst/>
          </a:prstGeom>
          <a:solidFill>
            <a:srgbClr val="74BBC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6102700" y="2892475"/>
            <a:ext cx="1890900" cy="34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tmp2 = x + 1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6102700" y="3222620"/>
            <a:ext cx="1890900" cy="34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tmp2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6102700" y="3952565"/>
            <a:ext cx="1890900" cy="340500"/>
          </a:xfrm>
          <a:prstGeom prst="rect">
            <a:avLst/>
          </a:prstGeom>
          <a:solidFill>
            <a:srgbClr val="A470A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6102700" y="4406410"/>
            <a:ext cx="1890900" cy="340500"/>
          </a:xfrm>
          <a:prstGeom prst="rect">
            <a:avLst/>
          </a:prstGeom>
          <a:solidFill>
            <a:srgbClr val="A470A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1150400" y="2598773"/>
            <a:ext cx="1890900" cy="293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m.lock()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1150400" y="3563123"/>
            <a:ext cx="1890900" cy="293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m.unlock()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6102700" y="2584415"/>
            <a:ext cx="1890900" cy="293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m.lock()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6102700" y="3571042"/>
            <a:ext cx="1890900" cy="293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m.unlock()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3496650" y="2878125"/>
            <a:ext cx="2150700" cy="951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(shared mutex)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 provide ordering for threads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Think of it like a waiting room.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wait(m)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Adds current thread to the waiting room.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signal()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Removes one thread from waiting room.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broadcast()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Removes all threads from waiting room.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CVs: what does wait(m) do?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468825"/>
            <a:ext cx="5668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cv.wait(m) does four things: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Release lock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Put thread on waiting queue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Go to sleep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...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Reacquire lock</a:t>
            </a:r>
            <a:endParaRPr sz="2000"/>
          </a:p>
        </p:txBody>
      </p:sp>
      <p:grpSp>
        <p:nvGrpSpPr>
          <p:cNvPr id="169" name="Google Shape;169;p33"/>
          <p:cNvGrpSpPr/>
          <p:nvPr/>
        </p:nvGrpSpPr>
        <p:grpSpPr>
          <a:xfrm>
            <a:off x="5197675" y="2065201"/>
            <a:ext cx="2532300" cy="1013105"/>
            <a:chOff x="5979900" y="2000850"/>
            <a:chExt cx="2532300" cy="1605300"/>
          </a:xfrm>
        </p:grpSpPr>
        <p:sp>
          <p:nvSpPr>
            <p:cNvPr id="170" name="Google Shape;170;p33"/>
            <p:cNvSpPr/>
            <p:nvPr/>
          </p:nvSpPr>
          <p:spPr>
            <a:xfrm>
              <a:off x="5979900" y="2000850"/>
              <a:ext cx="588000" cy="1605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3"/>
            <p:cNvSpPr txBox="1"/>
            <p:nvPr/>
          </p:nvSpPr>
          <p:spPr>
            <a:xfrm>
              <a:off x="6703500" y="2453050"/>
              <a:ext cx="18087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Source Code Pro"/>
                  <a:ea typeface="Source Code Pro"/>
                  <a:cs typeface="Source Code Pro"/>
                  <a:sym typeface="Source Code Pro"/>
                </a:rPr>
                <a:t>Atomic!</a:t>
              </a:r>
              <a:endParaRPr sz="24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File Access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