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Source Code Pro"/>
      <p:regular r:id="rId38"/>
      <p:bold r:id="rId39"/>
      <p:italic r:id="rId40"/>
      <p:boldItalic r:id="rId41"/>
    </p:embeddedFont>
    <p:embeddedFont>
      <p:font typeface="Oswald"/>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SourceCodePro-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SourceCodePro-bold.fntdata"/><Relationship Id="rId16" Type="http://schemas.openxmlformats.org/officeDocument/2006/relationships/slide" Target="slides/slide10.xml"/><Relationship Id="rId38" Type="http://schemas.openxmlformats.org/officeDocument/2006/relationships/font" Target="fonts/SourceCode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08023914d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108023914d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08023914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108023914d_0_10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github.com/eecs482/raii_lab_exercise</a:t>
            </a:r>
            <a:endParaRPr/>
          </a:p>
          <a:p>
            <a:pPr indent="0" lvl="0" marL="0" rtl="0" algn="l">
              <a:lnSpc>
                <a:spcPct val="100000"/>
              </a:lnSpc>
              <a:spcBef>
                <a:spcPts val="0"/>
              </a:spcBef>
              <a:spcAft>
                <a:spcPts val="0"/>
              </a:spcAft>
              <a:buSzPts val="1100"/>
              <a:buNone/>
            </a:pPr>
            <a:r>
              <a:rPr lang="en"/>
              <a:t>Instructors can either present the following (hidden for now) slides that show the final solution, or clone the repo and walk through the example in real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08023914d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108023914d_0_10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08023914d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1108023914d_0_10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08023914d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1108023914d_0_10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08023914d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1108023914d_0_10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08023914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108023914d_0_10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08023914d_0_10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108023914d_0_10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08023914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1108023914d_0_10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github.com/eecs482/pimpl_lab_exercise</a:t>
            </a:r>
            <a:endParaRPr>
              <a:solidFill>
                <a:schemeClr val="dk1"/>
              </a:solidFill>
            </a:endParaRPr>
          </a:p>
          <a:p>
            <a:pPr indent="0" lvl="0" marL="0" rtl="0" algn="l">
              <a:spcBef>
                <a:spcPts val="0"/>
              </a:spcBef>
              <a:spcAft>
                <a:spcPts val="0"/>
              </a:spcAft>
              <a:buSzPts val="1100"/>
              <a:buNone/>
            </a:pPr>
            <a:r>
              <a:rPr lang="en">
                <a:solidFill>
                  <a:schemeClr val="dk1"/>
                </a:solidFill>
              </a:rPr>
              <a:t>Instructors can either present the following (hidden for now) slides that show the final solution, or clone the repo and walk through the example in real 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fc28258e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fc28258e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c28258ed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fc28258ed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08023914d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108023914d_0_7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c28258e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fc28258ed3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fc28258e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1fc28258ed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c28258ed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fc28258ed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fc28258ed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fc28258ed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c28258ed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fc28258ed3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c28258ed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fc28258ed3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c28258ed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fc28258ed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fc28258ed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fc28258ed3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Barriers are a synchronization primitive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Parallel apps often divide up the work, e.g. matrix operations or graphical rendering, among N threads, each of which compute independently, reach the barrier, exchange results, and then work on the next phase of computation.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fc28258ed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fc28258ed3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
              <a:t>A running race is to take place. There are N runners and one official starter of the race. The starter waits until all of the runners arrive at the starting line. Once all the runners have arrived, the starter releases all the runners to start the race.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1f4c239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181f4c239f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08023914d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108023914d_0_7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81f4c239f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81f4c239f0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fc28258ed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fc28258ed3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08023914d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108023914d_0_9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08023914d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108023914d_0_9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08023914d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108023914d_0_9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I've been asked about this during many interviews!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8023914d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108023914d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08023914d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108023914d_0_10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08023914d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108023914d_0_10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6000"/>
              <a:buNone/>
              <a:defRPr sz="6000">
                <a:solidFill>
                  <a:schemeClr val="lt1"/>
                </a:solidFill>
              </a:defRPr>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60" name="Shape 60"/>
        <p:cNvGrpSpPr/>
        <p:nvPr/>
      </p:nvGrpSpPr>
      <p:grpSpPr>
        <a:xfrm>
          <a:off x="0" y="0"/>
          <a:ext cx="0" cy="0"/>
          <a:chOff x="0" y="0"/>
          <a:chExt cx="0" cy="0"/>
        </a:xfrm>
      </p:grpSpPr>
      <p:sp>
        <p:nvSpPr>
          <p:cNvPr id="61" name="Google Shape;61;p15"/>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 name="Google Shape;62;p15"/>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63" name="Google Shape;63;p15"/>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4600"/>
              <a:buNone/>
              <a:defRPr sz="4600">
                <a:solidFill>
                  <a:schemeClr val="lt1"/>
                </a:solidFill>
              </a:defRPr>
            </a:lvl1pPr>
            <a:lvl2pPr lvl="1" rtl="0" algn="ctr">
              <a:lnSpc>
                <a:spcPct val="100000"/>
              </a:lnSpc>
              <a:spcBef>
                <a:spcPts val="0"/>
              </a:spcBef>
              <a:spcAft>
                <a:spcPts val="0"/>
              </a:spcAft>
              <a:buClr>
                <a:schemeClr val="lt1"/>
              </a:buClr>
              <a:buSzPts val="4600"/>
              <a:buNone/>
              <a:defRPr sz="4600">
                <a:solidFill>
                  <a:schemeClr val="lt1"/>
                </a:solidFill>
              </a:defRPr>
            </a:lvl2pPr>
            <a:lvl3pPr lvl="2" rtl="0" algn="ctr">
              <a:lnSpc>
                <a:spcPct val="100000"/>
              </a:lnSpc>
              <a:spcBef>
                <a:spcPts val="0"/>
              </a:spcBef>
              <a:spcAft>
                <a:spcPts val="0"/>
              </a:spcAft>
              <a:buClr>
                <a:schemeClr val="lt1"/>
              </a:buClr>
              <a:buSzPts val="4600"/>
              <a:buNone/>
              <a:defRPr sz="4600">
                <a:solidFill>
                  <a:schemeClr val="lt1"/>
                </a:solidFill>
              </a:defRPr>
            </a:lvl3pPr>
            <a:lvl4pPr lvl="3" rtl="0" algn="ctr">
              <a:lnSpc>
                <a:spcPct val="100000"/>
              </a:lnSpc>
              <a:spcBef>
                <a:spcPts val="0"/>
              </a:spcBef>
              <a:spcAft>
                <a:spcPts val="0"/>
              </a:spcAft>
              <a:buClr>
                <a:schemeClr val="lt1"/>
              </a:buClr>
              <a:buSzPts val="4600"/>
              <a:buNone/>
              <a:defRPr sz="4600">
                <a:solidFill>
                  <a:schemeClr val="lt1"/>
                </a:solidFill>
              </a:defRPr>
            </a:lvl4pPr>
            <a:lvl5pPr lvl="4" rtl="0" algn="ctr">
              <a:lnSpc>
                <a:spcPct val="100000"/>
              </a:lnSpc>
              <a:spcBef>
                <a:spcPts val="0"/>
              </a:spcBef>
              <a:spcAft>
                <a:spcPts val="0"/>
              </a:spcAft>
              <a:buClr>
                <a:schemeClr val="lt1"/>
              </a:buClr>
              <a:buSzPts val="4600"/>
              <a:buNone/>
              <a:defRPr sz="4600">
                <a:solidFill>
                  <a:schemeClr val="lt1"/>
                </a:solidFill>
              </a:defRPr>
            </a:lvl5pPr>
            <a:lvl6pPr lvl="5" rtl="0" algn="ctr">
              <a:lnSpc>
                <a:spcPct val="100000"/>
              </a:lnSpc>
              <a:spcBef>
                <a:spcPts val="0"/>
              </a:spcBef>
              <a:spcAft>
                <a:spcPts val="0"/>
              </a:spcAft>
              <a:buClr>
                <a:schemeClr val="lt1"/>
              </a:buClr>
              <a:buSzPts val="4600"/>
              <a:buNone/>
              <a:defRPr sz="4600">
                <a:solidFill>
                  <a:schemeClr val="lt1"/>
                </a:solidFill>
              </a:defRPr>
            </a:lvl6pPr>
            <a:lvl7pPr lvl="6" rtl="0" algn="ctr">
              <a:lnSpc>
                <a:spcPct val="100000"/>
              </a:lnSpc>
              <a:spcBef>
                <a:spcPts val="0"/>
              </a:spcBef>
              <a:spcAft>
                <a:spcPts val="0"/>
              </a:spcAft>
              <a:buClr>
                <a:schemeClr val="lt1"/>
              </a:buClr>
              <a:buSzPts val="4600"/>
              <a:buNone/>
              <a:defRPr sz="4600">
                <a:solidFill>
                  <a:schemeClr val="lt1"/>
                </a:solidFill>
              </a:defRPr>
            </a:lvl7pPr>
            <a:lvl8pPr lvl="7" rtl="0" algn="ctr">
              <a:lnSpc>
                <a:spcPct val="100000"/>
              </a:lnSpc>
              <a:spcBef>
                <a:spcPts val="0"/>
              </a:spcBef>
              <a:spcAft>
                <a:spcPts val="0"/>
              </a:spcAft>
              <a:buClr>
                <a:schemeClr val="lt1"/>
              </a:buClr>
              <a:buSzPts val="4600"/>
              <a:buNone/>
              <a:defRPr sz="4600">
                <a:solidFill>
                  <a:schemeClr val="lt1"/>
                </a:solidFill>
              </a:defRPr>
            </a:lvl8pPr>
            <a:lvl9pPr lvl="8" rtl="0" algn="ctr">
              <a:lnSpc>
                <a:spcPct val="100000"/>
              </a:lnSpc>
              <a:spcBef>
                <a:spcPts val="0"/>
              </a:spcBef>
              <a:spcAft>
                <a:spcPts val="0"/>
              </a:spcAft>
              <a:buClr>
                <a:schemeClr val="lt1"/>
              </a:buClr>
              <a:buSzPts val="4600"/>
              <a:buNone/>
              <a:defRPr sz="4600">
                <a:solidFill>
                  <a:schemeClr val="lt1"/>
                </a:solidFill>
              </a:defRPr>
            </a:lvl9pPr>
          </a:lstStyle>
          <a:p/>
        </p:txBody>
      </p:sp>
      <p:sp>
        <p:nvSpPr>
          <p:cNvPr id="64" name="Google Shape;64;p15"/>
          <p:cNvSpPr txBox="1"/>
          <p:nvPr>
            <p:ph idx="1" type="subTitle"/>
          </p:nvPr>
        </p:nvSpPr>
        <p:spPr>
          <a:xfrm>
            <a:off x="265500" y="29214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65" name="Google Shape;65;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6" name="Google Shape;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69" name="Google Shape;6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cxnSp>
        <p:nvCxnSpPr>
          <p:cNvPr id="71" name="Google Shape;71;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2" name="Google Shape;72;p1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3" name="Google Shape;73;p1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4" name="Google Shape;7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8"/>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3600"/>
              <a:buNone/>
              <a:defRPr sz="3600">
                <a:solidFill>
                  <a:schemeClr val="lt1"/>
                </a:solidFill>
              </a:defRPr>
            </a:lvl1pPr>
            <a:lvl2pPr lvl="1" rtl="0" algn="ctr">
              <a:lnSpc>
                <a:spcPct val="100000"/>
              </a:lnSpc>
              <a:spcBef>
                <a:spcPts val="0"/>
              </a:spcBef>
              <a:spcAft>
                <a:spcPts val="0"/>
              </a:spcAft>
              <a:buClr>
                <a:schemeClr val="lt1"/>
              </a:buClr>
              <a:buSzPts val="3600"/>
              <a:buNone/>
              <a:defRPr sz="3600">
                <a:solidFill>
                  <a:schemeClr val="lt1"/>
                </a:solidFill>
              </a:defRPr>
            </a:lvl2pPr>
            <a:lvl3pPr lvl="2" rtl="0" algn="ctr">
              <a:lnSpc>
                <a:spcPct val="100000"/>
              </a:lnSpc>
              <a:spcBef>
                <a:spcPts val="0"/>
              </a:spcBef>
              <a:spcAft>
                <a:spcPts val="0"/>
              </a:spcAft>
              <a:buClr>
                <a:schemeClr val="lt1"/>
              </a:buClr>
              <a:buSzPts val="3600"/>
              <a:buNone/>
              <a:defRPr sz="3600">
                <a:solidFill>
                  <a:schemeClr val="lt1"/>
                </a:solidFill>
              </a:defRPr>
            </a:lvl3pPr>
            <a:lvl4pPr lvl="3" rtl="0" algn="ctr">
              <a:lnSpc>
                <a:spcPct val="100000"/>
              </a:lnSpc>
              <a:spcBef>
                <a:spcPts val="0"/>
              </a:spcBef>
              <a:spcAft>
                <a:spcPts val="0"/>
              </a:spcAft>
              <a:buClr>
                <a:schemeClr val="lt1"/>
              </a:buClr>
              <a:buSzPts val="3600"/>
              <a:buNone/>
              <a:defRPr sz="3600">
                <a:solidFill>
                  <a:schemeClr val="lt1"/>
                </a:solidFill>
              </a:defRPr>
            </a:lvl4pPr>
            <a:lvl5pPr lvl="4" rtl="0" algn="ctr">
              <a:lnSpc>
                <a:spcPct val="100000"/>
              </a:lnSpc>
              <a:spcBef>
                <a:spcPts val="0"/>
              </a:spcBef>
              <a:spcAft>
                <a:spcPts val="0"/>
              </a:spcAft>
              <a:buClr>
                <a:schemeClr val="lt1"/>
              </a:buClr>
              <a:buSzPts val="3600"/>
              <a:buNone/>
              <a:defRPr sz="3600">
                <a:solidFill>
                  <a:schemeClr val="lt1"/>
                </a:solidFill>
              </a:defRPr>
            </a:lvl5pPr>
            <a:lvl6pPr lvl="5" rtl="0" algn="ctr">
              <a:lnSpc>
                <a:spcPct val="100000"/>
              </a:lnSpc>
              <a:spcBef>
                <a:spcPts val="0"/>
              </a:spcBef>
              <a:spcAft>
                <a:spcPts val="0"/>
              </a:spcAft>
              <a:buClr>
                <a:schemeClr val="lt1"/>
              </a:buClr>
              <a:buSzPts val="3600"/>
              <a:buNone/>
              <a:defRPr sz="3600">
                <a:solidFill>
                  <a:schemeClr val="lt1"/>
                </a:solidFill>
              </a:defRPr>
            </a:lvl6pPr>
            <a:lvl7pPr lvl="6" rtl="0" algn="ctr">
              <a:lnSpc>
                <a:spcPct val="100000"/>
              </a:lnSpc>
              <a:spcBef>
                <a:spcPts val="0"/>
              </a:spcBef>
              <a:spcAft>
                <a:spcPts val="0"/>
              </a:spcAft>
              <a:buClr>
                <a:schemeClr val="lt1"/>
              </a:buClr>
              <a:buSzPts val="3600"/>
              <a:buNone/>
              <a:defRPr sz="3600">
                <a:solidFill>
                  <a:schemeClr val="lt1"/>
                </a:solidFill>
              </a:defRPr>
            </a:lvl7pPr>
            <a:lvl8pPr lvl="7" rtl="0" algn="ctr">
              <a:lnSpc>
                <a:spcPct val="100000"/>
              </a:lnSpc>
              <a:spcBef>
                <a:spcPts val="0"/>
              </a:spcBef>
              <a:spcAft>
                <a:spcPts val="0"/>
              </a:spcAft>
              <a:buClr>
                <a:schemeClr val="lt1"/>
              </a:buClr>
              <a:buSzPts val="3600"/>
              <a:buNone/>
              <a:defRPr sz="3600">
                <a:solidFill>
                  <a:schemeClr val="lt1"/>
                </a:solidFill>
              </a:defRPr>
            </a:lvl8pPr>
            <a:lvl9pPr lvl="8" rtl="0" algn="ctr">
              <a:lnSpc>
                <a:spcPct val="100000"/>
              </a:lnSpc>
              <a:spcBef>
                <a:spcPts val="0"/>
              </a:spcBef>
              <a:spcAft>
                <a:spcPts val="0"/>
              </a:spcAft>
              <a:buClr>
                <a:schemeClr val="lt1"/>
              </a:buClr>
              <a:buSzPts val="3600"/>
              <a:buNone/>
              <a:defRPr sz="3600">
                <a:solidFill>
                  <a:schemeClr val="lt1"/>
                </a:solidFill>
              </a:defRPr>
            </a:lvl9pPr>
          </a:lstStyle>
          <a:p/>
        </p:txBody>
      </p:sp>
      <p:sp>
        <p:nvSpPr>
          <p:cNvPr id="78" name="Google Shape;7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79" name="Shape 79"/>
        <p:cNvGrpSpPr/>
        <p:nvPr/>
      </p:nvGrpSpPr>
      <p:grpSpPr>
        <a:xfrm>
          <a:off x="0" y="0"/>
          <a:ext cx="0" cy="0"/>
          <a:chOff x="0" y="0"/>
          <a:chExt cx="0" cy="0"/>
        </a:xfrm>
      </p:grpSpPr>
      <p:sp>
        <p:nvSpPr>
          <p:cNvPr id="80" name="Google Shape;80;p19"/>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5400"/>
              <a:buNone/>
              <a:defRPr sz="5400">
                <a:solidFill>
                  <a:schemeClr val="lt1"/>
                </a:solidFill>
              </a:defRPr>
            </a:lvl1pPr>
            <a:lvl2pPr lvl="1" rtl="0" algn="l">
              <a:lnSpc>
                <a:spcPct val="100000"/>
              </a:lnSpc>
              <a:spcBef>
                <a:spcPts val="0"/>
              </a:spcBef>
              <a:spcAft>
                <a:spcPts val="0"/>
              </a:spcAft>
              <a:buClr>
                <a:schemeClr val="lt1"/>
              </a:buClr>
              <a:buSzPts val="5400"/>
              <a:buNone/>
              <a:defRPr sz="5400">
                <a:solidFill>
                  <a:schemeClr val="lt1"/>
                </a:solidFill>
              </a:defRPr>
            </a:lvl2pPr>
            <a:lvl3pPr lvl="2" rtl="0" algn="l">
              <a:lnSpc>
                <a:spcPct val="100000"/>
              </a:lnSpc>
              <a:spcBef>
                <a:spcPts val="0"/>
              </a:spcBef>
              <a:spcAft>
                <a:spcPts val="0"/>
              </a:spcAft>
              <a:buClr>
                <a:schemeClr val="lt1"/>
              </a:buClr>
              <a:buSzPts val="5400"/>
              <a:buNone/>
              <a:defRPr sz="5400">
                <a:solidFill>
                  <a:schemeClr val="lt1"/>
                </a:solidFill>
              </a:defRPr>
            </a:lvl3pPr>
            <a:lvl4pPr lvl="3" rtl="0" algn="l">
              <a:lnSpc>
                <a:spcPct val="100000"/>
              </a:lnSpc>
              <a:spcBef>
                <a:spcPts val="0"/>
              </a:spcBef>
              <a:spcAft>
                <a:spcPts val="0"/>
              </a:spcAft>
              <a:buClr>
                <a:schemeClr val="lt1"/>
              </a:buClr>
              <a:buSzPts val="5400"/>
              <a:buNone/>
              <a:defRPr sz="5400">
                <a:solidFill>
                  <a:schemeClr val="lt1"/>
                </a:solidFill>
              </a:defRPr>
            </a:lvl4pPr>
            <a:lvl5pPr lvl="4" rtl="0" algn="l">
              <a:lnSpc>
                <a:spcPct val="100000"/>
              </a:lnSpc>
              <a:spcBef>
                <a:spcPts val="0"/>
              </a:spcBef>
              <a:spcAft>
                <a:spcPts val="0"/>
              </a:spcAft>
              <a:buClr>
                <a:schemeClr val="lt1"/>
              </a:buClr>
              <a:buSzPts val="5400"/>
              <a:buNone/>
              <a:defRPr sz="5400">
                <a:solidFill>
                  <a:schemeClr val="lt1"/>
                </a:solidFill>
              </a:defRPr>
            </a:lvl5pPr>
            <a:lvl6pPr lvl="5" rtl="0" algn="l">
              <a:lnSpc>
                <a:spcPct val="100000"/>
              </a:lnSpc>
              <a:spcBef>
                <a:spcPts val="0"/>
              </a:spcBef>
              <a:spcAft>
                <a:spcPts val="0"/>
              </a:spcAft>
              <a:buClr>
                <a:schemeClr val="lt1"/>
              </a:buClr>
              <a:buSzPts val="5400"/>
              <a:buNone/>
              <a:defRPr sz="5400">
                <a:solidFill>
                  <a:schemeClr val="lt1"/>
                </a:solidFill>
              </a:defRPr>
            </a:lvl6pPr>
            <a:lvl7pPr lvl="6" rtl="0" algn="l">
              <a:lnSpc>
                <a:spcPct val="100000"/>
              </a:lnSpc>
              <a:spcBef>
                <a:spcPts val="0"/>
              </a:spcBef>
              <a:spcAft>
                <a:spcPts val="0"/>
              </a:spcAft>
              <a:buClr>
                <a:schemeClr val="lt1"/>
              </a:buClr>
              <a:buSzPts val="5400"/>
              <a:buNone/>
              <a:defRPr sz="5400">
                <a:solidFill>
                  <a:schemeClr val="lt1"/>
                </a:solidFill>
              </a:defRPr>
            </a:lvl7pPr>
            <a:lvl8pPr lvl="7" rtl="0" algn="l">
              <a:lnSpc>
                <a:spcPct val="100000"/>
              </a:lnSpc>
              <a:spcBef>
                <a:spcPts val="0"/>
              </a:spcBef>
              <a:spcAft>
                <a:spcPts val="0"/>
              </a:spcAft>
              <a:buClr>
                <a:schemeClr val="lt1"/>
              </a:buClr>
              <a:buSzPts val="5400"/>
              <a:buNone/>
              <a:defRPr sz="5400">
                <a:solidFill>
                  <a:schemeClr val="lt1"/>
                </a:solidFill>
              </a:defRPr>
            </a:lvl8pPr>
            <a:lvl9pPr lvl="8" rtl="0" algn="l">
              <a:lnSpc>
                <a:spcPct val="100000"/>
              </a:lnSpc>
              <a:spcBef>
                <a:spcPts val="0"/>
              </a:spcBef>
              <a:spcAft>
                <a:spcPts val="0"/>
              </a:spcAft>
              <a:buClr>
                <a:schemeClr val="lt1"/>
              </a:buClr>
              <a:buSzPts val="5400"/>
              <a:buNone/>
              <a:defRPr sz="5400">
                <a:solidFill>
                  <a:schemeClr val="lt1"/>
                </a:solidFill>
              </a:defRPr>
            </a:lvl9pPr>
          </a:lstStyle>
          <a:p/>
        </p:txBody>
      </p:sp>
      <p:sp>
        <p:nvSpPr>
          <p:cNvPr id="81" name="Google Shape;8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cxnSp>
        <p:nvCxnSpPr>
          <p:cNvPr id="85" name="Google Shape;85;p21"/>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86" name="Google Shape;86;p2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7" name="Google Shape;87;p21"/>
          <p:cNvSpPr txBox="1"/>
          <p:nvPr>
            <p:ph idx="1" type="body"/>
          </p:nvPr>
        </p:nvSpPr>
        <p:spPr>
          <a:xfrm>
            <a:off x="3117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p21"/>
          <p:cNvSpPr txBox="1"/>
          <p:nvPr>
            <p:ph idx="2" type="body"/>
          </p:nvPr>
        </p:nvSpPr>
        <p:spPr>
          <a:xfrm>
            <a:off x="4832400" y="1468825"/>
            <a:ext cx="3999900" cy="3099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9" name="Google Shape;8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 name="Shape 90"/>
        <p:cNvGrpSpPr/>
        <p:nvPr/>
      </p:nvGrpSpPr>
      <p:grpSpPr>
        <a:xfrm>
          <a:off x="0" y="0"/>
          <a:ext cx="0" cy="0"/>
          <a:chOff x="0" y="0"/>
          <a:chExt cx="0" cy="0"/>
        </a:xfrm>
      </p:grpSpPr>
      <p:cxnSp>
        <p:nvCxnSpPr>
          <p:cNvPr id="91" name="Google Shape;91;p22"/>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92" name="Google Shape;92;p22"/>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3" name="Google Shape;93;p22"/>
          <p:cNvSpPr txBox="1"/>
          <p:nvPr>
            <p:ph idx="1" type="body"/>
          </p:nvPr>
        </p:nvSpPr>
        <p:spPr>
          <a:xfrm>
            <a:off x="311700" y="1618204"/>
            <a:ext cx="2808000" cy="29508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4" name="Google Shape;9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7" name="Google Shape;9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8" name="Shape 98"/>
        <p:cNvGrpSpPr/>
        <p:nvPr/>
      </p:nvGrpSpPr>
      <p:grpSpPr>
        <a:xfrm>
          <a:off x="0" y="0"/>
          <a:ext cx="0" cy="0"/>
          <a:chOff x="0" y="0"/>
          <a:chExt cx="0" cy="0"/>
        </a:xfrm>
      </p:grpSpPr>
      <p:cxnSp>
        <p:nvCxnSpPr>
          <p:cNvPr id="99" name="Google Shape;99;p24"/>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100" name="Google Shape;100;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12000"/>
              <a:buNone/>
              <a:defRPr sz="12000"/>
            </a:lvl1pPr>
            <a:lvl2pPr lvl="1" rtl="0" algn="l">
              <a:lnSpc>
                <a:spcPct val="100000"/>
              </a:lnSpc>
              <a:spcBef>
                <a:spcPts val="0"/>
              </a:spcBef>
              <a:spcAft>
                <a:spcPts val="0"/>
              </a:spcAft>
              <a:buSzPts val="12000"/>
              <a:buNone/>
              <a:defRPr sz="12000"/>
            </a:lvl2pPr>
            <a:lvl3pPr lvl="2" rtl="0" algn="l">
              <a:lnSpc>
                <a:spcPct val="100000"/>
              </a:lnSpc>
              <a:spcBef>
                <a:spcPts val="0"/>
              </a:spcBef>
              <a:spcAft>
                <a:spcPts val="0"/>
              </a:spcAft>
              <a:buSzPts val="12000"/>
              <a:buNone/>
              <a:defRPr sz="12000"/>
            </a:lvl3pPr>
            <a:lvl4pPr lvl="3" rtl="0" algn="l">
              <a:lnSpc>
                <a:spcPct val="100000"/>
              </a:lnSpc>
              <a:spcBef>
                <a:spcPts val="0"/>
              </a:spcBef>
              <a:spcAft>
                <a:spcPts val="0"/>
              </a:spcAft>
              <a:buSzPts val="12000"/>
              <a:buNone/>
              <a:defRPr sz="12000"/>
            </a:lvl4pPr>
            <a:lvl5pPr lvl="4" rtl="0" algn="l">
              <a:lnSpc>
                <a:spcPct val="100000"/>
              </a:lnSpc>
              <a:spcBef>
                <a:spcPts val="0"/>
              </a:spcBef>
              <a:spcAft>
                <a:spcPts val="0"/>
              </a:spcAft>
              <a:buSzPts val="12000"/>
              <a:buNone/>
              <a:defRPr sz="12000"/>
            </a:lvl5pPr>
            <a:lvl6pPr lvl="5" rtl="0" algn="l">
              <a:lnSpc>
                <a:spcPct val="100000"/>
              </a:lnSpc>
              <a:spcBef>
                <a:spcPts val="0"/>
              </a:spcBef>
              <a:spcAft>
                <a:spcPts val="0"/>
              </a:spcAft>
              <a:buSzPts val="12000"/>
              <a:buNone/>
              <a:defRPr sz="12000"/>
            </a:lvl6pPr>
            <a:lvl7pPr lvl="6" rtl="0" algn="l">
              <a:lnSpc>
                <a:spcPct val="100000"/>
              </a:lnSpc>
              <a:spcBef>
                <a:spcPts val="0"/>
              </a:spcBef>
              <a:spcAft>
                <a:spcPts val="0"/>
              </a:spcAft>
              <a:buSzPts val="12000"/>
              <a:buNone/>
              <a:defRPr sz="12000"/>
            </a:lvl7pPr>
            <a:lvl8pPr lvl="7" rtl="0" algn="l">
              <a:lnSpc>
                <a:spcPct val="100000"/>
              </a:lnSpc>
              <a:spcBef>
                <a:spcPts val="0"/>
              </a:spcBef>
              <a:spcAft>
                <a:spcPts val="0"/>
              </a:spcAft>
              <a:buSzPts val="12000"/>
              <a:buNone/>
              <a:defRPr sz="12000"/>
            </a:lvl8pPr>
            <a:lvl9pPr lvl="8" rtl="0" algn="l">
              <a:lnSpc>
                <a:spcPct val="100000"/>
              </a:lnSpc>
              <a:spcBef>
                <a:spcPts val="0"/>
              </a:spcBef>
              <a:spcAft>
                <a:spcPts val="0"/>
              </a:spcAft>
              <a:buSzPts val="12000"/>
              <a:buNone/>
              <a:defRPr sz="12000"/>
            </a:lvl9pPr>
          </a:lstStyle>
          <a:p>
            <a:r>
              <a:t>xx%</a:t>
            </a:r>
          </a:p>
        </p:txBody>
      </p:sp>
      <p:sp>
        <p:nvSpPr>
          <p:cNvPr id="101" name="Google Shape;101;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arrow and body">
  <p:cSld name="TITLE_AND_BODY_1">
    <p:spTree>
      <p:nvGrpSpPr>
        <p:cNvPr id="103" name="Shape 103"/>
        <p:cNvGrpSpPr/>
        <p:nvPr/>
      </p:nvGrpSpPr>
      <p:grpSpPr>
        <a:xfrm>
          <a:off x="0" y="0"/>
          <a:ext cx="0" cy="0"/>
          <a:chOff x="0" y="0"/>
          <a:chExt cx="0" cy="0"/>
        </a:xfrm>
      </p:grpSpPr>
      <p:sp>
        <p:nvSpPr>
          <p:cNvPr id="104" name="Google Shape;104;p25"/>
          <p:cNvSpPr txBox="1"/>
          <p:nvPr>
            <p:ph idx="1" type="body"/>
          </p:nvPr>
        </p:nvSpPr>
        <p:spPr>
          <a:xfrm>
            <a:off x="322350" y="947175"/>
            <a:ext cx="8499300" cy="2981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5"/>
          <p:cNvSpPr/>
          <p:nvPr/>
        </p:nvSpPr>
        <p:spPr>
          <a:xfrm>
            <a:off x="0" y="0"/>
            <a:ext cx="9144000" cy="822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txBox="1"/>
          <p:nvPr>
            <p:ph type="title"/>
          </p:nvPr>
        </p:nvSpPr>
        <p:spPr>
          <a:xfrm>
            <a:off x="311700" y="126025"/>
            <a:ext cx="8520600" cy="623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3000"/>
              <a:buNone/>
              <a:defRPr>
                <a:solidFill>
                  <a:schemeClr val="lt1"/>
                </a:solidFill>
              </a:defRPr>
            </a:lvl1pPr>
            <a:lvl2pPr lvl="1" rtl="0" algn="l">
              <a:lnSpc>
                <a:spcPct val="100000"/>
              </a:lnSpc>
              <a:spcBef>
                <a:spcPts val="0"/>
              </a:spcBef>
              <a:spcAft>
                <a:spcPts val="0"/>
              </a:spcAft>
              <a:buClr>
                <a:schemeClr val="lt1"/>
              </a:buClr>
              <a:buSzPts val="3000"/>
              <a:buNone/>
              <a:defRPr>
                <a:solidFill>
                  <a:schemeClr val="lt1"/>
                </a:solidFill>
              </a:defRPr>
            </a:lvl2pPr>
            <a:lvl3pPr lvl="2" rtl="0" algn="l">
              <a:lnSpc>
                <a:spcPct val="100000"/>
              </a:lnSpc>
              <a:spcBef>
                <a:spcPts val="0"/>
              </a:spcBef>
              <a:spcAft>
                <a:spcPts val="0"/>
              </a:spcAft>
              <a:buClr>
                <a:schemeClr val="lt1"/>
              </a:buClr>
              <a:buSzPts val="3000"/>
              <a:buNone/>
              <a:defRPr>
                <a:solidFill>
                  <a:schemeClr val="lt1"/>
                </a:solidFill>
              </a:defRPr>
            </a:lvl3pPr>
            <a:lvl4pPr lvl="3" rtl="0" algn="l">
              <a:lnSpc>
                <a:spcPct val="100000"/>
              </a:lnSpc>
              <a:spcBef>
                <a:spcPts val="0"/>
              </a:spcBef>
              <a:spcAft>
                <a:spcPts val="0"/>
              </a:spcAft>
              <a:buClr>
                <a:schemeClr val="lt1"/>
              </a:buClr>
              <a:buSzPts val="3000"/>
              <a:buNone/>
              <a:defRPr>
                <a:solidFill>
                  <a:schemeClr val="lt1"/>
                </a:solidFill>
              </a:defRPr>
            </a:lvl4pPr>
            <a:lvl5pPr lvl="4" rtl="0" algn="l">
              <a:lnSpc>
                <a:spcPct val="100000"/>
              </a:lnSpc>
              <a:spcBef>
                <a:spcPts val="0"/>
              </a:spcBef>
              <a:spcAft>
                <a:spcPts val="0"/>
              </a:spcAft>
              <a:buClr>
                <a:schemeClr val="lt1"/>
              </a:buClr>
              <a:buSzPts val="3000"/>
              <a:buNone/>
              <a:defRPr>
                <a:solidFill>
                  <a:schemeClr val="lt1"/>
                </a:solidFill>
              </a:defRPr>
            </a:lvl5pPr>
            <a:lvl6pPr lvl="5" rtl="0" algn="l">
              <a:lnSpc>
                <a:spcPct val="100000"/>
              </a:lnSpc>
              <a:spcBef>
                <a:spcPts val="0"/>
              </a:spcBef>
              <a:spcAft>
                <a:spcPts val="0"/>
              </a:spcAft>
              <a:buClr>
                <a:schemeClr val="lt1"/>
              </a:buClr>
              <a:buSzPts val="3000"/>
              <a:buNone/>
              <a:defRPr>
                <a:solidFill>
                  <a:schemeClr val="lt1"/>
                </a:solidFill>
              </a:defRPr>
            </a:lvl6pPr>
            <a:lvl7pPr lvl="6" rtl="0" algn="l">
              <a:lnSpc>
                <a:spcPct val="100000"/>
              </a:lnSpc>
              <a:spcBef>
                <a:spcPts val="0"/>
              </a:spcBef>
              <a:spcAft>
                <a:spcPts val="0"/>
              </a:spcAft>
              <a:buClr>
                <a:schemeClr val="lt1"/>
              </a:buClr>
              <a:buSzPts val="3000"/>
              <a:buNone/>
              <a:defRPr>
                <a:solidFill>
                  <a:schemeClr val="lt1"/>
                </a:solidFill>
              </a:defRPr>
            </a:lvl7pPr>
            <a:lvl8pPr lvl="7" rtl="0" algn="l">
              <a:lnSpc>
                <a:spcPct val="100000"/>
              </a:lnSpc>
              <a:spcBef>
                <a:spcPts val="0"/>
              </a:spcBef>
              <a:spcAft>
                <a:spcPts val="0"/>
              </a:spcAft>
              <a:buClr>
                <a:schemeClr val="lt1"/>
              </a:buClr>
              <a:buSzPts val="3000"/>
              <a:buNone/>
              <a:defRPr>
                <a:solidFill>
                  <a:schemeClr val="lt1"/>
                </a:solidFill>
              </a:defRPr>
            </a:lvl8pPr>
            <a:lvl9pPr lvl="8" rtl="0" algn="l">
              <a:lnSpc>
                <a:spcPct val="100000"/>
              </a:lnSpc>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1pPr>
            <a:lvl2pPr lvl="1"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2pPr>
            <a:lvl3pPr lvl="2"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3pPr>
            <a:lvl4pPr lvl="3"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4pPr>
            <a:lvl5pPr lvl="4"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5pPr>
            <a:lvl6pPr lvl="5"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6pPr>
            <a:lvl7pPr lvl="6"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7pPr>
            <a:lvl8pPr lvl="7"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8pPr>
            <a:lvl9pPr lvl="8" marR="0" rtl="0" algn="l">
              <a:lnSpc>
                <a:spcPct val="100000"/>
              </a:lnSpc>
              <a:spcBef>
                <a:spcPts val="0"/>
              </a:spcBef>
              <a:spcAft>
                <a:spcPts val="0"/>
              </a:spcAft>
              <a:buClr>
                <a:schemeClr val="dk2"/>
              </a:buClr>
              <a:buSzPts val="3000"/>
              <a:buFont typeface="Oswald"/>
              <a:buNone/>
              <a:defRPr b="0" i="0" sz="3000" u="none" cap="none" strike="noStrike">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hyperlink" Target="https://grader4.eecs.umich.edu/eecs482/homework/semaphores_raii_pimpl.html#in-lab-3-acquiring-and-releasing-mutexes-with-raii" TargetMode="External"/><Relationship Id="rId4" Type="http://schemas.openxmlformats.org/officeDocument/2006/relationships/hyperlink" Target="http://github.com/eecs482/raii_lab_exerci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hyperlink" Target="https://grader4.eecs.umich.edu/eecs482/homework/semaphores_raii_pimpl.html#in-lab-4-opaque-pointers-pimpl" TargetMode="External"/><Relationship Id="rId4" Type="http://schemas.openxmlformats.org/officeDocument/2006/relationships/hyperlink" Target="http://github.com/eecs482/pimpl_lab_exercis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ctrTitle"/>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lang="en"/>
              <a:t>EECS 482</a:t>
            </a:r>
            <a:endParaRPr/>
          </a:p>
        </p:txBody>
      </p:sp>
      <p:sp>
        <p:nvSpPr>
          <p:cNvPr id="113" name="Google Shape;113;p26"/>
          <p:cNvSpPr txBox="1"/>
          <p:nvPr>
            <p:ph idx="1" type="subTitle"/>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Lab 3: RAII, pImpl, and Semaphores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u="sng">
                <a:solidFill>
                  <a:schemeClr val="hlink"/>
                </a:solidFill>
                <a:hlinkClick r:id="rId3"/>
              </a:rPr>
              <a:t>Lab Exercise</a:t>
            </a:r>
            <a:endParaRPr/>
          </a:p>
          <a:p>
            <a:pPr indent="0" lvl="0" marL="0" rtl="0" algn="l">
              <a:lnSpc>
                <a:spcPct val="100000"/>
              </a:lnSpc>
              <a:spcBef>
                <a:spcPts val="0"/>
              </a:spcBef>
              <a:spcAft>
                <a:spcPts val="0"/>
              </a:spcAft>
              <a:buSzPts val="5400"/>
              <a:buNone/>
            </a:pPr>
            <a:r>
              <a:t/>
            </a:r>
            <a:endParaRPr/>
          </a:p>
          <a:p>
            <a:pPr indent="0" lvl="0" marL="0" rtl="0" algn="l">
              <a:lnSpc>
                <a:spcPct val="100000"/>
              </a:lnSpc>
              <a:spcBef>
                <a:spcPts val="0"/>
              </a:spcBef>
              <a:spcAft>
                <a:spcPts val="0"/>
              </a:spcAft>
              <a:buSzPts val="5400"/>
              <a:buNone/>
            </a:pPr>
            <a:r>
              <a:rPr lang="en" u="sng">
                <a:solidFill>
                  <a:schemeClr val="hlink"/>
                </a:solidFill>
                <a:hlinkClick r:id="rId4"/>
              </a:rPr>
              <a:t>Git Repo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 technique: pImpl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pImpl: pointer to implementation</a:t>
            </a:r>
            <a:endParaRPr/>
          </a:p>
        </p:txBody>
      </p:sp>
      <p:sp>
        <p:nvSpPr>
          <p:cNvPr id="178" name="Google Shape;178;p3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way to abstract away the implementation of a class.</a:t>
            </a:r>
            <a:endParaRPr/>
          </a:p>
          <a:p>
            <a:pPr indent="0" lvl="0" marL="0" rtl="0" algn="l">
              <a:lnSpc>
                <a:spcPct val="115000"/>
              </a:lnSpc>
              <a:spcBef>
                <a:spcPts val="1600"/>
              </a:spcBef>
              <a:spcAft>
                <a:spcPts val="0"/>
              </a:spcAft>
              <a:buSzPts val="1800"/>
              <a:buNone/>
            </a:pPr>
            <a:r>
              <a:rPr lang="en"/>
              <a:t>Common in old code bases like the Linux kernel.</a:t>
            </a:r>
            <a:endParaRPr/>
          </a:p>
          <a:p>
            <a:pPr indent="0" lvl="0" marL="0" rtl="0" algn="l">
              <a:lnSpc>
                <a:spcPct val="115000"/>
              </a:lnSpc>
              <a:spcBef>
                <a:spcPts val="1600"/>
              </a:spcBef>
              <a:spcAft>
                <a:spcPts val="0"/>
              </a:spcAft>
              <a:buSzPts val="1800"/>
              <a:buNone/>
            </a:pPr>
            <a:r>
              <a:rPr lang="en"/>
              <a:t>Can reduce compile time dependencies by keeping the interface the same while changing the implementation.</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pImpl: why?</a:t>
            </a:r>
            <a:endParaRPr/>
          </a:p>
        </p:txBody>
      </p:sp>
      <p:sp>
        <p:nvSpPr>
          <p:cNvPr id="184" name="Google Shape;184;p38"/>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You'll have to use this in project 2.</a:t>
            </a:r>
            <a:endParaRPr/>
          </a:p>
          <a:p>
            <a:pPr indent="0" lvl="0" marL="0" rtl="0" algn="l">
              <a:lnSpc>
                <a:spcPct val="115000"/>
              </a:lnSpc>
              <a:spcBef>
                <a:spcPts val="1600"/>
              </a:spcBef>
              <a:spcAft>
                <a:spcPts val="0"/>
              </a:spcAft>
              <a:buSzPts val="1800"/>
              <a:buNone/>
            </a:pPr>
            <a:r>
              <a:rPr lang="en"/>
              <a:t>The interfaces for the thread, mutex, and cv classes we give you cannot be modified, but you may need to keep track of additional information in order to implement them.</a:t>
            </a:r>
            <a:endParaRPr/>
          </a:p>
          <a:p>
            <a:pPr indent="0" lvl="0" marL="0" rtl="0" algn="l">
              <a:lnSpc>
                <a:spcPct val="115000"/>
              </a:lnSpc>
              <a:spcBef>
                <a:spcPts val="1600"/>
              </a:spcBef>
              <a:spcAft>
                <a:spcPts val="1600"/>
              </a:spcAft>
              <a:buSzPts val="1800"/>
              <a:buNone/>
            </a:pPr>
            <a:r>
              <a:rPr lang="en"/>
              <a:t>So each of these classes has an impl that you can implement however you'd like.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pImpl example</a:t>
            </a:r>
            <a:endParaRPr/>
          </a:p>
        </p:txBody>
      </p:sp>
      <p:sp>
        <p:nvSpPr>
          <p:cNvPr id="190" name="Google Shape;190;p39"/>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Picture this public, unmodifiable interface to a class:</a:t>
            </a:r>
            <a:endParaRPr/>
          </a:p>
        </p:txBody>
      </p:sp>
      <p:sp>
        <p:nvSpPr>
          <p:cNvPr id="191" name="Google Shape;191;p39"/>
          <p:cNvSpPr txBox="1"/>
          <p:nvPr/>
        </p:nvSpPr>
        <p:spPr>
          <a:xfrm>
            <a:off x="311700" y="2008125"/>
            <a:ext cx="8520600" cy="28725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class </a:t>
            </a:r>
            <a:r>
              <a:rPr b="0" i="0" lang="en" sz="1800" u="none" cap="none" strike="noStrike">
                <a:solidFill>
                  <a:schemeClr val="dk1"/>
                </a:solidFill>
                <a:latin typeface="Source Code Pro"/>
                <a:ea typeface="Source Code Pro"/>
                <a:cs typeface="Source Code Pro"/>
                <a:sym typeface="Source Code Pro"/>
              </a:rPr>
              <a:t>Mood </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public</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Mood()</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string </a:t>
            </a:r>
            <a:r>
              <a:rPr b="0" i="0" lang="en" sz="1800" u="none" cap="none" strike="noStrike">
                <a:solidFill>
                  <a:schemeClr val="accent5"/>
                </a:solidFill>
                <a:latin typeface="Source Code Pro"/>
                <a:ea typeface="Source Code Pro"/>
                <a:cs typeface="Source Code Pro"/>
                <a:sym typeface="Source Code Pro"/>
              </a:rPr>
              <a:t>getMood()</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may need some extra data to implement</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private</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class </a:t>
            </a:r>
            <a:r>
              <a:rPr b="0" i="0" lang="en" sz="1800" u="none" cap="none" strike="noStrike">
                <a:solidFill>
                  <a:schemeClr val="dk1"/>
                </a:solidFill>
                <a:latin typeface="Source Code Pro"/>
                <a:ea typeface="Source Code Pro"/>
                <a:cs typeface="Source Code Pro"/>
                <a:sym typeface="Source Code Pro"/>
              </a:rPr>
              <a:t>MoodImpl</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forward declaration of MoodImpl class</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dk1"/>
                </a:solidFill>
                <a:latin typeface="Source Code Pro"/>
                <a:ea typeface="Source Code Pro"/>
                <a:cs typeface="Source Code Pro"/>
                <a:sym typeface="Source Code Pro"/>
              </a:rPr>
              <a:t>MoodImpl </a:t>
            </a:r>
            <a:r>
              <a:rPr b="0" i="0" lang="en" sz="1800" u="none" cap="none" strike="noStrike">
                <a:solidFill>
                  <a:schemeClr val="lt1"/>
                </a:solidFill>
                <a:latin typeface="Source Code Pro"/>
                <a:ea typeface="Source Code Pro"/>
                <a:cs typeface="Source Code Pro"/>
                <a:sym typeface="Source Code Pro"/>
              </a:rPr>
              <a:t>*pImpl;  </a:t>
            </a:r>
            <a:r>
              <a:rPr b="0" i="0" lang="en" sz="1800" u="none" cap="none" strike="noStrike">
                <a:solidFill>
                  <a:schemeClr val="lt2"/>
                </a:solidFill>
                <a:latin typeface="Source Code Pro"/>
                <a:ea typeface="Source Code Pro"/>
                <a:cs typeface="Source Code Pro"/>
                <a:sym typeface="Source Code Pro"/>
              </a:rPr>
              <a:t>// pointer to an instance of MoodImpl</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pImpl example</a:t>
            </a:r>
            <a:endParaRPr/>
          </a:p>
        </p:txBody>
      </p:sp>
      <p:sp>
        <p:nvSpPr>
          <p:cNvPr id="197" name="Google Shape;197;p4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We can implement MoodImpl however we please</a:t>
            </a:r>
            <a:endParaRPr/>
          </a:p>
        </p:txBody>
      </p:sp>
      <p:sp>
        <p:nvSpPr>
          <p:cNvPr id="198" name="Google Shape;198;p40"/>
          <p:cNvSpPr txBox="1"/>
          <p:nvPr/>
        </p:nvSpPr>
        <p:spPr>
          <a:xfrm>
            <a:off x="311700" y="2008125"/>
            <a:ext cx="8520600" cy="28725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class </a:t>
            </a:r>
            <a:r>
              <a:rPr b="0" i="0" lang="en" sz="1800" u="none" cap="none" strike="noStrike">
                <a:solidFill>
                  <a:schemeClr val="dk1"/>
                </a:solidFill>
                <a:latin typeface="Source Code Pro"/>
                <a:ea typeface="Source Code Pro"/>
                <a:cs typeface="Source Code Pro"/>
                <a:sym typeface="Source Code Pro"/>
              </a:rPr>
              <a:t>Mood::MoodImpl </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public</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MoodImpl</a:t>
            </a:r>
            <a:r>
              <a:rPr b="0" i="0" lang="en" sz="1800" u="none" cap="none" strike="noStrike">
                <a:solidFill>
                  <a:schemeClr val="lt1"/>
                </a:solidFill>
                <a:latin typeface="Source Code Pro"/>
                <a:ea typeface="Source Code Pro"/>
                <a:cs typeface="Source Code Pro"/>
                <a:sym typeface="Source Code Pro"/>
              </a:rPr>
              <a:t>() : happy(</a:t>
            </a:r>
            <a:r>
              <a:rPr b="0" i="0" lang="en" sz="1800" u="none" cap="none" strike="noStrike">
                <a:solidFill>
                  <a:schemeClr val="accent6"/>
                </a:solidFill>
                <a:latin typeface="Source Code Pro"/>
                <a:ea typeface="Source Code Pro"/>
                <a:cs typeface="Source Code Pro"/>
                <a:sym typeface="Source Code Pro"/>
              </a:rPr>
              <a:t>true</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string </a:t>
            </a:r>
            <a:r>
              <a:rPr b="0" i="0" lang="en" sz="1800" u="none" cap="none" strike="noStrike">
                <a:solidFill>
                  <a:schemeClr val="accent5"/>
                </a:solidFill>
                <a:latin typeface="Source Code Pro"/>
                <a:ea typeface="Source Code Pro"/>
                <a:cs typeface="Source Code Pro"/>
                <a:sym typeface="Source Code Pro"/>
              </a:rPr>
              <a:t>implGetMood() </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happy = !happy;</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 </a:t>
            </a:r>
            <a:r>
              <a:rPr b="0" i="0" lang="en" sz="1800" u="none" cap="none" strike="noStrike">
                <a:solidFill>
                  <a:schemeClr val="lt1"/>
                </a:solidFill>
                <a:latin typeface="Source Code Pro"/>
                <a:ea typeface="Source Code Pro"/>
                <a:cs typeface="Source Code Pro"/>
                <a:sym typeface="Source Code Pro"/>
              </a:rPr>
              <a:t>happy ? </a:t>
            </a:r>
            <a:r>
              <a:rPr b="0" i="0" lang="en" sz="1800" u="none" cap="none" strike="noStrike">
                <a:solidFill>
                  <a:srgbClr val="6AA84F"/>
                </a:solidFill>
                <a:latin typeface="Source Code Pro"/>
                <a:ea typeface="Source Code Pro"/>
                <a:cs typeface="Source Code Pro"/>
                <a:sym typeface="Source Code Pro"/>
              </a:rPr>
              <a:t>"happy :D"</a:t>
            </a:r>
            <a:r>
              <a:rPr b="0" i="0" lang="en" sz="1800" u="none" cap="none" strike="noStrike">
                <a:solidFill>
                  <a:schemeClr val="lt1"/>
                </a:solidFill>
                <a:latin typeface="Source Code Pro"/>
                <a:ea typeface="Source Code Pro"/>
                <a:cs typeface="Source Code Pro"/>
                <a:sym typeface="Source Code Pro"/>
              </a:rPr>
              <a:t> : </a:t>
            </a:r>
            <a:r>
              <a:rPr b="0" i="0" lang="en" sz="1800" u="none" cap="none" strike="noStrike">
                <a:solidFill>
                  <a:srgbClr val="6AA84F"/>
                </a:solidFill>
                <a:latin typeface="Source Code Pro"/>
                <a:ea typeface="Source Code Pro"/>
                <a:cs typeface="Source Code Pro"/>
                <a:sym typeface="Source Code Pro"/>
              </a:rPr>
              <a:t>"sad :("</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private</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bool </a:t>
            </a:r>
            <a:r>
              <a:rPr b="0" i="0" lang="en" sz="1800" u="none" cap="none" strike="noStrike">
                <a:solidFill>
                  <a:schemeClr val="lt1"/>
                </a:solidFill>
                <a:latin typeface="Source Code Pro"/>
                <a:ea typeface="Source Code Pro"/>
                <a:cs typeface="Source Code Pro"/>
                <a:sym typeface="Source Code Pro"/>
              </a:rPr>
              <a:t>happy;</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pImpl example</a:t>
            </a:r>
            <a:endParaRPr/>
          </a:p>
        </p:txBody>
      </p:sp>
      <p:sp>
        <p:nvSpPr>
          <p:cNvPr id="204" name="Google Shape;204;p4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And use the MoodImpl instance in Mood to define behavior:</a:t>
            </a:r>
            <a:endParaRPr/>
          </a:p>
        </p:txBody>
      </p:sp>
      <p:sp>
        <p:nvSpPr>
          <p:cNvPr id="205" name="Google Shape;205;p41"/>
          <p:cNvSpPr txBox="1"/>
          <p:nvPr/>
        </p:nvSpPr>
        <p:spPr>
          <a:xfrm>
            <a:off x="311700" y="2008125"/>
            <a:ext cx="8520600" cy="28725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Source Code Pro"/>
                <a:ea typeface="Source Code Pro"/>
                <a:cs typeface="Source Code Pro"/>
                <a:sym typeface="Source Code Pro"/>
              </a:rPr>
              <a:t>Mood::Mood()</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this</a:t>
            </a:r>
            <a:r>
              <a:rPr b="0" i="0" lang="en" sz="1800" u="none" cap="none" strike="noStrike">
                <a:solidFill>
                  <a:schemeClr val="lt1"/>
                </a:solidFill>
                <a:latin typeface="Source Code Pro"/>
                <a:ea typeface="Source Code Pro"/>
                <a:cs typeface="Source Code Pro"/>
                <a:sym typeface="Source Code Pro"/>
              </a:rPr>
              <a:t>-&gt;pImpl = </a:t>
            </a:r>
            <a:r>
              <a:rPr b="0" i="0" lang="en" sz="1800" u="none" cap="none" strike="noStrike">
                <a:solidFill>
                  <a:schemeClr val="accent6"/>
                </a:solidFill>
                <a:latin typeface="Source Code Pro"/>
                <a:ea typeface="Source Code Pro"/>
                <a:cs typeface="Source Code Pro"/>
                <a:sym typeface="Source Code Pro"/>
              </a:rPr>
              <a:t>new </a:t>
            </a:r>
            <a:r>
              <a:rPr b="0" i="0" lang="en" sz="1800" u="none" cap="none" strike="noStrike">
                <a:solidFill>
                  <a:schemeClr val="lt1"/>
                </a:solidFill>
                <a:latin typeface="Source Code Pro"/>
                <a:ea typeface="Source Code Pro"/>
                <a:cs typeface="Source Code Pro"/>
                <a:sym typeface="Source Code Pro"/>
              </a:rPr>
              <a:t>MoodImpl;</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string</a:t>
            </a:r>
            <a:r>
              <a:rPr b="0" i="0" lang="en" sz="1800" u="none" cap="none" strike="noStrike">
                <a:solidFill>
                  <a:schemeClr val="accent5"/>
                </a:solidFill>
                <a:latin typeface="Source Code Pro"/>
                <a:ea typeface="Source Code Pro"/>
                <a:cs typeface="Source Code Pro"/>
                <a:sym typeface="Source Code Pro"/>
              </a:rPr>
              <a:t> Mood::getMood()</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 this</a:t>
            </a:r>
            <a:r>
              <a:rPr b="0" i="0" lang="en" sz="1800" u="none" cap="none" strike="noStrike">
                <a:solidFill>
                  <a:schemeClr val="lt1"/>
                </a:solidFill>
                <a:latin typeface="Source Code Pro"/>
                <a:ea typeface="Source Code Pro"/>
                <a:cs typeface="Source Code Pro"/>
                <a:sym typeface="Source Code Pro"/>
              </a:rPr>
              <a:t>-&gt;pImpl-&gt;implGetMood();</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Source Code Pro"/>
                <a:ea typeface="Source Code Pro"/>
                <a:cs typeface="Source Code Pro"/>
                <a:sym typeface="Source Code Pro"/>
              </a:rPr>
              <a:t>Mood::~Mood()</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delete this</a:t>
            </a:r>
            <a:r>
              <a:rPr b="0" i="0" lang="en" sz="1800" u="none" cap="none" strike="noStrike">
                <a:solidFill>
                  <a:schemeClr val="lt1"/>
                </a:solidFill>
                <a:latin typeface="Source Code Pro"/>
                <a:ea typeface="Source Code Pro"/>
                <a:cs typeface="Source Code Pro"/>
                <a:sym typeface="Source Code Pro"/>
              </a:rPr>
              <a:t>-&gt;pImpl;</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490250" y="528900"/>
            <a:ext cx="5678100" cy="4085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400"/>
              <a:buNone/>
            </a:pPr>
            <a:r>
              <a:rPr lang="en" u="sng">
                <a:solidFill>
                  <a:schemeClr val="hlink"/>
                </a:solidFill>
                <a:hlinkClick r:id="rId3"/>
              </a:rPr>
              <a:t>Lab Exercise</a:t>
            </a:r>
            <a:endParaRPr/>
          </a:p>
          <a:p>
            <a:pPr indent="0" lvl="0" marL="0" rtl="0" algn="l">
              <a:lnSpc>
                <a:spcPct val="100000"/>
              </a:lnSpc>
              <a:spcBef>
                <a:spcPts val="0"/>
              </a:spcBef>
              <a:spcAft>
                <a:spcPts val="0"/>
              </a:spcAft>
              <a:buSzPts val="5400"/>
              <a:buNone/>
            </a:pPr>
            <a:r>
              <a:t/>
            </a:r>
            <a:endParaRPr/>
          </a:p>
          <a:p>
            <a:pPr indent="0" lvl="0" marL="0" rtl="0" algn="l">
              <a:lnSpc>
                <a:spcPct val="100000"/>
              </a:lnSpc>
              <a:spcBef>
                <a:spcPts val="0"/>
              </a:spcBef>
              <a:spcAft>
                <a:spcPts val="0"/>
              </a:spcAft>
              <a:buSzPts val="5400"/>
              <a:buNone/>
            </a:pPr>
            <a:r>
              <a:rPr lang="en" u="sng">
                <a:solidFill>
                  <a:schemeClr val="hlink"/>
                </a:solidFill>
                <a:hlinkClick r:id="rId4"/>
              </a:rPr>
              <a:t>Git Repo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3"/>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Semaphores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Semaphores</a:t>
            </a:r>
            <a:endParaRPr/>
          </a:p>
        </p:txBody>
      </p:sp>
      <p:sp>
        <p:nvSpPr>
          <p:cNvPr id="221" name="Google Shape;221;p44"/>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 semaphore holds an integer value &gt;= 0.</a:t>
            </a:r>
            <a:endParaRPr/>
          </a:p>
          <a:p>
            <a:pPr indent="0" lvl="0" marL="0" rtl="0" algn="l">
              <a:lnSpc>
                <a:spcPct val="115000"/>
              </a:lnSpc>
              <a:spcBef>
                <a:spcPts val="1600"/>
              </a:spcBef>
              <a:spcAft>
                <a:spcPts val="0"/>
              </a:spcAft>
              <a:buSzPts val="1800"/>
              <a:buNone/>
            </a:pPr>
            <a:r>
              <a:rPr lang="en"/>
              <a:t>Two functions:</a:t>
            </a:r>
            <a:endParaRPr/>
          </a:p>
          <a:p>
            <a:pPr indent="-342900" lvl="0" marL="457200" rtl="0" algn="l">
              <a:lnSpc>
                <a:spcPct val="115000"/>
              </a:lnSpc>
              <a:spcBef>
                <a:spcPts val="1600"/>
              </a:spcBef>
              <a:spcAft>
                <a:spcPts val="0"/>
              </a:spcAft>
              <a:buSzPts val="1800"/>
              <a:buChar char="●"/>
            </a:pPr>
            <a:r>
              <a:rPr b="1" lang="en"/>
              <a:t>up()</a:t>
            </a:r>
            <a:r>
              <a:rPr lang="en"/>
              <a:t>: increase the value by 1</a:t>
            </a:r>
            <a:endParaRPr/>
          </a:p>
          <a:p>
            <a:pPr indent="-342900" lvl="0" marL="457200" rtl="0" algn="l">
              <a:lnSpc>
                <a:spcPct val="115000"/>
              </a:lnSpc>
              <a:spcBef>
                <a:spcPts val="0"/>
              </a:spcBef>
              <a:spcAft>
                <a:spcPts val="0"/>
              </a:spcAft>
              <a:buSzPts val="1800"/>
              <a:buChar char="●"/>
            </a:pPr>
            <a:r>
              <a:rPr b="1" lang="en"/>
              <a:t>down()</a:t>
            </a:r>
            <a:r>
              <a:rPr lang="en"/>
              <a:t>: decrease value by 1 </a:t>
            </a:r>
            <a:r>
              <a:rPr i="1" lang="en"/>
              <a:t>or block</a:t>
            </a:r>
            <a:r>
              <a:rPr lang="en"/>
              <a:t> while value is 0</a:t>
            </a:r>
            <a:endParaRPr/>
          </a:p>
          <a:p>
            <a:pPr indent="0" lvl="0" marL="0" rtl="0" algn="l">
              <a:lnSpc>
                <a:spcPct val="115000"/>
              </a:lnSpc>
              <a:spcBef>
                <a:spcPts val="1600"/>
              </a:spcBef>
              <a:spcAft>
                <a:spcPts val="1600"/>
              </a:spcAft>
              <a:buSzPts val="1800"/>
              <a:buNone/>
            </a:pPr>
            <a:r>
              <a:rPr lang="en"/>
              <a:t>Can also initialize the value to some number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idx="1" type="subTitle"/>
          </p:nvPr>
        </p:nvSpPr>
        <p:spPr>
          <a:xfrm>
            <a:off x="256600" y="2926926"/>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900"/>
              <a:buNone/>
            </a:pPr>
            <a:r>
              <a:rPr lang="en" sz="2400"/>
              <a:t>Today: 01/27</a:t>
            </a:r>
            <a:endParaRPr sz="2400"/>
          </a:p>
        </p:txBody>
      </p:sp>
      <p:sp>
        <p:nvSpPr>
          <p:cNvPr id="119" name="Google Shape;119;p27"/>
          <p:cNvSpPr txBox="1"/>
          <p:nvPr>
            <p:ph idx="2" type="body"/>
          </p:nvPr>
        </p:nvSpPr>
        <p:spPr>
          <a:xfrm>
            <a:off x="4948400" y="457350"/>
            <a:ext cx="3837000" cy="4228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800"/>
              <a:buNone/>
            </a:pPr>
            <a:r>
              <a:rPr lang="en" sz="2400" u="sng"/>
              <a:t>Project 2</a:t>
            </a:r>
            <a:endParaRPr sz="2400" u="sng"/>
          </a:p>
          <a:p>
            <a:pPr indent="0" lvl="0" marL="0" rtl="0" algn="ctr">
              <a:lnSpc>
                <a:spcPct val="150000"/>
              </a:lnSpc>
              <a:spcBef>
                <a:spcPts val="0"/>
              </a:spcBef>
              <a:spcAft>
                <a:spcPts val="0"/>
              </a:spcAft>
              <a:buSzPts val="1800"/>
              <a:buNone/>
            </a:pPr>
            <a:r>
              <a:rPr lang="en"/>
              <a:t>Released Wednesday</a:t>
            </a:r>
            <a:endParaRPr/>
          </a:p>
          <a:p>
            <a:pPr indent="0" lvl="0" marL="0" rtl="0" algn="ctr">
              <a:lnSpc>
                <a:spcPct val="115000"/>
              </a:lnSpc>
              <a:spcBef>
                <a:spcPts val="0"/>
              </a:spcBef>
              <a:spcAft>
                <a:spcPts val="1600"/>
              </a:spcAft>
              <a:buSzPts val="1800"/>
              <a:buNone/>
            </a:pPr>
            <a:r>
              <a:rPr lang="en"/>
              <a:t>Due 02/15</a:t>
            </a:r>
            <a:endParaRPr/>
          </a:p>
        </p:txBody>
      </p:sp>
      <p:sp>
        <p:nvSpPr>
          <p:cNvPr id="120" name="Google Shape;120;p27"/>
          <p:cNvSpPr txBox="1"/>
          <p:nvPr>
            <p:ph type="title"/>
          </p:nvPr>
        </p:nvSpPr>
        <p:spPr>
          <a:xfrm>
            <a:off x="256600" y="1084275"/>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Administrivia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Semaphores: janky mutex</a:t>
            </a:r>
            <a:endParaRPr/>
          </a:p>
        </p:txBody>
      </p:sp>
      <p:sp>
        <p:nvSpPr>
          <p:cNvPr id="227" name="Google Shape;227;p45"/>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sz="2400"/>
          </a:p>
        </p:txBody>
      </p:sp>
      <p:sp>
        <p:nvSpPr>
          <p:cNvPr id="228" name="Google Shape;228;p45"/>
          <p:cNvSpPr txBox="1"/>
          <p:nvPr/>
        </p:nvSpPr>
        <p:spPr>
          <a:xfrm>
            <a:off x="311700" y="1176375"/>
            <a:ext cx="8520600" cy="3704400"/>
          </a:xfrm>
          <a:prstGeom prst="rect">
            <a:avLst/>
          </a:prstGeom>
          <a:solidFill>
            <a:srgbClr val="424242"/>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800"/>
              <a:buFont typeface="Arial"/>
              <a:buNone/>
            </a:pPr>
            <a:r>
              <a:rPr lang="en" sz="1800">
                <a:solidFill>
                  <a:srgbClr val="FFFF00"/>
                </a:solidFill>
                <a:latin typeface="Source Code Pro"/>
                <a:ea typeface="Source Code Pro"/>
                <a:cs typeface="Source Code Pro"/>
                <a:sym typeface="Source Code Pro"/>
              </a:rPr>
              <a:t>int </a:t>
            </a:r>
            <a:r>
              <a:rPr lang="en" sz="1800">
                <a:solidFill>
                  <a:schemeClr val="lt1"/>
                </a:solidFill>
                <a:latin typeface="Source Code Pro"/>
                <a:ea typeface="Source Code Pro"/>
                <a:cs typeface="Source Code Pro"/>
                <a:sym typeface="Source Code Pro"/>
              </a:rPr>
              <a:t>shared_state = 0;</a:t>
            </a:r>
            <a:endParaRPr sz="1800">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lang="en" sz="1800">
                <a:solidFill>
                  <a:schemeClr val="dk1"/>
                </a:solidFill>
                <a:latin typeface="Source Code Pro"/>
                <a:ea typeface="Source Code Pro"/>
                <a:cs typeface="Source Code Pro"/>
                <a:sym typeface="Source Code Pro"/>
              </a:rPr>
              <a:t>semaphore</a:t>
            </a:r>
            <a:r>
              <a:rPr b="0" i="0" lang="en" sz="1800" u="none" cap="none" strike="noStrike">
                <a:solidFill>
                  <a:srgbClr val="FFFFFF"/>
                </a:solidFill>
                <a:latin typeface="Source Code Pro"/>
                <a:ea typeface="Source Code Pro"/>
                <a:cs typeface="Source Code Pro"/>
                <a:sym typeface="Source Code Pro"/>
              </a:rPr>
              <a:t> lock = 1;  </a:t>
            </a:r>
            <a:r>
              <a:rPr b="0" i="0" lang="en" sz="1800" u="none" cap="none" strike="noStrike">
                <a:solidFill>
                  <a:schemeClr val="lt2"/>
                </a:solidFill>
                <a:latin typeface="Source Code Pro"/>
                <a:ea typeface="Source Code Pro"/>
                <a:cs typeface="Source Code Pro"/>
                <a:sym typeface="Source Code Pro"/>
              </a:rPr>
              <a:t>// 0 = locked, 1 = unlocked</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00"/>
                </a:solidFill>
                <a:latin typeface="Source Code Pro"/>
                <a:ea typeface="Source Code Pro"/>
                <a:cs typeface="Source Code Pro"/>
                <a:sym typeface="Source Code Pro"/>
              </a:rPr>
              <a:t>void</a:t>
            </a:r>
            <a:r>
              <a:rPr b="0" i="0" lang="en" sz="1800" u="none" cap="none" strike="noStrike">
                <a:solidFill>
                  <a:srgbClr val="FFFFFF"/>
                </a:solidFill>
                <a:latin typeface="Source Code Pro"/>
                <a:ea typeface="Source Code Pro"/>
                <a:cs typeface="Source Code Pro"/>
                <a:sym typeface="Source Code Pro"/>
              </a:rPr>
              <a:t> </a:t>
            </a:r>
            <a:r>
              <a:rPr lang="en" sz="1800">
                <a:solidFill>
                  <a:schemeClr val="accent5"/>
                </a:solidFill>
                <a:latin typeface="Source Code Pro"/>
                <a:ea typeface="Source Code Pro"/>
                <a:cs typeface="Source Code Pro"/>
                <a:sym typeface="Source Code Pro"/>
              </a:rPr>
              <a:t>increment</a:t>
            </a:r>
            <a:r>
              <a:rPr b="0" i="0" lang="en" sz="1800" u="none" cap="none" strike="noStrike">
                <a:solidFill>
                  <a:srgbClr val="FFFFFF"/>
                </a:solidFill>
                <a:latin typeface="Source Code Pro"/>
                <a:ea typeface="Source Code Pro"/>
                <a:cs typeface="Source Code Pro"/>
                <a:sym typeface="Source Code Pro"/>
              </a:rPr>
              <a:t>()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down() blocks while semaphore value is 0.</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2"/>
                </a:solidFill>
                <a:latin typeface="Source Code Pro"/>
                <a:ea typeface="Source Code Pro"/>
                <a:cs typeface="Source Code Pro"/>
                <a:sym typeface="Source Code Pro"/>
              </a:rPr>
              <a:t>  // acts like mutex::lock().</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lock.down();</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FFFFFF"/>
                </a:solidFill>
                <a:latin typeface="Source Code Pro"/>
                <a:ea typeface="Source Code Pro"/>
                <a:cs typeface="Source Code Pro"/>
                <a:sym typeface="Source Code Pro"/>
              </a:rPr>
              <a:t>  shared_state++;</a:t>
            </a:r>
            <a:endParaRPr sz="1800">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acts like mutex::unlock()</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lock.up();</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a:t>
            </a:r>
            <a:endParaRPr b="0" i="0" sz="1800" u="none" cap="none" strike="noStrike">
              <a:solidFill>
                <a:srgbClr val="FFFFFF"/>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6"/>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Semaphores: janky cv (ordering constraint)</a:t>
            </a:r>
            <a:endParaRPr/>
          </a:p>
        </p:txBody>
      </p:sp>
      <p:sp>
        <p:nvSpPr>
          <p:cNvPr id="234" name="Google Shape;234;p46"/>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sz="2400"/>
          </a:p>
        </p:txBody>
      </p:sp>
      <p:sp>
        <p:nvSpPr>
          <p:cNvPr id="235" name="Google Shape;235;p46"/>
          <p:cNvSpPr txBox="1"/>
          <p:nvPr/>
        </p:nvSpPr>
        <p:spPr>
          <a:xfrm>
            <a:off x="311700" y="1176375"/>
            <a:ext cx="8616600" cy="3704400"/>
          </a:xfrm>
          <a:prstGeom prst="rect">
            <a:avLst/>
          </a:prstGeom>
          <a:solidFill>
            <a:srgbClr val="42424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Source Code Pro"/>
                <a:ea typeface="Source Code Pro"/>
                <a:cs typeface="Source Code Pro"/>
                <a:sym typeface="Source Code Pro"/>
              </a:rPr>
              <a:t>sema</a:t>
            </a:r>
            <a:r>
              <a:rPr lang="en" sz="1800">
                <a:solidFill>
                  <a:schemeClr val="dk1"/>
                </a:solidFill>
                <a:latin typeface="Source Code Pro"/>
                <a:ea typeface="Source Code Pro"/>
                <a:cs typeface="Source Code Pro"/>
                <a:sym typeface="Source Code Pro"/>
              </a:rPr>
              <a:t>phore</a:t>
            </a:r>
            <a:r>
              <a:rPr b="0" i="0" lang="en" sz="1800" u="none" cap="none" strike="noStrike">
                <a:solidFill>
                  <a:srgbClr val="FFFFFF"/>
                </a:solidFill>
                <a:latin typeface="Source Code Pro"/>
                <a:ea typeface="Source Code Pro"/>
                <a:cs typeface="Source Code Pro"/>
                <a:sym typeface="Source Code Pro"/>
              </a:rPr>
              <a:t> waiting_room = 0;  </a:t>
            </a:r>
            <a:r>
              <a:rPr b="0" i="0" lang="en" sz="1800" u="none" cap="none" strike="noStrike">
                <a:solidFill>
                  <a:schemeClr val="lt2"/>
                </a:solidFill>
                <a:latin typeface="Source Code Pro"/>
                <a:ea typeface="Source Code Pro"/>
                <a:cs typeface="Source Code Pro"/>
                <a:sym typeface="Source Code Pro"/>
              </a:rPr>
              <a:t>// 0 = </a:t>
            </a:r>
            <a:r>
              <a:rPr lang="en" sz="1800">
                <a:solidFill>
                  <a:schemeClr val="lt2"/>
                </a:solidFill>
                <a:latin typeface="Source Code Pro"/>
                <a:ea typeface="Source Code Pro"/>
                <a:cs typeface="Source Code Pro"/>
                <a:sym typeface="Source Code Pro"/>
              </a:rPr>
              <a:t>staff member</a:t>
            </a:r>
            <a:r>
              <a:rPr b="0" i="0" lang="en" sz="1800" u="none" cap="none" strike="noStrike">
                <a:solidFill>
                  <a:schemeClr val="lt2"/>
                </a:solidFill>
                <a:latin typeface="Source Code Pro"/>
                <a:ea typeface="Source Code Pro"/>
                <a:cs typeface="Source Code Pro"/>
                <a:sym typeface="Source Code Pro"/>
              </a:rPr>
              <a:t> busy</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00"/>
                </a:solidFill>
                <a:latin typeface="Source Code Pro"/>
                <a:ea typeface="Source Code Pro"/>
                <a:cs typeface="Source Code Pro"/>
                <a:sym typeface="Source Code Pro"/>
              </a:rPr>
              <a:t>void</a:t>
            </a:r>
            <a:r>
              <a:rPr b="0" i="0" lang="en" sz="1800" u="none" cap="none" strike="noStrike">
                <a:solidFill>
                  <a:srgbClr val="FFFFFF"/>
                </a:solidFill>
                <a:latin typeface="Source Code Pro"/>
                <a:ea typeface="Source Code Pro"/>
                <a:cs typeface="Source Code Pro"/>
                <a:sym typeface="Source Code Pro"/>
              </a:rPr>
              <a:t> </a:t>
            </a:r>
            <a:r>
              <a:rPr lang="en" sz="1800">
                <a:solidFill>
                  <a:schemeClr val="accent5"/>
                </a:solidFill>
                <a:latin typeface="Source Code Pro"/>
                <a:ea typeface="Source Code Pro"/>
                <a:cs typeface="Source Code Pro"/>
                <a:sym typeface="Source Code Pro"/>
              </a:rPr>
              <a:t>go_to_office_hours</a:t>
            </a:r>
            <a:r>
              <a:rPr b="0" i="0" lang="en" sz="1800" u="none" cap="none" strike="noStrike">
                <a:solidFill>
                  <a:srgbClr val="FFFFFF"/>
                </a:solidFill>
                <a:latin typeface="Source Code Pro"/>
                <a:ea typeface="Source Code Pro"/>
                <a:cs typeface="Source Code Pro"/>
                <a:sym typeface="Source Code Pro"/>
              </a:rPr>
              <a:t>() {</a:t>
            </a:r>
            <a:endParaRPr sz="1800">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wait if </a:t>
            </a:r>
            <a:r>
              <a:rPr lang="en" sz="1800">
                <a:solidFill>
                  <a:schemeClr val="lt2"/>
                </a:solidFill>
                <a:latin typeface="Source Code Pro"/>
                <a:ea typeface="Source Code Pro"/>
                <a:cs typeface="Source Code Pro"/>
                <a:sym typeface="Source Code Pro"/>
              </a:rPr>
              <a:t>staff member</a:t>
            </a:r>
            <a:r>
              <a:rPr b="0" i="0" lang="en" sz="1800" u="none" cap="none" strike="noStrike">
                <a:solidFill>
                  <a:schemeClr val="lt2"/>
                </a:solidFill>
                <a:latin typeface="Source Code Pro"/>
                <a:ea typeface="Source Code Pro"/>
                <a:cs typeface="Source Code Pro"/>
                <a:sym typeface="Source Code Pro"/>
              </a:rPr>
              <a:t> busy</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waiting_room.down();</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a:t>
            </a:r>
            <a:r>
              <a:rPr lang="en" sz="1800">
                <a:solidFill>
                  <a:schemeClr val="lt2"/>
                </a:solidFill>
                <a:latin typeface="Source Code Pro"/>
                <a:ea typeface="Source Code Pro"/>
                <a:cs typeface="Source Code Pro"/>
                <a:sym typeface="Source Code Pro"/>
              </a:rPr>
              <a:t>tell staff member what's wrong</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2"/>
                </a:solidFill>
                <a:latin typeface="Source Code Pro"/>
                <a:ea typeface="Source Code Pro"/>
                <a:cs typeface="Source Code Pro"/>
                <a:sym typeface="Source Code Pro"/>
              </a:rPr>
              <a:t>  </a:t>
            </a:r>
            <a:r>
              <a:rPr b="0" i="0" lang="en" sz="1800" u="none" cap="none" strike="noStrike">
                <a:solidFill>
                  <a:schemeClr val="lt1"/>
                </a:solidFill>
                <a:latin typeface="Source Code Pro"/>
                <a:ea typeface="Source Code Pro"/>
                <a:cs typeface="Source Code Pro"/>
                <a:sym typeface="Source Code Pro"/>
              </a:rPr>
              <a:t>cout &lt;&lt; </a:t>
            </a:r>
            <a:r>
              <a:rPr b="0" i="0" lang="en" sz="1800" u="none" cap="none" strike="noStrike">
                <a:solidFill>
                  <a:srgbClr val="6AA84F"/>
                </a:solidFill>
                <a:latin typeface="Source Code Pro"/>
                <a:ea typeface="Source Code Pro"/>
                <a:cs typeface="Source Code Pro"/>
                <a:sym typeface="Source Code Pro"/>
              </a:rPr>
              <a:t>“</a:t>
            </a:r>
            <a:r>
              <a:rPr lang="en" sz="1800">
                <a:solidFill>
                  <a:srgbClr val="6AA84F"/>
                </a:solidFill>
                <a:latin typeface="Source Code Pro"/>
                <a:ea typeface="Source Code Pro"/>
                <a:cs typeface="Source Code Pro"/>
                <a:sym typeface="Source Code Pro"/>
              </a:rPr>
              <a:t>my code isn't working :(</a:t>
            </a:r>
            <a:r>
              <a:rPr b="0" i="0" lang="en" sz="1800" u="none" cap="none" strike="noStrike">
                <a:solidFill>
                  <a:srgbClr val="6AA84F"/>
                </a:solidFill>
                <a:latin typeface="Source Code Pro"/>
                <a:ea typeface="Source Code Pro"/>
                <a:cs typeface="Source Code Pro"/>
                <a:sym typeface="Source Code Pro"/>
              </a:rPr>
              <a:t>”</a:t>
            </a:r>
            <a:r>
              <a:rPr b="0" i="0" lang="en" sz="1800" u="none" cap="none" strike="noStrike">
                <a:solidFill>
                  <a:schemeClr val="lt1"/>
                </a:solidFill>
                <a:latin typeface="Source Code Pro"/>
                <a:ea typeface="Source Code Pro"/>
                <a:cs typeface="Source Code Pro"/>
                <a:sym typeface="Source Code Pro"/>
              </a:rPr>
              <a:t> &lt;&lt; endl;</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void</a:t>
            </a:r>
            <a:r>
              <a:rPr b="0" i="0" lang="en" sz="1800" u="none" cap="none" strike="noStrike">
                <a:solidFill>
                  <a:srgbClr val="FFFFFF"/>
                </a:solidFill>
                <a:latin typeface="Source Code Pro"/>
                <a:ea typeface="Source Code Pro"/>
                <a:cs typeface="Source Code Pro"/>
                <a:sym typeface="Source Code Pro"/>
              </a:rPr>
              <a:t> </a:t>
            </a:r>
            <a:r>
              <a:rPr lang="en" sz="1800">
                <a:solidFill>
                  <a:schemeClr val="accent5"/>
                </a:solidFill>
                <a:latin typeface="Source Code Pro"/>
                <a:ea typeface="Source Code Pro"/>
                <a:cs typeface="Source Code Pro"/>
                <a:sym typeface="Source Code Pro"/>
              </a:rPr>
              <a:t>help_student</a:t>
            </a:r>
            <a:r>
              <a:rPr b="0" i="0" lang="en" sz="1800" u="none" cap="none" strike="noStrike">
                <a:solidFill>
                  <a:srgbClr val="FFFFFF"/>
                </a:solidFill>
                <a:latin typeface="Source Code Pro"/>
                <a:ea typeface="Source Code Pro"/>
                <a:cs typeface="Source Code Pro"/>
                <a:sym typeface="Source Code Pro"/>
              </a:rPr>
              <a:t>() {</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cout &lt;&lt; </a:t>
            </a:r>
            <a:r>
              <a:rPr b="0" i="0" lang="en" sz="1800" u="none" cap="none" strike="noStrike">
                <a:solidFill>
                  <a:srgbClr val="6AA84F"/>
                </a:solidFill>
                <a:latin typeface="Source Code Pro"/>
                <a:ea typeface="Source Code Pro"/>
                <a:cs typeface="Source Code Pro"/>
                <a:sym typeface="Source Code Pro"/>
              </a:rPr>
              <a:t>"did you try </a:t>
            </a:r>
            <a:r>
              <a:rPr lang="en" sz="1800">
                <a:solidFill>
                  <a:srgbClr val="6AA84F"/>
                </a:solidFill>
                <a:latin typeface="Source Code Pro"/>
                <a:ea typeface="Source Code Pro"/>
                <a:cs typeface="Source Code Pro"/>
                <a:sym typeface="Source Code Pro"/>
              </a:rPr>
              <a:t>running it on CAEN?</a:t>
            </a:r>
            <a:r>
              <a:rPr b="0" i="0" lang="en" sz="1800" u="none" cap="none" strike="noStrike">
                <a:solidFill>
                  <a:srgbClr val="6AA84F"/>
                </a:solidFill>
                <a:latin typeface="Source Code Pro"/>
                <a:ea typeface="Source Code Pro"/>
                <a:cs typeface="Source Code Pro"/>
                <a:sym typeface="Source Code Pro"/>
              </a:rPr>
              <a:t>"</a:t>
            </a:r>
            <a:r>
              <a:rPr b="0" i="0" lang="en" sz="1800" u="none" cap="none" strike="noStrike">
                <a:solidFill>
                  <a:srgbClr val="FFFFFF"/>
                </a:solidFill>
                <a:latin typeface="Source Code Pro"/>
                <a:ea typeface="Source Code Pro"/>
                <a:cs typeface="Source Code Pro"/>
                <a:sym typeface="Source Code Pro"/>
              </a:rPr>
              <a:t> &lt;&lt; endl;</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  waiting_room.up();</a:t>
            </a:r>
            <a:endParaRPr b="0" i="0" sz="1800" u="none" cap="none" strike="noStrike">
              <a:solidFill>
                <a:srgbClr val="FFFFFF"/>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FFFFFF"/>
                </a:solidFill>
                <a:latin typeface="Source Code Pro"/>
                <a:ea typeface="Source Code Pro"/>
                <a:cs typeface="Source Code Pro"/>
                <a:sym typeface="Source Code Pro"/>
              </a:rPr>
              <a:t>}</a:t>
            </a:r>
            <a:endParaRPr b="0" i="0" sz="1800" u="none" cap="none" strike="noStrike">
              <a:solidFill>
                <a:srgbClr val="FFFFFF"/>
              </a:solidFill>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7"/>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Semaphores: when to use?</a:t>
            </a:r>
            <a:endParaRPr/>
          </a:p>
        </p:txBody>
      </p:sp>
      <p:sp>
        <p:nvSpPr>
          <p:cNvPr id="241" name="Google Shape;241;p47"/>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arenR"/>
            </a:pPr>
            <a:r>
              <a:rPr lang="en"/>
              <a:t>Use when some aspect of your program maps nicely to the integer value represented by the semaphore.</a:t>
            </a:r>
            <a:endParaRPr/>
          </a:p>
          <a:p>
            <a:pPr indent="0" lvl="0" marL="0" rtl="0" algn="l">
              <a:lnSpc>
                <a:spcPct val="115000"/>
              </a:lnSpc>
              <a:spcBef>
                <a:spcPts val="1600"/>
              </a:spcBef>
              <a:spcAft>
                <a:spcPts val="0"/>
              </a:spcAft>
              <a:buSzPts val="1800"/>
              <a:buNone/>
            </a:pPr>
            <a:r>
              <a:rPr lang="en"/>
              <a:t>Example: producer-consumer</a:t>
            </a:r>
            <a:endParaRPr/>
          </a:p>
          <a:p>
            <a:pPr indent="-342900" lvl="0" marL="457200" rtl="0" algn="l">
              <a:lnSpc>
                <a:spcPct val="115000"/>
              </a:lnSpc>
              <a:spcBef>
                <a:spcPts val="1600"/>
              </a:spcBef>
              <a:spcAft>
                <a:spcPts val="0"/>
              </a:spcAft>
              <a:buSzPts val="1800"/>
              <a:buAutoNum type="arabicParenR"/>
            </a:pPr>
            <a:r>
              <a:rPr lang="en"/>
              <a:t>Use on the exam if we tell you to.</a:t>
            </a:r>
            <a:endParaRPr/>
          </a:p>
          <a:p>
            <a:pPr indent="-342900" lvl="0" marL="457200" rtl="0" algn="l">
              <a:lnSpc>
                <a:spcPct val="115000"/>
              </a:lnSpc>
              <a:spcBef>
                <a:spcPts val="0"/>
              </a:spcBef>
              <a:spcAft>
                <a:spcPts val="0"/>
              </a:spcAft>
              <a:buSzPts val="1800"/>
              <a:buAutoNum type="arabicParenR"/>
            </a:pPr>
            <a:r>
              <a:rPr lang="en"/>
              <a:t>Otherwise, always prefer monitors.</a:t>
            </a:r>
            <a:endParaRPr/>
          </a:p>
          <a:p>
            <a:pPr indent="-317500" lvl="1" marL="914400" rtl="0" algn="l">
              <a:lnSpc>
                <a:spcPct val="115000"/>
              </a:lnSpc>
              <a:spcBef>
                <a:spcPts val="0"/>
              </a:spcBef>
              <a:spcAft>
                <a:spcPts val="0"/>
              </a:spcAft>
              <a:buSzPts val="1400"/>
              <a:buChar char="○"/>
            </a:pPr>
            <a:r>
              <a:rPr lang="en"/>
              <a:t>semaphores make code less readable (not always obvious if it's being used for mutual exclusion or ordering)</a:t>
            </a:r>
            <a:endParaRPr/>
          </a:p>
          <a:p>
            <a:pPr indent="-317500" lvl="1" marL="914400" rtl="0" algn="l">
              <a:lnSpc>
                <a:spcPct val="115000"/>
              </a:lnSpc>
              <a:spcBef>
                <a:spcPts val="0"/>
              </a:spcBef>
              <a:spcAft>
                <a:spcPts val="0"/>
              </a:spcAft>
              <a:buSzPts val="1400"/>
              <a:buChar char="○"/>
            </a:pPr>
            <a:r>
              <a:rPr lang="en"/>
              <a:t>prefer higher-level abstractions when available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9"/>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Luxury Box! Now with semaphores!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Luxury box using semaphores</a:t>
            </a:r>
            <a:endParaRPr/>
          </a:p>
        </p:txBody>
      </p:sp>
      <p:sp>
        <p:nvSpPr>
          <p:cNvPr id="257" name="Google Shape;257;p5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Policy: If X are currently in the box, then new X are allowed to enter as long as there are no waiting Y. Otherwise they must wait.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1"/>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Barriers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Barriers</a:t>
            </a:r>
            <a:endParaRPr/>
          </a:p>
        </p:txBody>
      </p:sp>
      <p:sp>
        <p:nvSpPr>
          <p:cNvPr id="268" name="Google Shape;268;p52"/>
          <p:cNvSpPr txBox="1"/>
          <p:nvPr>
            <p:ph idx="1" type="body"/>
          </p:nvPr>
        </p:nvSpPr>
        <p:spPr>
          <a:xfrm>
            <a:off x="311700" y="1468825"/>
            <a:ext cx="47631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Barriers allow a set of threads to synchronize their progress.</a:t>
            </a:r>
            <a:endParaRPr/>
          </a:p>
          <a:p>
            <a:pPr indent="0" lvl="0" marL="0" rtl="0" algn="l">
              <a:lnSpc>
                <a:spcPct val="115000"/>
              </a:lnSpc>
              <a:spcBef>
                <a:spcPts val="1600"/>
              </a:spcBef>
              <a:spcAft>
                <a:spcPts val="1600"/>
              </a:spcAft>
              <a:buSzPts val="1800"/>
              <a:buNone/>
            </a:pPr>
            <a:r>
              <a:rPr lang="en"/>
              <a:t>Threads "check in" or wait at a barrier and are only allowed to proceed past the barrier after all the threads have checked in.</a:t>
            </a:r>
            <a:endParaRPr/>
          </a:p>
        </p:txBody>
      </p:sp>
      <p:pic>
        <p:nvPicPr>
          <p:cNvPr id="269" name="Google Shape;269;p52"/>
          <p:cNvPicPr preferRelativeResize="0"/>
          <p:nvPr/>
        </p:nvPicPr>
        <p:blipFill rotWithShape="1">
          <a:blip r:embed="rId3">
            <a:alphaModFix/>
          </a:blip>
          <a:srcRect b="0" l="0" r="0" t="0"/>
          <a:stretch/>
        </p:blipFill>
        <p:spPr>
          <a:xfrm>
            <a:off x="5227150" y="1468825"/>
            <a:ext cx="3667175" cy="2605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p53"/>
          <p:cNvCxnSpPr/>
          <p:nvPr/>
        </p:nvCxnSpPr>
        <p:spPr>
          <a:xfrm>
            <a:off x="5401250" y="855750"/>
            <a:ext cx="0" cy="3432000"/>
          </a:xfrm>
          <a:prstGeom prst="straightConnector1">
            <a:avLst/>
          </a:prstGeom>
          <a:noFill/>
          <a:ln cap="flat" cmpd="sng" w="76200">
            <a:solidFill>
              <a:schemeClr val="lt2"/>
            </a:solidFill>
            <a:prstDash val="solid"/>
            <a:round/>
            <a:headEnd len="sm" w="sm" type="none"/>
            <a:tailEnd len="sm" w="sm" type="none"/>
          </a:ln>
        </p:spPr>
      </p:cxnSp>
      <p:sp>
        <p:nvSpPr>
          <p:cNvPr id="275" name="Google Shape;275;p53"/>
          <p:cNvSpPr/>
          <p:nvPr/>
        </p:nvSpPr>
        <p:spPr>
          <a:xfrm>
            <a:off x="4168425" y="1335625"/>
            <a:ext cx="612900" cy="58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A</a:t>
            </a:r>
            <a:endParaRPr b="0" i="0" sz="1400" u="none" cap="none" strike="noStrike">
              <a:solidFill>
                <a:srgbClr val="FFFFFF"/>
              </a:solidFill>
              <a:latin typeface="Arial"/>
              <a:ea typeface="Arial"/>
              <a:cs typeface="Arial"/>
              <a:sym typeface="Arial"/>
            </a:endParaRPr>
          </a:p>
        </p:txBody>
      </p:sp>
      <p:sp>
        <p:nvSpPr>
          <p:cNvPr id="276" name="Google Shape;276;p53"/>
          <p:cNvSpPr/>
          <p:nvPr/>
        </p:nvSpPr>
        <p:spPr>
          <a:xfrm>
            <a:off x="4168425" y="2278650"/>
            <a:ext cx="612900" cy="58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B</a:t>
            </a:r>
            <a:endParaRPr b="0" i="0" sz="1400" u="none" cap="none" strike="noStrike">
              <a:solidFill>
                <a:srgbClr val="FFFFFF"/>
              </a:solidFill>
              <a:latin typeface="Arial"/>
              <a:ea typeface="Arial"/>
              <a:cs typeface="Arial"/>
              <a:sym typeface="Arial"/>
            </a:endParaRPr>
          </a:p>
        </p:txBody>
      </p:sp>
      <p:sp>
        <p:nvSpPr>
          <p:cNvPr id="277" name="Google Shape;277;p53"/>
          <p:cNvSpPr/>
          <p:nvPr/>
        </p:nvSpPr>
        <p:spPr>
          <a:xfrm>
            <a:off x="4168425" y="3221675"/>
            <a:ext cx="612900" cy="586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Arial"/>
                <a:ea typeface="Arial"/>
                <a:cs typeface="Arial"/>
                <a:sym typeface="Arial"/>
              </a:rPr>
              <a:t>C</a:t>
            </a:r>
            <a:endParaRPr b="0" i="0" sz="1400" u="none" cap="none" strike="noStrike">
              <a:solidFill>
                <a:srgbClr val="FFFFFF"/>
              </a:solidFill>
              <a:latin typeface="Arial"/>
              <a:ea typeface="Arial"/>
              <a:cs typeface="Arial"/>
              <a:sym typeface="Arial"/>
            </a:endParaRPr>
          </a:p>
        </p:txBody>
      </p:sp>
      <p:cxnSp>
        <p:nvCxnSpPr>
          <p:cNvPr id="278" name="Google Shape;278;p53"/>
          <p:cNvCxnSpPr/>
          <p:nvPr/>
        </p:nvCxnSpPr>
        <p:spPr>
          <a:xfrm>
            <a:off x="5401250" y="929725"/>
            <a:ext cx="0" cy="3432000"/>
          </a:xfrm>
          <a:prstGeom prst="straightConnector1">
            <a:avLst/>
          </a:prstGeom>
          <a:noFill/>
          <a:ln cap="flat" cmpd="sng" w="76200">
            <a:solidFill>
              <a:schemeClr val="lt2"/>
            </a:solidFill>
            <a:prstDash val="dash"/>
            <a:round/>
            <a:headEnd len="sm" w="sm" type="none"/>
            <a:tailEnd len="sm" w="sm" type="none"/>
          </a:ln>
        </p:spPr>
      </p:cxnSp>
      <p:sp>
        <p:nvSpPr>
          <p:cNvPr id="279" name="Google Shape;279;p5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Barriers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2000"/>
                                        <p:tgtEl>
                                          <p:spTgt spid="27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1200"/>
                                        <p:tgtEl>
                                          <p:spTgt spid="27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700"/>
                                        <p:tgtEl>
                                          <p:spTgt spid="276"/>
                                        </p:tgtEl>
                                        <p:attrNameLst>
                                          <p:attrName>ppt_x</p:attrName>
                                        </p:attrNameLst>
                                      </p:cBhvr>
                                      <p:tavLst>
                                        <p:tav fmla="" tm="0">
                                          <p:val>
                                            <p:strVal val="#ppt_x-1"/>
                                          </p:val>
                                        </p:tav>
                                        <p:tav fmla="" tm="100000">
                                          <p:val>
                                            <p:strVal val="#ppt_x"/>
                                          </p:val>
                                        </p:tav>
                                      </p:tavLst>
                                    </p:anim>
                                  </p:childTnLst>
                                </p:cTn>
                              </p:par>
                            </p:childTnLst>
                          </p:cTn>
                        </p:par>
                        <p:par>
                          <p:cTn fill="hold">
                            <p:stCondLst>
                              <p:cond delay="700"/>
                            </p:stCondLst>
                            <p:childTnLst>
                              <p:par>
                                <p:cTn fill="hold" nodeType="afterEffect" presetClass="exit" presetID="10" presetSubtype="0">
                                  <p:stCondLst>
                                    <p:cond delay="0"/>
                                  </p:stCondLst>
                                  <p:childTnLst>
                                    <p:animEffect filter="fade" transition="out">
                                      <p:cBhvr>
                                        <p:cTn dur="500"/>
                                        <p:tgtEl>
                                          <p:spTgt spid="274"/>
                                        </p:tgtEl>
                                      </p:cBhvr>
                                    </p:animEffect>
                                    <p:set>
                                      <p:cBhvr>
                                        <p:cTn dur="1" fill="hold">
                                          <p:stCondLst>
                                            <p:cond delay="500"/>
                                          </p:stCondLst>
                                        </p:cTn>
                                        <p:tgtEl>
                                          <p:spTgt spid="2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277"/>
                                        </p:tgtEl>
                                        <p:attrNameLst>
                                          <p:attrName>ppt_x</p:attrName>
                                        </p:attrNameLst>
                                      </p:cBhvr>
                                      <p:tavLst>
                                        <p:tav fmla="" tm="0">
                                          <p:val>
                                            <p:strVal val="#ppt_x"/>
                                          </p:val>
                                        </p:tav>
                                        <p:tav fmla="" tm="100000">
                                          <p:val>
                                            <p:strVal val="#ppt_x+1"/>
                                          </p:val>
                                        </p:tav>
                                      </p:tavLst>
                                    </p:anim>
                                    <p:set>
                                      <p:cBhvr>
                                        <p:cTn dur="1" fill="hold">
                                          <p:stCondLst>
                                            <p:cond delay="1000"/>
                                          </p:stCondLst>
                                        </p:cTn>
                                        <p:tgtEl>
                                          <p:spTgt spid="277"/>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500"/>
                                        <p:tgtEl>
                                          <p:spTgt spid="275"/>
                                        </p:tgtEl>
                                        <p:attrNameLst>
                                          <p:attrName>ppt_x</p:attrName>
                                        </p:attrNameLst>
                                      </p:cBhvr>
                                      <p:tavLst>
                                        <p:tav fmla="" tm="0">
                                          <p:val>
                                            <p:strVal val="#ppt_x"/>
                                          </p:val>
                                        </p:tav>
                                        <p:tav fmla="" tm="100000">
                                          <p:val>
                                            <p:strVal val="#ppt_x+1"/>
                                          </p:val>
                                        </p:tav>
                                      </p:tavLst>
                                    </p:anim>
                                    <p:set>
                                      <p:cBhvr>
                                        <p:cTn dur="1" fill="hold">
                                          <p:stCondLst>
                                            <p:cond delay="1500"/>
                                          </p:stCondLst>
                                        </p:cTn>
                                        <p:tgtEl>
                                          <p:spTgt spid="275"/>
                                        </p:tgtEl>
                                        <p:attrNameLst>
                                          <p:attrName>style.visibility</p:attrName>
                                        </p:attrNameLst>
                                      </p:cBhvr>
                                      <p:to>
                                        <p:strVal val="hidden"/>
                                      </p:to>
                                    </p:set>
                                  </p:childTnLst>
                                </p:cTn>
                              </p:par>
                              <p:par>
                                <p:cTn fill="hold" nodeType="withEffect" presetClass="exit" presetID="2" presetSubtype="2">
                                  <p:stCondLst>
                                    <p:cond delay="0"/>
                                  </p:stCondLst>
                                  <p:childTnLst>
                                    <p:anim calcmode="lin" valueType="num">
                                      <p:cBhvr additive="base">
                                        <p:cTn dur="1300"/>
                                        <p:tgtEl>
                                          <p:spTgt spid="276"/>
                                        </p:tgtEl>
                                        <p:attrNameLst>
                                          <p:attrName>ppt_x</p:attrName>
                                        </p:attrNameLst>
                                      </p:cBhvr>
                                      <p:tavLst>
                                        <p:tav fmla="" tm="0">
                                          <p:val>
                                            <p:strVal val="#ppt_x"/>
                                          </p:val>
                                        </p:tav>
                                        <p:tav fmla="" tm="100000">
                                          <p:val>
                                            <p:strVal val="#ppt_x+1"/>
                                          </p:val>
                                        </p:tav>
                                      </p:tavLst>
                                    </p:anim>
                                    <p:set>
                                      <p:cBhvr>
                                        <p:cTn dur="1" fill="hold">
                                          <p:stCondLst>
                                            <p:cond delay="1300"/>
                                          </p:stCondLst>
                                        </p:cTn>
                                        <p:tgtEl>
                                          <p:spTgt spid="2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4"/>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Project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title"/>
          </p:nvPr>
        </p:nvSpPr>
        <p:spPr>
          <a:xfrm>
            <a:off x="265500" y="1078750"/>
            <a:ext cx="4045200" cy="1789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Agenda</a:t>
            </a:r>
            <a:endParaRPr/>
          </a:p>
        </p:txBody>
      </p:sp>
      <p:sp>
        <p:nvSpPr>
          <p:cNvPr id="126" name="Google Shape;12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a:t>RAII</a:t>
            </a:r>
            <a:endParaRPr/>
          </a:p>
          <a:p>
            <a:pPr indent="-342900" lvl="0" marL="457200" rtl="0" algn="l">
              <a:lnSpc>
                <a:spcPct val="115000"/>
              </a:lnSpc>
              <a:spcBef>
                <a:spcPts val="0"/>
              </a:spcBef>
              <a:spcAft>
                <a:spcPts val="0"/>
              </a:spcAft>
              <a:buSzPts val="1800"/>
              <a:buAutoNum type="arabicPeriod"/>
            </a:pPr>
            <a:r>
              <a:rPr lang="en"/>
              <a:t>pImpl</a:t>
            </a:r>
            <a:endParaRPr/>
          </a:p>
          <a:p>
            <a:pPr indent="-342900" lvl="0" marL="457200" rtl="0" algn="l">
              <a:lnSpc>
                <a:spcPct val="115000"/>
              </a:lnSpc>
              <a:spcBef>
                <a:spcPts val="0"/>
              </a:spcBef>
              <a:spcAft>
                <a:spcPts val="0"/>
              </a:spcAft>
              <a:buSzPts val="1800"/>
              <a:buAutoNum type="arabicPeriod"/>
            </a:pPr>
            <a:r>
              <a:rPr lang="en"/>
              <a:t>Semaphores</a:t>
            </a:r>
            <a:endParaRPr/>
          </a:p>
          <a:p>
            <a:pPr indent="-342900" lvl="0" marL="457200" rtl="0" algn="l">
              <a:lnSpc>
                <a:spcPct val="115000"/>
              </a:lnSpc>
              <a:spcBef>
                <a:spcPts val="0"/>
              </a:spcBef>
              <a:spcAft>
                <a:spcPts val="0"/>
              </a:spcAft>
              <a:buSzPts val="1800"/>
              <a:buAutoNum type="arabicPeriod"/>
            </a:pPr>
            <a:r>
              <a:rPr lang="en"/>
              <a:t>Lab Q1: Luxury Box with Semaphores</a:t>
            </a:r>
            <a:endParaRPr/>
          </a:p>
          <a:p>
            <a:pPr indent="-342900" lvl="0" marL="457200" rtl="0" algn="l">
              <a:lnSpc>
                <a:spcPct val="115000"/>
              </a:lnSpc>
              <a:spcBef>
                <a:spcPts val="0"/>
              </a:spcBef>
              <a:spcAft>
                <a:spcPts val="0"/>
              </a:spcAft>
              <a:buSzPts val="1800"/>
              <a:buAutoNum type="arabicPeriod"/>
            </a:pPr>
            <a:r>
              <a:rPr lang="en"/>
              <a:t>Lab Q2: Barriers with Semaphores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2300"/>
              <a:t>The goal of project 2 is to implement the thread library you used in project 1.</a:t>
            </a:r>
            <a:endParaRPr sz="2300"/>
          </a:p>
        </p:txBody>
      </p:sp>
      <p:sp>
        <p:nvSpPr>
          <p:cNvPr id="290" name="Google Shape;290;p55"/>
          <p:cNvSpPr txBox="1"/>
          <p:nvPr>
            <p:ph idx="1" type="body"/>
          </p:nvPr>
        </p:nvSpPr>
        <p:spPr>
          <a:xfrm>
            <a:off x="311700" y="1468825"/>
            <a:ext cx="8520600" cy="329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You are going to be implementing</a:t>
            </a:r>
            <a:endParaRPr/>
          </a:p>
          <a:p>
            <a:pPr indent="-342900" lvl="0" marL="457200" rtl="0" algn="l">
              <a:lnSpc>
                <a:spcPct val="115000"/>
              </a:lnSpc>
              <a:spcBef>
                <a:spcPts val="1600"/>
              </a:spcBef>
              <a:spcAft>
                <a:spcPts val="0"/>
              </a:spcAft>
              <a:buSzPts val="1800"/>
              <a:buChar char="●"/>
            </a:pPr>
            <a:r>
              <a:rPr lang="en"/>
              <a:t>threads</a:t>
            </a:r>
            <a:endParaRPr/>
          </a:p>
          <a:p>
            <a:pPr indent="-342900" lvl="0" marL="457200" rtl="0" algn="l">
              <a:lnSpc>
                <a:spcPct val="115000"/>
              </a:lnSpc>
              <a:spcBef>
                <a:spcPts val="0"/>
              </a:spcBef>
              <a:spcAft>
                <a:spcPts val="0"/>
              </a:spcAft>
              <a:buSzPts val="1800"/>
              <a:buChar char="●"/>
            </a:pPr>
            <a:r>
              <a:rPr lang="en"/>
              <a:t>mutexes</a:t>
            </a:r>
            <a:endParaRPr/>
          </a:p>
          <a:p>
            <a:pPr indent="-342900" lvl="0" marL="457200" rtl="0" algn="l">
              <a:lnSpc>
                <a:spcPct val="115000"/>
              </a:lnSpc>
              <a:spcBef>
                <a:spcPts val="0"/>
              </a:spcBef>
              <a:spcAft>
                <a:spcPts val="0"/>
              </a:spcAft>
              <a:buSzPts val="1800"/>
              <a:buChar char="●"/>
            </a:pPr>
            <a:r>
              <a:rPr lang="en"/>
              <a:t>cvs</a:t>
            </a:r>
            <a:endParaRPr/>
          </a:p>
          <a:p>
            <a:pPr indent="0" lvl="0" marL="0" rtl="0" algn="l">
              <a:lnSpc>
                <a:spcPct val="115000"/>
              </a:lnSpc>
              <a:spcBef>
                <a:spcPts val="1600"/>
              </a:spcBef>
              <a:spcAft>
                <a:spcPts val="0"/>
              </a:spcAft>
              <a:buSzPts val="1800"/>
              <a:buNone/>
            </a:pPr>
            <a:r>
              <a:rPr lang="en"/>
              <a:t>Next week's lectures will start covering the content required for project 2.</a:t>
            </a:r>
            <a:endParaRPr/>
          </a:p>
          <a:p>
            <a:pPr indent="0" lvl="0" marL="0" rtl="0" algn="l">
              <a:lnSpc>
                <a:spcPct val="115000"/>
              </a:lnSpc>
              <a:spcBef>
                <a:spcPts val="1600"/>
              </a:spcBef>
              <a:spcAft>
                <a:spcPts val="0"/>
              </a:spcAft>
              <a:buSzPts val="1800"/>
              <a:buNone/>
            </a:pPr>
            <a:r>
              <a:rPr lang="en"/>
              <a:t>Start writing test cases now!</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type="title"/>
          </p:nvPr>
        </p:nvSpPr>
        <p:spPr>
          <a:xfrm>
            <a:off x="334575" y="2152050"/>
            <a:ext cx="8282400" cy="83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600"/>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430800" y="1889700"/>
            <a:ext cx="8282400" cy="1516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 technique: RAII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R.A.I.I.?</a:t>
            </a:r>
            <a:endParaRPr/>
          </a:p>
        </p:txBody>
      </p:sp>
      <p:sp>
        <p:nvSpPr>
          <p:cNvPr id="137" name="Google Shape;137;p30"/>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t>R</a:t>
            </a:r>
            <a:r>
              <a:rPr lang="en"/>
              <a:t>esource </a:t>
            </a:r>
            <a:r>
              <a:rPr b="1" lang="en"/>
              <a:t>A</a:t>
            </a:r>
            <a:r>
              <a:rPr lang="en"/>
              <a:t>cquisition </a:t>
            </a:r>
            <a:r>
              <a:rPr b="1" lang="en"/>
              <a:t>I</a:t>
            </a:r>
            <a:r>
              <a:rPr lang="en"/>
              <a:t>s </a:t>
            </a:r>
            <a:r>
              <a:rPr b="1" lang="en"/>
              <a:t>I</a:t>
            </a:r>
            <a:r>
              <a:rPr lang="en"/>
              <a:t>nitialization</a:t>
            </a:r>
            <a:endParaRPr/>
          </a:p>
          <a:p>
            <a:pPr indent="0" lvl="0" marL="0" rtl="0" algn="l">
              <a:lnSpc>
                <a:spcPct val="115000"/>
              </a:lnSpc>
              <a:spcBef>
                <a:spcPts val="1600"/>
              </a:spcBef>
              <a:spcAft>
                <a:spcPts val="0"/>
              </a:spcAft>
              <a:buSzPts val="1800"/>
              <a:buNone/>
            </a:pPr>
            <a:r>
              <a:rPr lang="en"/>
              <a:t>Use ctor &amp; dtor to acquire/release resources</a:t>
            </a:r>
            <a:endParaRPr/>
          </a:p>
          <a:p>
            <a:pPr indent="0" lvl="0" marL="0" rtl="0" algn="l">
              <a:lnSpc>
                <a:spcPct val="115000"/>
              </a:lnSpc>
              <a:spcBef>
                <a:spcPts val="1600"/>
              </a:spcBef>
              <a:spcAft>
                <a:spcPts val="0"/>
              </a:spcAft>
              <a:buSzPts val="1800"/>
              <a:buNone/>
            </a:pPr>
            <a:r>
              <a:rPr lang="en"/>
              <a:t>Benefits:</a:t>
            </a:r>
            <a:endParaRPr/>
          </a:p>
          <a:p>
            <a:pPr indent="-342900" lvl="0" marL="457200" rtl="0" algn="l">
              <a:lnSpc>
                <a:spcPct val="115000"/>
              </a:lnSpc>
              <a:spcBef>
                <a:spcPts val="0"/>
              </a:spcBef>
              <a:spcAft>
                <a:spcPts val="0"/>
              </a:spcAft>
              <a:buSzPts val="1800"/>
              <a:buChar char="●"/>
            </a:pPr>
            <a:r>
              <a:rPr lang="en"/>
              <a:t>Resources released when exiting scope</a:t>
            </a:r>
            <a:endParaRPr/>
          </a:p>
          <a:p>
            <a:pPr indent="-317500" lvl="1" marL="914400" rtl="0" algn="l">
              <a:lnSpc>
                <a:spcPct val="115000"/>
              </a:lnSpc>
              <a:spcBef>
                <a:spcPts val="0"/>
              </a:spcBef>
              <a:spcAft>
                <a:spcPts val="0"/>
              </a:spcAft>
              <a:buSzPts val="1400"/>
              <a:buChar char="○"/>
            </a:pPr>
            <a:r>
              <a:rPr lang="en"/>
              <a:t>function return</a:t>
            </a:r>
            <a:endParaRPr/>
          </a:p>
          <a:p>
            <a:pPr indent="-317500" lvl="1" marL="914400" rtl="0" algn="l">
              <a:lnSpc>
                <a:spcPct val="115000"/>
              </a:lnSpc>
              <a:spcBef>
                <a:spcPts val="0"/>
              </a:spcBef>
              <a:spcAft>
                <a:spcPts val="0"/>
              </a:spcAft>
              <a:buSzPts val="1400"/>
              <a:buChar char="○"/>
            </a:pPr>
            <a:r>
              <a:rPr lang="en"/>
              <a:t>thrown exception</a:t>
            </a:r>
            <a:endParaRPr/>
          </a:p>
          <a:p>
            <a:pPr indent="-342900" lvl="0" marL="457200" rtl="0" algn="l">
              <a:lnSpc>
                <a:spcPct val="115000"/>
              </a:lnSpc>
              <a:spcBef>
                <a:spcPts val="0"/>
              </a:spcBef>
              <a:spcAft>
                <a:spcPts val="0"/>
              </a:spcAft>
              <a:buSzPts val="1800"/>
              <a:buChar char="●"/>
            </a:pPr>
            <a:r>
              <a:rPr lang="en"/>
              <a:t>No worries about manually releasing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RAII: Why do I care?</a:t>
            </a:r>
            <a:endParaRPr/>
          </a:p>
        </p:txBody>
      </p:sp>
      <p:sp>
        <p:nvSpPr>
          <p:cNvPr id="143" name="Google Shape;143;p3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3000"/>
          </a:p>
          <a:p>
            <a:pPr indent="0" lvl="0" marL="0" rtl="0" algn="ctr">
              <a:lnSpc>
                <a:spcPct val="115000"/>
              </a:lnSpc>
              <a:spcBef>
                <a:spcPts val="1600"/>
              </a:spcBef>
              <a:spcAft>
                <a:spcPts val="0"/>
              </a:spcAft>
              <a:buSzPts val="1800"/>
              <a:buNone/>
            </a:pPr>
            <a:r>
              <a:rPr lang="en" sz="3000"/>
              <a:t>Project 2 and Project 4 !</a:t>
            </a:r>
            <a:endParaRPr sz="3000"/>
          </a:p>
          <a:p>
            <a:pPr indent="0" lvl="0" marL="0" rtl="0" algn="ctr">
              <a:lnSpc>
                <a:spcPct val="115000"/>
              </a:lnSpc>
              <a:spcBef>
                <a:spcPts val="1600"/>
              </a:spcBef>
              <a:spcAft>
                <a:spcPts val="1600"/>
              </a:spcAft>
              <a:buSzPts val="1800"/>
              <a:buNone/>
            </a:pPr>
            <a:r>
              <a:rPr lang="en" sz="3000"/>
              <a:t>Widely used in every C++ codebase</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Example where RAII would be useful</a:t>
            </a:r>
            <a:endParaRPr/>
          </a:p>
        </p:txBody>
      </p:sp>
      <p:sp>
        <p:nvSpPr>
          <p:cNvPr id="149" name="Google Shape;149;p32"/>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do_thing</a:t>
            </a:r>
            <a:r>
              <a:rPr b="0" i="0" lang="en" sz="1800" u="none" cap="none" strike="noStrike">
                <a:solidFill>
                  <a:schemeClr val="lt1"/>
                </a:solidFill>
                <a:latin typeface="Source Code Pro"/>
                <a:ea typeface="Source Code Pro"/>
                <a:cs typeface="Source Code Pro"/>
                <a:sym typeface="Source Code Pro"/>
              </a:rPr>
              <a:t>() { </a:t>
            </a:r>
            <a:r>
              <a:rPr b="0" i="0" lang="en" sz="1800" u="none" cap="none" strike="noStrike">
                <a:solidFill>
                  <a:schemeClr val="lt2"/>
                </a:solidFill>
                <a:latin typeface="Source Code Pro"/>
                <a:ea typeface="Source Code Pro"/>
                <a:cs typeface="Source Code Pro"/>
                <a:sym typeface="Source Code Pro"/>
              </a:rPr>
              <a:t>// Return 0 on success, -1 on failure</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m.lock();</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if</a:t>
            </a:r>
            <a:r>
              <a:rPr b="0" i="0" lang="en" sz="1800" u="none" cap="none" strike="noStrike">
                <a:solidFill>
                  <a:schemeClr val="lt1"/>
                </a:solidFill>
                <a:latin typeface="Source Code Pro"/>
                <a:ea typeface="Source Code Pro"/>
                <a:cs typeface="Source Code Pro"/>
                <a:sym typeface="Source Code Pro"/>
              </a:rPr>
              <a:t> (shared.</a:t>
            </a:r>
            <a:r>
              <a:rPr b="0" i="0" lang="en" sz="1800" u="none" cap="none" strike="noStrike">
                <a:solidFill>
                  <a:schemeClr val="accent5"/>
                </a:solidFill>
                <a:latin typeface="Source Code Pro"/>
                <a:ea typeface="Source Code Pro"/>
                <a:cs typeface="Source Code Pro"/>
                <a:sym typeface="Source Code Pro"/>
              </a:rPr>
              <a:t>action_that_might_fail_and_return_neg1</a:t>
            </a:r>
            <a:r>
              <a:rPr b="0" i="0" lang="en" sz="1800" u="none" cap="none" strike="noStrike">
                <a:solidFill>
                  <a:schemeClr val="lt1"/>
                </a:solidFill>
                <a:latin typeface="Source Code Pro"/>
                <a:ea typeface="Source Code Pro"/>
                <a:cs typeface="Source Code Pro"/>
                <a:sym typeface="Source Code Pro"/>
              </a:rPr>
              <a:t>() &lt; 0) {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m.unlock();	</a:t>
            </a:r>
            <a:r>
              <a:rPr b="1" i="0" lang="en" sz="1800" u="none" cap="none" strike="noStrike">
                <a:solidFill>
                  <a:srgbClr val="FF0000"/>
                </a:solidFill>
                <a:latin typeface="Source Code Pro"/>
                <a:ea typeface="Source Code Pro"/>
                <a:cs typeface="Source Code Pro"/>
                <a:sym typeface="Source Code Pro"/>
              </a:rPr>
              <a:t>// &lt;------</a:t>
            </a:r>
            <a:endParaRPr b="1" i="0" sz="1800" u="none" cap="none" strike="noStrike">
              <a:solidFill>
                <a:srgbClr val="FF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-1;</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if</a:t>
            </a:r>
            <a:r>
              <a:rPr b="0" i="0" lang="en" sz="1800" u="none" cap="none" strike="noStrike">
                <a:solidFill>
                  <a:schemeClr val="lt1"/>
                </a:solidFill>
                <a:latin typeface="Source Code Pro"/>
                <a:ea typeface="Source Code Pro"/>
                <a:cs typeface="Source Code Pro"/>
                <a:sym typeface="Source Code Pro"/>
              </a:rPr>
              <a:t> (shared.</a:t>
            </a:r>
            <a:r>
              <a:rPr b="0" i="0" lang="en" sz="1800" u="none" cap="none" strike="noStrike">
                <a:solidFill>
                  <a:schemeClr val="accent5"/>
                </a:solidFill>
                <a:latin typeface="Source Code Pro"/>
                <a:ea typeface="Source Code Pro"/>
                <a:cs typeface="Source Code Pro"/>
                <a:sym typeface="Source Code Pro"/>
              </a:rPr>
              <a:t>another_action_that_might_fail</a:t>
            </a:r>
            <a:r>
              <a:rPr b="0" i="0" lang="en" sz="1800" u="none" cap="none" strike="noStrike">
                <a:solidFill>
                  <a:schemeClr val="lt1"/>
                </a:solidFill>
                <a:latin typeface="Source Code Pro"/>
                <a:ea typeface="Source Code Pro"/>
                <a:cs typeface="Source Code Pro"/>
                <a:sym typeface="Source Code Pro"/>
              </a:rPr>
              <a:t>() &lt; 0)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m.unlock();	</a:t>
            </a:r>
            <a:r>
              <a:rPr b="1" i="0" lang="en" sz="1800" u="none" cap="none" strike="noStrike">
                <a:solidFill>
                  <a:srgbClr val="FF0000"/>
                </a:solidFill>
                <a:latin typeface="Source Code Pro"/>
                <a:ea typeface="Source Code Pro"/>
                <a:cs typeface="Source Code Pro"/>
                <a:sym typeface="Source Code Pro"/>
              </a:rPr>
              <a:t>// &lt;------</a:t>
            </a:r>
            <a:endParaRPr b="1" i="0" sz="1800" u="none" cap="none" strike="noStrike">
              <a:solidFill>
                <a:srgbClr val="FF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-1;</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m.unlock(); </a:t>
            </a:r>
            <a:r>
              <a:rPr b="1" i="0" lang="en" sz="1800" u="none" cap="none" strike="noStrike">
                <a:solidFill>
                  <a:srgbClr val="FF0000"/>
                </a:solidFill>
                <a:latin typeface="Source Code Pro"/>
                <a:ea typeface="Source Code Pro"/>
                <a:cs typeface="Source Code Pro"/>
                <a:sym typeface="Source Code Pro"/>
              </a:rPr>
              <a:t>// &lt;------</a:t>
            </a:r>
            <a:endParaRPr b="1" i="0" sz="1800" u="none" cap="none" strike="noStrike">
              <a:solidFill>
                <a:srgbClr val="FF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0;</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p:txBody>
      </p:sp>
      <p:sp>
        <p:nvSpPr>
          <p:cNvPr id="150" name="Google Shape;150;p32"/>
          <p:cNvSpPr txBox="1"/>
          <p:nvPr/>
        </p:nvSpPr>
        <p:spPr>
          <a:xfrm>
            <a:off x="3778800" y="3454025"/>
            <a:ext cx="5053500" cy="10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Code Pro"/>
                <a:ea typeface="Source Code Pro"/>
                <a:cs typeface="Source Code Pro"/>
                <a:sym typeface="Source Code Pro"/>
              </a:rPr>
              <a:t>A) </a:t>
            </a:r>
            <a:r>
              <a:rPr b="1" i="0" lang="en" sz="1800" u="sng" cap="none" strike="noStrike">
                <a:solidFill>
                  <a:schemeClr val="lt1"/>
                </a:solidFill>
                <a:latin typeface="Source Code Pro"/>
                <a:ea typeface="Source Code Pro"/>
                <a:cs typeface="Source Code Pro"/>
                <a:sym typeface="Source Code Pro"/>
              </a:rPr>
              <a:t>What if you forget to unlock m?? </a:t>
            </a:r>
            <a:endParaRPr b="1" sz="1800" u="sng">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1" lang="en" sz="1800">
                <a:solidFill>
                  <a:schemeClr val="lt1"/>
                </a:solidFill>
                <a:latin typeface="Source Code Pro"/>
                <a:ea typeface="Source Code Pro"/>
                <a:cs typeface="Source Code Pro"/>
                <a:sym typeface="Source Code Pro"/>
              </a:rPr>
              <a:t>   (</a:t>
            </a:r>
            <a:r>
              <a:rPr b="1" lang="en" sz="1800" u="sng">
                <a:solidFill>
                  <a:schemeClr val="lt1"/>
                </a:solidFill>
                <a:latin typeface="Source Code Pro"/>
                <a:ea typeface="Source Code Pro"/>
                <a:cs typeface="Source Code Pro"/>
                <a:sym typeface="Source Code Pro"/>
              </a:rPr>
              <a:t>correctness is jeopardized)</a:t>
            </a:r>
            <a:endParaRPr b="1" sz="1800" u="sng">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Source Code Pro"/>
                <a:ea typeface="Source Code Pro"/>
                <a:cs typeface="Source Code Pro"/>
                <a:sym typeface="Source Code Pro"/>
              </a:rPr>
              <a:t>B) </a:t>
            </a:r>
            <a:r>
              <a:rPr b="1" i="0" lang="en" sz="1800" u="sng" cap="none" strike="noStrike">
                <a:solidFill>
                  <a:schemeClr val="lt1"/>
                </a:solidFill>
                <a:latin typeface="Source Code Pro"/>
                <a:ea typeface="Source Code Pro"/>
                <a:cs typeface="Source Code Pro"/>
                <a:sym typeface="Source Code Pro"/>
              </a:rPr>
              <a:t>This is ugly and </a:t>
            </a:r>
            <a:r>
              <a:rPr b="1" i="1" lang="en" sz="1800" u="sng" cap="none" strike="noStrike">
                <a:solidFill>
                  <a:schemeClr val="lt1"/>
                </a:solidFill>
                <a:latin typeface="Source Code Pro"/>
                <a:ea typeface="Source Code Pro"/>
                <a:cs typeface="Source Code Pro"/>
                <a:sym typeface="Source Code Pro"/>
              </a:rPr>
              <a:t>bad style</a:t>
            </a:r>
            <a:endParaRPr b="1" i="0" sz="1800" u="sng"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lt1"/>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000"/>
              <a:buNone/>
            </a:pPr>
            <a:r>
              <a:rPr lang="en"/>
              <a:t>Solution: Use an RAII class</a:t>
            </a:r>
            <a:endParaRPr/>
          </a:p>
        </p:txBody>
      </p:sp>
      <p:sp>
        <p:nvSpPr>
          <p:cNvPr id="156" name="Google Shape;156;p33"/>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class</a:t>
            </a:r>
            <a:r>
              <a:rPr b="0" i="0" lang="en" sz="1800" u="none" cap="none" strike="noStrike">
                <a:solidFill>
                  <a:schemeClr val="dk1"/>
                </a:solidFill>
                <a:latin typeface="Source Code Pro"/>
                <a:ea typeface="Source Code Pro"/>
                <a:cs typeface="Source Code Pro"/>
                <a:sym typeface="Source Code Pro"/>
              </a:rPr>
              <a:t> </a:t>
            </a:r>
            <a:r>
              <a:rPr lang="en" sz="1800">
                <a:solidFill>
                  <a:schemeClr val="dk1"/>
                </a:solidFill>
                <a:latin typeface="Source Code Pro"/>
                <a:ea typeface="Source Code Pro"/>
                <a:cs typeface="Source Code Pro"/>
                <a:sym typeface="Source Code Pro"/>
              </a:rPr>
              <a:t>lock_guard</a:t>
            </a: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public</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a:t>
            </a:r>
            <a:r>
              <a:rPr lang="en" sz="1800">
                <a:solidFill>
                  <a:schemeClr val="lt2"/>
                </a:solidFill>
                <a:latin typeface="Source Code Pro"/>
                <a:ea typeface="Source Code Pro"/>
                <a:cs typeface="Source Code Pro"/>
                <a:sym typeface="Source Code Pro"/>
              </a:rPr>
              <a:t>a</a:t>
            </a:r>
            <a:r>
              <a:rPr b="0" i="0" lang="en" sz="1800" u="none" cap="none" strike="noStrike">
                <a:solidFill>
                  <a:schemeClr val="lt2"/>
                </a:solidFill>
                <a:latin typeface="Source Code Pro"/>
                <a:ea typeface="Source Code Pro"/>
                <a:cs typeface="Source Code Pro"/>
                <a:sym typeface="Source Code Pro"/>
              </a:rPr>
              <a:t>cquire resources in c</a:t>
            </a:r>
            <a:r>
              <a:rPr lang="en" sz="1800">
                <a:solidFill>
                  <a:schemeClr val="lt2"/>
                </a:solidFill>
                <a:latin typeface="Source Code Pro"/>
                <a:ea typeface="Source Code Pro"/>
                <a:cs typeface="Source Code Pro"/>
                <a:sym typeface="Source Code Pro"/>
              </a:rPr>
              <a:t>onstructor</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5"/>
                </a:solidFill>
                <a:latin typeface="Source Code Pro"/>
                <a:ea typeface="Source Code Pro"/>
                <a:cs typeface="Source Code Pro"/>
                <a:sym typeface="Source Code Pro"/>
              </a:rPr>
              <a:t>  </a:t>
            </a:r>
            <a:r>
              <a:rPr lang="en" sz="1800">
                <a:solidFill>
                  <a:schemeClr val="accent5"/>
                </a:solidFill>
                <a:latin typeface="Source Code Pro"/>
                <a:ea typeface="Source Code Pro"/>
                <a:cs typeface="Source Code Pro"/>
                <a:sym typeface="Source Code Pro"/>
              </a:rPr>
              <a:t>lock_guard</a:t>
            </a:r>
            <a:r>
              <a:rPr b="0" i="0" lang="en" sz="1800" u="none" cap="none" strike="noStrike">
                <a:solidFill>
                  <a:schemeClr val="lt1"/>
                </a:solidFill>
                <a:latin typeface="Source Code Pro"/>
                <a:ea typeface="Source Code Pro"/>
                <a:cs typeface="Source Code Pro"/>
                <a:sym typeface="Source Code Pro"/>
              </a:rPr>
              <a:t>(</a:t>
            </a:r>
            <a:r>
              <a:rPr b="0" i="0" lang="en" sz="1800" u="none" cap="none" strike="noStrike">
                <a:solidFill>
                  <a:schemeClr val="dk1"/>
                </a:solidFill>
                <a:latin typeface="Source Code Pro"/>
                <a:ea typeface="Source Code Pro"/>
                <a:cs typeface="Source Code Pro"/>
                <a:sym typeface="Source Code Pro"/>
              </a:rPr>
              <a:t>mutex</a:t>
            </a:r>
            <a:r>
              <a:rPr b="0" i="0" lang="en" sz="1800" u="none" cap="none" strike="noStrike">
                <a:solidFill>
                  <a:schemeClr val="lt1"/>
                </a:solidFill>
                <a:latin typeface="Source Code Pro"/>
                <a:ea typeface="Source Code Pro"/>
                <a:cs typeface="Source Code Pro"/>
                <a:sym typeface="Source Code Pro"/>
              </a:rPr>
              <a:t> &amp;in) : my_mutex(in)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my_mutex.lock();</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lang="en" sz="1800">
                <a:solidFill>
                  <a:schemeClr val="lt2"/>
                </a:solidFill>
                <a:latin typeface="Source Code Pro"/>
                <a:ea typeface="Source Code Pro"/>
                <a:cs typeface="Source Code Pro"/>
                <a:sym typeface="Source Code Pro"/>
              </a:rPr>
              <a:t>// release resources in destructor</a:t>
            </a:r>
            <a:endParaRPr sz="1800">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a:t>
            </a:r>
            <a:r>
              <a:rPr lang="en" sz="1800">
                <a:solidFill>
                  <a:schemeClr val="accent5"/>
                </a:solidFill>
                <a:latin typeface="Source Code Pro"/>
                <a:ea typeface="Source Code Pro"/>
                <a:cs typeface="Source Code Pro"/>
                <a:sym typeface="Source Code Pro"/>
              </a:rPr>
              <a:t>lock_guard</a:t>
            </a:r>
            <a:r>
              <a:rPr b="0" i="0" lang="en" sz="1800" u="none" cap="none" strike="noStrike">
                <a:solidFill>
                  <a:schemeClr val="lt1"/>
                </a:solidFill>
                <a:latin typeface="Source Code Pro"/>
                <a:ea typeface="Source Code Pro"/>
                <a:cs typeface="Source Code Pro"/>
                <a:sym typeface="Source Code Pro"/>
              </a:rPr>
              <a:t>() {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my_mutex.unlock();</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private</a:t>
            </a: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dk1"/>
                </a:solidFill>
                <a:latin typeface="Source Code Pro"/>
                <a:ea typeface="Source Code Pro"/>
                <a:cs typeface="Source Code Pro"/>
                <a:sym typeface="Source Code Pro"/>
              </a:rPr>
              <a:t>mutex</a:t>
            </a:r>
            <a:r>
              <a:rPr b="0" i="0" lang="en" sz="1800" u="none" cap="none" strike="noStrike">
                <a:solidFill>
                  <a:schemeClr val="lt1"/>
                </a:solidFill>
                <a:latin typeface="Source Code Pro"/>
                <a:ea typeface="Source Code Pro"/>
                <a:cs typeface="Source Code Pro"/>
                <a:sym typeface="Source Code Pro"/>
              </a:rPr>
              <a:t> &amp;my_mutex;</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Solution: Use an RAII class</a:t>
            </a:r>
            <a:endParaRPr/>
          </a:p>
        </p:txBody>
      </p:sp>
      <p:sp>
        <p:nvSpPr>
          <p:cNvPr id="162" name="Google Shape;162;p34"/>
          <p:cNvSpPr txBox="1"/>
          <p:nvPr/>
        </p:nvSpPr>
        <p:spPr>
          <a:xfrm>
            <a:off x="311700" y="1176375"/>
            <a:ext cx="8520600" cy="3704400"/>
          </a:xfrm>
          <a:prstGeom prst="rect">
            <a:avLst/>
          </a:prstGeom>
          <a:solidFill>
            <a:schemeClr val="dk2"/>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6"/>
                </a:solidFill>
                <a:latin typeface="Source Code Pro"/>
                <a:ea typeface="Source Code Pro"/>
                <a:cs typeface="Source Code Pro"/>
                <a:sym typeface="Source Code Pro"/>
              </a:rPr>
              <a:t>int</a:t>
            </a: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5"/>
                </a:solidFill>
                <a:latin typeface="Source Code Pro"/>
                <a:ea typeface="Source Code Pro"/>
                <a:cs typeface="Source Code Pro"/>
                <a:sym typeface="Source Code Pro"/>
              </a:rPr>
              <a:t>do_thing</a:t>
            </a:r>
            <a:r>
              <a:rPr b="0" i="0" lang="en" sz="1800" u="none" cap="none" strike="noStrike">
                <a:solidFill>
                  <a:schemeClr val="lt1"/>
                </a:solidFill>
                <a:latin typeface="Source Code Pro"/>
                <a:ea typeface="Source Code Pro"/>
                <a:cs typeface="Source Code Pro"/>
                <a:sym typeface="Source Code Pro"/>
              </a:rPr>
              <a:t>() { </a:t>
            </a:r>
            <a:r>
              <a:rPr b="0" i="0" lang="en" sz="1800" u="none" cap="none" strike="noStrike">
                <a:solidFill>
                  <a:schemeClr val="lt2"/>
                </a:solidFill>
                <a:latin typeface="Source Code Pro"/>
                <a:ea typeface="Source Code Pro"/>
                <a:cs typeface="Source Code Pro"/>
                <a:sym typeface="Source Code Pro"/>
              </a:rPr>
              <a:t>// Return 0 on success, -1 on failure</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lt2"/>
                </a:solidFill>
                <a:latin typeface="Source Code Pro"/>
                <a:ea typeface="Source Code Pro"/>
                <a:cs typeface="Source Code Pro"/>
                <a:sym typeface="Source Code Pro"/>
              </a:rPr>
              <a:t>// raii_lock calls lock() in ctor, unlock() in dtor</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lang="en" sz="1800">
                <a:solidFill>
                  <a:schemeClr val="dk1"/>
                </a:solidFill>
                <a:latin typeface="Source Code Pro"/>
                <a:ea typeface="Source Code Pro"/>
                <a:cs typeface="Source Code Pro"/>
                <a:sym typeface="Source Code Pro"/>
              </a:rPr>
              <a:t>lock_guard</a:t>
            </a:r>
            <a:r>
              <a:rPr b="0" i="0" lang="en" sz="1800" u="none" cap="none" strike="noStrike">
                <a:solidFill>
                  <a:schemeClr val="lt1"/>
                </a:solidFill>
                <a:latin typeface="Source Code Pro"/>
                <a:ea typeface="Source Code Pro"/>
                <a:cs typeface="Source Code Pro"/>
                <a:sym typeface="Source Code Pro"/>
              </a:rPr>
              <a:t> lock(m);</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if</a:t>
            </a:r>
            <a:r>
              <a:rPr b="0" i="0" lang="en" sz="1800" u="none" cap="none" strike="noStrike">
                <a:solidFill>
                  <a:schemeClr val="lt1"/>
                </a:solidFill>
                <a:latin typeface="Source Code Pro"/>
                <a:ea typeface="Source Code Pro"/>
                <a:cs typeface="Source Code Pro"/>
                <a:sym typeface="Source Code Pro"/>
              </a:rPr>
              <a:t> (shared.</a:t>
            </a:r>
            <a:r>
              <a:rPr b="0" i="0" lang="en" sz="1800" u="none" cap="none" strike="noStrike">
                <a:solidFill>
                  <a:schemeClr val="accent5"/>
                </a:solidFill>
                <a:latin typeface="Source Code Pro"/>
                <a:ea typeface="Source Code Pro"/>
                <a:cs typeface="Source Code Pro"/>
                <a:sym typeface="Source Code Pro"/>
              </a:rPr>
              <a:t>action_that_might_fail_and_return_neg1</a:t>
            </a:r>
            <a:r>
              <a:rPr b="0" i="0" lang="en" sz="1800" u="none" cap="none" strike="noStrike">
                <a:solidFill>
                  <a:schemeClr val="lt1"/>
                </a:solidFill>
                <a:latin typeface="Source Code Pro"/>
                <a:ea typeface="Source Code Pro"/>
                <a:cs typeface="Source Code Pro"/>
                <a:sym typeface="Source Code Pro"/>
              </a:rPr>
              <a:t>() &lt; 0) {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-1; </a:t>
            </a:r>
            <a:r>
              <a:rPr b="0" i="0" lang="en" sz="1800" u="none" cap="none" strike="noStrike">
                <a:solidFill>
                  <a:schemeClr val="lt2"/>
                </a:solidFill>
                <a:latin typeface="Source Code Pro"/>
                <a:ea typeface="Source Code Pro"/>
                <a:cs typeface="Source Code Pro"/>
                <a:sym typeface="Source Code Pro"/>
              </a:rPr>
              <a:t>// raii_lock exits scope, unlocks m</a:t>
            </a:r>
            <a:endParaRPr b="0" i="0" sz="1800" u="none" cap="none" strike="noStrike">
              <a:solidFill>
                <a:schemeClr val="lt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if</a:t>
            </a:r>
            <a:r>
              <a:rPr b="0" i="0" lang="en" sz="1800" u="none" cap="none" strike="noStrike">
                <a:solidFill>
                  <a:schemeClr val="lt1"/>
                </a:solidFill>
                <a:latin typeface="Source Code Pro"/>
                <a:ea typeface="Source Code Pro"/>
                <a:cs typeface="Source Code Pro"/>
                <a:sym typeface="Source Code Pro"/>
              </a:rPr>
              <a:t> (shared.</a:t>
            </a:r>
            <a:r>
              <a:rPr b="0" i="0" lang="en" sz="1800" u="none" cap="none" strike="noStrike">
                <a:solidFill>
                  <a:schemeClr val="accent5"/>
                </a:solidFill>
                <a:latin typeface="Source Code Pro"/>
                <a:ea typeface="Source Code Pro"/>
                <a:cs typeface="Source Code Pro"/>
                <a:sym typeface="Source Code Pro"/>
              </a:rPr>
              <a:t>another_action_that_might_fail</a:t>
            </a:r>
            <a:r>
              <a:rPr b="0" i="0" lang="en" sz="1800" u="none" cap="none" strike="noStrike">
                <a:solidFill>
                  <a:schemeClr val="lt1"/>
                </a:solidFill>
                <a:latin typeface="Source Code Pro"/>
                <a:ea typeface="Source Code Pro"/>
                <a:cs typeface="Source Code Pro"/>
                <a:sym typeface="Source Code Pro"/>
              </a:rPr>
              <a:t>() &lt; 0)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-1; </a:t>
            </a:r>
            <a:r>
              <a:rPr b="0" i="0" lang="en" sz="1800" u="none" cap="none" strike="noStrike">
                <a:solidFill>
                  <a:schemeClr val="lt2"/>
                </a:solidFill>
                <a:latin typeface="Source Code Pro"/>
                <a:ea typeface="Source Code Pro"/>
                <a:cs typeface="Source Code Pro"/>
                <a:sym typeface="Source Code Pro"/>
              </a:rPr>
              <a:t>// raii_lock exits scope, unlocks m</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if</a:t>
            </a:r>
            <a:r>
              <a:rPr b="0" i="0" lang="en" sz="1800" u="none" cap="none" strike="noStrike">
                <a:solidFill>
                  <a:schemeClr val="lt1"/>
                </a:solidFill>
                <a:latin typeface="Source Code Pro"/>
                <a:ea typeface="Source Code Pro"/>
                <a:cs typeface="Source Code Pro"/>
                <a:sym typeface="Source Code Pro"/>
              </a:rPr>
              <a:t> (...) {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-1; }</a:t>
            </a:r>
            <a:endParaRPr b="1" i="0" sz="1800" u="none" cap="none" strike="noStrike">
              <a:solidFill>
                <a:srgbClr val="FF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r>
              <a:rPr b="0" i="0" lang="en" sz="1800" u="none" cap="none" strike="noStrike">
                <a:solidFill>
                  <a:schemeClr val="accent6"/>
                </a:solidFill>
                <a:latin typeface="Source Code Pro"/>
                <a:ea typeface="Source Code Pro"/>
                <a:cs typeface="Source Code Pro"/>
                <a:sym typeface="Source Code Pro"/>
              </a:rPr>
              <a:t>return</a:t>
            </a:r>
            <a:r>
              <a:rPr b="0" i="0" lang="en" sz="1800" u="none" cap="none" strike="noStrike">
                <a:solidFill>
                  <a:schemeClr val="lt1"/>
                </a:solidFill>
                <a:latin typeface="Source Code Pro"/>
                <a:ea typeface="Source Code Pro"/>
                <a:cs typeface="Source Code Pro"/>
                <a:sym typeface="Source Code Pro"/>
              </a:rPr>
              <a:t> 0; </a:t>
            </a:r>
            <a:r>
              <a:rPr b="0" i="0" lang="en" sz="1800" u="none" cap="none" strike="noStrike">
                <a:solidFill>
                  <a:schemeClr val="lt2"/>
                </a:solidFill>
                <a:latin typeface="Source Code Pro"/>
                <a:ea typeface="Source Code Pro"/>
                <a:cs typeface="Source Code Pro"/>
                <a:sym typeface="Source Code Pro"/>
              </a:rPr>
              <a:t>// raii_lock exits scope, unlocks m</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a:t>
            </a:r>
            <a:endParaRPr b="0" i="0" sz="1800" u="none" cap="none" strike="noStrike">
              <a:solidFill>
                <a:schemeClr val="lt1"/>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Source Code Pro"/>
                <a:ea typeface="Source Code Pro"/>
                <a:cs typeface="Source Code Pro"/>
                <a:sym typeface="Source Code Pro"/>
              </a:rPr>
              <a:t>    </a:t>
            </a:r>
            <a:endParaRPr b="0" i="0" sz="1800" u="none" cap="none" strike="noStrike">
              <a:solidFill>
                <a:schemeClr val="lt1"/>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