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</p:sldIdLst>
  <p:sldSz cy="5143500" cx="9144000"/>
  <p:notesSz cx="6858000" cy="9144000"/>
  <p:embeddedFontLst>
    <p:embeddedFont>
      <p:font typeface="Source Code Pro"/>
      <p:regular r:id="rId98"/>
      <p:bold r:id="rId99"/>
      <p:italic r:id="rId100"/>
      <p:boldItalic r:id="rId101"/>
    </p:embeddedFont>
    <p:embeddedFont>
      <p:font typeface="Oswald"/>
      <p:regular r:id="rId102"/>
      <p:bold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Oswald-bold.fntdata"/><Relationship Id="rId102" Type="http://schemas.openxmlformats.org/officeDocument/2006/relationships/font" Target="fonts/Oswald-regular.fntdata"/><Relationship Id="rId101" Type="http://schemas.openxmlformats.org/officeDocument/2006/relationships/font" Target="fonts/SourceCodePro-boldItalic.fntdata"/><Relationship Id="rId100" Type="http://schemas.openxmlformats.org/officeDocument/2006/relationships/font" Target="fonts/SourceCodePr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98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019c2e75d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1019c2e75d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019c2e75d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1019c2e75d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019c2e75d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1019c2e75d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19c2e75d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019c2e75d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019c2e75d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1019c2e75d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019c2e75d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1019c2e75d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019c2e75d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1019c2e75d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019c2e75d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1019c2e75d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019c2e75d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1019c2e75d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019c2e75d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1019c2e75d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19c2e75d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1019c2e75d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now let's say at this point the kernel decides to switch threads.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we're going to be able to resume thread A, we're going to need a way to remember where we left off.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need a </a:t>
            </a:r>
            <a:r>
              <a:rPr b="1" lang="en"/>
              <a:t>snapshot</a:t>
            </a:r>
            <a:r>
              <a:rPr lang="en"/>
              <a:t> of the current </a:t>
            </a:r>
            <a:r>
              <a:rPr b="1" lang="en"/>
              <a:t>execution context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019c2e75d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019c2e75d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019c2e75d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1019c2e75d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Whenever code is running, there is a context.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resume a thread at a later point in time, we need to save a </a:t>
            </a:r>
            <a:r>
              <a:rPr b="1" lang="en"/>
              <a:t>snapshot</a:t>
            </a:r>
            <a:r>
              <a:rPr lang="en"/>
              <a:t> of its execution context before switching threads. This snapshot is stored in a </a:t>
            </a:r>
            <a:r>
              <a:rPr b="1" lang="en"/>
              <a:t>Thread Control Buffer (TCB)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019c2e75d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1019c2e75d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019c2e75d_0_1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1019c2e75d_0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4c8a1a5f3_1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04c8a1a5f3_1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getcontext</a:t>
            </a:r>
            <a:r>
              <a:rPr lang="en"/>
              <a:t> hint: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think about what happens to the program counter of the current thread after it calls getcontext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setcontext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: only useful if we don't care about storing the currently running context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019c2e75d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1019c2e75d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019c2e75d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1019c2e75d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No, it is not. When we swap back, it will end up right after the call to getcontext(), so it will call setcontext again.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019c2e75d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1019c2e75d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019c2e75d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11019c2e75d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019c2e75d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1019c2e75d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019c2e75d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1019c2e75d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slide was skipped during in person labs in an attempt to conserve time, but it still a good exercise to work through!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019c2e75d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1019c2e75d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019c2e75d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1019c2e75d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019c2e75d_0_1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1019c2e75d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019c2e75d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11019c2e75d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019c2e75d_0_1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11019c2e75d_0_1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35a111df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2035a111df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Remember that interrupts are hardware events, so when they occur, the CPU checks a portion of memory called the </a:t>
            </a:r>
            <a:r>
              <a:rPr b="1" lang="en"/>
              <a:t>interrupt vector table</a:t>
            </a:r>
            <a:r>
              <a:rPr lang="en"/>
              <a:t> to find out which OS handler function to call.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035a111df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035a111df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035a111d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035a111d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timer interrupts are generated by the infrastructure, but it is </a:t>
            </a:r>
            <a:r>
              <a:rPr b="1" lang="en"/>
              <a:t>your</a:t>
            </a:r>
            <a:r>
              <a:rPr lang="en"/>
              <a:t> job to switch contexts when a timer interrupt occurs. It will not happen automatically by the infrastructure.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You'll accomplish this by implementing </a:t>
            </a:r>
            <a:r>
              <a:rPr b="1" lang="en"/>
              <a:t>interrupt handler functions.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035a111df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2035a111df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035a111df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2035a111df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019c2e75d_0_1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11019c2e75d_0_1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019c2e75d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1019c2e75d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019c2e75d_0_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11019c2e75d_0_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019c2e75d_0_2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11019c2e75d_0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could go wrong here?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019c2e75d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11019c2e75d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019c2e75d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g11019c2e75d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019c2e75d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1019c2e75d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019c2e75d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1019c2e75d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019c2e75d_0_2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11019c2e75d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1019c2e75d_0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11019c2e75d_0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ee14f4ee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1ee14f4ee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ee14f4ee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1ee14f4ee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e14f4e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e14f4e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019c2e75d_0_2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11019c2e75d_0_2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019c2e75d_0_2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1019c2e75d_0_2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1019c2e75d_0_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11019c2e75d_0_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1019c2e75d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11019c2e75d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ee14f4ee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1ee14f4ee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ee14f4ee1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g1ee14f4ee1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ee14f4ee1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1ee14f4ee1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ee14f4ee1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1ee14f4ee1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ee14f4ee1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1ee14f4ee1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ee14f4ee1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g1ee14f4ee1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e14f4ee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e14f4ee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e14f4ee1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1ee14f4ee1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ee14f4ee1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1ee14f4ee1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ee14f4ee1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1ee14f4ee1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ee14f4ee1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g1ee14f4ee1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ee14f4ee1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g1ee14f4ee1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ee14f4ee1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1ee14f4ee1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ee14f4ee1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" name="Google Shape;924;g1ee14f4ee1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ee14f4ee1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1ee14f4ee1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ee14f4ee1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g1ee14f4ee1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ee14f4ee1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g1ee14f4ee1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e14f4ee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ee14f4ee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ee14f4ee1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1ee14f4ee1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ee14f4ee1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g1ee14f4ee1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ee14f4ee1d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g1ee14f4ee1d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ee14f4ee1d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g1ee14f4ee1d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ee14f4ee1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g1ee14f4ee1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ee14f4ee1d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g1ee14f4ee1d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1019c2e75d_0_2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1019c2e75d_0_2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1019c2e75d_0_2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1019c2e75d_0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1019c2e75d_0_2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1019c2e75d_0_2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Possible errors: Memory leaks, following pointers to memory that no longer exists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1019c2e75d_0_2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1019c2e75d_0_2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19c2e75d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019c2e75d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1019c2e75d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1019c2e75d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1019c2e75d_0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1019c2e75d_0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1019c2e75d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1019c2e75d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1019c2e75d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g11019c2e75d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019c2e75d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g11019c2e75d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infrastructure simulates CPUs using real pthreads. So each CPU would be one thread in GDB, for example.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When you call CPU boot, it creates some number of simulated CPUs, constructs an instance of the </a:t>
            </a:r>
            <a:r>
              <a:rPr b="1" lang="en"/>
              <a:t>cpu</a:t>
            </a:r>
            <a:r>
              <a:rPr lang="en"/>
              <a:t> class for each one, and calls </a:t>
            </a:r>
            <a:r>
              <a:rPr b="1" lang="en"/>
              <a:t>init()</a:t>
            </a:r>
            <a:r>
              <a:rPr lang="en"/>
              <a:t> on each of the cpu instances from its respective pthread. (Only one cpu receives the func and arg as its init() parameters).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1019c2e75d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g11019c2e75d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1019c2e75d_0_2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7" name="Google Shape;1197;g11019c2e75d_0_2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1019c2e75d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4" name="Google Shape;1204;g11019c2e75d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1019c2e75d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0" name="Google Shape;1210;g11019c2e75d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1019c2e75d_0_2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g11019c2e75d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19c2e75d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1019c2e75d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Remember that threads share the heap and global variables, but they each have their own stack.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Each thread needs its own stack because the CPU uses the stack to store local variables and remember how to return from function calls.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1019c2e75d_0_2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2" name="Google Shape;1222;g11019c2e75d_0_2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1019c2e75d_0_2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g11019c2e75d_0_2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1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4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0" name="Google Shape;10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github.com/eecs482/general-reference/blob/master/cpp/smart_ptrs/README.md" TargetMode="External"/><Relationship Id="rId4" Type="http://schemas.openxmlformats.org/officeDocument/2006/relationships/hyperlink" Target="https://github.com/eecs482/general-reference/blob/master/cpp/move_semantics/README.md" TargetMode="External"/><Relationship Id="rId5" Type="http://schemas.openxmlformats.org/officeDocument/2006/relationships/hyperlink" Target="http://websites.umich.edu/~eecs381/handouts/C++11_smart_ptrs.pdf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30800" y="-235175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30800" y="13111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Lab 4: Implementing Threads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050" y="2245473"/>
            <a:ext cx="4383900" cy="28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191" name="Google Shape;191;p34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192" name="Google Shape;192;p34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193" name="Google Shape;193;p34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194" name="Google Shape;194;p34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5" name="Google Shape;195;p34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0]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96" name="Google Shape;196;p34"/>
          <p:cNvSpPr/>
          <p:nvPr/>
        </p:nvSpPr>
        <p:spPr>
          <a:xfrm>
            <a:off x="3805500" y="37495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03" name="Google Shape;203;p35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204" name="Google Shape;204;p35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205" name="Google Shape;205;p35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06" name="Google Shape;206;p35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7" name="Google Shape;207;p35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0]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08" name="Google Shape;208;p35"/>
          <p:cNvSpPr/>
          <p:nvPr/>
        </p:nvSpPr>
        <p:spPr>
          <a:xfrm>
            <a:off x="3805500" y="39781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15" name="Google Shape;215;p36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216" name="Google Shape;216;p36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217" name="Google Shape;217;p36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18" name="Google Shape;218;p36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9" name="Google Shape;219;p36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0]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0" name="Google Shape;220;p36"/>
          <p:cNvSpPr/>
          <p:nvPr/>
        </p:nvSpPr>
        <p:spPr>
          <a:xfrm>
            <a:off x="3805500" y="23779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6012868" y="3161928"/>
            <a:ext cx="22761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bar() </a:t>
            </a:r>
            <a:r>
              <a:rPr b="1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 = 0]</a:t>
            </a:r>
            <a:endParaRPr b="1" i="1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28" name="Google Shape;228;p37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229" name="Google Shape;229;p37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230" name="Google Shape;230;p37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31" name="Google Shape;231;p37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32" name="Google Shape;232;p37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0]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33" name="Google Shape;233;p37"/>
          <p:cNvSpPr/>
          <p:nvPr/>
        </p:nvSpPr>
        <p:spPr>
          <a:xfrm>
            <a:off x="3805500" y="26065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6012868" y="3161928"/>
            <a:ext cx="22761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bar() </a:t>
            </a:r>
            <a:r>
              <a:rPr b="1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 = 0]</a:t>
            </a:r>
            <a:endParaRPr b="1" i="1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6005306" y="2386700"/>
            <a:ext cx="22761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printf()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42" name="Google Shape;242;p38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243" name="Google Shape;243;p38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244" name="Google Shape;244;p38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45" name="Google Shape;245;p38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6" name="Google Shape;246;p38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0]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47" name="Google Shape;247;p38"/>
          <p:cNvSpPr/>
          <p:nvPr/>
        </p:nvSpPr>
        <p:spPr>
          <a:xfrm>
            <a:off x="3805500" y="28351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6012868" y="3161928"/>
            <a:ext cx="22761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bar() </a:t>
            </a:r>
            <a:r>
              <a:rPr b="1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 = 0]</a:t>
            </a:r>
            <a:endParaRPr b="1" i="1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55" name="Google Shape;255;p39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256" name="Google Shape;256;p39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257" name="Google Shape;257;p39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58" name="Google Shape;258;p39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59" name="Google Shape;259;p39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0]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60" name="Google Shape;260;p39"/>
          <p:cNvSpPr/>
          <p:nvPr/>
        </p:nvSpPr>
        <p:spPr>
          <a:xfrm>
            <a:off x="3805500" y="42829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67" name="Google Shape;267;p40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268" name="Google Shape;268;p40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269" name="Google Shape;269;p40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70" name="Google Shape;270;p40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71" name="Google Shape;271;p40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1]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72" name="Google Shape;272;p40"/>
          <p:cNvSpPr/>
          <p:nvPr/>
        </p:nvSpPr>
        <p:spPr>
          <a:xfrm>
            <a:off x="3805500" y="37495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79" name="Google Shape;279;p41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280" name="Google Shape;280;p41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281" name="Google Shape;281;p41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82" name="Google Shape;282;p41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83" name="Google Shape;283;p41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1]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84" name="Google Shape;284;p41"/>
          <p:cNvSpPr/>
          <p:nvPr/>
        </p:nvSpPr>
        <p:spPr>
          <a:xfrm>
            <a:off x="3805500" y="39781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while...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291" name="Google Shape;291;p42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292" name="Google Shape;292;p42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293" name="Google Shape;293;p42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94" name="Google Shape;294;p42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95" name="Google Shape;295;p42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1]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96" name="Google Shape;296;p42"/>
          <p:cNvSpPr/>
          <p:nvPr/>
        </p:nvSpPr>
        <p:spPr>
          <a:xfrm>
            <a:off x="3805500" y="23779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2"/>
          <p:cNvSpPr/>
          <p:nvPr/>
        </p:nvSpPr>
        <p:spPr>
          <a:xfrm>
            <a:off x="6012868" y="3161928"/>
            <a:ext cx="22761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bar() </a:t>
            </a:r>
            <a:r>
              <a:rPr b="1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 = 1]</a:t>
            </a:r>
            <a:endParaRPr b="1" i="1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 run one thread for a while…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 </a:t>
            </a:r>
            <a:r>
              <a:rPr i="1" lang="en"/>
              <a:t>global </a:t>
            </a:r>
            <a:r>
              <a:rPr lang="en"/>
              <a:t>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foo[</a:t>
            </a:r>
            <a:r>
              <a:rPr b="1" i="1" lang="en">
                <a:solidFill>
                  <a:schemeClr val="accent4"/>
                </a:solidFill>
              </a:rPr>
              <a:t>threadA</a:t>
            </a:r>
            <a:r>
              <a:rPr b="1" lang="en">
                <a:solidFill>
                  <a:schemeClr val="accent4"/>
                </a:solidFill>
              </a:rPr>
              <a:t>]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grpSp>
        <p:nvGrpSpPr>
          <p:cNvPr id="304" name="Google Shape;304;p43"/>
          <p:cNvGrpSpPr/>
          <p:nvPr/>
        </p:nvGrpSpPr>
        <p:grpSpPr>
          <a:xfrm>
            <a:off x="5826643" y="1463596"/>
            <a:ext cx="2648540" cy="3359321"/>
            <a:chOff x="627323" y="2363525"/>
            <a:chExt cx="1881600" cy="2355600"/>
          </a:xfrm>
        </p:grpSpPr>
        <p:grpSp>
          <p:nvGrpSpPr>
            <p:cNvPr id="305" name="Google Shape;305;p43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306" name="Google Shape;306;p43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307" name="Google Shape;307;p43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08" name="Google Shape;308;p43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1]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09" name="Google Shape;309;p43"/>
          <p:cNvSpPr/>
          <p:nvPr/>
        </p:nvSpPr>
        <p:spPr>
          <a:xfrm>
            <a:off x="3805500" y="2377975"/>
            <a:ext cx="5853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/>
          <p:cNvSpPr/>
          <p:nvPr/>
        </p:nvSpPr>
        <p:spPr>
          <a:xfrm>
            <a:off x="6012868" y="3161928"/>
            <a:ext cx="22761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bar() </a:t>
            </a:r>
            <a:r>
              <a:rPr b="1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 = 1]</a:t>
            </a:r>
            <a:endParaRPr b="1" i="1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43"/>
          <p:cNvSpPr/>
          <p:nvPr/>
        </p:nvSpPr>
        <p:spPr>
          <a:xfrm rot="-444944">
            <a:off x="964742" y="340829"/>
            <a:ext cx="2977505" cy="796872"/>
          </a:xfrm>
          <a:prstGeom prst="roundRect">
            <a:avLst>
              <a:gd fmla="val 10288" name="adj"/>
            </a:avLst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Switch!!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256600" y="2926926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2400"/>
              <a:t>Today: 02/03</a:t>
            </a:r>
            <a:endParaRPr sz="2400"/>
          </a:p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4948400" y="457350"/>
            <a:ext cx="3837000" cy="42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u="sng"/>
              <a:t>Project 2</a:t>
            </a:r>
            <a:endParaRPr sz="2400" u="sng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Due 02/15</a:t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256600" y="1084275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 </a:t>
            </a:r>
            <a:r>
              <a:rPr lang="en">
                <a:solidFill>
                  <a:schemeClr val="accent3"/>
                </a:solidFill>
              </a:rPr>
              <a:t>execution context</a:t>
            </a:r>
            <a:r>
              <a:rPr lang="en"/>
              <a:t> describes what a CPU is doing.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463600"/>
            <a:ext cx="4079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int </a:t>
            </a:r>
            <a:r>
              <a:rPr i="1" lang="en">
                <a:solidFill>
                  <a:schemeClr val="lt2"/>
                </a:solidFill>
              </a:rPr>
              <a:t>global </a:t>
            </a:r>
            <a:r>
              <a:rPr lang="en">
                <a:solidFill>
                  <a:schemeClr val="lt2"/>
                </a:solidFill>
              </a:rPr>
              <a:t>= </a:t>
            </a:r>
            <a:r>
              <a:rPr b="1" lang="en">
                <a:solidFill>
                  <a:schemeClr val="lt2"/>
                </a:solidFill>
              </a:rPr>
              <a:t>0</a:t>
            </a:r>
            <a:r>
              <a:rPr lang="en">
                <a:solidFill>
                  <a:schemeClr val="lt2"/>
                </a:solidFill>
              </a:rPr>
              <a:t>;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void </a:t>
            </a:r>
            <a:r>
              <a:rPr b="1" lang="en">
                <a:solidFill>
                  <a:schemeClr val="lt2"/>
                </a:solidFill>
              </a:rPr>
              <a:t>bar</a:t>
            </a:r>
            <a:r>
              <a:rPr lang="en">
                <a:solidFill>
                  <a:schemeClr val="lt2"/>
                </a:solidFill>
              </a:rPr>
              <a:t>(int n) 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</a:t>
            </a:r>
            <a:r>
              <a:rPr i="1" lang="en">
                <a:solidFill>
                  <a:schemeClr val="lt2"/>
                </a:solidFill>
              </a:rPr>
              <a:t>global</a:t>
            </a:r>
            <a:r>
              <a:rPr lang="en">
                <a:solidFill>
                  <a:schemeClr val="lt2"/>
                </a:solidFill>
              </a:rPr>
              <a:t> += 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printf("%i\n", n);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void </a:t>
            </a:r>
            <a:r>
              <a:rPr b="1" lang="en">
                <a:solidFill>
                  <a:schemeClr val="lt2"/>
                </a:solidFill>
              </a:rPr>
              <a:t>foo[</a:t>
            </a:r>
            <a:r>
              <a:rPr b="1" i="1" lang="en">
                <a:solidFill>
                  <a:schemeClr val="lt2"/>
                </a:solidFill>
              </a:rPr>
              <a:t>threadA</a:t>
            </a:r>
            <a:r>
              <a:rPr b="1" lang="en">
                <a:solidFill>
                  <a:schemeClr val="lt2"/>
                </a:solidFill>
              </a:rPr>
              <a:t>]</a:t>
            </a:r>
            <a:r>
              <a:rPr lang="en">
                <a:solidFill>
                  <a:schemeClr val="lt2"/>
                </a:solidFill>
              </a:rPr>
              <a:t>() {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for (i = </a:t>
            </a:r>
            <a:r>
              <a:rPr b="1" lang="en">
                <a:solidFill>
                  <a:schemeClr val="lt2"/>
                </a:solidFill>
              </a:rPr>
              <a:t>0</a:t>
            </a:r>
            <a:r>
              <a:rPr lang="en">
                <a:solidFill>
                  <a:schemeClr val="lt2"/>
                </a:solidFill>
              </a:rPr>
              <a:t> -&gt; </a:t>
            </a:r>
            <a:r>
              <a:rPr b="1" lang="en">
                <a:solidFill>
                  <a:schemeClr val="lt2"/>
                </a:solidFill>
              </a:rPr>
              <a:t>20</a:t>
            </a:r>
            <a:r>
              <a:rPr lang="en">
                <a:solidFill>
                  <a:schemeClr val="lt2"/>
                </a:solidFill>
              </a:rPr>
              <a:t>) {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	bar(i);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18" name="Google Shape;318;p44"/>
          <p:cNvGrpSpPr/>
          <p:nvPr/>
        </p:nvGrpSpPr>
        <p:grpSpPr>
          <a:xfrm>
            <a:off x="5979043" y="1463596"/>
            <a:ext cx="2648540" cy="3359321"/>
            <a:chOff x="627323" y="2363525"/>
            <a:chExt cx="1881600" cy="2355600"/>
          </a:xfrm>
        </p:grpSpPr>
        <p:grpSp>
          <p:nvGrpSpPr>
            <p:cNvPr id="319" name="Google Shape;319;p44"/>
            <p:cNvGrpSpPr/>
            <p:nvPr/>
          </p:nvGrpSpPr>
          <p:grpSpPr>
            <a:xfrm>
              <a:off x="627323" y="2363525"/>
              <a:ext cx="1881600" cy="2355600"/>
              <a:chOff x="627323" y="2461100"/>
              <a:chExt cx="1881600" cy="2355600"/>
            </a:xfrm>
          </p:grpSpPr>
          <p:sp>
            <p:nvSpPr>
              <p:cNvPr id="320" name="Google Shape;320;p44"/>
              <p:cNvSpPr/>
              <p:nvPr/>
            </p:nvSpPr>
            <p:spPr>
              <a:xfrm>
                <a:off x="627323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321" name="Google Shape;321;p44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22" name="Google Shape;322;p44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 = 1]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23" name="Google Shape;323;p44"/>
          <p:cNvSpPr/>
          <p:nvPr/>
        </p:nvSpPr>
        <p:spPr>
          <a:xfrm>
            <a:off x="6165268" y="3161928"/>
            <a:ext cx="22761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bar() </a:t>
            </a:r>
            <a:r>
              <a:rPr b="1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 = 1]</a:t>
            </a:r>
            <a:endParaRPr b="1" i="1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24" name="Google Shape;324;p44"/>
          <p:cNvGrpSpPr/>
          <p:nvPr/>
        </p:nvGrpSpPr>
        <p:grpSpPr>
          <a:xfrm>
            <a:off x="3322518" y="1461753"/>
            <a:ext cx="2199600" cy="2220000"/>
            <a:chOff x="1031693" y="1926503"/>
            <a:chExt cx="2199600" cy="2220000"/>
          </a:xfrm>
        </p:grpSpPr>
        <p:sp>
          <p:nvSpPr>
            <p:cNvPr id="325" name="Google Shape;325;p44"/>
            <p:cNvSpPr/>
            <p:nvPr/>
          </p:nvSpPr>
          <p:spPr>
            <a:xfrm>
              <a:off x="1031693" y="1926503"/>
              <a:ext cx="2199600" cy="222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CPU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326" name="Google Shape;326;p44"/>
            <p:cNvGrpSpPr/>
            <p:nvPr/>
          </p:nvGrpSpPr>
          <p:grpSpPr>
            <a:xfrm>
              <a:off x="1133360" y="2587852"/>
              <a:ext cx="972441" cy="1350801"/>
              <a:chOff x="424575" y="2450450"/>
              <a:chExt cx="1079650" cy="1550150"/>
            </a:xfrm>
          </p:grpSpPr>
          <p:sp>
            <p:nvSpPr>
              <p:cNvPr id="327" name="Google Shape;327;p44"/>
              <p:cNvSpPr/>
              <p:nvPr/>
            </p:nvSpPr>
            <p:spPr>
              <a:xfrm>
                <a:off x="752125" y="2469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28" name="Google Shape;328;p44"/>
              <p:cNvSpPr/>
              <p:nvPr/>
            </p:nvSpPr>
            <p:spPr>
              <a:xfrm>
                <a:off x="752125" y="2850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29" name="Google Shape;329;p44"/>
              <p:cNvSpPr/>
              <p:nvPr/>
            </p:nvSpPr>
            <p:spPr>
              <a:xfrm>
                <a:off x="752125" y="3231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0" name="Google Shape;330;p44"/>
              <p:cNvSpPr/>
              <p:nvPr/>
            </p:nvSpPr>
            <p:spPr>
              <a:xfrm>
                <a:off x="752125" y="3612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1" name="Google Shape;331;p44"/>
              <p:cNvSpPr txBox="1"/>
              <p:nvPr/>
            </p:nvSpPr>
            <p:spPr>
              <a:xfrm>
                <a:off x="424575" y="2450450"/>
                <a:ext cx="3396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2" name="Google Shape;332;p44"/>
              <p:cNvSpPr txBox="1"/>
              <p:nvPr/>
            </p:nvSpPr>
            <p:spPr>
              <a:xfrm>
                <a:off x="424575" y="2831450"/>
                <a:ext cx="3396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B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3" name="Google Shape;333;p44"/>
              <p:cNvSpPr txBox="1"/>
              <p:nvPr/>
            </p:nvSpPr>
            <p:spPr>
              <a:xfrm>
                <a:off x="424575" y="3212450"/>
                <a:ext cx="3396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C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4" name="Google Shape;334;p44"/>
              <p:cNvSpPr txBox="1"/>
              <p:nvPr/>
            </p:nvSpPr>
            <p:spPr>
              <a:xfrm>
                <a:off x="424575" y="3593450"/>
                <a:ext cx="3396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D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35" name="Google Shape;335;p44"/>
            <p:cNvGrpSpPr/>
            <p:nvPr/>
          </p:nvGrpSpPr>
          <p:grpSpPr>
            <a:xfrm>
              <a:off x="2360159" y="2459493"/>
              <a:ext cx="677416" cy="667471"/>
              <a:chOff x="1786625" y="2379350"/>
              <a:chExt cx="752100" cy="765975"/>
            </a:xfrm>
          </p:grpSpPr>
          <p:sp>
            <p:nvSpPr>
              <p:cNvPr id="336" name="Google Shape;336;p44"/>
              <p:cNvSpPr/>
              <p:nvPr/>
            </p:nvSpPr>
            <p:spPr>
              <a:xfrm>
                <a:off x="1786625" y="2757125"/>
                <a:ext cx="752100" cy="3882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17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7" name="Google Shape;337;p44"/>
              <p:cNvSpPr txBox="1"/>
              <p:nvPr/>
            </p:nvSpPr>
            <p:spPr>
              <a:xfrm>
                <a:off x="1905275" y="2379350"/>
                <a:ext cx="5148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PC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38" name="Google Shape;338;p44"/>
            <p:cNvGrpSpPr/>
            <p:nvPr/>
          </p:nvGrpSpPr>
          <p:grpSpPr>
            <a:xfrm>
              <a:off x="2360159" y="3271181"/>
              <a:ext cx="677416" cy="667471"/>
              <a:chOff x="1786625" y="2379350"/>
              <a:chExt cx="752100" cy="765975"/>
            </a:xfrm>
          </p:grpSpPr>
          <p:sp>
            <p:nvSpPr>
              <p:cNvPr id="339" name="Google Shape;339;p44"/>
              <p:cNvSpPr/>
              <p:nvPr/>
            </p:nvSpPr>
            <p:spPr>
              <a:xfrm>
                <a:off x="1786625" y="2757125"/>
                <a:ext cx="752100" cy="388200"/>
              </a:xfrm>
              <a:prstGeom prst="rect">
                <a:avLst/>
              </a:prstGeom>
              <a:solidFill>
                <a:schemeClr val="accent6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100</a:t>
                </a:r>
                <a:endParaRPr b="1" i="0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40" name="Google Shape;340;p44"/>
              <p:cNvSpPr txBox="1"/>
              <p:nvPr/>
            </p:nvSpPr>
            <p:spPr>
              <a:xfrm>
                <a:off x="1905275" y="2379350"/>
                <a:ext cx="5148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SP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341" name="Google Shape;341;p44"/>
          <p:cNvSpPr/>
          <p:nvPr/>
        </p:nvSpPr>
        <p:spPr>
          <a:xfrm>
            <a:off x="5501200" y="2838900"/>
            <a:ext cx="603300" cy="6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315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44"/>
          <p:cNvSpPr/>
          <p:nvPr/>
        </p:nvSpPr>
        <p:spPr>
          <a:xfrm flipH="1">
            <a:off x="2729700" y="2240875"/>
            <a:ext cx="603300" cy="6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7315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</a:t>
            </a:r>
            <a:endParaRPr b="1" i="0" sz="16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TCB stores a </a:t>
            </a:r>
            <a:r>
              <a:rPr lang="en">
                <a:solidFill>
                  <a:schemeClr val="accent3"/>
                </a:solidFill>
              </a:rPr>
              <a:t>snapshot</a:t>
            </a:r>
            <a:r>
              <a:rPr lang="en"/>
              <a:t> of a thread's context.</a:t>
            </a:r>
            <a:endParaRPr/>
          </a:p>
        </p:txBody>
      </p:sp>
      <p:grpSp>
        <p:nvGrpSpPr>
          <p:cNvPr id="348" name="Google Shape;348;p45"/>
          <p:cNvGrpSpPr/>
          <p:nvPr/>
        </p:nvGrpSpPr>
        <p:grpSpPr>
          <a:xfrm>
            <a:off x="1031693" y="1926503"/>
            <a:ext cx="2199600" cy="2220000"/>
            <a:chOff x="1031693" y="1926503"/>
            <a:chExt cx="2199600" cy="2220000"/>
          </a:xfrm>
        </p:grpSpPr>
        <p:sp>
          <p:nvSpPr>
            <p:cNvPr id="349" name="Google Shape;349;p45"/>
            <p:cNvSpPr/>
            <p:nvPr/>
          </p:nvSpPr>
          <p:spPr>
            <a:xfrm>
              <a:off x="1031693" y="1926503"/>
              <a:ext cx="2199600" cy="222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CPU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350" name="Google Shape;350;p45"/>
            <p:cNvGrpSpPr/>
            <p:nvPr/>
          </p:nvGrpSpPr>
          <p:grpSpPr>
            <a:xfrm>
              <a:off x="1133360" y="2587852"/>
              <a:ext cx="972441" cy="1350801"/>
              <a:chOff x="424575" y="2450450"/>
              <a:chExt cx="1079650" cy="1550150"/>
            </a:xfrm>
          </p:grpSpPr>
          <p:sp>
            <p:nvSpPr>
              <p:cNvPr id="351" name="Google Shape;351;p45"/>
              <p:cNvSpPr/>
              <p:nvPr/>
            </p:nvSpPr>
            <p:spPr>
              <a:xfrm>
                <a:off x="752125" y="2469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2" name="Google Shape;352;p45"/>
              <p:cNvSpPr/>
              <p:nvPr/>
            </p:nvSpPr>
            <p:spPr>
              <a:xfrm>
                <a:off x="752125" y="2850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3" name="Google Shape;353;p45"/>
              <p:cNvSpPr/>
              <p:nvPr/>
            </p:nvSpPr>
            <p:spPr>
              <a:xfrm>
                <a:off x="752125" y="3231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4" name="Google Shape;354;p45"/>
              <p:cNvSpPr/>
              <p:nvPr/>
            </p:nvSpPr>
            <p:spPr>
              <a:xfrm>
                <a:off x="752125" y="3612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5" name="Google Shape;355;p45"/>
              <p:cNvSpPr txBox="1"/>
              <p:nvPr/>
            </p:nvSpPr>
            <p:spPr>
              <a:xfrm>
                <a:off x="424575" y="2450450"/>
                <a:ext cx="3396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6" name="Google Shape;356;p45"/>
              <p:cNvSpPr txBox="1"/>
              <p:nvPr/>
            </p:nvSpPr>
            <p:spPr>
              <a:xfrm>
                <a:off x="424575" y="2831450"/>
                <a:ext cx="3396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B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7" name="Google Shape;357;p45"/>
              <p:cNvSpPr txBox="1"/>
              <p:nvPr/>
            </p:nvSpPr>
            <p:spPr>
              <a:xfrm>
                <a:off x="424575" y="3212450"/>
                <a:ext cx="3396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C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8" name="Google Shape;358;p45"/>
              <p:cNvSpPr txBox="1"/>
              <p:nvPr/>
            </p:nvSpPr>
            <p:spPr>
              <a:xfrm>
                <a:off x="424575" y="3593450"/>
                <a:ext cx="3396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D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9" name="Google Shape;359;p45"/>
            <p:cNvGrpSpPr/>
            <p:nvPr/>
          </p:nvGrpSpPr>
          <p:grpSpPr>
            <a:xfrm>
              <a:off x="2360159" y="2459493"/>
              <a:ext cx="677416" cy="667471"/>
              <a:chOff x="1786625" y="2379350"/>
              <a:chExt cx="752100" cy="765975"/>
            </a:xfrm>
          </p:grpSpPr>
          <p:sp>
            <p:nvSpPr>
              <p:cNvPr id="360" name="Google Shape;360;p45"/>
              <p:cNvSpPr/>
              <p:nvPr/>
            </p:nvSpPr>
            <p:spPr>
              <a:xfrm>
                <a:off x="1786625" y="2757125"/>
                <a:ext cx="752100" cy="3882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17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61" name="Google Shape;361;p45"/>
              <p:cNvSpPr txBox="1"/>
              <p:nvPr/>
            </p:nvSpPr>
            <p:spPr>
              <a:xfrm>
                <a:off x="1905275" y="2379350"/>
                <a:ext cx="5148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PC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62" name="Google Shape;362;p45"/>
            <p:cNvGrpSpPr/>
            <p:nvPr/>
          </p:nvGrpSpPr>
          <p:grpSpPr>
            <a:xfrm>
              <a:off x="2360159" y="3271181"/>
              <a:ext cx="677416" cy="667471"/>
              <a:chOff x="1786625" y="2379350"/>
              <a:chExt cx="752100" cy="765975"/>
            </a:xfrm>
          </p:grpSpPr>
          <p:sp>
            <p:nvSpPr>
              <p:cNvPr id="363" name="Google Shape;363;p45"/>
              <p:cNvSpPr/>
              <p:nvPr/>
            </p:nvSpPr>
            <p:spPr>
              <a:xfrm>
                <a:off x="1786625" y="2757125"/>
                <a:ext cx="752100" cy="388200"/>
              </a:xfrm>
              <a:prstGeom prst="rect">
                <a:avLst/>
              </a:prstGeom>
              <a:solidFill>
                <a:schemeClr val="accent6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100</a:t>
                </a:r>
                <a:endParaRPr b="1" i="0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64" name="Google Shape;364;p45"/>
              <p:cNvSpPr txBox="1"/>
              <p:nvPr/>
            </p:nvSpPr>
            <p:spPr>
              <a:xfrm>
                <a:off x="1905275" y="2379350"/>
                <a:ext cx="514800" cy="3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SP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cxnSp>
        <p:nvCxnSpPr>
          <p:cNvPr id="365" name="Google Shape;365;p45"/>
          <p:cNvCxnSpPr>
            <a:stCxn id="349" idx="3"/>
            <a:endCxn id="366" idx="1"/>
          </p:cNvCxnSpPr>
          <p:nvPr/>
        </p:nvCxnSpPr>
        <p:spPr>
          <a:xfrm>
            <a:off x="3231293" y="3036503"/>
            <a:ext cx="346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45"/>
          <p:cNvSpPr txBox="1"/>
          <p:nvPr/>
        </p:nvSpPr>
        <p:spPr>
          <a:xfrm>
            <a:off x="4027188" y="2590688"/>
            <a:ext cx="187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save_tcb()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68" name="Google Shape;368;p45"/>
          <p:cNvGrpSpPr/>
          <p:nvPr/>
        </p:nvGrpSpPr>
        <p:grpSpPr>
          <a:xfrm>
            <a:off x="6696888" y="1703438"/>
            <a:ext cx="1081500" cy="2666100"/>
            <a:chOff x="6463950" y="1559400"/>
            <a:chExt cx="1081500" cy="2666100"/>
          </a:xfrm>
        </p:grpSpPr>
        <p:grpSp>
          <p:nvGrpSpPr>
            <p:cNvPr id="369" name="Google Shape;369;p45"/>
            <p:cNvGrpSpPr/>
            <p:nvPr/>
          </p:nvGrpSpPr>
          <p:grpSpPr>
            <a:xfrm>
              <a:off x="6660471" y="2092664"/>
              <a:ext cx="677416" cy="1334288"/>
              <a:chOff x="752125" y="2469400"/>
              <a:chExt cx="752100" cy="1531200"/>
            </a:xfrm>
          </p:grpSpPr>
          <p:sp>
            <p:nvSpPr>
              <p:cNvPr id="370" name="Google Shape;370;p45"/>
              <p:cNvSpPr/>
              <p:nvPr/>
            </p:nvSpPr>
            <p:spPr>
              <a:xfrm>
                <a:off x="752125" y="2469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>
                <a:off x="752125" y="2850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72" name="Google Shape;372;p45"/>
              <p:cNvSpPr/>
              <p:nvPr/>
            </p:nvSpPr>
            <p:spPr>
              <a:xfrm>
                <a:off x="752125" y="3231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73" name="Google Shape;373;p45"/>
              <p:cNvSpPr/>
              <p:nvPr/>
            </p:nvSpPr>
            <p:spPr>
              <a:xfrm>
                <a:off x="752125" y="3612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374" name="Google Shape;374;p45"/>
            <p:cNvSpPr/>
            <p:nvPr/>
          </p:nvSpPr>
          <p:spPr>
            <a:xfrm>
              <a:off x="6660483" y="3426938"/>
              <a:ext cx="677400" cy="3384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17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6660471" y="3765350"/>
              <a:ext cx="677400" cy="338400"/>
            </a:xfrm>
            <a:prstGeom prst="rect">
              <a:avLst/>
            </a:prstGeom>
            <a:solidFill>
              <a:schemeClr val="accent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100</a:t>
              </a:r>
              <a:endParaRPr b="1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6463950" y="1559400"/>
              <a:ext cx="1081500" cy="2666100"/>
            </a:xfrm>
            <a:prstGeom prst="roundRect">
              <a:avLst>
                <a:gd fmla="val 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TCB A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Contexts can be re-entered by loading a TCB.</a:t>
            </a:r>
            <a:endParaRPr/>
          </a:p>
        </p:txBody>
      </p:sp>
      <p:sp>
        <p:nvSpPr>
          <p:cNvPr id="381" name="Google Shape;381;p46"/>
          <p:cNvSpPr/>
          <p:nvPr/>
        </p:nvSpPr>
        <p:spPr>
          <a:xfrm>
            <a:off x="1031693" y="1926503"/>
            <a:ext cx="2199600" cy="222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CPU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82" name="Google Shape;382;p46"/>
          <p:cNvGrpSpPr/>
          <p:nvPr/>
        </p:nvGrpSpPr>
        <p:grpSpPr>
          <a:xfrm>
            <a:off x="1133360" y="2587852"/>
            <a:ext cx="972441" cy="1350801"/>
            <a:chOff x="424575" y="2450450"/>
            <a:chExt cx="1079650" cy="1550150"/>
          </a:xfrm>
        </p:grpSpPr>
        <p:sp>
          <p:nvSpPr>
            <p:cNvPr id="383" name="Google Shape;383;p46"/>
            <p:cNvSpPr/>
            <p:nvPr/>
          </p:nvSpPr>
          <p:spPr>
            <a:xfrm>
              <a:off x="752125" y="2469400"/>
              <a:ext cx="752100" cy="388200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752125" y="2850400"/>
              <a:ext cx="752100" cy="388200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20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5" name="Google Shape;385;p46"/>
            <p:cNvSpPr/>
            <p:nvPr/>
          </p:nvSpPr>
          <p:spPr>
            <a:xfrm>
              <a:off x="752125" y="3231400"/>
              <a:ext cx="752100" cy="388200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752125" y="3612400"/>
              <a:ext cx="752100" cy="388200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7" name="Google Shape;387;p46"/>
            <p:cNvSpPr txBox="1"/>
            <p:nvPr/>
          </p:nvSpPr>
          <p:spPr>
            <a:xfrm>
              <a:off x="424575" y="2450450"/>
              <a:ext cx="3396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8" name="Google Shape;388;p46"/>
            <p:cNvSpPr txBox="1"/>
            <p:nvPr/>
          </p:nvSpPr>
          <p:spPr>
            <a:xfrm>
              <a:off x="424575" y="2831450"/>
              <a:ext cx="3396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9" name="Google Shape;389;p46"/>
            <p:cNvSpPr txBox="1"/>
            <p:nvPr/>
          </p:nvSpPr>
          <p:spPr>
            <a:xfrm>
              <a:off x="424575" y="3212450"/>
              <a:ext cx="3396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90" name="Google Shape;390;p46"/>
            <p:cNvSpPr txBox="1"/>
            <p:nvPr/>
          </p:nvSpPr>
          <p:spPr>
            <a:xfrm>
              <a:off x="424575" y="3593450"/>
              <a:ext cx="3396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91" name="Google Shape;391;p46"/>
          <p:cNvGrpSpPr/>
          <p:nvPr/>
        </p:nvGrpSpPr>
        <p:grpSpPr>
          <a:xfrm>
            <a:off x="2360159" y="2459493"/>
            <a:ext cx="677416" cy="667471"/>
            <a:chOff x="1786625" y="2379350"/>
            <a:chExt cx="752100" cy="765975"/>
          </a:xfrm>
        </p:grpSpPr>
        <p:sp>
          <p:nvSpPr>
            <p:cNvPr id="392" name="Google Shape;392;p46"/>
            <p:cNvSpPr/>
            <p:nvPr/>
          </p:nvSpPr>
          <p:spPr>
            <a:xfrm>
              <a:off x="1786625" y="2757125"/>
              <a:ext cx="752100" cy="3882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17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93" name="Google Shape;393;p46"/>
            <p:cNvSpPr txBox="1"/>
            <p:nvPr/>
          </p:nvSpPr>
          <p:spPr>
            <a:xfrm>
              <a:off x="1905275" y="2379350"/>
              <a:ext cx="5148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PC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94" name="Google Shape;394;p46"/>
          <p:cNvGrpSpPr/>
          <p:nvPr/>
        </p:nvGrpSpPr>
        <p:grpSpPr>
          <a:xfrm>
            <a:off x="2360159" y="3271181"/>
            <a:ext cx="677416" cy="667471"/>
            <a:chOff x="1786625" y="2379350"/>
            <a:chExt cx="752100" cy="765975"/>
          </a:xfrm>
        </p:grpSpPr>
        <p:sp>
          <p:nvSpPr>
            <p:cNvPr id="395" name="Google Shape;395;p46"/>
            <p:cNvSpPr/>
            <p:nvPr/>
          </p:nvSpPr>
          <p:spPr>
            <a:xfrm>
              <a:off x="1786625" y="2757125"/>
              <a:ext cx="752100" cy="388200"/>
            </a:xfrm>
            <a:prstGeom prst="rect">
              <a:avLst/>
            </a:prstGeom>
            <a:solidFill>
              <a:schemeClr val="accent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100</a:t>
              </a:r>
              <a:endParaRPr b="1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96" name="Google Shape;396;p46"/>
            <p:cNvSpPr txBox="1"/>
            <p:nvPr/>
          </p:nvSpPr>
          <p:spPr>
            <a:xfrm>
              <a:off x="1905275" y="2379350"/>
              <a:ext cx="5148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397" name="Google Shape;397;p46"/>
          <p:cNvCxnSpPr>
            <a:stCxn id="381" idx="3"/>
            <a:endCxn id="398" idx="1"/>
          </p:cNvCxnSpPr>
          <p:nvPr/>
        </p:nvCxnSpPr>
        <p:spPr>
          <a:xfrm>
            <a:off x="3231293" y="3036503"/>
            <a:ext cx="216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9" name="Google Shape;399;p46"/>
          <p:cNvSpPr txBox="1"/>
          <p:nvPr/>
        </p:nvSpPr>
        <p:spPr>
          <a:xfrm>
            <a:off x="3464438" y="2570338"/>
            <a:ext cx="187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load_tcb()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00" name="Google Shape;400;p46"/>
          <p:cNvGrpSpPr/>
          <p:nvPr/>
        </p:nvGrpSpPr>
        <p:grpSpPr>
          <a:xfrm>
            <a:off x="5401088" y="1703438"/>
            <a:ext cx="1081500" cy="2666100"/>
            <a:chOff x="5749563" y="1703438"/>
            <a:chExt cx="1081500" cy="2666100"/>
          </a:xfrm>
        </p:grpSpPr>
        <p:sp>
          <p:nvSpPr>
            <p:cNvPr id="398" name="Google Shape;398;p46"/>
            <p:cNvSpPr/>
            <p:nvPr/>
          </p:nvSpPr>
          <p:spPr>
            <a:xfrm>
              <a:off x="5749563" y="1703438"/>
              <a:ext cx="1081500" cy="2666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TCB B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401" name="Google Shape;401;p46"/>
            <p:cNvGrpSpPr/>
            <p:nvPr/>
          </p:nvGrpSpPr>
          <p:grpSpPr>
            <a:xfrm>
              <a:off x="5946084" y="2236701"/>
              <a:ext cx="677416" cy="1334288"/>
              <a:chOff x="752125" y="2469400"/>
              <a:chExt cx="752100" cy="1531200"/>
            </a:xfrm>
          </p:grpSpPr>
          <p:sp>
            <p:nvSpPr>
              <p:cNvPr id="402" name="Google Shape;402;p46"/>
              <p:cNvSpPr/>
              <p:nvPr/>
            </p:nvSpPr>
            <p:spPr>
              <a:xfrm>
                <a:off x="752125" y="2469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03" name="Google Shape;403;p46"/>
              <p:cNvSpPr/>
              <p:nvPr/>
            </p:nvSpPr>
            <p:spPr>
              <a:xfrm>
                <a:off x="752125" y="2850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04" name="Google Shape;404;p46"/>
              <p:cNvSpPr/>
              <p:nvPr/>
            </p:nvSpPr>
            <p:spPr>
              <a:xfrm>
                <a:off x="752125" y="3231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05" name="Google Shape;405;p46"/>
              <p:cNvSpPr/>
              <p:nvPr/>
            </p:nvSpPr>
            <p:spPr>
              <a:xfrm>
                <a:off x="752125" y="3612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06" name="Google Shape;406;p46"/>
            <p:cNvSpPr/>
            <p:nvPr/>
          </p:nvSpPr>
          <p:spPr>
            <a:xfrm>
              <a:off x="5946096" y="3570975"/>
              <a:ext cx="677400" cy="3384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5946083" y="3909387"/>
              <a:ext cx="677400" cy="338400"/>
            </a:xfrm>
            <a:prstGeom prst="rect">
              <a:avLst/>
            </a:prstGeom>
            <a:solidFill>
              <a:schemeClr val="accent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208</a:t>
              </a:r>
              <a:endParaRPr b="1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08" name="Google Shape;408;p46"/>
          <p:cNvSpPr/>
          <p:nvPr/>
        </p:nvSpPr>
        <p:spPr>
          <a:xfrm>
            <a:off x="2357321" y="2788575"/>
            <a:ext cx="677400" cy="3384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 i="0" sz="16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9" name="Google Shape;409;p46"/>
          <p:cNvSpPr/>
          <p:nvPr/>
        </p:nvSpPr>
        <p:spPr>
          <a:xfrm>
            <a:off x="2357333" y="3600262"/>
            <a:ext cx="677400" cy="3384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208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10" name="Google Shape;410;p46"/>
          <p:cNvGrpSpPr/>
          <p:nvPr/>
        </p:nvGrpSpPr>
        <p:grpSpPr>
          <a:xfrm>
            <a:off x="1428384" y="2596101"/>
            <a:ext cx="677416" cy="1334288"/>
            <a:chOff x="752125" y="2469400"/>
            <a:chExt cx="752100" cy="1531200"/>
          </a:xfrm>
        </p:grpSpPr>
        <p:sp>
          <p:nvSpPr>
            <p:cNvPr id="411" name="Google Shape;411;p46"/>
            <p:cNvSpPr/>
            <p:nvPr/>
          </p:nvSpPr>
          <p:spPr>
            <a:xfrm>
              <a:off x="752125" y="2469400"/>
              <a:ext cx="752100" cy="388200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752125" y="2850400"/>
              <a:ext cx="752100" cy="388200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752125" y="3231400"/>
              <a:ext cx="752100" cy="388200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752125" y="3612400"/>
              <a:ext cx="752100" cy="388200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15" name="Google Shape;415;p46"/>
          <p:cNvGrpSpPr/>
          <p:nvPr/>
        </p:nvGrpSpPr>
        <p:grpSpPr>
          <a:xfrm>
            <a:off x="6696888" y="1703438"/>
            <a:ext cx="1081500" cy="2666100"/>
            <a:chOff x="6463950" y="1559400"/>
            <a:chExt cx="1081500" cy="2666100"/>
          </a:xfrm>
        </p:grpSpPr>
        <p:grpSp>
          <p:nvGrpSpPr>
            <p:cNvPr id="416" name="Google Shape;416;p46"/>
            <p:cNvGrpSpPr/>
            <p:nvPr/>
          </p:nvGrpSpPr>
          <p:grpSpPr>
            <a:xfrm>
              <a:off x="6660471" y="2092664"/>
              <a:ext cx="677416" cy="1334288"/>
              <a:chOff x="752125" y="2469400"/>
              <a:chExt cx="752100" cy="1531200"/>
            </a:xfrm>
          </p:grpSpPr>
          <p:sp>
            <p:nvSpPr>
              <p:cNvPr id="417" name="Google Shape;417;p46"/>
              <p:cNvSpPr/>
              <p:nvPr/>
            </p:nvSpPr>
            <p:spPr>
              <a:xfrm>
                <a:off x="752125" y="2469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18" name="Google Shape;418;p46"/>
              <p:cNvSpPr/>
              <p:nvPr/>
            </p:nvSpPr>
            <p:spPr>
              <a:xfrm>
                <a:off x="752125" y="2850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19" name="Google Shape;419;p46"/>
              <p:cNvSpPr/>
              <p:nvPr/>
            </p:nvSpPr>
            <p:spPr>
              <a:xfrm>
                <a:off x="752125" y="3231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20" name="Google Shape;420;p46"/>
              <p:cNvSpPr/>
              <p:nvPr/>
            </p:nvSpPr>
            <p:spPr>
              <a:xfrm>
                <a:off x="752125" y="3612400"/>
                <a:ext cx="752100" cy="388200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 b="1" i="0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21" name="Google Shape;421;p46"/>
            <p:cNvSpPr/>
            <p:nvPr/>
          </p:nvSpPr>
          <p:spPr>
            <a:xfrm>
              <a:off x="6660483" y="3426938"/>
              <a:ext cx="677400" cy="3384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17</a:t>
              </a:r>
              <a:endParaRPr b="1" i="0" sz="16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6660471" y="3765350"/>
              <a:ext cx="677400" cy="338400"/>
            </a:xfrm>
            <a:prstGeom prst="rect">
              <a:avLst/>
            </a:prstGeom>
            <a:solidFill>
              <a:schemeClr val="accent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100</a:t>
              </a:r>
              <a:endParaRPr b="1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6463950" y="1559400"/>
              <a:ext cx="1081500" cy="2666100"/>
            </a:xfrm>
            <a:prstGeom prst="roundRect">
              <a:avLst>
                <a:gd fmla="val 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TCB A</a:t>
              </a:r>
              <a:endParaRPr b="1" i="0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TCBs and contexts in Project 2</a:t>
            </a:r>
            <a:endParaRPr/>
          </a:p>
        </p:txBody>
      </p:sp>
      <p:sp>
        <p:nvSpPr>
          <p:cNvPr id="429" name="Google Shape;429;p47"/>
          <p:cNvSpPr txBox="1"/>
          <p:nvPr>
            <p:ph idx="1" type="body"/>
          </p:nvPr>
        </p:nvSpPr>
        <p:spPr>
          <a:xfrm>
            <a:off x="311700" y="1468825"/>
            <a:ext cx="85206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ucontext_t </a:t>
            </a:r>
            <a:r>
              <a:rPr lang="en"/>
              <a:t>represents a thread's state (kind of like TCB)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getcontext(uc_current)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Saves the currently running context into </a:t>
            </a:r>
            <a:r>
              <a:rPr i="1" lang="en"/>
              <a:t>uc_current</a:t>
            </a:r>
            <a:endParaRPr i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(not particularly useful - see hint in spec 3.2)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setcontext(uc_next)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		</a:t>
            </a:r>
            <a:r>
              <a:rPr lang="en"/>
              <a:t>Starts to run/resumes running </a:t>
            </a:r>
            <a:r>
              <a:rPr i="1" lang="en"/>
              <a:t>uc_next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(doesn't save the currently running context)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TCBs and contexts in Project 2</a:t>
            </a:r>
            <a:endParaRPr/>
          </a:p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311700" y="1468825"/>
            <a:ext cx="85206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swapcontext(uc_current, uc_next)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Effectively </a:t>
            </a:r>
            <a:r>
              <a:rPr i="1" lang="en"/>
              <a:t>getcontext(current)</a:t>
            </a:r>
            <a:r>
              <a:rPr lang="en"/>
              <a:t> and </a:t>
            </a:r>
            <a:r>
              <a:rPr i="1" lang="en"/>
              <a:t>setcontext(next)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makecontext(uc, func, nargs, args...)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Sets up </a:t>
            </a:r>
            <a:r>
              <a:rPr i="1" lang="en"/>
              <a:t>uc</a:t>
            </a:r>
            <a:r>
              <a:rPr lang="en"/>
              <a:t> such that when you swap to it, it will begin executing code at the beginning of </a:t>
            </a:r>
            <a:r>
              <a:rPr i="1" lang="en"/>
              <a:t>func</a:t>
            </a:r>
            <a:r>
              <a:rPr lang="en"/>
              <a:t>, calling it with </a:t>
            </a:r>
            <a:r>
              <a:rPr i="1" lang="en"/>
              <a:t>args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Exercise: is this a correct implementation of swapcontext?</a:t>
            </a:r>
            <a:endParaRPr/>
          </a:p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swapcontext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ucontext_t</a:t>
            </a:r>
            <a:r>
              <a:rPr lang="en"/>
              <a:t> *</a:t>
            </a:r>
            <a:r>
              <a:rPr i="1" lang="en"/>
              <a:t>current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ucontext_t</a:t>
            </a:r>
            <a:r>
              <a:rPr lang="en"/>
              <a:t> *</a:t>
            </a:r>
            <a:r>
              <a:rPr i="1" lang="en"/>
              <a:t>next</a:t>
            </a:r>
            <a:r>
              <a:rPr lang="en"/>
              <a:t>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4"/>
                </a:solidFill>
              </a:rPr>
              <a:t>getcontext</a:t>
            </a:r>
            <a:r>
              <a:rPr lang="en"/>
              <a:t>(</a:t>
            </a:r>
            <a:r>
              <a:rPr i="1" lang="en"/>
              <a:t>current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4"/>
                </a:solidFill>
              </a:rPr>
              <a:t>setcontext</a:t>
            </a:r>
            <a:r>
              <a:rPr lang="en"/>
              <a:t>(</a:t>
            </a:r>
            <a:r>
              <a:rPr i="1" lang="en"/>
              <a:t>next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does this program output?</a:t>
            </a:r>
            <a:endParaRPr/>
          </a:p>
        </p:txBody>
      </p:sp>
      <p:sp>
        <p:nvSpPr>
          <p:cNvPr id="447" name="Google Shape;447;p5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448" name="Google Shape;448;p50"/>
          <p:cNvSpPr txBox="1"/>
          <p:nvPr/>
        </p:nvSpPr>
        <p:spPr>
          <a:xfrm>
            <a:off x="311700" y="1176375"/>
            <a:ext cx="8520600" cy="37521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ucontext_t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funcA,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funcB,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3.14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</a:t>
            </a:r>
            <a:r>
              <a:rPr b="0" i="0" lang="en" sz="1700" u="none" cap="none" strike="noStrike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"done"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does this program output?</a:t>
            </a:r>
            <a:endParaRPr/>
          </a:p>
        </p:txBody>
      </p:sp>
      <p:sp>
        <p:nvSpPr>
          <p:cNvPr id="454" name="Google Shape;454;p5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455" name="Google Shape;455;p51"/>
          <p:cNvSpPr txBox="1"/>
          <p:nvPr/>
        </p:nvSpPr>
        <p:spPr>
          <a:xfrm>
            <a:off x="311700" y="1176375"/>
            <a:ext cx="8520600" cy="37521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ucontext_t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funcA,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funcB,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3.14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</a:t>
            </a:r>
            <a:r>
              <a:rPr b="0" i="0" lang="en" sz="1700" u="none" cap="none" strike="noStrike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"done"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6" name="Google Shape;456;p51"/>
          <p:cNvSpPr txBox="1"/>
          <p:nvPr/>
        </p:nvSpPr>
        <p:spPr>
          <a:xfrm>
            <a:off x="6273525" y="2188025"/>
            <a:ext cx="2034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Output: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3.14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does this program output?</a:t>
            </a:r>
            <a:endParaRPr/>
          </a:p>
        </p:txBody>
      </p:sp>
      <p:sp>
        <p:nvSpPr>
          <p:cNvPr id="462" name="Google Shape;462;p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463" name="Google Shape;463;p52"/>
          <p:cNvSpPr txBox="1"/>
          <p:nvPr/>
        </p:nvSpPr>
        <p:spPr>
          <a:xfrm>
            <a:off x="311700" y="1176375"/>
            <a:ext cx="8520600" cy="37521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ucontext_t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funcA,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funcB,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3.14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1" i="1" lang="en" sz="1700" u="sng" cap="none" strike="noStrike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</a:t>
            </a:r>
            <a:r>
              <a:rPr b="0" i="0" lang="en" sz="1700" u="none" cap="none" strike="noStrike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"done"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6273525" y="2188025"/>
            <a:ext cx="2034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Output: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3.14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does this program output?</a:t>
            </a:r>
            <a:endParaRPr/>
          </a:p>
        </p:txBody>
      </p:sp>
      <p:sp>
        <p:nvSpPr>
          <p:cNvPr id="470" name="Google Shape;470;p5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471" name="Google Shape;471;p53"/>
          <p:cNvSpPr txBox="1"/>
          <p:nvPr/>
        </p:nvSpPr>
        <p:spPr>
          <a:xfrm>
            <a:off x="311700" y="1176375"/>
            <a:ext cx="8520600" cy="37521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ucontext_t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funcA,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funcB,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3.14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1" i="1" lang="en" sz="1700" u="sng" cap="none" strike="noStrike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</a:t>
            </a:r>
            <a:r>
              <a:rPr b="0" i="0" lang="en" sz="1700" u="none" cap="none" strike="noStrike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"done"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6273525" y="2188025"/>
            <a:ext cx="2034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Output: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Goal: get you prepared for P2</a:t>
            </a:r>
            <a:endParaRPr/>
          </a:p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threads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Smart Pointers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does this program output?</a:t>
            </a:r>
            <a:endParaRPr/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479" name="Google Shape;479;p54"/>
          <p:cNvSpPr txBox="1"/>
          <p:nvPr/>
        </p:nvSpPr>
        <p:spPr>
          <a:xfrm>
            <a:off x="311700" y="1176375"/>
            <a:ext cx="8520600" cy="37521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ucontext_t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1" i="1" lang="en" sz="1700" u="sng" cap="none" strike="noStrike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arg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():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funcA,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ctxB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funcB,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7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3.14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7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swapcontext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ctxMain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&amp;</a:t>
            </a:r>
            <a:r>
              <a:rPr b="0" i="1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ctxA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</a:t>
            </a:r>
            <a:r>
              <a:rPr b="0" i="0" lang="en" sz="1700" u="none" cap="none" strike="noStrike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"done"</a:t>
            </a:r>
            <a:r>
              <a:rPr b="0" i="0" lang="en" sz="1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endl;</a:t>
            </a:r>
            <a:endParaRPr b="0" i="0" sz="1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54"/>
          <p:cNvSpPr txBox="1"/>
          <p:nvPr/>
        </p:nvSpPr>
        <p:spPr>
          <a:xfrm>
            <a:off x="6273525" y="2188025"/>
            <a:ext cx="2034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Output: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3.14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Interrupts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Interrupts are hardware events, handled by the OS.</a:t>
            </a:r>
            <a:endParaRPr/>
          </a:p>
        </p:txBody>
      </p:sp>
      <p:sp>
        <p:nvSpPr>
          <p:cNvPr id="491" name="Google Shape;491;p56"/>
          <p:cNvSpPr/>
          <p:nvPr/>
        </p:nvSpPr>
        <p:spPr>
          <a:xfrm>
            <a:off x="3378250" y="3218075"/>
            <a:ext cx="1110000" cy="112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CPU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2" name="Google Shape;492;p56"/>
          <p:cNvCxnSpPr/>
          <p:nvPr/>
        </p:nvCxnSpPr>
        <p:spPr>
          <a:xfrm rot="10800000">
            <a:off x="3190150" y="3422075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56"/>
          <p:cNvCxnSpPr/>
          <p:nvPr/>
        </p:nvCxnSpPr>
        <p:spPr>
          <a:xfrm rot="10800000">
            <a:off x="3190150" y="36033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56"/>
          <p:cNvCxnSpPr/>
          <p:nvPr/>
        </p:nvCxnSpPr>
        <p:spPr>
          <a:xfrm rot="10800000">
            <a:off x="3190150" y="3778325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56"/>
          <p:cNvCxnSpPr/>
          <p:nvPr/>
        </p:nvCxnSpPr>
        <p:spPr>
          <a:xfrm rot="10800000">
            <a:off x="3190150" y="39456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56"/>
          <p:cNvCxnSpPr/>
          <p:nvPr/>
        </p:nvCxnSpPr>
        <p:spPr>
          <a:xfrm rot="10800000">
            <a:off x="3190150" y="41268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56"/>
          <p:cNvCxnSpPr/>
          <p:nvPr/>
        </p:nvCxnSpPr>
        <p:spPr>
          <a:xfrm rot="10800000">
            <a:off x="627150" y="3415075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56"/>
          <p:cNvCxnSpPr/>
          <p:nvPr/>
        </p:nvCxnSpPr>
        <p:spPr>
          <a:xfrm rot="10800000">
            <a:off x="627150" y="3611050"/>
            <a:ext cx="257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56"/>
          <p:cNvCxnSpPr/>
          <p:nvPr/>
        </p:nvCxnSpPr>
        <p:spPr>
          <a:xfrm rot="10800000">
            <a:off x="627150" y="376440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56"/>
          <p:cNvCxnSpPr/>
          <p:nvPr/>
        </p:nvCxnSpPr>
        <p:spPr>
          <a:xfrm rot="10800000">
            <a:off x="627150" y="394560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56"/>
          <p:cNvCxnSpPr/>
          <p:nvPr/>
        </p:nvCxnSpPr>
        <p:spPr>
          <a:xfrm rot="10800000">
            <a:off x="627150" y="412680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56"/>
          <p:cNvCxnSpPr/>
          <p:nvPr/>
        </p:nvCxnSpPr>
        <p:spPr>
          <a:xfrm rot="10800000">
            <a:off x="1282400" y="2508925"/>
            <a:ext cx="0" cy="116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pic>
        <p:nvPicPr>
          <p:cNvPr id="503" name="Google Shape;5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149" y="1707450"/>
            <a:ext cx="2097850" cy="8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6"/>
          <p:cNvSpPr/>
          <p:nvPr/>
        </p:nvSpPr>
        <p:spPr>
          <a:xfrm>
            <a:off x="5993775" y="1707450"/>
            <a:ext cx="2685000" cy="313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Operating System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handle_key()</a:t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 keyboard event to the active window</a:t>
            </a:r>
            <a:endParaRPr i="1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5" name="Google Shape;505;p56"/>
          <p:cNvSpPr/>
          <p:nvPr/>
        </p:nvSpPr>
        <p:spPr>
          <a:xfrm>
            <a:off x="4617313" y="3450600"/>
            <a:ext cx="1247400" cy="62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Interrupts are hardware events, handled by the OS.</a:t>
            </a:r>
            <a:endParaRPr/>
          </a:p>
        </p:txBody>
      </p:sp>
      <p:sp>
        <p:nvSpPr>
          <p:cNvPr id="511" name="Google Shape;511;p57"/>
          <p:cNvSpPr/>
          <p:nvPr/>
        </p:nvSpPr>
        <p:spPr>
          <a:xfrm>
            <a:off x="3378250" y="3218075"/>
            <a:ext cx="1110000" cy="112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CPU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12" name="Google Shape;512;p57"/>
          <p:cNvCxnSpPr/>
          <p:nvPr/>
        </p:nvCxnSpPr>
        <p:spPr>
          <a:xfrm rot="10800000">
            <a:off x="3190150" y="3422075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57"/>
          <p:cNvCxnSpPr/>
          <p:nvPr/>
        </p:nvCxnSpPr>
        <p:spPr>
          <a:xfrm rot="10800000">
            <a:off x="3190150" y="36033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57"/>
          <p:cNvCxnSpPr/>
          <p:nvPr/>
        </p:nvCxnSpPr>
        <p:spPr>
          <a:xfrm rot="10800000">
            <a:off x="3190150" y="3778325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57"/>
          <p:cNvCxnSpPr/>
          <p:nvPr/>
        </p:nvCxnSpPr>
        <p:spPr>
          <a:xfrm rot="10800000">
            <a:off x="3190150" y="39456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57"/>
          <p:cNvCxnSpPr/>
          <p:nvPr/>
        </p:nvCxnSpPr>
        <p:spPr>
          <a:xfrm rot="10800000">
            <a:off x="3190150" y="41268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57"/>
          <p:cNvCxnSpPr/>
          <p:nvPr/>
        </p:nvCxnSpPr>
        <p:spPr>
          <a:xfrm rot="10800000">
            <a:off x="627150" y="3415075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57"/>
          <p:cNvCxnSpPr/>
          <p:nvPr/>
        </p:nvCxnSpPr>
        <p:spPr>
          <a:xfrm rot="10800000">
            <a:off x="627150" y="361105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57"/>
          <p:cNvCxnSpPr/>
          <p:nvPr/>
        </p:nvCxnSpPr>
        <p:spPr>
          <a:xfrm rot="10800000">
            <a:off x="627150" y="376440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57"/>
          <p:cNvCxnSpPr/>
          <p:nvPr/>
        </p:nvCxnSpPr>
        <p:spPr>
          <a:xfrm rot="10800000">
            <a:off x="627150" y="3945600"/>
            <a:ext cx="257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57"/>
          <p:cNvCxnSpPr/>
          <p:nvPr/>
        </p:nvCxnSpPr>
        <p:spPr>
          <a:xfrm rot="10800000">
            <a:off x="627150" y="412680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57"/>
          <p:cNvCxnSpPr/>
          <p:nvPr/>
        </p:nvCxnSpPr>
        <p:spPr>
          <a:xfrm rot="10800000">
            <a:off x="2592675" y="2840063"/>
            <a:ext cx="0" cy="116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23" name="Google Shape;523;p57"/>
          <p:cNvSpPr/>
          <p:nvPr/>
        </p:nvSpPr>
        <p:spPr>
          <a:xfrm>
            <a:off x="5993775" y="1707450"/>
            <a:ext cx="2685000" cy="313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Operating System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handle_timer()</a:t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 to next ready thread</a:t>
            </a:r>
            <a:endParaRPr i="1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4" name="Google Shape;524;p57"/>
          <p:cNvSpPr/>
          <p:nvPr/>
        </p:nvSpPr>
        <p:spPr>
          <a:xfrm>
            <a:off x="4617313" y="3450600"/>
            <a:ext cx="1247400" cy="62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TIMER</a:t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25" name="Google Shape;52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725" y="1707460"/>
            <a:ext cx="1009901" cy="10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CPU checks the </a:t>
            </a:r>
            <a:r>
              <a:rPr lang="en">
                <a:solidFill>
                  <a:schemeClr val="accent3"/>
                </a:solidFill>
              </a:rPr>
              <a:t>interrupt vector table</a:t>
            </a:r>
            <a:r>
              <a:rPr lang="en"/>
              <a:t> and calls handler.</a:t>
            </a:r>
            <a:endParaRPr/>
          </a:p>
        </p:txBody>
      </p:sp>
      <p:sp>
        <p:nvSpPr>
          <p:cNvPr id="531" name="Google Shape;531;p58"/>
          <p:cNvSpPr/>
          <p:nvPr/>
        </p:nvSpPr>
        <p:spPr>
          <a:xfrm>
            <a:off x="3378250" y="3218075"/>
            <a:ext cx="1110000" cy="112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CPU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32" name="Google Shape;532;p58"/>
          <p:cNvCxnSpPr/>
          <p:nvPr/>
        </p:nvCxnSpPr>
        <p:spPr>
          <a:xfrm rot="10800000">
            <a:off x="3190150" y="3422075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58"/>
          <p:cNvCxnSpPr/>
          <p:nvPr/>
        </p:nvCxnSpPr>
        <p:spPr>
          <a:xfrm rot="10800000">
            <a:off x="3190150" y="36033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58"/>
          <p:cNvCxnSpPr/>
          <p:nvPr/>
        </p:nvCxnSpPr>
        <p:spPr>
          <a:xfrm rot="10800000">
            <a:off x="3190150" y="3778325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58"/>
          <p:cNvCxnSpPr/>
          <p:nvPr/>
        </p:nvCxnSpPr>
        <p:spPr>
          <a:xfrm rot="10800000">
            <a:off x="3190150" y="39456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58"/>
          <p:cNvCxnSpPr/>
          <p:nvPr/>
        </p:nvCxnSpPr>
        <p:spPr>
          <a:xfrm rot="10800000">
            <a:off x="3190150" y="4126800"/>
            <a:ext cx="188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58"/>
          <p:cNvCxnSpPr/>
          <p:nvPr/>
        </p:nvCxnSpPr>
        <p:spPr>
          <a:xfrm rot="10800000">
            <a:off x="627150" y="3415075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58"/>
          <p:cNvCxnSpPr/>
          <p:nvPr/>
        </p:nvCxnSpPr>
        <p:spPr>
          <a:xfrm rot="10800000">
            <a:off x="627150" y="361105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58"/>
          <p:cNvCxnSpPr/>
          <p:nvPr/>
        </p:nvCxnSpPr>
        <p:spPr>
          <a:xfrm rot="10800000">
            <a:off x="627150" y="376440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0" name="Google Shape;540;p58"/>
          <p:cNvCxnSpPr/>
          <p:nvPr/>
        </p:nvCxnSpPr>
        <p:spPr>
          <a:xfrm rot="10800000">
            <a:off x="627150" y="3945600"/>
            <a:ext cx="257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58"/>
          <p:cNvCxnSpPr/>
          <p:nvPr/>
        </p:nvCxnSpPr>
        <p:spPr>
          <a:xfrm rot="10800000">
            <a:off x="627150" y="4126800"/>
            <a:ext cx="257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58"/>
          <p:cNvCxnSpPr/>
          <p:nvPr/>
        </p:nvCxnSpPr>
        <p:spPr>
          <a:xfrm rot="10800000">
            <a:off x="1491500" y="2840063"/>
            <a:ext cx="0" cy="116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43" name="Google Shape;543;p58"/>
          <p:cNvSpPr/>
          <p:nvPr/>
        </p:nvSpPr>
        <p:spPr>
          <a:xfrm>
            <a:off x="5993775" y="1707450"/>
            <a:ext cx="2685000" cy="313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Operating System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Functions:</a:t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handle_exception()</a:t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handle_ipi()</a:t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handle_key()</a:t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handle_timer()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handle_trap()</a:t>
            </a:r>
            <a:endParaRPr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4" name="Google Shape;544;p58"/>
          <p:cNvSpPr/>
          <p:nvPr/>
        </p:nvSpPr>
        <p:spPr>
          <a:xfrm>
            <a:off x="4617313" y="3450600"/>
            <a:ext cx="1247400" cy="62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45" name="Google Shape;54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550" y="1755597"/>
            <a:ext cx="1009901" cy="1009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58"/>
          <p:cNvGrpSpPr/>
          <p:nvPr/>
        </p:nvGrpSpPr>
        <p:grpSpPr>
          <a:xfrm>
            <a:off x="2732050" y="1304175"/>
            <a:ext cx="2899200" cy="334500"/>
            <a:chOff x="2732050" y="1304175"/>
            <a:chExt cx="2899200" cy="334500"/>
          </a:xfrm>
        </p:grpSpPr>
        <p:sp>
          <p:nvSpPr>
            <p:cNvPr id="547" name="Google Shape;547;p58"/>
            <p:cNvSpPr/>
            <p:nvPr/>
          </p:nvSpPr>
          <p:spPr>
            <a:xfrm>
              <a:off x="2732050" y="1304175"/>
              <a:ext cx="836400" cy="334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EXC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48" name="Google Shape;548;p58"/>
            <p:cNvSpPr/>
            <p:nvPr/>
          </p:nvSpPr>
          <p:spPr>
            <a:xfrm>
              <a:off x="3568450" y="1304175"/>
              <a:ext cx="2062800" cy="334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&amp;handle_exception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49" name="Google Shape;549;p58"/>
          <p:cNvGrpSpPr/>
          <p:nvPr/>
        </p:nvGrpSpPr>
        <p:grpSpPr>
          <a:xfrm>
            <a:off x="2732076" y="1638675"/>
            <a:ext cx="2899235" cy="334500"/>
            <a:chOff x="2732047" y="1304175"/>
            <a:chExt cx="2411407" cy="334500"/>
          </a:xfrm>
        </p:grpSpPr>
        <p:sp>
          <p:nvSpPr>
            <p:cNvPr id="550" name="Google Shape;550;p58"/>
            <p:cNvSpPr/>
            <p:nvPr/>
          </p:nvSpPr>
          <p:spPr>
            <a:xfrm>
              <a:off x="2732047" y="1304175"/>
              <a:ext cx="695700" cy="334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KEY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51" name="Google Shape;551;p58"/>
            <p:cNvSpPr/>
            <p:nvPr/>
          </p:nvSpPr>
          <p:spPr>
            <a:xfrm>
              <a:off x="3427754" y="1304175"/>
              <a:ext cx="1715700" cy="334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&amp;handle_key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52" name="Google Shape;552;p58"/>
          <p:cNvGrpSpPr/>
          <p:nvPr/>
        </p:nvGrpSpPr>
        <p:grpSpPr>
          <a:xfrm>
            <a:off x="2732050" y="1959250"/>
            <a:ext cx="2899225" cy="334500"/>
            <a:chOff x="2732059" y="1304188"/>
            <a:chExt cx="2411399" cy="334500"/>
          </a:xfrm>
        </p:grpSpPr>
        <p:sp>
          <p:nvSpPr>
            <p:cNvPr id="553" name="Google Shape;553;p58"/>
            <p:cNvSpPr/>
            <p:nvPr/>
          </p:nvSpPr>
          <p:spPr>
            <a:xfrm>
              <a:off x="2732059" y="1304188"/>
              <a:ext cx="689700" cy="334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IPI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54" name="Google Shape;554;p58"/>
            <p:cNvSpPr/>
            <p:nvPr/>
          </p:nvSpPr>
          <p:spPr>
            <a:xfrm>
              <a:off x="3421758" y="1304188"/>
              <a:ext cx="1721700" cy="334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&amp;handle_ipi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55" name="Google Shape;555;p58"/>
          <p:cNvGrpSpPr/>
          <p:nvPr/>
        </p:nvGrpSpPr>
        <p:grpSpPr>
          <a:xfrm>
            <a:off x="2732050" y="2293738"/>
            <a:ext cx="2899200" cy="334513"/>
            <a:chOff x="2732050" y="1304175"/>
            <a:chExt cx="2899200" cy="334513"/>
          </a:xfrm>
        </p:grpSpPr>
        <p:sp>
          <p:nvSpPr>
            <p:cNvPr id="556" name="Google Shape;556;p58"/>
            <p:cNvSpPr/>
            <p:nvPr/>
          </p:nvSpPr>
          <p:spPr>
            <a:xfrm>
              <a:off x="2732050" y="1304175"/>
              <a:ext cx="836400" cy="334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TIMER</a:t>
              </a:r>
              <a:endParaRPr b="1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57" name="Google Shape;557;p58"/>
            <p:cNvSpPr/>
            <p:nvPr/>
          </p:nvSpPr>
          <p:spPr>
            <a:xfrm>
              <a:off x="3568450" y="1304188"/>
              <a:ext cx="2062800" cy="334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&amp;handle_timer</a:t>
              </a:r>
              <a:endParaRPr b="1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58" name="Google Shape;558;p58"/>
          <p:cNvGrpSpPr/>
          <p:nvPr/>
        </p:nvGrpSpPr>
        <p:grpSpPr>
          <a:xfrm>
            <a:off x="2732050" y="2624863"/>
            <a:ext cx="2899200" cy="334500"/>
            <a:chOff x="2732050" y="1304175"/>
            <a:chExt cx="2899200" cy="334500"/>
          </a:xfrm>
        </p:grpSpPr>
        <p:sp>
          <p:nvSpPr>
            <p:cNvPr id="559" name="Google Shape;559;p58"/>
            <p:cNvSpPr/>
            <p:nvPr/>
          </p:nvSpPr>
          <p:spPr>
            <a:xfrm>
              <a:off x="2732050" y="1304175"/>
              <a:ext cx="836400" cy="334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TRAP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60" name="Google Shape;560;p58"/>
            <p:cNvSpPr/>
            <p:nvPr/>
          </p:nvSpPr>
          <p:spPr>
            <a:xfrm>
              <a:off x="3568450" y="1304175"/>
              <a:ext cx="2062800" cy="334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&amp;handle_trap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Interrupts are like </a:t>
            </a:r>
            <a:r>
              <a:rPr lang="en">
                <a:solidFill>
                  <a:schemeClr val="accent3"/>
                </a:solidFill>
              </a:rPr>
              <a:t>forced function calls</a:t>
            </a:r>
            <a:r>
              <a:rPr lang="en"/>
              <a:t>.</a:t>
            </a:r>
            <a:endParaRPr/>
          </a:p>
        </p:txBody>
      </p:sp>
      <p:sp>
        <p:nvSpPr>
          <p:cNvPr id="566" name="Google Shape;566;p59"/>
          <p:cNvSpPr/>
          <p:nvPr/>
        </p:nvSpPr>
        <p:spPr>
          <a:xfrm>
            <a:off x="1739150" y="3652938"/>
            <a:ext cx="1767000" cy="30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9"/>
          <p:cNvSpPr/>
          <p:nvPr/>
        </p:nvSpPr>
        <p:spPr>
          <a:xfrm>
            <a:off x="6108050" y="3652950"/>
            <a:ext cx="2033400" cy="302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9"/>
          <p:cNvSpPr/>
          <p:nvPr/>
        </p:nvSpPr>
        <p:spPr>
          <a:xfrm>
            <a:off x="3506150" y="2015300"/>
            <a:ext cx="2601900" cy="30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9"/>
          <p:cNvSpPr txBox="1"/>
          <p:nvPr/>
        </p:nvSpPr>
        <p:spPr>
          <a:xfrm>
            <a:off x="371600" y="3652938"/>
            <a:ext cx="128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level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0" name="Google Shape;570;p59"/>
          <p:cNvSpPr txBox="1"/>
          <p:nvPr/>
        </p:nvSpPr>
        <p:spPr>
          <a:xfrm>
            <a:off x="371600" y="2015313"/>
            <a:ext cx="1633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Kernel level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71" name="Google Shape;571;p59"/>
          <p:cNvCxnSpPr>
            <a:stCxn id="566" idx="3"/>
            <a:endCxn id="568" idx="1"/>
          </p:cNvCxnSpPr>
          <p:nvPr/>
        </p:nvCxnSpPr>
        <p:spPr>
          <a:xfrm rot="10800000">
            <a:off x="3506150" y="2166588"/>
            <a:ext cx="0" cy="163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2" name="Google Shape;572;p59"/>
          <p:cNvCxnSpPr>
            <a:stCxn id="568" idx="3"/>
            <a:endCxn id="567" idx="1"/>
          </p:cNvCxnSpPr>
          <p:nvPr/>
        </p:nvCxnSpPr>
        <p:spPr>
          <a:xfrm>
            <a:off x="6108050" y="2166650"/>
            <a:ext cx="0" cy="163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3" name="Google Shape;573;p59"/>
          <p:cNvSpPr txBox="1"/>
          <p:nvPr/>
        </p:nvSpPr>
        <p:spPr>
          <a:xfrm>
            <a:off x="1388175" y="2658775"/>
            <a:ext cx="2033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interrupt occurs, call interrupt handler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4" name="Google Shape;574;p59"/>
          <p:cNvSpPr txBox="1"/>
          <p:nvPr/>
        </p:nvSpPr>
        <p:spPr>
          <a:xfrm>
            <a:off x="6235200" y="2658750"/>
            <a:ext cx="2033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interrupt handler returns to user code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5" name="Google Shape;575;p59"/>
          <p:cNvSpPr txBox="1"/>
          <p:nvPr/>
        </p:nvSpPr>
        <p:spPr>
          <a:xfrm>
            <a:off x="3790400" y="2380425"/>
            <a:ext cx="2033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interrupt handler function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Interrupts in Project 2</a:t>
            </a:r>
            <a:endParaRPr/>
          </a:p>
        </p:txBody>
      </p:sp>
      <p:sp>
        <p:nvSpPr>
          <p:cNvPr id="581" name="Google Shape;581;p60"/>
          <p:cNvSpPr txBox="1"/>
          <p:nvPr>
            <p:ph idx="1" type="body"/>
          </p:nvPr>
        </p:nvSpPr>
        <p:spPr>
          <a:xfrm>
            <a:off x="311700" y="2669500"/>
            <a:ext cx="8520600" cy="20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accent6"/>
                </a:solidFill>
              </a:rPr>
              <a:t>class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cpu</a:t>
            </a:r>
            <a:r>
              <a:rPr lang="en" sz="1600">
                <a:solidFill>
                  <a:schemeClr val="lt1"/>
                </a:solidFill>
              </a:rPr>
              <a:t> {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2"/>
                </a:solidFill>
              </a:rPr>
              <a:t>// ...</a:t>
            </a:r>
            <a:endParaRPr sz="1600">
              <a:solidFill>
                <a:schemeClr val="lt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accent6"/>
                </a:solidFill>
              </a:rPr>
              <a:t>static const unsigned int</a:t>
            </a:r>
            <a:r>
              <a:rPr lang="en" sz="1600">
                <a:solidFill>
                  <a:schemeClr val="lt1"/>
                </a:solidFill>
              </a:rPr>
              <a:t> TIMER = </a:t>
            </a:r>
            <a:r>
              <a:rPr lang="en" sz="1600">
                <a:solidFill>
                  <a:schemeClr val="accent6"/>
                </a:solidFill>
              </a:rPr>
              <a:t>0</a:t>
            </a:r>
            <a:r>
              <a:rPr lang="en" sz="1600">
                <a:solidFill>
                  <a:schemeClr val="lt1"/>
                </a:solidFill>
              </a:rPr>
              <a:t>;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accent6"/>
                </a:solidFill>
              </a:rPr>
              <a:t>static const unsigned int</a:t>
            </a:r>
            <a:r>
              <a:rPr lang="en" sz="1600">
                <a:solidFill>
                  <a:schemeClr val="lt1"/>
                </a:solidFill>
              </a:rPr>
              <a:t> IPI = </a:t>
            </a:r>
            <a:r>
              <a:rPr lang="en" sz="1600">
                <a:solidFill>
                  <a:schemeClr val="accent6"/>
                </a:solidFill>
              </a:rPr>
              <a:t>1</a:t>
            </a:r>
            <a:r>
              <a:rPr lang="en" sz="1600">
                <a:solidFill>
                  <a:schemeClr val="lt1"/>
                </a:solidFill>
              </a:rPr>
              <a:t>;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interrupt_handler_t</a:t>
            </a:r>
            <a:r>
              <a:rPr lang="en" sz="1600">
                <a:solidFill>
                  <a:schemeClr val="lt1"/>
                </a:solidFill>
              </a:rPr>
              <a:t> interrupt_vector_table[IPI+</a:t>
            </a:r>
            <a:r>
              <a:rPr lang="en" sz="1600">
                <a:solidFill>
                  <a:schemeClr val="accent6"/>
                </a:solidFill>
              </a:rPr>
              <a:t>1</a:t>
            </a:r>
            <a:r>
              <a:rPr lang="en" sz="1600">
                <a:solidFill>
                  <a:schemeClr val="lt1"/>
                </a:solidFill>
              </a:rPr>
              <a:t>];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2"/>
                </a:solidFill>
              </a:rPr>
              <a:t>// ...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1"/>
                </a:solidFill>
              </a:rPr>
              <a:t>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p60"/>
          <p:cNvSpPr txBox="1"/>
          <p:nvPr/>
        </p:nvSpPr>
        <p:spPr>
          <a:xfrm>
            <a:off x="159275" y="1483475"/>
            <a:ext cx="88866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Timer interrupts:</a:t>
            </a: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generated by the infrastructure.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AutoNum type="arabicPeriod"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Inter-processor interrupts:</a:t>
            </a: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triggered by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OS programmer (you)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some_cpu_ptr-&gt;interrupt_send()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Declare and define interrupt handler functions.</a:t>
            </a:r>
            <a:endParaRPr/>
          </a:p>
        </p:txBody>
      </p:sp>
      <p:sp>
        <p:nvSpPr>
          <p:cNvPr id="588" name="Google Shape;588;p6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timer_handler()</a:t>
            </a:r>
            <a:r>
              <a:rPr lang="en">
                <a:solidFill>
                  <a:schemeClr val="lt1"/>
                </a:solidFill>
              </a:rPr>
              <a:t>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5"/>
                </a:solidFill>
              </a:rPr>
              <a:t>cpu::interrupt_disable()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printf(</a:t>
            </a:r>
            <a:r>
              <a:rPr lang="en">
                <a:solidFill>
                  <a:srgbClr val="6AA84F"/>
                </a:solidFill>
              </a:rPr>
              <a:t>"Timer interrupt occurred!</a:t>
            </a:r>
            <a:r>
              <a:rPr lang="en">
                <a:solidFill>
                  <a:schemeClr val="accent6"/>
                </a:solidFill>
              </a:rPr>
              <a:t>\n</a:t>
            </a:r>
            <a:r>
              <a:rPr lang="en">
                <a:solidFill>
                  <a:srgbClr val="6AA84F"/>
                </a:solidFill>
              </a:rPr>
              <a:t>"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cpu::interrupt_enable()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ipi_handler()</a:t>
            </a:r>
            <a:r>
              <a:rPr lang="en">
                <a:solidFill>
                  <a:schemeClr val="lt1"/>
                </a:solidFill>
              </a:rPr>
              <a:t> {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cpu::interrupt_disable()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printf(</a:t>
            </a:r>
            <a:r>
              <a:rPr lang="en">
                <a:solidFill>
                  <a:srgbClr val="6AA84F"/>
                </a:solidFill>
              </a:rPr>
              <a:t>"Cpu </a:t>
            </a:r>
            <a:r>
              <a:rPr lang="en">
                <a:solidFill>
                  <a:schemeClr val="accent6"/>
                </a:solidFill>
              </a:rPr>
              <a:t>%x</a:t>
            </a:r>
            <a:r>
              <a:rPr lang="en">
                <a:solidFill>
                  <a:srgbClr val="6AA84F"/>
                </a:solidFill>
              </a:rPr>
              <a:t> waking up</a:t>
            </a:r>
            <a:r>
              <a:rPr lang="en">
                <a:solidFill>
                  <a:schemeClr val="accent6"/>
                </a:solidFill>
              </a:rPr>
              <a:t>\n</a:t>
            </a:r>
            <a:r>
              <a:rPr lang="en">
                <a:solidFill>
                  <a:srgbClr val="6AA84F"/>
                </a:solidFill>
              </a:rPr>
              <a:t>"</a:t>
            </a:r>
            <a:r>
              <a:rPr lang="en">
                <a:solidFill>
                  <a:schemeClr val="lt1"/>
                </a:solidFill>
              </a:rPr>
              <a:t>, cpu::self());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cpu::interrupt_enable()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/>
              <a:t>Populate interrupt vector table in cpu::init</a:t>
            </a:r>
            <a:endParaRPr/>
          </a:p>
        </p:txBody>
      </p:sp>
      <p:sp>
        <p:nvSpPr>
          <p:cNvPr id="594" name="Google Shape;594;p62"/>
          <p:cNvSpPr txBox="1"/>
          <p:nvPr>
            <p:ph idx="1" type="body"/>
          </p:nvPr>
        </p:nvSpPr>
        <p:spPr>
          <a:xfrm>
            <a:off x="311705" y="1531887"/>
            <a:ext cx="8520600" cy="30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timer_handler()</a:t>
            </a:r>
            <a:r>
              <a:rPr lang="en">
                <a:solidFill>
                  <a:schemeClr val="lt1"/>
                </a:solidFill>
              </a:rPr>
              <a:t> {...}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ipi_handler()</a:t>
            </a:r>
            <a:r>
              <a:rPr lang="en">
                <a:solidFill>
                  <a:schemeClr val="lt1"/>
                </a:solidFill>
              </a:rPr>
              <a:t> {...}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cpu::init</a:t>
            </a:r>
            <a:r>
              <a:rPr lang="en">
                <a:solidFill>
                  <a:schemeClr val="lt1"/>
                </a:solidFill>
              </a:rPr>
              <a:t>(...)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interrupt_vector_table[TIMER] = timer_handler;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interrupt_vector_table[IPI] = ipi_handler;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lt2"/>
                </a:solidFill>
              </a:rPr>
              <a:t>// ...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Timer interrupts trigger context switches.</a:t>
            </a:r>
            <a:endParaRPr/>
          </a:p>
        </p:txBody>
      </p:sp>
      <p:sp>
        <p:nvSpPr>
          <p:cNvPr id="600" name="Google Shape;600;p63"/>
          <p:cNvSpPr txBox="1"/>
          <p:nvPr>
            <p:ph idx="1" type="body"/>
          </p:nvPr>
        </p:nvSpPr>
        <p:spPr>
          <a:xfrm>
            <a:off x="311700" y="1468825"/>
            <a:ext cx="41208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Thread A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 = 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bar(i)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 =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bar(i)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 = 2</a:t>
            </a:r>
            <a:endParaRPr/>
          </a:p>
        </p:txBody>
      </p:sp>
      <p:sp>
        <p:nvSpPr>
          <p:cNvPr id="601" name="Google Shape;601;p63"/>
          <p:cNvSpPr txBox="1"/>
          <p:nvPr>
            <p:ph idx="1" type="body"/>
          </p:nvPr>
        </p:nvSpPr>
        <p:spPr>
          <a:xfrm>
            <a:off x="4711400" y="1468825"/>
            <a:ext cx="41208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Thread B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 = 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bar(i)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 =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602" name="Google Shape;602;p63"/>
          <p:cNvCxnSpPr/>
          <p:nvPr/>
        </p:nvCxnSpPr>
        <p:spPr>
          <a:xfrm>
            <a:off x="2857500" y="2871450"/>
            <a:ext cx="344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3" name="Google Shape;603;p63"/>
          <p:cNvCxnSpPr/>
          <p:nvPr/>
        </p:nvCxnSpPr>
        <p:spPr>
          <a:xfrm>
            <a:off x="2815675" y="3470825"/>
            <a:ext cx="347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04" name="Google Shape;604;p63"/>
          <p:cNvCxnSpPr/>
          <p:nvPr/>
        </p:nvCxnSpPr>
        <p:spPr>
          <a:xfrm>
            <a:off x="2871450" y="4014450"/>
            <a:ext cx="344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5" name="Google Shape;605;p63"/>
          <p:cNvSpPr txBox="1"/>
          <p:nvPr/>
        </p:nvSpPr>
        <p:spPr>
          <a:xfrm>
            <a:off x="4001100" y="2529150"/>
            <a:ext cx="1183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TIMER!</a:t>
            </a:r>
            <a:endParaRPr b="0" i="0" sz="1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6" name="Google Shape;606;p63"/>
          <p:cNvSpPr txBox="1"/>
          <p:nvPr/>
        </p:nvSpPr>
        <p:spPr>
          <a:xfrm>
            <a:off x="3980250" y="3128525"/>
            <a:ext cx="1183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TIMER!</a:t>
            </a:r>
            <a:endParaRPr b="0" i="0" sz="1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7" name="Google Shape;607;p63"/>
          <p:cNvSpPr txBox="1"/>
          <p:nvPr/>
        </p:nvSpPr>
        <p:spPr>
          <a:xfrm>
            <a:off x="3980250" y="3672150"/>
            <a:ext cx="1183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TIMER!</a:t>
            </a:r>
            <a:endParaRPr b="0" i="0" sz="1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Two perspectives on threads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 u="sng"/>
              <a:t>User Perspective:</a:t>
            </a:r>
            <a:endParaRPr b="1" sz="1800" u="sng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Threads run in </a:t>
            </a:r>
            <a:r>
              <a:rPr b="1" lang="en" sz="1800">
                <a:solidFill>
                  <a:schemeClr val="accent4"/>
                </a:solidFill>
              </a:rPr>
              <a:t>parallel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Thread states: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1800">
                <a:solidFill>
                  <a:schemeClr val="accent2"/>
                </a:solidFill>
              </a:rPr>
              <a:t>runnable</a:t>
            </a:r>
            <a:r>
              <a:rPr lang="en" sz="1800"/>
              <a:t>, </a:t>
            </a:r>
            <a:r>
              <a:rPr b="1" lang="en" sz="1800">
                <a:solidFill>
                  <a:schemeClr val="dk1"/>
                </a:solidFill>
              </a:rPr>
              <a:t>blocked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0" name="Google Shape;130;p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 u="sng"/>
              <a:t>Kernel Perspective:</a:t>
            </a:r>
            <a:endParaRPr b="1" sz="1800" u="sng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CPUs are finite.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Need to </a:t>
            </a:r>
            <a:r>
              <a:rPr b="1" lang="en" sz="1800">
                <a:solidFill>
                  <a:schemeClr val="accent4"/>
                </a:solidFill>
              </a:rPr>
              <a:t>interleave</a:t>
            </a:r>
            <a:r>
              <a:rPr lang="en" sz="1800"/>
              <a:t> threads.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Thread states: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1800">
                <a:solidFill>
                  <a:schemeClr val="accent2"/>
                </a:solidFill>
              </a:rPr>
              <a:t>running</a:t>
            </a:r>
            <a:r>
              <a:rPr lang="en" sz="1800"/>
              <a:t>, </a:t>
            </a:r>
            <a:r>
              <a:rPr b="1" lang="en" sz="1800">
                <a:solidFill>
                  <a:schemeClr val="accent3"/>
                </a:solidFill>
              </a:rPr>
              <a:t>ready</a:t>
            </a:r>
            <a:r>
              <a:rPr lang="en" sz="1800"/>
              <a:t>, </a:t>
            </a:r>
            <a:r>
              <a:rPr b="1" lang="en" sz="1800">
                <a:solidFill>
                  <a:schemeClr val="dk1"/>
                </a:solidFill>
              </a:rPr>
              <a:t>blocked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Interrupts may break kernel critical sections.</a:t>
            </a:r>
            <a:endParaRPr/>
          </a:p>
        </p:txBody>
      </p:sp>
      <p:sp>
        <p:nvSpPr>
          <p:cNvPr id="613" name="Google Shape;613;p6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</a:t>
            </a:r>
            <a:r>
              <a:rPr lang="en"/>
              <a:t>mutex::lock()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if (status == FREE)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status = BUSY;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else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waiting.push(curThread);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switch(curThread, nextThread);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Interrupts may break kernel critical sections.</a:t>
            </a:r>
            <a:endParaRPr/>
          </a:p>
        </p:txBody>
      </p:sp>
      <p:sp>
        <p:nvSpPr>
          <p:cNvPr id="619" name="Google Shape;619;p6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</a:t>
            </a:r>
            <a:r>
              <a:rPr lang="en"/>
              <a:t>mutex::lock()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if (status == FREE)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status = BUSY;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else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waiting.push(curThread);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switch(curThread, nextThread);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620" name="Google Shape;620;p65"/>
          <p:cNvSpPr/>
          <p:nvPr/>
        </p:nvSpPr>
        <p:spPr>
          <a:xfrm>
            <a:off x="2634473" y="2296375"/>
            <a:ext cx="60771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TIMER!</a:t>
            </a:r>
            <a:endParaRPr b="1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Disable interrupts during kernel critical sections.</a:t>
            </a:r>
            <a:endParaRPr/>
          </a:p>
        </p:txBody>
      </p:sp>
      <p:sp>
        <p:nvSpPr>
          <p:cNvPr id="626" name="Google Shape;626;p6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</a:t>
            </a:r>
            <a:r>
              <a:rPr lang="en"/>
              <a:t>mutex::lock()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/>
              <a:t>interrupt_disable();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if (status == FREE)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status = BUSY;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else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waiting.push(curThread);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switch(curThread, nextThread);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Re-enable interrupts before returning to user code.</a:t>
            </a:r>
            <a:endParaRPr/>
          </a:p>
        </p:txBody>
      </p:sp>
      <p:sp>
        <p:nvSpPr>
          <p:cNvPr id="632" name="Google Shape;632;p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</a:t>
            </a:r>
            <a:r>
              <a:rPr lang="en"/>
              <a:t>mutex::lock()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/>
              <a:t>interrupt_disable();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if (status == FREE)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status = BUSY;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else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waiting.push(curThread);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switch(curThread, nextThread);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/>
              <a:t>interrupt_enable();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633" name="Google Shape;633;p67"/>
          <p:cNvSpPr txBox="1"/>
          <p:nvPr/>
        </p:nvSpPr>
        <p:spPr>
          <a:xfrm>
            <a:off x="6105300" y="1547225"/>
            <a:ext cx="1463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Why?</a:t>
            </a:r>
            <a:endParaRPr b="1" i="0" sz="2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34" name="Google Shape;63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1201" y="1468826"/>
            <a:ext cx="1463700" cy="14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switch invariant</a:t>
            </a:r>
            <a:endParaRPr/>
          </a:p>
        </p:txBody>
      </p:sp>
      <p:sp>
        <p:nvSpPr>
          <p:cNvPr id="640" name="Google Shape;640;p6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context switch is </a:t>
            </a:r>
            <a:r>
              <a:rPr b="1" lang="en"/>
              <a:t>not</a:t>
            </a:r>
            <a:r>
              <a:rPr lang="en"/>
              <a:t> an atomic operation.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An interrupt during swapcontext() could be catastrophic.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We enact the following invariant: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threads must have interrupts disabled during a context switch.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threads assume that interrupts are disabled upon returning from swapcontext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69"/>
          <p:cNvPicPr preferRelativeResize="0"/>
          <p:nvPr/>
        </p:nvPicPr>
        <p:blipFill rotWithShape="1">
          <a:blip r:embed="rId3">
            <a:alphaModFix/>
          </a:blip>
          <a:srcRect b="0" l="1020" r="-1020" t="645"/>
          <a:stretch/>
        </p:blipFill>
        <p:spPr>
          <a:xfrm>
            <a:off x="1040875" y="0"/>
            <a:ext cx="7239301" cy="54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More Project 2 Misc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Thread lifetimes</a:t>
            </a:r>
            <a:endParaRPr/>
          </a:p>
        </p:txBody>
      </p:sp>
      <p:sp>
        <p:nvSpPr>
          <p:cNvPr id="656" name="Google Shape;656;p7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Thread execution != thread object.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If thread object goes out of scope / gets deleted, thread execution still continues.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Is it safe to store a </a:t>
            </a:r>
            <a:r>
              <a:rPr b="1" lang="en"/>
              <a:t>thread* </a:t>
            </a:r>
            <a:r>
              <a:rPr lang="en"/>
              <a:t>in your ready queue / etc?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controls the lifetime of the thread object? User code or thread library code?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Recall from Lab 01</a:t>
            </a:r>
            <a:endParaRPr/>
          </a:p>
        </p:txBody>
      </p:sp>
      <p:sp>
        <p:nvSpPr>
          <p:cNvPr id="662" name="Google Shape;662;p72"/>
          <p:cNvSpPr txBox="1"/>
          <p:nvPr/>
        </p:nvSpPr>
        <p:spPr>
          <a:xfrm>
            <a:off x="311700" y="1176375"/>
            <a:ext cx="8520600" cy="370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*a) 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my_num = reinterpret_cast&lt;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uintptr_t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cout &lt;&lt; my_num &lt;&lt; endl;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Called from cpu::boot()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main_thread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*) {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Spawn 4 threads and give each one a different num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0; i &lt; 4; ++i) 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uintptr_t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num = i * 42;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t(func, reinterpret_cast&lt;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*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num));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3" name="Google Shape;663;p72"/>
          <p:cNvSpPr txBox="1"/>
          <p:nvPr/>
        </p:nvSpPr>
        <p:spPr>
          <a:xfrm>
            <a:off x="868400" y="3980850"/>
            <a:ext cx="5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&lt;-- t destroyed here</a:t>
            </a:r>
            <a:endParaRPr b="1"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4" name="Google Shape;664;p72"/>
          <p:cNvSpPr txBox="1"/>
          <p:nvPr/>
        </p:nvSpPr>
        <p:spPr>
          <a:xfrm>
            <a:off x="3195675" y="1226450"/>
            <a:ext cx="60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&lt;-- func still runs (or maybe it finished already)</a:t>
            </a:r>
            <a:endParaRPr b="1" i="0" sz="1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P2 misc: big design decisions</a:t>
            </a:r>
            <a:endParaRPr/>
          </a:p>
        </p:txBody>
      </p:sp>
      <p:sp>
        <p:nvSpPr>
          <p:cNvPr id="670" name="Google Shape;670;p7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few key points that your team will have to figure out: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separate lifetime of thread and thread object?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know when thread is finished?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The goal of project 2 is to implement the thread library you used in project 1.</a:t>
            </a:r>
            <a:endParaRPr sz="2300"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are going to be implementing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mutexes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Remember that a thread is just a stack, stack pointer, program counter, and a set of registers.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Linux provides ucontext as an encapsulation of this state as well as the functionality to make/swap/get/set ucontexts.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Determining when a thread has finished running.</a:t>
            </a:r>
            <a:endParaRPr/>
          </a:p>
        </p:txBody>
      </p:sp>
      <p:sp>
        <p:nvSpPr>
          <p:cNvPr id="676" name="Google Shape;676;p7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**uc_link will not be very useful for you in p2**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You can set uc_link to nullptr,</a:t>
            </a:r>
            <a:br>
              <a:rPr lang="en"/>
            </a:br>
            <a:r>
              <a:rPr lang="en"/>
              <a:t>unless you want to try using it.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You must figure out how to detect thread completion and deallocate resources at the proper time.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P2 tip: switching cpus in gdb</a:t>
            </a:r>
            <a:endParaRPr/>
          </a:p>
        </p:txBody>
      </p:sp>
      <p:sp>
        <p:nvSpPr>
          <p:cNvPr id="682" name="Google Shape;682;p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P2 infrastructure simulates cpus using real pthreads.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You can see and switch simulated cpus using: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b="1" lang="en"/>
              <a:t>(gdb) $ info threads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	(gdb) $ thread &lt;N&gt;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P2 tip: printing output</a:t>
            </a:r>
            <a:endParaRPr/>
          </a:p>
        </p:txBody>
      </p:sp>
      <p:sp>
        <p:nvSpPr>
          <p:cNvPr id="688" name="Google Shape;688;p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**don't use cout in both the thread library and test cases**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You could deadlock on cout's internal mutex.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Thread library: use </a:t>
            </a:r>
            <a:r>
              <a:rPr b="1" lang="en"/>
              <a:t>printf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User code: use </a:t>
            </a:r>
            <a:r>
              <a:rPr b="1" lang="en"/>
              <a:t>cout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Testing Tips</a:t>
            </a:r>
            <a:endParaRPr/>
          </a:p>
        </p:txBody>
      </p:sp>
      <p:sp>
        <p:nvSpPr>
          <p:cNvPr id="694" name="Google Shape;694;p7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cases you </a:t>
            </a:r>
            <a:r>
              <a:rPr i="1" lang="en"/>
              <a:t>submit </a:t>
            </a:r>
            <a:r>
              <a:rPr lang="en"/>
              <a:t>should not have interrupts enabled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test different interleavings of threads?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thread::yield!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test cases that test "0, 1, and many"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write a test case that tests 0 threads on the join queue, 1 thread on the join queue, and many threads on the join queue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just 1 thread on the join queue doesn't test the ordering that those threads will be run after the joined thread finishes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2 Queues Illustration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9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9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06" name="Google Shape;706;p79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707" name="Google Shape;707;p79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9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09" name="Google Shape;709;p79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9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9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79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713" name="Google Shape;713;p79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9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(unlocked)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5" name="Google Shape;715;p79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9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9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79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0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0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25" name="Google Shape;725;p80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726" name="Google Shape;726;p80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0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(unlocked)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8" name="Google Shape;728;p80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0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0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80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 t2(...)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32" name="Google Shape;732;p80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733" name="Google Shape;733;p80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0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35" name="Google Shape;735;p80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0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0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1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81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44" name="Google Shape;744;p81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745" name="Google Shape;745;p81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1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47" name="Google Shape;747;p81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1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1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81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751" name="Google Shape;751;p81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(unlocked)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1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1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6" name="Google Shape;756;p81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 t2(...)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7" name="Google Shape;757;p81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2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82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64" name="Google Shape;764;p82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765" name="Google Shape;765;p82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2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67" name="Google Shape;767;p82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2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2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82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771" name="Google Shape;771;p82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2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(unlocked)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73" name="Google Shape;773;p82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2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2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82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thread::yield()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7" name="Google Shape;777;p82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3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83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84" name="Google Shape;784;p83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785" name="Google Shape;785;p83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3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87" name="Google Shape;787;p83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3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3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83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791" name="Google Shape;791;p83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3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(unlocked)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93" name="Google Shape;793;p83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3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3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83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thread::yield()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7" name="Google Shape;797;p83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98" name="Google Shape;798;p83"/>
          <p:cNvCxnSpPr>
            <a:stCxn id="783" idx="1"/>
            <a:endCxn id="797" idx="0"/>
          </p:cNvCxnSpPr>
          <p:nvPr/>
        </p:nvCxnSpPr>
        <p:spPr>
          <a:xfrm flipH="1">
            <a:off x="919975" y="1685125"/>
            <a:ext cx="5348700" cy="2214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9" name="Google Shape;799;p83"/>
          <p:cNvCxnSpPr>
            <a:endCxn id="783" idx="2"/>
          </p:cNvCxnSpPr>
          <p:nvPr/>
        </p:nvCxnSpPr>
        <p:spPr>
          <a:xfrm flipH="1" rot="10800000">
            <a:off x="1252975" y="2214475"/>
            <a:ext cx="5668500" cy="166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/>
          <p:nvPr/>
        </p:nvSpPr>
        <p:spPr>
          <a:xfrm>
            <a:off x="271050" y="1455625"/>
            <a:ext cx="8601900" cy="310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ucontext_t</a:t>
            </a:r>
            <a:endParaRPr b="0" i="0" sz="2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information do we need to run a thread?</a:t>
            </a:r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624525" y="2558500"/>
            <a:ext cx="1164600" cy="10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2766375" y="2558500"/>
            <a:ext cx="1164600" cy="10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30"/>
          <p:cNvGrpSpPr/>
          <p:nvPr/>
        </p:nvGrpSpPr>
        <p:grpSpPr>
          <a:xfrm>
            <a:off x="4908225" y="2406100"/>
            <a:ext cx="1469400" cy="1345800"/>
            <a:chOff x="5633550" y="2384475"/>
            <a:chExt cx="1469400" cy="1345800"/>
          </a:xfrm>
        </p:grpSpPr>
        <p:sp>
          <p:nvSpPr>
            <p:cNvPr id="146" name="Google Shape;146;p30"/>
            <p:cNvSpPr/>
            <p:nvPr/>
          </p:nvSpPr>
          <p:spPr>
            <a:xfrm>
              <a:off x="5938350" y="2689275"/>
              <a:ext cx="1164600" cy="104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5785950" y="2536875"/>
              <a:ext cx="1164600" cy="1041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5633550" y="2384475"/>
              <a:ext cx="1164600" cy="1041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0"/>
          <p:cNvSpPr/>
          <p:nvPr/>
        </p:nvSpPr>
        <p:spPr>
          <a:xfrm>
            <a:off x="7354875" y="2558500"/>
            <a:ext cx="1164600" cy="10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Stack*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4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84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06" name="Google Shape;806;p84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807" name="Google Shape;807;p84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4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09" name="Google Shape;809;p84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4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4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84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813" name="Google Shape;813;p84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4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(unlocked)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15" name="Google Shape;815;p84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4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4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8" name="Google Shape;818;p84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9" name="Google Shape;819;p84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5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85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26" name="Google Shape;826;p85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827" name="Google Shape;827;p85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5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29" name="Google Shape;829;p85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5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5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2" name="Google Shape;832;p85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833" name="Google Shape;833;p85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5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(unlocked)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35" name="Google Shape;835;p85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5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5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85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mutexA.lock()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9" name="Google Shape;839;p85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86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46" name="Google Shape;846;p86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847" name="Google Shape;847;p86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6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49" name="Google Shape;849;p86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6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6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86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853" name="Google Shape;853;p86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6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55" name="Google Shape;855;p86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6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6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8" name="Google Shape;858;p86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mutexA.lock()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9" name="Google Shape;859;p86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7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87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66" name="Google Shape;866;p87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867" name="Google Shape;867;p87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7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69" name="Google Shape;869;p87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7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7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2" name="Google Shape;872;p87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873" name="Google Shape;873;p87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7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75" name="Google Shape;875;p87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7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7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8" name="Google Shape;878;p87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thread::yield()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9" name="Google Shape;879;p87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8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88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86" name="Google Shape;886;p88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887" name="Google Shape;887;p88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8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89" name="Google Shape;889;p88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8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8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88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893" name="Google Shape;893;p88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88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95" name="Google Shape;895;p88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88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88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8" name="Google Shape;898;p88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thread::yield()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9" name="Google Shape;899;p88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00" name="Google Shape;900;p88"/>
          <p:cNvCxnSpPr/>
          <p:nvPr/>
        </p:nvCxnSpPr>
        <p:spPr>
          <a:xfrm flipH="1">
            <a:off x="919975" y="1685125"/>
            <a:ext cx="5348700" cy="2214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1" name="Google Shape;901;p88"/>
          <p:cNvCxnSpPr/>
          <p:nvPr/>
        </p:nvCxnSpPr>
        <p:spPr>
          <a:xfrm flipH="1" rot="10800000">
            <a:off x="1252975" y="2214475"/>
            <a:ext cx="5668500" cy="166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9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89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08" name="Google Shape;908;p89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909" name="Google Shape;909;p89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89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11" name="Google Shape;911;p89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9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89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89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915" name="Google Shape;915;p89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9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17" name="Google Shape;917;p89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9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9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0" name="Google Shape;920;p89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1" name="Google Shape;921;p89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0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90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28" name="Google Shape;928;p90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929" name="Google Shape;929;p90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0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31" name="Google Shape;931;p90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0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0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90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935" name="Google Shape;935;p90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0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37" name="Google Shape;937;p90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0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0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0" name="Google Shape;940;p90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mutexA.lock()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1" name="Google Shape;941;p90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1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91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48" name="Google Shape;948;p91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949" name="Google Shape;949;p91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1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51" name="Google Shape;951;p91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1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1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91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955" name="Google Shape;955;p91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1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57" name="Google Shape;957;p91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1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1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0" name="Google Shape;960;p91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mutexA.lock()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1" name="Google Shape;961;p91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62" name="Google Shape;962;p91"/>
          <p:cNvCxnSpPr>
            <a:stCxn id="961" idx="0"/>
            <a:endCxn id="947" idx="1"/>
          </p:cNvCxnSpPr>
          <p:nvPr/>
        </p:nvCxnSpPr>
        <p:spPr>
          <a:xfrm rot="-5400000">
            <a:off x="2486950" y="118000"/>
            <a:ext cx="2214600" cy="5348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3" name="Google Shape;963;p91"/>
          <p:cNvCxnSpPr>
            <a:stCxn id="947" idx="2"/>
            <a:endCxn id="957" idx="0"/>
          </p:cNvCxnSpPr>
          <p:nvPr/>
        </p:nvCxnSpPr>
        <p:spPr>
          <a:xfrm rot="5400000">
            <a:off x="5426125" y="2404225"/>
            <a:ext cx="1685100" cy="1305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2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92"/>
          <p:cNvSpPr/>
          <p:nvPr/>
        </p:nvSpPr>
        <p:spPr>
          <a:xfrm>
            <a:off x="4963075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70" name="Google Shape;970;p92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971" name="Google Shape;971;p92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2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73" name="Google Shape;973;p92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2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92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92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977" name="Google Shape;977;p92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2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79" name="Google Shape;979;p92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2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92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92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3" name="Google Shape;983;p92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93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93"/>
          <p:cNvSpPr/>
          <p:nvPr/>
        </p:nvSpPr>
        <p:spPr>
          <a:xfrm>
            <a:off x="4963075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90" name="Google Shape;990;p93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991" name="Google Shape;991;p93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93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93" name="Google Shape;993;p93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93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93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93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997" name="Google Shape;997;p93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93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99" name="Google Shape;999;p93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93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93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2" name="Google Shape;1002;p93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mutexA.unlock()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3" name="Google Shape;1003;p93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867"/>
            <a:ext cx="9143999" cy="493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94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94"/>
          <p:cNvSpPr/>
          <p:nvPr/>
        </p:nvSpPr>
        <p:spPr>
          <a:xfrm>
            <a:off x="4963075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10" name="Google Shape;1010;p94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1011" name="Google Shape;1011;p94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4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13" name="Google Shape;1013;p94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94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94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94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1017" name="Google Shape;1017;p94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94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19" name="Google Shape;1019;p94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94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94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2" name="Google Shape;1022;p94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mutexA.unlock()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3" name="Google Shape;1023;p94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24" name="Google Shape;1024;p94"/>
          <p:cNvCxnSpPr>
            <a:stCxn id="1019" idx="0"/>
            <a:endCxn id="1013" idx="0"/>
          </p:cNvCxnSpPr>
          <p:nvPr/>
        </p:nvCxnSpPr>
        <p:spPr>
          <a:xfrm rot="5400000">
            <a:off x="3267625" y="1552000"/>
            <a:ext cx="600" cy="4695900"/>
          </a:xfrm>
          <a:prstGeom prst="curvedConnector3">
            <a:avLst>
              <a:gd fmla="val -13235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95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31" name="Google Shape;1031;p95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1032" name="Google Shape;1032;p95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95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34" name="Google Shape;1034;p95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95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95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95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1038" name="Google Shape;1038;p95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95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40" name="Google Shape;1040;p95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95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95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95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4" name="Google Shape;1044;p95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6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96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1" name="Google Shape;1051;p96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1052" name="Google Shape;1052;p96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96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4" name="Google Shape;1054;p96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96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96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7" name="Google Shape;1057;p96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1058" name="Google Shape;1058;p96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96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0" name="Google Shape;1060;p96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96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96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3" name="Google Shape;1063;p96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4" name="Google Shape;1064;p96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5" name="Google Shape;1065;p96"/>
          <p:cNvSpPr txBox="1"/>
          <p:nvPr/>
        </p:nvSpPr>
        <p:spPr>
          <a:xfrm>
            <a:off x="5990450" y="2805550"/>
            <a:ext cx="2770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Why is the mutex still locked?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97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97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72" name="Google Shape;1072;p97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1073" name="Google Shape;1073;p97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7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5" name="Google Shape;1075;p97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7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7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8" name="Google Shape;1078;p97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1079" name="Google Shape;1079;p97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7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81" name="Google Shape;1081;p97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7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7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4" name="Google Shape;1084;p97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thread::yield()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5" name="Google Shape;1085;p97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98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98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92" name="Google Shape;1092;p98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1093" name="Google Shape;1093;p98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8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95" name="Google Shape;1095;p98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8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8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98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1099" name="Google Shape;1099;p98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8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01" name="Google Shape;1101;p98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8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8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4" name="Google Shape;1104;p98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thread::yield()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5" name="Google Shape;1105;p98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06" name="Google Shape;1106;p98"/>
          <p:cNvCxnSpPr/>
          <p:nvPr/>
        </p:nvCxnSpPr>
        <p:spPr>
          <a:xfrm flipH="1">
            <a:off x="919975" y="1685125"/>
            <a:ext cx="5348700" cy="2214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7" name="Google Shape;1107;p98"/>
          <p:cNvCxnSpPr/>
          <p:nvPr/>
        </p:nvCxnSpPr>
        <p:spPr>
          <a:xfrm flipH="1" rot="10800000">
            <a:off x="1252975" y="2214475"/>
            <a:ext cx="5668500" cy="166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99"/>
          <p:cNvSpPr/>
          <p:nvPr/>
        </p:nvSpPr>
        <p:spPr>
          <a:xfrm>
            <a:off x="5611375" y="383650"/>
            <a:ext cx="2620200" cy="210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99"/>
          <p:cNvSpPr/>
          <p:nvPr/>
        </p:nvSpPr>
        <p:spPr>
          <a:xfrm>
            <a:off x="6268675" y="1155775"/>
            <a:ext cx="1305600" cy="1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14" name="Google Shape;1114;p99"/>
          <p:cNvGrpSpPr/>
          <p:nvPr/>
        </p:nvGrpSpPr>
        <p:grpSpPr>
          <a:xfrm>
            <a:off x="267100" y="3476050"/>
            <a:ext cx="3916800" cy="1482300"/>
            <a:chOff x="2428625" y="3467225"/>
            <a:chExt cx="3916800" cy="1482300"/>
          </a:xfrm>
        </p:grpSpPr>
        <p:sp>
          <p:nvSpPr>
            <p:cNvPr id="1115" name="Google Shape;1115;p99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9"/>
            <p:cNvSpPr txBox="1"/>
            <p:nvPr/>
          </p:nvSpPr>
          <p:spPr>
            <a:xfrm>
              <a:off x="3593075" y="3467225"/>
              <a:ext cx="15879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17" name="Google Shape;1117;p99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9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9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0" name="Google Shape;1120;p99"/>
          <p:cNvGrpSpPr/>
          <p:nvPr/>
        </p:nvGrpSpPr>
        <p:grpSpPr>
          <a:xfrm>
            <a:off x="4963075" y="3476050"/>
            <a:ext cx="3916800" cy="1482300"/>
            <a:chOff x="2428625" y="3467225"/>
            <a:chExt cx="3916800" cy="1482300"/>
          </a:xfrm>
        </p:grpSpPr>
        <p:sp>
          <p:nvSpPr>
            <p:cNvPr id="1121" name="Google Shape;1121;p99"/>
            <p:cNvSpPr/>
            <p:nvPr/>
          </p:nvSpPr>
          <p:spPr>
            <a:xfrm>
              <a:off x="2428625" y="3890825"/>
              <a:ext cx="39168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9"/>
            <p:cNvSpPr txBox="1"/>
            <p:nvPr/>
          </p:nvSpPr>
          <p:spPr>
            <a:xfrm>
              <a:off x="3365975" y="3467225"/>
              <a:ext cx="2042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mutexA (locked)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23" name="Google Shape;1123;p99"/>
            <p:cNvSpPr/>
            <p:nvPr/>
          </p:nvSpPr>
          <p:spPr>
            <a:xfrm>
              <a:off x="24286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9"/>
            <p:cNvSpPr/>
            <p:nvPr/>
          </p:nvSpPr>
          <p:spPr>
            <a:xfrm>
              <a:off x="37342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9"/>
            <p:cNvSpPr/>
            <p:nvPr/>
          </p:nvSpPr>
          <p:spPr>
            <a:xfrm>
              <a:off x="5039825" y="3890825"/>
              <a:ext cx="1305600" cy="1058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p99"/>
          <p:cNvSpPr txBox="1"/>
          <p:nvPr/>
        </p:nvSpPr>
        <p:spPr>
          <a:xfrm>
            <a:off x="983200" y="1473325"/>
            <a:ext cx="2484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7" name="Google Shape;1127;p99"/>
          <p:cNvSpPr/>
          <p:nvPr/>
        </p:nvSpPr>
        <p:spPr>
          <a:xfrm>
            <a:off x="267100" y="3899650"/>
            <a:ext cx="1305600" cy="10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thread2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8" name="Google Shape;1128;p99"/>
          <p:cNvSpPr txBox="1"/>
          <p:nvPr/>
        </p:nvSpPr>
        <p:spPr>
          <a:xfrm>
            <a:off x="5990450" y="2805550"/>
            <a:ext cx="2770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thread1 can now continue running with the mutex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0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0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Dynamic Memory</a:t>
            </a:r>
            <a:endParaRPr/>
          </a:p>
        </p:txBody>
      </p:sp>
      <p:sp>
        <p:nvSpPr>
          <p:cNvPr id="1139" name="Google Shape;1139;p101"/>
          <p:cNvSpPr txBox="1"/>
          <p:nvPr>
            <p:ph idx="1" type="body"/>
          </p:nvPr>
        </p:nvSpPr>
        <p:spPr>
          <a:xfrm>
            <a:off x="311700" y="13607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want to control the lifetime of an object, we can use dynamic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dynamic memory, we use raw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new</a:t>
            </a:r>
            <a:r>
              <a:rPr lang="en"/>
              <a:t> allocates memory for an object, and </a:t>
            </a:r>
            <a:r>
              <a:rPr b="1" lang="en"/>
              <a:t>delete</a:t>
            </a:r>
            <a:r>
              <a:rPr lang="en"/>
              <a:t> destroys the object and releases its memory:</a:t>
            </a:r>
            <a:endParaRPr/>
          </a:p>
        </p:txBody>
      </p:sp>
      <p:sp>
        <p:nvSpPr>
          <p:cNvPr id="1140" name="Google Shape;1140;p101"/>
          <p:cNvSpPr txBox="1"/>
          <p:nvPr/>
        </p:nvSpPr>
        <p:spPr>
          <a:xfrm>
            <a:off x="2988150" y="3191025"/>
            <a:ext cx="3167700" cy="1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5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Player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Player</a:t>
            </a:r>
            <a:r>
              <a:rPr lang="en" sz="15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 </a:t>
            </a:r>
            <a:r>
              <a:rPr lang="en" sz="15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5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500" u="sng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Player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Memory - Ownership</a:t>
            </a:r>
            <a:endParaRPr/>
          </a:p>
        </p:txBody>
      </p:sp>
      <p:sp>
        <p:nvSpPr>
          <p:cNvPr id="1146" name="Google Shape;1146;p102"/>
          <p:cNvSpPr txBox="1"/>
          <p:nvPr>
            <p:ph idx="1" type="body"/>
          </p:nvPr>
        </p:nvSpPr>
        <p:spPr>
          <a:xfrm>
            <a:off x="311700" y="13391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dynamically-allocated objects, ownership of an object means it is yours to keep or destroy as you see fit.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C++, by ownership, we mean not just which code gets to refer to or use the object, but mostly what code is responsible for </a:t>
            </a:r>
            <a:r>
              <a:rPr b="1" lang="en"/>
              <a:t>deleting</a:t>
            </a:r>
            <a:r>
              <a:rPr lang="en"/>
              <a:t>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raw pointers, we implement ownership in terms of where in the code we place the delete that destroys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error prone. What are some possible errors?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Pointers</a:t>
            </a:r>
            <a:endParaRPr/>
          </a:p>
        </p:txBody>
      </p:sp>
      <p:sp>
        <p:nvSpPr>
          <p:cNvPr id="1152" name="Google Shape;1152;p103"/>
          <p:cNvSpPr txBox="1"/>
          <p:nvPr>
            <p:ph idx="1" type="body"/>
          </p:nvPr>
        </p:nvSpPr>
        <p:spPr>
          <a:xfrm>
            <a:off x="311700" y="1360775"/>
            <a:ext cx="85206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as RAII can help us manage the release of resources, is there something that can help us manage the deallocation of dynamic memory?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Smart pointers</a:t>
            </a:r>
            <a:r>
              <a:rPr lang="en"/>
              <a:t> - class objects that behave like built-in pointers but also manage objects that you create with new so that you don't have to worry about when and whether to delete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C++, </a:t>
            </a:r>
            <a:r>
              <a:rPr lang="en">
                <a:solidFill>
                  <a:schemeClr val="dk1"/>
                </a:solidFill>
              </a:rPr>
              <a:t>#include &lt;memory&gt;</a:t>
            </a:r>
            <a:r>
              <a:rPr lang="en"/>
              <a:t> to use them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1401750"/>
            <a:ext cx="8520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</a:t>
            </a:r>
            <a:r>
              <a:rPr i="1" lang="en"/>
              <a:t>global</a:t>
            </a:r>
            <a:r>
              <a:rPr lang="en"/>
              <a:t>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Consider two threads on a single-CPU machine...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1987175"/>
            <a:ext cx="4079100" cy="295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</a:t>
            </a:r>
            <a:r>
              <a:rPr lang="en"/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4753200" y="1986850"/>
            <a:ext cx="4079100" cy="295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bar</a:t>
            </a: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i="1" lang="en"/>
              <a:t>global</a:t>
            </a:r>
            <a:r>
              <a:rPr lang="en"/>
              <a:t> +=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4"/>
                </a:solidFill>
              </a:rPr>
              <a:t>printf</a:t>
            </a:r>
            <a:r>
              <a:rPr lang="en"/>
              <a:t>(</a:t>
            </a:r>
            <a:r>
              <a:rPr lang="en">
                <a:solidFill>
                  <a:srgbClr val="6AA84F"/>
                </a:solidFill>
              </a:rPr>
              <a:t>"%i\n"</a:t>
            </a:r>
            <a:r>
              <a:rPr lang="en"/>
              <a:t>, 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void</a:t>
            </a:r>
            <a:r>
              <a:rPr lang="en"/>
              <a:t> </a:t>
            </a:r>
            <a:r>
              <a:rPr b="1" lang="en">
                <a:solidFill>
                  <a:schemeClr val="accent4"/>
                </a:solidFill>
              </a:rPr>
              <a:t>foo</a:t>
            </a:r>
            <a:r>
              <a:rPr lang="en"/>
              <a:t>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chemeClr val="accent3"/>
                </a:solidFill>
              </a:rPr>
              <a:t>for</a:t>
            </a:r>
            <a:r>
              <a:rPr lang="en"/>
              <a:t> (i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 -&gt; </a:t>
            </a:r>
            <a:r>
              <a:rPr b="1" lang="en">
                <a:solidFill>
                  <a:srgbClr val="E69138"/>
                </a:solidFill>
              </a:rPr>
              <a:t>20</a:t>
            </a:r>
            <a:r>
              <a:rPr lang="en"/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</a:t>
            </a:r>
            <a:r>
              <a:rPr lang="en">
                <a:solidFill>
                  <a:schemeClr val="accent4"/>
                </a:solidFill>
              </a:rPr>
              <a:t>bar</a:t>
            </a:r>
            <a:r>
              <a:rPr lang="en"/>
              <a:t>(i);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Pointers</a:t>
            </a:r>
            <a:endParaRPr/>
          </a:p>
        </p:txBody>
      </p:sp>
      <p:sp>
        <p:nvSpPr>
          <p:cNvPr id="1158" name="Google Shape;1158;p104"/>
          <p:cNvSpPr txBox="1"/>
          <p:nvPr>
            <p:ph idx="1" type="body"/>
          </p:nvPr>
        </p:nvSpPr>
        <p:spPr>
          <a:xfrm>
            <a:off x="311700" y="1316425"/>
            <a:ext cx="85206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shared_ptr&lt;T&gt;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Implements </a:t>
            </a:r>
            <a:r>
              <a:rPr b="1" lang="en"/>
              <a:t>shared ownership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number of shared_ptrs can jointly own an object. When the last shared_ptr pointing to an object is destroyed, the object is </a:t>
            </a:r>
            <a:r>
              <a:rPr b="1" lang="en"/>
              <a:t>automatically destroyed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weak_ptr&lt;T&gt;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"Observes" a managed object, but does not own it or keep it alive.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obtain a shared_ptr from it with .lock()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tracking if an object is still alive.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unique_ptr&lt;T&gt;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Implements </a:t>
            </a:r>
            <a:r>
              <a:rPr b="1" lang="en"/>
              <a:t>unique ownership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Manages memory like a shared_ptr, but there can only be </a:t>
            </a:r>
            <a:r>
              <a:rPr b="1" lang="en"/>
              <a:t>one</a:t>
            </a:r>
            <a:r>
              <a:rPr lang="en"/>
              <a:t> unique_ptr to a given object at a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Can't be copied - requires </a:t>
            </a:r>
            <a:r>
              <a:rPr b="1" lang="en"/>
              <a:t>move semantics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smart pointers?</a:t>
            </a:r>
            <a:endParaRPr/>
          </a:p>
        </p:txBody>
      </p:sp>
      <p:sp>
        <p:nvSpPr>
          <p:cNvPr id="1164" name="Google Shape;1164;p105"/>
          <p:cNvSpPr txBox="1"/>
          <p:nvPr>
            <p:ph idx="1" type="body"/>
          </p:nvPr>
        </p:nvSpPr>
        <p:spPr>
          <a:xfrm>
            <a:off x="151275" y="1339150"/>
            <a:ext cx="87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Ease of use</a:t>
            </a:r>
            <a:r>
              <a:rPr lang="en"/>
              <a:t>: They handle deallocation for you, helping you avoid memory leaks and use-after-free bugs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Style grading</a:t>
            </a:r>
            <a:r>
              <a:rPr lang="en"/>
              <a:t>: They can make your code more elegant, which can help you keep your codebase cleaner/simpler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Familiarity with the STL</a:t>
            </a:r>
            <a:r>
              <a:rPr lang="en"/>
              <a:t>: They are widely used in C++ codebases and it is be useful to have experience with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Avoiding Bugs</a:t>
            </a:r>
            <a:r>
              <a:rPr lang="en"/>
              <a:t>: They can help you avoid bugs by enforcing certain invariants (e.g. unique ownership)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170" name="Google Shape;1170;p106"/>
          <p:cNvSpPr txBox="1"/>
          <p:nvPr>
            <p:ph idx="1" type="body"/>
          </p:nvPr>
        </p:nvSpPr>
        <p:spPr>
          <a:xfrm>
            <a:off x="311700" y="13391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pointers take some time and effort to learn, but they can make your life much easier and your code much better!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more thorough introduction with examples, see the following resources: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https://github.com/eecs482/general-reference/blob/master/cpp/smart_ptrs/README.md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https://github.com/eecs482/general-reference/blob/master/cpp/move_semantics/README.md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http://websites.umich.edu/~eecs381/handouts/C++11_smart_ptrs.pdf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7"/>
          <p:cNvSpPr txBox="1"/>
          <p:nvPr>
            <p:ph type="title"/>
          </p:nvPr>
        </p:nvSpPr>
        <p:spPr>
          <a:xfrm>
            <a:off x="334575" y="2152050"/>
            <a:ext cx="82824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0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CPUs in the Project 2 infrastructure</a:t>
            </a:r>
            <a:endParaRPr/>
          </a:p>
        </p:txBody>
      </p:sp>
      <p:sp>
        <p:nvSpPr>
          <p:cNvPr id="1181" name="Google Shape;1181;p108"/>
          <p:cNvSpPr/>
          <p:nvPr/>
        </p:nvSpPr>
        <p:spPr>
          <a:xfrm>
            <a:off x="4681875" y="3010625"/>
            <a:ext cx="1995000" cy="179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pthread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new cpu();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c-&gt;init();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2" name="Google Shape;1182;p108"/>
          <p:cNvSpPr/>
          <p:nvPr/>
        </p:nvSpPr>
        <p:spPr>
          <a:xfrm>
            <a:off x="2467125" y="3010625"/>
            <a:ext cx="1995000" cy="179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pthread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new cpu();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c-&gt;init(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</a:t>
            </a: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</a:t>
            </a: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3" name="Google Shape;1183;p108"/>
          <p:cNvSpPr/>
          <p:nvPr/>
        </p:nvSpPr>
        <p:spPr>
          <a:xfrm>
            <a:off x="252375" y="3010625"/>
            <a:ext cx="1995000" cy="179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pthread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new cpu();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c-&gt;init();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4" name="Google Shape;1184;p108"/>
          <p:cNvSpPr/>
          <p:nvPr/>
        </p:nvSpPr>
        <p:spPr>
          <a:xfrm>
            <a:off x="6896625" y="3010625"/>
            <a:ext cx="1995000" cy="179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pthread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new cpu();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c-&gt;init();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5" name="Google Shape;1185;p108"/>
          <p:cNvSpPr/>
          <p:nvPr/>
        </p:nvSpPr>
        <p:spPr>
          <a:xfrm>
            <a:off x="2146650" y="1519350"/>
            <a:ext cx="4850700" cy="5382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cpu::boot(4, func, arg, ...)</a:t>
            </a:r>
            <a:endParaRPr b="1" i="0" sz="2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86" name="Google Shape;1186;p108"/>
          <p:cNvCxnSpPr>
            <a:stCxn id="1185" idx="2"/>
            <a:endCxn id="1183" idx="0"/>
          </p:cNvCxnSpPr>
          <p:nvPr/>
        </p:nvCxnSpPr>
        <p:spPr>
          <a:xfrm flipH="1">
            <a:off x="1249800" y="2057550"/>
            <a:ext cx="3322200" cy="95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7" name="Google Shape;1187;p108"/>
          <p:cNvCxnSpPr>
            <a:stCxn id="1185" idx="2"/>
            <a:endCxn id="1182" idx="0"/>
          </p:cNvCxnSpPr>
          <p:nvPr/>
        </p:nvCxnSpPr>
        <p:spPr>
          <a:xfrm flipH="1">
            <a:off x="3464700" y="2057550"/>
            <a:ext cx="1107300" cy="95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8" name="Google Shape;1188;p108"/>
          <p:cNvCxnSpPr>
            <a:stCxn id="1185" idx="2"/>
            <a:endCxn id="1181" idx="0"/>
          </p:cNvCxnSpPr>
          <p:nvPr/>
        </p:nvCxnSpPr>
        <p:spPr>
          <a:xfrm>
            <a:off x="4572000" y="2057550"/>
            <a:ext cx="1107300" cy="95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9" name="Google Shape;1189;p108"/>
          <p:cNvCxnSpPr>
            <a:stCxn id="1185" idx="2"/>
            <a:endCxn id="1184" idx="0"/>
          </p:cNvCxnSpPr>
          <p:nvPr/>
        </p:nvCxnSpPr>
        <p:spPr>
          <a:xfrm>
            <a:off x="4572000" y="2057550"/>
            <a:ext cx="3322200" cy="95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0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2: Interrupts &amp; Guard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Two levels of synchronization</a:t>
            </a:r>
            <a:endParaRPr/>
          </a:p>
        </p:txBody>
      </p:sp>
      <p:sp>
        <p:nvSpPr>
          <p:cNvPr id="1200" name="Google Shape;1200;p11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Within one cpu: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interrupt_disable()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interrupt_enable()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800"/>
              <a:t>Nobody on </a:t>
            </a:r>
            <a:r>
              <a:rPr b="1" lang="en" sz="1800"/>
              <a:t>this</a:t>
            </a:r>
            <a:r>
              <a:rPr lang="en" sz="1800"/>
              <a:t> cpu can interrupt me until I'm done.</a:t>
            </a:r>
            <a:endParaRPr sz="1800"/>
          </a:p>
        </p:txBody>
      </p:sp>
      <p:sp>
        <p:nvSpPr>
          <p:cNvPr id="1201" name="Google Shape;1201;p11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Between multiple cpus: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lock guard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release guard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800"/>
              <a:t>Nobody on any </a:t>
            </a:r>
            <a:r>
              <a:rPr b="1" lang="en" sz="1800"/>
              <a:t>other</a:t>
            </a:r>
            <a:r>
              <a:rPr lang="en" sz="1800"/>
              <a:t> cpu can do their critical section until I'm done.</a:t>
            </a:r>
            <a:endParaRPr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use the guard in P2</a:t>
            </a:r>
            <a:endParaRPr/>
          </a:p>
        </p:txBody>
      </p:sp>
      <p:sp>
        <p:nvSpPr>
          <p:cNvPr id="1207" name="Google Shape;1207;p1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// In cpu.h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extern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std::atomic</a:t>
            </a:r>
            <a:r>
              <a:rPr lang="en">
                <a:solidFill>
                  <a:schemeClr val="lt1"/>
                </a:solidFill>
              </a:rPr>
              <a:t>&lt;</a:t>
            </a:r>
            <a:r>
              <a:rPr lang="en">
                <a:solidFill>
                  <a:schemeClr val="accent6"/>
                </a:solidFill>
              </a:rPr>
              <a:t>bool</a:t>
            </a:r>
            <a:r>
              <a:rPr lang="en">
                <a:solidFill>
                  <a:schemeClr val="lt1"/>
                </a:solidFill>
              </a:rPr>
              <a:t>&gt; guard;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some_kernel_function</a:t>
            </a:r>
            <a:r>
              <a:rPr lang="en">
                <a:solidFill>
                  <a:schemeClr val="lt1"/>
                </a:solidFill>
              </a:rPr>
              <a:t>(...)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>
                <a:solidFill>
                  <a:schemeClr val="lt1"/>
                </a:solidFill>
              </a:rPr>
              <a:t> (guard.exchange(</a:t>
            </a:r>
            <a:r>
              <a:rPr lang="en">
                <a:solidFill>
                  <a:schemeClr val="accent6"/>
                </a:solidFill>
              </a:rPr>
              <a:t>true</a:t>
            </a:r>
            <a:r>
              <a:rPr lang="en">
                <a:solidFill>
                  <a:schemeClr val="lt1"/>
                </a:solidFill>
              </a:rPr>
              <a:t>)) {}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lt2"/>
                </a:solidFill>
              </a:rPr>
              <a:t>/* critical code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guard.set(</a:t>
            </a:r>
            <a:r>
              <a:rPr lang="en">
                <a:solidFill>
                  <a:schemeClr val="accent6"/>
                </a:solidFill>
              </a:rPr>
              <a:t>false</a:t>
            </a:r>
            <a:r>
              <a:rPr lang="en">
                <a:solidFill>
                  <a:schemeClr val="lt1"/>
                </a:solidFill>
              </a:rPr>
              <a:t>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Switch invariant</a:t>
            </a:r>
            <a:endParaRPr/>
          </a:p>
        </p:txBody>
      </p:sp>
      <p:sp>
        <p:nvSpPr>
          <p:cNvPr id="1213" name="Google Shape;1213;p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threads must have interrupts disabled and hold the guard during a context switch.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threads assume that interrupts are disabled and the guard is held upon returning from swapcontext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Switch invariant</a:t>
            </a:r>
            <a:endParaRPr/>
          </a:p>
        </p:txBody>
      </p:sp>
      <p:sp>
        <p:nvSpPr>
          <p:cNvPr id="1219" name="Google Shape;1219;p1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// what needs to happen here?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swapcontext(current, next);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401750"/>
            <a:ext cx="8520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int</a:t>
            </a:r>
            <a:r>
              <a:rPr lang="en"/>
              <a:t> </a:t>
            </a:r>
            <a:r>
              <a:rPr i="1" lang="en"/>
              <a:t>global</a:t>
            </a:r>
            <a:r>
              <a:rPr lang="en"/>
              <a:t> = </a:t>
            </a:r>
            <a:r>
              <a:rPr b="1" lang="en">
                <a:solidFill>
                  <a:srgbClr val="E69138"/>
                </a:solidFill>
              </a:rPr>
              <a:t>0</a:t>
            </a:r>
            <a:r>
              <a:rPr lang="en"/>
              <a:t>;</a:t>
            </a:r>
            <a:endParaRPr/>
          </a:p>
        </p:txBody>
      </p:sp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Consider two threads on a single-CPU machine...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987175"/>
            <a:ext cx="4079100" cy="295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void </a:t>
            </a:r>
            <a:r>
              <a:rPr b="1" lang="en">
                <a:solidFill>
                  <a:schemeClr val="lt2"/>
                </a:solidFill>
              </a:rPr>
              <a:t>bar</a:t>
            </a:r>
            <a:r>
              <a:rPr lang="en">
                <a:solidFill>
                  <a:schemeClr val="lt2"/>
                </a:solidFill>
              </a:rPr>
              <a:t>(int n) 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</a:t>
            </a:r>
            <a:r>
              <a:rPr i="1" lang="en">
                <a:solidFill>
                  <a:schemeClr val="lt2"/>
                </a:solidFill>
              </a:rPr>
              <a:t>global</a:t>
            </a:r>
            <a:r>
              <a:rPr lang="en">
                <a:solidFill>
                  <a:schemeClr val="lt2"/>
                </a:solidFill>
              </a:rPr>
              <a:t> += 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printf("%i\n", n);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void </a:t>
            </a:r>
            <a:r>
              <a:rPr b="1" lang="en">
                <a:solidFill>
                  <a:schemeClr val="lt2"/>
                </a:solidFill>
              </a:rPr>
              <a:t>foo</a:t>
            </a:r>
            <a:r>
              <a:rPr lang="en">
                <a:solidFill>
                  <a:schemeClr val="lt2"/>
                </a:solidFill>
              </a:rPr>
              <a:t>() {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for (i = </a:t>
            </a:r>
            <a:r>
              <a:rPr b="1" lang="en">
                <a:solidFill>
                  <a:schemeClr val="lt2"/>
                </a:solidFill>
              </a:rPr>
              <a:t>0</a:t>
            </a:r>
            <a:r>
              <a:rPr lang="en">
                <a:solidFill>
                  <a:schemeClr val="lt2"/>
                </a:solidFill>
              </a:rPr>
              <a:t> -&gt; </a:t>
            </a:r>
            <a:r>
              <a:rPr b="1" lang="en">
                <a:solidFill>
                  <a:schemeClr val="lt2"/>
                </a:solidFill>
              </a:rPr>
              <a:t>20</a:t>
            </a:r>
            <a:r>
              <a:rPr lang="en">
                <a:solidFill>
                  <a:schemeClr val="lt2"/>
                </a:solidFill>
              </a:rPr>
              <a:t>) {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	bar(i);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4753200" y="1986850"/>
            <a:ext cx="4079100" cy="295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void </a:t>
            </a:r>
            <a:r>
              <a:rPr b="1" lang="en">
                <a:solidFill>
                  <a:schemeClr val="lt2"/>
                </a:solidFill>
              </a:rPr>
              <a:t>bar</a:t>
            </a:r>
            <a:r>
              <a:rPr lang="en">
                <a:solidFill>
                  <a:schemeClr val="lt2"/>
                </a:solidFill>
              </a:rPr>
              <a:t>(int n) 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</a:t>
            </a:r>
            <a:r>
              <a:rPr i="1" lang="en">
                <a:solidFill>
                  <a:schemeClr val="lt2"/>
                </a:solidFill>
              </a:rPr>
              <a:t>global</a:t>
            </a:r>
            <a:r>
              <a:rPr lang="en">
                <a:solidFill>
                  <a:schemeClr val="lt2"/>
                </a:solidFill>
              </a:rPr>
              <a:t> += 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printf("%i\n", n);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void </a:t>
            </a:r>
            <a:r>
              <a:rPr b="1" lang="en">
                <a:solidFill>
                  <a:schemeClr val="lt2"/>
                </a:solidFill>
              </a:rPr>
              <a:t>foo</a:t>
            </a:r>
            <a:r>
              <a:rPr lang="en">
                <a:solidFill>
                  <a:schemeClr val="lt2"/>
                </a:solidFill>
              </a:rPr>
              <a:t>() 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for (i = </a:t>
            </a:r>
            <a:r>
              <a:rPr b="1" lang="en">
                <a:solidFill>
                  <a:schemeClr val="lt2"/>
                </a:solidFill>
              </a:rPr>
              <a:t>0</a:t>
            </a:r>
            <a:r>
              <a:rPr lang="en">
                <a:solidFill>
                  <a:schemeClr val="lt2"/>
                </a:solidFill>
              </a:rPr>
              <a:t> -&gt; </a:t>
            </a:r>
            <a:r>
              <a:rPr b="1" lang="en">
                <a:solidFill>
                  <a:schemeClr val="lt2"/>
                </a:solidFill>
              </a:rPr>
              <a:t>20</a:t>
            </a:r>
            <a:r>
              <a:rPr lang="en">
                <a:solidFill>
                  <a:schemeClr val="lt2"/>
                </a:solidFill>
              </a:rPr>
              <a:t>) 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		bar(i);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73" name="Google Shape;173;p33"/>
          <p:cNvGrpSpPr/>
          <p:nvPr/>
        </p:nvGrpSpPr>
        <p:grpSpPr>
          <a:xfrm>
            <a:off x="627225" y="2363525"/>
            <a:ext cx="1881600" cy="2355600"/>
            <a:chOff x="627225" y="2363525"/>
            <a:chExt cx="1881600" cy="2355600"/>
          </a:xfrm>
        </p:grpSpPr>
        <p:grpSp>
          <p:nvGrpSpPr>
            <p:cNvPr id="174" name="Google Shape;174;p33"/>
            <p:cNvGrpSpPr/>
            <p:nvPr/>
          </p:nvGrpSpPr>
          <p:grpSpPr>
            <a:xfrm>
              <a:off x="627225" y="2363525"/>
              <a:ext cx="1881600" cy="2355600"/>
              <a:chOff x="627225" y="2461100"/>
              <a:chExt cx="1881600" cy="2355600"/>
            </a:xfrm>
          </p:grpSpPr>
          <p:sp>
            <p:nvSpPr>
              <p:cNvPr id="175" name="Google Shape;175;p33"/>
              <p:cNvSpPr/>
              <p:nvPr/>
            </p:nvSpPr>
            <p:spPr>
              <a:xfrm>
                <a:off x="627225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A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176" name="Google Shape;176;p33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7" name="Google Shape;177;p33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759525" y="35544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[n]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759525" y="30108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printf()</a:t>
              </a:r>
              <a:endParaRPr b="1" i="0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0" name="Google Shape;180;p33"/>
          <p:cNvGrpSpPr/>
          <p:nvPr/>
        </p:nvGrpSpPr>
        <p:grpSpPr>
          <a:xfrm>
            <a:off x="6634950" y="2363525"/>
            <a:ext cx="1881600" cy="2355600"/>
            <a:chOff x="627225" y="2363525"/>
            <a:chExt cx="1881600" cy="2355600"/>
          </a:xfrm>
        </p:grpSpPr>
        <p:grpSp>
          <p:nvGrpSpPr>
            <p:cNvPr id="181" name="Google Shape;181;p33"/>
            <p:cNvGrpSpPr/>
            <p:nvPr/>
          </p:nvGrpSpPr>
          <p:grpSpPr>
            <a:xfrm>
              <a:off x="627225" y="2363525"/>
              <a:ext cx="1881600" cy="2355600"/>
              <a:chOff x="627225" y="2461100"/>
              <a:chExt cx="1881600" cy="2355600"/>
            </a:xfrm>
          </p:grpSpPr>
          <p:sp>
            <p:nvSpPr>
              <p:cNvPr id="182" name="Google Shape;182;p33"/>
              <p:cNvSpPr/>
              <p:nvPr/>
            </p:nvSpPr>
            <p:spPr>
              <a:xfrm>
                <a:off x="627225" y="2461100"/>
                <a:ext cx="1881600" cy="235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Stack B</a:t>
                </a:r>
                <a:endParaRPr b="1" i="0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183" name="Google Shape;183;p33"/>
              <p:cNvCxnSpPr/>
              <p:nvPr/>
            </p:nvCxnSpPr>
            <p:spPr>
              <a:xfrm>
                <a:off x="634225" y="2879275"/>
                <a:ext cx="186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4" name="Google Shape;184;p33"/>
            <p:cNvSpPr/>
            <p:nvPr/>
          </p:nvSpPr>
          <p:spPr>
            <a:xfrm>
              <a:off x="759525" y="4098000"/>
              <a:ext cx="1617000" cy="47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foo() </a:t>
              </a:r>
              <a:r>
                <a:rPr b="1" i="1" lang="en" sz="18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[i]</a:t>
              </a:r>
              <a:endParaRPr b="1" i="1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Switch invariant</a:t>
            </a:r>
            <a:endParaRPr/>
          </a:p>
        </p:txBody>
      </p:sp>
      <p:sp>
        <p:nvSpPr>
          <p:cNvPr id="1225" name="Google Shape;1225;p1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cpu::assert_interrupts_enabled()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cpu::interrupt_disable()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>
                <a:solidFill>
                  <a:schemeClr val="lt1"/>
                </a:solidFill>
              </a:rPr>
              <a:t> (guard.exchange(</a:t>
            </a:r>
            <a:r>
              <a:rPr lang="en">
                <a:solidFill>
                  <a:schemeClr val="accent6"/>
                </a:solidFill>
              </a:rPr>
              <a:t>true</a:t>
            </a:r>
            <a:r>
              <a:rPr lang="en">
                <a:solidFill>
                  <a:schemeClr val="lt1"/>
                </a:solidFill>
              </a:rPr>
              <a:t>)) {}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swapcontext(current, next);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// what can we assume upon returning?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Switch invariant</a:t>
            </a:r>
            <a:endParaRPr/>
          </a:p>
        </p:txBody>
      </p:sp>
      <p:sp>
        <p:nvSpPr>
          <p:cNvPr id="1231" name="Google Shape;1231;p1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cpu::assert_interrupts_enabled()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cpu::interrupt_disable()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>
                <a:solidFill>
                  <a:schemeClr val="lt1"/>
                </a:solidFill>
              </a:rPr>
              <a:t> (guard.exchange(</a:t>
            </a:r>
            <a:r>
              <a:rPr lang="en">
                <a:solidFill>
                  <a:schemeClr val="accent6"/>
                </a:solidFill>
              </a:rPr>
              <a:t>true</a:t>
            </a:r>
            <a:r>
              <a:rPr lang="en">
                <a:solidFill>
                  <a:schemeClr val="lt1"/>
                </a:solidFill>
              </a:rPr>
              <a:t>)) {}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swapcontext(current, next);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cpu::assert_interrupts_disabled()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assert(guard);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