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embeddedFontLst>
    <p:embeddedFont>
      <p:font typeface="Source Code Pro Light"/>
      <p:regular r:id="rId67"/>
      <p:bold r:id="rId68"/>
      <p:italic r:id="rId69"/>
      <p:boldItalic r:id="rId70"/>
    </p:embeddedFont>
    <p:embeddedFont>
      <p:font typeface="Source Code Pro"/>
      <p:regular r:id="rId71"/>
      <p:bold r:id="rId72"/>
      <p:italic r:id="rId73"/>
      <p:boldItalic r:id="rId74"/>
    </p:embeddedFont>
    <p:embeddedFont>
      <p:font typeface="Oswald"/>
      <p:regular r:id="rId75"/>
      <p:bold r:id="rId76"/>
    </p:embeddedFont>
    <p:embeddedFont>
      <p:font typeface="Source Code Pro Medium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SourceCodeProMedium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SourceCodePro-italic.fntdata"/><Relationship Id="rId72" Type="http://schemas.openxmlformats.org/officeDocument/2006/relationships/font" Target="fonts/SourceCodePro-bold.fntdata"/><Relationship Id="rId31" Type="http://schemas.openxmlformats.org/officeDocument/2006/relationships/slide" Target="slides/slide25.xml"/><Relationship Id="rId75" Type="http://schemas.openxmlformats.org/officeDocument/2006/relationships/font" Target="fonts/Oswald-regular.fntdata"/><Relationship Id="rId30" Type="http://schemas.openxmlformats.org/officeDocument/2006/relationships/slide" Target="slides/slide24.xml"/><Relationship Id="rId74" Type="http://schemas.openxmlformats.org/officeDocument/2006/relationships/font" Target="fonts/SourceCodePro-boldItalic.fntdata"/><Relationship Id="rId33" Type="http://schemas.openxmlformats.org/officeDocument/2006/relationships/slide" Target="slides/slide27.xml"/><Relationship Id="rId77" Type="http://schemas.openxmlformats.org/officeDocument/2006/relationships/font" Target="fonts/SourceCodeProMedium-regular.fntdata"/><Relationship Id="rId32" Type="http://schemas.openxmlformats.org/officeDocument/2006/relationships/slide" Target="slides/slide26.xml"/><Relationship Id="rId76" Type="http://schemas.openxmlformats.org/officeDocument/2006/relationships/font" Target="fonts/Oswald-bold.fntdata"/><Relationship Id="rId35" Type="http://schemas.openxmlformats.org/officeDocument/2006/relationships/slide" Target="slides/slide29.xml"/><Relationship Id="rId79" Type="http://schemas.openxmlformats.org/officeDocument/2006/relationships/font" Target="fonts/SourceCodeProMedium-italic.fntdata"/><Relationship Id="rId34" Type="http://schemas.openxmlformats.org/officeDocument/2006/relationships/slide" Target="slides/slide28.xml"/><Relationship Id="rId78" Type="http://schemas.openxmlformats.org/officeDocument/2006/relationships/font" Target="fonts/SourceCodeProMedium-bold.fntdata"/><Relationship Id="rId71" Type="http://schemas.openxmlformats.org/officeDocument/2006/relationships/font" Target="fonts/SourceCodePro-regular.fntdata"/><Relationship Id="rId70" Type="http://schemas.openxmlformats.org/officeDocument/2006/relationships/font" Target="fonts/SourceCodeProLight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SourceCodeProLight-bold.fntdata"/><Relationship Id="rId23" Type="http://schemas.openxmlformats.org/officeDocument/2006/relationships/slide" Target="slides/slide17.xml"/><Relationship Id="rId67" Type="http://schemas.openxmlformats.org/officeDocument/2006/relationships/font" Target="fonts/SourceCodeProLight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SourceCodeProLigh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eecs482/p2-template/blob/main/Makefile" TargetMode="Externa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e1b05de9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e1b05de9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e1b05de9d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e1b05de9d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conditions for deadlock are at play here?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e1b05de9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0e1b05de9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conditions for deadlock are at play here?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1b05de9d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1b05de9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conditions for deadlock are at play here?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e1b05de9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e1b05de9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e1b05de9d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e1b05de9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e1b05de9d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e1b05de9d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e1b05de9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e1b05de9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e1b05de9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e1b05de9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e1b05de9d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e1b05de9d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e1b05de9d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e1b05de9d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e1b05de9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e1b05de9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e1b05de9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e1b05de9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e1b05de9d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e1b05de9d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e1b05de9d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e1b05de9d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626c5bd9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626c5bd9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626c5bd9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626c5bd9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626c5bd9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626c5bd9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626c5bd9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0626c5bd9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626c5bd9d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626c5bd9d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626c5bd9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626c5bd9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626c5bd9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0626c5bd9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6f628c5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6f628c5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0626c5bd9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0626c5bd9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626c5bd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20626c5bd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0626c5bd9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0626c5bd9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626c5bd9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20626c5bd9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No, because this test case doesn’t test hand-off ownership of mutex. You can have the correct output for this test but still have incorrect mutex.lock implementation.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0626c5bd9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20626c5bd9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626c5bd9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0626c5bd9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626c5bd9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0626c5bd9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0626c5bd9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20626c5bd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0626c5bd9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20626c5bd9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Why doesn't C acquire the mutex here?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626c5bd9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20626c5bd9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6f628c5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6f628c5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626c5bd9d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0626c5bd9d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0626c5bd9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20626c5bd9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0626c5bd9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0626c5bd9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0626c5bd9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20626c5bd9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0e1b05de9d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0e1b05de9d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e1b05de9d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e1b05de9d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e1b05de9d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e1b05de9d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e1b05de9d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0e1b05de9d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e1b05de9d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e1b05de9d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0e1b05de9d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0e1b05de9d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1b05de9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e1b05de9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0e1b05de9d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0e1b05de9d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e1b05de9d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e1b05de9d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e1b05de9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e1b05de9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e1b05de9d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e1b05de9d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u="sng">
                <a:solidFill>
                  <a:schemeClr val="hlink"/>
                </a:solidFill>
                <a:hlinkClick r:id="rId2"/>
              </a:rPr>
              <a:t>p2-template repo already has a CMakeLists.txt / Makefile</a:t>
            </a:r>
            <a:r>
              <a:rPr lang="en"/>
              <a:t> that can do most of this stuff, so you can choose whether you want to present these slides or just point them to the repo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e1b05de9d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e1b05de9d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0e1b05de9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0e1b05de9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0e1b05de9d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0e1b05de9d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e1b05de9d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0e1b05de9d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e1b05de9d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e1b05de9d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e1b05de9d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0e1b05de9d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e1b05de9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e1b05de9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06f628c5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06f628c5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e1b05de9d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e1b05de9d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1b05de9d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e1b05de9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conditions for deadlock are at play here?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e1b05de9d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e1b05de9d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conditions for deadlock are at play here?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rader4.eecs.umich.edu/eecs482/homework/deadlocks.html#in-lab-2-debugging-deadlock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ecsoh.eecs.umich.edu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30800" y="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30800" y="1663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Lab 5: Deadlock and Testing P2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b="34861" l="0" r="0" t="0"/>
          <a:stretch/>
        </p:blipFill>
        <p:spPr>
          <a:xfrm>
            <a:off x="2197976" y="3118525"/>
            <a:ext cx="4748050" cy="18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Dining philosophers</a:t>
            </a:r>
            <a:endParaRPr/>
          </a:p>
        </p:txBody>
      </p:sp>
      <p:sp>
        <p:nvSpPr>
          <p:cNvPr id="167" name="Google Shape;167;p34"/>
          <p:cNvSpPr txBox="1"/>
          <p:nvPr>
            <p:ph idx="1" type="body"/>
          </p:nvPr>
        </p:nvSpPr>
        <p:spPr>
          <a:xfrm>
            <a:off x="311700" y="1468825"/>
            <a:ext cx="428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dine()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monch();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25" y="218925"/>
            <a:ext cx="3522400" cy="37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2166125" y="4049900"/>
            <a:ext cx="30024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no preemption while eating</a:t>
            </a:r>
            <a:endParaRPr sz="2000"/>
          </a:p>
        </p:txBody>
      </p:sp>
      <p:cxnSp>
        <p:nvCxnSpPr>
          <p:cNvPr id="170" name="Google Shape;170;p34"/>
          <p:cNvCxnSpPr>
            <a:stCxn id="169" idx="3"/>
          </p:cNvCxnSpPr>
          <p:nvPr/>
        </p:nvCxnSpPr>
        <p:spPr>
          <a:xfrm flipH="1" rot="10800000">
            <a:off x="5168525" y="3558200"/>
            <a:ext cx="749400" cy="9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Dining philosophers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311700" y="1468825"/>
            <a:ext cx="428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dine()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monch();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5056975" y="4074100"/>
            <a:ext cx="30024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hold-and-wait</a:t>
            </a:r>
            <a:endParaRPr sz="2000"/>
          </a:p>
        </p:txBody>
      </p:sp>
      <p:pic>
        <p:nvPicPr>
          <p:cNvPr id="178" name="Google Shape;1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25" y="218925"/>
            <a:ext cx="3522400" cy="37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5"/>
          <p:cNvSpPr/>
          <p:nvPr/>
        </p:nvSpPr>
        <p:spPr>
          <a:xfrm>
            <a:off x="3816300" y="2263125"/>
            <a:ext cx="200100" cy="733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35"/>
          <p:cNvCxnSpPr>
            <a:endCxn id="177" idx="1"/>
          </p:cNvCxnSpPr>
          <p:nvPr/>
        </p:nvCxnSpPr>
        <p:spPr>
          <a:xfrm flipH="1" rot="-5400000">
            <a:off x="3680875" y="2988700"/>
            <a:ext cx="1742100" cy="10101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Dining philosophers</a:t>
            </a:r>
            <a:endParaRPr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978525" y="4096925"/>
            <a:ext cx="36339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Cyclical acquisitions</a:t>
            </a:r>
            <a:endParaRPr sz="2000"/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25" y="218925"/>
            <a:ext cx="3522400" cy="373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6"/>
          <p:cNvCxnSpPr/>
          <p:nvPr/>
        </p:nvCxnSpPr>
        <p:spPr>
          <a:xfrm flipH="1" rot="10800000">
            <a:off x="6157175" y="725850"/>
            <a:ext cx="387900" cy="17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36"/>
          <p:cNvCxnSpPr/>
          <p:nvPr/>
        </p:nvCxnSpPr>
        <p:spPr>
          <a:xfrm>
            <a:off x="7811325" y="901050"/>
            <a:ext cx="448200" cy="22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36"/>
          <p:cNvCxnSpPr/>
          <p:nvPr/>
        </p:nvCxnSpPr>
        <p:spPr>
          <a:xfrm flipH="1">
            <a:off x="8147025" y="2607475"/>
            <a:ext cx="281100" cy="34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36"/>
          <p:cNvCxnSpPr/>
          <p:nvPr/>
        </p:nvCxnSpPr>
        <p:spPr>
          <a:xfrm rot="10800000">
            <a:off x="6470000" y="3391350"/>
            <a:ext cx="420900" cy="11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2" name="Google Shape;192;p36"/>
          <p:cNvCxnSpPr/>
          <p:nvPr/>
        </p:nvCxnSpPr>
        <p:spPr>
          <a:xfrm rot="10800000">
            <a:off x="5493775" y="1964825"/>
            <a:ext cx="45600" cy="47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468825"/>
            <a:ext cx="4281000" cy="24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dine()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monch();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Avoiding deadlock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</a:t>
            </a:r>
            <a:r>
              <a:rPr b="1" lang="en">
                <a:solidFill>
                  <a:schemeClr val="accent4"/>
                </a:solidFill>
              </a:rPr>
              <a:t>detect</a:t>
            </a:r>
            <a:r>
              <a:rPr lang="en"/>
              <a:t> deadlock: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detect cycles in resource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Preempt</a:t>
            </a:r>
            <a:r>
              <a:rPr lang="en"/>
              <a:t> naughty threads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could </a:t>
            </a:r>
            <a:r>
              <a:rPr b="1" lang="en">
                <a:solidFill>
                  <a:schemeClr val="accent2"/>
                </a:solidFill>
              </a:rPr>
              <a:t>prevent</a:t>
            </a:r>
            <a:r>
              <a:rPr lang="en"/>
              <a:t> deadlock: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</a:t>
            </a:r>
            <a:r>
              <a:rPr i="1" lang="en"/>
              <a:t>hold-and-wait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 </a:t>
            </a:r>
            <a:r>
              <a:rPr i="1" lang="en"/>
              <a:t>cyclical acquisitions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hold-and-wait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468825"/>
            <a:ext cx="42141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approaches: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Threads grab all resources atomically, or none at all.</a:t>
            </a:r>
            <a:endParaRPr sz="2000"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25" y="218925"/>
            <a:ext cx="3522400" cy="373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8"/>
          <p:cNvCxnSpPr/>
          <p:nvPr/>
        </p:nvCxnSpPr>
        <p:spPr>
          <a:xfrm flipH="1" rot="10800000">
            <a:off x="6126812" y="642957"/>
            <a:ext cx="403500" cy="197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8"/>
          <p:cNvCxnSpPr/>
          <p:nvPr/>
        </p:nvCxnSpPr>
        <p:spPr>
          <a:xfrm>
            <a:off x="7778275" y="945500"/>
            <a:ext cx="491700" cy="201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8"/>
          <p:cNvCxnSpPr/>
          <p:nvPr/>
        </p:nvCxnSpPr>
        <p:spPr>
          <a:xfrm rot="10800000">
            <a:off x="7147900" y="665900"/>
            <a:ext cx="453900" cy="151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0" name="Google Shape;210;p38"/>
          <p:cNvSpPr/>
          <p:nvPr/>
        </p:nvSpPr>
        <p:spPr>
          <a:xfrm>
            <a:off x="6045775" y="1202375"/>
            <a:ext cx="1767900" cy="1767900"/>
          </a:xfrm>
          <a:prstGeom prst="mathMultiply">
            <a:avLst>
              <a:gd fmla="val 10445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38"/>
          <p:cNvCxnSpPr/>
          <p:nvPr/>
        </p:nvCxnSpPr>
        <p:spPr>
          <a:xfrm flipH="1" rot="10800000">
            <a:off x="8265850" y="1853800"/>
            <a:ext cx="55800" cy="501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hold-and-wait</a:t>
            </a:r>
            <a:endParaRPr/>
          </a:p>
        </p:txBody>
      </p:sp>
      <p:sp>
        <p:nvSpPr>
          <p:cNvPr id="217" name="Google Shape;217;p39"/>
          <p:cNvSpPr txBox="1"/>
          <p:nvPr>
            <p:ph idx="1" type="body"/>
          </p:nvPr>
        </p:nvSpPr>
        <p:spPr>
          <a:xfrm>
            <a:off x="311700" y="1468825"/>
            <a:ext cx="42141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approaches: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Threads grab all resources atomically, or none at all.</a:t>
            </a:r>
            <a:endParaRPr sz="2000"/>
          </a:p>
        </p:txBody>
      </p:sp>
      <p:pic>
        <p:nvPicPr>
          <p:cNvPr id="218" name="Google Shape;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25" y="218925"/>
            <a:ext cx="3522400" cy="373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9"/>
          <p:cNvCxnSpPr/>
          <p:nvPr/>
        </p:nvCxnSpPr>
        <p:spPr>
          <a:xfrm flipH="1" rot="10800000">
            <a:off x="6126812" y="642957"/>
            <a:ext cx="403500" cy="197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9"/>
          <p:cNvCxnSpPr/>
          <p:nvPr/>
        </p:nvCxnSpPr>
        <p:spPr>
          <a:xfrm>
            <a:off x="7778275" y="945500"/>
            <a:ext cx="491700" cy="201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39"/>
          <p:cNvCxnSpPr/>
          <p:nvPr/>
        </p:nvCxnSpPr>
        <p:spPr>
          <a:xfrm rot="10800000">
            <a:off x="7147900" y="665900"/>
            <a:ext cx="453900" cy="151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222" name="Google Shape;2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8587" y="1447400"/>
            <a:ext cx="1302275" cy="1277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9"/>
          <p:cNvCxnSpPr/>
          <p:nvPr/>
        </p:nvCxnSpPr>
        <p:spPr>
          <a:xfrm flipH="1" rot="10800000">
            <a:off x="8265850" y="1853800"/>
            <a:ext cx="55800" cy="501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hold-and-wait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1468825"/>
            <a:ext cx="42141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approaches: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 startAt="2"/>
            </a:pPr>
            <a:r>
              <a:rPr lang="en" sz="2000"/>
              <a:t>If a thread finds a busy resource, it releases everything and tries again.</a:t>
            </a:r>
            <a:endParaRPr sz="2000"/>
          </a:p>
        </p:txBody>
      </p:sp>
      <p:pic>
        <p:nvPicPr>
          <p:cNvPr id="230" name="Google Shape;2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25" y="218925"/>
            <a:ext cx="3522400" cy="373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40"/>
          <p:cNvCxnSpPr/>
          <p:nvPr/>
        </p:nvCxnSpPr>
        <p:spPr>
          <a:xfrm flipH="1" rot="10800000">
            <a:off x="6126812" y="642957"/>
            <a:ext cx="403500" cy="1971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40"/>
          <p:cNvCxnSpPr/>
          <p:nvPr/>
        </p:nvCxnSpPr>
        <p:spPr>
          <a:xfrm>
            <a:off x="7778275" y="945500"/>
            <a:ext cx="491700" cy="2016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40"/>
          <p:cNvCxnSpPr/>
          <p:nvPr/>
        </p:nvCxnSpPr>
        <p:spPr>
          <a:xfrm rot="10800000">
            <a:off x="7147900" y="665900"/>
            <a:ext cx="453900" cy="1512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40"/>
          <p:cNvCxnSpPr/>
          <p:nvPr/>
        </p:nvCxnSpPr>
        <p:spPr>
          <a:xfrm flipH="1" rot="10800000">
            <a:off x="8265850" y="1853800"/>
            <a:ext cx="55800" cy="501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40"/>
          <p:cNvCxnSpPr/>
          <p:nvPr/>
        </p:nvCxnSpPr>
        <p:spPr>
          <a:xfrm flipH="1" rot="10800000">
            <a:off x="6126812" y="642957"/>
            <a:ext cx="403500" cy="1971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exercise: bank account transfers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have a function for transferring funds from one account to another.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user account has a lock.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must acquire the lock for both accounts before transferring funds.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 exercise: bank account transfers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std::map</a:t>
            </a:r>
            <a:r>
              <a:rPr lang="en">
                <a:solidFill>
                  <a:schemeClr val="lt1"/>
                </a:solidFill>
              </a:rPr>
              <a:t>&lt;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mutex</a:t>
            </a:r>
            <a:r>
              <a:rPr lang="en">
                <a:solidFill>
                  <a:schemeClr val="lt1"/>
                </a:solidFill>
              </a:rPr>
              <a:t>&gt; l</a:t>
            </a:r>
            <a:r>
              <a:rPr lang="en">
                <a:solidFill>
                  <a:schemeClr val="lt1"/>
                </a:solidFill>
              </a:rPr>
              <a:t>ocks;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accent6"/>
                </a:solidFill>
              </a:rPr>
              <a:t>void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5"/>
                </a:solidFill>
              </a:rPr>
              <a:t>transfer_money</a:t>
            </a:r>
            <a:r>
              <a:rPr lang="en">
                <a:solidFill>
                  <a:schemeClr val="lt1"/>
                </a:solidFill>
              </a:rPr>
              <a:t>(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acct1, 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acct2, </a:t>
            </a:r>
            <a:r>
              <a:rPr lang="en">
                <a:solidFill>
                  <a:schemeClr val="accent6"/>
                </a:solidFill>
              </a:rPr>
              <a:t>int</a:t>
            </a:r>
            <a:r>
              <a:rPr lang="en">
                <a:solidFill>
                  <a:schemeClr val="lt1"/>
                </a:solidFill>
              </a:rPr>
              <a:t> amount) {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    locks[acct1].lock();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    locks[acct2].lock();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    </a:t>
            </a:r>
            <a:r>
              <a:rPr b="1" lang="en">
                <a:solidFill>
                  <a:schemeClr val="lt1"/>
                </a:solidFill>
              </a:rPr>
              <a:t>&lt;transfer money&gt;</a:t>
            </a:r>
            <a:br>
              <a:rPr b="1"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    locks[acct2].unlock();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    locks[acct1].unlock();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5109200" y="1468825"/>
            <a:ext cx="3930900" cy="5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Can this deadlock?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5042225" y="2549050"/>
            <a:ext cx="32175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Same issues as dining philosophers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2"/>
          <p:cNvSpPr/>
          <p:nvPr/>
        </p:nvSpPr>
        <p:spPr>
          <a:xfrm>
            <a:off x="4667925" y="2515450"/>
            <a:ext cx="175200" cy="5757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Deadlock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256600" y="29269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Today: 02/10</a:t>
            </a:r>
            <a:endParaRPr sz="2400"/>
          </a:p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4948400" y="457350"/>
            <a:ext cx="3837000" cy="4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Extra OH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</a:t>
            </a:r>
            <a:endParaRPr sz="2400" u="sng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/>
              <a:t>Project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02/15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/>
              <a:t>Review Session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TBD (02/18 or 02/19)</a:t>
            </a:r>
            <a:endParaRPr sz="2400" u="sng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/>
              <a:t>Midterm</a:t>
            </a:r>
            <a:endParaRPr sz="2400" u="sng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02/22 6-8pm</a:t>
            </a:r>
            <a:endParaRPr/>
          </a:p>
        </p:txBody>
      </p:sp>
      <p:sp>
        <p:nvSpPr>
          <p:cNvPr id="116" name="Google Shape;116;p26"/>
          <p:cNvSpPr txBox="1"/>
          <p:nvPr>
            <p:ph type="title"/>
          </p:nvPr>
        </p:nvSpPr>
        <p:spPr>
          <a:xfrm>
            <a:off x="256600" y="10842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Let's try it!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2 Testing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write a test case to</a:t>
            </a:r>
            <a:r>
              <a:rPr lang="en"/>
              <a:t> test whether mutex::lock() provides mutual exclusion between threads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Mutual Exclusion: if one thread owns a mutex, no other thread should be able to acquire 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Specifically, other threads that call lock() should </a:t>
            </a:r>
            <a:r>
              <a:rPr b="1" lang="en"/>
              <a:t>block</a:t>
            </a:r>
            <a:endParaRPr b="1"/>
          </a:p>
          <a:p>
            <a: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Let's test this out!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cout &lt;&lt; "A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m.lock();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78" name="Google Shape;278;p47"/>
          <p:cNvSpPr txBox="1"/>
          <p:nvPr/>
        </p:nvSpPr>
        <p:spPr>
          <a:xfrm>
            <a:off x="311700" y="2683000"/>
            <a:ext cx="2907000" cy="83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At this point, any other thread that calls lock() should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block</a:t>
            </a:r>
            <a:endParaRPr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311700" y="3597400"/>
            <a:ext cx="2907000" cy="83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How can we force a different thread to run so that we can test this?</a:t>
            </a:r>
            <a:endParaRPr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47"/>
          <p:cNvSpPr txBox="1"/>
          <p:nvPr/>
        </p:nvSpPr>
        <p:spPr>
          <a:xfrm>
            <a:off x="311700" y="4511800"/>
            <a:ext cx="2907000" cy="400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thread::yield()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286" name="Google Shape;286;p48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cout &lt;&lt; "A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thread::yield()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7" name="Google Shape;287;p4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B: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"B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m.lock();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88" name="Google Shape;288;p48"/>
          <p:cNvCxnSpPr/>
          <p:nvPr/>
        </p:nvCxnSpPr>
        <p:spPr>
          <a:xfrm>
            <a:off x="3860700" y="2876550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48"/>
          <p:cNvSpPr txBox="1"/>
          <p:nvPr/>
        </p:nvSpPr>
        <p:spPr>
          <a:xfrm>
            <a:off x="4883700" y="3673600"/>
            <a:ext cx="2907000" cy="831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should happen when thread B tries to lock the mutex?</a:t>
            </a:r>
            <a:endParaRPr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6493850" y="284300"/>
            <a:ext cx="24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</a:t>
            </a:r>
            <a:r>
              <a:rPr b="1" lang="en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b="1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cout &lt;&lt; "A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thread::yield()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7" name="Google Shape;297;p49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B: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"B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m.lock();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98" name="Google Shape;298;p49"/>
          <p:cNvCxnSpPr/>
          <p:nvPr/>
        </p:nvCxnSpPr>
        <p:spPr>
          <a:xfrm>
            <a:off x="3860700" y="2876550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9"/>
          <p:cNvCxnSpPr/>
          <p:nvPr/>
        </p:nvCxnSpPr>
        <p:spPr>
          <a:xfrm>
            <a:off x="3860700" y="3609875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300" name="Google Shape;300;p49"/>
          <p:cNvSpPr txBox="1"/>
          <p:nvPr/>
        </p:nvSpPr>
        <p:spPr>
          <a:xfrm>
            <a:off x="4883700" y="3521200"/>
            <a:ext cx="2907000" cy="104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Since thread B cannot run, the CPU should switch to the next ready thread: A</a:t>
            </a:r>
            <a:endParaRPr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49"/>
          <p:cNvSpPr txBox="1"/>
          <p:nvPr/>
        </p:nvSpPr>
        <p:spPr>
          <a:xfrm>
            <a:off x="6493850" y="284300"/>
            <a:ext cx="24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A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cout &lt;&lt; "A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thread::yield()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"A critical"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m.unlock();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8" name="Google Shape;308;p50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B: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"B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09" name="Google Shape;309;p50"/>
          <p:cNvCxnSpPr/>
          <p:nvPr/>
        </p:nvCxnSpPr>
        <p:spPr>
          <a:xfrm>
            <a:off x="3860700" y="2876550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50"/>
          <p:cNvSpPr txBox="1"/>
          <p:nvPr/>
        </p:nvSpPr>
        <p:spPr>
          <a:xfrm>
            <a:off x="6493850" y="284300"/>
            <a:ext cx="24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 B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11" name="Google Shape;311;p50"/>
          <p:cNvCxnSpPr/>
          <p:nvPr/>
        </p:nvCxnSpPr>
        <p:spPr>
          <a:xfrm>
            <a:off x="3860700" y="3609875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312" name="Google Shape;312;p50"/>
          <p:cNvSpPr txBox="1"/>
          <p:nvPr/>
        </p:nvSpPr>
        <p:spPr>
          <a:xfrm>
            <a:off x="389000" y="4348675"/>
            <a:ext cx="2907000" cy="615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What should happen when A unlocks the mutex?</a:t>
            </a:r>
            <a:endParaRPr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318" name="Google Shape;318;p5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cout &lt;&lt; "A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thread::yield()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"A critical"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m.unlock();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9" name="Google Shape;319;p5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B: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"B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20" name="Google Shape;320;p51"/>
          <p:cNvCxnSpPr/>
          <p:nvPr/>
        </p:nvCxnSpPr>
        <p:spPr>
          <a:xfrm>
            <a:off x="3860700" y="2876550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51"/>
          <p:cNvSpPr txBox="1"/>
          <p:nvPr/>
        </p:nvSpPr>
        <p:spPr>
          <a:xfrm>
            <a:off x="6493850" y="284300"/>
            <a:ext cx="24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B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 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22" name="Google Shape;322;p51"/>
          <p:cNvCxnSpPr/>
          <p:nvPr/>
        </p:nvCxnSpPr>
        <p:spPr>
          <a:xfrm>
            <a:off x="3860700" y="3609875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323" name="Google Shape;323;p51"/>
          <p:cNvSpPr txBox="1"/>
          <p:nvPr/>
        </p:nvSpPr>
        <p:spPr>
          <a:xfrm>
            <a:off x="389000" y="4348675"/>
            <a:ext cx="2907000" cy="615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"Hand off" ownership of the mutex to thread B</a:t>
            </a:r>
            <a:endParaRPr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cout &lt;&lt; "A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thread::yield()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"A critical"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m.unlock();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"A done" &lt;&lt; endl;</a:t>
            </a:r>
            <a:endParaRPr sz="1600"/>
          </a:p>
        </p:txBody>
      </p:sp>
      <p:sp>
        <p:nvSpPr>
          <p:cNvPr id="330" name="Google Shape;330;p52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B: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"B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31" name="Google Shape;331;p52"/>
          <p:cNvCxnSpPr/>
          <p:nvPr/>
        </p:nvCxnSpPr>
        <p:spPr>
          <a:xfrm>
            <a:off x="3860700" y="2876550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52"/>
          <p:cNvSpPr txBox="1"/>
          <p:nvPr/>
        </p:nvSpPr>
        <p:spPr>
          <a:xfrm>
            <a:off x="6493850" y="284300"/>
            <a:ext cx="24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B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 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33" name="Google Shape;333;p52"/>
          <p:cNvCxnSpPr/>
          <p:nvPr/>
        </p:nvCxnSpPr>
        <p:spPr>
          <a:xfrm>
            <a:off x="3860700" y="3609875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A: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cout &lt;&lt; "A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thread::yield()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"A critical"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m.unlock();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"A done" &lt;&lt; endl;</a:t>
            </a:r>
            <a:endParaRPr sz="1600"/>
          </a:p>
        </p:txBody>
      </p:sp>
      <p:sp>
        <p:nvSpPr>
          <p:cNvPr id="340" name="Google Shape;340;p53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Thread B: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"B pre-lock"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"B critical" &lt;&lt; endl;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m.unlock();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cout &lt;&lt; "B done" &lt;&lt; endl;</a:t>
            </a:r>
            <a:endParaRPr sz="1600"/>
          </a:p>
        </p:txBody>
      </p:sp>
      <p:cxnSp>
        <p:nvCxnSpPr>
          <p:cNvPr id="341" name="Google Shape;341;p53"/>
          <p:cNvCxnSpPr/>
          <p:nvPr/>
        </p:nvCxnSpPr>
        <p:spPr>
          <a:xfrm>
            <a:off x="3860700" y="2876550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53"/>
          <p:cNvCxnSpPr/>
          <p:nvPr/>
        </p:nvCxnSpPr>
        <p:spPr>
          <a:xfrm>
            <a:off x="3860700" y="4304650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43" name="Google Shape;343;p53"/>
          <p:cNvSpPr txBox="1"/>
          <p:nvPr/>
        </p:nvSpPr>
        <p:spPr>
          <a:xfrm>
            <a:off x="6493850" y="284300"/>
            <a:ext cx="246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 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44" name="Google Shape;344;p53"/>
          <p:cNvCxnSpPr/>
          <p:nvPr/>
        </p:nvCxnSpPr>
        <p:spPr>
          <a:xfrm>
            <a:off x="3860700" y="3609875"/>
            <a:ext cx="89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OH Policies</a:t>
            </a:r>
            <a:endParaRPr/>
          </a:p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Friday, February 10th (today)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platform: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https://eecsoh.eecs.umich.edu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 </a:t>
            </a:r>
            <a:r>
              <a:rPr lang="en"/>
              <a:t>queues: BBB in-person, UGLi in-person, Virtual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believe this will make OH more organized and efficient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in-person office hours, we will only service in-person requests. Remote requests should only be put on the Virtual OH queue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Remote requests on in-person queues will </a:t>
            </a:r>
            <a:r>
              <a:rPr lang="en"/>
              <a:t>be popped without being helped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 the mutex.lock with “0, 1, many” rule</a:t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example tested mutex::lock() when there are 0 or 1 threads on the mutex waiting queue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requirement will the “many” testcase cover that </a:t>
            </a:r>
            <a:r>
              <a:rPr lang="en"/>
              <a:t>the</a:t>
            </a:r>
            <a:r>
              <a:rPr lang="en"/>
              <a:t> “0, 1” test case doesn’t?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FIFO ordering of waiting queues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done");</a:t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done");</a:t>
            </a:r>
            <a:endParaRPr/>
          </a:p>
        </p:txBody>
      </p:sp>
      <p:sp>
        <p:nvSpPr>
          <p:cNvPr id="358" name="Google Shape;358;p55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done");</a:t>
            </a:r>
            <a:endParaRPr/>
          </a:p>
        </p:txBody>
      </p:sp>
      <p:cxnSp>
        <p:nvCxnSpPr>
          <p:cNvPr id="359" name="Google Shape;359;p55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55"/>
          <p:cNvCxnSpPr/>
          <p:nvPr/>
        </p:nvCxnSpPr>
        <p:spPr>
          <a:xfrm>
            <a:off x="4387125" y="2603075"/>
            <a:ext cx="173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55"/>
          <p:cNvCxnSpPr/>
          <p:nvPr/>
        </p:nvCxnSpPr>
        <p:spPr>
          <a:xfrm rot="10800000">
            <a:off x="1824600" y="3107875"/>
            <a:ext cx="43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55"/>
          <p:cNvCxnSpPr/>
          <p:nvPr/>
        </p:nvCxnSpPr>
        <p:spPr>
          <a:xfrm>
            <a:off x="1883875" y="3606650"/>
            <a:ext cx="13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55"/>
          <p:cNvCxnSpPr/>
          <p:nvPr/>
        </p:nvCxnSpPr>
        <p:spPr>
          <a:xfrm>
            <a:off x="5072925" y="4279475"/>
            <a:ext cx="1111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 (single CPU, no interrupts)</a:t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70" name="Google Shape;370;p56"/>
          <p:cNvSpPr txBox="1"/>
          <p:nvPr>
            <p:ph idx="1" type="body"/>
          </p:nvPr>
        </p:nvSpPr>
        <p:spPr>
          <a:xfrm>
            <a:off x="311700" y="1093275"/>
            <a:ext cx="8520600" cy="38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{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char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 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= *(static_cast&lt;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char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cout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 pre-lock"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endl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lock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();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cout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 critical"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endl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C586C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if 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== 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’A’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{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thread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::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yield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();</a:t>
            </a:r>
            <a:endParaRPr sz="16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}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m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unlock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();</a:t>
            </a:r>
            <a:endParaRPr b="1" sz="14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cout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 done"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endl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boot_func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arg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{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tA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const_cast&lt;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*&gt;(static_cast&lt;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const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"A"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)));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tB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const_cast&lt;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*&gt;(static_cast&lt;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const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)));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const_cast&lt;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*&gt;(static_cast&lt;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const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"C"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)));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200">
              <a:solidFill>
                <a:schemeClr val="accent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cxnSp>
        <p:nvCxnSpPr>
          <p:cNvPr id="371" name="Google Shape;371;p56"/>
          <p:cNvCxnSpPr/>
          <p:nvPr/>
        </p:nvCxnSpPr>
        <p:spPr>
          <a:xfrm flipH="1">
            <a:off x="6355950" y="3000375"/>
            <a:ext cx="881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72" name="Google Shape;372;p56"/>
          <p:cNvSpPr txBox="1"/>
          <p:nvPr/>
        </p:nvSpPr>
        <p:spPr>
          <a:xfrm>
            <a:off x="4527175" y="2750575"/>
            <a:ext cx="4099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What is the correct output?</a:t>
            </a:r>
            <a:endParaRPr b="1" sz="19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 Case Output</a:t>
            </a:r>
            <a:endParaRPr/>
          </a:p>
        </p:txBody>
      </p:sp>
      <p:sp>
        <p:nvSpPr>
          <p:cNvPr id="378" name="Google Shape;378;p57"/>
          <p:cNvSpPr txBox="1"/>
          <p:nvPr>
            <p:ph idx="1" type="body"/>
          </p:nvPr>
        </p:nvSpPr>
        <p:spPr>
          <a:xfrm>
            <a:off x="467825" y="1292650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Correct output: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done</a:t>
            </a:r>
            <a:endParaRPr sz="1600"/>
          </a:p>
        </p:txBody>
      </p:sp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4467725" y="1292650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Possible incorrect output: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380" name="Google Shape;380;p57"/>
          <p:cNvSpPr txBox="1"/>
          <p:nvPr/>
        </p:nvSpPr>
        <p:spPr>
          <a:xfrm>
            <a:off x="244800" y="4433925"/>
            <a:ext cx="858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CC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Does passing this test case guarantee the correct implementation for FIFO order of mutex lock?</a:t>
            </a:r>
            <a:endParaRPr b="1" i="0" sz="1500" u="none" cap="none" strike="noStrike">
              <a:solidFill>
                <a:srgbClr val="CC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1" name="Google Shape;381;p57"/>
          <p:cNvSpPr/>
          <p:nvPr/>
        </p:nvSpPr>
        <p:spPr>
          <a:xfrm>
            <a:off x="5873700" y="3025125"/>
            <a:ext cx="200100" cy="733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7"/>
          <p:cNvSpPr txBox="1"/>
          <p:nvPr/>
        </p:nvSpPr>
        <p:spPr>
          <a:xfrm>
            <a:off x="6206047" y="3007050"/>
            <a:ext cx="185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after A finishes, B should run next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8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done");</a:t>
            </a:r>
            <a:endParaRPr/>
          </a:p>
        </p:txBody>
      </p:sp>
      <p:sp>
        <p:nvSpPr>
          <p:cNvPr id="389" name="Google Shape;389;p58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done");</a:t>
            </a:r>
            <a:endParaRPr/>
          </a:p>
        </p:txBody>
      </p:sp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done");</a:t>
            </a:r>
            <a:endParaRPr/>
          </a:p>
        </p:txBody>
      </p:sp>
      <p:cxnSp>
        <p:nvCxnSpPr>
          <p:cNvPr id="391" name="Google Shape;391;p58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2" name="Google Shape;392;p58"/>
          <p:cNvCxnSpPr/>
          <p:nvPr/>
        </p:nvCxnSpPr>
        <p:spPr>
          <a:xfrm>
            <a:off x="4387125" y="2603075"/>
            <a:ext cx="173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p58"/>
          <p:cNvCxnSpPr/>
          <p:nvPr/>
        </p:nvCxnSpPr>
        <p:spPr>
          <a:xfrm rot="10800000">
            <a:off x="1824600" y="3107875"/>
            <a:ext cx="43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p58"/>
          <p:cNvCxnSpPr/>
          <p:nvPr/>
        </p:nvCxnSpPr>
        <p:spPr>
          <a:xfrm>
            <a:off x="1883875" y="3606650"/>
            <a:ext cx="13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58"/>
          <p:cNvCxnSpPr/>
          <p:nvPr/>
        </p:nvCxnSpPr>
        <p:spPr>
          <a:xfrm>
            <a:off x="5072925" y="4279475"/>
            <a:ext cx="11118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9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m.unlock();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59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p59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404" name="Google Shape;404;p59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" name="Google Shape;405;p59"/>
          <p:cNvCxnSpPr/>
          <p:nvPr/>
        </p:nvCxnSpPr>
        <p:spPr>
          <a:xfrm>
            <a:off x="4387125" y="2603075"/>
            <a:ext cx="17373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06" name="Google Shape;406;p59"/>
          <p:cNvCxnSpPr/>
          <p:nvPr/>
        </p:nvCxnSpPr>
        <p:spPr>
          <a:xfrm rot="10800000">
            <a:off x="1824600" y="3107875"/>
            <a:ext cx="434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07" name="Google Shape;407;p59"/>
          <p:cNvSpPr txBox="1"/>
          <p:nvPr/>
        </p:nvSpPr>
        <p:spPr>
          <a:xfrm>
            <a:off x="389000" y="3358075"/>
            <a:ext cx="2667000" cy="738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At this point, we should "hand off" ownership of the mutex to thread B</a:t>
            </a:r>
            <a:endParaRPr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8" name="Google Shape;408;p59"/>
          <p:cNvSpPr txBox="1"/>
          <p:nvPr/>
        </p:nvSpPr>
        <p:spPr>
          <a:xfrm>
            <a:off x="389000" y="4272475"/>
            <a:ext cx="2667000" cy="7389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Any other thread who tries to acquire the mutex </a:t>
            </a:r>
            <a:r>
              <a:rPr b="1" lang="en" sz="1200">
                <a:latin typeface="Source Code Pro"/>
                <a:ea typeface="Source Code Pro"/>
                <a:cs typeface="Source Code Pro"/>
                <a:sym typeface="Source Code Pro"/>
              </a:rPr>
              <a:t>shouldn't be able to</a:t>
            </a:r>
            <a:endParaRPr b="1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9" name="Google Shape;409;p59"/>
          <p:cNvSpPr txBox="1"/>
          <p:nvPr/>
        </p:nvSpPr>
        <p:spPr>
          <a:xfrm>
            <a:off x="3284600" y="4043875"/>
            <a:ext cx="3401100" cy="36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But... we don't actually test this!</a:t>
            </a:r>
            <a:endParaRPr b="1" i="0" sz="12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415" name="Google Shape;415;p60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FF0000"/>
                </a:solidFill>
              </a:rPr>
              <a:t>Create Thread C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60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60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418" name="Google Shape;418;p60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60"/>
          <p:cNvCxnSpPr/>
          <p:nvPr/>
        </p:nvCxnSpPr>
        <p:spPr>
          <a:xfrm flipH="1">
            <a:off x="2082225" y="2603075"/>
            <a:ext cx="1085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20" name="Google Shape;420;p60"/>
          <p:cNvSpPr txBox="1"/>
          <p:nvPr/>
        </p:nvSpPr>
        <p:spPr>
          <a:xfrm>
            <a:off x="141525" y="4207325"/>
            <a:ext cx="390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A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</a:t>
            </a:r>
            <a:r>
              <a:rPr b="1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 B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426" name="Google Shape;426;p61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Thread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FF0000"/>
                </a:solidFill>
              </a:rPr>
              <a:t>m.unlock();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61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61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429" name="Google Shape;429;p61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61"/>
          <p:cNvCxnSpPr/>
          <p:nvPr/>
        </p:nvCxnSpPr>
        <p:spPr>
          <a:xfrm flipH="1">
            <a:off x="2082225" y="2603075"/>
            <a:ext cx="1085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31" name="Google Shape;431;p61"/>
          <p:cNvSpPr txBox="1"/>
          <p:nvPr/>
        </p:nvSpPr>
        <p:spPr>
          <a:xfrm>
            <a:off x="141525" y="4207325"/>
            <a:ext cx="390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A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</a:t>
            </a:r>
            <a:r>
              <a:rPr b="1" i="0"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C, B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 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437" name="Google Shape;437;p62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Thread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done");</a:t>
            </a:r>
            <a:endParaRPr/>
          </a:p>
        </p:txBody>
      </p:sp>
      <p:sp>
        <p:nvSpPr>
          <p:cNvPr id="438" name="Google Shape;438;p62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62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FF0000"/>
                </a:solidFill>
              </a:rPr>
              <a:t>m.lock();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440" name="Google Shape;440;p62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Google Shape;441;p62"/>
          <p:cNvCxnSpPr/>
          <p:nvPr/>
        </p:nvCxnSpPr>
        <p:spPr>
          <a:xfrm flipH="1">
            <a:off x="2082225" y="2603075"/>
            <a:ext cx="1085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p62"/>
          <p:cNvCxnSpPr/>
          <p:nvPr/>
        </p:nvCxnSpPr>
        <p:spPr>
          <a:xfrm flipH="1" rot="10800000">
            <a:off x="2082225" y="3243625"/>
            <a:ext cx="4065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43" name="Google Shape;443;p62"/>
          <p:cNvSpPr txBox="1"/>
          <p:nvPr/>
        </p:nvSpPr>
        <p:spPr>
          <a:xfrm>
            <a:off x="141525" y="4207325"/>
            <a:ext cx="390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C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4" name="Google Shape;444;p62"/>
          <p:cNvSpPr txBox="1"/>
          <p:nvPr/>
        </p:nvSpPr>
        <p:spPr>
          <a:xfrm>
            <a:off x="5925300" y="1938200"/>
            <a:ext cx="3095400" cy="1046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Thread C shouldn’t get the lock, because ownership should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have been</a:t>
            </a:r>
            <a:r>
              <a:rPr b="0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transferred to thread B</a:t>
            </a:r>
            <a:endParaRPr b="0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3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450" name="Google Shape;450;p63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Thread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done");</a:t>
            </a:r>
            <a:endParaRPr/>
          </a:p>
        </p:txBody>
      </p:sp>
      <p:sp>
        <p:nvSpPr>
          <p:cNvPr id="451" name="Google Shape;451;p63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FF0000"/>
                </a:solidFill>
              </a:rPr>
              <a:t>m.unlock();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63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453" name="Google Shape;453;p63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4" name="Google Shape;454;p63"/>
          <p:cNvCxnSpPr/>
          <p:nvPr/>
        </p:nvCxnSpPr>
        <p:spPr>
          <a:xfrm flipH="1">
            <a:off x="2082225" y="2603075"/>
            <a:ext cx="1085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55" name="Google Shape;455;p63"/>
          <p:cNvCxnSpPr/>
          <p:nvPr/>
        </p:nvCxnSpPr>
        <p:spPr>
          <a:xfrm flipH="1" rot="10800000">
            <a:off x="2082225" y="3243625"/>
            <a:ext cx="4065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63"/>
          <p:cNvCxnSpPr/>
          <p:nvPr/>
        </p:nvCxnSpPr>
        <p:spPr>
          <a:xfrm flipH="1">
            <a:off x="5503075" y="3621800"/>
            <a:ext cx="693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57" name="Google Shape;457;p63"/>
          <p:cNvSpPr txBox="1"/>
          <p:nvPr/>
        </p:nvSpPr>
        <p:spPr>
          <a:xfrm>
            <a:off x="141525" y="4207325"/>
            <a:ext cx="390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B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 C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OH Policies (contd.)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409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demand is high, we will randomize the queue order a few seconds after opening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primarily done to prevent botting and ensure fairness regardless of internet connection 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queuing for the first time in a day will be automatically prioritized over students that queue multiple times on the same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Everyone's priority resets overnight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be able to join the queue again 10 minutes after the last time you were helped.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name will be anonymous to other 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(but not to the staff)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Thread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done");</a:t>
            </a:r>
            <a:endParaRPr/>
          </a:p>
        </p:txBody>
      </p:sp>
      <p:sp>
        <p:nvSpPr>
          <p:cNvPr id="464" name="Google Shape;464;p64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FF0000"/>
                </a:solidFill>
              </a:rPr>
              <a:t>m.unlock();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64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466" name="Google Shape;466;p64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7" name="Google Shape;467;p64"/>
          <p:cNvCxnSpPr/>
          <p:nvPr/>
        </p:nvCxnSpPr>
        <p:spPr>
          <a:xfrm flipH="1">
            <a:off x="2082225" y="2603075"/>
            <a:ext cx="1085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68" name="Google Shape;468;p64"/>
          <p:cNvCxnSpPr/>
          <p:nvPr/>
        </p:nvCxnSpPr>
        <p:spPr>
          <a:xfrm flipH="1" rot="10800000">
            <a:off x="2082225" y="3243625"/>
            <a:ext cx="4065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p64"/>
          <p:cNvCxnSpPr/>
          <p:nvPr/>
        </p:nvCxnSpPr>
        <p:spPr>
          <a:xfrm flipH="1">
            <a:off x="5503075" y="3621800"/>
            <a:ext cx="693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70" name="Google Shape;470;p64"/>
          <p:cNvSpPr txBox="1"/>
          <p:nvPr/>
        </p:nvSpPr>
        <p:spPr>
          <a:xfrm>
            <a:off x="141525" y="4207325"/>
            <a:ext cx="390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B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 C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/>
          <p:nvPr>
            <p:ph type="title"/>
          </p:nvPr>
        </p:nvSpPr>
        <p:spPr>
          <a:xfrm>
            <a:off x="311700" y="6635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</a:t>
            </a:r>
            <a:endParaRPr/>
          </a:p>
        </p:txBody>
      </p:sp>
      <p:sp>
        <p:nvSpPr>
          <p:cNvPr id="476" name="Google Shape;476;p65"/>
          <p:cNvSpPr txBox="1"/>
          <p:nvPr>
            <p:ph idx="1" type="body"/>
          </p:nvPr>
        </p:nvSpPr>
        <p:spPr>
          <a:xfrm>
            <a:off x="3117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A: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Create Thread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printf("A done");</a:t>
            </a:r>
            <a:endParaRPr/>
          </a:p>
        </p:txBody>
      </p:sp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3154200" y="799850"/>
            <a:ext cx="29949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B: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printf("B done");</a:t>
            </a:r>
            <a:endParaRPr/>
          </a:p>
        </p:txBody>
      </p:sp>
      <p:sp>
        <p:nvSpPr>
          <p:cNvPr id="478" name="Google Shape;478;p65"/>
          <p:cNvSpPr txBox="1"/>
          <p:nvPr>
            <p:ph idx="1" type="body"/>
          </p:nvPr>
        </p:nvSpPr>
        <p:spPr>
          <a:xfrm>
            <a:off x="6149100" y="799850"/>
            <a:ext cx="2994900" cy="4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Thread C: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pre-lock");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000000"/>
                </a:solidFill>
              </a:rPr>
              <a:t>m.lock();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critical");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m.unlock();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printf("C done");</a:t>
            </a:r>
            <a:endParaRPr/>
          </a:p>
        </p:txBody>
      </p:sp>
      <p:cxnSp>
        <p:nvCxnSpPr>
          <p:cNvPr id="479" name="Google Shape;479;p65"/>
          <p:cNvCxnSpPr/>
          <p:nvPr/>
        </p:nvCxnSpPr>
        <p:spPr>
          <a:xfrm>
            <a:off x="2688775" y="2113200"/>
            <a:ext cx="453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65"/>
          <p:cNvCxnSpPr/>
          <p:nvPr/>
        </p:nvCxnSpPr>
        <p:spPr>
          <a:xfrm flipH="1">
            <a:off x="2082225" y="2603075"/>
            <a:ext cx="10857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65"/>
          <p:cNvCxnSpPr/>
          <p:nvPr/>
        </p:nvCxnSpPr>
        <p:spPr>
          <a:xfrm flipH="1" rot="10800000">
            <a:off x="2082225" y="3243625"/>
            <a:ext cx="4065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65"/>
          <p:cNvCxnSpPr/>
          <p:nvPr/>
        </p:nvCxnSpPr>
        <p:spPr>
          <a:xfrm>
            <a:off x="5129275" y="4307600"/>
            <a:ext cx="99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65"/>
          <p:cNvCxnSpPr/>
          <p:nvPr/>
        </p:nvCxnSpPr>
        <p:spPr>
          <a:xfrm flipH="1">
            <a:off x="5503075" y="3621800"/>
            <a:ext cx="6930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484" name="Google Shape;484;p65"/>
          <p:cNvSpPr txBox="1"/>
          <p:nvPr/>
        </p:nvSpPr>
        <p:spPr>
          <a:xfrm>
            <a:off x="141525" y="4207325"/>
            <a:ext cx="390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running_thread: C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ready_queue:</a:t>
            </a:r>
            <a:endParaRPr b="1" i="0" sz="14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blocked_queue:</a:t>
            </a:r>
            <a:endParaRPr b="1" i="0" sz="14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Let's write a test case for hand-off ownership of mutex</a:t>
            </a:r>
            <a:endParaRPr/>
          </a:p>
        </p:txBody>
      </p:sp>
      <p:sp>
        <p:nvSpPr>
          <p:cNvPr id="490" name="Google Shape;490;p6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91" name="Google Shape;491;p66"/>
          <p:cNvSpPr txBox="1"/>
          <p:nvPr>
            <p:ph idx="1" type="body"/>
          </p:nvPr>
        </p:nvSpPr>
        <p:spPr>
          <a:xfrm>
            <a:off x="311700" y="1321875"/>
            <a:ext cx="8520600" cy="374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{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char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 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= *(static_cast&lt;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char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cout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 pre-lock"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endl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m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lock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();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cout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 critical"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endl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C586C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if 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== 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’A’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{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thread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::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yield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();</a:t>
            </a:r>
            <a:endParaRPr sz="16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</a:t>
            </a:r>
            <a:r>
              <a:rPr lang="en" sz="13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const_cast&lt;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*&gt;(static_cast&lt;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const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"C"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)));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}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m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unlock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();</a:t>
            </a:r>
            <a:endParaRPr b="1" sz="1400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cout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 done"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endl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boot_func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arg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 {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tA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const_cast&lt;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*&gt;(static_cast&lt;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const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"A"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)));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3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tB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3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const_cast&lt;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*&gt;(static_cast&lt;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const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3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*&gt;(</a:t>
            </a:r>
            <a:r>
              <a:rPr lang="en" sz="13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"B"</a:t>
            </a: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)));</a:t>
            </a:r>
            <a:endParaRPr sz="13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2200">
              <a:solidFill>
                <a:schemeClr val="accent6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cxnSp>
        <p:nvCxnSpPr>
          <p:cNvPr id="492" name="Google Shape;492;p66"/>
          <p:cNvCxnSpPr/>
          <p:nvPr/>
        </p:nvCxnSpPr>
        <p:spPr>
          <a:xfrm flipH="1">
            <a:off x="6355950" y="3000375"/>
            <a:ext cx="881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Test Case Output</a:t>
            </a:r>
            <a:endParaRPr/>
          </a:p>
        </p:txBody>
      </p:sp>
      <p:sp>
        <p:nvSpPr>
          <p:cNvPr id="498" name="Google Shape;498;p67"/>
          <p:cNvSpPr txBox="1"/>
          <p:nvPr>
            <p:ph idx="1" type="body"/>
          </p:nvPr>
        </p:nvSpPr>
        <p:spPr>
          <a:xfrm>
            <a:off x="467825" y="1292650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Correct output: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done</a:t>
            </a:r>
            <a:endParaRPr sz="1600"/>
          </a:p>
        </p:txBody>
      </p:sp>
      <p:sp>
        <p:nvSpPr>
          <p:cNvPr id="499" name="Google Shape;499;p67"/>
          <p:cNvSpPr txBox="1"/>
          <p:nvPr>
            <p:ph idx="1" type="body"/>
          </p:nvPr>
        </p:nvSpPr>
        <p:spPr>
          <a:xfrm>
            <a:off x="4467725" y="1292650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Possible incorrect output: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pre-lock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critical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 done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500" name="Google Shape;500;p67"/>
          <p:cNvSpPr/>
          <p:nvPr/>
        </p:nvSpPr>
        <p:spPr>
          <a:xfrm>
            <a:off x="5949900" y="3025125"/>
            <a:ext cx="200100" cy="733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7"/>
          <p:cNvSpPr txBox="1"/>
          <p:nvPr/>
        </p:nvSpPr>
        <p:spPr>
          <a:xfrm>
            <a:off x="6206047" y="3007050"/>
            <a:ext cx="185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after A finishes, B should run next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Testing Tips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512" name="Google Shape;512;p69"/>
          <p:cNvSpPr txBox="1"/>
          <p:nvPr>
            <p:ph idx="1" type="body"/>
          </p:nvPr>
        </p:nvSpPr>
        <p:spPr>
          <a:xfrm>
            <a:off x="311700" y="136077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tests as small and pointed as possible!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every function’s basic functionalities.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documentation of what functionalities each test cases is testing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“0, 1, many” -  For each behavior that you test, try to test multiple variations of it, with the relevant parameters as 0, 1, and many.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when testing thread::yield, there could be 0, 1, or many threads on the ready queue, and you should test all of those situations. This is a good way to enumerate a lot of cases and be very thorough about testing each function in the library.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</a:t>
            </a:r>
            <a:endParaRPr/>
          </a:p>
        </p:txBody>
      </p:sp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311700" y="1360775"/>
            <a:ext cx="85206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test a thread library to make sure it works in the presence of interrupts?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most helpful to test the edge cases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an interrupt arrives </a:t>
            </a:r>
            <a:r>
              <a:rPr b="1" lang="en"/>
              <a:t>immediately</a:t>
            </a:r>
            <a:r>
              <a:rPr lang="en"/>
              <a:t> before calling interrupt_disable()?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an interrupt arrives </a:t>
            </a:r>
            <a:r>
              <a:rPr b="1" lang="en"/>
              <a:t>immediately</a:t>
            </a:r>
            <a:r>
              <a:rPr lang="en"/>
              <a:t> after calling interrupt_enable()?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(and should) test both by explicitly calling your timer interrupt handler in these places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that interrupts are always correctly enabled in user code.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assert_interrupts_disabled()</a:t>
            </a:r>
            <a:r>
              <a:rPr lang="en"/>
              <a:t> and </a:t>
            </a:r>
            <a:r>
              <a:rPr lang="en">
                <a:latin typeface="Source Code Pro Light"/>
                <a:ea typeface="Source Code Pro Light"/>
                <a:cs typeface="Source Code Pro Light"/>
                <a:sym typeface="Source Code Pro Light"/>
              </a:rPr>
              <a:t>assert_interrupts_enabled()</a:t>
            </a:r>
            <a:endParaRPr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524" name="Google Shape;524;p71"/>
          <p:cNvSpPr txBox="1"/>
          <p:nvPr>
            <p:ph idx="1" type="body"/>
          </p:nvPr>
        </p:nvSpPr>
        <p:spPr>
          <a:xfrm>
            <a:off x="311700" y="1360775"/>
            <a:ext cx="8520600" cy="3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Carefully read Section 3.8 of the project spec and test all the cases mentioned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exhaustion - operator new will throw a std::bad_alloc if it cannot allocate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that these exceptions propagate to user code. Is there anything that needs to be done before this happens?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might RAII make our lives easier 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writing test cases that throw an exception, make sure to catch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cases submitted to AG to expose instructor buggy solutions cannot exit with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 try/catch and print something out to indicate that an exception was thrown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 the exception in test case</a:t>
            </a:r>
            <a:endParaRPr/>
          </a:p>
        </p:txBody>
      </p:sp>
      <p:sp>
        <p:nvSpPr>
          <p:cNvPr id="530" name="Google Shape;530;p72"/>
          <p:cNvSpPr txBox="1"/>
          <p:nvPr>
            <p:ph idx="1" type="body"/>
          </p:nvPr>
        </p:nvSpPr>
        <p:spPr>
          <a:xfrm>
            <a:off x="311700" y="1407275"/>
            <a:ext cx="8520600" cy="363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intptr_t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5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= </a:t>
            </a:r>
            <a:r>
              <a:rPr lang="en" sz="1500">
                <a:solidFill>
                  <a:srgbClr val="B5CEA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0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586C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while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5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true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){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500">
                <a:solidFill>
                  <a:srgbClr val="C586C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try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{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</a:t>
            </a:r>
            <a:r>
              <a:rPr lang="en" sz="15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5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t1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(reinterpret_cast&lt;</a:t>
            </a:r>
            <a:r>
              <a:rPr lang="en" sz="15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thread_startfunc_t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&gt;(</a:t>
            </a:r>
            <a:r>
              <a:rPr lang="en" sz="15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func1)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, 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reinterpet_cast&lt;</a:t>
            </a:r>
            <a:r>
              <a:rPr lang="en" sz="15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void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*&gt;(</a:t>
            </a:r>
            <a:r>
              <a:rPr lang="en" sz="15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));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}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</a:t>
            </a:r>
            <a:r>
              <a:rPr lang="en" sz="1500">
                <a:solidFill>
                  <a:srgbClr val="C586C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catch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</a:t>
            </a:r>
            <a:r>
              <a:rPr lang="en" sz="15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std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::</a:t>
            </a:r>
            <a:r>
              <a:rPr lang="en" sz="15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bad_alloc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&amp;</a:t>
            </a:r>
            <a:r>
              <a:rPr lang="en" sz="15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ba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){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</a:t>
            </a:r>
            <a:r>
              <a:rPr lang="en" sz="15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std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::</a:t>
            </a:r>
            <a:r>
              <a:rPr lang="en" sz="15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cout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5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500">
                <a:solidFill>
                  <a:srgbClr val="CE9178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"bad_alloc on thread " </a:t>
            </a:r>
            <a:r>
              <a:rPr lang="en" sz="15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5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5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&lt;&lt;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</a:t>
            </a:r>
            <a:r>
              <a:rPr lang="en" sz="1500">
                <a:solidFill>
                  <a:srgbClr val="4EC9B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std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::</a:t>
            </a:r>
            <a:r>
              <a:rPr lang="en" sz="1500">
                <a:solidFill>
                  <a:srgbClr val="DCDCAA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endl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assert_interrupts_enabled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();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  </a:t>
            </a:r>
            <a:r>
              <a:rPr lang="en" sz="1500">
                <a:solidFill>
                  <a:srgbClr val="C586C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return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}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++</a:t>
            </a:r>
            <a:r>
              <a:rPr lang="en" sz="1500">
                <a:solidFill>
                  <a:srgbClr val="9CDCFE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i</a:t>
            </a: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;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}</a:t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4D4D4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Misuse of thread functions </a:t>
            </a:r>
            <a:endParaRPr/>
          </a:p>
        </p:txBody>
      </p:sp>
      <p:sp>
        <p:nvSpPr>
          <p:cNvPr id="536" name="Google Shape;536;p73"/>
          <p:cNvSpPr txBox="1"/>
          <p:nvPr>
            <p:ph idx="1" type="body"/>
          </p:nvPr>
        </p:nvSpPr>
        <p:spPr>
          <a:xfrm>
            <a:off x="311700" y="1360775"/>
            <a:ext cx="8520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unlock() from a thread that does not own a mutex should throw a std::runtime_error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there any other functions in the thread library which this could happen in?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account for this by ensuring that the thread library can identify the thread that owns a mutex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4" name="Google Shape;13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Deadlock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2 Testing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Misuse of thread functions </a:t>
            </a:r>
            <a:endParaRPr/>
          </a:p>
        </p:txBody>
      </p:sp>
      <p:sp>
        <p:nvSpPr>
          <p:cNvPr id="542" name="Google Shape;542;p74"/>
          <p:cNvSpPr txBox="1"/>
          <p:nvPr>
            <p:ph idx="1" type="body"/>
          </p:nvPr>
        </p:nvSpPr>
        <p:spPr>
          <a:xfrm>
            <a:off x="311700" y="1360775"/>
            <a:ext cx="8520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unlock() from a thread that does not own a mutex should throw a std::runtime_error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there any other functions in the thread library which this could happen 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account for this by ensuring that the thread library can </a:t>
            </a:r>
            <a:r>
              <a:rPr b="1" lang="en">
                <a:solidFill>
                  <a:schemeClr val="dk1"/>
                </a:solidFill>
              </a:rPr>
              <a:t>uniquely </a:t>
            </a:r>
            <a:r>
              <a:rPr lang="en"/>
              <a:t>identify the thread that owns a mutex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Misuse of thread functions </a:t>
            </a:r>
            <a:endParaRPr/>
          </a:p>
        </p:txBody>
      </p:sp>
      <p:sp>
        <p:nvSpPr>
          <p:cNvPr id="548" name="Google Shape;548;p75"/>
          <p:cNvSpPr txBox="1"/>
          <p:nvPr>
            <p:ph idx="1" type="body"/>
          </p:nvPr>
        </p:nvSpPr>
        <p:spPr>
          <a:xfrm>
            <a:off x="311700" y="1360775"/>
            <a:ext cx="8520600" cy="3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unlock() from a thread that does not own a mutex should throw a std::runtime_error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there any other functions in the thread library which this could happen in?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account for this by ensuring that the thread library can uniquely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/>
              <a:t>identify the thread that owns a mutex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that conceptually, the OS runs forever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and thread objects come and go during execution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how a thread library could continue to identify the thread holding a mutex after it has exited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Tips</a:t>
            </a:r>
            <a:endParaRPr/>
          </a:p>
        </p:txBody>
      </p:sp>
      <p:sp>
        <p:nvSpPr>
          <p:cNvPr id="554" name="Google Shape;554;p76"/>
          <p:cNvSpPr txBox="1"/>
          <p:nvPr>
            <p:ph idx="1" type="body"/>
          </p:nvPr>
        </p:nvSpPr>
        <p:spPr>
          <a:xfrm>
            <a:off x="311700" y="1360775"/>
            <a:ext cx="85206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Minimize the number of swapcontext/setcontext and avoid busy-waiting (other than the cpu guard) to avoid taking “too much CPU time”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ucontext_t and stack represent a significant amount of unused memory if not deallocated soon enough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Deallocate the context/stack as soon as you are done with it!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ok to leak constant memory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each context only exists at one place at a time - use asserts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shared_ptr is used, print/assert the use count of the shared_ptr</a:t>
            </a:r>
            <a:endParaRPr/>
          </a:p>
        </p:txBody>
      </p:sp>
      <p:sp>
        <p:nvSpPr>
          <p:cNvPr id="555" name="Google Shape;555;p76"/>
          <p:cNvSpPr txBox="1"/>
          <p:nvPr/>
        </p:nvSpPr>
        <p:spPr>
          <a:xfrm>
            <a:off x="440875" y="796025"/>
            <a:ext cx="705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Automating Test Cases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automate test cases?</a:t>
            </a:r>
            <a:endParaRPr/>
          </a:p>
        </p:txBody>
      </p:sp>
      <p:sp>
        <p:nvSpPr>
          <p:cNvPr id="566" name="Google Shape;566;p7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a lot of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serve as a regression test suite to be run each time you commit a new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Catch things that you might've broken before submitting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test cases are pointed, you'll know exactly what broke. This reduces the time needed to find and fix the bug.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run a large, nondeterministic test case repeatedly until it causes your library to exit with failure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Rule for Applications</a:t>
            </a:r>
            <a:endParaRPr/>
          </a:p>
        </p:txBody>
      </p:sp>
      <p:sp>
        <p:nvSpPr>
          <p:cNvPr id="572" name="Google Shape;572;p79"/>
          <p:cNvSpPr txBox="1"/>
          <p:nvPr/>
        </p:nvSpPr>
        <p:spPr>
          <a:xfrm>
            <a:off x="311700" y="1544250"/>
            <a:ext cx="8520600" cy="35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CC = g++ -g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THREAD_SOURCES = cpu.cpp thread.cpp ...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THREAD_OBJS = ${THREAD_SOURCES:.cpp=.o}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libthread.o: ${THREAD_OBJS}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ld -r -o $@ ${THREAD_OBJS}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app: app.cpp libthread.o libcpu.o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${CC} -o $@ $^ -ldl -pthread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%.o: %.cpp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${CC} -c $&lt;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wanted to have a rule for multiple apps?</a:t>
            </a:r>
            <a:endParaRPr/>
          </a:p>
        </p:txBody>
      </p:sp>
      <p:sp>
        <p:nvSpPr>
          <p:cNvPr id="578" name="Google Shape;578;p80"/>
          <p:cNvSpPr txBox="1"/>
          <p:nvPr/>
        </p:nvSpPr>
        <p:spPr>
          <a:xfrm>
            <a:off x="311700" y="1544250"/>
            <a:ext cx="8520600" cy="35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...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test1: test1.cpp libthread.o libcpu.o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${CC} -o $@ $^ -ldl -pthread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test2: test2.cpp libthread.o libcpu.o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${CC} -o $@ $^ -ldl -pthread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test3: test3.cpp libthread.o libcpu.o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${CC} -o $@ $^ -ldl -pthread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test4: test4.cpp libthread.o libcpu.o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	${CC} -o $@ $^ -ldl -pthread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Make Rule for Applications</a:t>
            </a:r>
            <a:endParaRPr/>
          </a:p>
        </p:txBody>
      </p:sp>
      <p:sp>
        <p:nvSpPr>
          <p:cNvPr id="584" name="Google Shape;584;p81"/>
          <p:cNvSpPr txBox="1"/>
          <p:nvPr/>
        </p:nvSpPr>
        <p:spPr>
          <a:xfrm>
            <a:off x="311700" y="1544250"/>
            <a:ext cx="8649000" cy="35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CC = g++ -g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THREAD_SOURCES = cpu.cpp thread.cpp ...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THREAD_OBJS = ${THREAD_SOURCES:.cpp=.o}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libthread.o: ${THREAD_OBJS}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ld -r -o $@ ${THREAD_OBJS}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test%: test%.cpp libthread.o libcpu.o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${CC} -o $@ $^ -ldl -pthread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%.o: %.cpp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${CC} -c $&lt;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Make Rule for Applications</a:t>
            </a:r>
            <a:endParaRPr/>
          </a:p>
        </p:txBody>
      </p:sp>
      <p:sp>
        <p:nvSpPr>
          <p:cNvPr id="590" name="Google Shape;590;p82"/>
          <p:cNvSpPr txBox="1"/>
          <p:nvPr/>
        </p:nvSpPr>
        <p:spPr>
          <a:xfrm>
            <a:off x="311700" y="1544250"/>
            <a:ext cx="8649000" cy="354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CC = g++ -g -Wall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THREAD_SOURCES = cpu.cpp thread.cpp ...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THREAD_OBJS = ${THREAD_SOURCES:.cpp=.o}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libthread.o: ${THREAD_OBJS}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ld -r -o $@ ${THREAD_OBJS}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test%: test%.cpp libthread.o libcpu.o</a:t>
            </a:r>
            <a:endParaRPr b="1" sz="16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${CC} -o $@ $^ -ldl -pthread</a:t>
            </a:r>
            <a:endParaRPr b="1"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%.o: %.cpp</a:t>
            </a:r>
            <a:endParaRPr sz="1600">
              <a:solidFill>
                <a:schemeClr val="accent5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    ${CC} -c $&lt;</a:t>
            </a:r>
            <a:endParaRPr sz="1600">
              <a:solidFill>
                <a:schemeClr val="lt1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591" name="Google Shape;591;p82"/>
          <p:cNvSpPr txBox="1"/>
          <p:nvPr/>
        </p:nvSpPr>
        <p:spPr>
          <a:xfrm>
            <a:off x="5010900" y="3419950"/>
            <a:ext cx="3821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Can use this rule for any test*.cpp file!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make test1 # compiles test1.cpp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make test2 # compiles test2.cpp</a:t>
            </a:r>
            <a:endParaRPr b="1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Automatically Run Tests with Make</a:t>
            </a:r>
            <a:endParaRPr/>
          </a:p>
        </p:txBody>
      </p:sp>
      <p:sp>
        <p:nvSpPr>
          <p:cNvPr id="597" name="Google Shape;597;p83"/>
          <p:cNvSpPr txBox="1"/>
          <p:nvPr/>
        </p:nvSpPr>
        <p:spPr>
          <a:xfrm>
            <a:off x="311700" y="1391850"/>
            <a:ext cx="8520600" cy="363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Get all .cpp files, but not ones that start with test</a:t>
            </a:r>
            <a:endParaRPr sz="16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TEST_SOURCES = $(wildcard test*.cpp)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TESTS = $(TEST_SOURCES:%.cpp=%.exe)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SOURCES = $(filter-out $(TEST_SOURCES), $(wildcard *.cpp))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HEADERS = $(wildcard *.h)</a:t>
            </a:r>
            <a:endParaRPr sz="16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CORRECT_OUTPUTS = $(TEST_SOURCES:%.cpp=%.correct)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regression:</a:t>
            </a:r>
            <a:endParaRPr sz="1600"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For each string in TESTS, run it, putting the output to that</a:t>
            </a:r>
            <a:endParaRPr sz="16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string, but replacing .exe to .out, then diff the output with</a:t>
            </a:r>
            <a:endParaRPr sz="16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the correct output.</a:t>
            </a:r>
            <a:endParaRPr sz="16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# All on one line, my slide just isn’t wide enough</a:t>
            </a:r>
            <a:endParaRPr sz="1600">
              <a:solidFill>
                <a:schemeClr val="l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$(foreach t, $(TESTS), ./$(t) &gt; $(t:%.exe=%.out); diff -u 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$(t:%.exe=%.out) $(t:%.exe=%.correct);)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Deadlock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for deadlock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Limited resources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enough to serve all threads at once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 preemption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Cannot force threads to give up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Hold-and-wait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Holding resource while waiting for other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Cyclical chains of requests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dining philosophers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Dining philosophers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468825"/>
            <a:ext cx="428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dine()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monch();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25" y="218925"/>
            <a:ext cx="3522400" cy="373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Dining philosophers</a:t>
            </a:r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468825"/>
            <a:ext cx="42810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dine()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pickUp(rightStick);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waitFor(leftStick);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pickUp(leftStick);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monch();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}</a:t>
            </a:r>
            <a:endParaRPr sz="2000"/>
          </a:p>
        </p:txBody>
      </p:sp>
      <p:pic>
        <p:nvPicPr>
          <p:cNvPr id="159" name="Google Shape;1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525" y="218925"/>
            <a:ext cx="3522400" cy="373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>
            <p:ph idx="1" type="body"/>
          </p:nvPr>
        </p:nvSpPr>
        <p:spPr>
          <a:xfrm>
            <a:off x="2491250" y="4062000"/>
            <a:ext cx="3002400" cy="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limited resources</a:t>
            </a:r>
            <a:endParaRPr sz="2000"/>
          </a:p>
        </p:txBody>
      </p:sp>
      <p:cxnSp>
        <p:nvCxnSpPr>
          <p:cNvPr id="161" name="Google Shape;161;p33"/>
          <p:cNvCxnSpPr>
            <a:stCxn id="160" idx="3"/>
            <a:endCxn id="159" idx="2"/>
          </p:cNvCxnSpPr>
          <p:nvPr/>
        </p:nvCxnSpPr>
        <p:spPr>
          <a:xfrm flipH="1" rot="10800000">
            <a:off x="5493650" y="3953700"/>
            <a:ext cx="1436100" cy="39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