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5143500" cx="9144000"/>
  <p:notesSz cx="6858000" cy="9144000"/>
  <p:embeddedFontLst>
    <p:embeddedFont>
      <p:font typeface="Source Code Pro"/>
      <p:regular r:id="rId68"/>
      <p:bold r:id="rId69"/>
      <p:italic r:id="rId70"/>
      <p:boldItalic r:id="rId71"/>
    </p:embeddedFont>
    <p:embeddedFont>
      <p:font typeface="Oswal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9611FC-96D3-4B3D-B901-A2B1A97AAC00}">
  <a:tblStyle styleId="{B89611FC-96D3-4B3D-B901-A2B1A97AAC0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4831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4831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SourceCodePro-boldItalic.fntdata"/><Relationship Id="rId70" Type="http://schemas.openxmlformats.org/officeDocument/2006/relationships/font" Target="fonts/SourceCodePr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SourceCodePro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SourceCodePr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04531f2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04531f2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04531f26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704531f26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04531f26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704531f26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704531f26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704531f26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704531f26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704531f26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04531f26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04531f26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704531f26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704531f26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37a680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37a680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37a6805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37a6805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37a68057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37a68057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704531f26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704531f26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04531f2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04531f2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704531f26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704531f26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704531f26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704531f26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704531f26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704531f26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704531f26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704531f26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704531f26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704531f26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704531f26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704531f26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704531f26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704531f26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704531f26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704531f26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704531f26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704531f26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704531f26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704531f26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04531f26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04531f26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704531f26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704531f26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04531f26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04531f26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704531f26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704531f26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704531f26_0_1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11704531f26_0_1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523" name="Google Shape;523;g11704531f26_0_1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704531f26_0_14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1704531f26_0_14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570" name="Google Shape;570;g11704531f26_0_14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704531f26_0_14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2" name="Google Shape;602;g11704531f26_0_14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f37a680575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8" name="Google Shape;608;g1f37a680575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704531f26_0_1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4" name="Google Shape;614;g11704531f26_0_1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704531f26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704531f26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1704531f26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1704531f26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vm_fault, vm_create 6 credit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04531f26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04531f26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704531f26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704531f26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704531f26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704531f26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704531f26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704531f26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704531f26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1704531f26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f37a68057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f37a68057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37a68057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f37a68057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f37a68057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f37a68057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37a68057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37a68057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704531f26_0_15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6" name="Google Shape;736;g11704531f26_0_15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f37a68057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f37a68057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04531f26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04531f26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37a68057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f37a68057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37a68057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37a68057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bnoble added this to F22 spec. I think this is good advice that should be given to students up front (but reiterated later in the P3 lifecycle)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f37a68057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f37a68057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f37a68057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f37a68057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704531f26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1704531f26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704531f26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1704531f26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704531f26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704531f26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1704531f26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1704531f26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1704531f26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1704531f26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704531f26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1704531f26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04531f26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704531f26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704531f26_0_1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704531f26_0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04531f26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704531f26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04531f26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04531f26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04531f26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04531f26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822960" y="2149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822962" y="4844840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2764639" y="4844840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7425345" y="4844840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411175" y="-752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430800" y="1712025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 7: Virtual Memory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50" y="2663700"/>
            <a:ext cx="3331448" cy="23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5"/>
          <p:cNvCxnSpPr/>
          <p:nvPr/>
        </p:nvCxnSpPr>
        <p:spPr>
          <a:xfrm flipH="1">
            <a:off x="3474875" y="3607313"/>
            <a:ext cx="3142500" cy="619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read and write enable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468825"/>
            <a:ext cx="4345200" cy="16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 stores r/w bits.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inform the </a:t>
            </a:r>
            <a:r>
              <a:rPr b="1" lang="en"/>
              <a:t>MMU</a:t>
            </a:r>
            <a:r>
              <a:rPr lang="en"/>
              <a:t> whether or not to fault on an access.</a:t>
            </a:r>
            <a:endParaRPr/>
          </a:p>
        </p:txBody>
      </p:sp>
      <p:grpSp>
        <p:nvGrpSpPr>
          <p:cNvPr id="256" name="Google Shape;256;p35"/>
          <p:cNvGrpSpPr/>
          <p:nvPr/>
        </p:nvGrpSpPr>
        <p:grpSpPr>
          <a:xfrm>
            <a:off x="4869725" y="1117975"/>
            <a:ext cx="3838200" cy="413200"/>
            <a:chOff x="4869725" y="1607050"/>
            <a:chExt cx="3838200" cy="413200"/>
          </a:xfrm>
        </p:grpSpPr>
        <p:sp>
          <p:nvSpPr>
            <p:cNvPr id="257" name="Google Shape;257;p35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Virtual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60" name="Google Shape;260;p35"/>
          <p:cNvSpPr txBox="1"/>
          <p:nvPr/>
        </p:nvSpPr>
        <p:spPr>
          <a:xfrm>
            <a:off x="4869725" y="616925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Virtual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61" name="Google Shape;261;p35"/>
          <p:cNvGrpSpPr/>
          <p:nvPr/>
        </p:nvGrpSpPr>
        <p:grpSpPr>
          <a:xfrm>
            <a:off x="4869725" y="4139263"/>
            <a:ext cx="3838200" cy="413200"/>
            <a:chOff x="4869725" y="1607050"/>
            <a:chExt cx="3838200" cy="413200"/>
          </a:xfrm>
        </p:grpSpPr>
        <p:sp>
          <p:nvSpPr>
            <p:cNvPr id="262" name="Google Shape;262;p35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Physical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65" name="Google Shape;265;p35"/>
          <p:cNvSpPr txBox="1"/>
          <p:nvPr/>
        </p:nvSpPr>
        <p:spPr>
          <a:xfrm>
            <a:off x="4869725" y="4582100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Physical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66" name="Google Shape;266;p35"/>
          <p:cNvGrpSpPr/>
          <p:nvPr/>
        </p:nvGrpSpPr>
        <p:grpSpPr>
          <a:xfrm>
            <a:off x="5134025" y="2036563"/>
            <a:ext cx="1976100" cy="1510200"/>
            <a:chOff x="311700" y="2771525"/>
            <a:chExt cx="1976100" cy="1510200"/>
          </a:xfrm>
        </p:grpSpPr>
        <p:sp>
          <p:nvSpPr>
            <p:cNvPr id="267" name="Google Shape;267;p35"/>
            <p:cNvSpPr/>
            <p:nvPr/>
          </p:nvSpPr>
          <p:spPr>
            <a:xfrm>
              <a:off x="311700" y="30763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11700" y="33811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11700" y="36859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11700" y="39907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302300" y="30763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302300" y="3381125"/>
              <a:ext cx="985500" cy="2910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302300" y="36859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16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302300" y="39907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11700" y="27715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302300" y="27715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77" name="Google Shape;277;p35"/>
          <p:cNvCxnSpPr>
            <a:endCxn id="275" idx="0"/>
          </p:cNvCxnSpPr>
          <p:nvPr/>
        </p:nvCxnSpPr>
        <p:spPr>
          <a:xfrm>
            <a:off x="5582075" y="1547863"/>
            <a:ext cx="44700" cy="48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p35"/>
          <p:cNvCxnSpPr>
            <a:stCxn id="274" idx="2"/>
          </p:cNvCxnSpPr>
          <p:nvPr/>
        </p:nvCxnSpPr>
        <p:spPr>
          <a:xfrm>
            <a:off x="6617375" y="3546763"/>
            <a:ext cx="6000" cy="54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9" name="Google Shape;279;p35"/>
          <p:cNvSpPr txBox="1"/>
          <p:nvPr/>
        </p:nvSpPr>
        <p:spPr>
          <a:xfrm>
            <a:off x="5903450" y="1591713"/>
            <a:ext cx="157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Page table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7110125" y="2036563"/>
            <a:ext cx="750600" cy="1510200"/>
            <a:chOff x="311700" y="2771525"/>
            <a:chExt cx="750600" cy="1510200"/>
          </a:xfrm>
        </p:grpSpPr>
        <p:sp>
          <p:nvSpPr>
            <p:cNvPr id="281" name="Google Shape;281;p35"/>
            <p:cNvSpPr/>
            <p:nvPr/>
          </p:nvSpPr>
          <p:spPr>
            <a:xfrm>
              <a:off x="311700" y="30763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11700" y="33811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11700" y="36859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11700" y="39907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11700" y="27715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86" name="Google Shape;286;p35"/>
          <p:cNvGrpSpPr/>
          <p:nvPr/>
        </p:nvGrpSpPr>
        <p:grpSpPr>
          <a:xfrm>
            <a:off x="2425375" y="3944125"/>
            <a:ext cx="892200" cy="803500"/>
            <a:chOff x="2118725" y="3684925"/>
            <a:chExt cx="892200" cy="803500"/>
          </a:xfrm>
        </p:grpSpPr>
        <p:sp>
          <p:nvSpPr>
            <p:cNvPr id="287" name="Google Shape;287;p35"/>
            <p:cNvSpPr/>
            <p:nvPr/>
          </p:nvSpPr>
          <p:spPr>
            <a:xfrm>
              <a:off x="2118725" y="4223525"/>
              <a:ext cx="892200" cy="264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118725" y="3961925"/>
              <a:ext cx="892200" cy="264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118725" y="3684925"/>
              <a:ext cx="892200" cy="2649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5"/>
          <p:cNvSpPr txBox="1"/>
          <p:nvPr/>
        </p:nvSpPr>
        <p:spPr>
          <a:xfrm>
            <a:off x="2488375" y="3459550"/>
            <a:ext cx="892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91" name="Google Shape;291;p35"/>
          <p:cNvGrpSpPr/>
          <p:nvPr/>
        </p:nvGrpSpPr>
        <p:grpSpPr>
          <a:xfrm>
            <a:off x="7860725" y="2036563"/>
            <a:ext cx="750600" cy="1510200"/>
            <a:chOff x="311700" y="2771525"/>
            <a:chExt cx="750600" cy="1510200"/>
          </a:xfrm>
        </p:grpSpPr>
        <p:sp>
          <p:nvSpPr>
            <p:cNvPr id="292" name="Google Shape;292;p35"/>
            <p:cNvSpPr/>
            <p:nvPr/>
          </p:nvSpPr>
          <p:spPr>
            <a:xfrm>
              <a:off x="311700" y="30763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11700" y="33811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11700" y="36859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11700" y="39907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11700" y="27715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the MMU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311700" y="1468825"/>
            <a:ext cx="43452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MMU = memory management unit.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every load or store, checks the read or write bit for that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corresponding bit is not enabled, </a:t>
            </a:r>
            <a:r>
              <a:rPr b="1" lang="en"/>
              <a:t>triggers a fault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Faults handled by the operating system (the </a:t>
            </a:r>
            <a:r>
              <a:rPr b="1" lang="en"/>
              <a:t>pager</a:t>
            </a:r>
            <a:r>
              <a:rPr lang="en"/>
              <a:t>).</a:t>
            </a:r>
            <a:endParaRPr/>
          </a:p>
        </p:txBody>
      </p:sp>
      <p:grpSp>
        <p:nvGrpSpPr>
          <p:cNvPr id="303" name="Google Shape;303;p36"/>
          <p:cNvGrpSpPr/>
          <p:nvPr/>
        </p:nvGrpSpPr>
        <p:grpSpPr>
          <a:xfrm>
            <a:off x="4869725" y="1117975"/>
            <a:ext cx="3838200" cy="413200"/>
            <a:chOff x="4869725" y="1607050"/>
            <a:chExt cx="3838200" cy="413200"/>
          </a:xfrm>
        </p:grpSpPr>
        <p:sp>
          <p:nvSpPr>
            <p:cNvPr id="304" name="Google Shape;304;p36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Virtual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07" name="Google Shape;307;p36"/>
          <p:cNvSpPr txBox="1"/>
          <p:nvPr/>
        </p:nvSpPr>
        <p:spPr>
          <a:xfrm>
            <a:off x="4869725" y="616925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Virtual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4869725" y="4139263"/>
            <a:ext cx="3838200" cy="413200"/>
            <a:chOff x="4869725" y="1607050"/>
            <a:chExt cx="3838200" cy="413200"/>
          </a:xfrm>
        </p:grpSpPr>
        <p:sp>
          <p:nvSpPr>
            <p:cNvPr id="309" name="Google Shape;309;p36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Physical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12" name="Google Shape;312;p36"/>
          <p:cNvSpPr txBox="1"/>
          <p:nvPr/>
        </p:nvSpPr>
        <p:spPr>
          <a:xfrm>
            <a:off x="4869725" y="4582100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Physical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13" name="Google Shape;313;p36"/>
          <p:cNvGrpSpPr/>
          <p:nvPr/>
        </p:nvGrpSpPr>
        <p:grpSpPr>
          <a:xfrm>
            <a:off x="5134025" y="2036563"/>
            <a:ext cx="1976100" cy="1510200"/>
            <a:chOff x="311700" y="2771525"/>
            <a:chExt cx="1976100" cy="1510200"/>
          </a:xfrm>
        </p:grpSpPr>
        <p:sp>
          <p:nvSpPr>
            <p:cNvPr id="314" name="Google Shape;314;p36"/>
            <p:cNvSpPr/>
            <p:nvPr/>
          </p:nvSpPr>
          <p:spPr>
            <a:xfrm>
              <a:off x="311700" y="30763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311700" y="33811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311700" y="36859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11700" y="39907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1302300" y="30763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1302300" y="3381125"/>
              <a:ext cx="985500" cy="2910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1302300" y="36859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16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1302300" y="39907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311700" y="27715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1302300" y="27715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324" name="Google Shape;324;p36"/>
          <p:cNvCxnSpPr>
            <a:endCxn id="322" idx="0"/>
          </p:cNvCxnSpPr>
          <p:nvPr/>
        </p:nvCxnSpPr>
        <p:spPr>
          <a:xfrm>
            <a:off x="5582075" y="1547863"/>
            <a:ext cx="44700" cy="48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36"/>
          <p:cNvCxnSpPr>
            <a:stCxn id="321" idx="2"/>
          </p:cNvCxnSpPr>
          <p:nvPr/>
        </p:nvCxnSpPr>
        <p:spPr>
          <a:xfrm>
            <a:off x="6617375" y="3546763"/>
            <a:ext cx="6000" cy="541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6" name="Google Shape;326;p36"/>
          <p:cNvSpPr txBox="1"/>
          <p:nvPr/>
        </p:nvSpPr>
        <p:spPr>
          <a:xfrm>
            <a:off x="5903450" y="1591713"/>
            <a:ext cx="157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Page table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7110125" y="2036563"/>
            <a:ext cx="750600" cy="1510200"/>
            <a:chOff x="311700" y="2771525"/>
            <a:chExt cx="750600" cy="1510200"/>
          </a:xfrm>
        </p:grpSpPr>
        <p:sp>
          <p:nvSpPr>
            <p:cNvPr id="328" name="Google Shape;328;p36"/>
            <p:cNvSpPr/>
            <p:nvPr/>
          </p:nvSpPr>
          <p:spPr>
            <a:xfrm>
              <a:off x="311700" y="30763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311700" y="33811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311700" y="36859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311700" y="39907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311700" y="27715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3" name="Google Shape;333;p36"/>
          <p:cNvGrpSpPr/>
          <p:nvPr/>
        </p:nvGrpSpPr>
        <p:grpSpPr>
          <a:xfrm>
            <a:off x="7860725" y="2036563"/>
            <a:ext cx="750600" cy="1510200"/>
            <a:chOff x="311700" y="2771525"/>
            <a:chExt cx="750600" cy="1510200"/>
          </a:xfrm>
        </p:grpSpPr>
        <p:sp>
          <p:nvSpPr>
            <p:cNvPr id="334" name="Google Shape;334;p36"/>
            <p:cNvSpPr/>
            <p:nvPr/>
          </p:nvSpPr>
          <p:spPr>
            <a:xfrm>
              <a:off x="311700" y="30763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311700" y="33811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311700" y="36859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311700" y="39907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311700" y="2771525"/>
              <a:ext cx="7506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Questions (Memory Management 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one-level paging with 32-bit addresses and 4KB pages: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How many bits are needed to represent the offset?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How many bits are needed to represent the page number?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What is the greatest number of virtual pages a process could address?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one-level paging (32 bit) with </a:t>
            </a:r>
            <a:r>
              <a:rPr b="1" lang="en"/>
              <a:t>16KB pages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are needed for the offset?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will represent the page number? 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/>
              <a:t>How many pages is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Clock Replacement Policy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Examine pages in clockwise order. For each page: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page is referenced, mark it unreferenced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page is unreferenced, evict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 pages are added behind the clock hand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311700" y="1468825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Assume the clock queue contains the following resident pages</a:t>
            </a:r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4457050" y="2398350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4457050" y="433042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370" name="Google Shape;370;p41"/>
          <p:cNvSpPr txBox="1"/>
          <p:nvPr/>
        </p:nvSpPr>
        <p:spPr>
          <a:xfrm>
            <a:off x="5365659" y="336522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3523040" y="336522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/>
          </a:p>
        </p:txBody>
      </p:sp>
      <p:sp>
        <p:nvSpPr>
          <p:cNvPr id="372" name="Google Shape;372;p41"/>
          <p:cNvSpPr txBox="1"/>
          <p:nvPr/>
        </p:nvSpPr>
        <p:spPr>
          <a:xfrm>
            <a:off x="3797767" y="404767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73" name="Google Shape;373;p41"/>
          <p:cNvSpPr txBox="1"/>
          <p:nvPr/>
        </p:nvSpPr>
        <p:spPr>
          <a:xfrm>
            <a:off x="5110540" y="4016762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374" name="Google Shape;374;p41"/>
          <p:cNvSpPr txBox="1"/>
          <p:nvPr/>
        </p:nvSpPr>
        <p:spPr>
          <a:xfrm>
            <a:off x="5110540" y="265918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375" name="Google Shape;375;p41"/>
          <p:cNvSpPr txBox="1"/>
          <p:nvPr/>
        </p:nvSpPr>
        <p:spPr>
          <a:xfrm>
            <a:off x="3797767" y="265918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311700" y="1468825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this clock state, which page will be evicted next?</a:t>
            </a:r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4276100" y="2610025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4276100" y="45420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384" name="Google Shape;384;p42"/>
          <p:cNvSpPr txBox="1"/>
          <p:nvPr/>
        </p:nvSpPr>
        <p:spPr>
          <a:xfrm>
            <a:off x="5184709" y="35768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3342090" y="35768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/>
          </a:p>
        </p:txBody>
      </p:sp>
      <p:sp>
        <p:nvSpPr>
          <p:cNvPr id="386" name="Google Shape;386;p42"/>
          <p:cNvSpPr txBox="1"/>
          <p:nvPr/>
        </p:nvSpPr>
        <p:spPr>
          <a:xfrm>
            <a:off x="3616817" y="425934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87" name="Google Shape;387;p42"/>
          <p:cNvSpPr txBox="1"/>
          <p:nvPr/>
        </p:nvSpPr>
        <p:spPr>
          <a:xfrm>
            <a:off x="4929590" y="4228437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388" name="Google Shape;388;p42"/>
          <p:cNvSpPr txBox="1"/>
          <p:nvPr/>
        </p:nvSpPr>
        <p:spPr>
          <a:xfrm>
            <a:off x="4929590" y="287086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389" name="Google Shape;389;p42"/>
          <p:cNvSpPr txBox="1"/>
          <p:nvPr/>
        </p:nvSpPr>
        <p:spPr>
          <a:xfrm>
            <a:off x="3616817" y="287086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390" name="Google Shape;390;p42"/>
          <p:cNvSpPr/>
          <p:nvPr/>
        </p:nvSpPr>
        <p:spPr>
          <a:xfrm rot="-8462811">
            <a:off x="3733799" y="3283844"/>
            <a:ext cx="823624" cy="2442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5533401" y="3576898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5266701" y="4359620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4262876" y="2250579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3383977" y="2582316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5166218" y="2529813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Exercise</a:t>
            </a:r>
            <a:endParaRPr/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311700" y="1468825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this clock state, which page will be evicted next?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4508500" y="2322425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4508500" y="42544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404" name="Google Shape;404;p43"/>
          <p:cNvSpPr txBox="1"/>
          <p:nvPr/>
        </p:nvSpPr>
        <p:spPr>
          <a:xfrm>
            <a:off x="5417109" y="32892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3"/>
          <p:cNvSpPr txBox="1"/>
          <p:nvPr/>
        </p:nvSpPr>
        <p:spPr>
          <a:xfrm>
            <a:off x="3574490" y="328929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100"/>
          </a:p>
        </p:txBody>
      </p:sp>
      <p:sp>
        <p:nvSpPr>
          <p:cNvPr id="406" name="Google Shape;406;p43"/>
          <p:cNvSpPr txBox="1"/>
          <p:nvPr/>
        </p:nvSpPr>
        <p:spPr>
          <a:xfrm>
            <a:off x="3849217" y="3971749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407" name="Google Shape;407;p43"/>
          <p:cNvSpPr txBox="1"/>
          <p:nvPr/>
        </p:nvSpPr>
        <p:spPr>
          <a:xfrm>
            <a:off x="5161990" y="3940837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408" name="Google Shape;408;p43"/>
          <p:cNvSpPr txBox="1"/>
          <p:nvPr/>
        </p:nvSpPr>
        <p:spPr>
          <a:xfrm>
            <a:off x="5161990" y="258326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</p:txBody>
      </p:sp>
      <p:sp>
        <p:nvSpPr>
          <p:cNvPr id="409" name="Google Shape;409;p43"/>
          <p:cNvSpPr txBox="1"/>
          <p:nvPr/>
        </p:nvSpPr>
        <p:spPr>
          <a:xfrm>
            <a:off x="3849217" y="2583264"/>
            <a:ext cx="25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410" name="Google Shape;410;p43"/>
          <p:cNvSpPr/>
          <p:nvPr/>
        </p:nvSpPr>
        <p:spPr>
          <a:xfrm rot="-8462811">
            <a:off x="3966199" y="2996244"/>
            <a:ext cx="823624" cy="2442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>
            <a:off x="5765801" y="3289298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5499101" y="4072020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4495276" y="1962979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3616377" y="2294716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5398618" y="2242213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4495276" y="4600748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3638846" y="4283882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3217235" y="3289298"/>
            <a:ext cx="26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Help you start P3</a:t>
            </a:r>
            <a:endParaRPr/>
          </a:p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Management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Page Addressing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Clock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0" y="1094050"/>
            <a:ext cx="5110050" cy="3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35" name="Google Shape;435;p46"/>
          <p:cNvPicPr preferRelativeResize="0"/>
          <p:nvPr/>
        </p:nvPicPr>
        <p:blipFill rotWithShape="1">
          <a:blip r:embed="rId3">
            <a:alphaModFix/>
          </a:blip>
          <a:srcRect b="0" l="0" r="77158" t="0"/>
          <a:stretch/>
        </p:blipFill>
        <p:spPr>
          <a:xfrm>
            <a:off x="409800" y="1094050"/>
            <a:ext cx="1167226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6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writes some application.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42" name="Google Shape;442;p47"/>
          <p:cNvPicPr preferRelativeResize="0"/>
          <p:nvPr/>
        </p:nvPicPr>
        <p:blipFill rotWithShape="1">
          <a:blip r:embed="rId3">
            <a:alphaModFix/>
          </a:blip>
          <a:srcRect b="0" l="0" r="43448" t="0"/>
          <a:stretch/>
        </p:blipFill>
        <p:spPr>
          <a:xfrm>
            <a:off x="409800" y="1094050"/>
            <a:ext cx="2889801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7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writes some application.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links their application with </a:t>
            </a:r>
            <a:r>
              <a:rPr b="1" lang="en"/>
              <a:t>libvm_app.o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Now the infrastructure can intercept all these actions.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49" name="Google Shape;449;p48"/>
          <p:cNvPicPr preferRelativeResize="0"/>
          <p:nvPr/>
        </p:nvPicPr>
        <p:blipFill rotWithShape="1">
          <a:blip r:embed="rId3">
            <a:alphaModFix/>
          </a:blip>
          <a:srcRect b="0" l="0" r="43448" t="0"/>
          <a:stretch/>
        </p:blipFill>
        <p:spPr>
          <a:xfrm>
            <a:off x="409800" y="1094050"/>
            <a:ext cx="2889801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8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writes some application.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links their application with </a:t>
            </a:r>
            <a:r>
              <a:rPr b="1" lang="en"/>
              <a:t>libvm_app.o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infrastructure implements the MMU.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 every load and store, the MMU runs.</a:t>
            </a:r>
            <a:endParaRPr sz="1800"/>
          </a:p>
        </p:txBody>
      </p:sp>
      <p:sp>
        <p:nvSpPr>
          <p:cNvPr id="451" name="Google Shape;451;p48"/>
          <p:cNvSpPr/>
          <p:nvPr/>
        </p:nvSpPr>
        <p:spPr>
          <a:xfrm>
            <a:off x="1953075" y="2498975"/>
            <a:ext cx="436800" cy="436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57" name="Google Shape;457;p49"/>
          <p:cNvPicPr preferRelativeResize="0"/>
          <p:nvPr/>
        </p:nvPicPr>
        <p:blipFill rotWithShape="1">
          <a:blip r:embed="rId3">
            <a:alphaModFix/>
          </a:blip>
          <a:srcRect b="0" l="0" r="43448" t="0"/>
          <a:stretch/>
        </p:blipFill>
        <p:spPr>
          <a:xfrm>
            <a:off x="409800" y="1094050"/>
            <a:ext cx="2889801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writes some application.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links their application with </a:t>
            </a:r>
            <a:r>
              <a:rPr b="1" lang="en"/>
              <a:t>libvm_app.o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infrastructure implements the MMU.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MMU uses the page table pointed to by PTBR.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Your pager </a:t>
            </a:r>
            <a:r>
              <a:rPr lang="en" sz="1800"/>
              <a:t>stores the page table(s)</a:t>
            </a:r>
            <a:endParaRPr sz="1800"/>
          </a:p>
        </p:txBody>
      </p:sp>
      <p:sp>
        <p:nvSpPr>
          <p:cNvPr id="459" name="Google Shape;459;p49"/>
          <p:cNvSpPr/>
          <p:nvPr/>
        </p:nvSpPr>
        <p:spPr>
          <a:xfrm>
            <a:off x="2620275" y="3020625"/>
            <a:ext cx="679200" cy="436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65" name="Google Shape;465;p50"/>
          <p:cNvPicPr preferRelativeResize="0"/>
          <p:nvPr/>
        </p:nvPicPr>
        <p:blipFill rotWithShape="1">
          <a:blip r:embed="rId3">
            <a:alphaModFix/>
          </a:blip>
          <a:srcRect b="0" l="0" r="43448" t="0"/>
          <a:stretch/>
        </p:blipFill>
        <p:spPr>
          <a:xfrm>
            <a:off x="409800" y="1094050"/>
            <a:ext cx="2889801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0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user writes some application.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 links their application with </a:t>
            </a:r>
            <a:r>
              <a:rPr b="1" lang="en"/>
              <a:t>libvm_app.o.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infrastructure implements the MMU.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MMU uses the page table pointed to by PTBR.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user loads and stores read and write to </a:t>
            </a:r>
            <a:r>
              <a:rPr b="1" lang="en"/>
              <a:t>physical memory</a:t>
            </a:r>
            <a:r>
              <a:rPr lang="en"/>
              <a:t>.</a:t>
            </a:r>
            <a:endParaRPr/>
          </a:p>
          <a:p>
            <a:pPr indent="-127000" lvl="1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○"/>
            </a:pPr>
            <a:r>
              <a:rPr lang="en" sz="1800"/>
              <a:t>This is an array stored by the infrastructure.</a:t>
            </a:r>
            <a:endParaRPr sz="1800"/>
          </a:p>
        </p:txBody>
      </p:sp>
      <p:sp>
        <p:nvSpPr>
          <p:cNvPr id="467" name="Google Shape;467;p50"/>
          <p:cNvSpPr/>
          <p:nvPr/>
        </p:nvSpPr>
        <p:spPr>
          <a:xfrm>
            <a:off x="1880275" y="4257950"/>
            <a:ext cx="1358700" cy="50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 b="0" l="62259" r="0" t="0"/>
          <a:stretch/>
        </p:blipFill>
        <p:spPr>
          <a:xfrm>
            <a:off x="861300" y="1094050"/>
            <a:ext cx="1928549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pager runs as a </a:t>
            </a:r>
            <a:r>
              <a:rPr b="1" lang="en"/>
              <a:t>separate process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sp>
        <p:nvSpPr>
          <p:cNvPr id="480" name="Google Shape;480;p52"/>
          <p:cNvSpPr txBox="1"/>
          <p:nvPr>
            <p:ph idx="4294967295" type="body"/>
          </p:nvPr>
        </p:nvSpPr>
        <p:spPr>
          <a:xfrm>
            <a:off x="3663525" y="1408550"/>
            <a:ext cx="50673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runs as a </a:t>
            </a:r>
            <a:r>
              <a:rPr b="1" lang="en" sz="1800"/>
              <a:t>separate process</a:t>
            </a:r>
            <a:r>
              <a:rPr lang="en" sz="1800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stores a page table per user process.</a:t>
            </a:r>
            <a:endParaRPr sz="1800"/>
          </a:p>
        </p:txBody>
      </p:sp>
      <p:pic>
        <p:nvPicPr>
          <p:cNvPr id="481" name="Google Shape;481;p52"/>
          <p:cNvPicPr preferRelativeResize="0"/>
          <p:nvPr/>
        </p:nvPicPr>
        <p:blipFill rotWithShape="1">
          <a:blip r:embed="rId3">
            <a:alphaModFix/>
          </a:blip>
          <a:srcRect b="0" l="62259" r="0" t="0"/>
          <a:stretch/>
        </p:blipFill>
        <p:spPr>
          <a:xfrm>
            <a:off x="861300" y="1094050"/>
            <a:ext cx="1928549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/>
          <p:nvPr/>
        </p:nvSpPr>
        <p:spPr>
          <a:xfrm>
            <a:off x="1916675" y="2438325"/>
            <a:ext cx="703500" cy="1219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88" name="Google Shape;488;p53"/>
          <p:cNvPicPr preferRelativeResize="0"/>
          <p:nvPr/>
        </p:nvPicPr>
        <p:blipFill rotWithShape="1">
          <a:blip r:embed="rId3">
            <a:alphaModFix/>
          </a:blip>
          <a:srcRect b="0" l="29976" r="0" t="0"/>
          <a:stretch/>
        </p:blipFill>
        <p:spPr>
          <a:xfrm>
            <a:off x="230751" y="1141250"/>
            <a:ext cx="3578350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/>
          <p:nvPr>
            <p:ph idx="4294967295" type="body"/>
          </p:nvPr>
        </p:nvSpPr>
        <p:spPr>
          <a:xfrm>
            <a:off x="3663525" y="1408550"/>
            <a:ext cx="5242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runs as a </a:t>
            </a:r>
            <a:r>
              <a:rPr b="1" lang="en" sz="1800"/>
              <a:t>separate process</a:t>
            </a:r>
            <a:r>
              <a:rPr lang="en" sz="1800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stores a page table per user process.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infrastructure hooks into your pager.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expects the pager to be running when the user application starts.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495" name="Google Shape;495;p54"/>
          <p:cNvPicPr preferRelativeResize="0"/>
          <p:nvPr/>
        </p:nvPicPr>
        <p:blipFill rotWithShape="1">
          <a:blip r:embed="rId3">
            <a:alphaModFix/>
          </a:blip>
          <a:srcRect b="0" l="29976" r="0" t="0"/>
          <a:stretch/>
        </p:blipFill>
        <p:spPr>
          <a:xfrm>
            <a:off x="230751" y="1141250"/>
            <a:ext cx="3578350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4"/>
          <p:cNvSpPr txBox="1"/>
          <p:nvPr>
            <p:ph idx="4294967295" type="body"/>
          </p:nvPr>
        </p:nvSpPr>
        <p:spPr>
          <a:xfrm>
            <a:off x="3663525" y="1408550"/>
            <a:ext cx="51687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runs as a </a:t>
            </a:r>
            <a:r>
              <a:rPr b="1" lang="en" sz="1800"/>
              <a:t>separate process</a:t>
            </a:r>
            <a:r>
              <a:rPr lang="en" sz="1800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stores a page table per user process.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infrastructure hooks into your pager.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must </a:t>
            </a:r>
            <a:r>
              <a:rPr b="1" lang="en" sz="1800"/>
              <a:t>update the PTBR</a:t>
            </a:r>
            <a:r>
              <a:rPr lang="en" sz="1800"/>
              <a:t> to point to one of your page tables.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the MMU can translate reads/writes.</a:t>
            </a:r>
            <a:endParaRPr sz="1800"/>
          </a:p>
        </p:txBody>
      </p:sp>
      <p:sp>
        <p:nvSpPr>
          <p:cNvPr id="497" name="Google Shape;497;p54"/>
          <p:cNvSpPr/>
          <p:nvPr/>
        </p:nvSpPr>
        <p:spPr>
          <a:xfrm>
            <a:off x="885550" y="2947800"/>
            <a:ext cx="2778000" cy="776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memory: address independence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4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Problem</a:t>
            </a:r>
            <a:r>
              <a:rPr lang="en"/>
              <a:t>: we want </a:t>
            </a:r>
            <a:r>
              <a:rPr b="1" lang="en"/>
              <a:t>address independence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311700" y="2190300"/>
            <a:ext cx="5344800" cy="2378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Process 1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*mymem = 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*) 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0x000482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strcpy(mymem, </a:t>
            </a: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"process 1 rules"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Process 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*mymem = (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*) </a:t>
            </a:r>
            <a:r>
              <a:rPr lang="en" sz="1800">
                <a:solidFill>
                  <a:srgbClr val="F6B2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0x000482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strcpy(mymem, </a:t>
            </a:r>
            <a:r>
              <a:rPr lang="en" sz="18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"process 2 rules"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5794800" y="2518350"/>
            <a:ext cx="32430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Process 1's mymem should not point to the same physical memory as Process 2's mymem.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pic>
        <p:nvPicPr>
          <p:cNvPr id="503" name="Google Shape;503;p55"/>
          <p:cNvPicPr preferRelativeResize="0"/>
          <p:nvPr/>
        </p:nvPicPr>
        <p:blipFill rotWithShape="1">
          <a:blip r:embed="rId3">
            <a:alphaModFix/>
          </a:blip>
          <a:srcRect b="0" l="29976" r="0" t="0"/>
          <a:stretch/>
        </p:blipFill>
        <p:spPr>
          <a:xfrm>
            <a:off x="230751" y="1141250"/>
            <a:ext cx="3578350" cy="3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5"/>
          <p:cNvSpPr txBox="1"/>
          <p:nvPr>
            <p:ph idx="4294967295" type="body"/>
          </p:nvPr>
        </p:nvSpPr>
        <p:spPr>
          <a:xfrm>
            <a:off x="3663525" y="1408550"/>
            <a:ext cx="5179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runs as a </a:t>
            </a:r>
            <a:r>
              <a:rPr b="1" lang="en" sz="1800"/>
              <a:t>separate process</a:t>
            </a:r>
            <a:r>
              <a:rPr lang="en" sz="1800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stores a page table per user process.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infrastructure hooks into your pager.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pager must </a:t>
            </a:r>
            <a:r>
              <a:rPr b="1" lang="en" sz="1800"/>
              <a:t>update the PTBR</a:t>
            </a:r>
            <a:r>
              <a:rPr lang="en" sz="1800"/>
              <a:t> to point to one of your page tables.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MMU triggers </a:t>
            </a:r>
            <a:r>
              <a:rPr b="1" lang="en" sz="1800"/>
              <a:t>vm_fault</a:t>
            </a:r>
            <a:r>
              <a:rPr lang="en" sz="1800"/>
              <a:t> on a read/write fault.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i.e., if the given page table entry for a given load/store is not read/write enabled.</a:t>
            </a:r>
            <a:endParaRPr sz="1800"/>
          </a:p>
        </p:txBody>
      </p:sp>
      <p:sp>
        <p:nvSpPr>
          <p:cNvPr id="505" name="Google Shape;505;p55"/>
          <p:cNvSpPr/>
          <p:nvPr/>
        </p:nvSpPr>
        <p:spPr>
          <a:xfrm>
            <a:off x="230750" y="2547500"/>
            <a:ext cx="2389500" cy="42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sp>
        <p:nvSpPr>
          <p:cNvPr id="511" name="Google Shape;511;p5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page_table_entry_t contains flags needed for infrastructure (MMU) to do its translation.</a:t>
            </a:r>
            <a:endParaRPr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page_table_t contains an array of page_table_entry_t, one for each page in the process’ arena.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336200" y="2893650"/>
            <a:ext cx="4842000" cy="108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page_table_entry_t {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ppage : </a:t>
            </a:r>
            <a:r>
              <a:rPr lang="en" sz="120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      </a:t>
            </a:r>
            <a:r>
              <a:rPr lang="en" sz="12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bit 0-19 */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read_enable : </a:t>
            </a:r>
            <a:r>
              <a:rPr lang="en" sz="120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 </a:t>
            </a:r>
            <a:r>
              <a:rPr lang="en" sz="12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bit 20 */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write_enable : </a:t>
            </a:r>
            <a:r>
              <a:rPr lang="en" sz="120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bit 21 */</a:t>
            </a:r>
            <a:endParaRPr sz="12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56"/>
          <p:cNvSpPr txBox="1"/>
          <p:nvPr/>
        </p:nvSpPr>
        <p:spPr>
          <a:xfrm>
            <a:off x="3383950" y="4021075"/>
            <a:ext cx="5420700" cy="81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page_table_t {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page_table_entry_t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ptes[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VM_ARENA_SIZE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2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VM_PAGESIZE</a:t>
            </a: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basic infrastructure</a:t>
            </a:r>
            <a:endParaRPr/>
          </a:p>
        </p:txBody>
      </p:sp>
      <p:sp>
        <p:nvSpPr>
          <p:cNvPr id="519" name="Google Shape;519;p5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process wants to read/write a page, the infrastructure checks the </a:t>
            </a:r>
            <a:r>
              <a:rPr b="1" lang="en"/>
              <a:t>read_enable/write_enable</a:t>
            </a:r>
            <a:r>
              <a:rPr lang="en"/>
              <a:t> flag.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enabled, the infrastructure uses the page table (pointed to by PTBR) to translate the process’ virtual address into a physical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disabled, the infrastructure calls </a:t>
            </a:r>
            <a:r>
              <a:rPr b="1" lang="en"/>
              <a:t>vm_fault</a:t>
            </a:r>
            <a:r>
              <a:rPr lang="en"/>
              <a:t>, which should do the work to make the page accessible.  After vm_fault returns, the infrastructure tries to access the page again.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n" u="none" cap="none" strike="noStrike">
                <a:solidFill>
                  <a:srgbClr val="3F3F3F"/>
                </a:solidFill>
              </a:rPr>
              <a:t>MMU (resident page)</a:t>
            </a:r>
            <a:endParaRPr i="0" u="none" cap="none" strike="noStrike">
              <a:solidFill>
                <a:srgbClr val="3F3F3F"/>
              </a:solidFill>
            </a:endParaRPr>
          </a:p>
        </p:txBody>
      </p:sp>
      <p:grpSp>
        <p:nvGrpSpPr>
          <p:cNvPr id="526" name="Google Shape;526;p58"/>
          <p:cNvGrpSpPr/>
          <p:nvPr/>
        </p:nvGrpSpPr>
        <p:grpSpPr>
          <a:xfrm>
            <a:off x="4213853" y="1409700"/>
            <a:ext cx="380932" cy="2842157"/>
            <a:chOff x="4504260" y="1930400"/>
            <a:chExt cx="507909" cy="3789542"/>
          </a:xfrm>
        </p:grpSpPr>
        <p:sp>
          <p:nvSpPr>
            <p:cNvPr id="527" name="Google Shape;527;p58"/>
            <p:cNvSpPr/>
            <p:nvPr/>
          </p:nvSpPr>
          <p:spPr>
            <a:xfrm>
              <a:off x="4504266" y="1930400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4504269" y="240453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8"/>
            <p:cNvSpPr/>
            <p:nvPr/>
          </p:nvSpPr>
          <p:spPr>
            <a:xfrm>
              <a:off x="4504263" y="2885437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4504266" y="3359571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4504263" y="383370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4504266" y="430783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4504260" y="477180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4504263" y="5245942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58"/>
          <p:cNvSpPr txBox="1"/>
          <p:nvPr/>
        </p:nvSpPr>
        <p:spPr>
          <a:xfrm>
            <a:off x="152400" y="2910834"/>
            <a:ext cx="2105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P1 requests read to</a:t>
            </a:r>
            <a:r>
              <a:rPr lang="en" sz="1100"/>
              <a:t>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x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8"/>
          <p:cNvSpPr txBox="1"/>
          <p:nvPr/>
        </p:nvSpPr>
        <p:spPr>
          <a:xfrm>
            <a:off x="3712751" y="4358625"/>
            <a:ext cx="17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P1’s page_table_t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7" name="Google Shape;537;p58"/>
          <p:cNvCxnSpPr>
            <a:stCxn id="535" idx="3"/>
            <a:endCxn id="529" idx="1"/>
          </p:cNvCxnSpPr>
          <p:nvPr/>
        </p:nvCxnSpPr>
        <p:spPr>
          <a:xfrm flipH="1" rot="10800000">
            <a:off x="2257800" y="2303784"/>
            <a:ext cx="1956000" cy="849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58"/>
          <p:cNvSpPr txBox="1"/>
          <p:nvPr/>
        </p:nvSpPr>
        <p:spPr>
          <a:xfrm>
            <a:off x="1916826" y="1902850"/>
            <a:ext cx="2345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 finds corresponding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page_table_entry_t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8"/>
          <p:cNvSpPr/>
          <p:nvPr/>
        </p:nvSpPr>
        <p:spPr>
          <a:xfrm>
            <a:off x="6379348" y="1719577"/>
            <a:ext cx="1587600" cy="939900"/>
          </a:xfrm>
          <a:prstGeom prst="rect">
            <a:avLst/>
          </a:prstGeom>
          <a:solidFill>
            <a:srgbClr val="F4B469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ppage = 3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read_enable = 1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write_enable = 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58"/>
          <p:cNvSpPr/>
          <p:nvPr/>
        </p:nvSpPr>
        <p:spPr>
          <a:xfrm>
            <a:off x="567919" y="2296155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41" name="Google Shape;541;p58"/>
          <p:cNvSpPr/>
          <p:nvPr/>
        </p:nvSpPr>
        <p:spPr>
          <a:xfrm>
            <a:off x="2642164" y="1407699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8"/>
          <p:cNvSpPr/>
          <p:nvPr/>
        </p:nvSpPr>
        <p:spPr>
          <a:xfrm>
            <a:off x="5240022" y="1353821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cxnSp>
        <p:nvCxnSpPr>
          <p:cNvPr id="543" name="Google Shape;543;p58"/>
          <p:cNvCxnSpPr>
            <a:endCxn id="539" idx="1"/>
          </p:cNvCxnSpPr>
          <p:nvPr/>
        </p:nvCxnSpPr>
        <p:spPr>
          <a:xfrm flipH="1" rot="10800000">
            <a:off x="4499548" y="2189527"/>
            <a:ext cx="1879800" cy="138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4" name="Google Shape;544;p58"/>
          <p:cNvSpPr txBox="1"/>
          <p:nvPr/>
        </p:nvSpPr>
        <p:spPr>
          <a:xfrm>
            <a:off x="4712551" y="1804888"/>
            <a:ext cx="1666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read_enable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58"/>
          <p:cNvCxnSpPr/>
          <p:nvPr/>
        </p:nvCxnSpPr>
        <p:spPr>
          <a:xfrm>
            <a:off x="7133081" y="2672075"/>
            <a:ext cx="4200" cy="723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6" name="Google Shape;546;p58"/>
          <p:cNvSpPr txBox="1"/>
          <p:nvPr/>
        </p:nvSpPr>
        <p:spPr>
          <a:xfrm>
            <a:off x="6016724" y="3451700"/>
            <a:ext cx="270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page 3 of physical mem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58"/>
          <p:cNvSpPr/>
          <p:nvPr/>
        </p:nvSpPr>
        <p:spPr>
          <a:xfrm>
            <a:off x="7555369" y="2910834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8"/>
          <p:cNvSpPr txBox="1"/>
          <p:nvPr/>
        </p:nvSpPr>
        <p:spPr>
          <a:xfrm>
            <a:off x="6371500" y="1431300"/>
            <a:ext cx="166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page_table_entry_t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58"/>
          <p:cNvGrpSpPr/>
          <p:nvPr/>
        </p:nvGrpSpPr>
        <p:grpSpPr>
          <a:xfrm rot="5400000">
            <a:off x="7143434" y="2640199"/>
            <a:ext cx="380932" cy="2842157"/>
            <a:chOff x="4504260" y="1930400"/>
            <a:chExt cx="507909" cy="3789542"/>
          </a:xfrm>
        </p:grpSpPr>
        <p:sp>
          <p:nvSpPr>
            <p:cNvPr id="550" name="Google Shape;550;p58"/>
            <p:cNvSpPr/>
            <p:nvPr/>
          </p:nvSpPr>
          <p:spPr>
            <a:xfrm>
              <a:off x="4504266" y="1930400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4504269" y="2404534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8"/>
            <p:cNvSpPr/>
            <p:nvPr/>
          </p:nvSpPr>
          <p:spPr>
            <a:xfrm>
              <a:off x="4504263" y="2885437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8"/>
            <p:cNvSpPr/>
            <p:nvPr/>
          </p:nvSpPr>
          <p:spPr>
            <a:xfrm>
              <a:off x="4504266" y="3359571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4504263" y="3833704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8"/>
            <p:cNvSpPr/>
            <p:nvPr/>
          </p:nvSpPr>
          <p:spPr>
            <a:xfrm>
              <a:off x="4504266" y="4307838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8"/>
            <p:cNvSpPr/>
            <p:nvPr/>
          </p:nvSpPr>
          <p:spPr>
            <a:xfrm>
              <a:off x="4504260" y="4771808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>
              <a:off x="4504263" y="5245942"/>
              <a:ext cx="507900" cy="474000"/>
            </a:xfrm>
            <a:prstGeom prst="rect">
              <a:avLst/>
            </a:prstGeom>
            <a:solidFill>
              <a:srgbClr val="3F739B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58"/>
          <p:cNvGrpSpPr/>
          <p:nvPr/>
        </p:nvGrpSpPr>
        <p:grpSpPr>
          <a:xfrm>
            <a:off x="4213853" y="1409700"/>
            <a:ext cx="380932" cy="2842157"/>
            <a:chOff x="4504260" y="1930400"/>
            <a:chExt cx="507909" cy="3789542"/>
          </a:xfrm>
        </p:grpSpPr>
        <p:sp>
          <p:nvSpPr>
            <p:cNvPr id="559" name="Google Shape;559;p58"/>
            <p:cNvSpPr/>
            <p:nvPr/>
          </p:nvSpPr>
          <p:spPr>
            <a:xfrm>
              <a:off x="4504266" y="1930400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4504269" y="240453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4504263" y="2885437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4504266" y="3359571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4504263" y="383370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4504266" y="430783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4504260" y="477180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4504263" y="5245942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i="0" lang="en" u="none" cap="none" strike="noStrike">
                <a:solidFill>
                  <a:srgbClr val="3F3F3F"/>
                </a:solidFill>
              </a:rPr>
              <a:t>MMU</a:t>
            </a:r>
            <a:endParaRPr i="0" u="none" cap="none" strike="noStrike">
              <a:solidFill>
                <a:srgbClr val="3F3F3F"/>
              </a:solidFill>
            </a:endParaRPr>
          </a:p>
        </p:txBody>
      </p:sp>
      <p:grpSp>
        <p:nvGrpSpPr>
          <p:cNvPr id="573" name="Google Shape;573;p59"/>
          <p:cNvGrpSpPr/>
          <p:nvPr/>
        </p:nvGrpSpPr>
        <p:grpSpPr>
          <a:xfrm>
            <a:off x="4213853" y="1409700"/>
            <a:ext cx="380932" cy="2842157"/>
            <a:chOff x="4504260" y="1930400"/>
            <a:chExt cx="507909" cy="3789542"/>
          </a:xfrm>
        </p:grpSpPr>
        <p:sp>
          <p:nvSpPr>
            <p:cNvPr id="574" name="Google Shape;574;p59"/>
            <p:cNvSpPr/>
            <p:nvPr/>
          </p:nvSpPr>
          <p:spPr>
            <a:xfrm>
              <a:off x="4504266" y="1930400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4504269" y="240453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4504263" y="2885437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4504266" y="3359571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4504263" y="3833704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4504266" y="430783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4504260" y="4771808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4504263" y="5245942"/>
              <a:ext cx="507900" cy="4740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59"/>
          <p:cNvSpPr txBox="1"/>
          <p:nvPr/>
        </p:nvSpPr>
        <p:spPr>
          <a:xfrm>
            <a:off x="152400" y="2453625"/>
            <a:ext cx="2489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P1 requests write to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x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9"/>
          <p:cNvSpPr txBox="1"/>
          <p:nvPr/>
        </p:nvSpPr>
        <p:spPr>
          <a:xfrm>
            <a:off x="3712751" y="4358625"/>
            <a:ext cx="174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P1’s page_table_t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4" name="Google Shape;584;p59"/>
          <p:cNvCxnSpPr>
            <a:stCxn id="582" idx="3"/>
            <a:endCxn id="576" idx="1"/>
          </p:cNvCxnSpPr>
          <p:nvPr/>
        </p:nvCxnSpPr>
        <p:spPr>
          <a:xfrm flipH="1" rot="10800000">
            <a:off x="2642100" y="2303775"/>
            <a:ext cx="1571700" cy="3921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59"/>
          <p:cNvSpPr txBox="1"/>
          <p:nvPr/>
        </p:nvSpPr>
        <p:spPr>
          <a:xfrm>
            <a:off x="1916826" y="1902850"/>
            <a:ext cx="2297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 finds corresponding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page_table_entry_t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9"/>
          <p:cNvSpPr/>
          <p:nvPr/>
        </p:nvSpPr>
        <p:spPr>
          <a:xfrm>
            <a:off x="6379348" y="1719577"/>
            <a:ext cx="1587600" cy="939900"/>
          </a:xfrm>
          <a:prstGeom prst="rect">
            <a:avLst/>
          </a:prstGeom>
          <a:solidFill>
            <a:srgbClr val="F4B469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ppage = 3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read_enable = 1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write_enable = 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9"/>
          <p:cNvSpPr/>
          <p:nvPr/>
        </p:nvSpPr>
        <p:spPr>
          <a:xfrm>
            <a:off x="415519" y="2067555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588" name="Google Shape;588;p59"/>
          <p:cNvSpPr/>
          <p:nvPr/>
        </p:nvSpPr>
        <p:spPr>
          <a:xfrm>
            <a:off x="2413564" y="1483899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9"/>
          <p:cNvSpPr/>
          <p:nvPr/>
        </p:nvSpPr>
        <p:spPr>
          <a:xfrm>
            <a:off x="4859022" y="1353821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cxnSp>
        <p:nvCxnSpPr>
          <p:cNvPr id="590" name="Google Shape;590;p59"/>
          <p:cNvCxnSpPr>
            <a:endCxn id="586" idx="1"/>
          </p:cNvCxnSpPr>
          <p:nvPr/>
        </p:nvCxnSpPr>
        <p:spPr>
          <a:xfrm flipH="1" rot="10800000">
            <a:off x="4499548" y="2189527"/>
            <a:ext cx="1879800" cy="138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59"/>
          <p:cNvSpPr txBox="1"/>
          <p:nvPr/>
        </p:nvSpPr>
        <p:spPr>
          <a:xfrm>
            <a:off x="4656850" y="1774575"/>
            <a:ext cx="1653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write_enable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59"/>
          <p:cNvCxnSpPr/>
          <p:nvPr/>
        </p:nvCxnSpPr>
        <p:spPr>
          <a:xfrm>
            <a:off x="7133081" y="2672075"/>
            <a:ext cx="4200" cy="723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59"/>
          <p:cNvSpPr txBox="1"/>
          <p:nvPr/>
        </p:nvSpPr>
        <p:spPr>
          <a:xfrm>
            <a:off x="6169123" y="3451700"/>
            <a:ext cx="203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vm_fault(x, true)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59"/>
          <p:cNvSpPr/>
          <p:nvPr/>
        </p:nvSpPr>
        <p:spPr>
          <a:xfrm>
            <a:off x="7555369" y="2910834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9"/>
          <p:cNvSpPr txBox="1"/>
          <p:nvPr/>
        </p:nvSpPr>
        <p:spPr>
          <a:xfrm>
            <a:off x="6382300" y="1431300"/>
            <a:ext cx="165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page_table_entry_t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9"/>
          <p:cNvSpPr/>
          <p:nvPr/>
        </p:nvSpPr>
        <p:spPr>
          <a:xfrm>
            <a:off x="5293675" y="2565450"/>
            <a:ext cx="1587600" cy="1571700"/>
          </a:xfrm>
          <a:custGeom>
            <a:rect b="b" l="l" r="r" t="t"/>
            <a:pathLst>
              <a:path extrusionOk="0" h="120000" w="120000">
                <a:moveTo>
                  <a:pt x="120000" y="89817"/>
                </a:moveTo>
                <a:cubicBezTo>
                  <a:pt x="94781" y="106001"/>
                  <a:pt x="69563" y="122184"/>
                  <a:pt x="49588" y="119757"/>
                </a:cubicBezTo>
                <a:cubicBezTo>
                  <a:pt x="29614" y="117329"/>
                  <a:pt x="-2470" y="92919"/>
                  <a:pt x="151" y="75252"/>
                </a:cubicBezTo>
                <a:cubicBezTo>
                  <a:pt x="2772" y="57585"/>
                  <a:pt x="51711" y="26298"/>
                  <a:pt x="65318" y="13755"/>
                </a:cubicBezTo>
                <a:cubicBezTo>
                  <a:pt x="78926" y="1213"/>
                  <a:pt x="80362" y="606"/>
                  <a:pt x="81798" y="0"/>
                </a:cubicBezTo>
              </a:path>
            </a:pathLst>
          </a:cu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9"/>
          <p:cNvSpPr/>
          <p:nvPr/>
        </p:nvSpPr>
        <p:spPr>
          <a:xfrm>
            <a:off x="5638800" y="4251956"/>
            <a:ext cx="398700" cy="398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00"/>
          </a:p>
        </p:txBody>
      </p:sp>
      <p:sp>
        <p:nvSpPr>
          <p:cNvPr id="598" name="Google Shape;598;p59"/>
          <p:cNvSpPr txBox="1"/>
          <p:nvPr/>
        </p:nvSpPr>
        <p:spPr>
          <a:xfrm>
            <a:off x="6161400" y="4206550"/>
            <a:ext cx="2850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Recheck the page_table_entry_t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try to reaccess the page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59"/>
          <p:cNvCxnSpPr/>
          <p:nvPr/>
        </p:nvCxnSpPr>
        <p:spPr>
          <a:xfrm flipH="1" rot="10800000">
            <a:off x="6123200" y="2524425"/>
            <a:ext cx="301500" cy="263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v</a:t>
            </a:r>
            <a:r>
              <a:rPr i="0" lang="en" u="none" cap="none" strike="noStrike">
                <a:solidFill>
                  <a:srgbClr val="3F3F3F"/>
                </a:solidFill>
              </a:rPr>
              <a:t>m_fault</a:t>
            </a:r>
            <a:endParaRPr i="0" u="none" cap="none" strike="noStrike">
              <a:solidFill>
                <a:srgbClr val="3F3F3F"/>
              </a:solidFill>
            </a:endParaRPr>
          </a:p>
        </p:txBody>
      </p:sp>
      <p:sp>
        <p:nvSpPr>
          <p:cNvPr id="605" name="Google Shape;605;p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635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3F3F3F"/>
                </a:solidFill>
              </a:rPr>
              <a:t>Important questions to get you off the ground: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3F3F3F"/>
                </a:solidFill>
              </a:rPr>
              <a:t>When does vm_fault get called?  </a:t>
            </a:r>
            <a:endParaRPr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3F3F3F"/>
                </a:solidFill>
              </a:rPr>
              <a:t>Can you control when vm_fault gets called?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3F3F3F"/>
                </a:solidFill>
              </a:rPr>
              <a:t>What is the purpose of a vm_fault call?</a:t>
            </a:r>
            <a:endParaRPr i="0" sz="18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Swap-Backed vs File-Backed Pages</a:t>
            </a:r>
            <a:endParaRPr i="0" u="none" cap="none" strike="noStrike">
              <a:solidFill>
                <a:srgbClr val="3F3F3F"/>
              </a:solidFill>
            </a:endParaRPr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>
                <a:solidFill>
                  <a:srgbClr val="3F3F3F"/>
                </a:solidFill>
              </a:rPr>
              <a:t>A swap-backed virtual page is backed by the swap file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when it gets evicted, it goes to a block in the swap file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all processes share the same swap file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a swap-backed page is private to a process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when a process forks, swap-backed pages should still appear to be private to a process, but the work of copying them should be deferred (copy-on-write)</a:t>
            </a:r>
            <a:endParaRPr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>
                <a:solidFill>
                  <a:srgbClr val="3F3F3F"/>
                </a:solidFill>
              </a:rPr>
              <a:t>A file-backed virtual page is backed by a regular file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when it gets evicted, it goes back to a </a:t>
            </a:r>
            <a:r>
              <a:rPr b="1" lang="en">
                <a:solidFill>
                  <a:srgbClr val="3F3F3F"/>
                </a:solidFill>
              </a:rPr>
              <a:t>specific</a:t>
            </a:r>
            <a:r>
              <a:rPr lang="en">
                <a:solidFill>
                  <a:srgbClr val="3F3F3F"/>
                </a:solidFill>
              </a:rPr>
              <a:t> block in the corresponding file</a:t>
            </a:r>
            <a:endParaRPr>
              <a:solidFill>
                <a:srgbClr val="3F3F3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">
                <a:solidFill>
                  <a:srgbClr val="3F3F3F"/>
                </a:solidFill>
              </a:rPr>
              <a:t>different processes can share the same file-backed virtual page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file_read and file_write</a:t>
            </a:r>
            <a:endParaRPr i="0" u="none" cap="none" strike="noStrike">
              <a:solidFill>
                <a:srgbClr val="3F3F3F"/>
              </a:solidFill>
            </a:endParaRPr>
          </a:p>
        </p:txBody>
      </p:sp>
      <p:pic>
        <p:nvPicPr>
          <p:cNvPr id="617" name="Google Shape;6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00" y="1478829"/>
            <a:ext cx="5468550" cy="31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311700" y="1468825"/>
            <a:ext cx="33945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Implemented by the infrastructure</a:t>
            </a:r>
            <a:endParaRPr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Headers </a:t>
            </a:r>
            <a:r>
              <a:rPr lang="en" sz="1500">
                <a:solidFill>
                  <a:srgbClr val="3F3F3F"/>
                </a:solidFill>
              </a:rPr>
              <a:t>in vm_pager.h</a:t>
            </a:r>
            <a:endParaRPr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Use these functions to interact with the disk</a:t>
            </a:r>
            <a:endParaRPr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Pass nullptr for the filename to read/write to swap blocks</a:t>
            </a:r>
            <a:endParaRPr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You can check whether the read/write was successful by looking at the return value</a:t>
            </a:r>
            <a:endParaRPr sz="1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Swap Reservation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Swap Reservation</a:t>
            </a:r>
            <a:endParaRPr/>
          </a:p>
        </p:txBody>
      </p:sp>
      <p:sp>
        <p:nvSpPr>
          <p:cNvPr id="629" name="Google Shape;629;p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pager should always be able to evict a swap-backed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error if processes try to allocate too many swap-backed pages.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When/where do we have to detect this?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memory: address independence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468825"/>
            <a:ext cx="4249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 is to use </a:t>
            </a:r>
            <a:r>
              <a:rPr b="1" lang="en"/>
              <a:t>virtual memory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has its own virtual memory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has some </a:t>
            </a:r>
            <a:r>
              <a:rPr b="1" lang="en"/>
              <a:t>mapping</a:t>
            </a:r>
            <a:r>
              <a:rPr lang="en"/>
              <a:t> from virtual address to physical address.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5039850" y="1468825"/>
            <a:ext cx="1690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P1 memory space: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5039850" y="2002963"/>
            <a:ext cx="1446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0x000482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7403850" y="1468825"/>
            <a:ext cx="1251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Physical memory: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0" name="Google Shape;140;p29"/>
          <p:cNvCxnSpPr/>
          <p:nvPr/>
        </p:nvCxnSpPr>
        <p:spPr>
          <a:xfrm>
            <a:off x="6294475" y="2360425"/>
            <a:ext cx="1052700" cy="15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9"/>
          <p:cNvSpPr txBox="1"/>
          <p:nvPr/>
        </p:nvSpPr>
        <p:spPr>
          <a:xfrm>
            <a:off x="5039850" y="2731325"/>
            <a:ext cx="1690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P2 memory space: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5039850" y="3281438"/>
            <a:ext cx="1446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0x000482</a:t>
            </a:r>
            <a:endParaRPr b="1" sz="18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9"/>
          <p:cNvCxnSpPr/>
          <p:nvPr/>
        </p:nvCxnSpPr>
        <p:spPr>
          <a:xfrm>
            <a:off x="6305100" y="3572550"/>
            <a:ext cx="1020600" cy="59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9"/>
          <p:cNvSpPr txBox="1"/>
          <p:nvPr/>
        </p:nvSpPr>
        <p:spPr>
          <a:xfrm>
            <a:off x="5039850" y="3881000"/>
            <a:ext cx="1690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P3 memory space: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039850" y="4421675"/>
            <a:ext cx="1446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0x000482</a:t>
            </a:r>
            <a:endParaRPr b="1"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6" name="Google Shape;146;p29"/>
          <p:cNvCxnSpPr/>
          <p:nvPr/>
        </p:nvCxnSpPr>
        <p:spPr>
          <a:xfrm flipH="1" rot="10800000">
            <a:off x="6294475" y="2679400"/>
            <a:ext cx="1020900" cy="202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7" name="Google Shape;147;p29"/>
          <p:cNvGrpSpPr/>
          <p:nvPr/>
        </p:nvGrpSpPr>
        <p:grpSpPr>
          <a:xfrm>
            <a:off x="7368375" y="2204475"/>
            <a:ext cx="1244100" cy="2424600"/>
            <a:chOff x="7368375" y="2204475"/>
            <a:chExt cx="1244100" cy="2424600"/>
          </a:xfrm>
        </p:grpSpPr>
        <p:sp>
          <p:nvSpPr>
            <p:cNvPr id="148" name="Google Shape;148;p29"/>
            <p:cNvSpPr/>
            <p:nvPr/>
          </p:nvSpPr>
          <p:spPr>
            <a:xfrm>
              <a:off x="7368375" y="25092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0x001</a:t>
              </a:r>
              <a:endPara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7368375" y="22044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7368375" y="28140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7368375" y="31188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368375" y="34236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368375" y="37284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0x005</a:t>
              </a:r>
              <a:endParaRPr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7368375" y="40332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0x006</a:t>
              </a:r>
              <a:endParaRPr b="1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7368375" y="4338075"/>
              <a:ext cx="1244100" cy="291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Swap Reservation</a:t>
            </a:r>
            <a:endParaRPr/>
          </a:p>
        </p:txBody>
      </p:sp>
      <p:sp>
        <p:nvSpPr>
          <p:cNvPr id="635" name="Google Shape;635;p65"/>
          <p:cNvSpPr/>
          <p:nvPr/>
        </p:nvSpPr>
        <p:spPr>
          <a:xfrm>
            <a:off x="2953488" y="1584300"/>
            <a:ext cx="1448100" cy="222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5"/>
          <p:cNvSpPr txBox="1"/>
          <p:nvPr/>
        </p:nvSpPr>
        <p:spPr>
          <a:xfrm>
            <a:off x="2953650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vm_physmem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65"/>
          <p:cNvSpPr/>
          <p:nvPr/>
        </p:nvSpPr>
        <p:spPr>
          <a:xfrm>
            <a:off x="2953488" y="1584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zero-filled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8" name="Google Shape;638;p65"/>
          <p:cNvSpPr/>
          <p:nvPr/>
        </p:nvSpPr>
        <p:spPr>
          <a:xfrm>
            <a:off x="4742425" y="1584300"/>
            <a:ext cx="1448100" cy="333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5"/>
          <p:cNvSpPr txBox="1"/>
          <p:nvPr/>
        </p:nvSpPr>
        <p:spPr>
          <a:xfrm>
            <a:off x="4742575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swapfile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0" name="Google Shape;640;p65"/>
          <p:cNvSpPr/>
          <p:nvPr/>
        </p:nvSpPr>
        <p:spPr>
          <a:xfrm>
            <a:off x="4742425" y="1584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1" name="Google Shape;641;p65"/>
          <p:cNvSpPr/>
          <p:nvPr/>
        </p:nvSpPr>
        <p:spPr>
          <a:xfrm>
            <a:off x="2953488" y="2140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2953488" y="2697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2953488" y="3253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44" name="Google Shape;644;p65"/>
          <p:cNvCxnSpPr>
            <a:stCxn id="645" idx="3"/>
            <a:endCxn id="637" idx="1"/>
          </p:cNvCxnSpPr>
          <p:nvPr/>
        </p:nvCxnSpPr>
        <p:spPr>
          <a:xfrm flipH="1" rot="10800000">
            <a:off x="1545800" y="1862700"/>
            <a:ext cx="14076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65"/>
          <p:cNvCxnSpPr>
            <a:stCxn id="645" idx="3"/>
          </p:cNvCxnSpPr>
          <p:nvPr/>
        </p:nvCxnSpPr>
        <p:spPr>
          <a:xfrm>
            <a:off x="1545800" y="2021700"/>
            <a:ext cx="14076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65"/>
          <p:cNvSpPr/>
          <p:nvPr/>
        </p:nvSpPr>
        <p:spPr>
          <a:xfrm>
            <a:off x="4742425" y="2140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8" name="Google Shape;648;p65"/>
          <p:cNvSpPr/>
          <p:nvPr/>
        </p:nvSpPr>
        <p:spPr>
          <a:xfrm>
            <a:off x="4742425" y="2697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9" name="Google Shape;649;p65"/>
          <p:cNvSpPr/>
          <p:nvPr/>
        </p:nvSpPr>
        <p:spPr>
          <a:xfrm>
            <a:off x="4742425" y="32538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0" name="Google Shape;650;p65"/>
          <p:cNvSpPr/>
          <p:nvPr/>
        </p:nvSpPr>
        <p:spPr>
          <a:xfrm>
            <a:off x="4742425" y="3810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65"/>
          <p:cNvSpPr/>
          <p:nvPr/>
        </p:nvSpPr>
        <p:spPr>
          <a:xfrm>
            <a:off x="4742425" y="4366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Google Shape;645;p65"/>
          <p:cNvSpPr/>
          <p:nvPr/>
        </p:nvSpPr>
        <p:spPr>
          <a:xfrm>
            <a:off x="485300" y="1584300"/>
            <a:ext cx="1060500" cy="87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 6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65"/>
          <p:cNvSpPr txBox="1"/>
          <p:nvPr/>
        </p:nvSpPr>
        <p:spPr>
          <a:xfrm>
            <a:off x="6422700" y="2697300"/>
            <a:ext cx="25851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Is this valid?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Swap Reservation</a:t>
            </a:r>
            <a:endParaRPr/>
          </a:p>
        </p:txBody>
      </p:sp>
      <p:sp>
        <p:nvSpPr>
          <p:cNvPr id="658" name="Google Shape;658;p66"/>
          <p:cNvSpPr/>
          <p:nvPr/>
        </p:nvSpPr>
        <p:spPr>
          <a:xfrm>
            <a:off x="2953488" y="1584300"/>
            <a:ext cx="1448100" cy="222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6"/>
          <p:cNvSpPr txBox="1"/>
          <p:nvPr/>
        </p:nvSpPr>
        <p:spPr>
          <a:xfrm>
            <a:off x="2953650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vm_physmem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66"/>
          <p:cNvSpPr/>
          <p:nvPr/>
        </p:nvSpPr>
        <p:spPr>
          <a:xfrm>
            <a:off x="2953488" y="1584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zero-filled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1" name="Google Shape;661;p66"/>
          <p:cNvSpPr/>
          <p:nvPr/>
        </p:nvSpPr>
        <p:spPr>
          <a:xfrm>
            <a:off x="4742425" y="1584300"/>
            <a:ext cx="1448100" cy="333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6"/>
          <p:cNvSpPr txBox="1"/>
          <p:nvPr/>
        </p:nvSpPr>
        <p:spPr>
          <a:xfrm>
            <a:off x="4742575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swapfile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Google Shape;663;p66"/>
          <p:cNvSpPr/>
          <p:nvPr/>
        </p:nvSpPr>
        <p:spPr>
          <a:xfrm>
            <a:off x="4742425" y="1584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Google Shape;664;p66"/>
          <p:cNvSpPr/>
          <p:nvPr/>
        </p:nvSpPr>
        <p:spPr>
          <a:xfrm>
            <a:off x="2953488" y="2140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5" name="Google Shape;665;p66"/>
          <p:cNvSpPr/>
          <p:nvPr/>
        </p:nvSpPr>
        <p:spPr>
          <a:xfrm>
            <a:off x="2953488" y="2697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6" name="Google Shape;666;p66"/>
          <p:cNvSpPr/>
          <p:nvPr/>
        </p:nvSpPr>
        <p:spPr>
          <a:xfrm>
            <a:off x="2953488" y="3253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67" name="Google Shape;667;p66"/>
          <p:cNvCxnSpPr>
            <a:stCxn id="668" idx="3"/>
            <a:endCxn id="660" idx="1"/>
          </p:cNvCxnSpPr>
          <p:nvPr/>
        </p:nvCxnSpPr>
        <p:spPr>
          <a:xfrm flipH="1" rot="10800000">
            <a:off x="1545800" y="1862700"/>
            <a:ext cx="14076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66"/>
          <p:cNvCxnSpPr>
            <a:stCxn id="668" idx="3"/>
          </p:cNvCxnSpPr>
          <p:nvPr/>
        </p:nvCxnSpPr>
        <p:spPr>
          <a:xfrm>
            <a:off x="1545800" y="2021700"/>
            <a:ext cx="14076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66"/>
          <p:cNvSpPr/>
          <p:nvPr/>
        </p:nvSpPr>
        <p:spPr>
          <a:xfrm>
            <a:off x="4742425" y="2140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1" name="Google Shape;671;p66"/>
          <p:cNvSpPr/>
          <p:nvPr/>
        </p:nvSpPr>
        <p:spPr>
          <a:xfrm>
            <a:off x="4742425" y="2697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2" name="Google Shape;672;p66"/>
          <p:cNvSpPr/>
          <p:nvPr/>
        </p:nvSpPr>
        <p:spPr>
          <a:xfrm>
            <a:off x="4742425" y="32538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3" name="Google Shape;673;p66"/>
          <p:cNvSpPr/>
          <p:nvPr/>
        </p:nvSpPr>
        <p:spPr>
          <a:xfrm>
            <a:off x="4742425" y="3810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4" name="Google Shape;674;p66"/>
          <p:cNvSpPr/>
          <p:nvPr/>
        </p:nvSpPr>
        <p:spPr>
          <a:xfrm>
            <a:off x="4742425" y="4366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8" name="Google Shape;668;p66"/>
          <p:cNvSpPr/>
          <p:nvPr/>
        </p:nvSpPr>
        <p:spPr>
          <a:xfrm>
            <a:off x="485300" y="1584300"/>
            <a:ext cx="1060500" cy="87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 6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66"/>
          <p:cNvSpPr txBox="1"/>
          <p:nvPr/>
        </p:nvSpPr>
        <p:spPr>
          <a:xfrm>
            <a:off x="6422700" y="2697300"/>
            <a:ext cx="25851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Is this valid?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76" name="Google Shape;676;p66"/>
          <p:cNvCxnSpPr/>
          <p:nvPr/>
        </p:nvCxnSpPr>
        <p:spPr>
          <a:xfrm flipH="1" rot="10800000">
            <a:off x="1536825" y="1678975"/>
            <a:ext cx="13947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66"/>
          <p:cNvSpPr txBox="1"/>
          <p:nvPr/>
        </p:nvSpPr>
        <p:spPr>
          <a:xfrm rot="-351077">
            <a:off x="1486576" y="1473960"/>
            <a:ext cx="2504247" cy="307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vm_map(nullptr, ...)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Swap Reservation</a:t>
            </a:r>
            <a:endParaRPr/>
          </a:p>
        </p:txBody>
      </p:sp>
      <p:sp>
        <p:nvSpPr>
          <p:cNvPr id="683" name="Google Shape;683;p67"/>
          <p:cNvSpPr/>
          <p:nvPr/>
        </p:nvSpPr>
        <p:spPr>
          <a:xfrm>
            <a:off x="2953488" y="1584300"/>
            <a:ext cx="1448100" cy="222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7"/>
          <p:cNvSpPr txBox="1"/>
          <p:nvPr/>
        </p:nvSpPr>
        <p:spPr>
          <a:xfrm>
            <a:off x="2953650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vm_physmem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5" name="Google Shape;685;p67"/>
          <p:cNvSpPr/>
          <p:nvPr/>
        </p:nvSpPr>
        <p:spPr>
          <a:xfrm>
            <a:off x="2953488" y="1584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zero-filled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6" name="Google Shape;686;p67"/>
          <p:cNvSpPr/>
          <p:nvPr/>
        </p:nvSpPr>
        <p:spPr>
          <a:xfrm>
            <a:off x="4742425" y="1584300"/>
            <a:ext cx="1448100" cy="333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7"/>
          <p:cNvSpPr txBox="1"/>
          <p:nvPr/>
        </p:nvSpPr>
        <p:spPr>
          <a:xfrm>
            <a:off x="4742575" y="1264500"/>
            <a:ext cx="144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swapfile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8" name="Google Shape;688;p67"/>
          <p:cNvSpPr/>
          <p:nvPr/>
        </p:nvSpPr>
        <p:spPr>
          <a:xfrm>
            <a:off x="4742425" y="1584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9" name="Google Shape;689;p67"/>
          <p:cNvSpPr/>
          <p:nvPr/>
        </p:nvSpPr>
        <p:spPr>
          <a:xfrm>
            <a:off x="2953488" y="2140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0" name="Google Shape;690;p67"/>
          <p:cNvSpPr/>
          <p:nvPr/>
        </p:nvSpPr>
        <p:spPr>
          <a:xfrm>
            <a:off x="2953488" y="2697301"/>
            <a:ext cx="1448100" cy="55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67"/>
          <p:cNvSpPr/>
          <p:nvPr/>
        </p:nvSpPr>
        <p:spPr>
          <a:xfrm>
            <a:off x="2953488" y="3253801"/>
            <a:ext cx="1448100" cy="5565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shakespeare.txt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92" name="Google Shape;692;p67"/>
          <p:cNvCxnSpPr>
            <a:stCxn id="693" idx="3"/>
            <a:endCxn id="685" idx="1"/>
          </p:cNvCxnSpPr>
          <p:nvPr/>
        </p:nvCxnSpPr>
        <p:spPr>
          <a:xfrm flipH="1" rot="10800000">
            <a:off x="1545800" y="1862700"/>
            <a:ext cx="14076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67"/>
          <p:cNvCxnSpPr>
            <a:stCxn id="693" idx="3"/>
          </p:cNvCxnSpPr>
          <p:nvPr/>
        </p:nvCxnSpPr>
        <p:spPr>
          <a:xfrm>
            <a:off x="1545800" y="2021700"/>
            <a:ext cx="1407600" cy="9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67"/>
          <p:cNvSpPr/>
          <p:nvPr/>
        </p:nvSpPr>
        <p:spPr>
          <a:xfrm>
            <a:off x="4742425" y="2140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67"/>
          <p:cNvSpPr/>
          <p:nvPr/>
        </p:nvSpPr>
        <p:spPr>
          <a:xfrm>
            <a:off x="4742425" y="2697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67"/>
          <p:cNvSpPr/>
          <p:nvPr/>
        </p:nvSpPr>
        <p:spPr>
          <a:xfrm>
            <a:off x="4742425" y="32538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67"/>
          <p:cNvSpPr/>
          <p:nvPr/>
        </p:nvSpPr>
        <p:spPr>
          <a:xfrm>
            <a:off x="4742425" y="3810300"/>
            <a:ext cx="1448100" cy="55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swap-backed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9" name="Google Shape;699;p67"/>
          <p:cNvSpPr/>
          <p:nvPr/>
        </p:nvSpPr>
        <p:spPr>
          <a:xfrm>
            <a:off x="4742425" y="4366800"/>
            <a:ext cx="1448100" cy="55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3" name="Google Shape;693;p67"/>
          <p:cNvSpPr/>
          <p:nvPr/>
        </p:nvSpPr>
        <p:spPr>
          <a:xfrm>
            <a:off x="485300" y="1584300"/>
            <a:ext cx="1060500" cy="87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 6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67"/>
          <p:cNvSpPr txBox="1"/>
          <p:nvPr/>
        </p:nvSpPr>
        <p:spPr>
          <a:xfrm>
            <a:off x="6422700" y="2697300"/>
            <a:ext cx="25851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Is this valid?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67"/>
          <p:cNvSpPr/>
          <p:nvPr/>
        </p:nvSpPr>
        <p:spPr>
          <a:xfrm>
            <a:off x="485300" y="2697300"/>
            <a:ext cx="1060500" cy="87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 7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02" name="Google Shape;702;p67"/>
          <p:cNvCxnSpPr/>
          <p:nvPr/>
        </p:nvCxnSpPr>
        <p:spPr>
          <a:xfrm flipH="1" rot="10800000">
            <a:off x="1545888" y="3092851"/>
            <a:ext cx="14124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67"/>
          <p:cNvCxnSpPr>
            <a:stCxn id="701" idx="3"/>
          </p:cNvCxnSpPr>
          <p:nvPr/>
        </p:nvCxnSpPr>
        <p:spPr>
          <a:xfrm flipH="1" rot="10800000">
            <a:off x="1545800" y="2002800"/>
            <a:ext cx="14067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67"/>
          <p:cNvSpPr txBox="1"/>
          <p:nvPr/>
        </p:nvSpPr>
        <p:spPr>
          <a:xfrm>
            <a:off x="309825" y="3719175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vm_create(6,7)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State Diagrams</a:t>
            </a:r>
            <a:endParaRPr/>
          </a:p>
        </p:txBody>
      </p:sp>
      <p:sp>
        <p:nvSpPr>
          <p:cNvPr id="715" name="Google Shape;715;p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a state diagram will help you understand the lifetime of a virtual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to reason about what functionality you have to implement before writing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There's less of a chance you have to rewrite a large portion of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helps keep you focused while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separate state diagrams for swap-backed and file-backed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states are valid for one but not the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helps identify conceptual differences between the two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State Diagrams</a:t>
            </a:r>
            <a:endParaRPr/>
          </a:p>
        </p:txBody>
      </p:sp>
      <p:sp>
        <p:nvSpPr>
          <p:cNvPr id="721" name="Google Shape;721;p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what states can a page be in?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combination of read_enable and write_enable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combination possible?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states could the page be in for these bits to be 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entire lifetime of the page starting from before it is mapped to when it is destroyed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State Diagrams</a:t>
            </a:r>
            <a:endParaRPr/>
          </a:p>
        </p:txBody>
      </p:sp>
      <p:sp>
        <p:nvSpPr>
          <p:cNvPr id="727" name="Google Shape;727;p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2: what information do you need to track for each page?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can you track to determine which state a page is 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determines if a page is read enabled?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determines if a page is write enabled?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out the values in each state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read_enable=?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write_enable=?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resident=?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State Diagrams</a:t>
            </a:r>
            <a:endParaRPr/>
          </a:p>
        </p:txBody>
      </p:sp>
      <p:sp>
        <p:nvSpPr>
          <p:cNvPr id="733" name="Google Shape;733;p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3: what events transition a page between </a:t>
            </a:r>
            <a:r>
              <a:rPr b="1" lang="en"/>
              <a:t>states?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all the events that can affect the state of a page?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read fault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write fault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…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every state, consider each event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is the event possible in this state?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which state will the page transition to?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3"/>
          <p:cNvSpPr/>
          <p:nvPr/>
        </p:nvSpPr>
        <p:spPr>
          <a:xfrm>
            <a:off x="3098800" y="2000250"/>
            <a:ext cx="2031900" cy="19176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Resident=0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Read_enable =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Write_enable=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(not a real state)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73"/>
          <p:cNvSpPr txBox="1"/>
          <p:nvPr/>
        </p:nvSpPr>
        <p:spPr>
          <a:xfrm>
            <a:off x="3962005" y="3917950"/>
            <a:ext cx="53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3"/>
          <p:cNvSpPr/>
          <p:nvPr/>
        </p:nvSpPr>
        <p:spPr>
          <a:xfrm>
            <a:off x="1079450" y="1487176"/>
            <a:ext cx="806400" cy="8193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73"/>
          <p:cNvSpPr/>
          <p:nvPr/>
        </p:nvSpPr>
        <p:spPr>
          <a:xfrm>
            <a:off x="1079449" y="3646751"/>
            <a:ext cx="806400" cy="8193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73"/>
          <p:cNvSpPr/>
          <p:nvPr/>
        </p:nvSpPr>
        <p:spPr>
          <a:xfrm>
            <a:off x="6343650" y="1487171"/>
            <a:ext cx="806400" cy="8193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3"/>
          <p:cNvSpPr/>
          <p:nvPr/>
        </p:nvSpPr>
        <p:spPr>
          <a:xfrm>
            <a:off x="6343650" y="3646746"/>
            <a:ext cx="806400" cy="8193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73"/>
          <p:cNvCxnSpPr>
            <a:stCxn id="738" idx="1"/>
            <a:endCxn id="740" idx="6"/>
          </p:cNvCxnSpPr>
          <p:nvPr/>
        </p:nvCxnSpPr>
        <p:spPr>
          <a:xfrm rot="10800000">
            <a:off x="1885864" y="1896776"/>
            <a:ext cx="1510500" cy="3843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5" name="Google Shape;745;p73"/>
          <p:cNvCxnSpPr>
            <a:stCxn id="738" idx="5"/>
            <a:endCxn id="743" idx="2"/>
          </p:cNvCxnSpPr>
          <p:nvPr/>
        </p:nvCxnSpPr>
        <p:spPr>
          <a:xfrm>
            <a:off x="4833135" y="3637024"/>
            <a:ext cx="1510500" cy="4194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73"/>
          <p:cNvCxnSpPr>
            <a:stCxn id="738" idx="7"/>
            <a:endCxn id="742" idx="2"/>
          </p:cNvCxnSpPr>
          <p:nvPr/>
        </p:nvCxnSpPr>
        <p:spPr>
          <a:xfrm flipH="1" rot="10800000">
            <a:off x="4833135" y="1896776"/>
            <a:ext cx="1510500" cy="3843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7" name="Google Shape;747;p73"/>
          <p:cNvCxnSpPr>
            <a:stCxn id="738" idx="3"/>
            <a:endCxn id="741" idx="6"/>
          </p:cNvCxnSpPr>
          <p:nvPr/>
        </p:nvCxnSpPr>
        <p:spPr>
          <a:xfrm flipH="1">
            <a:off x="1885864" y="3637024"/>
            <a:ext cx="1510500" cy="4194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8" name="Google Shape;748;p73"/>
          <p:cNvSpPr txBox="1"/>
          <p:nvPr/>
        </p:nvSpPr>
        <p:spPr>
          <a:xfrm>
            <a:off x="2641165" y="1718173"/>
            <a:ext cx="58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73"/>
          <p:cNvSpPr txBox="1"/>
          <p:nvPr/>
        </p:nvSpPr>
        <p:spPr>
          <a:xfrm>
            <a:off x="2265124" y="3485626"/>
            <a:ext cx="58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73"/>
          <p:cNvSpPr txBox="1"/>
          <p:nvPr/>
        </p:nvSpPr>
        <p:spPr>
          <a:xfrm>
            <a:off x="4947975" y="1740678"/>
            <a:ext cx="780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Eviction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3"/>
          <p:cNvSpPr txBox="1"/>
          <p:nvPr/>
        </p:nvSpPr>
        <p:spPr>
          <a:xfrm>
            <a:off x="5383585" y="3485622"/>
            <a:ext cx="7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73"/>
          <p:cNvSpPr txBox="1"/>
          <p:nvPr>
            <p:ph type="title"/>
          </p:nvPr>
        </p:nvSpPr>
        <p:spPr>
          <a:xfrm>
            <a:off x="1322500" y="470150"/>
            <a:ext cx="5584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Example formatting for a state diagram</a:t>
            </a:r>
            <a:endParaRPr i="0" sz="3000" u="none" cap="none" strike="noStrike">
              <a:solidFill>
                <a:srgbClr val="3F3F3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758" name="Google Shape;758;p7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hard-code states and transitions; this leads to repetitive and unintuitive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state diagram is mainly meant to help you </a:t>
            </a:r>
            <a:r>
              <a:rPr b="1" lang="en"/>
              <a:t>understand the concepts</a:t>
            </a:r>
            <a:r>
              <a:rPr lang="en"/>
              <a:t>, not for you to directly translate 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generalize what happens to pages for each transition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what happens to a page *in general* when it is read?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address translation?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approaches: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and Bound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what </a:t>
            </a:r>
            <a:r>
              <a:rPr b="1" i="1" lang="en"/>
              <a:t>not</a:t>
            </a:r>
            <a:r>
              <a:rPr b="1" lang="en"/>
              <a:t> </a:t>
            </a:r>
            <a:r>
              <a:rPr lang="en"/>
              <a:t>to do</a:t>
            </a:r>
            <a:endParaRPr/>
          </a:p>
        </p:txBody>
      </p:sp>
      <p:sp>
        <p:nvSpPr>
          <p:cNvPr id="764" name="Google Shape;764;p75"/>
          <p:cNvSpPr txBox="1"/>
          <p:nvPr>
            <p:ph idx="1" type="body"/>
          </p:nvPr>
        </p:nvSpPr>
        <p:spPr>
          <a:xfrm>
            <a:off x="1770450" y="1729125"/>
            <a:ext cx="28974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292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i="0" lang="en" sz="1600" u="none" cap="none" strike="noStrike">
                <a:solidFill>
                  <a:srgbClr val="3F3F3F"/>
                </a:solidFill>
              </a:rPr>
              <a:t>f (state 1) {</a:t>
            </a:r>
            <a:endParaRPr sz="1600"/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i="0" lang="en" sz="1600" u="none" cap="none" strike="noStrike">
                <a:solidFill>
                  <a:srgbClr val="3F3F3F"/>
                </a:solidFill>
              </a:rPr>
              <a:t>f (read)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Goto state 2</a:t>
            </a:r>
            <a:endParaRPr sz="1600"/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else if (write)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Goto state 3</a:t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else if (</a:t>
            </a:r>
            <a:r>
              <a:rPr lang="en" sz="1600"/>
              <a:t>evict</a:t>
            </a:r>
            <a:r>
              <a:rPr i="0" lang="en" sz="1600" u="none" cap="none" strike="noStrike">
                <a:solidFill>
                  <a:srgbClr val="3F3F3F"/>
                </a:solidFill>
              </a:rPr>
              <a:t>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Stay in state 1</a:t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</a:t>
            </a:r>
            <a:endParaRPr sz="1600"/>
          </a:p>
          <a:p>
            <a:pPr indent="292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</a:t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-38100" lvl="2" marL="4191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</a:endParaRPr>
          </a:p>
        </p:txBody>
      </p:sp>
      <p:sp>
        <p:nvSpPr>
          <p:cNvPr id="765" name="Google Shape;765;p75"/>
          <p:cNvSpPr txBox="1"/>
          <p:nvPr>
            <p:ph idx="1" type="body"/>
          </p:nvPr>
        </p:nvSpPr>
        <p:spPr>
          <a:xfrm>
            <a:off x="4557450" y="1729125"/>
            <a:ext cx="28161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292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else if (state 2) {</a:t>
            </a:r>
            <a:endParaRPr sz="1600"/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i="0" lang="en" sz="1600" u="none" cap="none" strike="noStrike">
                <a:solidFill>
                  <a:srgbClr val="3F3F3F"/>
                </a:solidFill>
              </a:rPr>
              <a:t>f (read)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Stay in state 2</a:t>
            </a:r>
            <a:endParaRPr sz="1600"/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else if (write)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Goto state 3</a:t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else if (</a:t>
            </a:r>
            <a:r>
              <a:rPr lang="en" sz="1600"/>
              <a:t>evict</a:t>
            </a:r>
            <a:r>
              <a:rPr i="0" lang="en" sz="1600" u="none" cap="none" strike="noStrike">
                <a:solidFill>
                  <a:srgbClr val="3F3F3F"/>
                </a:solidFill>
              </a:rPr>
              <a:t>) {</a:t>
            </a:r>
            <a:endParaRPr sz="1600"/>
          </a:p>
          <a:p>
            <a:pPr indent="5588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Goto state 1</a:t>
            </a:r>
            <a:endParaRPr sz="1600"/>
          </a:p>
          <a:p>
            <a:pPr indent="419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</a:t>
            </a:r>
            <a:endParaRPr sz="1600"/>
          </a:p>
          <a:p>
            <a:pPr indent="29210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3F3F3F"/>
                </a:solidFill>
              </a:rPr>
              <a:t>} …</a:t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-38100" lvl="1" marL="2921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</a:endParaRPr>
          </a:p>
          <a:p>
            <a:pPr indent="-38100" lvl="2" marL="4191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771" name="Google Shape;771;p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project where it is beneficial to design the complete system before you write any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for clear abstractions representing the various entities, with crisp interfaces between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may take several iterations to get a "good" design, and sometimes you can't really tell that a design is not "good" until you are partway through coding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</a:t>
            </a:r>
            <a:r>
              <a:rPr b="1" lang="en"/>
              <a:t>do not be shy about starting over from a clean 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often be faster to start over with a better design than to try to get an existing architecture to work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having clear notions of ownership and responsibility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777" name="Google Shape;777;p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data structures/classes before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your design cleanly support sharing of pages?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"entity" </a:t>
            </a:r>
            <a:r>
              <a:rPr i="1" lang="en"/>
              <a:t>has </a:t>
            </a:r>
            <a:r>
              <a:rPr lang="en"/>
              <a:t>different items/attributes, make it a class/struct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project incrementally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swap-backed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add file-backed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work on fork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very difficult to wrap your mind around P3 concepts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Start Early.</a:t>
            </a:r>
            <a:r>
              <a:rPr lang="en"/>
              <a:t> Read the spec over and over and over again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Review (Multi-level Paging)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multi-level paging</a:t>
            </a:r>
            <a:endParaRPr/>
          </a:p>
        </p:txBody>
      </p:sp>
      <p:sp>
        <p:nvSpPr>
          <p:cNvPr id="793" name="Google Shape;793;p80"/>
          <p:cNvSpPr txBox="1"/>
          <p:nvPr>
            <p:ph idx="1" type="body"/>
          </p:nvPr>
        </p:nvSpPr>
        <p:spPr>
          <a:xfrm>
            <a:off x="311700" y="1468825"/>
            <a:ext cx="85206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Single level page table takes a lot of memory.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Multi-level paging to the rescue!</a:t>
            </a:r>
            <a:endParaRPr/>
          </a:p>
        </p:txBody>
      </p:sp>
      <p:sp>
        <p:nvSpPr>
          <p:cNvPr id="794" name="Google Shape;794;p80"/>
          <p:cNvSpPr txBox="1"/>
          <p:nvPr/>
        </p:nvSpPr>
        <p:spPr>
          <a:xfrm>
            <a:off x="5513300" y="3011250"/>
            <a:ext cx="23121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 do the memory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savings come from?</a:t>
            </a:r>
            <a:endParaRPr b="1"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95" name="Google Shape;795;p80"/>
          <p:cNvGrpSpPr/>
          <p:nvPr/>
        </p:nvGrpSpPr>
        <p:grpSpPr>
          <a:xfrm>
            <a:off x="508675" y="2926150"/>
            <a:ext cx="4235477" cy="1661083"/>
            <a:chOff x="692433" y="2980067"/>
            <a:chExt cx="5647302" cy="2214777"/>
          </a:xfrm>
        </p:grpSpPr>
        <p:grpSp>
          <p:nvGrpSpPr>
            <p:cNvPr id="796" name="Google Shape;796;p80"/>
            <p:cNvGrpSpPr/>
            <p:nvPr/>
          </p:nvGrpSpPr>
          <p:grpSpPr>
            <a:xfrm>
              <a:off x="4141695" y="3079376"/>
              <a:ext cx="2198040" cy="253200"/>
              <a:chOff x="4141695" y="3079376"/>
              <a:chExt cx="2198040" cy="253200"/>
            </a:xfrm>
          </p:grpSpPr>
          <p:sp>
            <p:nvSpPr>
              <p:cNvPr id="797" name="Google Shape;797;p80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80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80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80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80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80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80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80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80"/>
            <p:cNvGrpSpPr/>
            <p:nvPr/>
          </p:nvGrpSpPr>
          <p:grpSpPr>
            <a:xfrm>
              <a:off x="1501589" y="4160420"/>
              <a:ext cx="2198040" cy="253200"/>
              <a:chOff x="4141695" y="3079376"/>
              <a:chExt cx="2198040" cy="253200"/>
            </a:xfrm>
          </p:grpSpPr>
          <p:sp>
            <p:nvSpPr>
              <p:cNvPr id="806" name="Google Shape;806;p80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80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80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80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80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80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80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80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14" name="Google Shape;814;p80"/>
            <p:cNvCxnSpPr>
              <a:stCxn id="797" idx="2"/>
            </p:cNvCxnSpPr>
            <p:nvPr/>
          </p:nvCxnSpPr>
          <p:spPr>
            <a:xfrm flipH="1">
              <a:off x="2598495" y="3332576"/>
              <a:ext cx="1682100" cy="828000"/>
            </a:xfrm>
            <a:prstGeom prst="straightConnector1">
              <a:avLst/>
            </a:prstGeom>
            <a:noFill/>
            <a:ln cap="flat" cmpd="sng" w="349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815" name="Google Shape;815;p80"/>
            <p:cNvGrpSpPr/>
            <p:nvPr/>
          </p:nvGrpSpPr>
          <p:grpSpPr>
            <a:xfrm>
              <a:off x="2801771" y="4941644"/>
              <a:ext cx="2198040" cy="253200"/>
              <a:chOff x="4141695" y="3079376"/>
              <a:chExt cx="2198040" cy="253200"/>
            </a:xfrm>
          </p:grpSpPr>
          <p:sp>
            <p:nvSpPr>
              <p:cNvPr id="816" name="Google Shape;816;p80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80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80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80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80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80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80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80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accent4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24" name="Google Shape;824;p80"/>
            <p:cNvCxnSpPr>
              <a:stCxn id="798" idx="2"/>
            </p:cNvCxnSpPr>
            <p:nvPr/>
          </p:nvCxnSpPr>
          <p:spPr>
            <a:xfrm flipH="1">
              <a:off x="3898815" y="3332576"/>
              <a:ext cx="656100" cy="1609200"/>
            </a:xfrm>
            <a:prstGeom prst="straightConnector1">
              <a:avLst/>
            </a:prstGeom>
            <a:noFill/>
            <a:ln cap="flat" cmpd="sng" w="349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25" name="Google Shape;825;p80"/>
            <p:cNvSpPr txBox="1"/>
            <p:nvPr/>
          </p:nvSpPr>
          <p:spPr>
            <a:xfrm>
              <a:off x="3474795" y="2980067"/>
              <a:ext cx="59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 b="1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0"/>
            <p:cNvSpPr txBox="1"/>
            <p:nvPr/>
          </p:nvSpPr>
          <p:spPr>
            <a:xfrm>
              <a:off x="692433" y="4044200"/>
              <a:ext cx="6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L2</a:t>
              </a:r>
              <a:endParaRPr b="1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7" name="Google Shape;827;p80"/>
          <p:cNvSpPr/>
          <p:nvPr/>
        </p:nvSpPr>
        <p:spPr>
          <a:xfrm>
            <a:off x="3683035" y="3272749"/>
            <a:ext cx="1541100" cy="1267200"/>
          </a:xfrm>
          <a:prstGeom prst="ellipse">
            <a:avLst/>
          </a:prstGeom>
          <a:noFill/>
          <a:ln cap="flat" cmpd="sng" w="476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1"/>
          <p:cNvSpPr txBox="1"/>
          <p:nvPr>
            <p:ph type="title"/>
          </p:nvPr>
        </p:nvSpPr>
        <p:spPr>
          <a:xfrm>
            <a:off x="311700" y="372500"/>
            <a:ext cx="27432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multi-level paging</a:t>
            </a:r>
            <a:endParaRPr/>
          </a:p>
        </p:txBody>
      </p:sp>
      <p:grpSp>
        <p:nvGrpSpPr>
          <p:cNvPr id="833" name="Google Shape;833;p81"/>
          <p:cNvGrpSpPr/>
          <p:nvPr/>
        </p:nvGrpSpPr>
        <p:grpSpPr>
          <a:xfrm>
            <a:off x="3423900" y="873550"/>
            <a:ext cx="3838200" cy="413200"/>
            <a:chOff x="4869725" y="1607050"/>
            <a:chExt cx="3838200" cy="413200"/>
          </a:xfrm>
        </p:grpSpPr>
        <p:sp>
          <p:nvSpPr>
            <p:cNvPr id="834" name="Google Shape;834;p81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1"/>
            <p:cNvSpPr/>
            <p:nvPr/>
          </p:nvSpPr>
          <p:spPr>
            <a:xfrm>
              <a:off x="4869725" y="1616150"/>
              <a:ext cx="1148400" cy="4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L1 index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36" name="Google Shape;836;p81"/>
            <p:cNvSpPr/>
            <p:nvPr/>
          </p:nvSpPr>
          <p:spPr>
            <a:xfrm>
              <a:off x="7612925" y="1616150"/>
              <a:ext cx="1095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837" name="Google Shape;837;p81"/>
          <p:cNvSpPr txBox="1"/>
          <p:nvPr/>
        </p:nvSpPr>
        <p:spPr>
          <a:xfrm>
            <a:off x="3423900" y="372500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Virtual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38" name="Google Shape;838;p81"/>
          <p:cNvGrpSpPr/>
          <p:nvPr/>
        </p:nvGrpSpPr>
        <p:grpSpPr>
          <a:xfrm>
            <a:off x="4501100" y="3902275"/>
            <a:ext cx="4242075" cy="1046738"/>
            <a:chOff x="4501100" y="3902275"/>
            <a:chExt cx="4242075" cy="1046738"/>
          </a:xfrm>
        </p:grpSpPr>
        <p:grpSp>
          <p:nvGrpSpPr>
            <p:cNvPr id="839" name="Google Shape;839;p81"/>
            <p:cNvGrpSpPr/>
            <p:nvPr/>
          </p:nvGrpSpPr>
          <p:grpSpPr>
            <a:xfrm>
              <a:off x="4904975" y="4535813"/>
              <a:ext cx="3838200" cy="413200"/>
              <a:chOff x="4869725" y="1607050"/>
              <a:chExt cx="3838200" cy="413200"/>
            </a:xfrm>
          </p:grpSpPr>
          <p:sp>
            <p:nvSpPr>
              <p:cNvPr id="840" name="Google Shape;840;p81"/>
              <p:cNvSpPr/>
              <p:nvPr/>
            </p:nvSpPr>
            <p:spPr>
              <a:xfrm>
                <a:off x="4869725" y="1607050"/>
                <a:ext cx="3838200" cy="4041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81"/>
              <p:cNvSpPr/>
              <p:nvPr/>
            </p:nvSpPr>
            <p:spPr>
              <a:xfrm>
                <a:off x="4869725" y="1616150"/>
                <a:ext cx="250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Physical page num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42" name="Google Shape;842;p81"/>
              <p:cNvSpPr/>
              <p:nvPr/>
            </p:nvSpPr>
            <p:spPr>
              <a:xfrm>
                <a:off x="7378925" y="1616150"/>
                <a:ext cx="13290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Offset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43" name="Google Shape;843;p81"/>
            <p:cNvSpPr txBox="1"/>
            <p:nvPr/>
          </p:nvSpPr>
          <p:spPr>
            <a:xfrm>
              <a:off x="4501100" y="4098175"/>
              <a:ext cx="21762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Code Pro"/>
                  <a:ea typeface="Source Code Pro"/>
                  <a:cs typeface="Source Code Pro"/>
                  <a:sym typeface="Source Code Pro"/>
                </a:rPr>
                <a:t>Physical address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844" name="Google Shape;844;p81"/>
            <p:cNvCxnSpPr>
              <a:stCxn id="845" idx="2"/>
            </p:cNvCxnSpPr>
            <p:nvPr/>
          </p:nvCxnSpPr>
          <p:spPr>
            <a:xfrm flipH="1">
              <a:off x="6996300" y="3902275"/>
              <a:ext cx="1211400" cy="580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46" name="Google Shape;846;p81"/>
          <p:cNvSpPr/>
          <p:nvPr/>
        </p:nvSpPr>
        <p:spPr>
          <a:xfrm>
            <a:off x="4572200" y="882625"/>
            <a:ext cx="1594800" cy="3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L2 index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47" name="Google Shape;847;p81"/>
          <p:cNvGrpSpPr/>
          <p:nvPr/>
        </p:nvGrpSpPr>
        <p:grpSpPr>
          <a:xfrm>
            <a:off x="3455550" y="1318550"/>
            <a:ext cx="2328000" cy="1314900"/>
            <a:chOff x="3455550" y="1318550"/>
            <a:chExt cx="2328000" cy="1314900"/>
          </a:xfrm>
        </p:grpSpPr>
        <p:sp>
          <p:nvSpPr>
            <p:cNvPr id="848" name="Google Shape;848;p81"/>
            <p:cNvSpPr txBox="1"/>
            <p:nvPr/>
          </p:nvSpPr>
          <p:spPr>
            <a:xfrm>
              <a:off x="3807450" y="1318550"/>
              <a:ext cx="181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Code Pro"/>
                  <a:ea typeface="Source Code Pro"/>
                  <a:cs typeface="Source Code Pro"/>
                  <a:sym typeface="Source Code Pro"/>
                </a:rPr>
                <a:t>L1 Page Table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849" name="Google Shape;849;p81"/>
            <p:cNvGrpSpPr/>
            <p:nvPr/>
          </p:nvGrpSpPr>
          <p:grpSpPr>
            <a:xfrm>
              <a:off x="3807450" y="1732850"/>
              <a:ext cx="1976100" cy="900600"/>
              <a:chOff x="311700" y="2771525"/>
              <a:chExt cx="1976100" cy="900600"/>
            </a:xfrm>
          </p:grpSpPr>
          <p:sp>
            <p:nvSpPr>
              <p:cNvPr id="850" name="Google Shape;850;p81"/>
              <p:cNvSpPr/>
              <p:nvPr/>
            </p:nvSpPr>
            <p:spPr>
              <a:xfrm>
                <a:off x="311700" y="3076325"/>
                <a:ext cx="985500" cy="2910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1" name="Google Shape;851;p81"/>
              <p:cNvSpPr/>
              <p:nvPr/>
            </p:nvSpPr>
            <p:spPr>
              <a:xfrm>
                <a:off x="311700" y="3381125"/>
                <a:ext cx="985500" cy="2910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2" name="Google Shape;852;p81"/>
              <p:cNvSpPr/>
              <p:nvPr/>
            </p:nvSpPr>
            <p:spPr>
              <a:xfrm>
                <a:off x="1302300" y="30763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3" name="Google Shape;853;p81"/>
              <p:cNvSpPr/>
              <p:nvPr/>
            </p:nvSpPr>
            <p:spPr>
              <a:xfrm>
                <a:off x="1302300" y="33811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4" name="Google Shape;854;p81"/>
              <p:cNvSpPr/>
              <p:nvPr/>
            </p:nvSpPr>
            <p:spPr>
              <a:xfrm>
                <a:off x="311700" y="2771525"/>
                <a:ext cx="985500" cy="2910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VPN</a:t>
                </a:r>
                <a:endParaRPr b="1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5" name="Google Shape;855;p81"/>
              <p:cNvSpPr/>
              <p:nvPr/>
            </p:nvSpPr>
            <p:spPr>
              <a:xfrm>
                <a:off x="1302300" y="27715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L2</a:t>
                </a:r>
                <a:endParaRPr b="1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cxnSp>
          <p:nvCxnSpPr>
            <p:cNvPr id="856" name="Google Shape;856;p81"/>
            <p:cNvCxnSpPr/>
            <p:nvPr/>
          </p:nvCxnSpPr>
          <p:spPr>
            <a:xfrm>
              <a:off x="3455550" y="1318550"/>
              <a:ext cx="297900" cy="1169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57" name="Google Shape;857;p81"/>
          <p:cNvGrpSpPr/>
          <p:nvPr/>
        </p:nvGrpSpPr>
        <p:grpSpPr>
          <a:xfrm>
            <a:off x="6724350" y="2587375"/>
            <a:ext cx="1976100" cy="1314900"/>
            <a:chOff x="6724350" y="2587375"/>
            <a:chExt cx="1976100" cy="1314900"/>
          </a:xfrm>
        </p:grpSpPr>
        <p:sp>
          <p:nvSpPr>
            <p:cNvPr id="858" name="Google Shape;858;p81"/>
            <p:cNvSpPr txBox="1"/>
            <p:nvPr/>
          </p:nvSpPr>
          <p:spPr>
            <a:xfrm>
              <a:off x="6724350" y="2587375"/>
              <a:ext cx="18180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ource Code Pro"/>
                  <a:ea typeface="Source Code Pro"/>
                  <a:cs typeface="Source Code Pro"/>
                  <a:sym typeface="Source Code Pro"/>
                </a:rPr>
                <a:t>L2 Page Table</a:t>
              </a:r>
              <a:endParaRPr sz="16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859" name="Google Shape;859;p81"/>
            <p:cNvGrpSpPr/>
            <p:nvPr/>
          </p:nvGrpSpPr>
          <p:grpSpPr>
            <a:xfrm>
              <a:off x="6724350" y="3001675"/>
              <a:ext cx="1976100" cy="900600"/>
              <a:chOff x="311700" y="2771525"/>
              <a:chExt cx="1976100" cy="900600"/>
            </a:xfrm>
          </p:grpSpPr>
          <p:sp>
            <p:nvSpPr>
              <p:cNvPr id="860" name="Google Shape;860;p81"/>
              <p:cNvSpPr/>
              <p:nvPr/>
            </p:nvSpPr>
            <p:spPr>
              <a:xfrm>
                <a:off x="311700" y="30763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1" name="Google Shape;861;p81"/>
              <p:cNvSpPr/>
              <p:nvPr/>
            </p:nvSpPr>
            <p:spPr>
              <a:xfrm>
                <a:off x="311700" y="33811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2" name="Google Shape;862;p81"/>
              <p:cNvSpPr/>
              <p:nvPr/>
            </p:nvSpPr>
            <p:spPr>
              <a:xfrm>
                <a:off x="1302300" y="3076325"/>
                <a:ext cx="985500" cy="2910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30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45" name="Google Shape;845;p81"/>
              <p:cNvSpPr/>
              <p:nvPr/>
            </p:nvSpPr>
            <p:spPr>
              <a:xfrm>
                <a:off x="1302300" y="3381125"/>
                <a:ext cx="985500" cy="2910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186</a:t>
                </a:r>
                <a:endParaRPr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3" name="Google Shape;863;p81"/>
              <p:cNvSpPr/>
              <p:nvPr/>
            </p:nvSpPr>
            <p:spPr>
              <a:xfrm>
                <a:off x="311700" y="2771525"/>
                <a:ext cx="985500" cy="2910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VPN</a:t>
                </a:r>
                <a:endParaRPr b="1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4" name="Google Shape;864;p81"/>
              <p:cNvSpPr/>
              <p:nvPr/>
            </p:nvSpPr>
            <p:spPr>
              <a:xfrm>
                <a:off x="1302300" y="2771525"/>
                <a:ext cx="985500" cy="291000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l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PPN</a:t>
                </a:r>
                <a:endParaRPr b="1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cxnSp>
        <p:nvCxnSpPr>
          <p:cNvPr id="865" name="Google Shape;865;p81"/>
          <p:cNvCxnSpPr>
            <a:stCxn id="853" idx="3"/>
            <a:endCxn id="858" idx="1"/>
          </p:cNvCxnSpPr>
          <p:nvPr/>
        </p:nvCxnSpPr>
        <p:spPr>
          <a:xfrm>
            <a:off x="5783550" y="2487950"/>
            <a:ext cx="940800" cy="291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81"/>
          <p:cNvCxnSpPr/>
          <p:nvPr/>
        </p:nvCxnSpPr>
        <p:spPr>
          <a:xfrm>
            <a:off x="6007400" y="1318425"/>
            <a:ext cx="669900" cy="2424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872" name="Google Shape;872;p8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mprotect() is a function that controls how a section of memory may be accessed (see the mprotect manual page for more information).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mprotect(void *addr, size_t len, int prot)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878" name="Google Shape;878;p83"/>
          <p:cNvSpPr txBox="1"/>
          <p:nvPr>
            <p:ph idx="1" type="body"/>
          </p:nvPr>
        </p:nvSpPr>
        <p:spPr>
          <a:xfrm>
            <a:off x="311700" y="1468825"/>
            <a:ext cx="85206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mprotect(void *addr, size_t len, int prot)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check whether the calling procedure invoked mprotect() with addr and len in the arena, one might write: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if (addr &lt; beginArena || addr+len &gt; endArena) {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return -1;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Are the above checks sufficient?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884" name="Google Shape;884;p8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Doesn’t account for fact that addr+len might overflow.  For 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 = 0x60002000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  = 0xffffffff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 + len = 0x60001fff &lt; end of arena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and bound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468825"/>
            <a:ext cx="5589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Base: starting physical 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Bound: size of region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Translate memory accesses based on base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Virtual memory can’t be bigger than physical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Can't share only part of an address space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Copying entire address spaces is slow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External fragmentation</a:t>
            </a:r>
            <a:endParaRPr sz="1600"/>
          </a:p>
        </p:txBody>
      </p:sp>
      <p:sp>
        <p:nvSpPr>
          <p:cNvPr id="168" name="Google Shape;168;p31"/>
          <p:cNvSpPr/>
          <p:nvPr/>
        </p:nvSpPr>
        <p:spPr>
          <a:xfrm>
            <a:off x="7591650" y="1733100"/>
            <a:ext cx="1240800" cy="283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7602300" y="1924350"/>
            <a:ext cx="1230000" cy="12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7602300" y="3623325"/>
            <a:ext cx="1240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6131238" y="2788800"/>
            <a:ext cx="1240800" cy="92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(disk)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890" name="Google Shape;890;p85"/>
          <p:cNvSpPr txBox="1"/>
          <p:nvPr>
            <p:ph idx="1" type="body"/>
          </p:nvPr>
        </p:nvSpPr>
        <p:spPr>
          <a:xfrm>
            <a:off x="311700" y="1281600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(addr &lt; beginArena || addr+len &gt; endArena) {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return -1;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Fix - add third error check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if (addr &lt; beginArena || addr+len &gt; endArena </a:t>
            </a:r>
            <a:r>
              <a:rPr b="1" lang="en" sz="1600"/>
              <a:t>|| addr+len &lt; addr</a:t>
            </a:r>
            <a:r>
              <a:rPr lang="en" sz="1600"/>
              <a:t>) {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	return -1;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sng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468825"/>
            <a:ext cx="6642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Each process’ address space split into segments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Improvements: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share a single segment between processes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have to copy in/out entire address spaces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segment still can’t be larger than physical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external fragmentation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32"/>
          <p:cNvGrpSpPr/>
          <p:nvPr/>
        </p:nvGrpSpPr>
        <p:grpSpPr>
          <a:xfrm>
            <a:off x="7511845" y="1526547"/>
            <a:ext cx="1405500" cy="2866800"/>
            <a:chOff x="7426795" y="1537197"/>
            <a:chExt cx="1405500" cy="2866800"/>
          </a:xfrm>
        </p:grpSpPr>
        <p:sp>
          <p:nvSpPr>
            <p:cNvPr id="179" name="Google Shape;179;p32"/>
            <p:cNvSpPr/>
            <p:nvPr/>
          </p:nvSpPr>
          <p:spPr>
            <a:xfrm>
              <a:off x="7426795" y="1537197"/>
              <a:ext cx="1405500" cy="28668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7438037" y="1758627"/>
              <a:ext cx="1394100" cy="27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P1 (code)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7426795" y="2465812"/>
              <a:ext cx="1394100" cy="4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P2 (code)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7438037" y="3389350"/>
              <a:ext cx="1394100" cy="537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P1 (data)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438037" y="2955870"/>
              <a:ext cx="1394100" cy="35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P1 (stack)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7426795" y="2114542"/>
              <a:ext cx="1394100" cy="30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P2 (data)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7438037" y="3975646"/>
              <a:ext cx="13941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1600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P2 (stack)</a:t>
              </a:r>
              <a:endParaRPr i="0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 - Paging: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468825"/>
            <a:ext cx="43452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process has a </a:t>
            </a:r>
            <a:r>
              <a:rPr b="1" lang="en"/>
              <a:t>page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Translate the VPN to a PPN and keep the offset.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a different process runs, swap to its page table.</a:t>
            </a:r>
            <a:endParaRPr/>
          </a:p>
        </p:txBody>
      </p:sp>
      <p:grpSp>
        <p:nvGrpSpPr>
          <p:cNvPr id="192" name="Google Shape;192;p33"/>
          <p:cNvGrpSpPr/>
          <p:nvPr/>
        </p:nvGrpSpPr>
        <p:grpSpPr>
          <a:xfrm>
            <a:off x="4869725" y="1117975"/>
            <a:ext cx="3838200" cy="413200"/>
            <a:chOff x="4869725" y="1607050"/>
            <a:chExt cx="3838200" cy="413200"/>
          </a:xfrm>
        </p:grpSpPr>
        <p:sp>
          <p:nvSpPr>
            <p:cNvPr id="193" name="Google Shape;193;p33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Virtual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6" name="Google Shape;196;p33"/>
          <p:cNvSpPr txBox="1"/>
          <p:nvPr/>
        </p:nvSpPr>
        <p:spPr>
          <a:xfrm>
            <a:off x="4869725" y="616925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Virtual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869725" y="4139263"/>
            <a:ext cx="3838200" cy="413200"/>
            <a:chOff x="4869725" y="1607050"/>
            <a:chExt cx="3838200" cy="413200"/>
          </a:xfrm>
        </p:grpSpPr>
        <p:sp>
          <p:nvSpPr>
            <p:cNvPr id="198" name="Google Shape;198;p33"/>
            <p:cNvSpPr/>
            <p:nvPr/>
          </p:nvSpPr>
          <p:spPr>
            <a:xfrm>
              <a:off x="4869725" y="1607050"/>
              <a:ext cx="3838200" cy="404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4869725" y="1616150"/>
              <a:ext cx="2509200" cy="40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Physical page num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7378925" y="1616150"/>
              <a:ext cx="1329000" cy="40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Offset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01" name="Google Shape;201;p33"/>
          <p:cNvSpPr txBox="1"/>
          <p:nvPr/>
        </p:nvSpPr>
        <p:spPr>
          <a:xfrm>
            <a:off x="4869725" y="4582100"/>
            <a:ext cx="2743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Physical address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2" name="Google Shape;202;p33"/>
          <p:cNvGrpSpPr/>
          <p:nvPr/>
        </p:nvGrpSpPr>
        <p:grpSpPr>
          <a:xfrm>
            <a:off x="5146175" y="1936550"/>
            <a:ext cx="1976100" cy="1815000"/>
            <a:chOff x="311700" y="2771525"/>
            <a:chExt cx="1976100" cy="1815000"/>
          </a:xfrm>
        </p:grpSpPr>
        <p:sp>
          <p:nvSpPr>
            <p:cNvPr id="203" name="Google Shape;203;p33"/>
            <p:cNvSpPr/>
            <p:nvPr/>
          </p:nvSpPr>
          <p:spPr>
            <a:xfrm>
              <a:off x="311700" y="30763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311700" y="33811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311700" y="36859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311700" y="39907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311700" y="42955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31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02300" y="30763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22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302300" y="33811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23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302300" y="36859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16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1302300" y="39907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1302300" y="42955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endParaRPr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311700" y="2771525"/>
              <a:ext cx="985500" cy="2910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VPN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302300" y="2771525"/>
              <a:ext cx="985500" cy="2910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PPN</a:t>
              </a:r>
              <a:endParaRPr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215" name="Google Shape;215;p33"/>
          <p:cNvCxnSpPr/>
          <p:nvPr/>
        </p:nvCxnSpPr>
        <p:spPr>
          <a:xfrm>
            <a:off x="5582100" y="1547875"/>
            <a:ext cx="0" cy="34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33"/>
          <p:cNvCxnSpPr/>
          <p:nvPr/>
        </p:nvCxnSpPr>
        <p:spPr>
          <a:xfrm>
            <a:off x="6638250" y="3799075"/>
            <a:ext cx="0" cy="34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7" name="Google Shape;217;p33"/>
          <p:cNvSpPr txBox="1"/>
          <p:nvPr/>
        </p:nvSpPr>
        <p:spPr>
          <a:xfrm>
            <a:off x="7262100" y="2706875"/>
            <a:ext cx="1570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Page table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</a:t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3535139" y="1919987"/>
            <a:ext cx="1394100" cy="274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3535139" y="2194623"/>
            <a:ext cx="1394100" cy="274800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3535139" y="2469259"/>
            <a:ext cx="1394100" cy="274800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3535139" y="2743895"/>
            <a:ext cx="1394100" cy="274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3535139" y="3015056"/>
            <a:ext cx="1394100" cy="274800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3535139" y="3289692"/>
            <a:ext cx="1394100" cy="274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3535139" y="3564328"/>
            <a:ext cx="1394100" cy="274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3535139" y="3838963"/>
            <a:ext cx="1394100" cy="274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5444137" y="3564328"/>
            <a:ext cx="1394100" cy="274800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444137" y="3832757"/>
            <a:ext cx="1394100" cy="274800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i="0" sz="1600" u="none" cap="none" strike="noStrike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3628900" y="4172650"/>
            <a:ext cx="1206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Phys</a:t>
            </a: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ical </a:t>
            </a:r>
            <a:r>
              <a:rPr b="1" i="0" lang="en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Memory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772026" y="4251000"/>
            <a:ext cx="738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35" name="Google Shape;235;p34"/>
          <p:cNvGraphicFramePr/>
          <p:nvPr/>
        </p:nvGraphicFramePr>
        <p:xfrm>
          <a:off x="266698" y="203286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{B89611FC-96D3-4B3D-B901-A2B1A97AAC00}</a:tableStyleId>
              </a:tblPr>
              <a:tblGrid>
                <a:gridCol w="1193800"/>
                <a:gridCol w="11938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Page Num</a:t>
                      </a:r>
                      <a:endParaRPr b="1" sz="12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Location</a:t>
                      </a:r>
                      <a:endParaRPr b="1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34"/>
          <p:cNvGraphicFramePr/>
          <p:nvPr/>
        </p:nvGraphicFramePr>
        <p:xfrm>
          <a:off x="6641320" y="162947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{B89611FC-96D3-4B3D-B901-A2B1A97AAC00}</a:tableStyleId>
              </a:tblPr>
              <a:tblGrid>
                <a:gridCol w="1040700"/>
                <a:gridCol w="10832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Location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Page Num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37" name="Google Shape;237;p34"/>
          <p:cNvCxnSpPr>
            <a:endCxn id="223" idx="1"/>
          </p:cNvCxnSpPr>
          <p:nvPr/>
        </p:nvCxnSpPr>
        <p:spPr>
          <a:xfrm flipH="1" rot="10800000">
            <a:off x="2019239" y="2057387"/>
            <a:ext cx="1515900" cy="4119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34"/>
          <p:cNvCxnSpPr>
            <a:endCxn id="228" idx="1"/>
          </p:cNvCxnSpPr>
          <p:nvPr/>
        </p:nvCxnSpPr>
        <p:spPr>
          <a:xfrm>
            <a:off x="2019239" y="2723892"/>
            <a:ext cx="1515900" cy="7032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4"/>
          <p:cNvCxnSpPr>
            <a:endCxn id="226" idx="1"/>
          </p:cNvCxnSpPr>
          <p:nvPr/>
        </p:nvCxnSpPr>
        <p:spPr>
          <a:xfrm flipH="1" rot="10800000">
            <a:off x="2047739" y="2881295"/>
            <a:ext cx="1487400" cy="1128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34"/>
          <p:cNvCxnSpPr>
            <a:endCxn id="229" idx="1"/>
          </p:cNvCxnSpPr>
          <p:nvPr/>
        </p:nvCxnSpPr>
        <p:spPr>
          <a:xfrm>
            <a:off x="2047739" y="3265228"/>
            <a:ext cx="1487400" cy="4365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34"/>
          <p:cNvCxnSpPr/>
          <p:nvPr/>
        </p:nvCxnSpPr>
        <p:spPr>
          <a:xfrm>
            <a:off x="2047670" y="3584311"/>
            <a:ext cx="1487400" cy="4365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34"/>
          <p:cNvCxnSpPr>
            <a:endCxn id="224" idx="3"/>
          </p:cNvCxnSpPr>
          <p:nvPr/>
        </p:nvCxnSpPr>
        <p:spPr>
          <a:xfrm flipH="1">
            <a:off x="4929239" y="2054823"/>
            <a:ext cx="2233500" cy="2772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34"/>
          <p:cNvCxnSpPr/>
          <p:nvPr/>
        </p:nvCxnSpPr>
        <p:spPr>
          <a:xfrm flipH="1">
            <a:off x="4929212" y="2309474"/>
            <a:ext cx="2234400" cy="2496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34"/>
          <p:cNvCxnSpPr>
            <a:endCxn id="227" idx="3"/>
          </p:cNvCxnSpPr>
          <p:nvPr/>
        </p:nvCxnSpPr>
        <p:spPr>
          <a:xfrm flipH="1">
            <a:off x="4929239" y="2600156"/>
            <a:ext cx="2233500" cy="5523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34"/>
          <p:cNvCxnSpPr>
            <a:endCxn id="231" idx="0"/>
          </p:cNvCxnSpPr>
          <p:nvPr/>
        </p:nvCxnSpPr>
        <p:spPr>
          <a:xfrm flipH="1">
            <a:off x="6141187" y="2827528"/>
            <a:ext cx="1021800" cy="7368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34"/>
          <p:cNvCxnSpPr>
            <a:endCxn id="232" idx="3"/>
          </p:cNvCxnSpPr>
          <p:nvPr/>
        </p:nvCxnSpPr>
        <p:spPr>
          <a:xfrm flipH="1">
            <a:off x="6838237" y="3152357"/>
            <a:ext cx="324600" cy="817800"/>
          </a:xfrm>
          <a:prstGeom prst="straightConnector1">
            <a:avLst/>
          </a:prstGeom>
          <a:noFill/>
          <a:ln cap="flat" cmpd="sng" w="38100">
            <a:solidFill>
              <a:srgbClr val="E4831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34"/>
          <p:cNvSpPr txBox="1"/>
          <p:nvPr/>
        </p:nvSpPr>
        <p:spPr>
          <a:xfrm>
            <a:off x="7465075" y="1234700"/>
            <a:ext cx="476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249150" y="1654502"/>
            <a:ext cx="422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