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Source Code Pro"/>
      <p:regular r:id="rId72"/>
      <p:bold r:id="rId73"/>
      <p:italic r:id="rId74"/>
      <p:boldItalic r:id="rId75"/>
    </p:embeddedFont>
    <p:embeddedFont>
      <p:font typeface="Oswald"/>
      <p:regular r:id="rId76"/>
      <p:bold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8" roundtripDataSignature="AMtx7mg36GO0t4+WDSPOMsuJKj5R6Dtv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SourceCodePro-bold.fntdata"/><Relationship Id="rId72" Type="http://schemas.openxmlformats.org/officeDocument/2006/relationships/font" Target="fonts/SourceCodePro-regular.fntdata"/><Relationship Id="rId31" Type="http://schemas.openxmlformats.org/officeDocument/2006/relationships/slide" Target="slides/slide27.xml"/><Relationship Id="rId75" Type="http://schemas.openxmlformats.org/officeDocument/2006/relationships/font" Target="fonts/SourceCodePro-boldItalic.fntdata"/><Relationship Id="rId30" Type="http://schemas.openxmlformats.org/officeDocument/2006/relationships/slide" Target="slides/slide26.xml"/><Relationship Id="rId74" Type="http://schemas.openxmlformats.org/officeDocument/2006/relationships/font" Target="fonts/SourceCodePro-italic.fntdata"/><Relationship Id="rId33" Type="http://schemas.openxmlformats.org/officeDocument/2006/relationships/slide" Target="slides/slide29.xml"/><Relationship Id="rId77" Type="http://schemas.openxmlformats.org/officeDocument/2006/relationships/font" Target="fonts/Oswald-bold.fntdata"/><Relationship Id="rId32" Type="http://schemas.openxmlformats.org/officeDocument/2006/relationships/slide" Target="slides/slide28.xml"/><Relationship Id="rId76" Type="http://schemas.openxmlformats.org/officeDocument/2006/relationships/font" Target="fonts/Oswald-regular.fntdata"/><Relationship Id="rId35" Type="http://schemas.openxmlformats.org/officeDocument/2006/relationships/slide" Target="slides/slide31.xml"/><Relationship Id="rId34" Type="http://schemas.openxmlformats.org/officeDocument/2006/relationships/slide" Target="slides/slide30.xml"/><Relationship Id="rId78" Type="http://customschemas.google.com/relationships/presentationmetadata" Target="meta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Reminder to take attendance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8aac98dc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18aac98dc9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Answer: read_enable = 1, write_enable = 0. The page can start resident, because it can use the zero page initially. There is nothing to be done on a read, but we must copy-on-write since we're sharing the pinned page.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8aac98dc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18aac98dc9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Answer: Same as the first; RE = 1, WE = 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8aac98dc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18aac98dc9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8aac98dc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18aac98dc9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Answer: It points to a byte in the first virtual page of the arena. Specifically, it points to the fourth-to-last byte.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8aac98dc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8aac98dc9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8aac98dc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18aac98dc9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strcpy will perform stores, byte-by-byte beginning at filename. Since "lampson83.txt" is longer than four bytes, it will end up writing to multiple virtual pages.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8aac98dc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18aac98dc9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Emphasize that this diagram is VIRTUAL memory. The actual bytes may not be contiguous in physical memory, as we will see...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8aac98dc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18aac98dc9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8aac98dc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18aac98dc9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8aac98dc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118aac98dc9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68979870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168979870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8aac98dc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118aac98dc9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8aac98dc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118aac98dc9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18aac98dc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118aac98dc9_0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8aac98dc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118aac98dc9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8aac98dc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118aac98dc9_0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18aac98dc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118aac98dc9_0_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18aac98dc9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118aac98dc9_0_3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18aac98dc9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118aac98dc9_0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18aac98dc9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118aac98dc9_0_4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18aac98dc9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118aac98dc9_0_4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6f8c6f5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6f8c6f5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8aac98dc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118aac98dc9_0_4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On the write fault, we should perform copy-on-write. There is only one other physical page, so we will put the virtual page there.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18aac98dc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g118aac98dc9_0_4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18aac98dc9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g118aac98dc9_0_4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18aac98dc9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g118aac98dc9_0_5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18aac98dc9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2" name="Google Shape;692;g118aac98dc9_0_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18aac98dc9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g118aac98dc9_0_6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18aac98dc9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6" name="Google Shape;766;g118aac98dc9_0_6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On the write fault, we should perform copy-on-write. At this point, there are no free physical pages, so we should evict the other virtual page. Since it is dirty, we should write it back to disk. We can then put the virtual page into the freed physical page and successfully write the remainder of our string.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18aac98dc9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3" name="Google Shape;773;g118aac98dc9_0_6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18aac98dc9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4" name="Google Shape;814;g118aac98dc9_0_6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18aac98dc9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6" name="Google Shape;856;g118aac98dc9_0_7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18aac98dc9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8" name="Google Shape;898;g118aac98dc9_0_7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Since the pinned page cannot be evicted, we must evict physical page 1</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18aac98dc9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2" name="Google Shape;942;g118aac98dc9_0_8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18aac98dc9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3" name="Google Shape;983;g118aac98dc9_0_8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18aac98dc9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4" name="Google Shape;1024;g118aac98dc9_0_8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118aac98dc9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6" name="Google Shape;1066;g118aac98dc9_0_9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18aac98dc9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7" name="Google Shape;1107;g118aac98dc9_0_9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118aac98dc9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8" name="Google Shape;1148;g118aac98dc9_0_10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118aac98dc9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5" name="Google Shape;1155;g118aac98dc9_0_10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118aac98dc9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1" name="Google Shape;1161;g118aac98dc9_0_10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118aac98dc9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6" name="Google Shape;1166;g118aac98dc9_0_10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8aac98d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18aac98dc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118aac98dc9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2" name="Google Shape;1172;g118aac98dc9_0_10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Shows how to write a test with two processes, when the parent forks with a non-empty arena.</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118aac98dc9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8" name="Google Shape;1178;g118aac98dc9_0_10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Tests that when a process maps a file-backed page, it starts in the same state as an existing virtual page for the same filename and block.</a:t>
            </a:r>
            <a:endParaRPr/>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a:t>This technically includes a fork with a non-empty arena, but it can easily be adapted by moving the first two lines inside the if and else blocks.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18aac98dc9_0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4" name="Google Shape;1184;g118aac98dc9_0_1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Yes, because the file-backed page does not start resident, so a file_read is necessary to bring it into memory.</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118aac98dc9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2" name="Google Shape;1192;g118aac98dc9_0_1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 - when mapping the page, it should start with the same state as the page mapped by the parent process. Thus, it has already been made resident and dirty, so there's no need to fault on a read or write.</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118aac98dc9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1" name="Google Shape;1201;g118aac98dc9_0_1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Tests that when a process exits, any physical pages that were in use by swap-backed virtual pages are correctly marked as free, since they don't live beyond the lifetime of the process that mapped them.</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118aac98dc9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7" name="Google Shape;1207;g118aac98dc9_0_1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Before the parent exits, there are 0 free physical pages -- one is taken by the pinned page, and the other 3 are taken by the three swap-backed pages.</a:t>
            </a:r>
            <a:endParaRPr/>
          </a:p>
          <a:p>
            <a:pPr indent="0" lvl="0" marL="0" rtl="0" algn="l">
              <a:lnSpc>
                <a:spcPct val="100000"/>
              </a:lnSpc>
              <a:spcBef>
                <a:spcPts val="0"/>
              </a:spcBef>
              <a:spcAft>
                <a:spcPts val="0"/>
              </a:spcAft>
              <a:buSzPts val="1100"/>
              <a:buNone/>
            </a:pPr>
            <a:r>
              <a:rPr lang="en"/>
              <a:t>After the parent exits, there should be 3 free physical pages, because the swap-backed pages are destroyed.</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118aac98dc9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5" name="Google Shape;1215;g118aac98dc9_0_1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 -- since all swap-backed pages from the parent were destroyed, there should be free physical memory in the system. We shouldn't perform any evictions here.</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118aac98dc9_0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3" name="Google Shape;1223;g118aac98dc9_0_1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2168979870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9" name="Google Shape;1229;g2168979870e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118aac98dc9_0_2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5" name="Google Shape;1235;g118aac98dc9_0_26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8aac98dc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18aac98dc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118aac98dc9_0_3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0" name="Google Shape;1240;g118aac98dc9_0_36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18aac98dc9_0_3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6" name="Google Shape;1246;g118aac98dc9_0_36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2168979870e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2" name="Google Shape;1252;g2168979870e_0_4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118aac98dc9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7" name="Google Shape;1257;g118aac98dc9_0_1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118aac98dc9_0_1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7" name="Google Shape;1297;g118aac98dc9_0_1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118aac98dc9_0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6" name="Google Shape;1336;g118aac98dc9_0_1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118aac98dc9_0_1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8" name="Google Shape;1348;g118aac98dc9_0_16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2168979870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9" name="Google Shape;1359;g2168979870e_0_4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8aac98dc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18aac98dc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filename is a C-string, which is a pointer to a null-terminated sequence of characters. A pointer is just a memory address. Since the pointer/memory address is passed in from a user application, it must be a </a:t>
            </a:r>
            <a:r>
              <a:rPr b="1" lang="en"/>
              <a:t>virtual address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8aac98dc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18aac98dc9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8aac98dc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118aac98dc9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8"/>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78"/>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78"/>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3" name="Google Shape;13;p78"/>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8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2" name="Google Shape;52;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cxnSp>
        <p:nvCxnSpPr>
          <p:cNvPr id="54" name="Google Shape;54;p88"/>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5" name="Google Shape;55;p8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r>
              <a:t>xx%</a:t>
            </a:r>
          </a:p>
        </p:txBody>
      </p:sp>
      <p:sp>
        <p:nvSpPr>
          <p:cNvPr id="56" name="Google Shape;56;p8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7" name="Google Shape;57;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89"/>
          <p:cNvSpPr txBox="1"/>
          <p:nvPr>
            <p:ph type="title"/>
          </p:nvPr>
        </p:nvSpPr>
        <p:spPr>
          <a:xfrm>
            <a:off x="822960" y="214954"/>
            <a:ext cx="7543800" cy="1088100"/>
          </a:xfrm>
          <a:prstGeom prst="rect">
            <a:avLst/>
          </a:prstGeom>
          <a:noFill/>
          <a:ln>
            <a:noFill/>
          </a:ln>
        </p:spPr>
        <p:txBody>
          <a:bodyPr anchorCtr="0" anchor="b" bIns="91425" lIns="91425" spcFirstLastPara="1" rIns="91425" wrap="square" tIns="91425">
            <a:noAutofit/>
          </a:bodyPr>
          <a:lstStyle>
            <a:lvl1pPr lvl="0" marR="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lgn="l">
              <a:lnSpc>
                <a:spcPct val="100000"/>
              </a:lnSpc>
              <a:spcBef>
                <a:spcPts val="0"/>
              </a:spcBef>
              <a:spcAft>
                <a:spcPts val="0"/>
              </a:spcAft>
              <a:buSzPts val="3000"/>
              <a:buNone/>
              <a:defRPr sz="1400"/>
            </a:lvl2pPr>
            <a:lvl3pPr lvl="2" algn="l">
              <a:lnSpc>
                <a:spcPct val="100000"/>
              </a:lnSpc>
              <a:spcBef>
                <a:spcPts val="0"/>
              </a:spcBef>
              <a:spcAft>
                <a:spcPts val="0"/>
              </a:spcAft>
              <a:buSzPts val="3000"/>
              <a:buNone/>
              <a:defRPr sz="1400"/>
            </a:lvl3pPr>
            <a:lvl4pPr lvl="3" algn="l">
              <a:lnSpc>
                <a:spcPct val="100000"/>
              </a:lnSpc>
              <a:spcBef>
                <a:spcPts val="0"/>
              </a:spcBef>
              <a:spcAft>
                <a:spcPts val="0"/>
              </a:spcAft>
              <a:buSzPts val="3000"/>
              <a:buNone/>
              <a:defRPr sz="1400"/>
            </a:lvl4pPr>
            <a:lvl5pPr lvl="4" algn="l">
              <a:lnSpc>
                <a:spcPct val="100000"/>
              </a:lnSpc>
              <a:spcBef>
                <a:spcPts val="0"/>
              </a:spcBef>
              <a:spcAft>
                <a:spcPts val="0"/>
              </a:spcAft>
              <a:buSzPts val="3000"/>
              <a:buNone/>
              <a:defRPr sz="1400"/>
            </a:lvl5pPr>
            <a:lvl6pPr lvl="5" algn="l">
              <a:lnSpc>
                <a:spcPct val="100000"/>
              </a:lnSpc>
              <a:spcBef>
                <a:spcPts val="0"/>
              </a:spcBef>
              <a:spcAft>
                <a:spcPts val="0"/>
              </a:spcAft>
              <a:buSzPts val="3000"/>
              <a:buNone/>
              <a:defRPr sz="1400"/>
            </a:lvl6pPr>
            <a:lvl7pPr lvl="6" algn="l">
              <a:lnSpc>
                <a:spcPct val="100000"/>
              </a:lnSpc>
              <a:spcBef>
                <a:spcPts val="0"/>
              </a:spcBef>
              <a:spcAft>
                <a:spcPts val="0"/>
              </a:spcAft>
              <a:buSzPts val="3000"/>
              <a:buNone/>
              <a:defRPr sz="1400"/>
            </a:lvl7pPr>
            <a:lvl8pPr lvl="7" algn="l">
              <a:lnSpc>
                <a:spcPct val="100000"/>
              </a:lnSpc>
              <a:spcBef>
                <a:spcPts val="0"/>
              </a:spcBef>
              <a:spcAft>
                <a:spcPts val="0"/>
              </a:spcAft>
              <a:buSzPts val="3000"/>
              <a:buNone/>
              <a:defRPr sz="1400"/>
            </a:lvl8pPr>
            <a:lvl9pPr lvl="8" algn="l">
              <a:lnSpc>
                <a:spcPct val="100000"/>
              </a:lnSpc>
              <a:spcBef>
                <a:spcPts val="0"/>
              </a:spcBef>
              <a:spcAft>
                <a:spcPts val="0"/>
              </a:spcAft>
              <a:buSzPts val="3000"/>
              <a:buNone/>
              <a:defRPr sz="1400"/>
            </a:lvl9pPr>
          </a:lstStyle>
          <a:p/>
        </p:txBody>
      </p:sp>
      <p:sp>
        <p:nvSpPr>
          <p:cNvPr id="60" name="Google Shape;60;p89"/>
          <p:cNvSpPr txBox="1"/>
          <p:nvPr>
            <p:ph idx="1" type="body"/>
          </p:nvPr>
        </p:nvSpPr>
        <p:spPr>
          <a:xfrm>
            <a:off x="822960" y="1384300"/>
            <a:ext cx="7543800" cy="3017400"/>
          </a:xfrm>
          <a:prstGeom prst="rect">
            <a:avLst/>
          </a:prstGeom>
          <a:noFill/>
          <a:ln>
            <a:noFill/>
          </a:ln>
        </p:spPr>
        <p:txBody>
          <a:bodyPr anchorCtr="0" anchor="t" bIns="91425" lIns="91425" spcFirstLastPara="1" rIns="91425" wrap="square" tIns="91425">
            <a:noAutofit/>
          </a:bodyPr>
          <a:lstStyle>
            <a:lvl1pPr indent="-323850" lvl="0" marL="457200" marR="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61" name="Google Shape;61;p89"/>
          <p:cNvSpPr txBox="1"/>
          <p:nvPr>
            <p:ph idx="10" type="dt"/>
          </p:nvPr>
        </p:nvSpPr>
        <p:spPr>
          <a:xfrm>
            <a:off x="822962" y="4844840"/>
            <a:ext cx="18543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7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p:txBody>
      </p:sp>
      <p:sp>
        <p:nvSpPr>
          <p:cNvPr id="62" name="Google Shape;62;p89"/>
          <p:cNvSpPr txBox="1"/>
          <p:nvPr>
            <p:ph idx="11" type="ftr"/>
          </p:nvPr>
        </p:nvSpPr>
        <p:spPr>
          <a:xfrm>
            <a:off x="2764639" y="4844840"/>
            <a:ext cx="36171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7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p:txBody>
      </p:sp>
      <p:sp>
        <p:nvSpPr>
          <p:cNvPr id="63" name="Google Shape;63;p89"/>
          <p:cNvSpPr txBox="1"/>
          <p:nvPr>
            <p:ph idx="12" type="sldNum"/>
          </p:nvPr>
        </p:nvSpPr>
        <p:spPr>
          <a:xfrm>
            <a:off x="7425345" y="4844840"/>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5" name="Shape 15"/>
        <p:cNvGrpSpPr/>
        <p:nvPr/>
      </p:nvGrpSpPr>
      <p:grpSpPr>
        <a:xfrm>
          <a:off x="0" y="0"/>
          <a:ext cx="0" cy="0"/>
          <a:chOff x="0" y="0"/>
          <a:chExt cx="0" cy="0"/>
        </a:xfrm>
      </p:grpSpPr>
      <p:sp>
        <p:nvSpPr>
          <p:cNvPr id="16" name="Google Shape;16;p7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7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18" name="Google Shape;18;p79"/>
          <p:cNvSpPr txBox="1"/>
          <p:nvPr>
            <p:ph type="title"/>
          </p:nvPr>
        </p:nvSpPr>
        <p:spPr>
          <a:xfrm>
            <a:off x="265500" y="1078750"/>
            <a:ext cx="4045200" cy="178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4600"/>
              <a:buNone/>
              <a:defRPr sz="4600">
                <a:solidFill>
                  <a:schemeClr val="lt1"/>
                </a:solidFill>
              </a:defRPr>
            </a:lvl1pPr>
            <a:lvl2pPr lvl="1" algn="ctr">
              <a:lnSpc>
                <a:spcPct val="100000"/>
              </a:lnSpc>
              <a:spcBef>
                <a:spcPts val="0"/>
              </a:spcBef>
              <a:spcAft>
                <a:spcPts val="0"/>
              </a:spcAft>
              <a:buClr>
                <a:schemeClr val="lt1"/>
              </a:buClr>
              <a:buSzPts val="4600"/>
              <a:buNone/>
              <a:defRPr sz="4600">
                <a:solidFill>
                  <a:schemeClr val="lt1"/>
                </a:solidFill>
              </a:defRPr>
            </a:lvl2pPr>
            <a:lvl3pPr lvl="2" algn="ctr">
              <a:lnSpc>
                <a:spcPct val="100000"/>
              </a:lnSpc>
              <a:spcBef>
                <a:spcPts val="0"/>
              </a:spcBef>
              <a:spcAft>
                <a:spcPts val="0"/>
              </a:spcAft>
              <a:buClr>
                <a:schemeClr val="lt1"/>
              </a:buClr>
              <a:buSzPts val="4600"/>
              <a:buNone/>
              <a:defRPr sz="4600">
                <a:solidFill>
                  <a:schemeClr val="lt1"/>
                </a:solidFill>
              </a:defRPr>
            </a:lvl3pPr>
            <a:lvl4pPr lvl="3" algn="ctr">
              <a:lnSpc>
                <a:spcPct val="100000"/>
              </a:lnSpc>
              <a:spcBef>
                <a:spcPts val="0"/>
              </a:spcBef>
              <a:spcAft>
                <a:spcPts val="0"/>
              </a:spcAft>
              <a:buClr>
                <a:schemeClr val="lt1"/>
              </a:buClr>
              <a:buSzPts val="4600"/>
              <a:buNone/>
              <a:defRPr sz="4600">
                <a:solidFill>
                  <a:schemeClr val="lt1"/>
                </a:solidFill>
              </a:defRPr>
            </a:lvl4pPr>
            <a:lvl5pPr lvl="4" algn="ctr">
              <a:lnSpc>
                <a:spcPct val="100000"/>
              </a:lnSpc>
              <a:spcBef>
                <a:spcPts val="0"/>
              </a:spcBef>
              <a:spcAft>
                <a:spcPts val="0"/>
              </a:spcAft>
              <a:buClr>
                <a:schemeClr val="lt1"/>
              </a:buClr>
              <a:buSzPts val="4600"/>
              <a:buNone/>
              <a:defRPr sz="4600">
                <a:solidFill>
                  <a:schemeClr val="lt1"/>
                </a:solidFill>
              </a:defRPr>
            </a:lvl5pPr>
            <a:lvl6pPr lvl="5" algn="ctr">
              <a:lnSpc>
                <a:spcPct val="100000"/>
              </a:lnSpc>
              <a:spcBef>
                <a:spcPts val="0"/>
              </a:spcBef>
              <a:spcAft>
                <a:spcPts val="0"/>
              </a:spcAft>
              <a:buClr>
                <a:schemeClr val="lt1"/>
              </a:buClr>
              <a:buSzPts val="4600"/>
              <a:buNone/>
              <a:defRPr sz="4600">
                <a:solidFill>
                  <a:schemeClr val="lt1"/>
                </a:solidFill>
              </a:defRPr>
            </a:lvl6pPr>
            <a:lvl7pPr lvl="6" algn="ctr">
              <a:lnSpc>
                <a:spcPct val="100000"/>
              </a:lnSpc>
              <a:spcBef>
                <a:spcPts val="0"/>
              </a:spcBef>
              <a:spcAft>
                <a:spcPts val="0"/>
              </a:spcAft>
              <a:buClr>
                <a:schemeClr val="lt1"/>
              </a:buClr>
              <a:buSzPts val="4600"/>
              <a:buNone/>
              <a:defRPr sz="4600">
                <a:solidFill>
                  <a:schemeClr val="lt1"/>
                </a:solidFill>
              </a:defRPr>
            </a:lvl7pPr>
            <a:lvl8pPr lvl="7" algn="ctr">
              <a:lnSpc>
                <a:spcPct val="100000"/>
              </a:lnSpc>
              <a:spcBef>
                <a:spcPts val="0"/>
              </a:spcBef>
              <a:spcAft>
                <a:spcPts val="0"/>
              </a:spcAft>
              <a:buClr>
                <a:schemeClr val="lt1"/>
              </a:buClr>
              <a:buSzPts val="4600"/>
              <a:buNone/>
              <a:defRPr sz="4600">
                <a:solidFill>
                  <a:schemeClr val="lt1"/>
                </a:solidFill>
              </a:defRPr>
            </a:lvl8pPr>
            <a:lvl9pPr lvl="8" algn="ctr">
              <a:lnSpc>
                <a:spcPct val="100000"/>
              </a:lnSpc>
              <a:spcBef>
                <a:spcPts val="0"/>
              </a:spcBef>
              <a:spcAft>
                <a:spcPts val="0"/>
              </a:spcAft>
              <a:buClr>
                <a:schemeClr val="lt1"/>
              </a:buClr>
              <a:buSzPts val="4600"/>
              <a:buNone/>
              <a:defRPr sz="4600">
                <a:solidFill>
                  <a:schemeClr val="lt1"/>
                </a:solidFill>
              </a:defRPr>
            </a:lvl9pPr>
          </a:lstStyle>
          <a:p/>
        </p:txBody>
      </p:sp>
      <p:sp>
        <p:nvSpPr>
          <p:cNvPr id="19" name="Google Shape;19;p79"/>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20" name="Google Shape;20;p7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81"/>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81"/>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25" name="Google Shape;25;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cxnSp>
        <p:nvCxnSpPr>
          <p:cNvPr id="27" name="Google Shape;27;p80"/>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8" name="Google Shape;28;p8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80"/>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0" name="Google Shape;30;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cxnSp>
        <p:nvCxnSpPr>
          <p:cNvPr id="34" name="Google Shape;34;p83"/>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8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 name="Google Shape;36;p83"/>
          <p:cNvSpPr txBox="1"/>
          <p:nvPr>
            <p:ph idx="1" type="body"/>
          </p:nvPr>
        </p:nvSpPr>
        <p:spPr>
          <a:xfrm>
            <a:off x="311700" y="1468825"/>
            <a:ext cx="3999900" cy="3099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83"/>
          <p:cNvSpPr txBox="1"/>
          <p:nvPr>
            <p:ph idx="2" type="body"/>
          </p:nvPr>
        </p:nvSpPr>
        <p:spPr>
          <a:xfrm>
            <a:off x="4832400" y="1468825"/>
            <a:ext cx="3999900" cy="3099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cxnSp>
        <p:nvCxnSpPr>
          <p:cNvPr id="43" name="Google Shape;43;p85"/>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44" name="Google Shape;44;p85"/>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5" name="Google Shape;45;p85"/>
          <p:cNvSpPr txBox="1"/>
          <p:nvPr>
            <p:ph idx="1" type="body"/>
          </p:nvPr>
        </p:nvSpPr>
        <p:spPr>
          <a:xfrm>
            <a:off x="311700" y="1618204"/>
            <a:ext cx="2808000" cy="29508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7" name="Shape 47"/>
        <p:cNvGrpSpPr/>
        <p:nvPr/>
      </p:nvGrpSpPr>
      <p:grpSpPr>
        <a:xfrm>
          <a:off x="0" y="0"/>
          <a:ext cx="0" cy="0"/>
          <a:chOff x="0" y="0"/>
          <a:chExt cx="0" cy="0"/>
        </a:xfrm>
      </p:grpSpPr>
      <p:sp>
        <p:nvSpPr>
          <p:cNvPr id="48" name="Google Shape;48;p86"/>
          <p:cNvSpPr txBox="1"/>
          <p:nvPr>
            <p:ph type="title"/>
          </p:nvPr>
        </p:nvSpPr>
        <p:spPr>
          <a:xfrm>
            <a:off x="490250" y="528900"/>
            <a:ext cx="5678100" cy="408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400"/>
              <a:buNone/>
              <a:defRPr sz="5400">
                <a:solidFill>
                  <a:schemeClr val="lt1"/>
                </a:solidFill>
              </a:defRPr>
            </a:lvl1pPr>
            <a:lvl2pPr lvl="1" algn="l">
              <a:lnSpc>
                <a:spcPct val="100000"/>
              </a:lnSpc>
              <a:spcBef>
                <a:spcPts val="0"/>
              </a:spcBef>
              <a:spcAft>
                <a:spcPts val="0"/>
              </a:spcAft>
              <a:buClr>
                <a:schemeClr val="lt1"/>
              </a:buClr>
              <a:buSzPts val="5400"/>
              <a:buNone/>
              <a:defRPr sz="5400">
                <a:solidFill>
                  <a:schemeClr val="lt1"/>
                </a:solidFill>
              </a:defRPr>
            </a:lvl2pPr>
            <a:lvl3pPr lvl="2" algn="l">
              <a:lnSpc>
                <a:spcPct val="100000"/>
              </a:lnSpc>
              <a:spcBef>
                <a:spcPts val="0"/>
              </a:spcBef>
              <a:spcAft>
                <a:spcPts val="0"/>
              </a:spcAft>
              <a:buClr>
                <a:schemeClr val="lt1"/>
              </a:buClr>
              <a:buSzPts val="5400"/>
              <a:buNone/>
              <a:defRPr sz="5400">
                <a:solidFill>
                  <a:schemeClr val="lt1"/>
                </a:solidFill>
              </a:defRPr>
            </a:lvl3pPr>
            <a:lvl4pPr lvl="3" algn="l">
              <a:lnSpc>
                <a:spcPct val="100000"/>
              </a:lnSpc>
              <a:spcBef>
                <a:spcPts val="0"/>
              </a:spcBef>
              <a:spcAft>
                <a:spcPts val="0"/>
              </a:spcAft>
              <a:buClr>
                <a:schemeClr val="lt1"/>
              </a:buClr>
              <a:buSzPts val="5400"/>
              <a:buNone/>
              <a:defRPr sz="5400">
                <a:solidFill>
                  <a:schemeClr val="lt1"/>
                </a:solidFill>
              </a:defRPr>
            </a:lvl4pPr>
            <a:lvl5pPr lvl="4" algn="l">
              <a:lnSpc>
                <a:spcPct val="100000"/>
              </a:lnSpc>
              <a:spcBef>
                <a:spcPts val="0"/>
              </a:spcBef>
              <a:spcAft>
                <a:spcPts val="0"/>
              </a:spcAft>
              <a:buClr>
                <a:schemeClr val="lt1"/>
              </a:buClr>
              <a:buSzPts val="5400"/>
              <a:buNone/>
              <a:defRPr sz="5400">
                <a:solidFill>
                  <a:schemeClr val="lt1"/>
                </a:solidFill>
              </a:defRPr>
            </a:lvl5pPr>
            <a:lvl6pPr lvl="5" algn="l">
              <a:lnSpc>
                <a:spcPct val="100000"/>
              </a:lnSpc>
              <a:spcBef>
                <a:spcPts val="0"/>
              </a:spcBef>
              <a:spcAft>
                <a:spcPts val="0"/>
              </a:spcAft>
              <a:buClr>
                <a:schemeClr val="lt1"/>
              </a:buClr>
              <a:buSzPts val="5400"/>
              <a:buNone/>
              <a:defRPr sz="5400">
                <a:solidFill>
                  <a:schemeClr val="lt1"/>
                </a:solidFill>
              </a:defRPr>
            </a:lvl6pPr>
            <a:lvl7pPr lvl="6" algn="l">
              <a:lnSpc>
                <a:spcPct val="100000"/>
              </a:lnSpc>
              <a:spcBef>
                <a:spcPts val="0"/>
              </a:spcBef>
              <a:spcAft>
                <a:spcPts val="0"/>
              </a:spcAft>
              <a:buClr>
                <a:schemeClr val="lt1"/>
              </a:buClr>
              <a:buSzPts val="5400"/>
              <a:buNone/>
              <a:defRPr sz="5400">
                <a:solidFill>
                  <a:schemeClr val="lt1"/>
                </a:solidFill>
              </a:defRPr>
            </a:lvl7pPr>
            <a:lvl8pPr lvl="7" algn="l">
              <a:lnSpc>
                <a:spcPct val="100000"/>
              </a:lnSpc>
              <a:spcBef>
                <a:spcPts val="0"/>
              </a:spcBef>
              <a:spcAft>
                <a:spcPts val="0"/>
              </a:spcAft>
              <a:buClr>
                <a:schemeClr val="lt1"/>
              </a:buClr>
              <a:buSzPts val="5400"/>
              <a:buNone/>
              <a:defRPr sz="5400">
                <a:solidFill>
                  <a:schemeClr val="lt1"/>
                </a:solidFill>
              </a:defRPr>
            </a:lvl8pPr>
            <a:lvl9pPr lvl="8" algn="l">
              <a:lnSpc>
                <a:spcPct val="100000"/>
              </a:lnSpc>
              <a:spcBef>
                <a:spcPts val="0"/>
              </a:spcBef>
              <a:spcAft>
                <a:spcPts val="0"/>
              </a:spcAft>
              <a:buClr>
                <a:schemeClr val="lt1"/>
              </a:buClr>
              <a:buSzPts val="5400"/>
              <a:buNone/>
              <a:defRPr sz="5400">
                <a:solidFill>
                  <a:schemeClr val="lt1"/>
                </a:solidFill>
              </a:defRPr>
            </a:lvl9pPr>
          </a:lstStyle>
          <a:p/>
        </p:txBody>
      </p:sp>
      <p:sp>
        <p:nvSpPr>
          <p:cNvPr id="49" name="Google Shape;49;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7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7" name="Google Shape;7;p7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EECS 482</a:t>
            </a:r>
            <a:endParaRPr/>
          </a:p>
        </p:txBody>
      </p:sp>
      <p:sp>
        <p:nvSpPr>
          <p:cNvPr id="69" name="Google Shape;69;p1"/>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Lab 8: Virtual Memory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18aac98dc9_0_5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a:t>
            </a:r>
            <a:endParaRPr/>
          </a:p>
        </p:txBody>
      </p:sp>
      <p:sp>
        <p:nvSpPr>
          <p:cNvPr id="157" name="Google Shape;157;g118aac98dc9_0_56"/>
          <p:cNvSpPr txBox="1"/>
          <p:nvPr>
            <p:ph idx="1" type="body"/>
          </p:nvPr>
        </p:nvSpPr>
        <p:spPr>
          <a:xfrm>
            <a:off x="311700" y="1468825"/>
            <a:ext cx="8520600" cy="3529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chemeClr val="accent6"/>
                </a:solidFill>
              </a:rPr>
              <a:t>int</a:t>
            </a:r>
            <a:r>
              <a:rPr lang="en" sz="1600">
                <a:solidFill>
                  <a:schemeClr val="lt1"/>
                </a:solidFill>
              </a:rPr>
              <a:t> main()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two swap-backed pages</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b="1" lang="en" sz="1600">
                <a:solidFill>
                  <a:schemeClr val="accent6"/>
                </a:solidFill>
              </a:rPr>
              <a:t>char</a:t>
            </a:r>
            <a:r>
              <a:rPr b="1" lang="en" sz="1600">
                <a:solidFill>
                  <a:schemeClr val="lt1"/>
                </a:solidFill>
              </a:rPr>
              <a:t> *page0 = (</a:t>
            </a:r>
            <a:r>
              <a:rPr b="1" lang="en" sz="1600">
                <a:solidFill>
                  <a:schemeClr val="accent6"/>
                </a:solidFill>
              </a:rPr>
              <a:t>char</a:t>
            </a:r>
            <a:r>
              <a:rPr b="1" lang="en" sz="1600">
                <a:solidFill>
                  <a:schemeClr val="lt1"/>
                </a:solidFill>
              </a:rPr>
              <a:t> *) </a:t>
            </a:r>
            <a:r>
              <a:rPr b="1" lang="en" sz="1600">
                <a:solidFill>
                  <a:schemeClr val="accent5"/>
                </a:solidFill>
              </a:rPr>
              <a:t>vm_map</a:t>
            </a:r>
            <a:r>
              <a:rPr b="1" lang="en" sz="1600">
                <a:solidFill>
                  <a:schemeClr val="lt1"/>
                </a:solidFill>
              </a:rPr>
              <a:t>(</a:t>
            </a:r>
            <a:r>
              <a:rPr b="1" lang="en" sz="1600">
                <a:solidFill>
                  <a:schemeClr val="dk1"/>
                </a:solidFill>
              </a:rPr>
              <a:t>nullptr</a:t>
            </a:r>
            <a:r>
              <a:rPr b="1" lang="en" sz="1600">
                <a:solidFill>
                  <a:schemeClr val="lt1"/>
                </a:solidFill>
              </a:rPr>
              <a:t>, </a:t>
            </a:r>
            <a:r>
              <a:rPr b="1" lang="en" sz="1600">
                <a:solidFill>
                  <a:srgbClr val="E69138"/>
                </a:solidFill>
              </a:rPr>
              <a:t>0</a:t>
            </a:r>
            <a:r>
              <a:rPr b="1" lang="en" sz="1600">
                <a:solidFill>
                  <a:schemeClr val="lt1"/>
                </a:solidFill>
              </a:rPr>
              <a:t>);</a:t>
            </a:r>
            <a:endParaRPr b="1"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*page1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write the filename into virtual memory</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*filename = page0 + </a:t>
            </a:r>
            <a:r>
              <a:rPr lang="en" sz="1600">
                <a:solidFill>
                  <a:schemeClr val="dk1"/>
                </a:solidFill>
              </a:rPr>
              <a:t>VM_PAGESIZE</a:t>
            </a:r>
            <a:r>
              <a:rPr lang="en" sz="1600">
                <a:solidFill>
                  <a:schemeClr val="lt1"/>
                </a:solidFill>
              </a:rPr>
              <a:t> - </a:t>
            </a:r>
            <a:r>
              <a:rPr lang="en" sz="1600">
                <a:solidFill>
                  <a:srgbClr val="E69138"/>
                </a:solidFill>
              </a:rPr>
              <a:t>4</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5"/>
                </a:solidFill>
              </a:rPr>
              <a:t>strcpy</a:t>
            </a:r>
            <a:r>
              <a:rPr lang="en" sz="1600">
                <a:solidFill>
                  <a:schemeClr val="lt1"/>
                </a:solidFill>
              </a:rPr>
              <a:t>(filename, </a:t>
            </a:r>
            <a:r>
              <a:rPr lang="en" sz="1600">
                <a:solidFill>
                  <a:srgbClr val="E69138"/>
                </a:solidFill>
              </a:rPr>
              <a:t>"lampson83.txt"</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a file-backed page</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 </a:t>
            </a:r>
            <a:r>
              <a:rPr lang="en" sz="1600">
                <a:solidFill>
                  <a:schemeClr val="lt1"/>
                </a:solidFill>
              </a:rPr>
              <a:t>*page2</a:t>
            </a:r>
            <a:r>
              <a:rPr lang="en" sz="1600">
                <a:solidFill>
                  <a:schemeClr val="accent6"/>
                </a:solidFill>
              </a:rPr>
              <a:t> </a:t>
            </a:r>
            <a:r>
              <a:rPr lang="en" sz="1600">
                <a:solidFill>
                  <a:schemeClr val="lt1"/>
                </a:solidFill>
              </a:rPr>
              <a:t>= (</a:t>
            </a:r>
            <a:r>
              <a:rPr lang="en" sz="1600">
                <a:solidFill>
                  <a:schemeClr val="accent6"/>
                </a:solidFill>
              </a:rPr>
              <a:t>char </a:t>
            </a:r>
            <a:r>
              <a:rPr lang="en" sz="1600">
                <a:solidFill>
                  <a:schemeClr val="lt1"/>
                </a:solidFill>
              </a:rPr>
              <a:t>*) </a:t>
            </a:r>
            <a:r>
              <a:rPr lang="en" sz="1600">
                <a:solidFill>
                  <a:schemeClr val="accent5"/>
                </a:solidFill>
              </a:rPr>
              <a:t>vm_map</a:t>
            </a:r>
            <a:r>
              <a:rPr lang="en" sz="1600">
                <a:solidFill>
                  <a:schemeClr val="lt1"/>
                </a:solidFill>
              </a:rPr>
              <a:t>(filename,</a:t>
            </a:r>
            <a:r>
              <a:rPr lang="en" sz="1600">
                <a:solidFill>
                  <a:schemeClr val="accent6"/>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a:t>
            </a:r>
            <a:endParaRPr sz="1600">
              <a:solidFill>
                <a:schemeClr val="lt1"/>
              </a:solidFill>
            </a:endParaRPr>
          </a:p>
        </p:txBody>
      </p:sp>
      <p:sp>
        <p:nvSpPr>
          <p:cNvPr id="158" name="Google Shape;158;g118aac98dc9_0_56"/>
          <p:cNvSpPr txBox="1"/>
          <p:nvPr/>
        </p:nvSpPr>
        <p:spPr>
          <a:xfrm>
            <a:off x="6430425" y="1728525"/>
            <a:ext cx="2195100" cy="10467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What should the R/W enable bits be for the first virtual page? Why?</a:t>
            </a:r>
            <a:endParaRPr b="1" i="0" sz="14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18aac98dc9_0_6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a:t>
            </a:r>
            <a:endParaRPr/>
          </a:p>
        </p:txBody>
      </p:sp>
      <p:sp>
        <p:nvSpPr>
          <p:cNvPr id="164" name="Google Shape;164;g118aac98dc9_0_62"/>
          <p:cNvSpPr txBox="1"/>
          <p:nvPr>
            <p:ph idx="1" type="body"/>
          </p:nvPr>
        </p:nvSpPr>
        <p:spPr>
          <a:xfrm>
            <a:off x="311700" y="1468825"/>
            <a:ext cx="8520600" cy="3529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chemeClr val="accent6"/>
                </a:solidFill>
              </a:rPr>
              <a:t>int</a:t>
            </a:r>
            <a:r>
              <a:rPr lang="en" sz="1600">
                <a:solidFill>
                  <a:schemeClr val="lt1"/>
                </a:solidFill>
              </a:rPr>
              <a:t> main()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two swap-backed pages</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*page0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b="1" lang="en" sz="1600">
                <a:solidFill>
                  <a:schemeClr val="accent6"/>
                </a:solidFill>
              </a:rPr>
              <a:t>char</a:t>
            </a:r>
            <a:r>
              <a:rPr b="1" lang="en" sz="1600">
                <a:solidFill>
                  <a:schemeClr val="lt1"/>
                </a:solidFill>
              </a:rPr>
              <a:t> *page1 = (</a:t>
            </a:r>
            <a:r>
              <a:rPr b="1" lang="en" sz="1600">
                <a:solidFill>
                  <a:schemeClr val="accent6"/>
                </a:solidFill>
              </a:rPr>
              <a:t>char</a:t>
            </a:r>
            <a:r>
              <a:rPr b="1" lang="en" sz="1600">
                <a:solidFill>
                  <a:schemeClr val="lt1"/>
                </a:solidFill>
              </a:rPr>
              <a:t> *) </a:t>
            </a:r>
            <a:r>
              <a:rPr b="1" lang="en" sz="1600">
                <a:solidFill>
                  <a:schemeClr val="accent5"/>
                </a:solidFill>
              </a:rPr>
              <a:t>vm_map</a:t>
            </a:r>
            <a:r>
              <a:rPr b="1" lang="en" sz="1600">
                <a:solidFill>
                  <a:schemeClr val="lt1"/>
                </a:solidFill>
              </a:rPr>
              <a:t>(</a:t>
            </a:r>
            <a:r>
              <a:rPr b="1" lang="en" sz="1600">
                <a:solidFill>
                  <a:schemeClr val="dk1"/>
                </a:solidFill>
              </a:rPr>
              <a:t>nullptr</a:t>
            </a:r>
            <a:r>
              <a:rPr b="1" lang="en" sz="1600">
                <a:solidFill>
                  <a:schemeClr val="lt1"/>
                </a:solidFill>
              </a:rPr>
              <a:t>, </a:t>
            </a:r>
            <a:r>
              <a:rPr b="1" lang="en" sz="1600">
                <a:solidFill>
                  <a:srgbClr val="E69138"/>
                </a:solidFill>
              </a:rPr>
              <a:t>0</a:t>
            </a:r>
            <a:r>
              <a:rPr b="1" lang="en" sz="1600">
                <a:solidFill>
                  <a:schemeClr val="lt1"/>
                </a:solidFill>
              </a:rPr>
              <a:t>);</a:t>
            </a:r>
            <a:endParaRPr b="1"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write the filename into virtual memory</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*filename = page0 + </a:t>
            </a:r>
            <a:r>
              <a:rPr lang="en" sz="1600">
                <a:solidFill>
                  <a:schemeClr val="dk1"/>
                </a:solidFill>
              </a:rPr>
              <a:t>VM_PAGESIZE</a:t>
            </a:r>
            <a:r>
              <a:rPr lang="en" sz="1600">
                <a:solidFill>
                  <a:schemeClr val="lt1"/>
                </a:solidFill>
              </a:rPr>
              <a:t> - </a:t>
            </a:r>
            <a:r>
              <a:rPr lang="en" sz="1600">
                <a:solidFill>
                  <a:srgbClr val="E69138"/>
                </a:solidFill>
              </a:rPr>
              <a:t>4</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5"/>
                </a:solidFill>
              </a:rPr>
              <a:t>strcpy</a:t>
            </a:r>
            <a:r>
              <a:rPr lang="en" sz="1600">
                <a:solidFill>
                  <a:schemeClr val="lt1"/>
                </a:solidFill>
              </a:rPr>
              <a:t>(filename, </a:t>
            </a:r>
            <a:r>
              <a:rPr lang="en" sz="1600">
                <a:solidFill>
                  <a:srgbClr val="E69138"/>
                </a:solidFill>
              </a:rPr>
              <a:t>"lampson83.txt"</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a file-backed page</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 </a:t>
            </a:r>
            <a:r>
              <a:rPr lang="en" sz="1600">
                <a:solidFill>
                  <a:schemeClr val="lt1"/>
                </a:solidFill>
              </a:rPr>
              <a:t>*page2</a:t>
            </a:r>
            <a:r>
              <a:rPr lang="en" sz="1600">
                <a:solidFill>
                  <a:schemeClr val="accent6"/>
                </a:solidFill>
              </a:rPr>
              <a:t> </a:t>
            </a:r>
            <a:r>
              <a:rPr lang="en" sz="1600">
                <a:solidFill>
                  <a:schemeClr val="lt1"/>
                </a:solidFill>
              </a:rPr>
              <a:t>= (</a:t>
            </a:r>
            <a:r>
              <a:rPr lang="en" sz="1600">
                <a:solidFill>
                  <a:schemeClr val="accent6"/>
                </a:solidFill>
              </a:rPr>
              <a:t>char </a:t>
            </a:r>
            <a:r>
              <a:rPr lang="en" sz="1600">
                <a:solidFill>
                  <a:schemeClr val="lt1"/>
                </a:solidFill>
              </a:rPr>
              <a:t>*) </a:t>
            </a:r>
            <a:r>
              <a:rPr lang="en" sz="1600">
                <a:solidFill>
                  <a:schemeClr val="accent5"/>
                </a:solidFill>
              </a:rPr>
              <a:t>vm_map</a:t>
            </a:r>
            <a:r>
              <a:rPr lang="en" sz="1600">
                <a:solidFill>
                  <a:schemeClr val="lt1"/>
                </a:solidFill>
              </a:rPr>
              <a:t>(filename,</a:t>
            </a:r>
            <a:r>
              <a:rPr lang="en" sz="1600">
                <a:solidFill>
                  <a:schemeClr val="accent6"/>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a:t>
            </a:r>
            <a:endParaRPr sz="1600">
              <a:solidFill>
                <a:schemeClr val="lt1"/>
              </a:solidFill>
            </a:endParaRPr>
          </a:p>
        </p:txBody>
      </p:sp>
      <p:sp>
        <p:nvSpPr>
          <p:cNvPr id="165" name="Google Shape;165;g118aac98dc9_0_62"/>
          <p:cNvSpPr txBox="1"/>
          <p:nvPr/>
        </p:nvSpPr>
        <p:spPr>
          <a:xfrm>
            <a:off x="6430425" y="1957125"/>
            <a:ext cx="2195100" cy="10467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What should the R/W enable bits be for the second virtual page? Why?</a:t>
            </a:r>
            <a:endParaRPr b="1" i="0" sz="14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18aac98dc9_0_68"/>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18aac98dc9_0_68"/>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172" name="Google Shape;172;g118aac98dc9_0_68"/>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73" name="Google Shape;173;g118aac98dc9_0_68"/>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174" name="Google Shape;174;g118aac98dc9_0_68"/>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75" name="Google Shape;175;g118aac98dc9_0_68"/>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76" name="Google Shape;176;g118aac98dc9_0_68"/>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77" name="Google Shape;177;g118aac98dc9_0_68"/>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78" name="Google Shape;178;g118aac98dc9_0_68"/>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79" name="Google Shape;179;g118aac98dc9_0_68"/>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80" name="Google Shape;180;g118aac98dc9_0_68"/>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181" name="Google Shape;181;g118aac98dc9_0_68"/>
          <p:cNvSpPr/>
          <p:nvPr/>
        </p:nvSpPr>
        <p:spPr>
          <a:xfrm>
            <a:off x="6259900" y="1873975"/>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182" name="Google Shape;182;g118aac98dc9_0_68"/>
          <p:cNvSpPr/>
          <p:nvPr/>
        </p:nvSpPr>
        <p:spPr>
          <a:xfrm>
            <a:off x="6259900" y="2318125"/>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1</a:t>
            </a:r>
            <a:endParaRPr b="0" i="0" sz="1300" u="none" cap="none" strike="noStrike">
              <a:solidFill>
                <a:schemeClr val="lt1"/>
              </a:solidFill>
              <a:latin typeface="Source Code Pro"/>
              <a:ea typeface="Source Code Pro"/>
              <a:cs typeface="Source Code Pro"/>
              <a:sym typeface="Source Code Pro"/>
            </a:endParaRPr>
          </a:p>
        </p:txBody>
      </p:sp>
      <p:sp>
        <p:nvSpPr>
          <p:cNvPr id="183" name="Google Shape;183;g118aac98dc9_0_68"/>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118aac98dc9_0_68"/>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185" name="Google Shape;185;g118aac98dc9_0_68"/>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0, ppage: 0</a:t>
            </a:r>
            <a:endParaRPr b="0" i="0" sz="1300" u="none" cap="none" strike="noStrike">
              <a:solidFill>
                <a:srgbClr val="000000"/>
              </a:solidFill>
              <a:latin typeface="Source Code Pro"/>
              <a:ea typeface="Source Code Pro"/>
              <a:cs typeface="Source Code Pro"/>
              <a:sym typeface="Source Code Pro"/>
            </a:endParaRPr>
          </a:p>
        </p:txBody>
      </p:sp>
      <p:sp>
        <p:nvSpPr>
          <p:cNvPr id="186" name="Google Shape;186;g118aac98dc9_0_68"/>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0, ppage: 0</a:t>
            </a:r>
            <a:endParaRPr b="0" i="0" sz="1300" u="none" cap="none" strike="noStrike">
              <a:solidFill>
                <a:schemeClr val="lt1"/>
              </a:solidFill>
              <a:latin typeface="Source Code Pro"/>
              <a:ea typeface="Source Code Pro"/>
              <a:cs typeface="Source Code Pro"/>
              <a:sym typeface="Source Code Pro"/>
            </a:endParaRPr>
          </a:p>
        </p:txBody>
      </p:sp>
      <p:sp>
        <p:nvSpPr>
          <p:cNvPr id="187" name="Google Shape;187;g118aac98dc9_0_68"/>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88" name="Google Shape;188;g118aac98dc9_0_68"/>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89" name="Google Shape;189;g118aac98dc9_0_68"/>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90" name="Google Shape;190;g118aac98dc9_0_68"/>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91" name="Google Shape;191;g118aac98dc9_0_68"/>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92" name="Google Shape;192;g118aac98dc9_0_68"/>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193" name="Google Shape;193;g118aac98dc9_0_68"/>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194" name="Google Shape;194;g118aac98dc9_0_68"/>
          <p:cNvCxnSpPr>
            <a:stCxn id="186" idx="3"/>
            <a:endCxn id="181" idx="1"/>
          </p:cNvCxnSpPr>
          <p:nvPr/>
        </p:nvCxnSpPr>
        <p:spPr>
          <a:xfrm>
            <a:off x="5424750" y="1652188"/>
            <a:ext cx="835200" cy="443700"/>
          </a:xfrm>
          <a:prstGeom prst="straightConnector1">
            <a:avLst/>
          </a:prstGeom>
          <a:noFill/>
          <a:ln cap="flat" cmpd="sng" w="9525">
            <a:solidFill>
              <a:schemeClr val="dk2"/>
            </a:solidFill>
            <a:prstDash val="solid"/>
            <a:round/>
            <a:headEnd len="sm" w="sm" type="none"/>
            <a:tailEnd len="med" w="med" type="triangle"/>
          </a:ln>
        </p:spPr>
      </p:cxnSp>
      <p:cxnSp>
        <p:nvCxnSpPr>
          <p:cNvPr id="195" name="Google Shape;195;g118aac98dc9_0_68"/>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196" name="Google Shape;196;g118aac98dc9_0_68"/>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197" name="Google Shape;197;g118aac98dc9_0_68"/>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198" name="Google Shape;198;g118aac98dc9_0_68"/>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199" name="Google Shape;199;g118aac98dc9_0_68"/>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200" name="Google Shape;200;g118aac98dc9_0_68"/>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201" name="Google Shape;201;g118aac98dc9_0_68"/>
          <p:cNvCxnSpPr>
            <a:stCxn id="185" idx="3"/>
            <a:endCxn id="181" idx="1"/>
          </p:cNvCxnSpPr>
          <p:nvPr/>
        </p:nvCxnSpPr>
        <p:spPr>
          <a:xfrm>
            <a:off x="5424750" y="1208038"/>
            <a:ext cx="835200" cy="888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18aac98dc9_0_10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a:t>
            </a:r>
            <a:endParaRPr/>
          </a:p>
        </p:txBody>
      </p:sp>
      <p:sp>
        <p:nvSpPr>
          <p:cNvPr id="207" name="Google Shape;207;g118aac98dc9_0_103"/>
          <p:cNvSpPr txBox="1"/>
          <p:nvPr>
            <p:ph idx="1" type="body"/>
          </p:nvPr>
        </p:nvSpPr>
        <p:spPr>
          <a:xfrm>
            <a:off x="311700" y="1468825"/>
            <a:ext cx="8520600" cy="3529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chemeClr val="accent6"/>
                </a:solidFill>
              </a:rPr>
              <a:t>int</a:t>
            </a:r>
            <a:r>
              <a:rPr lang="en" sz="1600">
                <a:solidFill>
                  <a:schemeClr val="lt1"/>
                </a:solidFill>
              </a:rPr>
              <a:t> main()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two swap-backed pages</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*page0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*page1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write the filename into virtual memory</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b="1" lang="en" sz="1600">
                <a:solidFill>
                  <a:schemeClr val="accent6"/>
                </a:solidFill>
              </a:rPr>
              <a:t>char</a:t>
            </a:r>
            <a:r>
              <a:rPr b="1" lang="en" sz="1600">
                <a:solidFill>
                  <a:schemeClr val="lt1"/>
                </a:solidFill>
              </a:rPr>
              <a:t> *filename = page0 + </a:t>
            </a:r>
            <a:r>
              <a:rPr b="1" lang="en" sz="1600">
                <a:solidFill>
                  <a:schemeClr val="dk1"/>
                </a:solidFill>
              </a:rPr>
              <a:t>VM_PAGESIZE</a:t>
            </a:r>
            <a:r>
              <a:rPr b="1" lang="en" sz="1600">
                <a:solidFill>
                  <a:schemeClr val="lt1"/>
                </a:solidFill>
              </a:rPr>
              <a:t> - </a:t>
            </a:r>
            <a:r>
              <a:rPr b="1" lang="en" sz="1600">
                <a:solidFill>
                  <a:srgbClr val="E69138"/>
                </a:solidFill>
              </a:rPr>
              <a:t>4</a:t>
            </a:r>
            <a:r>
              <a:rPr b="1" lang="en" sz="1600">
                <a:solidFill>
                  <a:schemeClr val="lt1"/>
                </a:solidFill>
              </a:rPr>
              <a:t>;</a:t>
            </a:r>
            <a:endParaRPr b="1"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5"/>
                </a:solidFill>
              </a:rPr>
              <a:t>strcpy</a:t>
            </a:r>
            <a:r>
              <a:rPr lang="en" sz="1600">
                <a:solidFill>
                  <a:schemeClr val="lt1"/>
                </a:solidFill>
              </a:rPr>
              <a:t>(filename, </a:t>
            </a:r>
            <a:r>
              <a:rPr lang="en" sz="1600">
                <a:solidFill>
                  <a:srgbClr val="E69138"/>
                </a:solidFill>
              </a:rPr>
              <a:t>"lampson83.txt"</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a file-backed page</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 </a:t>
            </a:r>
            <a:r>
              <a:rPr lang="en" sz="1600">
                <a:solidFill>
                  <a:schemeClr val="lt1"/>
                </a:solidFill>
              </a:rPr>
              <a:t>*page2</a:t>
            </a:r>
            <a:r>
              <a:rPr lang="en" sz="1600">
                <a:solidFill>
                  <a:schemeClr val="accent6"/>
                </a:solidFill>
              </a:rPr>
              <a:t> </a:t>
            </a:r>
            <a:r>
              <a:rPr lang="en" sz="1600">
                <a:solidFill>
                  <a:schemeClr val="lt1"/>
                </a:solidFill>
              </a:rPr>
              <a:t>= (</a:t>
            </a:r>
            <a:r>
              <a:rPr lang="en" sz="1600">
                <a:solidFill>
                  <a:schemeClr val="accent6"/>
                </a:solidFill>
              </a:rPr>
              <a:t>char </a:t>
            </a:r>
            <a:r>
              <a:rPr lang="en" sz="1600">
                <a:solidFill>
                  <a:schemeClr val="lt1"/>
                </a:solidFill>
              </a:rPr>
              <a:t>*) </a:t>
            </a:r>
            <a:r>
              <a:rPr lang="en" sz="1600">
                <a:solidFill>
                  <a:schemeClr val="accent5"/>
                </a:solidFill>
              </a:rPr>
              <a:t>vm_map</a:t>
            </a:r>
            <a:r>
              <a:rPr lang="en" sz="1600">
                <a:solidFill>
                  <a:schemeClr val="lt1"/>
                </a:solidFill>
              </a:rPr>
              <a:t>(filename,</a:t>
            </a:r>
            <a:r>
              <a:rPr lang="en" sz="1600">
                <a:solidFill>
                  <a:schemeClr val="accent6"/>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a:t>
            </a:r>
            <a:endParaRPr sz="1600">
              <a:solidFill>
                <a:schemeClr val="lt1"/>
              </a:solidFill>
            </a:endParaRPr>
          </a:p>
        </p:txBody>
      </p:sp>
      <p:sp>
        <p:nvSpPr>
          <p:cNvPr id="208" name="Google Shape;208;g118aac98dc9_0_103"/>
          <p:cNvSpPr txBox="1"/>
          <p:nvPr/>
        </p:nvSpPr>
        <p:spPr>
          <a:xfrm>
            <a:off x="6299900" y="2711175"/>
            <a:ext cx="2195100" cy="8313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Which virtual page does filename point to?</a:t>
            </a:r>
            <a:endParaRPr b="1" i="0" sz="14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18aac98dc9_0_109"/>
          <p:cNvSpPr/>
          <p:nvPr/>
        </p:nvSpPr>
        <p:spPr>
          <a:xfrm>
            <a:off x="1506688" y="2566000"/>
            <a:ext cx="685800" cy="6858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214" name="Google Shape;214;g118aac98dc9_0_109"/>
          <p:cNvSpPr/>
          <p:nvPr/>
        </p:nvSpPr>
        <p:spPr>
          <a:xfrm>
            <a:off x="2192488" y="2566000"/>
            <a:ext cx="685800" cy="6858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215" name="Google Shape;215;g118aac98dc9_0_109"/>
          <p:cNvSpPr/>
          <p:nvPr/>
        </p:nvSpPr>
        <p:spPr>
          <a:xfrm>
            <a:off x="2878288" y="2566000"/>
            <a:ext cx="685800" cy="6858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216" name="Google Shape;216;g118aac98dc9_0_109"/>
          <p:cNvSpPr/>
          <p:nvPr/>
        </p:nvSpPr>
        <p:spPr>
          <a:xfrm>
            <a:off x="3564088" y="2566000"/>
            <a:ext cx="685800" cy="6858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217" name="Google Shape;217;g118aac98dc9_0_109"/>
          <p:cNvSpPr/>
          <p:nvPr/>
        </p:nvSpPr>
        <p:spPr>
          <a:xfrm>
            <a:off x="4249888" y="2566000"/>
            <a:ext cx="685800" cy="6858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218" name="Google Shape;218;g118aac98dc9_0_109"/>
          <p:cNvSpPr/>
          <p:nvPr/>
        </p:nvSpPr>
        <p:spPr>
          <a:xfrm>
            <a:off x="4935688" y="2566000"/>
            <a:ext cx="685800" cy="6858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219" name="Google Shape;219;g118aac98dc9_0_109"/>
          <p:cNvSpPr/>
          <p:nvPr/>
        </p:nvSpPr>
        <p:spPr>
          <a:xfrm>
            <a:off x="5621488" y="2566000"/>
            <a:ext cx="685800" cy="6858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220" name="Google Shape;220;g118aac98dc9_0_109"/>
          <p:cNvSpPr/>
          <p:nvPr/>
        </p:nvSpPr>
        <p:spPr>
          <a:xfrm>
            <a:off x="6307288" y="2566000"/>
            <a:ext cx="685800" cy="6858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221" name="Google Shape;221;g118aac98dc9_0_109"/>
          <p:cNvSpPr/>
          <p:nvPr/>
        </p:nvSpPr>
        <p:spPr>
          <a:xfrm>
            <a:off x="6993088" y="2566000"/>
            <a:ext cx="685800" cy="6858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222" name="Google Shape;222;g118aac98dc9_0_109"/>
          <p:cNvSpPr/>
          <p:nvPr/>
        </p:nvSpPr>
        <p:spPr>
          <a:xfrm>
            <a:off x="7678888" y="2566000"/>
            <a:ext cx="685800" cy="6858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223" name="Google Shape;223;g118aac98dc9_0_109"/>
          <p:cNvSpPr/>
          <p:nvPr/>
        </p:nvSpPr>
        <p:spPr>
          <a:xfrm>
            <a:off x="820888" y="2566000"/>
            <a:ext cx="685800" cy="6858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Source Code Pro"/>
              <a:ea typeface="Source Code Pro"/>
              <a:cs typeface="Source Code Pro"/>
              <a:sym typeface="Source Code Pro"/>
            </a:endParaRPr>
          </a:p>
        </p:txBody>
      </p:sp>
      <p:sp>
        <p:nvSpPr>
          <p:cNvPr id="224" name="Google Shape;224;g118aac98dc9_0_109"/>
          <p:cNvSpPr txBox="1"/>
          <p:nvPr/>
        </p:nvSpPr>
        <p:spPr>
          <a:xfrm>
            <a:off x="265438" y="270880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225" name="Google Shape;225;g118aac98dc9_0_109"/>
          <p:cNvCxnSpPr/>
          <p:nvPr/>
        </p:nvCxnSpPr>
        <p:spPr>
          <a:xfrm flipH="1">
            <a:off x="820988" y="1930200"/>
            <a:ext cx="6600" cy="597600"/>
          </a:xfrm>
          <a:prstGeom prst="straightConnector1">
            <a:avLst/>
          </a:prstGeom>
          <a:noFill/>
          <a:ln cap="flat" cmpd="sng" w="19050">
            <a:solidFill>
              <a:schemeClr val="dk2"/>
            </a:solidFill>
            <a:prstDash val="solid"/>
            <a:round/>
            <a:headEnd len="sm" w="sm" type="none"/>
            <a:tailEnd len="med" w="med" type="triangle"/>
          </a:ln>
        </p:spPr>
      </p:cxnSp>
      <p:cxnSp>
        <p:nvCxnSpPr>
          <p:cNvPr id="226" name="Google Shape;226;g118aac98dc9_0_109"/>
          <p:cNvCxnSpPr/>
          <p:nvPr/>
        </p:nvCxnSpPr>
        <p:spPr>
          <a:xfrm flipH="1">
            <a:off x="3564313" y="1937875"/>
            <a:ext cx="3900" cy="589800"/>
          </a:xfrm>
          <a:prstGeom prst="straightConnector1">
            <a:avLst/>
          </a:prstGeom>
          <a:noFill/>
          <a:ln cap="flat" cmpd="sng" w="19050">
            <a:solidFill>
              <a:schemeClr val="dk2"/>
            </a:solidFill>
            <a:prstDash val="solid"/>
            <a:round/>
            <a:headEnd len="sm" w="sm" type="none"/>
            <a:tailEnd len="med" w="med" type="triangle"/>
          </a:ln>
        </p:spPr>
      </p:cxnSp>
      <p:sp>
        <p:nvSpPr>
          <p:cNvPr id="227" name="Google Shape;227;g118aac98dc9_0_109"/>
          <p:cNvSpPr txBox="1"/>
          <p:nvPr/>
        </p:nvSpPr>
        <p:spPr>
          <a:xfrm>
            <a:off x="2813300" y="1437850"/>
            <a:ext cx="506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(VM_ARENA_BASEADDR + VM_PAGESIZE)</a:t>
            </a:r>
            <a:endParaRPr b="1" i="0" sz="1800" u="none" cap="none" strike="noStrike">
              <a:solidFill>
                <a:srgbClr val="000000"/>
              </a:solidFill>
              <a:latin typeface="Source Code Pro"/>
              <a:ea typeface="Source Code Pro"/>
              <a:cs typeface="Source Code Pro"/>
              <a:sym typeface="Source Code Pro"/>
            </a:endParaRPr>
          </a:p>
        </p:txBody>
      </p:sp>
      <p:sp>
        <p:nvSpPr>
          <p:cNvPr id="228" name="Google Shape;228;g118aac98dc9_0_109"/>
          <p:cNvSpPr txBox="1"/>
          <p:nvPr/>
        </p:nvSpPr>
        <p:spPr>
          <a:xfrm>
            <a:off x="333738" y="13774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229" name="Google Shape;229;g118aac98dc9_0_109"/>
          <p:cNvSpPr txBox="1"/>
          <p:nvPr/>
        </p:nvSpPr>
        <p:spPr>
          <a:xfrm>
            <a:off x="919663" y="33043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0x60000</a:t>
            </a:r>
            <a:endParaRPr b="1" i="0" sz="1800" u="none" cap="none" strike="noStrike">
              <a:solidFill>
                <a:srgbClr val="000000"/>
              </a:solidFill>
              <a:latin typeface="Source Code Pro"/>
              <a:ea typeface="Source Code Pro"/>
              <a:cs typeface="Source Code Pro"/>
              <a:sym typeface="Source Code Pro"/>
            </a:endParaRPr>
          </a:p>
        </p:txBody>
      </p:sp>
      <p:sp>
        <p:nvSpPr>
          <p:cNvPr id="230" name="Google Shape;230;g118aac98dc9_0_109"/>
          <p:cNvSpPr txBox="1"/>
          <p:nvPr/>
        </p:nvSpPr>
        <p:spPr>
          <a:xfrm>
            <a:off x="4680213" y="33043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0x60001</a:t>
            </a:r>
            <a:endParaRPr b="1" i="0" sz="1800" u="none" cap="none" strike="noStrike">
              <a:solidFill>
                <a:srgbClr val="000000"/>
              </a:solidFill>
              <a:latin typeface="Source Code Pro"/>
              <a:ea typeface="Source Code Pro"/>
              <a:cs typeface="Source Code Pro"/>
              <a:sym typeface="Source Code Pro"/>
            </a:endParaRPr>
          </a:p>
        </p:txBody>
      </p:sp>
      <p:sp>
        <p:nvSpPr>
          <p:cNvPr id="231" name="Google Shape;231;g118aac98dc9_0_109"/>
          <p:cNvSpPr txBox="1"/>
          <p:nvPr/>
        </p:nvSpPr>
        <p:spPr>
          <a:xfrm>
            <a:off x="8418838" y="270880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18aac98dc9_0_13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a:t>
            </a:r>
            <a:endParaRPr/>
          </a:p>
        </p:txBody>
      </p:sp>
      <p:sp>
        <p:nvSpPr>
          <p:cNvPr id="237" name="Google Shape;237;g118aac98dc9_0_131"/>
          <p:cNvSpPr txBox="1"/>
          <p:nvPr>
            <p:ph idx="1" type="body"/>
          </p:nvPr>
        </p:nvSpPr>
        <p:spPr>
          <a:xfrm>
            <a:off x="311700" y="1468825"/>
            <a:ext cx="8520600" cy="3529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chemeClr val="accent6"/>
                </a:solidFill>
              </a:rPr>
              <a:t>int</a:t>
            </a:r>
            <a:r>
              <a:rPr lang="en" sz="1600">
                <a:solidFill>
                  <a:schemeClr val="lt1"/>
                </a:solidFill>
              </a:rPr>
              <a:t> main()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two swap-backed pages</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*page0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*page1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write the filename into virtual memory</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*filename = page0 + </a:t>
            </a:r>
            <a:r>
              <a:rPr lang="en" sz="1600">
                <a:solidFill>
                  <a:schemeClr val="dk1"/>
                </a:solidFill>
              </a:rPr>
              <a:t>VM_PAGESIZE</a:t>
            </a:r>
            <a:r>
              <a:rPr lang="en" sz="1600">
                <a:solidFill>
                  <a:schemeClr val="lt1"/>
                </a:solidFill>
              </a:rPr>
              <a:t> - </a:t>
            </a:r>
            <a:r>
              <a:rPr lang="en" sz="1600">
                <a:solidFill>
                  <a:srgbClr val="E69138"/>
                </a:solidFill>
              </a:rPr>
              <a:t>4</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b="1" lang="en" sz="1600">
                <a:solidFill>
                  <a:schemeClr val="accent5"/>
                </a:solidFill>
              </a:rPr>
              <a:t>strcpy</a:t>
            </a:r>
            <a:r>
              <a:rPr b="1" lang="en" sz="1600">
                <a:solidFill>
                  <a:schemeClr val="lt1"/>
                </a:solidFill>
              </a:rPr>
              <a:t>(filename, </a:t>
            </a:r>
            <a:r>
              <a:rPr b="1" lang="en" sz="1600">
                <a:solidFill>
                  <a:srgbClr val="E69138"/>
                </a:solidFill>
              </a:rPr>
              <a:t>"lampson83.txt"</a:t>
            </a:r>
            <a:r>
              <a:rPr b="1" lang="en" sz="1600">
                <a:solidFill>
                  <a:schemeClr val="lt1"/>
                </a:solidFill>
              </a:rPr>
              <a:t>);</a:t>
            </a:r>
            <a:endParaRPr b="1"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a file-backed page</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 </a:t>
            </a:r>
            <a:r>
              <a:rPr lang="en" sz="1600">
                <a:solidFill>
                  <a:schemeClr val="lt1"/>
                </a:solidFill>
              </a:rPr>
              <a:t>*page2</a:t>
            </a:r>
            <a:r>
              <a:rPr lang="en" sz="1600">
                <a:solidFill>
                  <a:schemeClr val="accent6"/>
                </a:solidFill>
              </a:rPr>
              <a:t> </a:t>
            </a:r>
            <a:r>
              <a:rPr lang="en" sz="1600">
                <a:solidFill>
                  <a:schemeClr val="lt1"/>
                </a:solidFill>
              </a:rPr>
              <a:t>= (</a:t>
            </a:r>
            <a:r>
              <a:rPr lang="en" sz="1600">
                <a:solidFill>
                  <a:schemeClr val="accent6"/>
                </a:solidFill>
              </a:rPr>
              <a:t>char </a:t>
            </a:r>
            <a:r>
              <a:rPr lang="en" sz="1600">
                <a:solidFill>
                  <a:schemeClr val="lt1"/>
                </a:solidFill>
              </a:rPr>
              <a:t>*) </a:t>
            </a:r>
            <a:r>
              <a:rPr lang="en" sz="1600">
                <a:solidFill>
                  <a:schemeClr val="accent5"/>
                </a:solidFill>
              </a:rPr>
              <a:t>vm_map</a:t>
            </a:r>
            <a:r>
              <a:rPr lang="en" sz="1600">
                <a:solidFill>
                  <a:schemeClr val="lt1"/>
                </a:solidFill>
              </a:rPr>
              <a:t>(filename,</a:t>
            </a:r>
            <a:r>
              <a:rPr lang="en" sz="1600">
                <a:solidFill>
                  <a:schemeClr val="accent6"/>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a:t>
            </a:r>
            <a:endParaRPr sz="1600">
              <a:solidFill>
                <a:schemeClr val="lt1"/>
              </a:solidFill>
            </a:endParaRPr>
          </a:p>
        </p:txBody>
      </p:sp>
      <p:sp>
        <p:nvSpPr>
          <p:cNvPr id="238" name="Google Shape;238;g118aac98dc9_0_131"/>
          <p:cNvSpPr txBox="1"/>
          <p:nvPr/>
        </p:nvSpPr>
        <p:spPr>
          <a:xfrm>
            <a:off x="6230800" y="2995225"/>
            <a:ext cx="2195100" cy="10467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What instructions will this strcpy execute, and to what pages?</a:t>
            </a:r>
            <a:endParaRPr b="1" i="0" sz="14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18aac98dc9_0_137"/>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44" name="Google Shape;244;g118aac98dc9_0_137"/>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45" name="Google Shape;245;g118aac98dc9_0_137"/>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46" name="Google Shape;246;g118aac98dc9_0_137"/>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47" name="Google Shape;247;g118aac98dc9_0_137"/>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48" name="Google Shape;248;g118aac98dc9_0_137"/>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49" name="Google Shape;249;g118aac98dc9_0_137"/>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50" name="Google Shape;250;g118aac98dc9_0_137"/>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51" name="Google Shape;251;g118aac98dc9_0_137"/>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52" name="Google Shape;252;g118aac98dc9_0_137"/>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53" name="Google Shape;253;g118aac98dc9_0_137"/>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54" name="Google Shape;254;g118aac98dc9_0_137"/>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255" name="Google Shape;255;g118aac98dc9_0_137"/>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256" name="Google Shape;256;g118aac98dc9_0_137"/>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257" name="Google Shape;257;g118aac98dc9_0_137"/>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0x60000</a:t>
            </a:r>
            <a:endParaRPr b="1" i="0" sz="1800" u="none" cap="none" strike="noStrike">
              <a:solidFill>
                <a:srgbClr val="000000"/>
              </a:solidFill>
              <a:latin typeface="Source Code Pro"/>
              <a:ea typeface="Source Code Pro"/>
              <a:cs typeface="Source Code Pro"/>
              <a:sym typeface="Source Code Pro"/>
            </a:endParaRPr>
          </a:p>
        </p:txBody>
      </p:sp>
      <p:sp>
        <p:nvSpPr>
          <p:cNvPr id="258" name="Google Shape;258;g118aac98dc9_0_137"/>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0x60001</a:t>
            </a:r>
            <a:endParaRPr b="1" i="0" sz="1800" u="none" cap="none" strike="noStrike">
              <a:solidFill>
                <a:srgbClr val="000000"/>
              </a:solidFill>
              <a:latin typeface="Source Code Pro"/>
              <a:ea typeface="Source Code Pro"/>
              <a:cs typeface="Source Code Pro"/>
              <a:sym typeface="Source Code Pro"/>
            </a:endParaRPr>
          </a:p>
        </p:txBody>
      </p:sp>
      <p:sp>
        <p:nvSpPr>
          <p:cNvPr id="259" name="Google Shape;259;g118aac98dc9_0_137"/>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60" name="Google Shape;260;g118aac98dc9_0_137"/>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261" name="Google Shape;261;g118aac98dc9_0_137"/>
          <p:cNvSpPr txBox="1"/>
          <p:nvPr/>
        </p:nvSpPr>
        <p:spPr>
          <a:xfrm>
            <a:off x="507775" y="487200"/>
            <a:ext cx="8509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Source Code Pro"/>
                <a:ea typeface="Source Code Pro"/>
                <a:cs typeface="Source Code Pro"/>
                <a:sym typeface="Source Code Pro"/>
              </a:rPr>
              <a:t>Note: this diagram shows </a:t>
            </a:r>
            <a:r>
              <a:rPr b="1" i="0" lang="en" sz="1800" u="none" cap="none" strike="noStrike">
                <a:solidFill>
                  <a:srgbClr val="000000"/>
                </a:solidFill>
                <a:latin typeface="Source Code Pro"/>
                <a:ea typeface="Source Code Pro"/>
                <a:cs typeface="Source Code Pro"/>
                <a:sym typeface="Source Code Pro"/>
              </a:rPr>
              <a:t>virtual</a:t>
            </a:r>
            <a:r>
              <a:rPr b="0" i="0" lang="en" sz="1800" u="none" cap="none" strike="noStrike">
                <a:solidFill>
                  <a:srgbClr val="000000"/>
                </a:solidFill>
                <a:latin typeface="Source Code Pro"/>
                <a:ea typeface="Source Code Pro"/>
                <a:cs typeface="Source Code Pro"/>
                <a:sym typeface="Source Code Pro"/>
              </a:rPr>
              <a:t> memory, not physical memory</a:t>
            </a:r>
            <a:endParaRPr b="0" i="0" sz="18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18aac98dc9_0_158"/>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67" name="Google Shape;267;g118aac98dc9_0_158"/>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68" name="Google Shape;268;g118aac98dc9_0_158"/>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69" name="Google Shape;269;g118aac98dc9_0_158"/>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70" name="Google Shape;270;g118aac98dc9_0_158"/>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71" name="Google Shape;271;g118aac98dc9_0_158"/>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72" name="Google Shape;272;g118aac98dc9_0_158"/>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73" name="Google Shape;273;g118aac98dc9_0_158"/>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74" name="Google Shape;274;g118aac98dc9_0_158"/>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75" name="Google Shape;275;g118aac98dc9_0_158"/>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76" name="Google Shape;276;g118aac98dc9_0_158"/>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77" name="Google Shape;277;g118aac98dc9_0_158"/>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278" name="Google Shape;278;g118aac98dc9_0_158"/>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279" name="Google Shape;279;g118aac98dc9_0_158"/>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280" name="Google Shape;280;g118aac98dc9_0_158"/>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Source Code Pro"/>
                <a:ea typeface="Source Code Pro"/>
                <a:cs typeface="Source Code Pro"/>
                <a:sym typeface="Source Code Pro"/>
              </a:rPr>
              <a:t>Virtual Page 0x60000</a:t>
            </a:r>
            <a:endParaRPr b="1" i="0" sz="1800" u="none" cap="none" strike="noStrike">
              <a:solidFill>
                <a:srgbClr val="FF0000"/>
              </a:solidFill>
              <a:latin typeface="Source Code Pro"/>
              <a:ea typeface="Source Code Pro"/>
              <a:cs typeface="Source Code Pro"/>
              <a:sym typeface="Source Code Pro"/>
            </a:endParaRPr>
          </a:p>
        </p:txBody>
      </p:sp>
      <p:sp>
        <p:nvSpPr>
          <p:cNvPr id="281" name="Google Shape;281;g118aac98dc9_0_158"/>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0x60001</a:t>
            </a:r>
            <a:endParaRPr b="1" i="0" sz="1800" u="none" cap="none" strike="noStrike">
              <a:solidFill>
                <a:srgbClr val="000000"/>
              </a:solidFill>
              <a:latin typeface="Source Code Pro"/>
              <a:ea typeface="Source Code Pro"/>
              <a:cs typeface="Source Code Pro"/>
              <a:sym typeface="Source Code Pro"/>
            </a:endParaRPr>
          </a:p>
        </p:txBody>
      </p:sp>
      <p:sp>
        <p:nvSpPr>
          <p:cNvPr id="282" name="Google Shape;282;g118aac98dc9_0_158"/>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83" name="Google Shape;283;g118aac98dc9_0_158"/>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284" name="Google Shape;284;g118aac98dc9_0_158"/>
          <p:cNvSpPr txBox="1"/>
          <p:nvPr/>
        </p:nvSpPr>
        <p:spPr>
          <a:xfrm>
            <a:off x="3345525" y="725575"/>
            <a:ext cx="190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Source Code Pro"/>
                <a:ea typeface="Source Code Pro"/>
                <a:cs typeface="Source Code Pro"/>
                <a:sym typeface="Source Code Pro"/>
              </a:rPr>
              <a:t>store "l"</a:t>
            </a:r>
            <a:endParaRPr b="1" i="0" sz="2400" u="none" cap="none" strike="noStrike">
              <a:solidFill>
                <a:srgbClr val="000000"/>
              </a:solidFill>
              <a:latin typeface="Source Code Pro"/>
              <a:ea typeface="Source Code Pro"/>
              <a:cs typeface="Source Code Pro"/>
              <a:sym typeface="Source Code Pro"/>
            </a:endParaRPr>
          </a:p>
        </p:txBody>
      </p:sp>
      <p:cxnSp>
        <p:nvCxnSpPr>
          <p:cNvPr id="285" name="Google Shape;285;g118aac98dc9_0_158"/>
          <p:cNvCxnSpPr>
            <a:stCxn id="284" idx="2"/>
            <a:endCxn id="276" idx="0"/>
          </p:cNvCxnSpPr>
          <p:nvPr/>
        </p:nvCxnSpPr>
        <p:spPr>
          <a:xfrm flipH="1">
            <a:off x="1425375" y="1279675"/>
            <a:ext cx="2872500" cy="1147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18aac98dc9_0_181"/>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91" name="Google Shape;291;g118aac98dc9_0_181"/>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92" name="Google Shape;292;g118aac98dc9_0_181"/>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93" name="Google Shape;293;g118aac98dc9_0_181"/>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94" name="Google Shape;294;g118aac98dc9_0_181"/>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95" name="Google Shape;295;g118aac98dc9_0_181"/>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96" name="Google Shape;296;g118aac98dc9_0_181"/>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97" name="Google Shape;297;g118aac98dc9_0_181"/>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98" name="Google Shape;298;g118aac98dc9_0_181"/>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299" name="Google Shape;299;g118aac98dc9_0_181"/>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00" name="Google Shape;300;g118aac98dc9_0_181"/>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l</a:t>
            </a:r>
            <a:endParaRPr b="1" i="0" sz="2400" u="none" cap="none" strike="noStrike">
              <a:solidFill>
                <a:schemeClr val="lt1"/>
              </a:solidFill>
              <a:latin typeface="Source Code Pro"/>
              <a:ea typeface="Source Code Pro"/>
              <a:cs typeface="Source Code Pro"/>
              <a:sym typeface="Source Code Pro"/>
            </a:endParaRPr>
          </a:p>
        </p:txBody>
      </p:sp>
      <p:sp>
        <p:nvSpPr>
          <p:cNvPr id="301" name="Google Shape;301;g118aac98dc9_0_181"/>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302" name="Google Shape;302;g118aac98dc9_0_181"/>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303" name="Google Shape;303;g118aac98dc9_0_181"/>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304" name="Google Shape;304;g118aac98dc9_0_181"/>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Source Code Pro"/>
                <a:ea typeface="Source Code Pro"/>
                <a:cs typeface="Source Code Pro"/>
                <a:sym typeface="Source Code Pro"/>
              </a:rPr>
              <a:t>Virtual Page 0x60000</a:t>
            </a:r>
            <a:endParaRPr b="1" i="0" sz="1800" u="none" cap="none" strike="noStrike">
              <a:solidFill>
                <a:srgbClr val="FF0000"/>
              </a:solidFill>
              <a:latin typeface="Source Code Pro"/>
              <a:ea typeface="Source Code Pro"/>
              <a:cs typeface="Source Code Pro"/>
              <a:sym typeface="Source Code Pro"/>
            </a:endParaRPr>
          </a:p>
        </p:txBody>
      </p:sp>
      <p:sp>
        <p:nvSpPr>
          <p:cNvPr id="305" name="Google Shape;305;g118aac98dc9_0_181"/>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0x60001</a:t>
            </a:r>
            <a:endParaRPr b="1" i="0" sz="1800" u="none" cap="none" strike="noStrike">
              <a:solidFill>
                <a:srgbClr val="000000"/>
              </a:solidFill>
              <a:latin typeface="Source Code Pro"/>
              <a:ea typeface="Source Code Pro"/>
              <a:cs typeface="Source Code Pro"/>
              <a:sym typeface="Source Code Pro"/>
            </a:endParaRPr>
          </a:p>
        </p:txBody>
      </p:sp>
      <p:sp>
        <p:nvSpPr>
          <p:cNvPr id="306" name="Google Shape;306;g118aac98dc9_0_181"/>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07" name="Google Shape;307;g118aac98dc9_0_181"/>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308" name="Google Shape;308;g118aac98dc9_0_181"/>
          <p:cNvSpPr txBox="1"/>
          <p:nvPr/>
        </p:nvSpPr>
        <p:spPr>
          <a:xfrm>
            <a:off x="3345525" y="725575"/>
            <a:ext cx="190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Source Code Pro"/>
                <a:ea typeface="Source Code Pro"/>
                <a:cs typeface="Source Code Pro"/>
                <a:sym typeface="Source Code Pro"/>
              </a:rPr>
              <a:t>store "a"</a:t>
            </a:r>
            <a:endParaRPr b="1" i="0" sz="2400" u="none" cap="none" strike="noStrike">
              <a:solidFill>
                <a:srgbClr val="000000"/>
              </a:solidFill>
              <a:latin typeface="Source Code Pro"/>
              <a:ea typeface="Source Code Pro"/>
              <a:cs typeface="Source Code Pro"/>
              <a:sym typeface="Source Code Pro"/>
            </a:endParaRPr>
          </a:p>
        </p:txBody>
      </p:sp>
      <p:cxnSp>
        <p:nvCxnSpPr>
          <p:cNvPr id="309" name="Google Shape;309;g118aac98dc9_0_181"/>
          <p:cNvCxnSpPr>
            <a:stCxn id="308" idx="2"/>
            <a:endCxn id="290" idx="0"/>
          </p:cNvCxnSpPr>
          <p:nvPr/>
        </p:nvCxnSpPr>
        <p:spPr>
          <a:xfrm flipH="1">
            <a:off x="1974075" y="1279675"/>
            <a:ext cx="2323800" cy="1147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18aac98dc9_0_204"/>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a:t>
            </a:r>
            <a:endParaRPr b="1" i="0" sz="2400" u="none" cap="none" strike="noStrike">
              <a:solidFill>
                <a:schemeClr val="lt1"/>
              </a:solidFill>
              <a:latin typeface="Source Code Pro"/>
              <a:ea typeface="Source Code Pro"/>
              <a:cs typeface="Source Code Pro"/>
              <a:sym typeface="Source Code Pro"/>
            </a:endParaRPr>
          </a:p>
        </p:txBody>
      </p:sp>
      <p:sp>
        <p:nvSpPr>
          <p:cNvPr id="315" name="Google Shape;315;g118aac98dc9_0_204"/>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16" name="Google Shape;316;g118aac98dc9_0_204"/>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17" name="Google Shape;317;g118aac98dc9_0_204"/>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18" name="Google Shape;318;g118aac98dc9_0_204"/>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19" name="Google Shape;319;g118aac98dc9_0_204"/>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20" name="Google Shape;320;g118aac98dc9_0_204"/>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21" name="Google Shape;321;g118aac98dc9_0_204"/>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22" name="Google Shape;322;g118aac98dc9_0_204"/>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23" name="Google Shape;323;g118aac98dc9_0_204"/>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24" name="Google Shape;324;g118aac98dc9_0_204"/>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l</a:t>
            </a:r>
            <a:endParaRPr b="1" i="0" sz="2400" u="none" cap="none" strike="noStrike">
              <a:solidFill>
                <a:schemeClr val="lt1"/>
              </a:solidFill>
              <a:latin typeface="Source Code Pro"/>
              <a:ea typeface="Source Code Pro"/>
              <a:cs typeface="Source Code Pro"/>
              <a:sym typeface="Source Code Pro"/>
            </a:endParaRPr>
          </a:p>
        </p:txBody>
      </p:sp>
      <p:sp>
        <p:nvSpPr>
          <p:cNvPr id="325" name="Google Shape;325;g118aac98dc9_0_204"/>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326" name="Google Shape;326;g118aac98dc9_0_204"/>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327" name="Google Shape;327;g118aac98dc9_0_204"/>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328" name="Google Shape;328;g118aac98dc9_0_204"/>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Source Code Pro"/>
                <a:ea typeface="Source Code Pro"/>
                <a:cs typeface="Source Code Pro"/>
                <a:sym typeface="Source Code Pro"/>
              </a:rPr>
              <a:t>Virtual Page 0x60000</a:t>
            </a:r>
            <a:endParaRPr b="1" i="0" sz="1800" u="none" cap="none" strike="noStrike">
              <a:solidFill>
                <a:srgbClr val="FF0000"/>
              </a:solidFill>
              <a:latin typeface="Source Code Pro"/>
              <a:ea typeface="Source Code Pro"/>
              <a:cs typeface="Source Code Pro"/>
              <a:sym typeface="Source Code Pro"/>
            </a:endParaRPr>
          </a:p>
        </p:txBody>
      </p:sp>
      <p:sp>
        <p:nvSpPr>
          <p:cNvPr id="329" name="Google Shape;329;g118aac98dc9_0_204"/>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0x60001</a:t>
            </a:r>
            <a:endParaRPr b="1" i="0" sz="1800" u="none" cap="none" strike="noStrike">
              <a:solidFill>
                <a:srgbClr val="000000"/>
              </a:solidFill>
              <a:latin typeface="Source Code Pro"/>
              <a:ea typeface="Source Code Pro"/>
              <a:cs typeface="Source Code Pro"/>
              <a:sym typeface="Source Code Pro"/>
            </a:endParaRPr>
          </a:p>
        </p:txBody>
      </p:sp>
      <p:sp>
        <p:nvSpPr>
          <p:cNvPr id="330" name="Google Shape;330;g118aac98dc9_0_204"/>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31" name="Google Shape;331;g118aac98dc9_0_204"/>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332" name="Google Shape;332;g118aac98dc9_0_204"/>
          <p:cNvSpPr txBox="1"/>
          <p:nvPr/>
        </p:nvSpPr>
        <p:spPr>
          <a:xfrm>
            <a:off x="3345525" y="725575"/>
            <a:ext cx="190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Source Code Pro"/>
                <a:ea typeface="Source Code Pro"/>
                <a:cs typeface="Source Code Pro"/>
                <a:sym typeface="Source Code Pro"/>
              </a:rPr>
              <a:t>store "m"</a:t>
            </a:r>
            <a:endParaRPr b="1" i="0" sz="2400" u="none" cap="none" strike="noStrike">
              <a:solidFill>
                <a:srgbClr val="000000"/>
              </a:solidFill>
              <a:latin typeface="Source Code Pro"/>
              <a:ea typeface="Source Code Pro"/>
              <a:cs typeface="Source Code Pro"/>
              <a:sym typeface="Source Code Pro"/>
            </a:endParaRPr>
          </a:p>
        </p:txBody>
      </p:sp>
      <p:cxnSp>
        <p:nvCxnSpPr>
          <p:cNvPr id="333" name="Google Shape;333;g118aac98dc9_0_204"/>
          <p:cNvCxnSpPr>
            <a:stCxn id="332" idx="2"/>
            <a:endCxn id="315" idx="0"/>
          </p:cNvCxnSpPr>
          <p:nvPr/>
        </p:nvCxnSpPr>
        <p:spPr>
          <a:xfrm flipH="1">
            <a:off x="2522475" y="1279675"/>
            <a:ext cx="1775400" cy="1147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2168979870e_0_2"/>
          <p:cNvSpPr txBox="1"/>
          <p:nvPr>
            <p:ph idx="1" type="subTitle"/>
          </p:nvPr>
        </p:nvSpPr>
        <p:spPr>
          <a:xfrm>
            <a:off x="256600" y="2926926"/>
            <a:ext cx="4045200" cy="134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900"/>
              <a:buNone/>
            </a:pPr>
            <a:r>
              <a:rPr lang="en" sz="2400"/>
              <a:t>Today: 03/10</a:t>
            </a:r>
            <a:endParaRPr sz="2400"/>
          </a:p>
        </p:txBody>
      </p:sp>
      <p:sp>
        <p:nvSpPr>
          <p:cNvPr id="75" name="Google Shape;75;g2168979870e_0_2"/>
          <p:cNvSpPr txBox="1"/>
          <p:nvPr>
            <p:ph idx="2" type="body"/>
          </p:nvPr>
        </p:nvSpPr>
        <p:spPr>
          <a:xfrm>
            <a:off x="4948400" y="457350"/>
            <a:ext cx="3837000" cy="4228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t/>
            </a:r>
            <a:endParaRPr sz="2400" u="sng"/>
          </a:p>
          <a:p>
            <a:pPr indent="0" lvl="0" marL="0" rtl="0" algn="ctr">
              <a:lnSpc>
                <a:spcPct val="150000"/>
              </a:lnSpc>
              <a:spcBef>
                <a:spcPts val="0"/>
              </a:spcBef>
              <a:spcAft>
                <a:spcPts val="0"/>
              </a:spcAft>
              <a:buSzPts val="1800"/>
              <a:buNone/>
            </a:pPr>
            <a:r>
              <a:rPr lang="en" sz="2400" u="sng"/>
              <a:t>Project 3</a:t>
            </a:r>
            <a:endParaRPr/>
          </a:p>
          <a:p>
            <a:pPr indent="0" lvl="0" marL="0" rtl="0" algn="ctr">
              <a:lnSpc>
                <a:spcPct val="115000"/>
              </a:lnSpc>
              <a:spcBef>
                <a:spcPts val="0"/>
              </a:spcBef>
              <a:spcAft>
                <a:spcPts val="0"/>
              </a:spcAft>
              <a:buSzPts val="1800"/>
              <a:buNone/>
            </a:pPr>
            <a:r>
              <a:rPr lang="en"/>
              <a:t>Due 03/23</a:t>
            </a:r>
            <a:endParaRPr/>
          </a:p>
        </p:txBody>
      </p:sp>
      <p:sp>
        <p:nvSpPr>
          <p:cNvPr id="76" name="Google Shape;76;g2168979870e_0_2"/>
          <p:cNvSpPr txBox="1"/>
          <p:nvPr>
            <p:ph type="title"/>
          </p:nvPr>
        </p:nvSpPr>
        <p:spPr>
          <a:xfrm>
            <a:off x="256600" y="1084275"/>
            <a:ext cx="4045200" cy="178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600"/>
              <a:buNone/>
            </a:pPr>
            <a:r>
              <a:rPr lang="en"/>
              <a:t>Administrivia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18aac98dc9_0_227"/>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a:t>
            </a:r>
            <a:endParaRPr b="1" i="0" sz="2400" u="none" cap="none" strike="noStrike">
              <a:solidFill>
                <a:schemeClr val="lt1"/>
              </a:solidFill>
              <a:latin typeface="Source Code Pro"/>
              <a:ea typeface="Source Code Pro"/>
              <a:cs typeface="Source Code Pro"/>
              <a:sym typeface="Source Code Pro"/>
            </a:endParaRPr>
          </a:p>
        </p:txBody>
      </p:sp>
      <p:sp>
        <p:nvSpPr>
          <p:cNvPr id="339" name="Google Shape;339;g118aac98dc9_0_227"/>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m</a:t>
            </a:r>
            <a:endParaRPr b="1" i="0" sz="2400" u="none" cap="none" strike="noStrike">
              <a:solidFill>
                <a:schemeClr val="lt1"/>
              </a:solidFill>
              <a:latin typeface="Source Code Pro"/>
              <a:ea typeface="Source Code Pro"/>
              <a:cs typeface="Source Code Pro"/>
              <a:sym typeface="Source Code Pro"/>
            </a:endParaRPr>
          </a:p>
        </p:txBody>
      </p:sp>
      <p:sp>
        <p:nvSpPr>
          <p:cNvPr id="340" name="Google Shape;340;g118aac98dc9_0_227"/>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41" name="Google Shape;341;g118aac98dc9_0_227"/>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42" name="Google Shape;342;g118aac98dc9_0_227"/>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43" name="Google Shape;343;g118aac98dc9_0_227"/>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44" name="Google Shape;344;g118aac98dc9_0_227"/>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45" name="Google Shape;345;g118aac98dc9_0_227"/>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46" name="Google Shape;346;g118aac98dc9_0_227"/>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47" name="Google Shape;347;g118aac98dc9_0_227"/>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48" name="Google Shape;348;g118aac98dc9_0_227"/>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l</a:t>
            </a:r>
            <a:endParaRPr b="1" i="0" sz="2400" u="none" cap="none" strike="noStrike">
              <a:solidFill>
                <a:schemeClr val="lt1"/>
              </a:solidFill>
              <a:latin typeface="Source Code Pro"/>
              <a:ea typeface="Source Code Pro"/>
              <a:cs typeface="Source Code Pro"/>
              <a:sym typeface="Source Code Pro"/>
            </a:endParaRPr>
          </a:p>
        </p:txBody>
      </p:sp>
      <p:sp>
        <p:nvSpPr>
          <p:cNvPr id="349" name="Google Shape;349;g118aac98dc9_0_227"/>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350" name="Google Shape;350;g118aac98dc9_0_227"/>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351" name="Google Shape;351;g118aac98dc9_0_227"/>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352" name="Google Shape;352;g118aac98dc9_0_227"/>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Source Code Pro"/>
                <a:ea typeface="Source Code Pro"/>
                <a:cs typeface="Source Code Pro"/>
                <a:sym typeface="Source Code Pro"/>
              </a:rPr>
              <a:t>Virtual Page 0x60000</a:t>
            </a:r>
            <a:endParaRPr b="1" i="0" sz="1800" u="none" cap="none" strike="noStrike">
              <a:solidFill>
                <a:srgbClr val="FF0000"/>
              </a:solidFill>
              <a:latin typeface="Source Code Pro"/>
              <a:ea typeface="Source Code Pro"/>
              <a:cs typeface="Source Code Pro"/>
              <a:sym typeface="Source Code Pro"/>
            </a:endParaRPr>
          </a:p>
        </p:txBody>
      </p:sp>
      <p:sp>
        <p:nvSpPr>
          <p:cNvPr id="353" name="Google Shape;353;g118aac98dc9_0_227"/>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0x60001</a:t>
            </a:r>
            <a:endParaRPr b="1" i="0" sz="1800" u="none" cap="none" strike="noStrike">
              <a:solidFill>
                <a:srgbClr val="000000"/>
              </a:solidFill>
              <a:latin typeface="Source Code Pro"/>
              <a:ea typeface="Source Code Pro"/>
              <a:cs typeface="Source Code Pro"/>
              <a:sym typeface="Source Code Pro"/>
            </a:endParaRPr>
          </a:p>
        </p:txBody>
      </p:sp>
      <p:sp>
        <p:nvSpPr>
          <p:cNvPr id="354" name="Google Shape;354;g118aac98dc9_0_227"/>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55" name="Google Shape;355;g118aac98dc9_0_227"/>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356" name="Google Shape;356;g118aac98dc9_0_227"/>
          <p:cNvSpPr txBox="1"/>
          <p:nvPr/>
        </p:nvSpPr>
        <p:spPr>
          <a:xfrm>
            <a:off x="3345525" y="725575"/>
            <a:ext cx="190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Source Code Pro"/>
                <a:ea typeface="Source Code Pro"/>
                <a:cs typeface="Source Code Pro"/>
                <a:sym typeface="Source Code Pro"/>
              </a:rPr>
              <a:t>store "p"</a:t>
            </a:r>
            <a:endParaRPr b="1" i="0" sz="2400" u="none" cap="none" strike="noStrike">
              <a:solidFill>
                <a:srgbClr val="000000"/>
              </a:solidFill>
              <a:latin typeface="Source Code Pro"/>
              <a:ea typeface="Source Code Pro"/>
              <a:cs typeface="Source Code Pro"/>
              <a:sym typeface="Source Code Pro"/>
            </a:endParaRPr>
          </a:p>
        </p:txBody>
      </p:sp>
      <p:cxnSp>
        <p:nvCxnSpPr>
          <p:cNvPr id="357" name="Google Shape;357;g118aac98dc9_0_227"/>
          <p:cNvCxnSpPr>
            <a:stCxn id="356" idx="2"/>
            <a:endCxn id="340" idx="0"/>
          </p:cNvCxnSpPr>
          <p:nvPr/>
        </p:nvCxnSpPr>
        <p:spPr>
          <a:xfrm flipH="1">
            <a:off x="3071175" y="1279675"/>
            <a:ext cx="1226700" cy="1147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18aac98dc9_0_250"/>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a:t>
            </a:r>
            <a:endParaRPr b="1" i="0" sz="2400" u="none" cap="none" strike="noStrike">
              <a:solidFill>
                <a:schemeClr val="lt1"/>
              </a:solidFill>
              <a:latin typeface="Source Code Pro"/>
              <a:ea typeface="Source Code Pro"/>
              <a:cs typeface="Source Code Pro"/>
              <a:sym typeface="Source Code Pro"/>
            </a:endParaRPr>
          </a:p>
        </p:txBody>
      </p:sp>
      <p:sp>
        <p:nvSpPr>
          <p:cNvPr id="363" name="Google Shape;363;g118aac98dc9_0_250"/>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m</a:t>
            </a:r>
            <a:endParaRPr b="1" i="0" sz="2400" u="none" cap="none" strike="noStrike">
              <a:solidFill>
                <a:schemeClr val="lt1"/>
              </a:solidFill>
              <a:latin typeface="Source Code Pro"/>
              <a:ea typeface="Source Code Pro"/>
              <a:cs typeface="Source Code Pro"/>
              <a:sym typeface="Source Code Pro"/>
            </a:endParaRPr>
          </a:p>
        </p:txBody>
      </p:sp>
      <p:sp>
        <p:nvSpPr>
          <p:cNvPr id="364" name="Google Shape;364;g118aac98dc9_0_250"/>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p</a:t>
            </a:r>
            <a:endParaRPr b="1" i="0" sz="2400" u="none" cap="none" strike="noStrike">
              <a:solidFill>
                <a:schemeClr val="lt1"/>
              </a:solidFill>
              <a:latin typeface="Source Code Pro"/>
              <a:ea typeface="Source Code Pro"/>
              <a:cs typeface="Source Code Pro"/>
              <a:sym typeface="Source Code Pro"/>
            </a:endParaRPr>
          </a:p>
        </p:txBody>
      </p:sp>
      <p:sp>
        <p:nvSpPr>
          <p:cNvPr id="365" name="Google Shape;365;g118aac98dc9_0_250"/>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66" name="Google Shape;366;g118aac98dc9_0_250"/>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67" name="Google Shape;367;g118aac98dc9_0_250"/>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68" name="Google Shape;368;g118aac98dc9_0_250"/>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69" name="Google Shape;369;g118aac98dc9_0_250"/>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70" name="Google Shape;370;g118aac98dc9_0_250"/>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71" name="Google Shape;371;g118aac98dc9_0_250"/>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72" name="Google Shape;372;g118aac98dc9_0_250"/>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l</a:t>
            </a:r>
            <a:endParaRPr b="1" i="0" sz="2400" u="none" cap="none" strike="noStrike">
              <a:solidFill>
                <a:schemeClr val="lt1"/>
              </a:solidFill>
              <a:latin typeface="Source Code Pro"/>
              <a:ea typeface="Source Code Pro"/>
              <a:cs typeface="Source Code Pro"/>
              <a:sym typeface="Source Code Pro"/>
            </a:endParaRPr>
          </a:p>
        </p:txBody>
      </p:sp>
      <p:sp>
        <p:nvSpPr>
          <p:cNvPr id="373" name="Google Shape;373;g118aac98dc9_0_250"/>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374" name="Google Shape;374;g118aac98dc9_0_250"/>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375" name="Google Shape;375;g118aac98dc9_0_250"/>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376" name="Google Shape;376;g118aac98dc9_0_250"/>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0x60000</a:t>
            </a:r>
            <a:endParaRPr b="1" i="0" sz="1800" u="none" cap="none" strike="noStrike">
              <a:solidFill>
                <a:srgbClr val="000000"/>
              </a:solidFill>
              <a:latin typeface="Source Code Pro"/>
              <a:ea typeface="Source Code Pro"/>
              <a:cs typeface="Source Code Pro"/>
              <a:sym typeface="Source Code Pro"/>
            </a:endParaRPr>
          </a:p>
        </p:txBody>
      </p:sp>
      <p:sp>
        <p:nvSpPr>
          <p:cNvPr id="377" name="Google Shape;377;g118aac98dc9_0_250"/>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Source Code Pro"/>
                <a:ea typeface="Source Code Pro"/>
                <a:cs typeface="Source Code Pro"/>
                <a:sym typeface="Source Code Pro"/>
              </a:rPr>
              <a:t>Virtual Page 0x60001</a:t>
            </a:r>
            <a:endParaRPr b="1" i="0" sz="1800" u="none" cap="none" strike="noStrike">
              <a:solidFill>
                <a:srgbClr val="FF0000"/>
              </a:solidFill>
              <a:latin typeface="Source Code Pro"/>
              <a:ea typeface="Source Code Pro"/>
              <a:cs typeface="Source Code Pro"/>
              <a:sym typeface="Source Code Pro"/>
            </a:endParaRPr>
          </a:p>
        </p:txBody>
      </p:sp>
      <p:sp>
        <p:nvSpPr>
          <p:cNvPr id="378" name="Google Shape;378;g118aac98dc9_0_250"/>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79" name="Google Shape;379;g118aac98dc9_0_250"/>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380" name="Google Shape;380;g118aac98dc9_0_250"/>
          <p:cNvSpPr txBox="1"/>
          <p:nvPr/>
        </p:nvSpPr>
        <p:spPr>
          <a:xfrm>
            <a:off x="3345525" y="725575"/>
            <a:ext cx="190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Source Code Pro"/>
                <a:ea typeface="Source Code Pro"/>
                <a:cs typeface="Source Code Pro"/>
                <a:sym typeface="Source Code Pro"/>
              </a:rPr>
              <a:t>store "s"</a:t>
            </a:r>
            <a:endParaRPr b="1" i="0" sz="2400" u="none" cap="none" strike="noStrike">
              <a:solidFill>
                <a:srgbClr val="000000"/>
              </a:solidFill>
              <a:latin typeface="Source Code Pro"/>
              <a:ea typeface="Source Code Pro"/>
              <a:cs typeface="Source Code Pro"/>
              <a:sym typeface="Source Code Pro"/>
            </a:endParaRPr>
          </a:p>
        </p:txBody>
      </p:sp>
      <p:cxnSp>
        <p:nvCxnSpPr>
          <p:cNvPr id="381" name="Google Shape;381;g118aac98dc9_0_250"/>
          <p:cNvCxnSpPr>
            <a:stCxn id="380" idx="2"/>
            <a:endCxn id="365" idx="0"/>
          </p:cNvCxnSpPr>
          <p:nvPr/>
        </p:nvCxnSpPr>
        <p:spPr>
          <a:xfrm flipH="1">
            <a:off x="3619875" y="1279675"/>
            <a:ext cx="678000" cy="1147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18aac98dc9_0_273"/>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a:t>
            </a:r>
            <a:endParaRPr b="1" i="0" sz="2400" u="none" cap="none" strike="noStrike">
              <a:solidFill>
                <a:schemeClr val="lt1"/>
              </a:solidFill>
              <a:latin typeface="Source Code Pro"/>
              <a:ea typeface="Source Code Pro"/>
              <a:cs typeface="Source Code Pro"/>
              <a:sym typeface="Source Code Pro"/>
            </a:endParaRPr>
          </a:p>
        </p:txBody>
      </p:sp>
      <p:sp>
        <p:nvSpPr>
          <p:cNvPr id="387" name="Google Shape;387;g118aac98dc9_0_273"/>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m</a:t>
            </a:r>
            <a:endParaRPr b="1" i="0" sz="2400" u="none" cap="none" strike="noStrike">
              <a:solidFill>
                <a:schemeClr val="lt1"/>
              </a:solidFill>
              <a:latin typeface="Source Code Pro"/>
              <a:ea typeface="Source Code Pro"/>
              <a:cs typeface="Source Code Pro"/>
              <a:sym typeface="Source Code Pro"/>
            </a:endParaRPr>
          </a:p>
        </p:txBody>
      </p:sp>
      <p:sp>
        <p:nvSpPr>
          <p:cNvPr id="388" name="Google Shape;388;g118aac98dc9_0_273"/>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p</a:t>
            </a:r>
            <a:endParaRPr b="1" i="0" sz="2400" u="none" cap="none" strike="noStrike">
              <a:solidFill>
                <a:schemeClr val="lt1"/>
              </a:solidFill>
              <a:latin typeface="Source Code Pro"/>
              <a:ea typeface="Source Code Pro"/>
              <a:cs typeface="Source Code Pro"/>
              <a:sym typeface="Source Code Pro"/>
            </a:endParaRPr>
          </a:p>
        </p:txBody>
      </p:sp>
      <p:sp>
        <p:nvSpPr>
          <p:cNvPr id="389" name="Google Shape;389;g118aac98dc9_0_273"/>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s</a:t>
            </a:r>
            <a:endParaRPr b="1" i="0" sz="2400" u="none" cap="none" strike="noStrike">
              <a:solidFill>
                <a:schemeClr val="lt1"/>
              </a:solidFill>
              <a:latin typeface="Source Code Pro"/>
              <a:ea typeface="Source Code Pro"/>
              <a:cs typeface="Source Code Pro"/>
              <a:sym typeface="Source Code Pro"/>
            </a:endParaRPr>
          </a:p>
        </p:txBody>
      </p:sp>
      <p:sp>
        <p:nvSpPr>
          <p:cNvPr id="390" name="Google Shape;390;g118aac98dc9_0_273"/>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91" name="Google Shape;391;g118aac98dc9_0_273"/>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92" name="Google Shape;392;g118aac98dc9_0_273"/>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93" name="Google Shape;393;g118aac98dc9_0_273"/>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94" name="Google Shape;394;g118aac98dc9_0_273"/>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95" name="Google Shape;395;g118aac98dc9_0_273"/>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396" name="Google Shape;396;g118aac98dc9_0_273"/>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l</a:t>
            </a:r>
            <a:endParaRPr b="1" i="0" sz="2400" u="none" cap="none" strike="noStrike">
              <a:solidFill>
                <a:schemeClr val="lt1"/>
              </a:solidFill>
              <a:latin typeface="Source Code Pro"/>
              <a:ea typeface="Source Code Pro"/>
              <a:cs typeface="Source Code Pro"/>
              <a:sym typeface="Source Code Pro"/>
            </a:endParaRPr>
          </a:p>
        </p:txBody>
      </p:sp>
      <p:sp>
        <p:nvSpPr>
          <p:cNvPr id="397" name="Google Shape;397;g118aac98dc9_0_273"/>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398" name="Google Shape;398;g118aac98dc9_0_273"/>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399" name="Google Shape;399;g118aac98dc9_0_273"/>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400" name="Google Shape;400;g118aac98dc9_0_273"/>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0x60000</a:t>
            </a:r>
            <a:endParaRPr b="1" i="0" sz="1800" u="none" cap="none" strike="noStrike">
              <a:solidFill>
                <a:srgbClr val="000000"/>
              </a:solidFill>
              <a:latin typeface="Source Code Pro"/>
              <a:ea typeface="Source Code Pro"/>
              <a:cs typeface="Source Code Pro"/>
              <a:sym typeface="Source Code Pro"/>
            </a:endParaRPr>
          </a:p>
        </p:txBody>
      </p:sp>
      <p:sp>
        <p:nvSpPr>
          <p:cNvPr id="401" name="Google Shape;401;g118aac98dc9_0_273"/>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Source Code Pro"/>
                <a:ea typeface="Source Code Pro"/>
                <a:cs typeface="Source Code Pro"/>
                <a:sym typeface="Source Code Pro"/>
              </a:rPr>
              <a:t>Virtual Page 0x60001</a:t>
            </a:r>
            <a:endParaRPr b="1" i="0" sz="1800" u="none" cap="none" strike="noStrike">
              <a:solidFill>
                <a:srgbClr val="FF0000"/>
              </a:solidFill>
              <a:latin typeface="Source Code Pro"/>
              <a:ea typeface="Source Code Pro"/>
              <a:cs typeface="Source Code Pro"/>
              <a:sym typeface="Source Code Pro"/>
            </a:endParaRPr>
          </a:p>
        </p:txBody>
      </p:sp>
      <p:sp>
        <p:nvSpPr>
          <p:cNvPr id="402" name="Google Shape;402;g118aac98dc9_0_273"/>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03" name="Google Shape;403;g118aac98dc9_0_273"/>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404" name="Google Shape;404;g118aac98dc9_0_273"/>
          <p:cNvSpPr txBox="1"/>
          <p:nvPr/>
        </p:nvSpPr>
        <p:spPr>
          <a:xfrm>
            <a:off x="3345525" y="725575"/>
            <a:ext cx="190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Source Code Pro"/>
                <a:ea typeface="Source Code Pro"/>
                <a:cs typeface="Source Code Pro"/>
                <a:sym typeface="Source Code Pro"/>
              </a:rPr>
              <a:t>store "o"</a:t>
            </a:r>
            <a:endParaRPr b="1" i="0" sz="2400" u="none" cap="none" strike="noStrike">
              <a:solidFill>
                <a:srgbClr val="000000"/>
              </a:solidFill>
              <a:latin typeface="Source Code Pro"/>
              <a:ea typeface="Source Code Pro"/>
              <a:cs typeface="Source Code Pro"/>
              <a:sym typeface="Source Code Pro"/>
            </a:endParaRPr>
          </a:p>
        </p:txBody>
      </p:sp>
      <p:cxnSp>
        <p:nvCxnSpPr>
          <p:cNvPr id="405" name="Google Shape;405;g118aac98dc9_0_273"/>
          <p:cNvCxnSpPr>
            <a:stCxn id="404" idx="2"/>
            <a:endCxn id="390" idx="0"/>
          </p:cNvCxnSpPr>
          <p:nvPr/>
        </p:nvCxnSpPr>
        <p:spPr>
          <a:xfrm flipH="1">
            <a:off x="4168575" y="1279675"/>
            <a:ext cx="129300" cy="1147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118aac98dc9_0_296"/>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a:t>
            </a:r>
            <a:endParaRPr b="1" i="0" sz="2400" u="none" cap="none" strike="noStrike">
              <a:solidFill>
                <a:schemeClr val="lt1"/>
              </a:solidFill>
              <a:latin typeface="Source Code Pro"/>
              <a:ea typeface="Source Code Pro"/>
              <a:cs typeface="Source Code Pro"/>
              <a:sym typeface="Source Code Pro"/>
            </a:endParaRPr>
          </a:p>
        </p:txBody>
      </p:sp>
      <p:sp>
        <p:nvSpPr>
          <p:cNvPr id="411" name="Google Shape;411;g118aac98dc9_0_296"/>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m</a:t>
            </a:r>
            <a:endParaRPr b="1" i="0" sz="2400" u="none" cap="none" strike="noStrike">
              <a:solidFill>
                <a:schemeClr val="lt1"/>
              </a:solidFill>
              <a:latin typeface="Source Code Pro"/>
              <a:ea typeface="Source Code Pro"/>
              <a:cs typeface="Source Code Pro"/>
              <a:sym typeface="Source Code Pro"/>
            </a:endParaRPr>
          </a:p>
        </p:txBody>
      </p:sp>
      <p:sp>
        <p:nvSpPr>
          <p:cNvPr id="412" name="Google Shape;412;g118aac98dc9_0_296"/>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p</a:t>
            </a:r>
            <a:endParaRPr b="1" i="0" sz="2400" u="none" cap="none" strike="noStrike">
              <a:solidFill>
                <a:schemeClr val="lt1"/>
              </a:solidFill>
              <a:latin typeface="Source Code Pro"/>
              <a:ea typeface="Source Code Pro"/>
              <a:cs typeface="Source Code Pro"/>
              <a:sym typeface="Source Code Pro"/>
            </a:endParaRPr>
          </a:p>
        </p:txBody>
      </p:sp>
      <p:sp>
        <p:nvSpPr>
          <p:cNvPr id="413" name="Google Shape;413;g118aac98dc9_0_296"/>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s</a:t>
            </a:r>
            <a:endParaRPr b="1" i="0" sz="2400" u="none" cap="none" strike="noStrike">
              <a:solidFill>
                <a:schemeClr val="lt1"/>
              </a:solidFill>
              <a:latin typeface="Source Code Pro"/>
              <a:ea typeface="Source Code Pro"/>
              <a:cs typeface="Source Code Pro"/>
              <a:sym typeface="Source Code Pro"/>
            </a:endParaRPr>
          </a:p>
        </p:txBody>
      </p:sp>
      <p:sp>
        <p:nvSpPr>
          <p:cNvPr id="414" name="Google Shape;414;g118aac98dc9_0_296"/>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o</a:t>
            </a:r>
            <a:endParaRPr b="1" i="0" sz="2400" u="none" cap="none" strike="noStrike">
              <a:solidFill>
                <a:schemeClr val="lt1"/>
              </a:solidFill>
              <a:latin typeface="Source Code Pro"/>
              <a:ea typeface="Source Code Pro"/>
              <a:cs typeface="Source Code Pro"/>
              <a:sym typeface="Source Code Pro"/>
            </a:endParaRPr>
          </a:p>
        </p:txBody>
      </p:sp>
      <p:sp>
        <p:nvSpPr>
          <p:cNvPr id="415" name="Google Shape;415;g118aac98dc9_0_296"/>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16" name="Google Shape;416;g118aac98dc9_0_296"/>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17" name="Google Shape;417;g118aac98dc9_0_296"/>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18" name="Google Shape;418;g118aac98dc9_0_296"/>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19" name="Google Shape;419;g118aac98dc9_0_296"/>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20" name="Google Shape;420;g118aac98dc9_0_296"/>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l</a:t>
            </a:r>
            <a:endParaRPr b="1" i="0" sz="2400" u="none" cap="none" strike="noStrike">
              <a:solidFill>
                <a:schemeClr val="lt1"/>
              </a:solidFill>
              <a:latin typeface="Source Code Pro"/>
              <a:ea typeface="Source Code Pro"/>
              <a:cs typeface="Source Code Pro"/>
              <a:sym typeface="Source Code Pro"/>
            </a:endParaRPr>
          </a:p>
        </p:txBody>
      </p:sp>
      <p:sp>
        <p:nvSpPr>
          <p:cNvPr id="421" name="Google Shape;421;g118aac98dc9_0_296"/>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422" name="Google Shape;422;g118aac98dc9_0_296"/>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423" name="Google Shape;423;g118aac98dc9_0_296"/>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424" name="Google Shape;424;g118aac98dc9_0_296"/>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0x60000</a:t>
            </a:r>
            <a:endParaRPr b="1" i="0" sz="1800" u="none" cap="none" strike="noStrike">
              <a:solidFill>
                <a:srgbClr val="000000"/>
              </a:solidFill>
              <a:latin typeface="Source Code Pro"/>
              <a:ea typeface="Source Code Pro"/>
              <a:cs typeface="Source Code Pro"/>
              <a:sym typeface="Source Code Pro"/>
            </a:endParaRPr>
          </a:p>
        </p:txBody>
      </p:sp>
      <p:sp>
        <p:nvSpPr>
          <p:cNvPr id="425" name="Google Shape;425;g118aac98dc9_0_296"/>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Source Code Pro"/>
                <a:ea typeface="Source Code Pro"/>
                <a:cs typeface="Source Code Pro"/>
                <a:sym typeface="Source Code Pro"/>
              </a:rPr>
              <a:t>Virtual Page 0x60001</a:t>
            </a:r>
            <a:endParaRPr b="1" i="0" sz="1800" u="none" cap="none" strike="noStrike">
              <a:solidFill>
                <a:srgbClr val="FF0000"/>
              </a:solidFill>
              <a:latin typeface="Source Code Pro"/>
              <a:ea typeface="Source Code Pro"/>
              <a:cs typeface="Source Code Pro"/>
              <a:sym typeface="Source Code Pro"/>
            </a:endParaRPr>
          </a:p>
        </p:txBody>
      </p:sp>
      <p:sp>
        <p:nvSpPr>
          <p:cNvPr id="426" name="Google Shape;426;g118aac98dc9_0_296"/>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27" name="Google Shape;427;g118aac98dc9_0_296"/>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428" name="Google Shape;428;g118aac98dc9_0_296"/>
          <p:cNvSpPr txBox="1"/>
          <p:nvPr/>
        </p:nvSpPr>
        <p:spPr>
          <a:xfrm>
            <a:off x="3345525" y="725575"/>
            <a:ext cx="190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Source Code Pro"/>
                <a:ea typeface="Source Code Pro"/>
                <a:cs typeface="Source Code Pro"/>
                <a:sym typeface="Source Code Pro"/>
              </a:rPr>
              <a:t>store "n"</a:t>
            </a:r>
            <a:endParaRPr b="1" i="0" sz="2400" u="none" cap="none" strike="noStrike">
              <a:solidFill>
                <a:srgbClr val="000000"/>
              </a:solidFill>
              <a:latin typeface="Source Code Pro"/>
              <a:ea typeface="Source Code Pro"/>
              <a:cs typeface="Source Code Pro"/>
              <a:sym typeface="Source Code Pro"/>
            </a:endParaRPr>
          </a:p>
        </p:txBody>
      </p:sp>
      <p:cxnSp>
        <p:nvCxnSpPr>
          <p:cNvPr id="429" name="Google Shape;429;g118aac98dc9_0_296"/>
          <p:cNvCxnSpPr>
            <a:stCxn id="428" idx="2"/>
            <a:endCxn id="415" idx="0"/>
          </p:cNvCxnSpPr>
          <p:nvPr/>
        </p:nvCxnSpPr>
        <p:spPr>
          <a:xfrm>
            <a:off x="4297875" y="1279675"/>
            <a:ext cx="419400" cy="1147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18aac98dc9_0_319"/>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a:t>
            </a:r>
            <a:endParaRPr b="1" i="0" sz="2400" u="none" cap="none" strike="noStrike">
              <a:solidFill>
                <a:schemeClr val="lt1"/>
              </a:solidFill>
              <a:latin typeface="Source Code Pro"/>
              <a:ea typeface="Source Code Pro"/>
              <a:cs typeface="Source Code Pro"/>
              <a:sym typeface="Source Code Pro"/>
            </a:endParaRPr>
          </a:p>
        </p:txBody>
      </p:sp>
      <p:sp>
        <p:nvSpPr>
          <p:cNvPr id="435" name="Google Shape;435;g118aac98dc9_0_319"/>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m</a:t>
            </a:r>
            <a:endParaRPr b="1" i="0" sz="2400" u="none" cap="none" strike="noStrike">
              <a:solidFill>
                <a:schemeClr val="lt1"/>
              </a:solidFill>
              <a:latin typeface="Source Code Pro"/>
              <a:ea typeface="Source Code Pro"/>
              <a:cs typeface="Source Code Pro"/>
              <a:sym typeface="Source Code Pro"/>
            </a:endParaRPr>
          </a:p>
        </p:txBody>
      </p:sp>
      <p:sp>
        <p:nvSpPr>
          <p:cNvPr id="436" name="Google Shape;436;g118aac98dc9_0_319"/>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p</a:t>
            </a:r>
            <a:endParaRPr b="1" i="0" sz="2400" u="none" cap="none" strike="noStrike">
              <a:solidFill>
                <a:schemeClr val="lt1"/>
              </a:solidFill>
              <a:latin typeface="Source Code Pro"/>
              <a:ea typeface="Source Code Pro"/>
              <a:cs typeface="Source Code Pro"/>
              <a:sym typeface="Source Code Pro"/>
            </a:endParaRPr>
          </a:p>
        </p:txBody>
      </p:sp>
      <p:sp>
        <p:nvSpPr>
          <p:cNvPr id="437" name="Google Shape;437;g118aac98dc9_0_319"/>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s</a:t>
            </a:r>
            <a:endParaRPr b="1" i="0" sz="2400" u="none" cap="none" strike="noStrike">
              <a:solidFill>
                <a:schemeClr val="lt1"/>
              </a:solidFill>
              <a:latin typeface="Source Code Pro"/>
              <a:ea typeface="Source Code Pro"/>
              <a:cs typeface="Source Code Pro"/>
              <a:sym typeface="Source Code Pro"/>
            </a:endParaRPr>
          </a:p>
        </p:txBody>
      </p:sp>
      <p:sp>
        <p:nvSpPr>
          <p:cNvPr id="438" name="Google Shape;438;g118aac98dc9_0_319"/>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o</a:t>
            </a:r>
            <a:endParaRPr b="1" i="0" sz="2400" u="none" cap="none" strike="noStrike">
              <a:solidFill>
                <a:schemeClr val="lt1"/>
              </a:solidFill>
              <a:latin typeface="Source Code Pro"/>
              <a:ea typeface="Source Code Pro"/>
              <a:cs typeface="Source Code Pro"/>
              <a:sym typeface="Source Code Pro"/>
            </a:endParaRPr>
          </a:p>
        </p:txBody>
      </p:sp>
      <p:sp>
        <p:nvSpPr>
          <p:cNvPr id="439" name="Google Shape;439;g118aac98dc9_0_319"/>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n</a:t>
            </a:r>
            <a:endParaRPr b="1" i="0" sz="2400" u="none" cap="none" strike="noStrike">
              <a:solidFill>
                <a:schemeClr val="lt1"/>
              </a:solidFill>
              <a:latin typeface="Source Code Pro"/>
              <a:ea typeface="Source Code Pro"/>
              <a:cs typeface="Source Code Pro"/>
              <a:sym typeface="Source Code Pro"/>
            </a:endParaRPr>
          </a:p>
        </p:txBody>
      </p:sp>
      <p:sp>
        <p:nvSpPr>
          <p:cNvPr id="440" name="Google Shape;440;g118aac98dc9_0_319"/>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41" name="Google Shape;441;g118aac98dc9_0_319"/>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42" name="Google Shape;442;g118aac98dc9_0_319"/>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43" name="Google Shape;443;g118aac98dc9_0_319"/>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44" name="Google Shape;444;g118aac98dc9_0_319"/>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l</a:t>
            </a:r>
            <a:endParaRPr b="1" i="0" sz="2400" u="none" cap="none" strike="noStrike">
              <a:solidFill>
                <a:schemeClr val="lt1"/>
              </a:solidFill>
              <a:latin typeface="Source Code Pro"/>
              <a:ea typeface="Source Code Pro"/>
              <a:cs typeface="Source Code Pro"/>
              <a:sym typeface="Source Code Pro"/>
            </a:endParaRPr>
          </a:p>
        </p:txBody>
      </p:sp>
      <p:sp>
        <p:nvSpPr>
          <p:cNvPr id="445" name="Google Shape;445;g118aac98dc9_0_319"/>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446" name="Google Shape;446;g118aac98dc9_0_319"/>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447" name="Google Shape;447;g118aac98dc9_0_319"/>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448" name="Google Shape;448;g118aac98dc9_0_319"/>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0x60000</a:t>
            </a:r>
            <a:endParaRPr b="1" i="0" sz="1800" u="none" cap="none" strike="noStrike">
              <a:solidFill>
                <a:srgbClr val="000000"/>
              </a:solidFill>
              <a:latin typeface="Source Code Pro"/>
              <a:ea typeface="Source Code Pro"/>
              <a:cs typeface="Source Code Pro"/>
              <a:sym typeface="Source Code Pro"/>
            </a:endParaRPr>
          </a:p>
        </p:txBody>
      </p:sp>
      <p:sp>
        <p:nvSpPr>
          <p:cNvPr id="449" name="Google Shape;449;g118aac98dc9_0_319"/>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Source Code Pro"/>
                <a:ea typeface="Source Code Pro"/>
                <a:cs typeface="Source Code Pro"/>
                <a:sym typeface="Source Code Pro"/>
              </a:rPr>
              <a:t>Virtual Page 0x60001</a:t>
            </a:r>
            <a:endParaRPr b="1" i="0" sz="1800" u="none" cap="none" strike="noStrike">
              <a:solidFill>
                <a:srgbClr val="FF0000"/>
              </a:solidFill>
              <a:latin typeface="Source Code Pro"/>
              <a:ea typeface="Source Code Pro"/>
              <a:cs typeface="Source Code Pro"/>
              <a:sym typeface="Source Code Pro"/>
            </a:endParaRPr>
          </a:p>
        </p:txBody>
      </p:sp>
      <p:sp>
        <p:nvSpPr>
          <p:cNvPr id="450" name="Google Shape;450;g118aac98dc9_0_319"/>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51" name="Google Shape;451;g118aac98dc9_0_319"/>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452" name="Google Shape;452;g118aac98dc9_0_319"/>
          <p:cNvSpPr txBox="1"/>
          <p:nvPr/>
        </p:nvSpPr>
        <p:spPr>
          <a:xfrm>
            <a:off x="3345525" y="725575"/>
            <a:ext cx="190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Source Code Pro"/>
                <a:ea typeface="Source Code Pro"/>
                <a:cs typeface="Source Code Pro"/>
                <a:sym typeface="Source Code Pro"/>
              </a:rPr>
              <a:t>store "."</a:t>
            </a:r>
            <a:endParaRPr b="1" i="0" sz="2400" u="none" cap="none" strike="noStrike">
              <a:solidFill>
                <a:srgbClr val="000000"/>
              </a:solidFill>
              <a:latin typeface="Source Code Pro"/>
              <a:ea typeface="Source Code Pro"/>
              <a:cs typeface="Source Code Pro"/>
              <a:sym typeface="Source Code Pro"/>
            </a:endParaRPr>
          </a:p>
        </p:txBody>
      </p:sp>
      <p:cxnSp>
        <p:nvCxnSpPr>
          <p:cNvPr id="453" name="Google Shape;453;g118aac98dc9_0_319"/>
          <p:cNvCxnSpPr>
            <a:stCxn id="452" idx="2"/>
            <a:endCxn id="440" idx="0"/>
          </p:cNvCxnSpPr>
          <p:nvPr/>
        </p:nvCxnSpPr>
        <p:spPr>
          <a:xfrm>
            <a:off x="4297875" y="1279675"/>
            <a:ext cx="967800" cy="1147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18aac98dc9_0_342"/>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a:t>
            </a:r>
            <a:endParaRPr b="1" i="0" sz="2400" u="none" cap="none" strike="noStrike">
              <a:solidFill>
                <a:schemeClr val="lt1"/>
              </a:solidFill>
              <a:latin typeface="Source Code Pro"/>
              <a:ea typeface="Source Code Pro"/>
              <a:cs typeface="Source Code Pro"/>
              <a:sym typeface="Source Code Pro"/>
            </a:endParaRPr>
          </a:p>
        </p:txBody>
      </p:sp>
      <p:sp>
        <p:nvSpPr>
          <p:cNvPr id="459" name="Google Shape;459;g118aac98dc9_0_342"/>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m</a:t>
            </a:r>
            <a:endParaRPr b="1" i="0" sz="2400" u="none" cap="none" strike="noStrike">
              <a:solidFill>
                <a:schemeClr val="lt1"/>
              </a:solidFill>
              <a:latin typeface="Source Code Pro"/>
              <a:ea typeface="Source Code Pro"/>
              <a:cs typeface="Source Code Pro"/>
              <a:sym typeface="Source Code Pro"/>
            </a:endParaRPr>
          </a:p>
        </p:txBody>
      </p:sp>
      <p:sp>
        <p:nvSpPr>
          <p:cNvPr id="460" name="Google Shape;460;g118aac98dc9_0_342"/>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p</a:t>
            </a:r>
            <a:endParaRPr b="1" i="0" sz="2400" u="none" cap="none" strike="noStrike">
              <a:solidFill>
                <a:schemeClr val="lt1"/>
              </a:solidFill>
              <a:latin typeface="Source Code Pro"/>
              <a:ea typeface="Source Code Pro"/>
              <a:cs typeface="Source Code Pro"/>
              <a:sym typeface="Source Code Pro"/>
            </a:endParaRPr>
          </a:p>
        </p:txBody>
      </p:sp>
      <p:sp>
        <p:nvSpPr>
          <p:cNvPr id="461" name="Google Shape;461;g118aac98dc9_0_342"/>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s</a:t>
            </a:r>
            <a:endParaRPr b="1" i="0" sz="2400" u="none" cap="none" strike="noStrike">
              <a:solidFill>
                <a:schemeClr val="lt1"/>
              </a:solidFill>
              <a:latin typeface="Source Code Pro"/>
              <a:ea typeface="Source Code Pro"/>
              <a:cs typeface="Source Code Pro"/>
              <a:sym typeface="Source Code Pro"/>
            </a:endParaRPr>
          </a:p>
        </p:txBody>
      </p:sp>
      <p:sp>
        <p:nvSpPr>
          <p:cNvPr id="462" name="Google Shape;462;g118aac98dc9_0_342"/>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o</a:t>
            </a:r>
            <a:endParaRPr b="1" i="0" sz="2400" u="none" cap="none" strike="noStrike">
              <a:solidFill>
                <a:schemeClr val="lt1"/>
              </a:solidFill>
              <a:latin typeface="Source Code Pro"/>
              <a:ea typeface="Source Code Pro"/>
              <a:cs typeface="Source Code Pro"/>
              <a:sym typeface="Source Code Pro"/>
            </a:endParaRPr>
          </a:p>
        </p:txBody>
      </p:sp>
      <p:sp>
        <p:nvSpPr>
          <p:cNvPr id="463" name="Google Shape;463;g118aac98dc9_0_342"/>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n</a:t>
            </a:r>
            <a:endParaRPr b="1" i="0" sz="2400" u="none" cap="none" strike="noStrike">
              <a:solidFill>
                <a:schemeClr val="lt1"/>
              </a:solidFill>
              <a:latin typeface="Source Code Pro"/>
              <a:ea typeface="Source Code Pro"/>
              <a:cs typeface="Source Code Pro"/>
              <a:sym typeface="Source Code Pro"/>
            </a:endParaRPr>
          </a:p>
        </p:txBody>
      </p:sp>
      <p:sp>
        <p:nvSpPr>
          <p:cNvPr id="464" name="Google Shape;464;g118aac98dc9_0_342"/>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t>
            </a:r>
            <a:endParaRPr b="1" i="0" sz="2400" u="none" cap="none" strike="noStrike">
              <a:solidFill>
                <a:schemeClr val="lt1"/>
              </a:solidFill>
              <a:latin typeface="Source Code Pro"/>
              <a:ea typeface="Source Code Pro"/>
              <a:cs typeface="Source Code Pro"/>
              <a:sym typeface="Source Code Pro"/>
            </a:endParaRPr>
          </a:p>
        </p:txBody>
      </p:sp>
      <p:sp>
        <p:nvSpPr>
          <p:cNvPr id="465" name="Google Shape;465;g118aac98dc9_0_342"/>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66" name="Google Shape;466;g118aac98dc9_0_342"/>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67" name="Google Shape;467;g118aac98dc9_0_342"/>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68" name="Google Shape;468;g118aac98dc9_0_342"/>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l</a:t>
            </a:r>
            <a:endParaRPr b="1" i="0" sz="2400" u="none" cap="none" strike="noStrike">
              <a:solidFill>
                <a:schemeClr val="lt1"/>
              </a:solidFill>
              <a:latin typeface="Source Code Pro"/>
              <a:ea typeface="Source Code Pro"/>
              <a:cs typeface="Source Code Pro"/>
              <a:sym typeface="Source Code Pro"/>
            </a:endParaRPr>
          </a:p>
        </p:txBody>
      </p:sp>
      <p:sp>
        <p:nvSpPr>
          <p:cNvPr id="469" name="Google Shape;469;g118aac98dc9_0_342"/>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470" name="Google Shape;470;g118aac98dc9_0_342"/>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471" name="Google Shape;471;g118aac98dc9_0_342"/>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472" name="Google Shape;472;g118aac98dc9_0_342"/>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0x60000</a:t>
            </a:r>
            <a:endParaRPr b="1" i="0" sz="1800" u="none" cap="none" strike="noStrike">
              <a:solidFill>
                <a:srgbClr val="000000"/>
              </a:solidFill>
              <a:latin typeface="Source Code Pro"/>
              <a:ea typeface="Source Code Pro"/>
              <a:cs typeface="Source Code Pro"/>
              <a:sym typeface="Source Code Pro"/>
            </a:endParaRPr>
          </a:p>
        </p:txBody>
      </p:sp>
      <p:sp>
        <p:nvSpPr>
          <p:cNvPr id="473" name="Google Shape;473;g118aac98dc9_0_342"/>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Source Code Pro"/>
                <a:ea typeface="Source Code Pro"/>
                <a:cs typeface="Source Code Pro"/>
                <a:sym typeface="Source Code Pro"/>
              </a:rPr>
              <a:t>Virtual Page 0x60001</a:t>
            </a:r>
            <a:endParaRPr b="1" i="0" sz="1800" u="none" cap="none" strike="noStrike">
              <a:solidFill>
                <a:srgbClr val="FF0000"/>
              </a:solidFill>
              <a:latin typeface="Source Code Pro"/>
              <a:ea typeface="Source Code Pro"/>
              <a:cs typeface="Source Code Pro"/>
              <a:sym typeface="Source Code Pro"/>
            </a:endParaRPr>
          </a:p>
        </p:txBody>
      </p:sp>
      <p:sp>
        <p:nvSpPr>
          <p:cNvPr id="474" name="Google Shape;474;g118aac98dc9_0_342"/>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75" name="Google Shape;475;g118aac98dc9_0_342"/>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476" name="Google Shape;476;g118aac98dc9_0_342"/>
          <p:cNvSpPr txBox="1"/>
          <p:nvPr/>
        </p:nvSpPr>
        <p:spPr>
          <a:xfrm>
            <a:off x="3345525" y="725575"/>
            <a:ext cx="190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Source Code Pro"/>
                <a:ea typeface="Source Code Pro"/>
                <a:cs typeface="Source Code Pro"/>
                <a:sym typeface="Source Code Pro"/>
              </a:rPr>
              <a:t>store "t"</a:t>
            </a:r>
            <a:endParaRPr b="1" i="0" sz="2400" u="none" cap="none" strike="noStrike">
              <a:solidFill>
                <a:srgbClr val="000000"/>
              </a:solidFill>
              <a:latin typeface="Source Code Pro"/>
              <a:ea typeface="Source Code Pro"/>
              <a:cs typeface="Source Code Pro"/>
              <a:sym typeface="Source Code Pro"/>
            </a:endParaRPr>
          </a:p>
        </p:txBody>
      </p:sp>
      <p:cxnSp>
        <p:nvCxnSpPr>
          <p:cNvPr id="477" name="Google Shape;477;g118aac98dc9_0_342"/>
          <p:cNvCxnSpPr>
            <a:stCxn id="476" idx="2"/>
            <a:endCxn id="465" idx="0"/>
          </p:cNvCxnSpPr>
          <p:nvPr/>
        </p:nvCxnSpPr>
        <p:spPr>
          <a:xfrm>
            <a:off x="4297875" y="1279675"/>
            <a:ext cx="1516500" cy="1147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118aac98dc9_0_365"/>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a:t>
            </a:r>
            <a:endParaRPr b="1" i="0" sz="2400" u="none" cap="none" strike="noStrike">
              <a:solidFill>
                <a:schemeClr val="lt1"/>
              </a:solidFill>
              <a:latin typeface="Source Code Pro"/>
              <a:ea typeface="Source Code Pro"/>
              <a:cs typeface="Source Code Pro"/>
              <a:sym typeface="Source Code Pro"/>
            </a:endParaRPr>
          </a:p>
        </p:txBody>
      </p:sp>
      <p:sp>
        <p:nvSpPr>
          <p:cNvPr id="483" name="Google Shape;483;g118aac98dc9_0_365"/>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m</a:t>
            </a:r>
            <a:endParaRPr b="1" i="0" sz="2400" u="none" cap="none" strike="noStrike">
              <a:solidFill>
                <a:schemeClr val="lt1"/>
              </a:solidFill>
              <a:latin typeface="Source Code Pro"/>
              <a:ea typeface="Source Code Pro"/>
              <a:cs typeface="Source Code Pro"/>
              <a:sym typeface="Source Code Pro"/>
            </a:endParaRPr>
          </a:p>
        </p:txBody>
      </p:sp>
      <p:sp>
        <p:nvSpPr>
          <p:cNvPr id="484" name="Google Shape;484;g118aac98dc9_0_365"/>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p</a:t>
            </a:r>
            <a:endParaRPr b="1" i="0" sz="2400" u="none" cap="none" strike="noStrike">
              <a:solidFill>
                <a:schemeClr val="lt1"/>
              </a:solidFill>
              <a:latin typeface="Source Code Pro"/>
              <a:ea typeface="Source Code Pro"/>
              <a:cs typeface="Source Code Pro"/>
              <a:sym typeface="Source Code Pro"/>
            </a:endParaRPr>
          </a:p>
        </p:txBody>
      </p:sp>
      <p:sp>
        <p:nvSpPr>
          <p:cNvPr id="485" name="Google Shape;485;g118aac98dc9_0_365"/>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s</a:t>
            </a:r>
            <a:endParaRPr b="1" i="0" sz="2400" u="none" cap="none" strike="noStrike">
              <a:solidFill>
                <a:schemeClr val="lt1"/>
              </a:solidFill>
              <a:latin typeface="Source Code Pro"/>
              <a:ea typeface="Source Code Pro"/>
              <a:cs typeface="Source Code Pro"/>
              <a:sym typeface="Source Code Pro"/>
            </a:endParaRPr>
          </a:p>
        </p:txBody>
      </p:sp>
      <p:sp>
        <p:nvSpPr>
          <p:cNvPr id="486" name="Google Shape;486;g118aac98dc9_0_365"/>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o</a:t>
            </a:r>
            <a:endParaRPr b="1" i="0" sz="2400" u="none" cap="none" strike="noStrike">
              <a:solidFill>
                <a:schemeClr val="lt1"/>
              </a:solidFill>
              <a:latin typeface="Source Code Pro"/>
              <a:ea typeface="Source Code Pro"/>
              <a:cs typeface="Source Code Pro"/>
              <a:sym typeface="Source Code Pro"/>
            </a:endParaRPr>
          </a:p>
        </p:txBody>
      </p:sp>
      <p:sp>
        <p:nvSpPr>
          <p:cNvPr id="487" name="Google Shape;487;g118aac98dc9_0_365"/>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n</a:t>
            </a:r>
            <a:endParaRPr b="1" i="0" sz="2400" u="none" cap="none" strike="noStrike">
              <a:solidFill>
                <a:schemeClr val="lt1"/>
              </a:solidFill>
              <a:latin typeface="Source Code Pro"/>
              <a:ea typeface="Source Code Pro"/>
              <a:cs typeface="Source Code Pro"/>
              <a:sym typeface="Source Code Pro"/>
            </a:endParaRPr>
          </a:p>
        </p:txBody>
      </p:sp>
      <p:sp>
        <p:nvSpPr>
          <p:cNvPr id="488" name="Google Shape;488;g118aac98dc9_0_365"/>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t>
            </a:r>
            <a:endParaRPr b="1" i="0" sz="2400" u="none" cap="none" strike="noStrike">
              <a:solidFill>
                <a:schemeClr val="lt1"/>
              </a:solidFill>
              <a:latin typeface="Source Code Pro"/>
              <a:ea typeface="Source Code Pro"/>
              <a:cs typeface="Source Code Pro"/>
              <a:sym typeface="Source Code Pro"/>
            </a:endParaRPr>
          </a:p>
        </p:txBody>
      </p:sp>
      <p:sp>
        <p:nvSpPr>
          <p:cNvPr id="489" name="Google Shape;489;g118aac98dc9_0_365"/>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t</a:t>
            </a:r>
            <a:endParaRPr b="1" i="0" sz="2400" u="none" cap="none" strike="noStrike">
              <a:solidFill>
                <a:schemeClr val="lt1"/>
              </a:solidFill>
              <a:latin typeface="Source Code Pro"/>
              <a:ea typeface="Source Code Pro"/>
              <a:cs typeface="Source Code Pro"/>
              <a:sym typeface="Source Code Pro"/>
            </a:endParaRPr>
          </a:p>
        </p:txBody>
      </p:sp>
      <p:sp>
        <p:nvSpPr>
          <p:cNvPr id="490" name="Google Shape;490;g118aac98dc9_0_365"/>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91" name="Google Shape;491;g118aac98dc9_0_365"/>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92" name="Google Shape;492;g118aac98dc9_0_365"/>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l</a:t>
            </a:r>
            <a:endParaRPr b="1" i="0" sz="2400" u="none" cap="none" strike="noStrike">
              <a:solidFill>
                <a:schemeClr val="lt1"/>
              </a:solidFill>
              <a:latin typeface="Source Code Pro"/>
              <a:ea typeface="Source Code Pro"/>
              <a:cs typeface="Source Code Pro"/>
              <a:sym typeface="Source Code Pro"/>
            </a:endParaRPr>
          </a:p>
        </p:txBody>
      </p:sp>
      <p:sp>
        <p:nvSpPr>
          <p:cNvPr id="493" name="Google Shape;493;g118aac98dc9_0_365"/>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494" name="Google Shape;494;g118aac98dc9_0_365"/>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495" name="Google Shape;495;g118aac98dc9_0_365"/>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496" name="Google Shape;496;g118aac98dc9_0_365"/>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0x60000</a:t>
            </a:r>
            <a:endParaRPr b="1" i="0" sz="1800" u="none" cap="none" strike="noStrike">
              <a:solidFill>
                <a:srgbClr val="000000"/>
              </a:solidFill>
              <a:latin typeface="Source Code Pro"/>
              <a:ea typeface="Source Code Pro"/>
              <a:cs typeface="Source Code Pro"/>
              <a:sym typeface="Source Code Pro"/>
            </a:endParaRPr>
          </a:p>
        </p:txBody>
      </p:sp>
      <p:sp>
        <p:nvSpPr>
          <p:cNvPr id="497" name="Google Shape;497;g118aac98dc9_0_365"/>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Source Code Pro"/>
                <a:ea typeface="Source Code Pro"/>
                <a:cs typeface="Source Code Pro"/>
                <a:sym typeface="Source Code Pro"/>
              </a:rPr>
              <a:t>Virtual Page 0x60001</a:t>
            </a:r>
            <a:endParaRPr b="1" i="0" sz="1800" u="none" cap="none" strike="noStrike">
              <a:solidFill>
                <a:srgbClr val="FF0000"/>
              </a:solidFill>
              <a:latin typeface="Source Code Pro"/>
              <a:ea typeface="Source Code Pro"/>
              <a:cs typeface="Source Code Pro"/>
              <a:sym typeface="Source Code Pro"/>
            </a:endParaRPr>
          </a:p>
        </p:txBody>
      </p:sp>
      <p:sp>
        <p:nvSpPr>
          <p:cNvPr id="498" name="Google Shape;498;g118aac98dc9_0_365"/>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499" name="Google Shape;499;g118aac98dc9_0_365"/>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500" name="Google Shape;500;g118aac98dc9_0_365"/>
          <p:cNvSpPr txBox="1"/>
          <p:nvPr/>
        </p:nvSpPr>
        <p:spPr>
          <a:xfrm>
            <a:off x="3345525" y="725575"/>
            <a:ext cx="190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Source Code Pro"/>
                <a:ea typeface="Source Code Pro"/>
                <a:cs typeface="Source Code Pro"/>
                <a:sym typeface="Source Code Pro"/>
              </a:rPr>
              <a:t>store "x"</a:t>
            </a:r>
            <a:endParaRPr b="1" i="0" sz="2400" u="none" cap="none" strike="noStrike">
              <a:solidFill>
                <a:srgbClr val="000000"/>
              </a:solidFill>
              <a:latin typeface="Source Code Pro"/>
              <a:ea typeface="Source Code Pro"/>
              <a:cs typeface="Source Code Pro"/>
              <a:sym typeface="Source Code Pro"/>
            </a:endParaRPr>
          </a:p>
        </p:txBody>
      </p:sp>
      <p:cxnSp>
        <p:nvCxnSpPr>
          <p:cNvPr id="501" name="Google Shape;501;g118aac98dc9_0_365"/>
          <p:cNvCxnSpPr>
            <a:stCxn id="500" idx="2"/>
            <a:endCxn id="490" idx="0"/>
          </p:cNvCxnSpPr>
          <p:nvPr/>
        </p:nvCxnSpPr>
        <p:spPr>
          <a:xfrm>
            <a:off x="4297875" y="1279675"/>
            <a:ext cx="2065200" cy="1147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118aac98dc9_0_388"/>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a:t>
            </a:r>
            <a:endParaRPr b="1" i="0" sz="2400" u="none" cap="none" strike="noStrike">
              <a:solidFill>
                <a:schemeClr val="lt1"/>
              </a:solidFill>
              <a:latin typeface="Source Code Pro"/>
              <a:ea typeface="Source Code Pro"/>
              <a:cs typeface="Source Code Pro"/>
              <a:sym typeface="Source Code Pro"/>
            </a:endParaRPr>
          </a:p>
        </p:txBody>
      </p:sp>
      <p:sp>
        <p:nvSpPr>
          <p:cNvPr id="507" name="Google Shape;507;g118aac98dc9_0_388"/>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m</a:t>
            </a:r>
            <a:endParaRPr b="1" i="0" sz="2400" u="none" cap="none" strike="noStrike">
              <a:solidFill>
                <a:schemeClr val="lt1"/>
              </a:solidFill>
              <a:latin typeface="Source Code Pro"/>
              <a:ea typeface="Source Code Pro"/>
              <a:cs typeface="Source Code Pro"/>
              <a:sym typeface="Source Code Pro"/>
            </a:endParaRPr>
          </a:p>
        </p:txBody>
      </p:sp>
      <p:sp>
        <p:nvSpPr>
          <p:cNvPr id="508" name="Google Shape;508;g118aac98dc9_0_388"/>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p</a:t>
            </a:r>
            <a:endParaRPr b="1" i="0" sz="2400" u="none" cap="none" strike="noStrike">
              <a:solidFill>
                <a:schemeClr val="lt1"/>
              </a:solidFill>
              <a:latin typeface="Source Code Pro"/>
              <a:ea typeface="Source Code Pro"/>
              <a:cs typeface="Source Code Pro"/>
              <a:sym typeface="Source Code Pro"/>
            </a:endParaRPr>
          </a:p>
        </p:txBody>
      </p:sp>
      <p:sp>
        <p:nvSpPr>
          <p:cNvPr id="509" name="Google Shape;509;g118aac98dc9_0_388"/>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s</a:t>
            </a:r>
            <a:endParaRPr b="1" i="0" sz="2400" u="none" cap="none" strike="noStrike">
              <a:solidFill>
                <a:schemeClr val="lt1"/>
              </a:solidFill>
              <a:latin typeface="Source Code Pro"/>
              <a:ea typeface="Source Code Pro"/>
              <a:cs typeface="Source Code Pro"/>
              <a:sym typeface="Source Code Pro"/>
            </a:endParaRPr>
          </a:p>
        </p:txBody>
      </p:sp>
      <p:sp>
        <p:nvSpPr>
          <p:cNvPr id="510" name="Google Shape;510;g118aac98dc9_0_388"/>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o</a:t>
            </a:r>
            <a:endParaRPr b="1" i="0" sz="2400" u="none" cap="none" strike="noStrike">
              <a:solidFill>
                <a:schemeClr val="lt1"/>
              </a:solidFill>
              <a:latin typeface="Source Code Pro"/>
              <a:ea typeface="Source Code Pro"/>
              <a:cs typeface="Source Code Pro"/>
              <a:sym typeface="Source Code Pro"/>
            </a:endParaRPr>
          </a:p>
        </p:txBody>
      </p:sp>
      <p:sp>
        <p:nvSpPr>
          <p:cNvPr id="511" name="Google Shape;511;g118aac98dc9_0_388"/>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n</a:t>
            </a:r>
            <a:endParaRPr b="1" i="0" sz="2400" u="none" cap="none" strike="noStrike">
              <a:solidFill>
                <a:schemeClr val="lt1"/>
              </a:solidFill>
              <a:latin typeface="Source Code Pro"/>
              <a:ea typeface="Source Code Pro"/>
              <a:cs typeface="Source Code Pro"/>
              <a:sym typeface="Source Code Pro"/>
            </a:endParaRPr>
          </a:p>
        </p:txBody>
      </p:sp>
      <p:sp>
        <p:nvSpPr>
          <p:cNvPr id="512" name="Google Shape;512;g118aac98dc9_0_388"/>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t>
            </a:r>
            <a:endParaRPr b="1" i="0" sz="2400" u="none" cap="none" strike="noStrike">
              <a:solidFill>
                <a:schemeClr val="lt1"/>
              </a:solidFill>
              <a:latin typeface="Source Code Pro"/>
              <a:ea typeface="Source Code Pro"/>
              <a:cs typeface="Source Code Pro"/>
              <a:sym typeface="Source Code Pro"/>
            </a:endParaRPr>
          </a:p>
        </p:txBody>
      </p:sp>
      <p:sp>
        <p:nvSpPr>
          <p:cNvPr id="513" name="Google Shape;513;g118aac98dc9_0_388"/>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t</a:t>
            </a:r>
            <a:endParaRPr b="1" i="0" sz="2400" u="none" cap="none" strike="noStrike">
              <a:solidFill>
                <a:schemeClr val="lt1"/>
              </a:solidFill>
              <a:latin typeface="Source Code Pro"/>
              <a:ea typeface="Source Code Pro"/>
              <a:cs typeface="Source Code Pro"/>
              <a:sym typeface="Source Code Pro"/>
            </a:endParaRPr>
          </a:p>
        </p:txBody>
      </p:sp>
      <p:sp>
        <p:nvSpPr>
          <p:cNvPr id="514" name="Google Shape;514;g118aac98dc9_0_388"/>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x</a:t>
            </a:r>
            <a:endParaRPr b="1" i="0" sz="2400" u="none" cap="none" strike="noStrike">
              <a:solidFill>
                <a:schemeClr val="lt1"/>
              </a:solidFill>
              <a:latin typeface="Source Code Pro"/>
              <a:ea typeface="Source Code Pro"/>
              <a:cs typeface="Source Code Pro"/>
              <a:sym typeface="Source Code Pro"/>
            </a:endParaRPr>
          </a:p>
        </p:txBody>
      </p:sp>
      <p:sp>
        <p:nvSpPr>
          <p:cNvPr id="515" name="Google Shape;515;g118aac98dc9_0_388"/>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516" name="Google Shape;516;g118aac98dc9_0_388"/>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l</a:t>
            </a:r>
            <a:endParaRPr b="1" i="0" sz="2400" u="none" cap="none" strike="noStrike">
              <a:solidFill>
                <a:schemeClr val="lt1"/>
              </a:solidFill>
              <a:latin typeface="Source Code Pro"/>
              <a:ea typeface="Source Code Pro"/>
              <a:cs typeface="Source Code Pro"/>
              <a:sym typeface="Source Code Pro"/>
            </a:endParaRPr>
          </a:p>
        </p:txBody>
      </p:sp>
      <p:sp>
        <p:nvSpPr>
          <p:cNvPr id="517" name="Google Shape;517;g118aac98dc9_0_388"/>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518" name="Google Shape;518;g118aac98dc9_0_388"/>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519" name="Google Shape;519;g118aac98dc9_0_388"/>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520" name="Google Shape;520;g118aac98dc9_0_388"/>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0x60000</a:t>
            </a:r>
            <a:endParaRPr b="1" i="0" sz="1800" u="none" cap="none" strike="noStrike">
              <a:solidFill>
                <a:srgbClr val="000000"/>
              </a:solidFill>
              <a:latin typeface="Source Code Pro"/>
              <a:ea typeface="Source Code Pro"/>
              <a:cs typeface="Source Code Pro"/>
              <a:sym typeface="Source Code Pro"/>
            </a:endParaRPr>
          </a:p>
        </p:txBody>
      </p:sp>
      <p:sp>
        <p:nvSpPr>
          <p:cNvPr id="521" name="Google Shape;521;g118aac98dc9_0_388"/>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Source Code Pro"/>
                <a:ea typeface="Source Code Pro"/>
                <a:cs typeface="Source Code Pro"/>
                <a:sym typeface="Source Code Pro"/>
              </a:rPr>
              <a:t>Virtual Page 0x60001</a:t>
            </a:r>
            <a:endParaRPr b="1" i="0" sz="1800" u="none" cap="none" strike="noStrike">
              <a:solidFill>
                <a:srgbClr val="FF0000"/>
              </a:solidFill>
              <a:latin typeface="Source Code Pro"/>
              <a:ea typeface="Source Code Pro"/>
              <a:cs typeface="Source Code Pro"/>
              <a:sym typeface="Source Code Pro"/>
            </a:endParaRPr>
          </a:p>
        </p:txBody>
      </p:sp>
      <p:sp>
        <p:nvSpPr>
          <p:cNvPr id="522" name="Google Shape;522;g118aac98dc9_0_388"/>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523" name="Google Shape;523;g118aac98dc9_0_388"/>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524" name="Google Shape;524;g118aac98dc9_0_388"/>
          <p:cNvSpPr txBox="1"/>
          <p:nvPr/>
        </p:nvSpPr>
        <p:spPr>
          <a:xfrm>
            <a:off x="3345525" y="725575"/>
            <a:ext cx="190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Source Code Pro"/>
                <a:ea typeface="Source Code Pro"/>
                <a:cs typeface="Source Code Pro"/>
                <a:sym typeface="Source Code Pro"/>
              </a:rPr>
              <a:t>store "t"</a:t>
            </a:r>
            <a:endParaRPr b="1" i="0" sz="2400" u="none" cap="none" strike="noStrike">
              <a:solidFill>
                <a:srgbClr val="000000"/>
              </a:solidFill>
              <a:latin typeface="Source Code Pro"/>
              <a:ea typeface="Source Code Pro"/>
              <a:cs typeface="Source Code Pro"/>
              <a:sym typeface="Source Code Pro"/>
            </a:endParaRPr>
          </a:p>
        </p:txBody>
      </p:sp>
      <p:cxnSp>
        <p:nvCxnSpPr>
          <p:cNvPr id="525" name="Google Shape;525;g118aac98dc9_0_388"/>
          <p:cNvCxnSpPr>
            <a:stCxn id="524" idx="2"/>
            <a:endCxn id="515" idx="0"/>
          </p:cNvCxnSpPr>
          <p:nvPr/>
        </p:nvCxnSpPr>
        <p:spPr>
          <a:xfrm>
            <a:off x="4297875" y="1279675"/>
            <a:ext cx="2613900" cy="1147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118aac98dc9_0_411"/>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a:t>
            </a:r>
            <a:endParaRPr b="1" i="0" sz="2400" u="none" cap="none" strike="noStrike">
              <a:solidFill>
                <a:schemeClr val="lt1"/>
              </a:solidFill>
              <a:latin typeface="Source Code Pro"/>
              <a:ea typeface="Source Code Pro"/>
              <a:cs typeface="Source Code Pro"/>
              <a:sym typeface="Source Code Pro"/>
            </a:endParaRPr>
          </a:p>
        </p:txBody>
      </p:sp>
      <p:sp>
        <p:nvSpPr>
          <p:cNvPr id="531" name="Google Shape;531;g118aac98dc9_0_411"/>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m</a:t>
            </a:r>
            <a:endParaRPr b="1" i="0" sz="2400" u="none" cap="none" strike="noStrike">
              <a:solidFill>
                <a:schemeClr val="lt1"/>
              </a:solidFill>
              <a:latin typeface="Source Code Pro"/>
              <a:ea typeface="Source Code Pro"/>
              <a:cs typeface="Source Code Pro"/>
              <a:sym typeface="Source Code Pro"/>
            </a:endParaRPr>
          </a:p>
        </p:txBody>
      </p:sp>
      <p:sp>
        <p:nvSpPr>
          <p:cNvPr id="532" name="Google Shape;532;g118aac98dc9_0_411"/>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p</a:t>
            </a:r>
            <a:endParaRPr b="1" i="0" sz="2400" u="none" cap="none" strike="noStrike">
              <a:solidFill>
                <a:schemeClr val="lt1"/>
              </a:solidFill>
              <a:latin typeface="Source Code Pro"/>
              <a:ea typeface="Source Code Pro"/>
              <a:cs typeface="Source Code Pro"/>
              <a:sym typeface="Source Code Pro"/>
            </a:endParaRPr>
          </a:p>
        </p:txBody>
      </p:sp>
      <p:sp>
        <p:nvSpPr>
          <p:cNvPr id="533" name="Google Shape;533;g118aac98dc9_0_411"/>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s</a:t>
            </a:r>
            <a:endParaRPr b="1" i="0" sz="2400" u="none" cap="none" strike="noStrike">
              <a:solidFill>
                <a:schemeClr val="lt1"/>
              </a:solidFill>
              <a:latin typeface="Source Code Pro"/>
              <a:ea typeface="Source Code Pro"/>
              <a:cs typeface="Source Code Pro"/>
              <a:sym typeface="Source Code Pro"/>
            </a:endParaRPr>
          </a:p>
        </p:txBody>
      </p:sp>
      <p:sp>
        <p:nvSpPr>
          <p:cNvPr id="534" name="Google Shape;534;g118aac98dc9_0_411"/>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o</a:t>
            </a:r>
            <a:endParaRPr b="1" i="0" sz="2400" u="none" cap="none" strike="noStrike">
              <a:solidFill>
                <a:schemeClr val="lt1"/>
              </a:solidFill>
              <a:latin typeface="Source Code Pro"/>
              <a:ea typeface="Source Code Pro"/>
              <a:cs typeface="Source Code Pro"/>
              <a:sym typeface="Source Code Pro"/>
            </a:endParaRPr>
          </a:p>
        </p:txBody>
      </p:sp>
      <p:sp>
        <p:nvSpPr>
          <p:cNvPr id="535" name="Google Shape;535;g118aac98dc9_0_411"/>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n</a:t>
            </a:r>
            <a:endParaRPr b="1" i="0" sz="2400" u="none" cap="none" strike="noStrike">
              <a:solidFill>
                <a:schemeClr val="lt1"/>
              </a:solidFill>
              <a:latin typeface="Source Code Pro"/>
              <a:ea typeface="Source Code Pro"/>
              <a:cs typeface="Source Code Pro"/>
              <a:sym typeface="Source Code Pro"/>
            </a:endParaRPr>
          </a:p>
        </p:txBody>
      </p:sp>
      <p:sp>
        <p:nvSpPr>
          <p:cNvPr id="536" name="Google Shape;536;g118aac98dc9_0_411"/>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t>
            </a:r>
            <a:endParaRPr b="1" i="0" sz="2400" u="none" cap="none" strike="noStrike">
              <a:solidFill>
                <a:schemeClr val="lt1"/>
              </a:solidFill>
              <a:latin typeface="Source Code Pro"/>
              <a:ea typeface="Source Code Pro"/>
              <a:cs typeface="Source Code Pro"/>
              <a:sym typeface="Source Code Pro"/>
            </a:endParaRPr>
          </a:p>
        </p:txBody>
      </p:sp>
      <p:sp>
        <p:nvSpPr>
          <p:cNvPr id="537" name="Google Shape;537;g118aac98dc9_0_411"/>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t</a:t>
            </a:r>
            <a:endParaRPr b="1" i="0" sz="2400" u="none" cap="none" strike="noStrike">
              <a:solidFill>
                <a:schemeClr val="lt1"/>
              </a:solidFill>
              <a:latin typeface="Source Code Pro"/>
              <a:ea typeface="Source Code Pro"/>
              <a:cs typeface="Source Code Pro"/>
              <a:sym typeface="Source Code Pro"/>
            </a:endParaRPr>
          </a:p>
        </p:txBody>
      </p:sp>
      <p:sp>
        <p:nvSpPr>
          <p:cNvPr id="538" name="Google Shape;538;g118aac98dc9_0_411"/>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x</a:t>
            </a:r>
            <a:endParaRPr b="1" i="0" sz="2400" u="none" cap="none" strike="noStrike">
              <a:solidFill>
                <a:schemeClr val="lt1"/>
              </a:solidFill>
              <a:latin typeface="Source Code Pro"/>
              <a:ea typeface="Source Code Pro"/>
              <a:cs typeface="Source Code Pro"/>
              <a:sym typeface="Source Code Pro"/>
            </a:endParaRPr>
          </a:p>
        </p:txBody>
      </p:sp>
      <p:sp>
        <p:nvSpPr>
          <p:cNvPr id="539" name="Google Shape;539;g118aac98dc9_0_411"/>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t</a:t>
            </a:r>
            <a:endParaRPr b="1" i="0" sz="2400" u="none" cap="none" strike="noStrike">
              <a:solidFill>
                <a:schemeClr val="lt1"/>
              </a:solidFill>
              <a:latin typeface="Source Code Pro"/>
              <a:ea typeface="Source Code Pro"/>
              <a:cs typeface="Source Code Pro"/>
              <a:sym typeface="Source Code Pro"/>
            </a:endParaRPr>
          </a:p>
        </p:txBody>
      </p:sp>
      <p:sp>
        <p:nvSpPr>
          <p:cNvPr id="540" name="Google Shape;540;g118aac98dc9_0_411"/>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l</a:t>
            </a:r>
            <a:endParaRPr b="1" i="0" sz="2400" u="none" cap="none" strike="noStrike">
              <a:solidFill>
                <a:schemeClr val="lt1"/>
              </a:solidFill>
              <a:latin typeface="Source Code Pro"/>
              <a:ea typeface="Source Code Pro"/>
              <a:cs typeface="Source Code Pro"/>
              <a:sym typeface="Source Code Pro"/>
            </a:endParaRPr>
          </a:p>
        </p:txBody>
      </p:sp>
      <p:sp>
        <p:nvSpPr>
          <p:cNvPr id="541" name="Google Shape;541;g118aac98dc9_0_411"/>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542" name="Google Shape;542;g118aac98dc9_0_411"/>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543" name="Google Shape;543;g118aac98dc9_0_411"/>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544" name="Google Shape;544;g118aac98dc9_0_411"/>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0x60000</a:t>
            </a:r>
            <a:endParaRPr b="1" i="0" sz="1800" u="none" cap="none" strike="noStrike">
              <a:solidFill>
                <a:srgbClr val="000000"/>
              </a:solidFill>
              <a:latin typeface="Source Code Pro"/>
              <a:ea typeface="Source Code Pro"/>
              <a:cs typeface="Source Code Pro"/>
              <a:sym typeface="Source Code Pro"/>
            </a:endParaRPr>
          </a:p>
        </p:txBody>
      </p:sp>
      <p:sp>
        <p:nvSpPr>
          <p:cNvPr id="545" name="Google Shape;545;g118aac98dc9_0_411"/>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Source Code Pro"/>
                <a:ea typeface="Source Code Pro"/>
                <a:cs typeface="Source Code Pro"/>
                <a:sym typeface="Source Code Pro"/>
              </a:rPr>
              <a:t>Virtual Page 0x60001</a:t>
            </a:r>
            <a:endParaRPr b="1" i="0" sz="1800" u="none" cap="none" strike="noStrike">
              <a:solidFill>
                <a:srgbClr val="FF0000"/>
              </a:solidFill>
              <a:latin typeface="Source Code Pro"/>
              <a:ea typeface="Source Code Pro"/>
              <a:cs typeface="Source Code Pro"/>
              <a:sym typeface="Source Code Pro"/>
            </a:endParaRPr>
          </a:p>
        </p:txBody>
      </p:sp>
      <p:sp>
        <p:nvSpPr>
          <p:cNvPr id="546" name="Google Shape;546;g118aac98dc9_0_411"/>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547" name="Google Shape;547;g118aac98dc9_0_411"/>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
        <p:nvSpPr>
          <p:cNvPr id="548" name="Google Shape;548;g118aac98dc9_0_411"/>
          <p:cNvSpPr txBox="1"/>
          <p:nvPr/>
        </p:nvSpPr>
        <p:spPr>
          <a:xfrm>
            <a:off x="3345525" y="725575"/>
            <a:ext cx="2135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Source Code Pro"/>
                <a:ea typeface="Source Code Pro"/>
                <a:cs typeface="Source Code Pro"/>
                <a:sym typeface="Source Code Pro"/>
              </a:rPr>
              <a:t>store "\0"</a:t>
            </a:r>
            <a:endParaRPr b="1" i="0" sz="2400" u="none" cap="none" strike="noStrike">
              <a:solidFill>
                <a:srgbClr val="000000"/>
              </a:solidFill>
              <a:latin typeface="Source Code Pro"/>
              <a:ea typeface="Source Code Pro"/>
              <a:cs typeface="Source Code Pro"/>
              <a:sym typeface="Source Code Pro"/>
            </a:endParaRPr>
          </a:p>
        </p:txBody>
      </p:sp>
      <p:cxnSp>
        <p:nvCxnSpPr>
          <p:cNvPr id="549" name="Google Shape;549;g118aac98dc9_0_411"/>
          <p:cNvCxnSpPr>
            <a:stCxn id="548" idx="2"/>
            <a:endCxn id="546" idx="0"/>
          </p:cNvCxnSpPr>
          <p:nvPr/>
        </p:nvCxnSpPr>
        <p:spPr>
          <a:xfrm>
            <a:off x="4413075" y="1279675"/>
            <a:ext cx="3047400" cy="1147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118aac98dc9_0_434"/>
          <p:cNvSpPr/>
          <p:nvPr/>
        </p:nvSpPr>
        <p:spPr>
          <a:xfrm>
            <a:off x="169961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a:t>
            </a:r>
            <a:endParaRPr b="1" i="0" sz="2400" u="none" cap="none" strike="noStrike">
              <a:solidFill>
                <a:schemeClr val="lt1"/>
              </a:solidFill>
              <a:latin typeface="Source Code Pro"/>
              <a:ea typeface="Source Code Pro"/>
              <a:cs typeface="Source Code Pro"/>
              <a:sym typeface="Source Code Pro"/>
            </a:endParaRPr>
          </a:p>
        </p:txBody>
      </p:sp>
      <p:sp>
        <p:nvSpPr>
          <p:cNvPr id="555" name="Google Shape;555;g118aac98dc9_0_434"/>
          <p:cNvSpPr/>
          <p:nvPr/>
        </p:nvSpPr>
        <p:spPr>
          <a:xfrm>
            <a:off x="224825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m</a:t>
            </a:r>
            <a:endParaRPr b="1" i="0" sz="2400" u="none" cap="none" strike="noStrike">
              <a:solidFill>
                <a:schemeClr val="lt1"/>
              </a:solidFill>
              <a:latin typeface="Source Code Pro"/>
              <a:ea typeface="Source Code Pro"/>
              <a:cs typeface="Source Code Pro"/>
              <a:sym typeface="Source Code Pro"/>
            </a:endParaRPr>
          </a:p>
        </p:txBody>
      </p:sp>
      <p:sp>
        <p:nvSpPr>
          <p:cNvPr id="556" name="Google Shape;556;g118aac98dc9_0_434"/>
          <p:cNvSpPr/>
          <p:nvPr/>
        </p:nvSpPr>
        <p:spPr>
          <a:xfrm>
            <a:off x="279689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p</a:t>
            </a:r>
            <a:endParaRPr b="1" i="0" sz="2400" u="none" cap="none" strike="noStrike">
              <a:solidFill>
                <a:schemeClr val="lt1"/>
              </a:solidFill>
              <a:latin typeface="Source Code Pro"/>
              <a:ea typeface="Source Code Pro"/>
              <a:cs typeface="Source Code Pro"/>
              <a:sym typeface="Source Code Pro"/>
            </a:endParaRPr>
          </a:p>
        </p:txBody>
      </p:sp>
      <p:sp>
        <p:nvSpPr>
          <p:cNvPr id="557" name="Google Shape;557;g118aac98dc9_0_434"/>
          <p:cNvSpPr/>
          <p:nvPr/>
        </p:nvSpPr>
        <p:spPr>
          <a:xfrm>
            <a:off x="33455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s</a:t>
            </a:r>
            <a:endParaRPr b="1" i="0" sz="2400" u="none" cap="none" strike="noStrike">
              <a:solidFill>
                <a:schemeClr val="lt1"/>
              </a:solidFill>
              <a:latin typeface="Source Code Pro"/>
              <a:ea typeface="Source Code Pro"/>
              <a:cs typeface="Source Code Pro"/>
              <a:sym typeface="Source Code Pro"/>
            </a:endParaRPr>
          </a:p>
        </p:txBody>
      </p:sp>
      <p:sp>
        <p:nvSpPr>
          <p:cNvPr id="558" name="Google Shape;558;g118aac98dc9_0_434"/>
          <p:cNvSpPr/>
          <p:nvPr/>
        </p:nvSpPr>
        <p:spPr>
          <a:xfrm>
            <a:off x="38941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o</a:t>
            </a:r>
            <a:endParaRPr b="1" i="0" sz="2400" u="none" cap="none" strike="noStrike">
              <a:solidFill>
                <a:schemeClr val="lt1"/>
              </a:solidFill>
              <a:latin typeface="Source Code Pro"/>
              <a:ea typeface="Source Code Pro"/>
              <a:cs typeface="Source Code Pro"/>
              <a:sym typeface="Source Code Pro"/>
            </a:endParaRPr>
          </a:p>
        </p:txBody>
      </p:sp>
      <p:sp>
        <p:nvSpPr>
          <p:cNvPr id="559" name="Google Shape;559;g118aac98dc9_0_434"/>
          <p:cNvSpPr/>
          <p:nvPr/>
        </p:nvSpPr>
        <p:spPr>
          <a:xfrm>
            <a:off x="44428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n</a:t>
            </a:r>
            <a:endParaRPr b="1" i="0" sz="2400" u="none" cap="none" strike="noStrike">
              <a:solidFill>
                <a:schemeClr val="lt1"/>
              </a:solidFill>
              <a:latin typeface="Source Code Pro"/>
              <a:ea typeface="Source Code Pro"/>
              <a:cs typeface="Source Code Pro"/>
              <a:sym typeface="Source Code Pro"/>
            </a:endParaRPr>
          </a:p>
        </p:txBody>
      </p:sp>
      <p:sp>
        <p:nvSpPr>
          <p:cNvPr id="560" name="Google Shape;560;g118aac98dc9_0_434"/>
          <p:cNvSpPr/>
          <p:nvPr/>
        </p:nvSpPr>
        <p:spPr>
          <a:xfrm>
            <a:off x="499145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a:t>
            </a:r>
            <a:endParaRPr b="1" i="0" sz="2400" u="none" cap="none" strike="noStrike">
              <a:solidFill>
                <a:schemeClr val="lt1"/>
              </a:solidFill>
              <a:latin typeface="Source Code Pro"/>
              <a:ea typeface="Source Code Pro"/>
              <a:cs typeface="Source Code Pro"/>
              <a:sym typeface="Source Code Pro"/>
            </a:endParaRPr>
          </a:p>
        </p:txBody>
      </p:sp>
      <p:sp>
        <p:nvSpPr>
          <p:cNvPr id="561" name="Google Shape;561;g118aac98dc9_0_434"/>
          <p:cNvSpPr/>
          <p:nvPr/>
        </p:nvSpPr>
        <p:spPr>
          <a:xfrm>
            <a:off x="554009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t</a:t>
            </a:r>
            <a:endParaRPr b="1" i="0" sz="2400" u="none" cap="none" strike="noStrike">
              <a:solidFill>
                <a:schemeClr val="lt1"/>
              </a:solidFill>
              <a:latin typeface="Source Code Pro"/>
              <a:ea typeface="Source Code Pro"/>
              <a:cs typeface="Source Code Pro"/>
              <a:sym typeface="Source Code Pro"/>
            </a:endParaRPr>
          </a:p>
        </p:txBody>
      </p:sp>
      <p:sp>
        <p:nvSpPr>
          <p:cNvPr id="562" name="Google Shape;562;g118aac98dc9_0_434"/>
          <p:cNvSpPr/>
          <p:nvPr/>
        </p:nvSpPr>
        <p:spPr>
          <a:xfrm>
            <a:off x="608873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x</a:t>
            </a:r>
            <a:endParaRPr b="1" i="0" sz="2400" u="none" cap="none" strike="noStrike">
              <a:solidFill>
                <a:schemeClr val="lt1"/>
              </a:solidFill>
              <a:latin typeface="Source Code Pro"/>
              <a:ea typeface="Source Code Pro"/>
              <a:cs typeface="Source Code Pro"/>
              <a:sym typeface="Source Code Pro"/>
            </a:endParaRPr>
          </a:p>
        </p:txBody>
      </p:sp>
      <p:sp>
        <p:nvSpPr>
          <p:cNvPr id="563" name="Google Shape;563;g118aac98dc9_0_434"/>
          <p:cNvSpPr/>
          <p:nvPr/>
        </p:nvSpPr>
        <p:spPr>
          <a:xfrm>
            <a:off x="663737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t</a:t>
            </a:r>
            <a:endParaRPr b="1" i="0" sz="2400" u="none" cap="none" strike="noStrike">
              <a:solidFill>
                <a:schemeClr val="lt1"/>
              </a:solidFill>
              <a:latin typeface="Source Code Pro"/>
              <a:ea typeface="Source Code Pro"/>
              <a:cs typeface="Source Code Pro"/>
              <a:sym typeface="Source Code Pro"/>
            </a:endParaRPr>
          </a:p>
        </p:txBody>
      </p:sp>
      <p:sp>
        <p:nvSpPr>
          <p:cNvPr id="564" name="Google Shape;564;g118aac98dc9_0_434"/>
          <p:cNvSpPr/>
          <p:nvPr/>
        </p:nvSpPr>
        <p:spPr>
          <a:xfrm>
            <a:off x="1150975" y="2427400"/>
            <a:ext cx="548700" cy="548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l</a:t>
            </a:r>
            <a:endParaRPr b="1" i="0" sz="2400" u="none" cap="none" strike="noStrike">
              <a:solidFill>
                <a:schemeClr val="lt1"/>
              </a:solidFill>
              <a:latin typeface="Source Code Pro"/>
              <a:ea typeface="Source Code Pro"/>
              <a:cs typeface="Source Code Pro"/>
              <a:sym typeface="Source Code Pro"/>
            </a:endParaRPr>
          </a:p>
        </p:txBody>
      </p:sp>
      <p:sp>
        <p:nvSpPr>
          <p:cNvPr id="565" name="Google Shape;565;g118aac98dc9_0_434"/>
          <p:cNvSpPr txBox="1"/>
          <p:nvPr/>
        </p:nvSpPr>
        <p:spPr>
          <a:xfrm>
            <a:off x="572475"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cxnSp>
        <p:nvCxnSpPr>
          <p:cNvPr id="566" name="Google Shape;566;g118aac98dc9_0_434"/>
          <p:cNvCxnSpPr/>
          <p:nvPr/>
        </p:nvCxnSpPr>
        <p:spPr>
          <a:xfrm flipH="1">
            <a:off x="1151075" y="1791600"/>
            <a:ext cx="6600" cy="597600"/>
          </a:xfrm>
          <a:prstGeom prst="straightConnector1">
            <a:avLst/>
          </a:prstGeom>
          <a:noFill/>
          <a:ln cap="flat" cmpd="sng" w="19050">
            <a:solidFill>
              <a:schemeClr val="dk2"/>
            </a:solidFill>
            <a:prstDash val="solid"/>
            <a:round/>
            <a:headEnd len="sm" w="sm" type="none"/>
            <a:tailEnd len="med" w="med" type="triangle"/>
          </a:ln>
        </p:spPr>
      </p:cxnSp>
      <p:sp>
        <p:nvSpPr>
          <p:cNvPr id="567" name="Google Shape;567;g118aac98dc9_0_434"/>
          <p:cNvSpPr txBox="1"/>
          <p:nvPr/>
        </p:nvSpPr>
        <p:spPr>
          <a:xfrm>
            <a:off x="663825" y="1238825"/>
            <a:ext cx="138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filename</a:t>
            </a:r>
            <a:endParaRPr b="1" i="0" sz="1800" u="none" cap="none" strike="noStrike">
              <a:solidFill>
                <a:srgbClr val="000000"/>
              </a:solidFill>
              <a:latin typeface="Source Code Pro"/>
              <a:ea typeface="Source Code Pro"/>
              <a:cs typeface="Source Code Pro"/>
              <a:sym typeface="Source Code Pro"/>
            </a:endParaRPr>
          </a:p>
        </p:txBody>
      </p:sp>
      <p:sp>
        <p:nvSpPr>
          <p:cNvPr id="568" name="Google Shape;568;g118aac98dc9_0_434"/>
          <p:cNvSpPr txBox="1"/>
          <p:nvPr/>
        </p:nvSpPr>
        <p:spPr>
          <a:xfrm>
            <a:off x="124975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0x60000</a:t>
            </a:r>
            <a:endParaRPr b="1" i="0" sz="1800" u="none" cap="none" strike="noStrike">
              <a:solidFill>
                <a:srgbClr val="000000"/>
              </a:solidFill>
              <a:latin typeface="Source Code Pro"/>
              <a:ea typeface="Source Code Pro"/>
              <a:cs typeface="Source Code Pro"/>
              <a:sym typeface="Source Code Pro"/>
            </a:endParaRPr>
          </a:p>
        </p:txBody>
      </p:sp>
      <p:sp>
        <p:nvSpPr>
          <p:cNvPr id="569" name="Google Shape;569;g118aac98dc9_0_434"/>
          <p:cNvSpPr txBox="1"/>
          <p:nvPr/>
        </p:nvSpPr>
        <p:spPr>
          <a:xfrm>
            <a:off x="5010300" y="3165775"/>
            <a:ext cx="23646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Source Code Pro"/>
                <a:ea typeface="Source Code Pro"/>
                <a:cs typeface="Source Code Pro"/>
                <a:sym typeface="Source Code Pro"/>
              </a:rPr>
              <a:t>Virtual Page 0x60001</a:t>
            </a:r>
            <a:endParaRPr b="1" i="0" sz="1800" u="none" cap="none" strike="noStrike">
              <a:solidFill>
                <a:srgbClr val="000000"/>
              </a:solidFill>
              <a:latin typeface="Source Code Pro"/>
              <a:ea typeface="Source Code Pro"/>
              <a:cs typeface="Source Code Pro"/>
              <a:sym typeface="Source Code Pro"/>
            </a:endParaRPr>
          </a:p>
        </p:txBody>
      </p:sp>
      <p:sp>
        <p:nvSpPr>
          <p:cNvPr id="570" name="Google Shape;570;g118aac98dc9_0_434"/>
          <p:cNvSpPr/>
          <p:nvPr/>
        </p:nvSpPr>
        <p:spPr>
          <a:xfrm>
            <a:off x="7186015" y="2427400"/>
            <a:ext cx="548700" cy="5487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Source Code Pro"/>
                <a:ea typeface="Source Code Pro"/>
                <a:cs typeface="Source Code Pro"/>
                <a:sym typeface="Source Code Pro"/>
              </a:rPr>
              <a:t>\0</a:t>
            </a:r>
            <a:endParaRPr b="1" i="0" sz="2400" u="none" cap="none" strike="noStrike">
              <a:solidFill>
                <a:schemeClr val="lt1"/>
              </a:solidFill>
              <a:latin typeface="Source Code Pro"/>
              <a:ea typeface="Source Code Pro"/>
              <a:cs typeface="Source Code Pro"/>
              <a:sym typeface="Source Code Pro"/>
            </a:endParaRPr>
          </a:p>
        </p:txBody>
      </p:sp>
      <p:sp>
        <p:nvSpPr>
          <p:cNvPr id="571" name="Google Shape;571;g118aac98dc9_0_434"/>
          <p:cNvSpPr txBox="1"/>
          <p:nvPr/>
        </p:nvSpPr>
        <p:spPr>
          <a:xfrm>
            <a:off x="7910450" y="2501650"/>
            <a:ext cx="53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16f8c6f577_0_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Midterm Solutions Session</a:t>
            </a:r>
            <a:endParaRPr/>
          </a:p>
        </p:txBody>
      </p:sp>
      <p:sp>
        <p:nvSpPr>
          <p:cNvPr id="82" name="Google Shape;82;g216f8c6f577_0_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Tomorrow: Saturday, 03/11, </a:t>
            </a:r>
            <a:r>
              <a:rPr b="1" lang="en"/>
              <a:t>2-4pm @ 1013 DOW</a:t>
            </a:r>
            <a:endParaRPr b="1"/>
          </a:p>
          <a:p>
            <a:pPr indent="-317500" lvl="1" marL="914400" rtl="0" algn="l">
              <a:spcBef>
                <a:spcPts val="0"/>
              </a:spcBef>
              <a:spcAft>
                <a:spcPts val="0"/>
              </a:spcAft>
              <a:buSzPts val="1400"/>
              <a:buChar char="○"/>
            </a:pPr>
            <a:r>
              <a:rPr lang="en"/>
              <a:t>In-person, </a:t>
            </a:r>
            <a:r>
              <a:rPr b="1" lang="en"/>
              <a:t>not recorded</a:t>
            </a:r>
            <a:endParaRPr b="1"/>
          </a:p>
          <a:p>
            <a:pPr indent="-317500" lvl="1" marL="914400" rtl="0" algn="l">
              <a:spcBef>
                <a:spcPts val="0"/>
              </a:spcBef>
              <a:spcAft>
                <a:spcPts val="0"/>
              </a:spcAft>
              <a:buSzPts val="1400"/>
              <a:buChar char="○"/>
            </a:pPr>
            <a:r>
              <a:rPr lang="en"/>
              <a:t>Come to OH if you can't attend the session!</a:t>
            </a:r>
            <a:endParaRPr/>
          </a:p>
          <a:p>
            <a:pPr indent="-342900" lvl="0" marL="457200" rtl="0" algn="l">
              <a:spcBef>
                <a:spcPts val="0"/>
              </a:spcBef>
              <a:spcAft>
                <a:spcPts val="0"/>
              </a:spcAft>
              <a:buSzPts val="1800"/>
              <a:buChar char="●"/>
            </a:pPr>
            <a:r>
              <a:rPr lang="en"/>
              <a:t>Regrade Requests</a:t>
            </a:r>
            <a:endParaRPr/>
          </a:p>
          <a:p>
            <a:pPr indent="-317500" lvl="1" marL="914400" rtl="0" algn="l">
              <a:spcBef>
                <a:spcPts val="0"/>
              </a:spcBef>
              <a:spcAft>
                <a:spcPts val="0"/>
              </a:spcAft>
              <a:buSzPts val="1400"/>
              <a:buChar char="○"/>
            </a:pPr>
            <a:r>
              <a:rPr b="1" lang="en"/>
              <a:t>Due Saturday 03/18</a:t>
            </a:r>
            <a:r>
              <a:rPr lang="en"/>
              <a:t> (1 week after review session)</a:t>
            </a:r>
            <a:endParaRPr/>
          </a:p>
          <a:p>
            <a:pPr indent="-317500" lvl="1" marL="914400" rtl="0" algn="l">
              <a:spcBef>
                <a:spcPts val="0"/>
              </a:spcBef>
              <a:spcAft>
                <a:spcPts val="0"/>
              </a:spcAft>
              <a:buSzPts val="1400"/>
              <a:buChar char="○"/>
            </a:pPr>
            <a:r>
              <a:rPr lang="en"/>
              <a:t>Submit directly on Gradescope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118aac98dc9_0_45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a:t>
            </a:r>
            <a:endParaRPr/>
          </a:p>
        </p:txBody>
      </p:sp>
      <p:sp>
        <p:nvSpPr>
          <p:cNvPr id="577" name="Google Shape;577;g118aac98dc9_0_455"/>
          <p:cNvSpPr txBox="1"/>
          <p:nvPr>
            <p:ph idx="1" type="body"/>
          </p:nvPr>
        </p:nvSpPr>
        <p:spPr>
          <a:xfrm>
            <a:off x="311700" y="1468825"/>
            <a:ext cx="8520600" cy="3529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chemeClr val="accent6"/>
                </a:solidFill>
              </a:rPr>
              <a:t>int</a:t>
            </a:r>
            <a:r>
              <a:rPr lang="en" sz="1600">
                <a:solidFill>
                  <a:schemeClr val="lt1"/>
                </a:solidFill>
              </a:rPr>
              <a:t> main()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two swap-backed pages</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*page0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*page1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write the filename into virtual memory</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*filename = page0 + </a:t>
            </a:r>
            <a:r>
              <a:rPr lang="en" sz="1600">
                <a:solidFill>
                  <a:schemeClr val="dk1"/>
                </a:solidFill>
              </a:rPr>
              <a:t>VM_PAGESIZE</a:t>
            </a:r>
            <a:r>
              <a:rPr lang="en" sz="1600">
                <a:solidFill>
                  <a:schemeClr val="lt1"/>
                </a:solidFill>
              </a:rPr>
              <a:t> - </a:t>
            </a:r>
            <a:r>
              <a:rPr lang="en" sz="1600">
                <a:solidFill>
                  <a:srgbClr val="E69138"/>
                </a:solidFill>
              </a:rPr>
              <a:t>4</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b="1" lang="en" sz="1600">
                <a:solidFill>
                  <a:schemeClr val="accent5"/>
                </a:solidFill>
              </a:rPr>
              <a:t>strcpy</a:t>
            </a:r>
            <a:r>
              <a:rPr b="1" lang="en" sz="1600">
                <a:solidFill>
                  <a:schemeClr val="lt1"/>
                </a:solidFill>
              </a:rPr>
              <a:t>(filename, </a:t>
            </a:r>
            <a:r>
              <a:rPr b="1" lang="en" sz="1600">
                <a:solidFill>
                  <a:srgbClr val="E69138"/>
                </a:solidFill>
              </a:rPr>
              <a:t>"lampson83.txt"</a:t>
            </a:r>
            <a:r>
              <a:rPr b="1" lang="en" sz="1600">
                <a:solidFill>
                  <a:schemeClr val="lt1"/>
                </a:solidFill>
              </a:rPr>
              <a:t>);</a:t>
            </a:r>
            <a:endParaRPr b="1"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a file-backed page</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 </a:t>
            </a:r>
            <a:r>
              <a:rPr lang="en" sz="1600">
                <a:solidFill>
                  <a:schemeClr val="lt1"/>
                </a:solidFill>
              </a:rPr>
              <a:t>*page2</a:t>
            </a:r>
            <a:r>
              <a:rPr lang="en" sz="1600">
                <a:solidFill>
                  <a:schemeClr val="accent6"/>
                </a:solidFill>
              </a:rPr>
              <a:t> </a:t>
            </a:r>
            <a:r>
              <a:rPr lang="en" sz="1600">
                <a:solidFill>
                  <a:schemeClr val="lt1"/>
                </a:solidFill>
              </a:rPr>
              <a:t>= (</a:t>
            </a:r>
            <a:r>
              <a:rPr lang="en" sz="1600">
                <a:solidFill>
                  <a:schemeClr val="accent6"/>
                </a:solidFill>
              </a:rPr>
              <a:t>char </a:t>
            </a:r>
            <a:r>
              <a:rPr lang="en" sz="1600">
                <a:solidFill>
                  <a:schemeClr val="lt1"/>
                </a:solidFill>
              </a:rPr>
              <a:t>*) </a:t>
            </a:r>
            <a:r>
              <a:rPr lang="en" sz="1600">
                <a:solidFill>
                  <a:schemeClr val="accent5"/>
                </a:solidFill>
              </a:rPr>
              <a:t>vm_map</a:t>
            </a:r>
            <a:r>
              <a:rPr lang="en" sz="1600">
                <a:solidFill>
                  <a:schemeClr val="lt1"/>
                </a:solidFill>
              </a:rPr>
              <a:t>(filename,</a:t>
            </a:r>
            <a:r>
              <a:rPr lang="en" sz="1600">
                <a:solidFill>
                  <a:schemeClr val="accent6"/>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a:t>
            </a:r>
            <a:endParaRPr sz="1600">
              <a:solidFill>
                <a:schemeClr val="lt1"/>
              </a:solidFill>
            </a:endParaRPr>
          </a:p>
        </p:txBody>
      </p:sp>
      <p:sp>
        <p:nvSpPr>
          <p:cNvPr id="578" name="Google Shape;578;g118aac98dc9_0_455"/>
          <p:cNvSpPr txBox="1"/>
          <p:nvPr/>
        </p:nvSpPr>
        <p:spPr>
          <a:xfrm>
            <a:off x="6230800" y="2995225"/>
            <a:ext cx="2405100" cy="10467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What happens when we try to write the first byte of the string?</a:t>
            </a:r>
            <a:endParaRPr b="1" i="0" sz="14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118aac98dc9_0_461"/>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118aac98dc9_0_461"/>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585" name="Google Shape;585;g118aac98dc9_0_461"/>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586" name="Google Shape;586;g118aac98dc9_0_461"/>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587" name="Google Shape;587;g118aac98dc9_0_461"/>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588" name="Google Shape;588;g118aac98dc9_0_461"/>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589" name="Google Shape;589;g118aac98dc9_0_461"/>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590" name="Google Shape;590;g118aac98dc9_0_461"/>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591" name="Google Shape;591;g118aac98dc9_0_461"/>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592" name="Google Shape;592;g118aac98dc9_0_461"/>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593" name="Google Shape;593;g118aac98dc9_0_461"/>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594" name="Google Shape;594;g118aac98dc9_0_461"/>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595" name="Google Shape;595;g118aac98dc9_0_461"/>
          <p:cNvSpPr/>
          <p:nvPr/>
        </p:nvSpPr>
        <p:spPr>
          <a:xfrm>
            <a:off x="6259900" y="2318125"/>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1</a:t>
            </a:r>
            <a:endParaRPr b="0" i="0" sz="1300" u="none" cap="none" strike="noStrike">
              <a:solidFill>
                <a:schemeClr val="lt1"/>
              </a:solidFill>
              <a:latin typeface="Source Code Pro"/>
              <a:ea typeface="Source Code Pro"/>
              <a:cs typeface="Source Code Pro"/>
              <a:sym typeface="Source Code Pro"/>
            </a:endParaRPr>
          </a:p>
        </p:txBody>
      </p:sp>
      <p:sp>
        <p:nvSpPr>
          <p:cNvPr id="596" name="Google Shape;596;g118aac98dc9_0_461"/>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118aac98dc9_0_461"/>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598" name="Google Shape;598;g118aac98dc9_0_461"/>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0, ppage: 0</a:t>
            </a:r>
            <a:endParaRPr b="0" i="0" sz="1300" u="none" cap="none" strike="noStrike">
              <a:solidFill>
                <a:srgbClr val="000000"/>
              </a:solidFill>
              <a:latin typeface="Source Code Pro"/>
              <a:ea typeface="Source Code Pro"/>
              <a:cs typeface="Source Code Pro"/>
              <a:sym typeface="Source Code Pro"/>
            </a:endParaRPr>
          </a:p>
        </p:txBody>
      </p:sp>
      <p:sp>
        <p:nvSpPr>
          <p:cNvPr id="599" name="Google Shape;599;g118aac98dc9_0_461"/>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0, ppage: 0</a:t>
            </a:r>
            <a:endParaRPr b="0" i="0" sz="1300" u="none" cap="none" strike="noStrike">
              <a:solidFill>
                <a:schemeClr val="lt1"/>
              </a:solidFill>
              <a:latin typeface="Source Code Pro"/>
              <a:ea typeface="Source Code Pro"/>
              <a:cs typeface="Source Code Pro"/>
              <a:sym typeface="Source Code Pro"/>
            </a:endParaRPr>
          </a:p>
        </p:txBody>
      </p:sp>
      <p:sp>
        <p:nvSpPr>
          <p:cNvPr id="600" name="Google Shape;600;g118aac98dc9_0_461"/>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01" name="Google Shape;601;g118aac98dc9_0_461"/>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02" name="Google Shape;602;g118aac98dc9_0_461"/>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03" name="Google Shape;603;g118aac98dc9_0_461"/>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04" name="Google Shape;604;g118aac98dc9_0_461"/>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05" name="Google Shape;605;g118aac98dc9_0_461"/>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606" name="Google Shape;606;g118aac98dc9_0_461"/>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607" name="Google Shape;607;g118aac98dc9_0_461"/>
          <p:cNvCxnSpPr>
            <a:stCxn id="599" idx="3"/>
            <a:endCxn id="594" idx="1"/>
          </p:cNvCxnSpPr>
          <p:nvPr/>
        </p:nvCxnSpPr>
        <p:spPr>
          <a:xfrm>
            <a:off x="5424750" y="1652188"/>
            <a:ext cx="835200" cy="443700"/>
          </a:xfrm>
          <a:prstGeom prst="straightConnector1">
            <a:avLst/>
          </a:prstGeom>
          <a:noFill/>
          <a:ln cap="flat" cmpd="sng" w="9525">
            <a:solidFill>
              <a:schemeClr val="dk2"/>
            </a:solidFill>
            <a:prstDash val="solid"/>
            <a:round/>
            <a:headEnd len="sm" w="sm" type="none"/>
            <a:tailEnd len="med" w="med" type="triangle"/>
          </a:ln>
        </p:spPr>
      </p:cxnSp>
      <p:cxnSp>
        <p:nvCxnSpPr>
          <p:cNvPr id="608" name="Google Shape;608;g118aac98dc9_0_461"/>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609" name="Google Shape;609;g118aac98dc9_0_461"/>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610" name="Google Shape;610;g118aac98dc9_0_461"/>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611" name="Google Shape;611;g118aac98dc9_0_461"/>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612" name="Google Shape;612;g118aac98dc9_0_461"/>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613" name="Google Shape;613;g118aac98dc9_0_461"/>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614" name="Google Shape;614;g118aac98dc9_0_461"/>
          <p:cNvCxnSpPr>
            <a:stCxn id="598" idx="3"/>
            <a:endCxn id="594" idx="1"/>
          </p:cNvCxnSpPr>
          <p:nvPr/>
        </p:nvCxnSpPr>
        <p:spPr>
          <a:xfrm>
            <a:off x="5424750" y="1208038"/>
            <a:ext cx="835200" cy="888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g118aac98dc9_0_496"/>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118aac98dc9_0_496"/>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621" name="Google Shape;621;g118aac98dc9_0_496"/>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22" name="Google Shape;622;g118aac98dc9_0_496"/>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623" name="Google Shape;623;g118aac98dc9_0_496"/>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24" name="Google Shape;624;g118aac98dc9_0_496"/>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25" name="Google Shape;625;g118aac98dc9_0_496"/>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26" name="Google Shape;626;g118aac98dc9_0_496"/>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27" name="Google Shape;627;g118aac98dc9_0_496"/>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28" name="Google Shape;628;g118aac98dc9_0_496"/>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29" name="Google Shape;629;g118aac98dc9_0_496"/>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630" name="Google Shape;630;g118aac98dc9_0_496"/>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631" name="Google Shape;631;g118aac98dc9_0_496"/>
          <p:cNvSpPr/>
          <p:nvPr/>
        </p:nvSpPr>
        <p:spPr>
          <a:xfrm>
            <a:off x="6259900" y="2318125"/>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1</a:t>
            </a:r>
            <a:endParaRPr b="0" i="0" sz="1300" u="none" cap="none" strike="noStrike">
              <a:solidFill>
                <a:schemeClr val="lt1"/>
              </a:solidFill>
              <a:latin typeface="Source Code Pro"/>
              <a:ea typeface="Source Code Pro"/>
              <a:cs typeface="Source Code Pro"/>
              <a:sym typeface="Source Code Pro"/>
            </a:endParaRPr>
          </a:p>
        </p:txBody>
      </p:sp>
      <p:sp>
        <p:nvSpPr>
          <p:cNvPr id="632" name="Google Shape;632;g118aac98dc9_0_496"/>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118aac98dc9_0_496"/>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634" name="Google Shape;634;g118aac98dc9_0_496"/>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a:t>
            </a:r>
            <a:r>
              <a:rPr b="1" i="0" lang="en" sz="1300" u="none" cap="none" strike="noStrike">
                <a:solidFill>
                  <a:schemeClr val="lt1"/>
                </a:solidFill>
                <a:latin typeface="Source Code Pro"/>
                <a:ea typeface="Source Code Pro"/>
                <a:cs typeface="Source Code Pro"/>
                <a:sym typeface="Source Code Pro"/>
              </a:rPr>
              <a:t>w: 0</a:t>
            </a:r>
            <a:r>
              <a:rPr b="0" i="0" lang="en" sz="1300" u="none" cap="none" strike="noStrike">
                <a:solidFill>
                  <a:schemeClr val="lt1"/>
                </a:solidFill>
                <a:latin typeface="Source Code Pro"/>
                <a:ea typeface="Source Code Pro"/>
                <a:cs typeface="Source Code Pro"/>
                <a:sym typeface="Source Code Pro"/>
              </a:rPr>
              <a:t>, ppage: 0</a:t>
            </a:r>
            <a:endParaRPr b="0" i="0" sz="1300" u="none" cap="none" strike="noStrike">
              <a:solidFill>
                <a:srgbClr val="000000"/>
              </a:solidFill>
              <a:latin typeface="Source Code Pro"/>
              <a:ea typeface="Source Code Pro"/>
              <a:cs typeface="Source Code Pro"/>
              <a:sym typeface="Source Code Pro"/>
            </a:endParaRPr>
          </a:p>
        </p:txBody>
      </p:sp>
      <p:sp>
        <p:nvSpPr>
          <p:cNvPr id="635" name="Google Shape;635;g118aac98dc9_0_496"/>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0, ppage: 0</a:t>
            </a:r>
            <a:endParaRPr b="0" i="0" sz="1300" u="none" cap="none" strike="noStrike">
              <a:solidFill>
                <a:schemeClr val="lt1"/>
              </a:solidFill>
              <a:latin typeface="Source Code Pro"/>
              <a:ea typeface="Source Code Pro"/>
              <a:cs typeface="Source Code Pro"/>
              <a:sym typeface="Source Code Pro"/>
            </a:endParaRPr>
          </a:p>
        </p:txBody>
      </p:sp>
      <p:sp>
        <p:nvSpPr>
          <p:cNvPr id="636" name="Google Shape;636;g118aac98dc9_0_496"/>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37" name="Google Shape;637;g118aac98dc9_0_496"/>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38" name="Google Shape;638;g118aac98dc9_0_496"/>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39" name="Google Shape;639;g118aac98dc9_0_496"/>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40" name="Google Shape;640;g118aac98dc9_0_496"/>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41" name="Google Shape;641;g118aac98dc9_0_496"/>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642" name="Google Shape;642;g118aac98dc9_0_496"/>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643" name="Google Shape;643;g118aac98dc9_0_496"/>
          <p:cNvCxnSpPr>
            <a:stCxn id="635" idx="3"/>
            <a:endCxn id="630" idx="1"/>
          </p:cNvCxnSpPr>
          <p:nvPr/>
        </p:nvCxnSpPr>
        <p:spPr>
          <a:xfrm>
            <a:off x="5424750" y="1652188"/>
            <a:ext cx="835200" cy="443700"/>
          </a:xfrm>
          <a:prstGeom prst="straightConnector1">
            <a:avLst/>
          </a:prstGeom>
          <a:noFill/>
          <a:ln cap="flat" cmpd="sng" w="9525">
            <a:solidFill>
              <a:schemeClr val="dk2"/>
            </a:solidFill>
            <a:prstDash val="solid"/>
            <a:round/>
            <a:headEnd len="sm" w="sm" type="none"/>
            <a:tailEnd len="med" w="med" type="triangle"/>
          </a:ln>
        </p:spPr>
      </p:cxnSp>
      <p:cxnSp>
        <p:nvCxnSpPr>
          <p:cNvPr id="644" name="Google Shape;644;g118aac98dc9_0_496"/>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645" name="Google Shape;645;g118aac98dc9_0_496"/>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646" name="Google Shape;646;g118aac98dc9_0_496"/>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647" name="Google Shape;647;g118aac98dc9_0_496"/>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648" name="Google Shape;648;g118aac98dc9_0_496"/>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649" name="Google Shape;649;g118aac98dc9_0_496"/>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650" name="Google Shape;650;g118aac98dc9_0_496"/>
          <p:cNvCxnSpPr>
            <a:stCxn id="634" idx="3"/>
            <a:endCxn id="630" idx="1"/>
          </p:cNvCxnSpPr>
          <p:nvPr/>
        </p:nvCxnSpPr>
        <p:spPr>
          <a:xfrm>
            <a:off x="5424750" y="1208038"/>
            <a:ext cx="835200" cy="888000"/>
          </a:xfrm>
          <a:prstGeom prst="straightConnector1">
            <a:avLst/>
          </a:prstGeom>
          <a:noFill/>
          <a:ln cap="flat" cmpd="sng" w="9525">
            <a:solidFill>
              <a:schemeClr val="dk2"/>
            </a:solidFill>
            <a:prstDash val="solid"/>
            <a:round/>
            <a:headEnd len="sm" w="sm" type="none"/>
            <a:tailEnd len="med" w="med" type="triangle"/>
          </a:ln>
        </p:spPr>
      </p:cxnSp>
      <p:sp>
        <p:nvSpPr>
          <p:cNvPr id="651" name="Google Shape;651;g118aac98dc9_0_496"/>
          <p:cNvSpPr txBox="1"/>
          <p:nvPr/>
        </p:nvSpPr>
        <p:spPr>
          <a:xfrm>
            <a:off x="5964250" y="664150"/>
            <a:ext cx="2587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Write fault! Perform copy-on-write!</a:t>
            </a:r>
            <a:endParaRPr b="1"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g118aac98dc9_0_532"/>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g118aac98dc9_0_532"/>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658" name="Google Shape;658;g118aac98dc9_0_532"/>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59" name="Google Shape;659;g118aac98dc9_0_532"/>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660" name="Google Shape;660;g118aac98dc9_0_532"/>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61" name="Google Shape;661;g118aac98dc9_0_532"/>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62" name="Google Shape;662;g118aac98dc9_0_532"/>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63" name="Google Shape;663;g118aac98dc9_0_532"/>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64" name="Google Shape;664;g118aac98dc9_0_532"/>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65" name="Google Shape;665;g118aac98dc9_0_532"/>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66" name="Google Shape;666;g118aac98dc9_0_532"/>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667" name="Google Shape;667;g118aac98dc9_0_532"/>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668" name="Google Shape;668;g118aac98dc9_0_532"/>
          <p:cNvSpPr/>
          <p:nvPr/>
        </p:nvSpPr>
        <p:spPr>
          <a:xfrm>
            <a:off x="6259900" y="231812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...000000000000</a:t>
            </a:r>
            <a:endParaRPr b="0" i="0" sz="1300" u="none" cap="none" strike="noStrike">
              <a:solidFill>
                <a:schemeClr val="lt1"/>
              </a:solidFill>
              <a:latin typeface="Source Code Pro"/>
              <a:ea typeface="Source Code Pro"/>
              <a:cs typeface="Source Code Pro"/>
              <a:sym typeface="Source Code Pro"/>
            </a:endParaRPr>
          </a:p>
        </p:txBody>
      </p:sp>
      <p:sp>
        <p:nvSpPr>
          <p:cNvPr id="669" name="Google Shape;669;g118aac98dc9_0_532"/>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118aac98dc9_0_532"/>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671" name="Google Shape;671;g118aac98dc9_0_532"/>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a:t>
            </a:r>
            <a:r>
              <a:rPr b="1" i="0" lang="en" sz="1300" u="none" cap="none" strike="noStrike">
                <a:solidFill>
                  <a:schemeClr val="lt1"/>
                </a:solidFill>
                <a:latin typeface="Source Code Pro"/>
                <a:ea typeface="Source Code Pro"/>
                <a:cs typeface="Source Code Pro"/>
                <a:sym typeface="Source Code Pro"/>
              </a:rPr>
              <a:t>w: 1,</a:t>
            </a:r>
            <a:r>
              <a:rPr b="0" i="0" lang="en" sz="1300" u="none" cap="none" strike="noStrike">
                <a:solidFill>
                  <a:schemeClr val="lt1"/>
                </a:solidFill>
                <a:latin typeface="Source Code Pro"/>
                <a:ea typeface="Source Code Pro"/>
                <a:cs typeface="Source Code Pro"/>
                <a:sym typeface="Source Code Pro"/>
              </a:rPr>
              <a:t> </a:t>
            </a:r>
            <a:r>
              <a:rPr b="1" i="0" lang="en" sz="1300" u="none" cap="none" strike="noStrike">
                <a:solidFill>
                  <a:schemeClr val="lt1"/>
                </a:solidFill>
                <a:latin typeface="Source Code Pro"/>
                <a:ea typeface="Source Code Pro"/>
                <a:cs typeface="Source Code Pro"/>
                <a:sym typeface="Source Code Pro"/>
              </a:rPr>
              <a:t>ppage: 1</a:t>
            </a:r>
            <a:endParaRPr b="1" i="0" sz="1300" u="none" cap="none" strike="noStrike">
              <a:solidFill>
                <a:srgbClr val="000000"/>
              </a:solidFill>
              <a:latin typeface="Source Code Pro"/>
              <a:ea typeface="Source Code Pro"/>
              <a:cs typeface="Source Code Pro"/>
              <a:sym typeface="Source Code Pro"/>
            </a:endParaRPr>
          </a:p>
        </p:txBody>
      </p:sp>
      <p:sp>
        <p:nvSpPr>
          <p:cNvPr id="672" name="Google Shape;672;g118aac98dc9_0_532"/>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0, ppage: 0</a:t>
            </a:r>
            <a:endParaRPr b="0" i="0" sz="1300" u="none" cap="none" strike="noStrike">
              <a:solidFill>
                <a:schemeClr val="lt1"/>
              </a:solidFill>
              <a:latin typeface="Source Code Pro"/>
              <a:ea typeface="Source Code Pro"/>
              <a:cs typeface="Source Code Pro"/>
              <a:sym typeface="Source Code Pro"/>
            </a:endParaRPr>
          </a:p>
        </p:txBody>
      </p:sp>
      <p:sp>
        <p:nvSpPr>
          <p:cNvPr id="673" name="Google Shape;673;g118aac98dc9_0_532"/>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74" name="Google Shape;674;g118aac98dc9_0_532"/>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75" name="Google Shape;675;g118aac98dc9_0_532"/>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76" name="Google Shape;676;g118aac98dc9_0_532"/>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77" name="Google Shape;677;g118aac98dc9_0_532"/>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78" name="Google Shape;678;g118aac98dc9_0_532"/>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679" name="Google Shape;679;g118aac98dc9_0_532"/>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680" name="Google Shape;680;g118aac98dc9_0_532"/>
          <p:cNvCxnSpPr>
            <a:stCxn id="672" idx="3"/>
            <a:endCxn id="667" idx="1"/>
          </p:cNvCxnSpPr>
          <p:nvPr/>
        </p:nvCxnSpPr>
        <p:spPr>
          <a:xfrm>
            <a:off x="5424750" y="1652188"/>
            <a:ext cx="835200" cy="443700"/>
          </a:xfrm>
          <a:prstGeom prst="straightConnector1">
            <a:avLst/>
          </a:prstGeom>
          <a:noFill/>
          <a:ln cap="flat" cmpd="sng" w="9525">
            <a:solidFill>
              <a:schemeClr val="dk2"/>
            </a:solidFill>
            <a:prstDash val="solid"/>
            <a:round/>
            <a:headEnd len="sm" w="sm" type="none"/>
            <a:tailEnd len="med" w="med" type="triangle"/>
          </a:ln>
        </p:spPr>
      </p:cxnSp>
      <p:cxnSp>
        <p:nvCxnSpPr>
          <p:cNvPr id="681" name="Google Shape;681;g118aac98dc9_0_532"/>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682" name="Google Shape;682;g118aac98dc9_0_532"/>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683" name="Google Shape;683;g118aac98dc9_0_532"/>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684" name="Google Shape;684;g118aac98dc9_0_532"/>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685" name="Google Shape;685;g118aac98dc9_0_532"/>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686" name="Google Shape;686;g118aac98dc9_0_532"/>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687" name="Google Shape;687;g118aac98dc9_0_532"/>
          <p:cNvCxnSpPr>
            <a:stCxn id="671" idx="3"/>
            <a:endCxn id="668" idx="1"/>
          </p:cNvCxnSpPr>
          <p:nvPr/>
        </p:nvCxnSpPr>
        <p:spPr>
          <a:xfrm>
            <a:off x="5424750" y="1208038"/>
            <a:ext cx="835200" cy="1332000"/>
          </a:xfrm>
          <a:prstGeom prst="straightConnector1">
            <a:avLst/>
          </a:prstGeom>
          <a:noFill/>
          <a:ln cap="flat" cmpd="sng" w="9525">
            <a:solidFill>
              <a:schemeClr val="dk2"/>
            </a:solidFill>
            <a:prstDash val="solid"/>
            <a:round/>
            <a:headEnd len="sm" w="sm" type="none"/>
            <a:tailEnd len="med" w="med" type="triangle"/>
          </a:ln>
        </p:spPr>
      </p:cxnSp>
      <p:sp>
        <p:nvSpPr>
          <p:cNvPr id="688" name="Google Shape;688;g118aac98dc9_0_532"/>
          <p:cNvSpPr txBox="1"/>
          <p:nvPr/>
        </p:nvSpPr>
        <p:spPr>
          <a:xfrm>
            <a:off x="5964250" y="664150"/>
            <a:ext cx="28404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Physical page 1 is free, so we can put the virtual page there.</a:t>
            </a:r>
            <a:endParaRPr b="1" i="0" sz="1400" u="none" cap="none" strike="noStrike">
              <a:solidFill>
                <a:srgbClr val="000000"/>
              </a:solidFill>
              <a:latin typeface="Source Code Pro"/>
              <a:ea typeface="Source Code Pro"/>
              <a:cs typeface="Source Code Pro"/>
              <a:sym typeface="Source Code Pro"/>
            </a:endParaRPr>
          </a:p>
        </p:txBody>
      </p:sp>
      <p:cxnSp>
        <p:nvCxnSpPr>
          <p:cNvPr id="689" name="Google Shape;689;g118aac98dc9_0_532"/>
          <p:cNvCxnSpPr>
            <a:stCxn id="667" idx="3"/>
            <a:endCxn id="668" idx="3"/>
          </p:cNvCxnSpPr>
          <p:nvPr/>
        </p:nvCxnSpPr>
        <p:spPr>
          <a:xfrm>
            <a:off x="7965400" y="2095975"/>
            <a:ext cx="600" cy="444300"/>
          </a:xfrm>
          <a:prstGeom prst="curvedConnector3">
            <a:avLst>
              <a:gd fmla="val 59979167" name="adj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g118aac98dc9_0_569"/>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g118aac98dc9_0_569"/>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696" name="Google Shape;696;g118aac98dc9_0_569"/>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97" name="Google Shape;697;g118aac98dc9_0_569"/>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698" name="Google Shape;698;g118aac98dc9_0_569"/>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699" name="Google Shape;699;g118aac98dc9_0_569"/>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00" name="Google Shape;700;g118aac98dc9_0_569"/>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01" name="Google Shape;701;g118aac98dc9_0_569"/>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02" name="Google Shape;702;g118aac98dc9_0_569"/>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03" name="Google Shape;703;g118aac98dc9_0_569"/>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04" name="Google Shape;704;g118aac98dc9_0_569"/>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705" name="Google Shape;705;g118aac98dc9_0_569"/>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706" name="Google Shape;706;g118aac98dc9_0_569"/>
          <p:cNvSpPr/>
          <p:nvPr/>
        </p:nvSpPr>
        <p:spPr>
          <a:xfrm>
            <a:off x="6259900" y="231812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a:t>
            </a:r>
            <a:r>
              <a:rPr b="1" i="0" lang="en" sz="1300" u="none" cap="none" strike="noStrike">
                <a:solidFill>
                  <a:schemeClr val="lt1"/>
                </a:solidFill>
                <a:latin typeface="Source Code Pro"/>
                <a:ea typeface="Source Code Pro"/>
                <a:cs typeface="Source Code Pro"/>
                <a:sym typeface="Source Code Pro"/>
              </a:rPr>
              <a:t>l</a:t>
            </a:r>
            <a:r>
              <a:rPr b="0" i="0" lang="en" sz="1300" u="none" cap="none" strike="noStrike">
                <a:solidFill>
                  <a:schemeClr val="lt1"/>
                </a:solidFill>
                <a:latin typeface="Source Code Pro"/>
                <a:ea typeface="Source Code Pro"/>
                <a:cs typeface="Source Code Pro"/>
                <a:sym typeface="Source Code Pro"/>
              </a:rPr>
              <a:t>000</a:t>
            </a:r>
            <a:endParaRPr b="0" i="0" sz="1300" u="none" cap="none" strike="noStrike">
              <a:solidFill>
                <a:schemeClr val="lt1"/>
              </a:solidFill>
              <a:latin typeface="Source Code Pro"/>
              <a:ea typeface="Source Code Pro"/>
              <a:cs typeface="Source Code Pro"/>
              <a:sym typeface="Source Code Pro"/>
            </a:endParaRPr>
          </a:p>
        </p:txBody>
      </p:sp>
      <p:sp>
        <p:nvSpPr>
          <p:cNvPr id="707" name="Google Shape;707;g118aac98dc9_0_569"/>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118aac98dc9_0_569"/>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709" name="Google Shape;709;g118aac98dc9_0_569"/>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1, ppage: 1</a:t>
            </a:r>
            <a:endParaRPr b="0" i="0" sz="1300" u="none" cap="none" strike="noStrike">
              <a:solidFill>
                <a:srgbClr val="000000"/>
              </a:solidFill>
              <a:latin typeface="Source Code Pro"/>
              <a:ea typeface="Source Code Pro"/>
              <a:cs typeface="Source Code Pro"/>
              <a:sym typeface="Source Code Pro"/>
            </a:endParaRPr>
          </a:p>
        </p:txBody>
      </p:sp>
      <p:sp>
        <p:nvSpPr>
          <p:cNvPr id="710" name="Google Shape;710;g118aac98dc9_0_569"/>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0, ppage: 0</a:t>
            </a:r>
            <a:endParaRPr b="0" i="0" sz="1300" u="none" cap="none" strike="noStrike">
              <a:solidFill>
                <a:schemeClr val="lt1"/>
              </a:solidFill>
              <a:latin typeface="Source Code Pro"/>
              <a:ea typeface="Source Code Pro"/>
              <a:cs typeface="Source Code Pro"/>
              <a:sym typeface="Source Code Pro"/>
            </a:endParaRPr>
          </a:p>
        </p:txBody>
      </p:sp>
      <p:sp>
        <p:nvSpPr>
          <p:cNvPr id="711" name="Google Shape;711;g118aac98dc9_0_569"/>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12" name="Google Shape;712;g118aac98dc9_0_569"/>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13" name="Google Shape;713;g118aac98dc9_0_569"/>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14" name="Google Shape;714;g118aac98dc9_0_569"/>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15" name="Google Shape;715;g118aac98dc9_0_569"/>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16" name="Google Shape;716;g118aac98dc9_0_569"/>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717" name="Google Shape;717;g118aac98dc9_0_569"/>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718" name="Google Shape;718;g118aac98dc9_0_569"/>
          <p:cNvCxnSpPr>
            <a:stCxn id="710" idx="3"/>
            <a:endCxn id="705" idx="1"/>
          </p:cNvCxnSpPr>
          <p:nvPr/>
        </p:nvCxnSpPr>
        <p:spPr>
          <a:xfrm>
            <a:off x="5424750" y="1652188"/>
            <a:ext cx="835200" cy="443700"/>
          </a:xfrm>
          <a:prstGeom prst="straightConnector1">
            <a:avLst/>
          </a:prstGeom>
          <a:noFill/>
          <a:ln cap="flat" cmpd="sng" w="9525">
            <a:solidFill>
              <a:schemeClr val="dk2"/>
            </a:solidFill>
            <a:prstDash val="solid"/>
            <a:round/>
            <a:headEnd len="sm" w="sm" type="none"/>
            <a:tailEnd len="med" w="med" type="triangle"/>
          </a:ln>
        </p:spPr>
      </p:cxnSp>
      <p:cxnSp>
        <p:nvCxnSpPr>
          <p:cNvPr id="719" name="Google Shape;719;g118aac98dc9_0_569"/>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720" name="Google Shape;720;g118aac98dc9_0_569"/>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721" name="Google Shape;721;g118aac98dc9_0_569"/>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722" name="Google Shape;722;g118aac98dc9_0_569"/>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723" name="Google Shape;723;g118aac98dc9_0_569"/>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724" name="Google Shape;724;g118aac98dc9_0_569"/>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725" name="Google Shape;725;g118aac98dc9_0_569"/>
          <p:cNvCxnSpPr>
            <a:stCxn id="709" idx="3"/>
            <a:endCxn id="706" idx="1"/>
          </p:cNvCxnSpPr>
          <p:nvPr/>
        </p:nvCxnSpPr>
        <p:spPr>
          <a:xfrm>
            <a:off x="5424750" y="1208038"/>
            <a:ext cx="835200" cy="1332000"/>
          </a:xfrm>
          <a:prstGeom prst="straightConnector1">
            <a:avLst/>
          </a:prstGeom>
          <a:noFill/>
          <a:ln cap="flat" cmpd="sng" w="9525">
            <a:solidFill>
              <a:schemeClr val="dk2"/>
            </a:solidFill>
            <a:prstDash val="solid"/>
            <a:round/>
            <a:headEnd len="sm" w="sm" type="none"/>
            <a:tailEnd len="med" w="med" type="triangle"/>
          </a:ln>
        </p:spPr>
      </p:cxnSp>
      <p:sp>
        <p:nvSpPr>
          <p:cNvPr id="726" name="Google Shape;726;g118aac98dc9_0_569"/>
          <p:cNvSpPr txBox="1"/>
          <p:nvPr/>
        </p:nvSpPr>
        <p:spPr>
          <a:xfrm>
            <a:off x="5964250" y="664150"/>
            <a:ext cx="28404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After the fault handler returns, the store is retried successfully.</a:t>
            </a:r>
            <a:endParaRPr b="1"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g118aac98dc9_0_605"/>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118aac98dc9_0_605"/>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733" name="Google Shape;733;g118aac98dc9_0_605"/>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34" name="Google Shape;734;g118aac98dc9_0_605"/>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735" name="Google Shape;735;g118aac98dc9_0_605"/>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36" name="Google Shape;736;g118aac98dc9_0_605"/>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37" name="Google Shape;737;g118aac98dc9_0_605"/>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38" name="Google Shape;738;g118aac98dc9_0_605"/>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39" name="Google Shape;739;g118aac98dc9_0_605"/>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40" name="Google Shape;740;g118aac98dc9_0_605"/>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41" name="Google Shape;741;g118aac98dc9_0_605"/>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742" name="Google Shape;742;g118aac98dc9_0_605"/>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743" name="Google Shape;743;g118aac98dc9_0_605"/>
          <p:cNvSpPr/>
          <p:nvPr/>
        </p:nvSpPr>
        <p:spPr>
          <a:xfrm>
            <a:off x="6259900" y="231812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a:t>
            </a:r>
            <a:r>
              <a:rPr b="1" i="0" lang="en" sz="1300" u="none" cap="none" strike="noStrike">
                <a:solidFill>
                  <a:schemeClr val="lt1"/>
                </a:solidFill>
                <a:latin typeface="Source Code Pro"/>
                <a:ea typeface="Source Code Pro"/>
                <a:cs typeface="Source Code Pro"/>
                <a:sym typeface="Source Code Pro"/>
              </a:rPr>
              <a:t>lamp</a:t>
            </a:r>
            <a:endParaRPr b="1" i="0" sz="1300" u="none" cap="none" strike="noStrike">
              <a:solidFill>
                <a:schemeClr val="lt1"/>
              </a:solidFill>
              <a:latin typeface="Source Code Pro"/>
              <a:ea typeface="Source Code Pro"/>
              <a:cs typeface="Source Code Pro"/>
              <a:sym typeface="Source Code Pro"/>
            </a:endParaRPr>
          </a:p>
        </p:txBody>
      </p:sp>
      <p:sp>
        <p:nvSpPr>
          <p:cNvPr id="744" name="Google Shape;744;g118aac98dc9_0_605"/>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g118aac98dc9_0_605"/>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746" name="Google Shape;746;g118aac98dc9_0_605"/>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1, ppage: 1</a:t>
            </a:r>
            <a:endParaRPr b="0" i="0" sz="1300" u="none" cap="none" strike="noStrike">
              <a:solidFill>
                <a:srgbClr val="000000"/>
              </a:solidFill>
              <a:latin typeface="Source Code Pro"/>
              <a:ea typeface="Source Code Pro"/>
              <a:cs typeface="Source Code Pro"/>
              <a:sym typeface="Source Code Pro"/>
            </a:endParaRPr>
          </a:p>
        </p:txBody>
      </p:sp>
      <p:sp>
        <p:nvSpPr>
          <p:cNvPr id="747" name="Google Shape;747;g118aac98dc9_0_605"/>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0, ppage: 0</a:t>
            </a:r>
            <a:endParaRPr b="0" i="0" sz="1300" u="none" cap="none" strike="noStrike">
              <a:solidFill>
                <a:schemeClr val="lt1"/>
              </a:solidFill>
              <a:latin typeface="Source Code Pro"/>
              <a:ea typeface="Source Code Pro"/>
              <a:cs typeface="Source Code Pro"/>
              <a:sym typeface="Source Code Pro"/>
            </a:endParaRPr>
          </a:p>
        </p:txBody>
      </p:sp>
      <p:sp>
        <p:nvSpPr>
          <p:cNvPr id="748" name="Google Shape;748;g118aac98dc9_0_605"/>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49" name="Google Shape;749;g118aac98dc9_0_605"/>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50" name="Google Shape;750;g118aac98dc9_0_605"/>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51" name="Google Shape;751;g118aac98dc9_0_605"/>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52" name="Google Shape;752;g118aac98dc9_0_605"/>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53" name="Google Shape;753;g118aac98dc9_0_605"/>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754" name="Google Shape;754;g118aac98dc9_0_605"/>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755" name="Google Shape;755;g118aac98dc9_0_605"/>
          <p:cNvCxnSpPr>
            <a:stCxn id="747" idx="3"/>
            <a:endCxn id="742" idx="1"/>
          </p:cNvCxnSpPr>
          <p:nvPr/>
        </p:nvCxnSpPr>
        <p:spPr>
          <a:xfrm>
            <a:off x="5424750" y="1652188"/>
            <a:ext cx="835200" cy="443700"/>
          </a:xfrm>
          <a:prstGeom prst="straightConnector1">
            <a:avLst/>
          </a:prstGeom>
          <a:noFill/>
          <a:ln cap="flat" cmpd="sng" w="9525">
            <a:solidFill>
              <a:schemeClr val="dk2"/>
            </a:solidFill>
            <a:prstDash val="solid"/>
            <a:round/>
            <a:headEnd len="sm" w="sm" type="none"/>
            <a:tailEnd len="med" w="med" type="triangle"/>
          </a:ln>
        </p:spPr>
      </p:cxnSp>
      <p:cxnSp>
        <p:nvCxnSpPr>
          <p:cNvPr id="756" name="Google Shape;756;g118aac98dc9_0_605"/>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757" name="Google Shape;757;g118aac98dc9_0_605"/>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758" name="Google Shape;758;g118aac98dc9_0_605"/>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759" name="Google Shape;759;g118aac98dc9_0_605"/>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760" name="Google Shape;760;g118aac98dc9_0_605"/>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761" name="Google Shape;761;g118aac98dc9_0_605"/>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762" name="Google Shape;762;g118aac98dc9_0_605"/>
          <p:cNvCxnSpPr>
            <a:stCxn id="746" idx="3"/>
            <a:endCxn id="743" idx="1"/>
          </p:cNvCxnSpPr>
          <p:nvPr/>
        </p:nvCxnSpPr>
        <p:spPr>
          <a:xfrm>
            <a:off x="5424750" y="1208038"/>
            <a:ext cx="835200" cy="1332000"/>
          </a:xfrm>
          <a:prstGeom prst="straightConnector1">
            <a:avLst/>
          </a:prstGeom>
          <a:noFill/>
          <a:ln cap="flat" cmpd="sng" w="9525">
            <a:solidFill>
              <a:schemeClr val="dk2"/>
            </a:solidFill>
            <a:prstDash val="solid"/>
            <a:round/>
            <a:headEnd len="sm" w="sm" type="none"/>
            <a:tailEnd len="med" w="med" type="triangle"/>
          </a:ln>
        </p:spPr>
      </p:cxnSp>
      <p:sp>
        <p:nvSpPr>
          <p:cNvPr id="763" name="Google Shape;763;g118aac98dc9_0_605"/>
          <p:cNvSpPr txBox="1"/>
          <p:nvPr/>
        </p:nvSpPr>
        <p:spPr>
          <a:xfrm>
            <a:off x="5964250" y="664150"/>
            <a:ext cx="28404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The remainder of the writes to this page will not have to fault.</a:t>
            </a:r>
            <a:endParaRPr b="1"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g118aac98dc9_0_64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a:t>
            </a:r>
            <a:endParaRPr/>
          </a:p>
        </p:txBody>
      </p:sp>
      <p:sp>
        <p:nvSpPr>
          <p:cNvPr id="769" name="Google Shape;769;g118aac98dc9_0_641"/>
          <p:cNvSpPr txBox="1"/>
          <p:nvPr>
            <p:ph idx="1" type="body"/>
          </p:nvPr>
        </p:nvSpPr>
        <p:spPr>
          <a:xfrm>
            <a:off x="311700" y="1468825"/>
            <a:ext cx="8520600" cy="3529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chemeClr val="accent6"/>
                </a:solidFill>
              </a:rPr>
              <a:t>int</a:t>
            </a:r>
            <a:r>
              <a:rPr lang="en" sz="1600">
                <a:solidFill>
                  <a:schemeClr val="lt1"/>
                </a:solidFill>
              </a:rPr>
              <a:t> main()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two swap-backed pages</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*page0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*page1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write the filename into virtual memory</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*filename = page0 + </a:t>
            </a:r>
            <a:r>
              <a:rPr lang="en" sz="1600">
                <a:solidFill>
                  <a:schemeClr val="dk1"/>
                </a:solidFill>
              </a:rPr>
              <a:t>VM_PAGESIZE</a:t>
            </a:r>
            <a:r>
              <a:rPr lang="en" sz="1600">
                <a:solidFill>
                  <a:schemeClr val="lt1"/>
                </a:solidFill>
              </a:rPr>
              <a:t> - </a:t>
            </a:r>
            <a:r>
              <a:rPr lang="en" sz="1600">
                <a:solidFill>
                  <a:srgbClr val="E69138"/>
                </a:solidFill>
              </a:rPr>
              <a:t>4</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b="1" lang="en" sz="1600">
                <a:solidFill>
                  <a:schemeClr val="accent5"/>
                </a:solidFill>
              </a:rPr>
              <a:t>strcpy</a:t>
            </a:r>
            <a:r>
              <a:rPr b="1" lang="en" sz="1600">
                <a:solidFill>
                  <a:schemeClr val="lt1"/>
                </a:solidFill>
              </a:rPr>
              <a:t>(filename, </a:t>
            </a:r>
            <a:r>
              <a:rPr b="1" lang="en" sz="1600">
                <a:solidFill>
                  <a:srgbClr val="E69138"/>
                </a:solidFill>
              </a:rPr>
              <a:t>"lampson83.txt"</a:t>
            </a:r>
            <a:r>
              <a:rPr b="1" lang="en" sz="1600">
                <a:solidFill>
                  <a:schemeClr val="lt1"/>
                </a:solidFill>
              </a:rPr>
              <a:t>);</a:t>
            </a:r>
            <a:endParaRPr b="1"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a file-backed page</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 </a:t>
            </a:r>
            <a:r>
              <a:rPr lang="en" sz="1600">
                <a:solidFill>
                  <a:schemeClr val="lt1"/>
                </a:solidFill>
              </a:rPr>
              <a:t>*page2</a:t>
            </a:r>
            <a:r>
              <a:rPr lang="en" sz="1600">
                <a:solidFill>
                  <a:schemeClr val="accent6"/>
                </a:solidFill>
              </a:rPr>
              <a:t> </a:t>
            </a:r>
            <a:r>
              <a:rPr lang="en" sz="1600">
                <a:solidFill>
                  <a:schemeClr val="lt1"/>
                </a:solidFill>
              </a:rPr>
              <a:t>= (</a:t>
            </a:r>
            <a:r>
              <a:rPr lang="en" sz="1600">
                <a:solidFill>
                  <a:schemeClr val="accent6"/>
                </a:solidFill>
              </a:rPr>
              <a:t>char </a:t>
            </a:r>
            <a:r>
              <a:rPr lang="en" sz="1600">
                <a:solidFill>
                  <a:schemeClr val="lt1"/>
                </a:solidFill>
              </a:rPr>
              <a:t>*) </a:t>
            </a:r>
            <a:r>
              <a:rPr lang="en" sz="1600">
                <a:solidFill>
                  <a:schemeClr val="accent5"/>
                </a:solidFill>
              </a:rPr>
              <a:t>vm_map</a:t>
            </a:r>
            <a:r>
              <a:rPr lang="en" sz="1600">
                <a:solidFill>
                  <a:schemeClr val="lt1"/>
                </a:solidFill>
              </a:rPr>
              <a:t>(filename,</a:t>
            </a:r>
            <a:r>
              <a:rPr lang="en" sz="1600">
                <a:solidFill>
                  <a:schemeClr val="accent6"/>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a:t>
            </a:r>
            <a:endParaRPr sz="1600">
              <a:solidFill>
                <a:schemeClr val="lt1"/>
              </a:solidFill>
            </a:endParaRPr>
          </a:p>
        </p:txBody>
      </p:sp>
      <p:sp>
        <p:nvSpPr>
          <p:cNvPr id="770" name="Google Shape;770;g118aac98dc9_0_641"/>
          <p:cNvSpPr txBox="1"/>
          <p:nvPr/>
        </p:nvSpPr>
        <p:spPr>
          <a:xfrm>
            <a:off x="6230800" y="2995225"/>
            <a:ext cx="2405100" cy="10467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What happens when we try to write the fifth byte of the string?</a:t>
            </a:r>
            <a:endParaRPr b="1" i="0" sz="14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g118aac98dc9_0_647"/>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118aac98dc9_0_647"/>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777" name="Google Shape;777;g118aac98dc9_0_647"/>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78" name="Google Shape;778;g118aac98dc9_0_647"/>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779" name="Google Shape;779;g118aac98dc9_0_647"/>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80" name="Google Shape;780;g118aac98dc9_0_647"/>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81" name="Google Shape;781;g118aac98dc9_0_647"/>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82" name="Google Shape;782;g118aac98dc9_0_647"/>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83" name="Google Shape;783;g118aac98dc9_0_647"/>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84" name="Google Shape;784;g118aac98dc9_0_647"/>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85" name="Google Shape;785;g118aac98dc9_0_647"/>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786" name="Google Shape;786;g118aac98dc9_0_647"/>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787" name="Google Shape;787;g118aac98dc9_0_647"/>
          <p:cNvSpPr/>
          <p:nvPr/>
        </p:nvSpPr>
        <p:spPr>
          <a:xfrm>
            <a:off x="6259900" y="231812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...00000000lamp</a:t>
            </a:r>
            <a:endParaRPr b="0" i="0" sz="1300" u="none" cap="none" strike="noStrike">
              <a:solidFill>
                <a:schemeClr val="lt1"/>
              </a:solidFill>
              <a:latin typeface="Source Code Pro"/>
              <a:ea typeface="Source Code Pro"/>
              <a:cs typeface="Source Code Pro"/>
              <a:sym typeface="Source Code Pro"/>
            </a:endParaRPr>
          </a:p>
        </p:txBody>
      </p:sp>
      <p:sp>
        <p:nvSpPr>
          <p:cNvPr id="788" name="Google Shape;788;g118aac98dc9_0_647"/>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118aac98dc9_0_647"/>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790" name="Google Shape;790;g118aac98dc9_0_647"/>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1, ppage: 1</a:t>
            </a:r>
            <a:endParaRPr b="0" i="0" sz="1300" u="none" cap="none" strike="noStrike">
              <a:solidFill>
                <a:srgbClr val="000000"/>
              </a:solidFill>
              <a:latin typeface="Source Code Pro"/>
              <a:ea typeface="Source Code Pro"/>
              <a:cs typeface="Source Code Pro"/>
              <a:sym typeface="Source Code Pro"/>
            </a:endParaRPr>
          </a:p>
        </p:txBody>
      </p:sp>
      <p:sp>
        <p:nvSpPr>
          <p:cNvPr id="791" name="Google Shape;791;g118aac98dc9_0_647"/>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0, ppage: 0</a:t>
            </a:r>
            <a:endParaRPr b="0" i="0" sz="1300" u="none" cap="none" strike="noStrike">
              <a:solidFill>
                <a:schemeClr val="lt1"/>
              </a:solidFill>
              <a:latin typeface="Source Code Pro"/>
              <a:ea typeface="Source Code Pro"/>
              <a:cs typeface="Source Code Pro"/>
              <a:sym typeface="Source Code Pro"/>
            </a:endParaRPr>
          </a:p>
        </p:txBody>
      </p:sp>
      <p:sp>
        <p:nvSpPr>
          <p:cNvPr id="792" name="Google Shape;792;g118aac98dc9_0_647"/>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93" name="Google Shape;793;g118aac98dc9_0_647"/>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94" name="Google Shape;794;g118aac98dc9_0_647"/>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95" name="Google Shape;795;g118aac98dc9_0_647"/>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96" name="Google Shape;796;g118aac98dc9_0_647"/>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797" name="Google Shape;797;g118aac98dc9_0_647"/>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798" name="Google Shape;798;g118aac98dc9_0_647"/>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799" name="Google Shape;799;g118aac98dc9_0_647"/>
          <p:cNvCxnSpPr>
            <a:stCxn id="791" idx="3"/>
            <a:endCxn id="786" idx="1"/>
          </p:cNvCxnSpPr>
          <p:nvPr/>
        </p:nvCxnSpPr>
        <p:spPr>
          <a:xfrm>
            <a:off x="5424750" y="1652188"/>
            <a:ext cx="835200" cy="443700"/>
          </a:xfrm>
          <a:prstGeom prst="straightConnector1">
            <a:avLst/>
          </a:prstGeom>
          <a:noFill/>
          <a:ln cap="flat" cmpd="sng" w="9525">
            <a:solidFill>
              <a:schemeClr val="dk2"/>
            </a:solidFill>
            <a:prstDash val="solid"/>
            <a:round/>
            <a:headEnd len="sm" w="sm" type="none"/>
            <a:tailEnd len="med" w="med" type="triangle"/>
          </a:ln>
        </p:spPr>
      </p:cxnSp>
      <p:cxnSp>
        <p:nvCxnSpPr>
          <p:cNvPr id="800" name="Google Shape;800;g118aac98dc9_0_647"/>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801" name="Google Shape;801;g118aac98dc9_0_647"/>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802" name="Google Shape;802;g118aac98dc9_0_647"/>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803" name="Google Shape;803;g118aac98dc9_0_647"/>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804" name="Google Shape;804;g118aac98dc9_0_647"/>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805" name="Google Shape;805;g118aac98dc9_0_647"/>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806" name="Google Shape;806;g118aac98dc9_0_647"/>
          <p:cNvCxnSpPr>
            <a:stCxn id="790" idx="3"/>
            <a:endCxn id="787" idx="1"/>
          </p:cNvCxnSpPr>
          <p:nvPr/>
        </p:nvCxnSpPr>
        <p:spPr>
          <a:xfrm>
            <a:off x="5424750" y="1208038"/>
            <a:ext cx="835200" cy="1332000"/>
          </a:xfrm>
          <a:prstGeom prst="straightConnector1">
            <a:avLst/>
          </a:prstGeom>
          <a:noFill/>
          <a:ln cap="flat" cmpd="sng" w="9525">
            <a:solidFill>
              <a:schemeClr val="dk2"/>
            </a:solidFill>
            <a:prstDash val="solid"/>
            <a:round/>
            <a:headEnd len="sm" w="sm" type="none"/>
            <a:tailEnd len="med" w="med" type="triangle"/>
          </a:ln>
        </p:spPr>
      </p:cxnSp>
      <p:sp>
        <p:nvSpPr>
          <p:cNvPr id="807" name="Google Shape;807;g118aac98dc9_0_647"/>
          <p:cNvSpPr/>
          <p:nvPr/>
        </p:nvSpPr>
        <p:spPr>
          <a:xfrm>
            <a:off x="6233825" y="32199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0</a:t>
            </a:r>
            <a:endParaRPr b="0" i="0" sz="1300" u="none" cap="none" strike="noStrike">
              <a:solidFill>
                <a:srgbClr val="000000"/>
              </a:solidFill>
              <a:latin typeface="Source Code Pro"/>
              <a:ea typeface="Source Code Pro"/>
              <a:cs typeface="Source Code Pro"/>
              <a:sym typeface="Source Code Pro"/>
            </a:endParaRPr>
          </a:p>
        </p:txBody>
      </p:sp>
      <p:sp>
        <p:nvSpPr>
          <p:cNvPr id="808" name="Google Shape;808;g118aac98dc9_0_647"/>
          <p:cNvSpPr/>
          <p:nvPr/>
        </p:nvSpPr>
        <p:spPr>
          <a:xfrm>
            <a:off x="6233825" y="36642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1</a:t>
            </a:r>
            <a:endParaRPr b="0" i="0" sz="1300" u="none" cap="none" strike="noStrike">
              <a:solidFill>
                <a:srgbClr val="000000"/>
              </a:solidFill>
              <a:latin typeface="Source Code Pro"/>
              <a:ea typeface="Source Code Pro"/>
              <a:cs typeface="Source Code Pro"/>
              <a:sym typeface="Source Code Pro"/>
            </a:endParaRPr>
          </a:p>
        </p:txBody>
      </p:sp>
      <p:sp>
        <p:nvSpPr>
          <p:cNvPr id="809" name="Google Shape;809;g118aac98dc9_0_647"/>
          <p:cNvSpPr/>
          <p:nvPr/>
        </p:nvSpPr>
        <p:spPr>
          <a:xfrm>
            <a:off x="6233825" y="41085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2</a:t>
            </a:r>
            <a:endParaRPr b="0" i="0" sz="1300" u="none" cap="none" strike="noStrike">
              <a:solidFill>
                <a:srgbClr val="000000"/>
              </a:solidFill>
              <a:latin typeface="Source Code Pro"/>
              <a:ea typeface="Source Code Pro"/>
              <a:cs typeface="Source Code Pro"/>
              <a:sym typeface="Source Code Pro"/>
            </a:endParaRPr>
          </a:p>
        </p:txBody>
      </p:sp>
      <p:sp>
        <p:nvSpPr>
          <p:cNvPr id="810" name="Google Shape;810;g118aac98dc9_0_647"/>
          <p:cNvSpPr/>
          <p:nvPr/>
        </p:nvSpPr>
        <p:spPr>
          <a:xfrm>
            <a:off x="6233825" y="45528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3</a:t>
            </a:r>
            <a:endParaRPr b="0" i="0" sz="1300" u="none" cap="none" strike="noStrike">
              <a:solidFill>
                <a:srgbClr val="000000"/>
              </a:solidFill>
              <a:latin typeface="Source Code Pro"/>
              <a:ea typeface="Source Code Pro"/>
              <a:cs typeface="Source Code Pro"/>
              <a:sym typeface="Source Code Pro"/>
            </a:endParaRPr>
          </a:p>
        </p:txBody>
      </p:sp>
      <p:sp>
        <p:nvSpPr>
          <p:cNvPr id="811" name="Google Shape;811;g118aac98dc9_0_647"/>
          <p:cNvSpPr txBox="1"/>
          <p:nvPr/>
        </p:nvSpPr>
        <p:spPr>
          <a:xfrm>
            <a:off x="6207250" y="2801425"/>
            <a:ext cx="20217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swap file (disk)</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g118aac98dc9_0_687"/>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118aac98dc9_0_687"/>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818" name="Google Shape;818;g118aac98dc9_0_687"/>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19" name="Google Shape;819;g118aac98dc9_0_687"/>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820" name="Google Shape;820;g118aac98dc9_0_687"/>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21" name="Google Shape;821;g118aac98dc9_0_687"/>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22" name="Google Shape;822;g118aac98dc9_0_687"/>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23" name="Google Shape;823;g118aac98dc9_0_687"/>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24" name="Google Shape;824;g118aac98dc9_0_687"/>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25" name="Google Shape;825;g118aac98dc9_0_687"/>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26" name="Google Shape;826;g118aac98dc9_0_687"/>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827" name="Google Shape;827;g118aac98dc9_0_687"/>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828" name="Google Shape;828;g118aac98dc9_0_687"/>
          <p:cNvSpPr/>
          <p:nvPr/>
        </p:nvSpPr>
        <p:spPr>
          <a:xfrm>
            <a:off x="6259900" y="231812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...00000000lamp</a:t>
            </a:r>
            <a:endParaRPr b="0" i="0" sz="1300" u="none" cap="none" strike="noStrike">
              <a:solidFill>
                <a:schemeClr val="lt1"/>
              </a:solidFill>
              <a:latin typeface="Source Code Pro"/>
              <a:ea typeface="Source Code Pro"/>
              <a:cs typeface="Source Code Pro"/>
              <a:sym typeface="Source Code Pro"/>
            </a:endParaRPr>
          </a:p>
        </p:txBody>
      </p:sp>
      <p:sp>
        <p:nvSpPr>
          <p:cNvPr id="829" name="Google Shape;829;g118aac98dc9_0_687"/>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118aac98dc9_0_687"/>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831" name="Google Shape;831;g118aac98dc9_0_687"/>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1, ppage: 1</a:t>
            </a:r>
            <a:endParaRPr b="0" i="0" sz="1300" u="none" cap="none" strike="noStrike">
              <a:solidFill>
                <a:srgbClr val="000000"/>
              </a:solidFill>
              <a:latin typeface="Source Code Pro"/>
              <a:ea typeface="Source Code Pro"/>
              <a:cs typeface="Source Code Pro"/>
              <a:sym typeface="Source Code Pro"/>
            </a:endParaRPr>
          </a:p>
        </p:txBody>
      </p:sp>
      <p:sp>
        <p:nvSpPr>
          <p:cNvPr id="832" name="Google Shape;832;g118aac98dc9_0_687"/>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a:t>
            </a:r>
            <a:r>
              <a:rPr b="1" i="0" lang="en" sz="1300" u="none" cap="none" strike="noStrike">
                <a:solidFill>
                  <a:schemeClr val="lt1"/>
                </a:solidFill>
                <a:latin typeface="Source Code Pro"/>
                <a:ea typeface="Source Code Pro"/>
                <a:cs typeface="Source Code Pro"/>
                <a:sym typeface="Source Code Pro"/>
              </a:rPr>
              <a:t>w: 0</a:t>
            </a:r>
            <a:r>
              <a:rPr b="0" i="0" lang="en" sz="1300" u="none" cap="none" strike="noStrike">
                <a:solidFill>
                  <a:schemeClr val="lt1"/>
                </a:solidFill>
                <a:latin typeface="Source Code Pro"/>
                <a:ea typeface="Source Code Pro"/>
                <a:cs typeface="Source Code Pro"/>
                <a:sym typeface="Source Code Pro"/>
              </a:rPr>
              <a:t>, ppage: 0</a:t>
            </a:r>
            <a:endParaRPr b="0" i="0" sz="1300" u="none" cap="none" strike="noStrike">
              <a:solidFill>
                <a:schemeClr val="lt1"/>
              </a:solidFill>
              <a:latin typeface="Source Code Pro"/>
              <a:ea typeface="Source Code Pro"/>
              <a:cs typeface="Source Code Pro"/>
              <a:sym typeface="Source Code Pro"/>
            </a:endParaRPr>
          </a:p>
        </p:txBody>
      </p:sp>
      <p:sp>
        <p:nvSpPr>
          <p:cNvPr id="833" name="Google Shape;833;g118aac98dc9_0_687"/>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34" name="Google Shape;834;g118aac98dc9_0_687"/>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35" name="Google Shape;835;g118aac98dc9_0_687"/>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36" name="Google Shape;836;g118aac98dc9_0_687"/>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37" name="Google Shape;837;g118aac98dc9_0_687"/>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38" name="Google Shape;838;g118aac98dc9_0_687"/>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839" name="Google Shape;839;g118aac98dc9_0_687"/>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840" name="Google Shape;840;g118aac98dc9_0_687"/>
          <p:cNvCxnSpPr>
            <a:stCxn id="832" idx="3"/>
            <a:endCxn id="827" idx="1"/>
          </p:cNvCxnSpPr>
          <p:nvPr/>
        </p:nvCxnSpPr>
        <p:spPr>
          <a:xfrm>
            <a:off x="5424750" y="1652188"/>
            <a:ext cx="835200" cy="443700"/>
          </a:xfrm>
          <a:prstGeom prst="straightConnector1">
            <a:avLst/>
          </a:prstGeom>
          <a:noFill/>
          <a:ln cap="flat" cmpd="sng" w="9525">
            <a:solidFill>
              <a:schemeClr val="dk2"/>
            </a:solidFill>
            <a:prstDash val="solid"/>
            <a:round/>
            <a:headEnd len="sm" w="sm" type="none"/>
            <a:tailEnd len="med" w="med" type="triangle"/>
          </a:ln>
        </p:spPr>
      </p:cxnSp>
      <p:cxnSp>
        <p:nvCxnSpPr>
          <p:cNvPr id="841" name="Google Shape;841;g118aac98dc9_0_687"/>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842" name="Google Shape;842;g118aac98dc9_0_687"/>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843" name="Google Shape;843;g118aac98dc9_0_687"/>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844" name="Google Shape;844;g118aac98dc9_0_687"/>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845" name="Google Shape;845;g118aac98dc9_0_687"/>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846" name="Google Shape;846;g118aac98dc9_0_687"/>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847" name="Google Shape;847;g118aac98dc9_0_687"/>
          <p:cNvCxnSpPr>
            <a:stCxn id="831" idx="3"/>
            <a:endCxn id="828" idx="1"/>
          </p:cNvCxnSpPr>
          <p:nvPr/>
        </p:nvCxnSpPr>
        <p:spPr>
          <a:xfrm>
            <a:off x="5424750" y="1208038"/>
            <a:ext cx="835200" cy="1332000"/>
          </a:xfrm>
          <a:prstGeom prst="straightConnector1">
            <a:avLst/>
          </a:prstGeom>
          <a:noFill/>
          <a:ln cap="flat" cmpd="sng" w="9525">
            <a:solidFill>
              <a:schemeClr val="dk2"/>
            </a:solidFill>
            <a:prstDash val="solid"/>
            <a:round/>
            <a:headEnd len="sm" w="sm" type="none"/>
            <a:tailEnd len="med" w="med" type="triangle"/>
          </a:ln>
        </p:spPr>
      </p:cxnSp>
      <p:sp>
        <p:nvSpPr>
          <p:cNvPr id="848" name="Google Shape;848;g118aac98dc9_0_687"/>
          <p:cNvSpPr txBox="1"/>
          <p:nvPr/>
        </p:nvSpPr>
        <p:spPr>
          <a:xfrm>
            <a:off x="6207250" y="502950"/>
            <a:ext cx="2541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Write fault! Perform copy-on-write!</a:t>
            </a:r>
            <a:endParaRPr b="1" i="0" sz="1400" u="none" cap="none" strike="noStrike">
              <a:solidFill>
                <a:srgbClr val="000000"/>
              </a:solidFill>
              <a:latin typeface="Source Code Pro"/>
              <a:ea typeface="Source Code Pro"/>
              <a:cs typeface="Source Code Pro"/>
              <a:sym typeface="Source Code Pro"/>
            </a:endParaRPr>
          </a:p>
        </p:txBody>
      </p:sp>
      <p:sp>
        <p:nvSpPr>
          <p:cNvPr id="849" name="Google Shape;849;g118aac98dc9_0_687"/>
          <p:cNvSpPr/>
          <p:nvPr/>
        </p:nvSpPr>
        <p:spPr>
          <a:xfrm>
            <a:off x="6233825" y="32199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0</a:t>
            </a:r>
            <a:endParaRPr b="0" i="0" sz="1300" u="none" cap="none" strike="noStrike">
              <a:solidFill>
                <a:srgbClr val="000000"/>
              </a:solidFill>
              <a:latin typeface="Source Code Pro"/>
              <a:ea typeface="Source Code Pro"/>
              <a:cs typeface="Source Code Pro"/>
              <a:sym typeface="Source Code Pro"/>
            </a:endParaRPr>
          </a:p>
        </p:txBody>
      </p:sp>
      <p:sp>
        <p:nvSpPr>
          <p:cNvPr id="850" name="Google Shape;850;g118aac98dc9_0_687"/>
          <p:cNvSpPr/>
          <p:nvPr/>
        </p:nvSpPr>
        <p:spPr>
          <a:xfrm>
            <a:off x="6233825" y="36642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1</a:t>
            </a:r>
            <a:endParaRPr b="0" i="0" sz="1300" u="none" cap="none" strike="noStrike">
              <a:solidFill>
                <a:srgbClr val="000000"/>
              </a:solidFill>
              <a:latin typeface="Source Code Pro"/>
              <a:ea typeface="Source Code Pro"/>
              <a:cs typeface="Source Code Pro"/>
              <a:sym typeface="Source Code Pro"/>
            </a:endParaRPr>
          </a:p>
        </p:txBody>
      </p:sp>
      <p:sp>
        <p:nvSpPr>
          <p:cNvPr id="851" name="Google Shape;851;g118aac98dc9_0_687"/>
          <p:cNvSpPr/>
          <p:nvPr/>
        </p:nvSpPr>
        <p:spPr>
          <a:xfrm>
            <a:off x="6233825" y="41085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2</a:t>
            </a:r>
            <a:endParaRPr b="0" i="0" sz="1300" u="none" cap="none" strike="noStrike">
              <a:solidFill>
                <a:srgbClr val="000000"/>
              </a:solidFill>
              <a:latin typeface="Source Code Pro"/>
              <a:ea typeface="Source Code Pro"/>
              <a:cs typeface="Source Code Pro"/>
              <a:sym typeface="Source Code Pro"/>
            </a:endParaRPr>
          </a:p>
        </p:txBody>
      </p:sp>
      <p:sp>
        <p:nvSpPr>
          <p:cNvPr id="852" name="Google Shape;852;g118aac98dc9_0_687"/>
          <p:cNvSpPr/>
          <p:nvPr/>
        </p:nvSpPr>
        <p:spPr>
          <a:xfrm>
            <a:off x="6233825" y="45528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3</a:t>
            </a:r>
            <a:endParaRPr b="0" i="0" sz="1300" u="none" cap="none" strike="noStrike">
              <a:solidFill>
                <a:srgbClr val="000000"/>
              </a:solidFill>
              <a:latin typeface="Source Code Pro"/>
              <a:ea typeface="Source Code Pro"/>
              <a:cs typeface="Source Code Pro"/>
              <a:sym typeface="Source Code Pro"/>
            </a:endParaRPr>
          </a:p>
        </p:txBody>
      </p:sp>
      <p:sp>
        <p:nvSpPr>
          <p:cNvPr id="853" name="Google Shape;853;g118aac98dc9_0_687"/>
          <p:cNvSpPr txBox="1"/>
          <p:nvPr/>
        </p:nvSpPr>
        <p:spPr>
          <a:xfrm>
            <a:off x="6207250" y="2801425"/>
            <a:ext cx="20217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swap file (disk)</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g118aac98dc9_0_728"/>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g118aac98dc9_0_728"/>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860" name="Google Shape;860;g118aac98dc9_0_728"/>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61" name="Google Shape;861;g118aac98dc9_0_728"/>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862" name="Google Shape;862;g118aac98dc9_0_728"/>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63" name="Google Shape;863;g118aac98dc9_0_728"/>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64" name="Google Shape;864;g118aac98dc9_0_728"/>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65" name="Google Shape;865;g118aac98dc9_0_728"/>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66" name="Google Shape;866;g118aac98dc9_0_728"/>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67" name="Google Shape;867;g118aac98dc9_0_728"/>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68" name="Google Shape;868;g118aac98dc9_0_728"/>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869" name="Google Shape;869;g118aac98dc9_0_728"/>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870" name="Google Shape;870;g118aac98dc9_0_728"/>
          <p:cNvSpPr/>
          <p:nvPr/>
        </p:nvSpPr>
        <p:spPr>
          <a:xfrm>
            <a:off x="6259900" y="231812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...00000000lamp</a:t>
            </a:r>
            <a:endParaRPr b="0" i="0" sz="1300" u="none" cap="none" strike="noStrike">
              <a:solidFill>
                <a:schemeClr val="lt1"/>
              </a:solidFill>
              <a:latin typeface="Source Code Pro"/>
              <a:ea typeface="Source Code Pro"/>
              <a:cs typeface="Source Code Pro"/>
              <a:sym typeface="Source Code Pro"/>
            </a:endParaRPr>
          </a:p>
        </p:txBody>
      </p:sp>
      <p:sp>
        <p:nvSpPr>
          <p:cNvPr id="871" name="Google Shape;871;g118aac98dc9_0_728"/>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118aac98dc9_0_728"/>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873" name="Google Shape;873;g118aac98dc9_0_728"/>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1, ppage: 1</a:t>
            </a:r>
            <a:endParaRPr b="0" i="0" sz="1300" u="none" cap="none" strike="noStrike">
              <a:solidFill>
                <a:srgbClr val="000000"/>
              </a:solidFill>
              <a:latin typeface="Source Code Pro"/>
              <a:ea typeface="Source Code Pro"/>
              <a:cs typeface="Source Code Pro"/>
              <a:sym typeface="Source Code Pro"/>
            </a:endParaRPr>
          </a:p>
        </p:txBody>
      </p:sp>
      <p:sp>
        <p:nvSpPr>
          <p:cNvPr id="874" name="Google Shape;874;g118aac98dc9_0_728"/>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0, ppage: 0</a:t>
            </a:r>
            <a:endParaRPr b="0" i="0" sz="1300" u="none" cap="none" strike="noStrike">
              <a:solidFill>
                <a:schemeClr val="lt1"/>
              </a:solidFill>
              <a:latin typeface="Source Code Pro"/>
              <a:ea typeface="Source Code Pro"/>
              <a:cs typeface="Source Code Pro"/>
              <a:sym typeface="Source Code Pro"/>
            </a:endParaRPr>
          </a:p>
        </p:txBody>
      </p:sp>
      <p:sp>
        <p:nvSpPr>
          <p:cNvPr id="875" name="Google Shape;875;g118aac98dc9_0_728"/>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76" name="Google Shape;876;g118aac98dc9_0_728"/>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77" name="Google Shape;877;g118aac98dc9_0_728"/>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78" name="Google Shape;878;g118aac98dc9_0_728"/>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79" name="Google Shape;879;g118aac98dc9_0_728"/>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880" name="Google Shape;880;g118aac98dc9_0_728"/>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881" name="Google Shape;881;g118aac98dc9_0_728"/>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882" name="Google Shape;882;g118aac98dc9_0_728"/>
          <p:cNvCxnSpPr>
            <a:stCxn id="874" idx="3"/>
            <a:endCxn id="869" idx="1"/>
          </p:cNvCxnSpPr>
          <p:nvPr/>
        </p:nvCxnSpPr>
        <p:spPr>
          <a:xfrm>
            <a:off x="5424750" y="1652188"/>
            <a:ext cx="835200" cy="443700"/>
          </a:xfrm>
          <a:prstGeom prst="straightConnector1">
            <a:avLst/>
          </a:prstGeom>
          <a:noFill/>
          <a:ln cap="flat" cmpd="sng" w="9525">
            <a:solidFill>
              <a:schemeClr val="dk2"/>
            </a:solidFill>
            <a:prstDash val="solid"/>
            <a:round/>
            <a:headEnd len="sm" w="sm" type="none"/>
            <a:tailEnd len="med" w="med" type="triangle"/>
          </a:ln>
        </p:spPr>
      </p:cxnSp>
      <p:cxnSp>
        <p:nvCxnSpPr>
          <p:cNvPr id="883" name="Google Shape;883;g118aac98dc9_0_728"/>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884" name="Google Shape;884;g118aac98dc9_0_728"/>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885" name="Google Shape;885;g118aac98dc9_0_728"/>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886" name="Google Shape;886;g118aac98dc9_0_728"/>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887" name="Google Shape;887;g118aac98dc9_0_728"/>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888" name="Google Shape;888;g118aac98dc9_0_728"/>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889" name="Google Shape;889;g118aac98dc9_0_728"/>
          <p:cNvCxnSpPr>
            <a:stCxn id="873" idx="3"/>
            <a:endCxn id="870" idx="1"/>
          </p:cNvCxnSpPr>
          <p:nvPr/>
        </p:nvCxnSpPr>
        <p:spPr>
          <a:xfrm>
            <a:off x="5424750" y="1208038"/>
            <a:ext cx="835200" cy="1332000"/>
          </a:xfrm>
          <a:prstGeom prst="straightConnector1">
            <a:avLst/>
          </a:prstGeom>
          <a:noFill/>
          <a:ln cap="flat" cmpd="sng" w="9525">
            <a:solidFill>
              <a:schemeClr val="dk2"/>
            </a:solidFill>
            <a:prstDash val="solid"/>
            <a:round/>
            <a:headEnd len="sm" w="sm" type="none"/>
            <a:tailEnd len="med" w="med" type="triangle"/>
          </a:ln>
        </p:spPr>
      </p:cxnSp>
      <p:sp>
        <p:nvSpPr>
          <p:cNvPr id="890" name="Google Shape;890;g118aac98dc9_0_728"/>
          <p:cNvSpPr txBox="1"/>
          <p:nvPr/>
        </p:nvSpPr>
        <p:spPr>
          <a:xfrm>
            <a:off x="6010325" y="502950"/>
            <a:ext cx="27378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No free physical pages! We have to evict a virtual page first.</a:t>
            </a:r>
            <a:endParaRPr b="1" i="0" sz="1400" u="none" cap="none" strike="noStrike">
              <a:solidFill>
                <a:srgbClr val="000000"/>
              </a:solidFill>
              <a:latin typeface="Source Code Pro"/>
              <a:ea typeface="Source Code Pro"/>
              <a:cs typeface="Source Code Pro"/>
              <a:sym typeface="Source Code Pro"/>
            </a:endParaRPr>
          </a:p>
        </p:txBody>
      </p:sp>
      <p:sp>
        <p:nvSpPr>
          <p:cNvPr id="891" name="Google Shape;891;g118aac98dc9_0_728"/>
          <p:cNvSpPr/>
          <p:nvPr/>
        </p:nvSpPr>
        <p:spPr>
          <a:xfrm>
            <a:off x="6233825" y="32199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0</a:t>
            </a:r>
            <a:endParaRPr b="0" i="0" sz="1300" u="none" cap="none" strike="noStrike">
              <a:solidFill>
                <a:srgbClr val="000000"/>
              </a:solidFill>
              <a:latin typeface="Source Code Pro"/>
              <a:ea typeface="Source Code Pro"/>
              <a:cs typeface="Source Code Pro"/>
              <a:sym typeface="Source Code Pro"/>
            </a:endParaRPr>
          </a:p>
        </p:txBody>
      </p:sp>
      <p:sp>
        <p:nvSpPr>
          <p:cNvPr id="892" name="Google Shape;892;g118aac98dc9_0_728"/>
          <p:cNvSpPr/>
          <p:nvPr/>
        </p:nvSpPr>
        <p:spPr>
          <a:xfrm>
            <a:off x="6233825" y="36642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1</a:t>
            </a:r>
            <a:endParaRPr b="0" i="0" sz="1300" u="none" cap="none" strike="noStrike">
              <a:solidFill>
                <a:srgbClr val="000000"/>
              </a:solidFill>
              <a:latin typeface="Source Code Pro"/>
              <a:ea typeface="Source Code Pro"/>
              <a:cs typeface="Source Code Pro"/>
              <a:sym typeface="Source Code Pro"/>
            </a:endParaRPr>
          </a:p>
        </p:txBody>
      </p:sp>
      <p:sp>
        <p:nvSpPr>
          <p:cNvPr id="893" name="Google Shape;893;g118aac98dc9_0_728"/>
          <p:cNvSpPr/>
          <p:nvPr/>
        </p:nvSpPr>
        <p:spPr>
          <a:xfrm>
            <a:off x="6233825" y="41085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2</a:t>
            </a:r>
            <a:endParaRPr b="0" i="0" sz="1300" u="none" cap="none" strike="noStrike">
              <a:solidFill>
                <a:srgbClr val="000000"/>
              </a:solidFill>
              <a:latin typeface="Source Code Pro"/>
              <a:ea typeface="Source Code Pro"/>
              <a:cs typeface="Source Code Pro"/>
              <a:sym typeface="Source Code Pro"/>
            </a:endParaRPr>
          </a:p>
        </p:txBody>
      </p:sp>
      <p:sp>
        <p:nvSpPr>
          <p:cNvPr id="894" name="Google Shape;894;g118aac98dc9_0_728"/>
          <p:cNvSpPr/>
          <p:nvPr/>
        </p:nvSpPr>
        <p:spPr>
          <a:xfrm>
            <a:off x="6233825" y="45528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3</a:t>
            </a:r>
            <a:endParaRPr b="0" i="0" sz="1300" u="none" cap="none" strike="noStrike">
              <a:solidFill>
                <a:srgbClr val="000000"/>
              </a:solidFill>
              <a:latin typeface="Source Code Pro"/>
              <a:ea typeface="Source Code Pro"/>
              <a:cs typeface="Source Code Pro"/>
              <a:sym typeface="Source Code Pro"/>
            </a:endParaRPr>
          </a:p>
        </p:txBody>
      </p:sp>
      <p:sp>
        <p:nvSpPr>
          <p:cNvPr id="895" name="Google Shape;895;g118aac98dc9_0_728"/>
          <p:cNvSpPr txBox="1"/>
          <p:nvPr/>
        </p:nvSpPr>
        <p:spPr>
          <a:xfrm>
            <a:off x="6207250" y="2801425"/>
            <a:ext cx="20217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swap file (disk)</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265500" y="1078750"/>
            <a:ext cx="4045200" cy="178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600"/>
              <a:buNone/>
            </a:pPr>
            <a:r>
              <a:rPr lang="en"/>
              <a:t>Agenda</a:t>
            </a:r>
            <a:endParaRPr/>
          </a:p>
        </p:txBody>
      </p:sp>
      <p:sp>
        <p:nvSpPr>
          <p:cNvPr id="88" name="Google Shape;88;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Filenames and file-backed pages</a:t>
            </a:r>
            <a:endParaRPr/>
          </a:p>
          <a:p>
            <a:pPr indent="-342900" lvl="0" marL="457200" rtl="0" algn="l">
              <a:lnSpc>
                <a:spcPct val="115000"/>
              </a:lnSpc>
              <a:spcBef>
                <a:spcPts val="0"/>
              </a:spcBef>
              <a:spcAft>
                <a:spcPts val="0"/>
              </a:spcAft>
              <a:buSzPts val="1800"/>
              <a:buAutoNum type="arabicPeriod"/>
            </a:pPr>
            <a:r>
              <a:rPr lang="en"/>
              <a:t>P3 Testing</a:t>
            </a:r>
            <a:endParaRPr/>
          </a:p>
          <a:p>
            <a:pPr indent="-342900" lvl="0" marL="457200" rtl="0" algn="l">
              <a:lnSpc>
                <a:spcPct val="115000"/>
              </a:lnSpc>
              <a:spcBef>
                <a:spcPts val="0"/>
              </a:spcBef>
              <a:spcAft>
                <a:spcPts val="0"/>
              </a:spcAft>
              <a:buSzPts val="1800"/>
              <a:buAutoNum type="arabicPeriod"/>
            </a:pPr>
            <a:r>
              <a:rPr lang="en"/>
              <a:t>Lab Questions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g118aac98dc9_0_769"/>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g118aac98dc9_0_769"/>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902" name="Google Shape;902;g118aac98dc9_0_769"/>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03" name="Google Shape;903;g118aac98dc9_0_769"/>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904" name="Google Shape;904;g118aac98dc9_0_769"/>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05" name="Google Shape;905;g118aac98dc9_0_769"/>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06" name="Google Shape;906;g118aac98dc9_0_769"/>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07" name="Google Shape;907;g118aac98dc9_0_769"/>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08" name="Google Shape;908;g118aac98dc9_0_769"/>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09" name="Google Shape;909;g118aac98dc9_0_769"/>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10" name="Google Shape;910;g118aac98dc9_0_769"/>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911" name="Google Shape;911;g118aac98dc9_0_769"/>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912" name="Google Shape;912;g118aac98dc9_0_769"/>
          <p:cNvSpPr/>
          <p:nvPr/>
        </p:nvSpPr>
        <p:spPr>
          <a:xfrm>
            <a:off x="6259900" y="231812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...00000000lamp</a:t>
            </a:r>
            <a:endParaRPr b="0" i="0" sz="1300" u="none" cap="none" strike="noStrike">
              <a:solidFill>
                <a:schemeClr val="lt1"/>
              </a:solidFill>
              <a:latin typeface="Source Code Pro"/>
              <a:ea typeface="Source Code Pro"/>
              <a:cs typeface="Source Code Pro"/>
              <a:sym typeface="Source Code Pro"/>
            </a:endParaRPr>
          </a:p>
        </p:txBody>
      </p:sp>
      <p:sp>
        <p:nvSpPr>
          <p:cNvPr id="913" name="Google Shape;913;g118aac98dc9_0_769"/>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g118aac98dc9_0_769"/>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915" name="Google Shape;915;g118aac98dc9_0_769"/>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1, ppage: 1</a:t>
            </a:r>
            <a:endParaRPr b="0" i="0" sz="1300" u="none" cap="none" strike="noStrike">
              <a:solidFill>
                <a:srgbClr val="000000"/>
              </a:solidFill>
              <a:latin typeface="Source Code Pro"/>
              <a:ea typeface="Source Code Pro"/>
              <a:cs typeface="Source Code Pro"/>
              <a:sym typeface="Source Code Pro"/>
            </a:endParaRPr>
          </a:p>
        </p:txBody>
      </p:sp>
      <p:sp>
        <p:nvSpPr>
          <p:cNvPr id="916" name="Google Shape;916;g118aac98dc9_0_769"/>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0, ppage: 0</a:t>
            </a:r>
            <a:endParaRPr b="0" i="0" sz="1300" u="none" cap="none" strike="noStrike">
              <a:solidFill>
                <a:schemeClr val="lt1"/>
              </a:solidFill>
              <a:latin typeface="Source Code Pro"/>
              <a:ea typeface="Source Code Pro"/>
              <a:cs typeface="Source Code Pro"/>
              <a:sym typeface="Source Code Pro"/>
            </a:endParaRPr>
          </a:p>
        </p:txBody>
      </p:sp>
      <p:sp>
        <p:nvSpPr>
          <p:cNvPr id="917" name="Google Shape;917;g118aac98dc9_0_769"/>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18" name="Google Shape;918;g118aac98dc9_0_769"/>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19" name="Google Shape;919;g118aac98dc9_0_769"/>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20" name="Google Shape;920;g118aac98dc9_0_769"/>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21" name="Google Shape;921;g118aac98dc9_0_769"/>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22" name="Google Shape;922;g118aac98dc9_0_769"/>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923" name="Google Shape;923;g118aac98dc9_0_769"/>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924" name="Google Shape;924;g118aac98dc9_0_769"/>
          <p:cNvCxnSpPr>
            <a:stCxn id="916" idx="3"/>
            <a:endCxn id="911" idx="1"/>
          </p:cNvCxnSpPr>
          <p:nvPr/>
        </p:nvCxnSpPr>
        <p:spPr>
          <a:xfrm>
            <a:off x="5424750" y="1652188"/>
            <a:ext cx="835200" cy="443700"/>
          </a:xfrm>
          <a:prstGeom prst="straightConnector1">
            <a:avLst/>
          </a:prstGeom>
          <a:noFill/>
          <a:ln cap="flat" cmpd="sng" w="9525">
            <a:solidFill>
              <a:schemeClr val="dk2"/>
            </a:solidFill>
            <a:prstDash val="solid"/>
            <a:round/>
            <a:headEnd len="sm" w="sm" type="none"/>
            <a:tailEnd len="med" w="med" type="triangle"/>
          </a:ln>
        </p:spPr>
      </p:cxnSp>
      <p:cxnSp>
        <p:nvCxnSpPr>
          <p:cNvPr id="925" name="Google Shape;925;g118aac98dc9_0_769"/>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926" name="Google Shape;926;g118aac98dc9_0_769"/>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927" name="Google Shape;927;g118aac98dc9_0_769"/>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928" name="Google Shape;928;g118aac98dc9_0_769"/>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929" name="Google Shape;929;g118aac98dc9_0_769"/>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930" name="Google Shape;930;g118aac98dc9_0_769"/>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931" name="Google Shape;931;g118aac98dc9_0_769"/>
          <p:cNvCxnSpPr>
            <a:stCxn id="915" idx="3"/>
            <a:endCxn id="912" idx="1"/>
          </p:cNvCxnSpPr>
          <p:nvPr/>
        </p:nvCxnSpPr>
        <p:spPr>
          <a:xfrm>
            <a:off x="5424750" y="1208038"/>
            <a:ext cx="835200" cy="1332000"/>
          </a:xfrm>
          <a:prstGeom prst="straightConnector1">
            <a:avLst/>
          </a:prstGeom>
          <a:noFill/>
          <a:ln cap="flat" cmpd="sng" w="9525">
            <a:solidFill>
              <a:schemeClr val="dk2"/>
            </a:solidFill>
            <a:prstDash val="solid"/>
            <a:round/>
            <a:headEnd len="sm" w="sm" type="none"/>
            <a:tailEnd len="med" w="med" type="triangle"/>
          </a:ln>
        </p:spPr>
      </p:cxnSp>
      <p:sp>
        <p:nvSpPr>
          <p:cNvPr id="932" name="Google Shape;932;g118aac98dc9_0_769"/>
          <p:cNvSpPr/>
          <p:nvPr/>
        </p:nvSpPr>
        <p:spPr>
          <a:xfrm>
            <a:off x="6233825" y="32199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...00000000lamp</a:t>
            </a:r>
            <a:endParaRPr b="0" i="0" sz="1300" u="none" cap="none" strike="noStrike">
              <a:solidFill>
                <a:srgbClr val="000000"/>
              </a:solidFill>
              <a:latin typeface="Source Code Pro"/>
              <a:ea typeface="Source Code Pro"/>
              <a:cs typeface="Source Code Pro"/>
              <a:sym typeface="Source Code Pro"/>
            </a:endParaRPr>
          </a:p>
        </p:txBody>
      </p:sp>
      <p:sp>
        <p:nvSpPr>
          <p:cNvPr id="933" name="Google Shape;933;g118aac98dc9_0_769"/>
          <p:cNvSpPr/>
          <p:nvPr/>
        </p:nvSpPr>
        <p:spPr>
          <a:xfrm>
            <a:off x="6233825" y="36642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1</a:t>
            </a:r>
            <a:endParaRPr b="0" i="0" sz="1300" u="none" cap="none" strike="noStrike">
              <a:solidFill>
                <a:srgbClr val="000000"/>
              </a:solidFill>
              <a:latin typeface="Source Code Pro"/>
              <a:ea typeface="Source Code Pro"/>
              <a:cs typeface="Source Code Pro"/>
              <a:sym typeface="Source Code Pro"/>
            </a:endParaRPr>
          </a:p>
        </p:txBody>
      </p:sp>
      <p:sp>
        <p:nvSpPr>
          <p:cNvPr id="934" name="Google Shape;934;g118aac98dc9_0_769"/>
          <p:cNvSpPr/>
          <p:nvPr/>
        </p:nvSpPr>
        <p:spPr>
          <a:xfrm>
            <a:off x="6233825" y="41085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2</a:t>
            </a:r>
            <a:endParaRPr b="0" i="0" sz="1300" u="none" cap="none" strike="noStrike">
              <a:solidFill>
                <a:srgbClr val="000000"/>
              </a:solidFill>
              <a:latin typeface="Source Code Pro"/>
              <a:ea typeface="Source Code Pro"/>
              <a:cs typeface="Source Code Pro"/>
              <a:sym typeface="Source Code Pro"/>
            </a:endParaRPr>
          </a:p>
        </p:txBody>
      </p:sp>
      <p:sp>
        <p:nvSpPr>
          <p:cNvPr id="935" name="Google Shape;935;g118aac98dc9_0_769"/>
          <p:cNvSpPr/>
          <p:nvPr/>
        </p:nvSpPr>
        <p:spPr>
          <a:xfrm>
            <a:off x="6233825" y="45528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3</a:t>
            </a:r>
            <a:endParaRPr b="0" i="0" sz="1300" u="none" cap="none" strike="noStrike">
              <a:solidFill>
                <a:srgbClr val="000000"/>
              </a:solidFill>
              <a:latin typeface="Source Code Pro"/>
              <a:ea typeface="Source Code Pro"/>
              <a:cs typeface="Source Code Pro"/>
              <a:sym typeface="Source Code Pro"/>
            </a:endParaRPr>
          </a:p>
        </p:txBody>
      </p:sp>
      <p:sp>
        <p:nvSpPr>
          <p:cNvPr id="936" name="Google Shape;936;g118aac98dc9_0_769"/>
          <p:cNvSpPr txBox="1"/>
          <p:nvPr/>
        </p:nvSpPr>
        <p:spPr>
          <a:xfrm>
            <a:off x="6207250" y="2801425"/>
            <a:ext cx="20217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swap file (disk)</a:t>
            </a:r>
            <a:endParaRPr b="0" i="0" sz="1400" u="none" cap="none" strike="noStrike">
              <a:solidFill>
                <a:srgbClr val="000000"/>
              </a:solidFill>
              <a:latin typeface="Source Code Pro"/>
              <a:ea typeface="Source Code Pro"/>
              <a:cs typeface="Source Code Pro"/>
              <a:sym typeface="Source Code Pro"/>
            </a:endParaRPr>
          </a:p>
        </p:txBody>
      </p:sp>
      <p:cxnSp>
        <p:nvCxnSpPr>
          <p:cNvPr id="937" name="Google Shape;937;g118aac98dc9_0_769"/>
          <p:cNvCxnSpPr>
            <a:stCxn id="912" idx="3"/>
            <a:endCxn id="932" idx="3"/>
          </p:cNvCxnSpPr>
          <p:nvPr/>
        </p:nvCxnSpPr>
        <p:spPr>
          <a:xfrm flipH="1">
            <a:off x="7939300" y="2540125"/>
            <a:ext cx="26100" cy="901800"/>
          </a:xfrm>
          <a:prstGeom prst="curvedConnector3">
            <a:avLst>
              <a:gd fmla="val -1774425" name="adj1"/>
            </a:avLst>
          </a:prstGeom>
          <a:noFill/>
          <a:ln cap="flat" cmpd="sng" w="19050">
            <a:solidFill>
              <a:schemeClr val="dk2"/>
            </a:solidFill>
            <a:prstDash val="solid"/>
            <a:round/>
            <a:headEnd len="sm" w="sm" type="none"/>
            <a:tailEnd len="med" w="med" type="triangle"/>
          </a:ln>
        </p:spPr>
      </p:cxnSp>
      <p:sp>
        <p:nvSpPr>
          <p:cNvPr id="938" name="Google Shape;938;g118aac98dc9_0_769"/>
          <p:cNvSpPr txBox="1"/>
          <p:nvPr/>
        </p:nvSpPr>
        <p:spPr>
          <a:xfrm rot="3296020">
            <a:off x="7995657" y="2522574"/>
            <a:ext cx="1250600" cy="40033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file_write</a:t>
            </a:r>
            <a:endParaRPr b="0" i="0" sz="1400" u="none" cap="none" strike="noStrike">
              <a:solidFill>
                <a:srgbClr val="000000"/>
              </a:solidFill>
              <a:latin typeface="Source Code Pro"/>
              <a:ea typeface="Source Code Pro"/>
              <a:cs typeface="Source Code Pro"/>
              <a:sym typeface="Source Code Pro"/>
            </a:endParaRPr>
          </a:p>
        </p:txBody>
      </p:sp>
      <p:sp>
        <p:nvSpPr>
          <p:cNvPr id="939" name="Google Shape;939;g118aac98dc9_0_769"/>
          <p:cNvSpPr txBox="1"/>
          <p:nvPr/>
        </p:nvSpPr>
        <p:spPr>
          <a:xfrm>
            <a:off x="6010325" y="502950"/>
            <a:ext cx="27378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No free physical pages! We have to evict a virtual page first.</a:t>
            </a:r>
            <a:endParaRPr b="1"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g118aac98dc9_0_812"/>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118aac98dc9_0_812"/>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946" name="Google Shape;946;g118aac98dc9_0_812"/>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47" name="Google Shape;947;g118aac98dc9_0_812"/>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948" name="Google Shape;948;g118aac98dc9_0_812"/>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49" name="Google Shape;949;g118aac98dc9_0_812"/>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50" name="Google Shape;950;g118aac98dc9_0_812"/>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51" name="Google Shape;951;g118aac98dc9_0_812"/>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52" name="Google Shape;952;g118aac98dc9_0_812"/>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53" name="Google Shape;953;g118aac98dc9_0_812"/>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54" name="Google Shape;954;g118aac98dc9_0_812"/>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955" name="Google Shape;955;g118aac98dc9_0_812"/>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956" name="Google Shape;956;g118aac98dc9_0_812"/>
          <p:cNvSpPr/>
          <p:nvPr/>
        </p:nvSpPr>
        <p:spPr>
          <a:xfrm>
            <a:off x="6259900" y="2318125"/>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...00000000lamp</a:t>
            </a:r>
            <a:endParaRPr b="0" i="0" sz="1300" u="none" cap="none" strike="noStrike">
              <a:solidFill>
                <a:schemeClr val="lt1"/>
              </a:solidFill>
              <a:latin typeface="Source Code Pro"/>
              <a:ea typeface="Source Code Pro"/>
              <a:cs typeface="Source Code Pro"/>
              <a:sym typeface="Source Code Pro"/>
            </a:endParaRPr>
          </a:p>
        </p:txBody>
      </p:sp>
      <p:sp>
        <p:nvSpPr>
          <p:cNvPr id="957" name="Google Shape;957;g118aac98dc9_0_812"/>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g118aac98dc9_0_812"/>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959" name="Google Shape;959;g118aac98dc9_0_812"/>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lt1"/>
                </a:solidFill>
                <a:latin typeface="Source Code Pro"/>
                <a:ea typeface="Source Code Pro"/>
                <a:cs typeface="Source Code Pro"/>
                <a:sym typeface="Source Code Pro"/>
              </a:rPr>
              <a:t>r: 0, w: 0, ppage: --</a:t>
            </a:r>
            <a:endParaRPr b="1" i="0" sz="1300" u="none" cap="none" strike="noStrike">
              <a:solidFill>
                <a:srgbClr val="000000"/>
              </a:solidFill>
              <a:latin typeface="Source Code Pro"/>
              <a:ea typeface="Source Code Pro"/>
              <a:cs typeface="Source Code Pro"/>
              <a:sym typeface="Source Code Pro"/>
            </a:endParaRPr>
          </a:p>
        </p:txBody>
      </p:sp>
      <p:sp>
        <p:nvSpPr>
          <p:cNvPr id="960" name="Google Shape;960;g118aac98dc9_0_812"/>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0, ppage: 0</a:t>
            </a:r>
            <a:endParaRPr b="0" i="0" sz="1300" u="none" cap="none" strike="noStrike">
              <a:solidFill>
                <a:schemeClr val="lt1"/>
              </a:solidFill>
              <a:latin typeface="Source Code Pro"/>
              <a:ea typeface="Source Code Pro"/>
              <a:cs typeface="Source Code Pro"/>
              <a:sym typeface="Source Code Pro"/>
            </a:endParaRPr>
          </a:p>
        </p:txBody>
      </p:sp>
      <p:sp>
        <p:nvSpPr>
          <p:cNvPr id="961" name="Google Shape;961;g118aac98dc9_0_812"/>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62" name="Google Shape;962;g118aac98dc9_0_812"/>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63" name="Google Shape;963;g118aac98dc9_0_812"/>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64" name="Google Shape;964;g118aac98dc9_0_812"/>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65" name="Google Shape;965;g118aac98dc9_0_812"/>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66" name="Google Shape;966;g118aac98dc9_0_812"/>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967" name="Google Shape;967;g118aac98dc9_0_812"/>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968" name="Google Shape;968;g118aac98dc9_0_812"/>
          <p:cNvCxnSpPr>
            <a:stCxn id="960" idx="3"/>
            <a:endCxn id="955" idx="1"/>
          </p:cNvCxnSpPr>
          <p:nvPr/>
        </p:nvCxnSpPr>
        <p:spPr>
          <a:xfrm>
            <a:off x="5424750" y="1652188"/>
            <a:ext cx="835200" cy="443700"/>
          </a:xfrm>
          <a:prstGeom prst="straightConnector1">
            <a:avLst/>
          </a:prstGeom>
          <a:noFill/>
          <a:ln cap="flat" cmpd="sng" w="9525">
            <a:solidFill>
              <a:schemeClr val="dk2"/>
            </a:solidFill>
            <a:prstDash val="solid"/>
            <a:round/>
            <a:headEnd len="sm" w="sm" type="none"/>
            <a:tailEnd len="med" w="med" type="triangle"/>
          </a:ln>
        </p:spPr>
      </p:cxnSp>
      <p:cxnSp>
        <p:nvCxnSpPr>
          <p:cNvPr id="969" name="Google Shape;969;g118aac98dc9_0_812"/>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970" name="Google Shape;970;g118aac98dc9_0_812"/>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971" name="Google Shape;971;g118aac98dc9_0_812"/>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972" name="Google Shape;972;g118aac98dc9_0_812"/>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973" name="Google Shape;973;g118aac98dc9_0_812"/>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974" name="Google Shape;974;g118aac98dc9_0_812"/>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sp>
        <p:nvSpPr>
          <p:cNvPr id="975" name="Google Shape;975;g118aac98dc9_0_812"/>
          <p:cNvSpPr/>
          <p:nvPr/>
        </p:nvSpPr>
        <p:spPr>
          <a:xfrm>
            <a:off x="6233825" y="32199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...00000000lamp</a:t>
            </a:r>
            <a:endParaRPr b="0" i="0" sz="1300" u="none" cap="none" strike="noStrike">
              <a:solidFill>
                <a:srgbClr val="000000"/>
              </a:solidFill>
              <a:latin typeface="Source Code Pro"/>
              <a:ea typeface="Source Code Pro"/>
              <a:cs typeface="Source Code Pro"/>
              <a:sym typeface="Source Code Pro"/>
            </a:endParaRPr>
          </a:p>
        </p:txBody>
      </p:sp>
      <p:sp>
        <p:nvSpPr>
          <p:cNvPr id="976" name="Google Shape;976;g118aac98dc9_0_812"/>
          <p:cNvSpPr/>
          <p:nvPr/>
        </p:nvSpPr>
        <p:spPr>
          <a:xfrm>
            <a:off x="6233825" y="36642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1</a:t>
            </a:r>
            <a:endParaRPr b="0" i="0" sz="1300" u="none" cap="none" strike="noStrike">
              <a:solidFill>
                <a:srgbClr val="000000"/>
              </a:solidFill>
              <a:latin typeface="Source Code Pro"/>
              <a:ea typeface="Source Code Pro"/>
              <a:cs typeface="Source Code Pro"/>
              <a:sym typeface="Source Code Pro"/>
            </a:endParaRPr>
          </a:p>
        </p:txBody>
      </p:sp>
      <p:sp>
        <p:nvSpPr>
          <p:cNvPr id="977" name="Google Shape;977;g118aac98dc9_0_812"/>
          <p:cNvSpPr/>
          <p:nvPr/>
        </p:nvSpPr>
        <p:spPr>
          <a:xfrm>
            <a:off x="6233825" y="41085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2</a:t>
            </a:r>
            <a:endParaRPr b="0" i="0" sz="1300" u="none" cap="none" strike="noStrike">
              <a:solidFill>
                <a:srgbClr val="000000"/>
              </a:solidFill>
              <a:latin typeface="Source Code Pro"/>
              <a:ea typeface="Source Code Pro"/>
              <a:cs typeface="Source Code Pro"/>
              <a:sym typeface="Source Code Pro"/>
            </a:endParaRPr>
          </a:p>
        </p:txBody>
      </p:sp>
      <p:sp>
        <p:nvSpPr>
          <p:cNvPr id="978" name="Google Shape;978;g118aac98dc9_0_812"/>
          <p:cNvSpPr/>
          <p:nvPr/>
        </p:nvSpPr>
        <p:spPr>
          <a:xfrm>
            <a:off x="6233825" y="45528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3</a:t>
            </a:r>
            <a:endParaRPr b="0" i="0" sz="1300" u="none" cap="none" strike="noStrike">
              <a:solidFill>
                <a:srgbClr val="000000"/>
              </a:solidFill>
              <a:latin typeface="Source Code Pro"/>
              <a:ea typeface="Source Code Pro"/>
              <a:cs typeface="Source Code Pro"/>
              <a:sym typeface="Source Code Pro"/>
            </a:endParaRPr>
          </a:p>
        </p:txBody>
      </p:sp>
      <p:sp>
        <p:nvSpPr>
          <p:cNvPr id="979" name="Google Shape;979;g118aac98dc9_0_812"/>
          <p:cNvSpPr txBox="1"/>
          <p:nvPr/>
        </p:nvSpPr>
        <p:spPr>
          <a:xfrm>
            <a:off x="6207250" y="2801425"/>
            <a:ext cx="20217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swap file (disk)</a:t>
            </a:r>
            <a:endParaRPr b="0" i="0" sz="1400" u="none" cap="none" strike="noStrike">
              <a:solidFill>
                <a:srgbClr val="000000"/>
              </a:solidFill>
              <a:latin typeface="Source Code Pro"/>
              <a:ea typeface="Source Code Pro"/>
              <a:cs typeface="Source Code Pro"/>
              <a:sym typeface="Source Code Pro"/>
            </a:endParaRPr>
          </a:p>
        </p:txBody>
      </p:sp>
      <p:sp>
        <p:nvSpPr>
          <p:cNvPr id="980" name="Google Shape;980;g118aac98dc9_0_812"/>
          <p:cNvSpPr txBox="1"/>
          <p:nvPr/>
        </p:nvSpPr>
        <p:spPr>
          <a:xfrm>
            <a:off x="6010325" y="502950"/>
            <a:ext cx="27378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No free physical pages! We have to evict a virtual page first.</a:t>
            </a:r>
            <a:endParaRPr b="1"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g118aac98dc9_0_852"/>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118aac98dc9_0_852"/>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987" name="Google Shape;987;g118aac98dc9_0_852"/>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88" name="Google Shape;988;g118aac98dc9_0_852"/>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989" name="Google Shape;989;g118aac98dc9_0_852"/>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90" name="Google Shape;990;g118aac98dc9_0_852"/>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91" name="Google Shape;991;g118aac98dc9_0_852"/>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92" name="Google Shape;992;g118aac98dc9_0_852"/>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93" name="Google Shape;993;g118aac98dc9_0_852"/>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94" name="Google Shape;994;g118aac98dc9_0_852"/>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995" name="Google Shape;995;g118aac98dc9_0_852"/>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996" name="Google Shape;996;g118aac98dc9_0_852"/>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997" name="Google Shape;997;g118aac98dc9_0_852"/>
          <p:cNvSpPr/>
          <p:nvPr/>
        </p:nvSpPr>
        <p:spPr>
          <a:xfrm>
            <a:off x="6259900" y="2318125"/>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...00000000lamp</a:t>
            </a:r>
            <a:endParaRPr b="0" i="0" sz="1300" u="none" cap="none" strike="noStrike">
              <a:solidFill>
                <a:schemeClr val="lt1"/>
              </a:solidFill>
              <a:latin typeface="Source Code Pro"/>
              <a:ea typeface="Source Code Pro"/>
              <a:cs typeface="Source Code Pro"/>
              <a:sym typeface="Source Code Pro"/>
            </a:endParaRPr>
          </a:p>
        </p:txBody>
      </p:sp>
      <p:sp>
        <p:nvSpPr>
          <p:cNvPr id="998" name="Google Shape;998;g118aac98dc9_0_852"/>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118aac98dc9_0_852"/>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1000" name="Google Shape;1000;g118aac98dc9_0_852"/>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0, w: 0, ppage: --</a:t>
            </a:r>
            <a:endParaRPr b="0" i="0" sz="1300" u="none" cap="none" strike="noStrike">
              <a:solidFill>
                <a:srgbClr val="000000"/>
              </a:solidFill>
              <a:latin typeface="Source Code Pro"/>
              <a:ea typeface="Source Code Pro"/>
              <a:cs typeface="Source Code Pro"/>
              <a:sym typeface="Source Code Pro"/>
            </a:endParaRPr>
          </a:p>
        </p:txBody>
      </p:sp>
      <p:sp>
        <p:nvSpPr>
          <p:cNvPr id="1001" name="Google Shape;1001;g118aac98dc9_0_852"/>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0, ppage: 0</a:t>
            </a:r>
            <a:endParaRPr b="0" i="0" sz="1300" u="none" cap="none" strike="noStrike">
              <a:solidFill>
                <a:schemeClr val="lt1"/>
              </a:solidFill>
              <a:latin typeface="Source Code Pro"/>
              <a:ea typeface="Source Code Pro"/>
              <a:cs typeface="Source Code Pro"/>
              <a:sym typeface="Source Code Pro"/>
            </a:endParaRPr>
          </a:p>
        </p:txBody>
      </p:sp>
      <p:sp>
        <p:nvSpPr>
          <p:cNvPr id="1002" name="Google Shape;1002;g118aac98dc9_0_852"/>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03" name="Google Shape;1003;g118aac98dc9_0_852"/>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04" name="Google Shape;1004;g118aac98dc9_0_852"/>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05" name="Google Shape;1005;g118aac98dc9_0_852"/>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06" name="Google Shape;1006;g118aac98dc9_0_852"/>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07" name="Google Shape;1007;g118aac98dc9_0_852"/>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1008" name="Google Shape;1008;g118aac98dc9_0_852"/>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1009" name="Google Shape;1009;g118aac98dc9_0_852"/>
          <p:cNvCxnSpPr>
            <a:stCxn id="1001" idx="3"/>
            <a:endCxn id="996" idx="1"/>
          </p:cNvCxnSpPr>
          <p:nvPr/>
        </p:nvCxnSpPr>
        <p:spPr>
          <a:xfrm>
            <a:off x="5424750" y="1652188"/>
            <a:ext cx="835200" cy="443700"/>
          </a:xfrm>
          <a:prstGeom prst="straightConnector1">
            <a:avLst/>
          </a:prstGeom>
          <a:noFill/>
          <a:ln cap="flat" cmpd="sng" w="9525">
            <a:solidFill>
              <a:schemeClr val="dk2"/>
            </a:solidFill>
            <a:prstDash val="solid"/>
            <a:round/>
            <a:headEnd len="sm" w="sm" type="none"/>
            <a:tailEnd len="med" w="med" type="triangle"/>
          </a:ln>
        </p:spPr>
      </p:cxnSp>
      <p:cxnSp>
        <p:nvCxnSpPr>
          <p:cNvPr id="1010" name="Google Shape;1010;g118aac98dc9_0_852"/>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1011" name="Google Shape;1011;g118aac98dc9_0_852"/>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1012" name="Google Shape;1012;g118aac98dc9_0_852"/>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1013" name="Google Shape;1013;g118aac98dc9_0_852"/>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1014" name="Google Shape;1014;g118aac98dc9_0_852"/>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1015" name="Google Shape;1015;g118aac98dc9_0_852"/>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sp>
        <p:nvSpPr>
          <p:cNvPr id="1016" name="Google Shape;1016;g118aac98dc9_0_852"/>
          <p:cNvSpPr txBox="1"/>
          <p:nvPr/>
        </p:nvSpPr>
        <p:spPr>
          <a:xfrm>
            <a:off x="6207250" y="502950"/>
            <a:ext cx="2541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Now we can perform the copy-on-write.</a:t>
            </a:r>
            <a:endParaRPr b="1" i="0" sz="1400" u="none" cap="none" strike="noStrike">
              <a:solidFill>
                <a:srgbClr val="000000"/>
              </a:solidFill>
              <a:latin typeface="Source Code Pro"/>
              <a:ea typeface="Source Code Pro"/>
              <a:cs typeface="Source Code Pro"/>
              <a:sym typeface="Source Code Pro"/>
            </a:endParaRPr>
          </a:p>
        </p:txBody>
      </p:sp>
      <p:sp>
        <p:nvSpPr>
          <p:cNvPr id="1017" name="Google Shape;1017;g118aac98dc9_0_852"/>
          <p:cNvSpPr/>
          <p:nvPr/>
        </p:nvSpPr>
        <p:spPr>
          <a:xfrm>
            <a:off x="6233825" y="32199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...00000000lamp</a:t>
            </a:r>
            <a:endParaRPr b="0" i="0" sz="1300" u="none" cap="none" strike="noStrike">
              <a:solidFill>
                <a:srgbClr val="000000"/>
              </a:solidFill>
              <a:latin typeface="Source Code Pro"/>
              <a:ea typeface="Source Code Pro"/>
              <a:cs typeface="Source Code Pro"/>
              <a:sym typeface="Source Code Pro"/>
            </a:endParaRPr>
          </a:p>
        </p:txBody>
      </p:sp>
      <p:sp>
        <p:nvSpPr>
          <p:cNvPr id="1018" name="Google Shape;1018;g118aac98dc9_0_852"/>
          <p:cNvSpPr/>
          <p:nvPr/>
        </p:nvSpPr>
        <p:spPr>
          <a:xfrm>
            <a:off x="6233825" y="36642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1</a:t>
            </a:r>
            <a:endParaRPr b="0" i="0" sz="1300" u="none" cap="none" strike="noStrike">
              <a:solidFill>
                <a:srgbClr val="000000"/>
              </a:solidFill>
              <a:latin typeface="Source Code Pro"/>
              <a:ea typeface="Source Code Pro"/>
              <a:cs typeface="Source Code Pro"/>
              <a:sym typeface="Source Code Pro"/>
            </a:endParaRPr>
          </a:p>
        </p:txBody>
      </p:sp>
      <p:sp>
        <p:nvSpPr>
          <p:cNvPr id="1019" name="Google Shape;1019;g118aac98dc9_0_852"/>
          <p:cNvSpPr/>
          <p:nvPr/>
        </p:nvSpPr>
        <p:spPr>
          <a:xfrm>
            <a:off x="6233825" y="41085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2</a:t>
            </a:r>
            <a:endParaRPr b="0" i="0" sz="1300" u="none" cap="none" strike="noStrike">
              <a:solidFill>
                <a:srgbClr val="000000"/>
              </a:solidFill>
              <a:latin typeface="Source Code Pro"/>
              <a:ea typeface="Source Code Pro"/>
              <a:cs typeface="Source Code Pro"/>
              <a:sym typeface="Source Code Pro"/>
            </a:endParaRPr>
          </a:p>
        </p:txBody>
      </p:sp>
      <p:sp>
        <p:nvSpPr>
          <p:cNvPr id="1020" name="Google Shape;1020;g118aac98dc9_0_852"/>
          <p:cNvSpPr/>
          <p:nvPr/>
        </p:nvSpPr>
        <p:spPr>
          <a:xfrm>
            <a:off x="6233825" y="45528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3</a:t>
            </a:r>
            <a:endParaRPr b="0" i="0" sz="1300" u="none" cap="none" strike="noStrike">
              <a:solidFill>
                <a:srgbClr val="000000"/>
              </a:solidFill>
              <a:latin typeface="Source Code Pro"/>
              <a:ea typeface="Source Code Pro"/>
              <a:cs typeface="Source Code Pro"/>
              <a:sym typeface="Source Code Pro"/>
            </a:endParaRPr>
          </a:p>
        </p:txBody>
      </p:sp>
      <p:sp>
        <p:nvSpPr>
          <p:cNvPr id="1021" name="Google Shape;1021;g118aac98dc9_0_852"/>
          <p:cNvSpPr txBox="1"/>
          <p:nvPr/>
        </p:nvSpPr>
        <p:spPr>
          <a:xfrm>
            <a:off x="6207250" y="2801425"/>
            <a:ext cx="20217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swap file (disk)</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g118aac98dc9_0_892"/>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g118aac98dc9_0_892"/>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1028" name="Google Shape;1028;g118aac98dc9_0_892"/>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29" name="Google Shape;1029;g118aac98dc9_0_892"/>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1030" name="Google Shape;1030;g118aac98dc9_0_892"/>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31" name="Google Shape;1031;g118aac98dc9_0_892"/>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32" name="Google Shape;1032;g118aac98dc9_0_892"/>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33" name="Google Shape;1033;g118aac98dc9_0_892"/>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34" name="Google Shape;1034;g118aac98dc9_0_892"/>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35" name="Google Shape;1035;g118aac98dc9_0_892"/>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36" name="Google Shape;1036;g118aac98dc9_0_892"/>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1037" name="Google Shape;1037;g118aac98dc9_0_892"/>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1038" name="Google Shape;1038;g118aac98dc9_0_892"/>
          <p:cNvSpPr/>
          <p:nvPr/>
        </p:nvSpPr>
        <p:spPr>
          <a:xfrm>
            <a:off x="6259900" y="231812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000000000000...</a:t>
            </a:r>
            <a:endParaRPr b="0" i="0" sz="1300" u="none" cap="none" strike="noStrike">
              <a:solidFill>
                <a:schemeClr val="lt1"/>
              </a:solidFill>
              <a:latin typeface="Source Code Pro"/>
              <a:ea typeface="Source Code Pro"/>
              <a:cs typeface="Source Code Pro"/>
              <a:sym typeface="Source Code Pro"/>
            </a:endParaRPr>
          </a:p>
        </p:txBody>
      </p:sp>
      <p:sp>
        <p:nvSpPr>
          <p:cNvPr id="1039" name="Google Shape;1039;g118aac98dc9_0_892"/>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118aac98dc9_0_892"/>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1041" name="Google Shape;1041;g118aac98dc9_0_892"/>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0, w: 0, ppage: --</a:t>
            </a:r>
            <a:endParaRPr b="0" i="0" sz="1300" u="none" cap="none" strike="noStrike">
              <a:solidFill>
                <a:srgbClr val="000000"/>
              </a:solidFill>
              <a:latin typeface="Source Code Pro"/>
              <a:ea typeface="Source Code Pro"/>
              <a:cs typeface="Source Code Pro"/>
              <a:sym typeface="Source Code Pro"/>
            </a:endParaRPr>
          </a:p>
        </p:txBody>
      </p:sp>
      <p:sp>
        <p:nvSpPr>
          <p:cNvPr id="1042" name="Google Shape;1042;g118aac98dc9_0_892"/>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lt1"/>
                </a:solidFill>
                <a:latin typeface="Source Code Pro"/>
                <a:ea typeface="Source Code Pro"/>
                <a:cs typeface="Source Code Pro"/>
                <a:sym typeface="Source Code Pro"/>
              </a:rPr>
              <a:t>r: 1, w: 1, ppage: 1</a:t>
            </a:r>
            <a:endParaRPr b="1" i="0" sz="1300" u="none" cap="none" strike="noStrike">
              <a:solidFill>
                <a:schemeClr val="lt1"/>
              </a:solidFill>
              <a:latin typeface="Source Code Pro"/>
              <a:ea typeface="Source Code Pro"/>
              <a:cs typeface="Source Code Pro"/>
              <a:sym typeface="Source Code Pro"/>
            </a:endParaRPr>
          </a:p>
        </p:txBody>
      </p:sp>
      <p:sp>
        <p:nvSpPr>
          <p:cNvPr id="1043" name="Google Shape;1043;g118aac98dc9_0_892"/>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44" name="Google Shape;1044;g118aac98dc9_0_892"/>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45" name="Google Shape;1045;g118aac98dc9_0_892"/>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46" name="Google Shape;1046;g118aac98dc9_0_892"/>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47" name="Google Shape;1047;g118aac98dc9_0_892"/>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48" name="Google Shape;1048;g118aac98dc9_0_892"/>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1049" name="Google Shape;1049;g118aac98dc9_0_892"/>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1050" name="Google Shape;1050;g118aac98dc9_0_892"/>
          <p:cNvCxnSpPr>
            <a:stCxn id="1042" idx="3"/>
            <a:endCxn id="1038" idx="1"/>
          </p:cNvCxnSpPr>
          <p:nvPr/>
        </p:nvCxnSpPr>
        <p:spPr>
          <a:xfrm>
            <a:off x="5424750" y="1652188"/>
            <a:ext cx="835200" cy="888000"/>
          </a:xfrm>
          <a:prstGeom prst="straightConnector1">
            <a:avLst/>
          </a:prstGeom>
          <a:noFill/>
          <a:ln cap="flat" cmpd="sng" w="9525">
            <a:solidFill>
              <a:schemeClr val="dk2"/>
            </a:solidFill>
            <a:prstDash val="solid"/>
            <a:round/>
            <a:headEnd len="sm" w="sm" type="none"/>
            <a:tailEnd len="med" w="med" type="triangle"/>
          </a:ln>
        </p:spPr>
      </p:cxnSp>
      <p:cxnSp>
        <p:nvCxnSpPr>
          <p:cNvPr id="1051" name="Google Shape;1051;g118aac98dc9_0_892"/>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1052" name="Google Shape;1052;g118aac98dc9_0_892"/>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1053" name="Google Shape;1053;g118aac98dc9_0_892"/>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1054" name="Google Shape;1054;g118aac98dc9_0_892"/>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1055" name="Google Shape;1055;g118aac98dc9_0_892"/>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1056" name="Google Shape;1056;g118aac98dc9_0_892"/>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sp>
        <p:nvSpPr>
          <p:cNvPr id="1057" name="Google Shape;1057;g118aac98dc9_0_892"/>
          <p:cNvSpPr txBox="1"/>
          <p:nvPr/>
        </p:nvSpPr>
        <p:spPr>
          <a:xfrm>
            <a:off x="6207250" y="502950"/>
            <a:ext cx="2541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Now we can perform the copy-on-write.</a:t>
            </a:r>
            <a:endParaRPr b="1" i="0" sz="1400" u="none" cap="none" strike="noStrike">
              <a:solidFill>
                <a:srgbClr val="000000"/>
              </a:solidFill>
              <a:latin typeface="Source Code Pro"/>
              <a:ea typeface="Source Code Pro"/>
              <a:cs typeface="Source Code Pro"/>
              <a:sym typeface="Source Code Pro"/>
            </a:endParaRPr>
          </a:p>
        </p:txBody>
      </p:sp>
      <p:sp>
        <p:nvSpPr>
          <p:cNvPr id="1058" name="Google Shape;1058;g118aac98dc9_0_892"/>
          <p:cNvSpPr/>
          <p:nvPr/>
        </p:nvSpPr>
        <p:spPr>
          <a:xfrm>
            <a:off x="6233825" y="32199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...00000000lamp</a:t>
            </a:r>
            <a:endParaRPr b="0" i="0" sz="1300" u="none" cap="none" strike="noStrike">
              <a:solidFill>
                <a:srgbClr val="000000"/>
              </a:solidFill>
              <a:latin typeface="Source Code Pro"/>
              <a:ea typeface="Source Code Pro"/>
              <a:cs typeface="Source Code Pro"/>
              <a:sym typeface="Source Code Pro"/>
            </a:endParaRPr>
          </a:p>
        </p:txBody>
      </p:sp>
      <p:sp>
        <p:nvSpPr>
          <p:cNvPr id="1059" name="Google Shape;1059;g118aac98dc9_0_892"/>
          <p:cNvSpPr/>
          <p:nvPr/>
        </p:nvSpPr>
        <p:spPr>
          <a:xfrm>
            <a:off x="6233825" y="36642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1</a:t>
            </a:r>
            <a:endParaRPr b="0" i="0" sz="1300" u="none" cap="none" strike="noStrike">
              <a:solidFill>
                <a:srgbClr val="000000"/>
              </a:solidFill>
              <a:latin typeface="Source Code Pro"/>
              <a:ea typeface="Source Code Pro"/>
              <a:cs typeface="Source Code Pro"/>
              <a:sym typeface="Source Code Pro"/>
            </a:endParaRPr>
          </a:p>
        </p:txBody>
      </p:sp>
      <p:sp>
        <p:nvSpPr>
          <p:cNvPr id="1060" name="Google Shape;1060;g118aac98dc9_0_892"/>
          <p:cNvSpPr/>
          <p:nvPr/>
        </p:nvSpPr>
        <p:spPr>
          <a:xfrm>
            <a:off x="6233825" y="41085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2</a:t>
            </a:r>
            <a:endParaRPr b="0" i="0" sz="1300" u="none" cap="none" strike="noStrike">
              <a:solidFill>
                <a:srgbClr val="000000"/>
              </a:solidFill>
              <a:latin typeface="Source Code Pro"/>
              <a:ea typeface="Source Code Pro"/>
              <a:cs typeface="Source Code Pro"/>
              <a:sym typeface="Source Code Pro"/>
            </a:endParaRPr>
          </a:p>
        </p:txBody>
      </p:sp>
      <p:sp>
        <p:nvSpPr>
          <p:cNvPr id="1061" name="Google Shape;1061;g118aac98dc9_0_892"/>
          <p:cNvSpPr/>
          <p:nvPr/>
        </p:nvSpPr>
        <p:spPr>
          <a:xfrm>
            <a:off x="6233825" y="45528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3</a:t>
            </a:r>
            <a:endParaRPr b="0" i="0" sz="1300" u="none" cap="none" strike="noStrike">
              <a:solidFill>
                <a:srgbClr val="000000"/>
              </a:solidFill>
              <a:latin typeface="Source Code Pro"/>
              <a:ea typeface="Source Code Pro"/>
              <a:cs typeface="Source Code Pro"/>
              <a:sym typeface="Source Code Pro"/>
            </a:endParaRPr>
          </a:p>
        </p:txBody>
      </p:sp>
      <p:sp>
        <p:nvSpPr>
          <p:cNvPr id="1062" name="Google Shape;1062;g118aac98dc9_0_892"/>
          <p:cNvSpPr txBox="1"/>
          <p:nvPr/>
        </p:nvSpPr>
        <p:spPr>
          <a:xfrm>
            <a:off x="6207250" y="2801425"/>
            <a:ext cx="20217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swap file (disk)</a:t>
            </a:r>
            <a:endParaRPr b="0" i="0" sz="1400" u="none" cap="none" strike="noStrike">
              <a:solidFill>
                <a:srgbClr val="000000"/>
              </a:solidFill>
              <a:latin typeface="Source Code Pro"/>
              <a:ea typeface="Source Code Pro"/>
              <a:cs typeface="Source Code Pro"/>
              <a:sym typeface="Source Code Pro"/>
            </a:endParaRPr>
          </a:p>
        </p:txBody>
      </p:sp>
      <p:cxnSp>
        <p:nvCxnSpPr>
          <p:cNvPr id="1063" name="Google Shape;1063;g118aac98dc9_0_892"/>
          <p:cNvCxnSpPr>
            <a:stCxn id="1037" idx="3"/>
            <a:endCxn id="1038" idx="3"/>
          </p:cNvCxnSpPr>
          <p:nvPr/>
        </p:nvCxnSpPr>
        <p:spPr>
          <a:xfrm>
            <a:off x="7965400" y="2095975"/>
            <a:ext cx="600" cy="444300"/>
          </a:xfrm>
          <a:prstGeom prst="curvedConnector3">
            <a:avLst>
              <a:gd fmla="val 39687500" name="adj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g118aac98dc9_0_933"/>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g118aac98dc9_0_933"/>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1070" name="Google Shape;1070;g118aac98dc9_0_933"/>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71" name="Google Shape;1071;g118aac98dc9_0_933"/>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1072" name="Google Shape;1072;g118aac98dc9_0_933"/>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73" name="Google Shape;1073;g118aac98dc9_0_933"/>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74" name="Google Shape;1074;g118aac98dc9_0_933"/>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75" name="Google Shape;1075;g118aac98dc9_0_933"/>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76" name="Google Shape;1076;g118aac98dc9_0_933"/>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77" name="Google Shape;1077;g118aac98dc9_0_933"/>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78" name="Google Shape;1078;g118aac98dc9_0_933"/>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1079" name="Google Shape;1079;g118aac98dc9_0_933"/>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1080" name="Google Shape;1080;g118aac98dc9_0_933"/>
          <p:cNvSpPr/>
          <p:nvPr/>
        </p:nvSpPr>
        <p:spPr>
          <a:xfrm>
            <a:off x="6259900" y="231812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lt1"/>
                </a:solidFill>
                <a:latin typeface="Source Code Pro"/>
                <a:ea typeface="Source Code Pro"/>
                <a:cs typeface="Source Code Pro"/>
                <a:sym typeface="Source Code Pro"/>
              </a:rPr>
              <a:t>s</a:t>
            </a:r>
            <a:r>
              <a:rPr b="0" i="0" lang="en" sz="1300" u="none" cap="none" strike="noStrike">
                <a:solidFill>
                  <a:schemeClr val="lt1"/>
                </a:solidFill>
                <a:latin typeface="Source Code Pro"/>
                <a:ea typeface="Source Code Pro"/>
                <a:cs typeface="Source Code Pro"/>
                <a:sym typeface="Source Code Pro"/>
              </a:rPr>
              <a:t>00000000000...</a:t>
            </a:r>
            <a:endParaRPr b="0" i="0" sz="1300" u="none" cap="none" strike="noStrike">
              <a:solidFill>
                <a:schemeClr val="lt1"/>
              </a:solidFill>
              <a:latin typeface="Source Code Pro"/>
              <a:ea typeface="Source Code Pro"/>
              <a:cs typeface="Source Code Pro"/>
              <a:sym typeface="Source Code Pro"/>
            </a:endParaRPr>
          </a:p>
        </p:txBody>
      </p:sp>
      <p:sp>
        <p:nvSpPr>
          <p:cNvPr id="1081" name="Google Shape;1081;g118aac98dc9_0_933"/>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118aac98dc9_0_933"/>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1083" name="Google Shape;1083;g118aac98dc9_0_933"/>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0, w: 0, ppage: --</a:t>
            </a:r>
            <a:endParaRPr b="0" i="0" sz="1300" u="none" cap="none" strike="noStrike">
              <a:solidFill>
                <a:srgbClr val="000000"/>
              </a:solidFill>
              <a:latin typeface="Source Code Pro"/>
              <a:ea typeface="Source Code Pro"/>
              <a:cs typeface="Source Code Pro"/>
              <a:sym typeface="Source Code Pro"/>
            </a:endParaRPr>
          </a:p>
        </p:txBody>
      </p:sp>
      <p:sp>
        <p:nvSpPr>
          <p:cNvPr id="1084" name="Google Shape;1084;g118aac98dc9_0_933"/>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1, ppage: 1</a:t>
            </a:r>
            <a:endParaRPr b="0" i="0" sz="1300" u="none" cap="none" strike="noStrike">
              <a:solidFill>
                <a:schemeClr val="lt1"/>
              </a:solidFill>
              <a:latin typeface="Source Code Pro"/>
              <a:ea typeface="Source Code Pro"/>
              <a:cs typeface="Source Code Pro"/>
              <a:sym typeface="Source Code Pro"/>
            </a:endParaRPr>
          </a:p>
        </p:txBody>
      </p:sp>
      <p:sp>
        <p:nvSpPr>
          <p:cNvPr id="1085" name="Google Shape;1085;g118aac98dc9_0_933"/>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86" name="Google Shape;1086;g118aac98dc9_0_933"/>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87" name="Google Shape;1087;g118aac98dc9_0_933"/>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88" name="Google Shape;1088;g118aac98dc9_0_933"/>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89" name="Google Shape;1089;g118aac98dc9_0_933"/>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90" name="Google Shape;1090;g118aac98dc9_0_933"/>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1091" name="Google Shape;1091;g118aac98dc9_0_933"/>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1092" name="Google Shape;1092;g118aac98dc9_0_933"/>
          <p:cNvCxnSpPr>
            <a:stCxn id="1084" idx="3"/>
            <a:endCxn id="1080" idx="1"/>
          </p:cNvCxnSpPr>
          <p:nvPr/>
        </p:nvCxnSpPr>
        <p:spPr>
          <a:xfrm>
            <a:off x="5424750" y="1652188"/>
            <a:ext cx="835200" cy="888000"/>
          </a:xfrm>
          <a:prstGeom prst="straightConnector1">
            <a:avLst/>
          </a:prstGeom>
          <a:noFill/>
          <a:ln cap="flat" cmpd="sng" w="9525">
            <a:solidFill>
              <a:schemeClr val="dk2"/>
            </a:solidFill>
            <a:prstDash val="solid"/>
            <a:round/>
            <a:headEnd len="sm" w="sm" type="none"/>
            <a:tailEnd len="med" w="med" type="triangle"/>
          </a:ln>
        </p:spPr>
      </p:cxnSp>
      <p:cxnSp>
        <p:nvCxnSpPr>
          <p:cNvPr id="1093" name="Google Shape;1093;g118aac98dc9_0_933"/>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1094" name="Google Shape;1094;g118aac98dc9_0_933"/>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1095" name="Google Shape;1095;g118aac98dc9_0_933"/>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1096" name="Google Shape;1096;g118aac98dc9_0_933"/>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1097" name="Google Shape;1097;g118aac98dc9_0_933"/>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1098" name="Google Shape;1098;g118aac98dc9_0_933"/>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sp>
        <p:nvSpPr>
          <p:cNvPr id="1099" name="Google Shape;1099;g118aac98dc9_0_933"/>
          <p:cNvSpPr txBox="1"/>
          <p:nvPr/>
        </p:nvSpPr>
        <p:spPr>
          <a:xfrm>
            <a:off x="6207250" y="502950"/>
            <a:ext cx="25410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After the fault handler returns, the store is retried successfully.</a:t>
            </a:r>
            <a:endParaRPr b="1" i="0" sz="1400" u="none" cap="none" strike="noStrike">
              <a:solidFill>
                <a:srgbClr val="000000"/>
              </a:solidFill>
              <a:latin typeface="Source Code Pro"/>
              <a:ea typeface="Source Code Pro"/>
              <a:cs typeface="Source Code Pro"/>
              <a:sym typeface="Source Code Pro"/>
            </a:endParaRPr>
          </a:p>
        </p:txBody>
      </p:sp>
      <p:sp>
        <p:nvSpPr>
          <p:cNvPr id="1100" name="Google Shape;1100;g118aac98dc9_0_933"/>
          <p:cNvSpPr/>
          <p:nvPr/>
        </p:nvSpPr>
        <p:spPr>
          <a:xfrm>
            <a:off x="6233825" y="32199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...00000000lamp</a:t>
            </a:r>
            <a:endParaRPr b="0" i="0" sz="1300" u="none" cap="none" strike="noStrike">
              <a:solidFill>
                <a:srgbClr val="000000"/>
              </a:solidFill>
              <a:latin typeface="Source Code Pro"/>
              <a:ea typeface="Source Code Pro"/>
              <a:cs typeface="Source Code Pro"/>
              <a:sym typeface="Source Code Pro"/>
            </a:endParaRPr>
          </a:p>
        </p:txBody>
      </p:sp>
      <p:sp>
        <p:nvSpPr>
          <p:cNvPr id="1101" name="Google Shape;1101;g118aac98dc9_0_933"/>
          <p:cNvSpPr/>
          <p:nvPr/>
        </p:nvSpPr>
        <p:spPr>
          <a:xfrm>
            <a:off x="6233825" y="36642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1</a:t>
            </a:r>
            <a:endParaRPr b="0" i="0" sz="1300" u="none" cap="none" strike="noStrike">
              <a:solidFill>
                <a:srgbClr val="000000"/>
              </a:solidFill>
              <a:latin typeface="Source Code Pro"/>
              <a:ea typeface="Source Code Pro"/>
              <a:cs typeface="Source Code Pro"/>
              <a:sym typeface="Source Code Pro"/>
            </a:endParaRPr>
          </a:p>
        </p:txBody>
      </p:sp>
      <p:sp>
        <p:nvSpPr>
          <p:cNvPr id="1102" name="Google Shape;1102;g118aac98dc9_0_933"/>
          <p:cNvSpPr/>
          <p:nvPr/>
        </p:nvSpPr>
        <p:spPr>
          <a:xfrm>
            <a:off x="6233825" y="41085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2</a:t>
            </a:r>
            <a:endParaRPr b="0" i="0" sz="1300" u="none" cap="none" strike="noStrike">
              <a:solidFill>
                <a:srgbClr val="000000"/>
              </a:solidFill>
              <a:latin typeface="Source Code Pro"/>
              <a:ea typeface="Source Code Pro"/>
              <a:cs typeface="Source Code Pro"/>
              <a:sym typeface="Source Code Pro"/>
            </a:endParaRPr>
          </a:p>
        </p:txBody>
      </p:sp>
      <p:sp>
        <p:nvSpPr>
          <p:cNvPr id="1103" name="Google Shape;1103;g118aac98dc9_0_933"/>
          <p:cNvSpPr/>
          <p:nvPr/>
        </p:nvSpPr>
        <p:spPr>
          <a:xfrm>
            <a:off x="6233825" y="45528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3</a:t>
            </a:r>
            <a:endParaRPr b="0" i="0" sz="1300" u="none" cap="none" strike="noStrike">
              <a:solidFill>
                <a:srgbClr val="000000"/>
              </a:solidFill>
              <a:latin typeface="Source Code Pro"/>
              <a:ea typeface="Source Code Pro"/>
              <a:cs typeface="Source Code Pro"/>
              <a:sym typeface="Source Code Pro"/>
            </a:endParaRPr>
          </a:p>
        </p:txBody>
      </p:sp>
      <p:sp>
        <p:nvSpPr>
          <p:cNvPr id="1104" name="Google Shape;1104;g118aac98dc9_0_933"/>
          <p:cNvSpPr txBox="1"/>
          <p:nvPr/>
        </p:nvSpPr>
        <p:spPr>
          <a:xfrm>
            <a:off x="6207250" y="2801425"/>
            <a:ext cx="20217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swap file (disk)</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g118aac98dc9_0_973"/>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118aac98dc9_0_973"/>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1111" name="Google Shape;1111;g118aac98dc9_0_973"/>
          <p:cNvSpPr/>
          <p:nvPr/>
        </p:nvSpPr>
        <p:spPr>
          <a:xfrm>
            <a:off x="1137075" y="98605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12" name="Google Shape;1112;g118aac98dc9_0_973"/>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1113" name="Google Shape;1113;g118aac98dc9_0_973"/>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14" name="Google Shape;1114;g118aac98dc9_0_973"/>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15" name="Google Shape;1115;g118aac98dc9_0_973"/>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16" name="Google Shape;1116;g118aac98dc9_0_973"/>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17" name="Google Shape;1117;g118aac98dc9_0_973"/>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18" name="Google Shape;1118;g118aac98dc9_0_973"/>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19" name="Google Shape;1119;g118aac98dc9_0_973"/>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1120" name="Google Shape;1120;g118aac98dc9_0_973"/>
          <p:cNvSpPr/>
          <p:nvPr/>
        </p:nvSpPr>
        <p:spPr>
          <a:xfrm>
            <a:off x="6259900" y="187397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1121" name="Google Shape;1121;g118aac98dc9_0_973"/>
          <p:cNvSpPr/>
          <p:nvPr/>
        </p:nvSpPr>
        <p:spPr>
          <a:xfrm>
            <a:off x="6259900" y="231812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lt1"/>
                </a:solidFill>
                <a:latin typeface="Source Code Pro"/>
                <a:ea typeface="Source Code Pro"/>
                <a:cs typeface="Source Code Pro"/>
                <a:sym typeface="Source Code Pro"/>
              </a:rPr>
              <a:t>son83.txt</a:t>
            </a:r>
            <a:r>
              <a:rPr b="0" i="0" lang="en" sz="1300" u="none" cap="none" strike="noStrike">
                <a:solidFill>
                  <a:schemeClr val="lt1"/>
                </a:solidFill>
                <a:latin typeface="Source Code Pro"/>
                <a:ea typeface="Source Code Pro"/>
                <a:cs typeface="Source Code Pro"/>
                <a:sym typeface="Source Code Pro"/>
              </a:rPr>
              <a:t>000...</a:t>
            </a:r>
            <a:endParaRPr b="0" i="0" sz="1300" u="none" cap="none" strike="noStrike">
              <a:solidFill>
                <a:schemeClr val="lt1"/>
              </a:solidFill>
              <a:latin typeface="Source Code Pro"/>
              <a:ea typeface="Source Code Pro"/>
              <a:cs typeface="Source Code Pro"/>
              <a:sym typeface="Source Code Pro"/>
            </a:endParaRPr>
          </a:p>
        </p:txBody>
      </p:sp>
      <p:sp>
        <p:nvSpPr>
          <p:cNvPr id="1122" name="Google Shape;1122;g118aac98dc9_0_973"/>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g118aac98dc9_0_973"/>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1124" name="Google Shape;1124;g118aac98dc9_0_973"/>
          <p:cNvSpPr/>
          <p:nvPr/>
        </p:nvSpPr>
        <p:spPr>
          <a:xfrm>
            <a:off x="3719250" y="98603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0, w: 0, ppage: --</a:t>
            </a:r>
            <a:endParaRPr b="0" i="0" sz="1300" u="none" cap="none" strike="noStrike">
              <a:solidFill>
                <a:srgbClr val="000000"/>
              </a:solidFill>
              <a:latin typeface="Source Code Pro"/>
              <a:ea typeface="Source Code Pro"/>
              <a:cs typeface="Source Code Pro"/>
              <a:sym typeface="Source Code Pro"/>
            </a:endParaRPr>
          </a:p>
        </p:txBody>
      </p:sp>
      <p:sp>
        <p:nvSpPr>
          <p:cNvPr id="1125" name="Google Shape;1125;g118aac98dc9_0_973"/>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1, ppage: 1</a:t>
            </a:r>
            <a:endParaRPr b="0" i="0" sz="1300" u="none" cap="none" strike="noStrike">
              <a:solidFill>
                <a:schemeClr val="lt1"/>
              </a:solidFill>
              <a:latin typeface="Source Code Pro"/>
              <a:ea typeface="Source Code Pro"/>
              <a:cs typeface="Source Code Pro"/>
              <a:sym typeface="Source Code Pro"/>
            </a:endParaRPr>
          </a:p>
        </p:txBody>
      </p:sp>
      <p:sp>
        <p:nvSpPr>
          <p:cNvPr id="1126" name="Google Shape;1126;g118aac98dc9_0_973"/>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27" name="Google Shape;1127;g118aac98dc9_0_973"/>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28" name="Google Shape;1128;g118aac98dc9_0_973"/>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29" name="Google Shape;1129;g118aac98dc9_0_973"/>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30" name="Google Shape;1130;g118aac98dc9_0_973"/>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31" name="Google Shape;1131;g118aac98dc9_0_973"/>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1132" name="Google Shape;1132;g118aac98dc9_0_973"/>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1133" name="Google Shape;1133;g118aac98dc9_0_973"/>
          <p:cNvCxnSpPr>
            <a:stCxn id="1125" idx="3"/>
            <a:endCxn id="1121" idx="1"/>
          </p:cNvCxnSpPr>
          <p:nvPr/>
        </p:nvCxnSpPr>
        <p:spPr>
          <a:xfrm>
            <a:off x="5424750" y="1652188"/>
            <a:ext cx="835200" cy="888000"/>
          </a:xfrm>
          <a:prstGeom prst="straightConnector1">
            <a:avLst/>
          </a:prstGeom>
          <a:noFill/>
          <a:ln cap="flat" cmpd="sng" w="9525">
            <a:solidFill>
              <a:schemeClr val="dk2"/>
            </a:solidFill>
            <a:prstDash val="solid"/>
            <a:round/>
            <a:headEnd len="sm" w="sm" type="none"/>
            <a:tailEnd len="med" w="med" type="triangle"/>
          </a:ln>
        </p:spPr>
      </p:cxnSp>
      <p:cxnSp>
        <p:nvCxnSpPr>
          <p:cNvPr id="1134" name="Google Shape;1134;g118aac98dc9_0_973"/>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1135" name="Google Shape;1135;g118aac98dc9_0_973"/>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sp>
        <p:nvSpPr>
          <p:cNvPr id="1136" name="Google Shape;1136;g118aac98dc9_0_973"/>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cxnSp>
        <p:nvCxnSpPr>
          <p:cNvPr id="1137" name="Google Shape;1137;g118aac98dc9_0_973"/>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1138" name="Google Shape;1138;g118aac98dc9_0_973"/>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cxnSp>
        <p:nvCxnSpPr>
          <p:cNvPr id="1139" name="Google Shape;1139;g118aac98dc9_0_973"/>
          <p:cNvCxnSpPr/>
          <p:nvPr/>
        </p:nvCxnSpPr>
        <p:spPr>
          <a:xfrm>
            <a:off x="2842575" y="1195000"/>
            <a:ext cx="876600" cy="0"/>
          </a:xfrm>
          <a:prstGeom prst="straightConnector1">
            <a:avLst/>
          </a:prstGeom>
          <a:noFill/>
          <a:ln cap="flat" cmpd="sng" w="9525">
            <a:solidFill>
              <a:schemeClr val="dk2"/>
            </a:solidFill>
            <a:prstDash val="solid"/>
            <a:round/>
            <a:headEnd len="sm" w="sm" type="none"/>
            <a:tailEnd len="med" w="med" type="triangle"/>
          </a:ln>
        </p:spPr>
      </p:cxnSp>
      <p:sp>
        <p:nvSpPr>
          <p:cNvPr id="1140" name="Google Shape;1140;g118aac98dc9_0_973"/>
          <p:cNvSpPr txBox="1"/>
          <p:nvPr/>
        </p:nvSpPr>
        <p:spPr>
          <a:xfrm>
            <a:off x="6207250" y="502950"/>
            <a:ext cx="25410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The remainder of the writes to this page will not have to fault.</a:t>
            </a:r>
            <a:endParaRPr b="1" i="0" sz="1400" u="none" cap="none" strike="noStrike">
              <a:solidFill>
                <a:srgbClr val="000000"/>
              </a:solidFill>
              <a:latin typeface="Source Code Pro"/>
              <a:ea typeface="Source Code Pro"/>
              <a:cs typeface="Source Code Pro"/>
              <a:sym typeface="Source Code Pro"/>
            </a:endParaRPr>
          </a:p>
        </p:txBody>
      </p:sp>
      <p:sp>
        <p:nvSpPr>
          <p:cNvPr id="1141" name="Google Shape;1141;g118aac98dc9_0_973"/>
          <p:cNvSpPr/>
          <p:nvPr/>
        </p:nvSpPr>
        <p:spPr>
          <a:xfrm>
            <a:off x="6233825" y="32199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...00000000lamp</a:t>
            </a:r>
            <a:endParaRPr b="0" i="0" sz="1300" u="none" cap="none" strike="noStrike">
              <a:solidFill>
                <a:srgbClr val="000000"/>
              </a:solidFill>
              <a:latin typeface="Source Code Pro"/>
              <a:ea typeface="Source Code Pro"/>
              <a:cs typeface="Source Code Pro"/>
              <a:sym typeface="Source Code Pro"/>
            </a:endParaRPr>
          </a:p>
        </p:txBody>
      </p:sp>
      <p:sp>
        <p:nvSpPr>
          <p:cNvPr id="1142" name="Google Shape;1142;g118aac98dc9_0_973"/>
          <p:cNvSpPr/>
          <p:nvPr/>
        </p:nvSpPr>
        <p:spPr>
          <a:xfrm>
            <a:off x="6233825" y="36642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1</a:t>
            </a:r>
            <a:endParaRPr b="0" i="0" sz="1300" u="none" cap="none" strike="noStrike">
              <a:solidFill>
                <a:srgbClr val="000000"/>
              </a:solidFill>
              <a:latin typeface="Source Code Pro"/>
              <a:ea typeface="Source Code Pro"/>
              <a:cs typeface="Source Code Pro"/>
              <a:sym typeface="Source Code Pro"/>
            </a:endParaRPr>
          </a:p>
        </p:txBody>
      </p:sp>
      <p:sp>
        <p:nvSpPr>
          <p:cNvPr id="1143" name="Google Shape;1143;g118aac98dc9_0_973"/>
          <p:cNvSpPr/>
          <p:nvPr/>
        </p:nvSpPr>
        <p:spPr>
          <a:xfrm>
            <a:off x="6233825" y="41085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2</a:t>
            </a:r>
            <a:endParaRPr b="0" i="0" sz="1300" u="none" cap="none" strike="noStrike">
              <a:solidFill>
                <a:srgbClr val="000000"/>
              </a:solidFill>
              <a:latin typeface="Source Code Pro"/>
              <a:ea typeface="Source Code Pro"/>
              <a:cs typeface="Source Code Pro"/>
              <a:sym typeface="Source Code Pro"/>
            </a:endParaRPr>
          </a:p>
        </p:txBody>
      </p:sp>
      <p:sp>
        <p:nvSpPr>
          <p:cNvPr id="1144" name="Google Shape;1144;g118aac98dc9_0_973"/>
          <p:cNvSpPr/>
          <p:nvPr/>
        </p:nvSpPr>
        <p:spPr>
          <a:xfrm>
            <a:off x="6233825" y="45528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swap block 3</a:t>
            </a:r>
            <a:endParaRPr b="0" i="0" sz="1300" u="none" cap="none" strike="noStrike">
              <a:solidFill>
                <a:srgbClr val="000000"/>
              </a:solidFill>
              <a:latin typeface="Source Code Pro"/>
              <a:ea typeface="Source Code Pro"/>
              <a:cs typeface="Source Code Pro"/>
              <a:sym typeface="Source Code Pro"/>
            </a:endParaRPr>
          </a:p>
        </p:txBody>
      </p:sp>
      <p:sp>
        <p:nvSpPr>
          <p:cNvPr id="1145" name="Google Shape;1145;g118aac98dc9_0_973"/>
          <p:cNvSpPr txBox="1"/>
          <p:nvPr/>
        </p:nvSpPr>
        <p:spPr>
          <a:xfrm>
            <a:off x="6207250" y="2801425"/>
            <a:ext cx="20217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swap file (disk)</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g118aac98dc9_0_10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a:t>
            </a:r>
            <a:endParaRPr/>
          </a:p>
        </p:txBody>
      </p:sp>
      <p:sp>
        <p:nvSpPr>
          <p:cNvPr id="1151" name="Google Shape;1151;g118aac98dc9_0_1013"/>
          <p:cNvSpPr txBox="1"/>
          <p:nvPr>
            <p:ph idx="1" type="body"/>
          </p:nvPr>
        </p:nvSpPr>
        <p:spPr>
          <a:xfrm>
            <a:off x="311700" y="1468825"/>
            <a:ext cx="8520600" cy="3529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chemeClr val="accent6"/>
                </a:solidFill>
              </a:rPr>
              <a:t>int</a:t>
            </a:r>
            <a:r>
              <a:rPr lang="en" sz="1600">
                <a:solidFill>
                  <a:schemeClr val="lt1"/>
                </a:solidFill>
              </a:rPr>
              <a:t> main()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two swap-backed pages</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*page0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*page1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write the filename into virtual memory</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*filename = page0 + </a:t>
            </a:r>
            <a:r>
              <a:rPr lang="en" sz="1600">
                <a:solidFill>
                  <a:schemeClr val="dk1"/>
                </a:solidFill>
              </a:rPr>
              <a:t>VM_PAGESIZE</a:t>
            </a:r>
            <a:r>
              <a:rPr lang="en" sz="1600">
                <a:solidFill>
                  <a:schemeClr val="lt1"/>
                </a:solidFill>
              </a:rPr>
              <a:t> - </a:t>
            </a:r>
            <a:r>
              <a:rPr lang="en" sz="1600">
                <a:solidFill>
                  <a:srgbClr val="E69138"/>
                </a:solidFill>
              </a:rPr>
              <a:t>4</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5"/>
                </a:solidFill>
              </a:rPr>
              <a:t>strcpy</a:t>
            </a:r>
            <a:r>
              <a:rPr lang="en" sz="1600">
                <a:solidFill>
                  <a:schemeClr val="lt1"/>
                </a:solidFill>
              </a:rPr>
              <a:t>(filename, </a:t>
            </a:r>
            <a:r>
              <a:rPr lang="en" sz="1600">
                <a:solidFill>
                  <a:srgbClr val="E69138"/>
                </a:solidFill>
              </a:rPr>
              <a:t>"lampson83.txt"</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a file-backed page</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b="1" lang="en" sz="1600">
                <a:solidFill>
                  <a:schemeClr val="accent6"/>
                </a:solidFill>
              </a:rPr>
              <a:t>char </a:t>
            </a:r>
            <a:r>
              <a:rPr b="1" lang="en" sz="1600">
                <a:solidFill>
                  <a:schemeClr val="lt1"/>
                </a:solidFill>
              </a:rPr>
              <a:t>*page2</a:t>
            </a:r>
            <a:r>
              <a:rPr b="1" lang="en" sz="1600">
                <a:solidFill>
                  <a:schemeClr val="accent6"/>
                </a:solidFill>
              </a:rPr>
              <a:t> </a:t>
            </a:r>
            <a:r>
              <a:rPr b="1" lang="en" sz="1600">
                <a:solidFill>
                  <a:schemeClr val="lt1"/>
                </a:solidFill>
              </a:rPr>
              <a:t>= (</a:t>
            </a:r>
            <a:r>
              <a:rPr b="1" lang="en" sz="1600">
                <a:solidFill>
                  <a:schemeClr val="accent6"/>
                </a:solidFill>
              </a:rPr>
              <a:t>char </a:t>
            </a:r>
            <a:r>
              <a:rPr b="1" lang="en" sz="1600">
                <a:solidFill>
                  <a:schemeClr val="lt1"/>
                </a:solidFill>
              </a:rPr>
              <a:t>*) </a:t>
            </a:r>
            <a:r>
              <a:rPr b="1" lang="en" sz="1600">
                <a:solidFill>
                  <a:schemeClr val="accent5"/>
                </a:solidFill>
              </a:rPr>
              <a:t>vm_map</a:t>
            </a:r>
            <a:r>
              <a:rPr b="1" lang="en" sz="1600">
                <a:solidFill>
                  <a:schemeClr val="lt1"/>
                </a:solidFill>
              </a:rPr>
              <a:t>(filename,</a:t>
            </a:r>
            <a:r>
              <a:rPr b="1" lang="en" sz="1600">
                <a:solidFill>
                  <a:schemeClr val="accent6"/>
                </a:solidFill>
              </a:rPr>
              <a:t> </a:t>
            </a:r>
            <a:r>
              <a:rPr b="1" lang="en" sz="1600">
                <a:solidFill>
                  <a:srgbClr val="E69138"/>
                </a:solidFill>
              </a:rPr>
              <a:t>0</a:t>
            </a:r>
            <a:r>
              <a:rPr b="1" lang="en" sz="1600">
                <a:solidFill>
                  <a:schemeClr val="lt1"/>
                </a:solidFill>
              </a:rPr>
              <a:t>);</a:t>
            </a:r>
            <a:endParaRPr b="1"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a:t>
            </a:r>
            <a:endParaRPr sz="1600">
              <a:solidFill>
                <a:schemeClr val="lt1"/>
              </a:solidFill>
            </a:endParaRPr>
          </a:p>
        </p:txBody>
      </p:sp>
      <p:sp>
        <p:nvSpPr>
          <p:cNvPr id="1152" name="Google Shape;1152;g118aac98dc9_0_1013"/>
          <p:cNvSpPr txBox="1"/>
          <p:nvPr/>
        </p:nvSpPr>
        <p:spPr>
          <a:xfrm>
            <a:off x="6253825" y="4070000"/>
            <a:ext cx="2405100" cy="6156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How do we read filename in vm_map?</a:t>
            </a:r>
            <a:endParaRPr b="1" i="0" sz="14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g118aac98dc9_0_101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How do we read in filename in vm_map?</a:t>
            </a:r>
            <a:endParaRPr/>
          </a:p>
        </p:txBody>
      </p:sp>
      <p:sp>
        <p:nvSpPr>
          <p:cNvPr id="1158" name="Google Shape;1158;g118aac98dc9_0_1019"/>
          <p:cNvSpPr txBox="1"/>
          <p:nvPr>
            <p:ph idx="1" type="body"/>
          </p:nvPr>
        </p:nvSpPr>
        <p:spPr>
          <a:xfrm>
            <a:off x="311700" y="1468825"/>
            <a:ext cx="8715600" cy="360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filename is a </a:t>
            </a:r>
            <a:r>
              <a:rPr b="1" lang="en"/>
              <a:t>virtual</a:t>
            </a:r>
            <a:r>
              <a:rPr lang="en"/>
              <a:t> address, so we can't just dereference it and use the MMU</a:t>
            </a:r>
            <a:endParaRPr/>
          </a:p>
          <a:p>
            <a:pPr indent="-317500" lvl="1" marL="914400" rtl="0" algn="l">
              <a:lnSpc>
                <a:spcPct val="115000"/>
              </a:lnSpc>
              <a:spcBef>
                <a:spcPts val="0"/>
              </a:spcBef>
              <a:spcAft>
                <a:spcPts val="0"/>
              </a:spcAft>
              <a:buSzPts val="1400"/>
              <a:buChar char="○"/>
            </a:pPr>
            <a:r>
              <a:rPr lang="en"/>
              <a:t>This would read whatever is at the same virtual address for the </a:t>
            </a:r>
            <a:r>
              <a:rPr b="1" lang="en"/>
              <a:t>kernel</a:t>
            </a:r>
            <a:endParaRPr/>
          </a:p>
          <a:p>
            <a:pPr indent="-342900" lvl="0" marL="457200" rtl="0" algn="l">
              <a:lnSpc>
                <a:spcPct val="115000"/>
              </a:lnSpc>
              <a:spcBef>
                <a:spcPts val="0"/>
              </a:spcBef>
              <a:spcAft>
                <a:spcPts val="0"/>
              </a:spcAft>
              <a:buSzPts val="1800"/>
              <a:buChar char="●"/>
            </a:pPr>
            <a:r>
              <a:rPr lang="en"/>
              <a:t>Need to read it directly from vm_physmem</a:t>
            </a:r>
            <a:endParaRPr/>
          </a:p>
          <a:p>
            <a:pPr indent="-317500" lvl="1" marL="914400" rtl="0" algn="l">
              <a:lnSpc>
                <a:spcPct val="115000"/>
              </a:lnSpc>
              <a:spcBef>
                <a:spcPts val="0"/>
              </a:spcBef>
              <a:spcAft>
                <a:spcPts val="0"/>
              </a:spcAft>
              <a:buSzPts val="1400"/>
              <a:buChar char="○"/>
            </a:pPr>
            <a:r>
              <a:rPr lang="en"/>
              <a:t>We have access to all of the process' page tables - we can look up the location of each byte individually!</a:t>
            </a:r>
            <a:endParaRPr/>
          </a:p>
          <a:p>
            <a:pPr indent="-342900" lvl="0" marL="457200" rtl="0" algn="l">
              <a:lnSpc>
                <a:spcPct val="115000"/>
              </a:lnSpc>
              <a:spcBef>
                <a:spcPts val="0"/>
              </a:spcBef>
              <a:spcAft>
                <a:spcPts val="0"/>
              </a:spcAft>
              <a:buSzPts val="1800"/>
              <a:buChar char="●"/>
            </a:pPr>
            <a:r>
              <a:rPr lang="en"/>
              <a:t>What if a given page isn't resident?</a:t>
            </a:r>
            <a:endParaRPr/>
          </a:p>
          <a:p>
            <a:pPr indent="-342900" lvl="0" marL="457200" rtl="0" algn="l">
              <a:lnSpc>
                <a:spcPct val="115000"/>
              </a:lnSpc>
              <a:spcBef>
                <a:spcPts val="0"/>
              </a:spcBef>
              <a:spcAft>
                <a:spcPts val="0"/>
              </a:spcAft>
              <a:buSzPts val="1800"/>
              <a:buChar char="●"/>
            </a:pPr>
            <a:r>
              <a:rPr lang="en"/>
              <a:t>What if the string spans multiple pages?</a:t>
            </a:r>
            <a:endParaRPr/>
          </a:p>
          <a:p>
            <a:pPr indent="-342900" lvl="0" marL="457200" rtl="0" algn="l">
              <a:lnSpc>
                <a:spcPct val="115000"/>
              </a:lnSpc>
              <a:spcBef>
                <a:spcPts val="0"/>
              </a:spcBef>
              <a:spcAft>
                <a:spcPts val="0"/>
              </a:spcAft>
              <a:buSzPts val="1800"/>
              <a:buChar char="●"/>
            </a:pPr>
            <a:r>
              <a:rPr lang="en"/>
              <a:t>From the spec: "your pager should treat vm_map's accesses to the application's data </a:t>
            </a:r>
            <a:r>
              <a:rPr b="1" lang="en"/>
              <a:t>exactly as if they came from the application program</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g118aac98dc9_0_1083"/>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P3 Testing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g118aac98dc9_0_108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P3 Testing</a:t>
            </a:r>
            <a:endParaRPr/>
          </a:p>
        </p:txBody>
      </p:sp>
      <p:sp>
        <p:nvSpPr>
          <p:cNvPr id="1169" name="Google Shape;1169;g118aac98dc9_0_108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All students (4 and 6 credit) need to write test cases that cover the full range of pager functionality</a:t>
            </a:r>
            <a:endParaRPr/>
          </a:p>
          <a:p>
            <a:pPr indent="-317500" lvl="1" marL="914400" rtl="0" algn="l">
              <a:lnSpc>
                <a:spcPct val="115000"/>
              </a:lnSpc>
              <a:spcBef>
                <a:spcPts val="0"/>
              </a:spcBef>
              <a:spcAft>
                <a:spcPts val="0"/>
              </a:spcAft>
              <a:buSzPts val="1400"/>
              <a:buChar char="○"/>
            </a:pPr>
            <a:r>
              <a:rPr lang="en"/>
              <a:t>Notably, this includes forking with non-empty arenas</a:t>
            </a:r>
            <a:endParaRPr/>
          </a:p>
          <a:p>
            <a:pPr indent="-342900" lvl="0" marL="457200" rtl="0" algn="l">
              <a:lnSpc>
                <a:spcPct val="115000"/>
              </a:lnSpc>
              <a:spcBef>
                <a:spcPts val="0"/>
              </a:spcBef>
              <a:spcAft>
                <a:spcPts val="0"/>
              </a:spcAft>
              <a:buSzPts val="1800"/>
              <a:buChar char="●"/>
            </a:pPr>
            <a:r>
              <a:rPr lang="en"/>
              <a:t>How can we write a test case that tests this functionality?</a:t>
            </a:r>
            <a:endParaRPr/>
          </a:p>
          <a:p>
            <a:pPr indent="-317500" lvl="1" marL="914400" rtl="0" algn="l">
              <a:lnSpc>
                <a:spcPct val="115000"/>
              </a:lnSpc>
              <a:spcBef>
                <a:spcPts val="0"/>
              </a:spcBef>
              <a:spcAft>
                <a:spcPts val="0"/>
              </a:spcAft>
              <a:buSzPts val="1400"/>
              <a:buChar char="○"/>
            </a:pPr>
            <a:r>
              <a:rPr lang="en"/>
              <a:t>Use fork and vm_yield!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18aac98dc9_0_0"/>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Filenames &amp; File-backed Pages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g118aac98dc9_0_109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 Forking with non-empty arenas</a:t>
            </a:r>
            <a:endParaRPr/>
          </a:p>
        </p:txBody>
      </p:sp>
      <p:sp>
        <p:nvSpPr>
          <p:cNvPr id="1175" name="Google Shape;1175;g118aac98dc9_0_1092"/>
          <p:cNvSpPr txBox="1"/>
          <p:nvPr>
            <p:ph idx="1" type="body"/>
          </p:nvPr>
        </p:nvSpPr>
        <p:spPr>
          <a:xfrm>
            <a:off x="311700" y="1468825"/>
            <a:ext cx="8520600" cy="30999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accent6"/>
                </a:solidFill>
              </a:rPr>
              <a:t>int</a:t>
            </a:r>
            <a:r>
              <a:rPr lang="en" sz="1700">
                <a:solidFill>
                  <a:schemeClr val="lt1"/>
                </a:solidFill>
              </a:rPr>
              <a:t> main() {</a:t>
            </a:r>
            <a:endParaRPr sz="1700">
              <a:solidFill>
                <a:schemeClr val="lt1"/>
              </a:solidFill>
            </a:endParaRPr>
          </a:p>
          <a:p>
            <a:pPr indent="0" lvl="0" marL="0" rtl="0" algn="l">
              <a:lnSpc>
                <a:spcPct val="115000"/>
              </a:lnSpc>
              <a:spcBef>
                <a:spcPts val="0"/>
              </a:spcBef>
              <a:spcAft>
                <a:spcPts val="0"/>
              </a:spcAft>
              <a:buSzPts val="1800"/>
              <a:buNone/>
            </a:pPr>
            <a:r>
              <a:rPr lang="en" sz="1700">
                <a:solidFill>
                  <a:schemeClr val="lt1"/>
                </a:solidFill>
              </a:rPr>
              <a:t>    </a:t>
            </a:r>
            <a:r>
              <a:rPr lang="en" sz="1700">
                <a:solidFill>
                  <a:schemeClr val="accent6"/>
                </a:solidFill>
              </a:rPr>
              <a:t>char</a:t>
            </a:r>
            <a:r>
              <a:rPr lang="en" sz="1700">
                <a:solidFill>
                  <a:schemeClr val="lt1"/>
                </a:solidFill>
              </a:rPr>
              <a:t> *page1 = (</a:t>
            </a:r>
            <a:r>
              <a:rPr lang="en" sz="1700">
                <a:solidFill>
                  <a:schemeClr val="accent6"/>
                </a:solidFill>
              </a:rPr>
              <a:t>char</a:t>
            </a:r>
            <a:r>
              <a:rPr lang="en" sz="1700">
                <a:solidFill>
                  <a:schemeClr val="lt1"/>
                </a:solidFill>
              </a:rPr>
              <a:t> *) </a:t>
            </a:r>
            <a:r>
              <a:rPr lang="en" sz="1700">
                <a:solidFill>
                  <a:schemeClr val="accent5"/>
                </a:solidFill>
              </a:rPr>
              <a:t>vm_map</a:t>
            </a:r>
            <a:r>
              <a:rPr lang="en" sz="1700">
                <a:solidFill>
                  <a:schemeClr val="lt1"/>
                </a:solidFill>
              </a:rPr>
              <a:t>(</a:t>
            </a:r>
            <a:r>
              <a:rPr lang="en" sz="1700">
                <a:solidFill>
                  <a:schemeClr val="accent6"/>
                </a:solidFill>
              </a:rPr>
              <a:t>nullptr</a:t>
            </a:r>
            <a:r>
              <a:rPr lang="en" sz="1700">
                <a:solidFill>
                  <a:schemeClr val="lt1"/>
                </a:solidFill>
              </a:rPr>
              <a:t>, </a:t>
            </a:r>
            <a:r>
              <a:rPr lang="en" sz="1700">
                <a:solidFill>
                  <a:srgbClr val="E69138"/>
                </a:solidFill>
              </a:rPr>
              <a:t>0</a:t>
            </a:r>
            <a:r>
              <a:rPr lang="en" sz="1700">
                <a:solidFill>
                  <a:schemeClr val="lt1"/>
                </a:solidFill>
              </a:rPr>
              <a:t>);</a:t>
            </a:r>
            <a:endParaRPr sz="1700">
              <a:solidFill>
                <a:schemeClr val="lt1"/>
              </a:solidFill>
            </a:endParaRPr>
          </a:p>
          <a:p>
            <a:pPr indent="0" lvl="0" marL="0" rtl="0" algn="l">
              <a:lnSpc>
                <a:spcPct val="115000"/>
              </a:lnSpc>
              <a:spcBef>
                <a:spcPts val="0"/>
              </a:spcBef>
              <a:spcAft>
                <a:spcPts val="0"/>
              </a:spcAft>
              <a:buSzPts val="1800"/>
              <a:buNone/>
            </a:pPr>
            <a:r>
              <a:rPr lang="en" sz="1700">
                <a:solidFill>
                  <a:schemeClr val="lt1"/>
                </a:solidFill>
              </a:rPr>
              <a:t>    </a:t>
            </a:r>
            <a:r>
              <a:rPr lang="en" sz="1700">
                <a:solidFill>
                  <a:schemeClr val="accent6"/>
                </a:solidFill>
              </a:rPr>
              <a:t>if</a:t>
            </a:r>
            <a:r>
              <a:rPr lang="en" sz="1700">
                <a:solidFill>
                  <a:schemeClr val="lt1"/>
                </a:solidFill>
              </a:rPr>
              <a:t> (</a:t>
            </a:r>
            <a:r>
              <a:rPr lang="en" sz="1700">
                <a:solidFill>
                  <a:schemeClr val="accent5"/>
                </a:solidFill>
              </a:rPr>
              <a:t>fork</a:t>
            </a:r>
            <a:r>
              <a:rPr lang="en" sz="1700">
                <a:solidFill>
                  <a:schemeClr val="lt1"/>
                </a:solidFill>
              </a:rPr>
              <a:t>()) {</a:t>
            </a:r>
            <a:endParaRPr sz="1700">
              <a:solidFill>
                <a:schemeClr val="lt1"/>
              </a:solidFill>
            </a:endParaRPr>
          </a:p>
          <a:p>
            <a:pPr indent="0" lvl="0" marL="0" rtl="0" algn="l">
              <a:lnSpc>
                <a:spcPct val="115000"/>
              </a:lnSpc>
              <a:spcBef>
                <a:spcPts val="0"/>
              </a:spcBef>
              <a:spcAft>
                <a:spcPts val="0"/>
              </a:spcAft>
              <a:buSzPts val="1800"/>
              <a:buNone/>
            </a:pPr>
            <a:r>
              <a:rPr lang="en" sz="1700">
                <a:solidFill>
                  <a:schemeClr val="lt1"/>
                </a:solidFill>
              </a:rPr>
              <a:t>        </a:t>
            </a:r>
            <a:r>
              <a:rPr lang="en" sz="1700">
                <a:solidFill>
                  <a:schemeClr val="lt2"/>
                </a:solidFill>
              </a:rPr>
              <a:t>// This is the parent!</a:t>
            </a:r>
            <a:endParaRPr sz="1700">
              <a:solidFill>
                <a:schemeClr val="lt2"/>
              </a:solidFill>
            </a:endParaRPr>
          </a:p>
          <a:p>
            <a:pPr indent="0" lvl="0" marL="0" rtl="0" algn="l">
              <a:lnSpc>
                <a:spcPct val="115000"/>
              </a:lnSpc>
              <a:spcBef>
                <a:spcPts val="0"/>
              </a:spcBef>
              <a:spcAft>
                <a:spcPts val="0"/>
              </a:spcAft>
              <a:buSzPts val="1800"/>
              <a:buNone/>
            </a:pPr>
            <a:r>
              <a:rPr lang="en" sz="1700">
                <a:solidFill>
                  <a:schemeClr val="lt1"/>
                </a:solidFill>
              </a:rPr>
              <a:t>        </a:t>
            </a:r>
            <a:r>
              <a:rPr lang="en" sz="1700">
                <a:solidFill>
                  <a:schemeClr val="accent5"/>
                </a:solidFill>
              </a:rPr>
              <a:t>vm_yield</a:t>
            </a:r>
            <a:r>
              <a:rPr lang="en" sz="1700">
                <a:solidFill>
                  <a:schemeClr val="lt1"/>
                </a:solidFill>
              </a:rPr>
              <a:t>();  </a:t>
            </a:r>
            <a:r>
              <a:rPr lang="en" sz="1700">
                <a:solidFill>
                  <a:schemeClr val="lt2"/>
                </a:solidFill>
              </a:rPr>
              <a:t>// Let the child run</a:t>
            </a:r>
            <a:endParaRPr sz="1700">
              <a:solidFill>
                <a:schemeClr val="lt2"/>
              </a:solidFill>
            </a:endParaRPr>
          </a:p>
          <a:p>
            <a:pPr indent="0" lvl="0" marL="0" rtl="0" algn="l">
              <a:lnSpc>
                <a:spcPct val="115000"/>
              </a:lnSpc>
              <a:spcBef>
                <a:spcPts val="0"/>
              </a:spcBef>
              <a:spcAft>
                <a:spcPts val="0"/>
              </a:spcAft>
              <a:buSzPts val="1800"/>
              <a:buNone/>
            </a:pPr>
            <a:r>
              <a:rPr lang="en" sz="1700">
                <a:solidFill>
                  <a:schemeClr val="lt1"/>
                </a:solidFill>
              </a:rPr>
              <a:t>    } </a:t>
            </a:r>
            <a:r>
              <a:rPr lang="en" sz="1700">
                <a:solidFill>
                  <a:schemeClr val="accent6"/>
                </a:solidFill>
              </a:rPr>
              <a:t>else</a:t>
            </a:r>
            <a:r>
              <a:rPr lang="en" sz="1700">
                <a:solidFill>
                  <a:schemeClr val="lt1"/>
                </a:solidFill>
              </a:rPr>
              <a:t> {</a:t>
            </a:r>
            <a:endParaRPr sz="1700">
              <a:solidFill>
                <a:schemeClr val="lt1"/>
              </a:solidFill>
            </a:endParaRPr>
          </a:p>
          <a:p>
            <a:pPr indent="0" lvl="0" marL="0" rtl="0" algn="l">
              <a:lnSpc>
                <a:spcPct val="115000"/>
              </a:lnSpc>
              <a:spcBef>
                <a:spcPts val="0"/>
              </a:spcBef>
              <a:spcAft>
                <a:spcPts val="0"/>
              </a:spcAft>
              <a:buSzPts val="1800"/>
              <a:buNone/>
            </a:pPr>
            <a:r>
              <a:rPr lang="en" sz="1700">
                <a:solidFill>
                  <a:schemeClr val="lt1"/>
                </a:solidFill>
              </a:rPr>
              <a:t>        </a:t>
            </a:r>
            <a:r>
              <a:rPr lang="en" sz="1700">
                <a:solidFill>
                  <a:schemeClr val="lt2"/>
                </a:solidFill>
              </a:rPr>
              <a:t>// This is the child!</a:t>
            </a:r>
            <a:endParaRPr sz="1700">
              <a:solidFill>
                <a:schemeClr val="lt2"/>
              </a:solidFill>
            </a:endParaRPr>
          </a:p>
          <a:p>
            <a:pPr indent="0" lvl="0" marL="0" rtl="0" algn="l">
              <a:lnSpc>
                <a:spcPct val="115000"/>
              </a:lnSpc>
              <a:spcBef>
                <a:spcPts val="0"/>
              </a:spcBef>
              <a:spcAft>
                <a:spcPts val="0"/>
              </a:spcAft>
              <a:buSzPts val="1800"/>
              <a:buNone/>
            </a:pPr>
            <a:r>
              <a:rPr lang="en" sz="1700">
                <a:solidFill>
                  <a:schemeClr val="lt1"/>
                </a:solidFill>
              </a:rPr>
              <a:t>        page1[</a:t>
            </a:r>
            <a:r>
              <a:rPr lang="en" sz="1700">
                <a:solidFill>
                  <a:srgbClr val="E69138"/>
                </a:solidFill>
              </a:rPr>
              <a:t>0</a:t>
            </a:r>
            <a:r>
              <a:rPr lang="en" sz="1700">
                <a:solidFill>
                  <a:schemeClr val="lt1"/>
                </a:solidFill>
              </a:rPr>
              <a:t>] = </a:t>
            </a:r>
            <a:r>
              <a:rPr lang="en" sz="1700">
                <a:solidFill>
                  <a:srgbClr val="E69138"/>
                </a:solidFill>
              </a:rPr>
              <a:t>'a'</a:t>
            </a:r>
            <a:r>
              <a:rPr lang="en" sz="1700">
                <a:solidFill>
                  <a:schemeClr val="lt1"/>
                </a:solidFill>
              </a:rPr>
              <a:t>;  </a:t>
            </a:r>
            <a:r>
              <a:rPr lang="en" sz="1700">
                <a:solidFill>
                  <a:schemeClr val="lt2"/>
                </a:solidFill>
              </a:rPr>
              <a:t>// Copy-on-write</a:t>
            </a:r>
            <a:endParaRPr sz="1700">
              <a:solidFill>
                <a:schemeClr val="lt2"/>
              </a:solidFill>
            </a:endParaRPr>
          </a:p>
          <a:p>
            <a:pPr indent="0" lvl="0" marL="0" rtl="0" algn="l">
              <a:lnSpc>
                <a:spcPct val="115000"/>
              </a:lnSpc>
              <a:spcBef>
                <a:spcPts val="0"/>
              </a:spcBef>
              <a:spcAft>
                <a:spcPts val="0"/>
              </a:spcAft>
              <a:buSzPts val="1800"/>
              <a:buNone/>
            </a:pPr>
            <a:r>
              <a:rPr lang="en" sz="1700">
                <a:solidFill>
                  <a:schemeClr val="lt1"/>
                </a:solidFill>
              </a:rPr>
              <a:t>    }</a:t>
            </a:r>
            <a:endParaRPr sz="1700">
              <a:solidFill>
                <a:schemeClr val="lt1"/>
              </a:solidFill>
            </a:endParaRPr>
          </a:p>
          <a:p>
            <a:pPr indent="0" lvl="0" marL="0" rtl="0" algn="l">
              <a:lnSpc>
                <a:spcPct val="115000"/>
              </a:lnSpc>
              <a:spcBef>
                <a:spcPts val="0"/>
              </a:spcBef>
              <a:spcAft>
                <a:spcPts val="0"/>
              </a:spcAft>
              <a:buSzPts val="1800"/>
              <a:buNone/>
            </a:pPr>
            <a:r>
              <a:rPr lang="en" sz="1700">
                <a:solidFill>
                  <a:schemeClr val="lt1"/>
                </a:solidFill>
              </a:rPr>
              <a:t>}</a:t>
            </a:r>
            <a:endParaRPr sz="17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g118aac98dc9_0_109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 Sharing file-backed pages</a:t>
            </a:r>
            <a:endParaRPr/>
          </a:p>
        </p:txBody>
      </p:sp>
      <p:sp>
        <p:nvSpPr>
          <p:cNvPr id="1181" name="Google Shape;1181;g118aac98dc9_0_1097"/>
          <p:cNvSpPr txBox="1"/>
          <p:nvPr>
            <p:ph idx="1" type="body"/>
          </p:nvPr>
        </p:nvSpPr>
        <p:spPr>
          <a:xfrm>
            <a:off x="311700" y="1468825"/>
            <a:ext cx="8520600" cy="3600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chemeClr val="accent6"/>
                </a:solidFill>
              </a:rPr>
              <a:t>int</a:t>
            </a:r>
            <a:r>
              <a:rPr lang="en" sz="1500">
                <a:solidFill>
                  <a:schemeClr val="lt1"/>
                </a:solidFill>
              </a:rPr>
              <a:t> main() { </a:t>
            </a:r>
            <a:r>
              <a:rPr lang="en" sz="1500">
                <a:solidFill>
                  <a:schemeClr val="lt2"/>
                </a:solidFill>
              </a:rPr>
              <a:t>/* 4 pages of physical memory in the system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6"/>
                </a:solidFill>
              </a:rPr>
              <a:t>char</a:t>
            </a:r>
            <a:r>
              <a:rPr lang="en" sz="1500">
                <a:solidFill>
                  <a:schemeClr val="lt1"/>
                </a:solidFill>
              </a:rPr>
              <a:t> *filename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5"/>
                </a:solidFill>
              </a:rPr>
              <a:t>strcpy</a:t>
            </a:r>
            <a:r>
              <a:rPr lang="en" sz="1500">
                <a:solidFill>
                  <a:schemeClr val="lt1"/>
                </a:solidFill>
              </a:rPr>
              <a:t>(filename, </a:t>
            </a:r>
            <a:r>
              <a:rPr lang="en" sz="1500">
                <a:solidFill>
                  <a:srgbClr val="E69138"/>
                </a:solidFill>
              </a:rPr>
              <a:t>"lampson83.txt"</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6"/>
                </a:solidFill>
              </a:rPr>
              <a:t>if</a:t>
            </a:r>
            <a:r>
              <a:rPr lang="en" sz="1500">
                <a:solidFill>
                  <a:schemeClr val="lt1"/>
                </a:solidFill>
              </a:rPr>
              <a:t> (</a:t>
            </a:r>
            <a:r>
              <a:rPr lang="en" sz="1500">
                <a:solidFill>
                  <a:schemeClr val="accent5"/>
                </a:solidFill>
              </a:rPr>
              <a:t>fork</a:t>
            </a:r>
            <a:r>
              <a:rPr lang="en" sz="1500">
                <a:solidFill>
                  <a:schemeClr val="lt1"/>
                </a:solidFill>
              </a:rPr>
              <a:t>()) { </a:t>
            </a:r>
            <a:r>
              <a:rPr lang="en" sz="1500">
                <a:solidFill>
                  <a:schemeClr val="lt2"/>
                </a:solidFill>
              </a:rPr>
              <a:t>// parent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accent6"/>
                </a:solidFill>
              </a:rPr>
              <a:t>char</a:t>
            </a:r>
            <a:r>
              <a:rPr lang="en" sz="1500">
                <a:solidFill>
                  <a:schemeClr val="lt1"/>
                </a:solidFill>
              </a:rPr>
              <a:t> *fb_page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(filename, </a:t>
            </a:r>
            <a:r>
              <a:rPr lang="en" sz="1500">
                <a:solidFill>
                  <a:srgbClr val="E69138"/>
                </a:solidFill>
              </a:rPr>
              <a:t>0</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lt1"/>
                </a:solidFill>
              </a:rPr>
              <a:t>fb_page[</a:t>
            </a:r>
            <a:r>
              <a:rPr lang="en" sz="1500">
                <a:solidFill>
                  <a:srgbClr val="E69138"/>
                </a:solidFill>
              </a:rPr>
              <a:t>0</a:t>
            </a:r>
            <a:r>
              <a:rPr lang="en" sz="1500">
                <a:solidFill>
                  <a:schemeClr val="lt1"/>
                </a:solidFill>
              </a:rPr>
              <a:t>]</a:t>
            </a:r>
            <a:r>
              <a:rPr lang="en" sz="1500">
                <a:solidFill>
                  <a:schemeClr val="lt2"/>
                </a:solidFill>
              </a:rPr>
              <a:t> </a:t>
            </a:r>
            <a:r>
              <a:rPr lang="en" sz="1500">
                <a:solidFill>
                  <a:schemeClr val="lt1"/>
                </a:solidFill>
              </a:rPr>
              <a:t>=</a:t>
            </a:r>
            <a:r>
              <a:rPr lang="en" sz="1500">
                <a:solidFill>
                  <a:schemeClr val="lt2"/>
                </a:solidFill>
              </a:rPr>
              <a:t> </a:t>
            </a:r>
            <a:r>
              <a:rPr lang="en" sz="1500">
                <a:solidFill>
                  <a:srgbClr val="E69138"/>
                </a:solidFill>
              </a:rPr>
              <a:t>'B'</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5"/>
                </a:solidFill>
              </a:rPr>
              <a:t>vm_yield</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 </a:t>
            </a:r>
            <a:r>
              <a:rPr lang="en" sz="1500">
                <a:solidFill>
                  <a:schemeClr val="accent6"/>
                </a:solidFill>
              </a:rPr>
              <a:t>else</a:t>
            </a:r>
            <a:r>
              <a:rPr lang="en" sz="1500">
                <a:solidFill>
                  <a:schemeClr val="lt1"/>
                </a:solidFill>
              </a:rPr>
              <a:t> { </a:t>
            </a:r>
            <a:r>
              <a:rPr lang="en" sz="1500">
                <a:solidFill>
                  <a:schemeClr val="lt2"/>
                </a:solidFill>
              </a:rPr>
              <a:t>// child</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accent6"/>
                </a:solidFill>
              </a:rPr>
              <a:t>char</a:t>
            </a:r>
            <a:r>
              <a:rPr lang="en" sz="1500">
                <a:solidFill>
                  <a:schemeClr val="lt1"/>
                </a:solidFill>
              </a:rPr>
              <a:t> *fb_page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(filename, </a:t>
            </a:r>
            <a:r>
              <a:rPr lang="en" sz="1500">
                <a:solidFill>
                  <a:srgbClr val="E69138"/>
                </a:solidFill>
              </a:rPr>
              <a:t>0</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dk1"/>
                </a:solidFill>
              </a:rPr>
              <a:t>assert</a:t>
            </a:r>
            <a:r>
              <a:rPr lang="en" sz="1500">
                <a:solidFill>
                  <a:schemeClr val="lt1"/>
                </a:solidFill>
              </a:rPr>
              <a:t>(fb_page[</a:t>
            </a:r>
            <a:r>
              <a:rPr lang="en" sz="1500">
                <a:solidFill>
                  <a:srgbClr val="E69138"/>
                </a:solidFill>
              </a:rPr>
              <a:t>0</a:t>
            </a:r>
            <a:r>
              <a:rPr lang="en" sz="1500">
                <a:solidFill>
                  <a:schemeClr val="lt1"/>
                </a:solidFill>
              </a:rPr>
              <a:t>] == </a:t>
            </a:r>
            <a:r>
              <a:rPr lang="en" sz="1500">
                <a:solidFill>
                  <a:srgbClr val="E69138"/>
                </a:solidFill>
              </a:rPr>
              <a:t>'B'</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lt1"/>
                </a:solidFill>
              </a:rPr>
              <a:t>fb_page[</a:t>
            </a:r>
            <a:r>
              <a:rPr lang="en" sz="1500">
                <a:solidFill>
                  <a:srgbClr val="E69138"/>
                </a:solidFill>
              </a:rPr>
              <a:t>0</a:t>
            </a:r>
            <a:r>
              <a:rPr lang="en" sz="1500">
                <a:solidFill>
                  <a:schemeClr val="lt1"/>
                </a:solidFill>
              </a:rPr>
              <a:t>] = </a:t>
            </a:r>
            <a:r>
              <a:rPr lang="en" sz="1500">
                <a:solidFill>
                  <a:srgbClr val="E69138"/>
                </a:solidFill>
              </a:rPr>
              <a:t>'H'</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a:t>
            </a:r>
            <a:endParaRPr sz="15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g118aac98dc9_0_110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 Sharing file-backed pages</a:t>
            </a:r>
            <a:endParaRPr/>
          </a:p>
        </p:txBody>
      </p:sp>
      <p:sp>
        <p:nvSpPr>
          <p:cNvPr id="1187" name="Google Shape;1187;g118aac98dc9_0_1102"/>
          <p:cNvSpPr txBox="1"/>
          <p:nvPr>
            <p:ph idx="1" type="body"/>
          </p:nvPr>
        </p:nvSpPr>
        <p:spPr>
          <a:xfrm>
            <a:off x="311700" y="1468825"/>
            <a:ext cx="8520600" cy="3600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chemeClr val="accent6"/>
                </a:solidFill>
              </a:rPr>
              <a:t>int</a:t>
            </a:r>
            <a:r>
              <a:rPr lang="en" sz="1500">
                <a:solidFill>
                  <a:schemeClr val="lt1"/>
                </a:solidFill>
              </a:rPr>
              <a:t> main() { </a:t>
            </a:r>
            <a:r>
              <a:rPr lang="en" sz="1500">
                <a:solidFill>
                  <a:schemeClr val="lt2"/>
                </a:solidFill>
              </a:rPr>
              <a:t>/* 4 pages of physical memory in the system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6"/>
                </a:solidFill>
              </a:rPr>
              <a:t>char</a:t>
            </a:r>
            <a:r>
              <a:rPr lang="en" sz="1500">
                <a:solidFill>
                  <a:schemeClr val="lt1"/>
                </a:solidFill>
              </a:rPr>
              <a:t> *filename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5"/>
                </a:solidFill>
              </a:rPr>
              <a:t>strcpy</a:t>
            </a:r>
            <a:r>
              <a:rPr lang="en" sz="1500">
                <a:solidFill>
                  <a:schemeClr val="lt1"/>
                </a:solidFill>
              </a:rPr>
              <a:t>(filename, </a:t>
            </a:r>
            <a:r>
              <a:rPr lang="en" sz="1500">
                <a:solidFill>
                  <a:srgbClr val="E69138"/>
                </a:solidFill>
              </a:rPr>
              <a:t>"lampson83.txt"</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6"/>
                </a:solidFill>
              </a:rPr>
              <a:t>if</a:t>
            </a:r>
            <a:r>
              <a:rPr lang="en" sz="1500">
                <a:solidFill>
                  <a:schemeClr val="lt1"/>
                </a:solidFill>
              </a:rPr>
              <a:t> (</a:t>
            </a:r>
            <a:r>
              <a:rPr lang="en" sz="1500">
                <a:solidFill>
                  <a:schemeClr val="accent5"/>
                </a:solidFill>
              </a:rPr>
              <a:t>fork</a:t>
            </a:r>
            <a:r>
              <a:rPr lang="en" sz="1500">
                <a:solidFill>
                  <a:schemeClr val="lt1"/>
                </a:solidFill>
              </a:rPr>
              <a:t>()) { </a:t>
            </a:r>
            <a:r>
              <a:rPr lang="en" sz="1500">
                <a:solidFill>
                  <a:schemeClr val="lt2"/>
                </a:solidFill>
              </a:rPr>
              <a:t>// parent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accent6"/>
                </a:solidFill>
              </a:rPr>
              <a:t>char</a:t>
            </a:r>
            <a:r>
              <a:rPr lang="en" sz="1500">
                <a:solidFill>
                  <a:schemeClr val="lt1"/>
                </a:solidFill>
              </a:rPr>
              <a:t> *fb_page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(filename, </a:t>
            </a:r>
            <a:r>
              <a:rPr lang="en" sz="1500">
                <a:solidFill>
                  <a:srgbClr val="E69138"/>
                </a:solidFill>
              </a:rPr>
              <a:t>0</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lt1"/>
                </a:solidFill>
              </a:rPr>
              <a:t>fb_page[</a:t>
            </a:r>
            <a:r>
              <a:rPr lang="en" sz="1500">
                <a:solidFill>
                  <a:srgbClr val="E69138"/>
                </a:solidFill>
              </a:rPr>
              <a:t>0</a:t>
            </a:r>
            <a:r>
              <a:rPr lang="en" sz="1500">
                <a:solidFill>
                  <a:schemeClr val="lt1"/>
                </a:solidFill>
              </a:rPr>
              <a:t>]</a:t>
            </a:r>
            <a:r>
              <a:rPr lang="en" sz="1500">
                <a:solidFill>
                  <a:schemeClr val="lt2"/>
                </a:solidFill>
              </a:rPr>
              <a:t> </a:t>
            </a:r>
            <a:r>
              <a:rPr lang="en" sz="1500">
                <a:solidFill>
                  <a:schemeClr val="lt1"/>
                </a:solidFill>
              </a:rPr>
              <a:t>=</a:t>
            </a:r>
            <a:r>
              <a:rPr lang="en" sz="1500">
                <a:solidFill>
                  <a:schemeClr val="lt2"/>
                </a:solidFill>
              </a:rPr>
              <a:t> </a:t>
            </a:r>
            <a:r>
              <a:rPr lang="en" sz="1500">
                <a:solidFill>
                  <a:srgbClr val="E69138"/>
                </a:solidFill>
              </a:rPr>
              <a:t>'B'</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5"/>
                </a:solidFill>
              </a:rPr>
              <a:t>vm_yield</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 </a:t>
            </a:r>
            <a:r>
              <a:rPr lang="en" sz="1500">
                <a:solidFill>
                  <a:schemeClr val="accent6"/>
                </a:solidFill>
              </a:rPr>
              <a:t>else</a:t>
            </a:r>
            <a:r>
              <a:rPr lang="en" sz="1500">
                <a:solidFill>
                  <a:schemeClr val="lt1"/>
                </a:solidFill>
              </a:rPr>
              <a:t> { </a:t>
            </a:r>
            <a:r>
              <a:rPr lang="en" sz="1500">
                <a:solidFill>
                  <a:schemeClr val="lt2"/>
                </a:solidFill>
              </a:rPr>
              <a:t>// child</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accent6"/>
                </a:solidFill>
              </a:rPr>
              <a:t>char</a:t>
            </a:r>
            <a:r>
              <a:rPr lang="en" sz="1500">
                <a:solidFill>
                  <a:schemeClr val="lt1"/>
                </a:solidFill>
              </a:rPr>
              <a:t> *fb_page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(filename, </a:t>
            </a:r>
            <a:r>
              <a:rPr lang="en" sz="1500">
                <a:solidFill>
                  <a:srgbClr val="E69138"/>
                </a:solidFill>
              </a:rPr>
              <a:t>0</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dk1"/>
                </a:solidFill>
              </a:rPr>
              <a:t>assert</a:t>
            </a:r>
            <a:r>
              <a:rPr lang="en" sz="1500">
                <a:solidFill>
                  <a:schemeClr val="lt1"/>
                </a:solidFill>
              </a:rPr>
              <a:t>(fb_page[</a:t>
            </a:r>
            <a:r>
              <a:rPr lang="en" sz="1500">
                <a:solidFill>
                  <a:srgbClr val="E69138"/>
                </a:solidFill>
              </a:rPr>
              <a:t>0</a:t>
            </a:r>
            <a:r>
              <a:rPr lang="en" sz="1500">
                <a:solidFill>
                  <a:schemeClr val="lt1"/>
                </a:solidFill>
              </a:rPr>
              <a:t>] == </a:t>
            </a:r>
            <a:r>
              <a:rPr lang="en" sz="1500">
                <a:solidFill>
                  <a:srgbClr val="E69138"/>
                </a:solidFill>
              </a:rPr>
              <a:t>'B'</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lt1"/>
                </a:solidFill>
              </a:rPr>
              <a:t>fb_page[</a:t>
            </a:r>
            <a:r>
              <a:rPr lang="en" sz="1500">
                <a:solidFill>
                  <a:srgbClr val="E69138"/>
                </a:solidFill>
              </a:rPr>
              <a:t>0</a:t>
            </a:r>
            <a:r>
              <a:rPr lang="en" sz="1500">
                <a:solidFill>
                  <a:schemeClr val="lt1"/>
                </a:solidFill>
              </a:rPr>
              <a:t>] = </a:t>
            </a:r>
            <a:r>
              <a:rPr lang="en" sz="1500">
                <a:solidFill>
                  <a:srgbClr val="E69138"/>
                </a:solidFill>
              </a:rPr>
              <a:t>'H'</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a:t>
            </a:r>
            <a:endParaRPr sz="1500">
              <a:solidFill>
                <a:schemeClr val="lt1"/>
              </a:solidFill>
            </a:endParaRPr>
          </a:p>
        </p:txBody>
      </p:sp>
      <p:sp>
        <p:nvSpPr>
          <p:cNvPr id="1188" name="Google Shape;1188;g118aac98dc9_0_1102"/>
          <p:cNvSpPr txBox="1"/>
          <p:nvPr/>
        </p:nvSpPr>
        <p:spPr>
          <a:xfrm>
            <a:off x="4444800" y="3012275"/>
            <a:ext cx="290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Should this write fault?</a:t>
            </a:r>
            <a:endParaRPr b="1" i="0" sz="1400" u="none" cap="none" strike="noStrike">
              <a:solidFill>
                <a:schemeClr val="lt1"/>
              </a:solidFill>
              <a:latin typeface="Source Code Pro"/>
              <a:ea typeface="Source Code Pro"/>
              <a:cs typeface="Source Code Pro"/>
              <a:sym typeface="Source Code Pro"/>
            </a:endParaRPr>
          </a:p>
        </p:txBody>
      </p:sp>
      <p:cxnSp>
        <p:nvCxnSpPr>
          <p:cNvPr id="1189" name="Google Shape;1189;g118aac98dc9_0_1102"/>
          <p:cNvCxnSpPr>
            <a:stCxn id="1188" idx="1"/>
          </p:cNvCxnSpPr>
          <p:nvPr/>
        </p:nvCxnSpPr>
        <p:spPr>
          <a:xfrm rot="10800000">
            <a:off x="3381300" y="3037175"/>
            <a:ext cx="1063500" cy="175200"/>
          </a:xfrm>
          <a:prstGeom prst="straightConnector1">
            <a:avLst/>
          </a:prstGeom>
          <a:noFill/>
          <a:ln cap="flat" cmpd="sng" w="19050">
            <a:solidFill>
              <a:schemeClr val="lt1"/>
            </a:solidFill>
            <a:prstDash val="solid"/>
            <a:round/>
            <a:headEnd len="sm" w="sm"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g118aac98dc9_0_110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 Sharing file-backed pages</a:t>
            </a:r>
            <a:endParaRPr/>
          </a:p>
        </p:txBody>
      </p:sp>
      <p:sp>
        <p:nvSpPr>
          <p:cNvPr id="1195" name="Google Shape;1195;g118aac98dc9_0_1109"/>
          <p:cNvSpPr txBox="1"/>
          <p:nvPr>
            <p:ph idx="1" type="body"/>
          </p:nvPr>
        </p:nvSpPr>
        <p:spPr>
          <a:xfrm>
            <a:off x="311700" y="1468825"/>
            <a:ext cx="8520600" cy="3600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chemeClr val="accent6"/>
                </a:solidFill>
              </a:rPr>
              <a:t>int</a:t>
            </a:r>
            <a:r>
              <a:rPr lang="en" sz="1500">
                <a:solidFill>
                  <a:schemeClr val="lt1"/>
                </a:solidFill>
              </a:rPr>
              <a:t> main() { </a:t>
            </a:r>
            <a:r>
              <a:rPr lang="en" sz="1500">
                <a:solidFill>
                  <a:schemeClr val="lt2"/>
                </a:solidFill>
              </a:rPr>
              <a:t>/* 4 pages of physical memory in the system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6"/>
                </a:solidFill>
              </a:rPr>
              <a:t>char</a:t>
            </a:r>
            <a:r>
              <a:rPr lang="en" sz="1500">
                <a:solidFill>
                  <a:schemeClr val="lt1"/>
                </a:solidFill>
              </a:rPr>
              <a:t> *filename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5"/>
                </a:solidFill>
              </a:rPr>
              <a:t>strcpy</a:t>
            </a:r>
            <a:r>
              <a:rPr lang="en" sz="1500">
                <a:solidFill>
                  <a:schemeClr val="lt1"/>
                </a:solidFill>
              </a:rPr>
              <a:t>(filename, </a:t>
            </a:r>
            <a:r>
              <a:rPr lang="en" sz="1500">
                <a:solidFill>
                  <a:srgbClr val="E69138"/>
                </a:solidFill>
              </a:rPr>
              <a:t>"lampson83.txt"</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6"/>
                </a:solidFill>
              </a:rPr>
              <a:t>if</a:t>
            </a:r>
            <a:r>
              <a:rPr lang="en" sz="1500">
                <a:solidFill>
                  <a:schemeClr val="lt1"/>
                </a:solidFill>
              </a:rPr>
              <a:t> (</a:t>
            </a:r>
            <a:r>
              <a:rPr lang="en" sz="1500">
                <a:solidFill>
                  <a:schemeClr val="accent5"/>
                </a:solidFill>
              </a:rPr>
              <a:t>fork</a:t>
            </a:r>
            <a:r>
              <a:rPr lang="en" sz="1500">
                <a:solidFill>
                  <a:schemeClr val="lt1"/>
                </a:solidFill>
              </a:rPr>
              <a:t>()) { </a:t>
            </a:r>
            <a:r>
              <a:rPr lang="en" sz="1500">
                <a:solidFill>
                  <a:schemeClr val="lt2"/>
                </a:solidFill>
              </a:rPr>
              <a:t>// parent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accent6"/>
                </a:solidFill>
              </a:rPr>
              <a:t>char</a:t>
            </a:r>
            <a:r>
              <a:rPr lang="en" sz="1500">
                <a:solidFill>
                  <a:schemeClr val="lt1"/>
                </a:solidFill>
              </a:rPr>
              <a:t> *fb_page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(filename, </a:t>
            </a:r>
            <a:r>
              <a:rPr lang="en" sz="1500">
                <a:solidFill>
                  <a:srgbClr val="E69138"/>
                </a:solidFill>
              </a:rPr>
              <a:t>0</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lt1"/>
                </a:solidFill>
              </a:rPr>
              <a:t>fb_page[</a:t>
            </a:r>
            <a:r>
              <a:rPr lang="en" sz="1500">
                <a:solidFill>
                  <a:srgbClr val="E69138"/>
                </a:solidFill>
              </a:rPr>
              <a:t>0</a:t>
            </a:r>
            <a:r>
              <a:rPr lang="en" sz="1500">
                <a:solidFill>
                  <a:schemeClr val="lt1"/>
                </a:solidFill>
              </a:rPr>
              <a:t>]</a:t>
            </a:r>
            <a:r>
              <a:rPr lang="en" sz="1500">
                <a:solidFill>
                  <a:schemeClr val="lt2"/>
                </a:solidFill>
              </a:rPr>
              <a:t> </a:t>
            </a:r>
            <a:r>
              <a:rPr lang="en" sz="1500">
                <a:solidFill>
                  <a:schemeClr val="lt1"/>
                </a:solidFill>
              </a:rPr>
              <a:t>=</a:t>
            </a:r>
            <a:r>
              <a:rPr lang="en" sz="1500">
                <a:solidFill>
                  <a:schemeClr val="lt2"/>
                </a:solidFill>
              </a:rPr>
              <a:t> </a:t>
            </a:r>
            <a:r>
              <a:rPr lang="en" sz="1500">
                <a:solidFill>
                  <a:srgbClr val="E69138"/>
                </a:solidFill>
              </a:rPr>
              <a:t>'B'</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5"/>
                </a:solidFill>
              </a:rPr>
              <a:t>vm_yield</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 </a:t>
            </a:r>
            <a:r>
              <a:rPr lang="en" sz="1500">
                <a:solidFill>
                  <a:schemeClr val="accent6"/>
                </a:solidFill>
              </a:rPr>
              <a:t>else</a:t>
            </a:r>
            <a:r>
              <a:rPr lang="en" sz="1500">
                <a:solidFill>
                  <a:schemeClr val="lt1"/>
                </a:solidFill>
              </a:rPr>
              <a:t> { </a:t>
            </a:r>
            <a:r>
              <a:rPr lang="en" sz="1500">
                <a:solidFill>
                  <a:schemeClr val="lt2"/>
                </a:solidFill>
              </a:rPr>
              <a:t>// child</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accent6"/>
                </a:solidFill>
              </a:rPr>
              <a:t>char</a:t>
            </a:r>
            <a:r>
              <a:rPr lang="en" sz="1500">
                <a:solidFill>
                  <a:schemeClr val="lt1"/>
                </a:solidFill>
              </a:rPr>
              <a:t> *fb_page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(filename, </a:t>
            </a:r>
            <a:r>
              <a:rPr lang="en" sz="1500">
                <a:solidFill>
                  <a:srgbClr val="E69138"/>
                </a:solidFill>
              </a:rPr>
              <a:t>0</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dk1"/>
                </a:solidFill>
              </a:rPr>
              <a:t>assert</a:t>
            </a:r>
            <a:r>
              <a:rPr lang="en" sz="1500">
                <a:solidFill>
                  <a:schemeClr val="lt1"/>
                </a:solidFill>
              </a:rPr>
              <a:t>(fb_page[</a:t>
            </a:r>
            <a:r>
              <a:rPr lang="en" sz="1500">
                <a:solidFill>
                  <a:srgbClr val="E69138"/>
                </a:solidFill>
              </a:rPr>
              <a:t>0</a:t>
            </a:r>
            <a:r>
              <a:rPr lang="en" sz="1500">
                <a:solidFill>
                  <a:schemeClr val="lt1"/>
                </a:solidFill>
              </a:rPr>
              <a:t>] == </a:t>
            </a:r>
            <a:r>
              <a:rPr lang="en" sz="1500">
                <a:solidFill>
                  <a:srgbClr val="E69138"/>
                </a:solidFill>
              </a:rPr>
              <a:t>'B'</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lt1"/>
                </a:solidFill>
              </a:rPr>
              <a:t>fb_page[</a:t>
            </a:r>
            <a:r>
              <a:rPr lang="en" sz="1500">
                <a:solidFill>
                  <a:srgbClr val="E69138"/>
                </a:solidFill>
              </a:rPr>
              <a:t>0</a:t>
            </a:r>
            <a:r>
              <a:rPr lang="en" sz="1500">
                <a:solidFill>
                  <a:schemeClr val="lt1"/>
                </a:solidFill>
              </a:rPr>
              <a:t>] = </a:t>
            </a:r>
            <a:r>
              <a:rPr lang="en" sz="1500">
                <a:solidFill>
                  <a:srgbClr val="E69138"/>
                </a:solidFill>
              </a:rPr>
              <a:t>'H'</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a:t>
            </a:r>
            <a:endParaRPr sz="1500">
              <a:solidFill>
                <a:schemeClr val="lt1"/>
              </a:solidFill>
            </a:endParaRPr>
          </a:p>
        </p:txBody>
      </p:sp>
      <p:sp>
        <p:nvSpPr>
          <p:cNvPr id="1196" name="Google Shape;1196;g118aac98dc9_0_1109"/>
          <p:cNvSpPr txBox="1"/>
          <p:nvPr/>
        </p:nvSpPr>
        <p:spPr>
          <a:xfrm>
            <a:off x="5441925" y="4059250"/>
            <a:ext cx="290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Should these fault?</a:t>
            </a:r>
            <a:endParaRPr b="1" i="0" sz="1400" u="none" cap="none" strike="noStrike">
              <a:solidFill>
                <a:schemeClr val="lt1"/>
              </a:solidFill>
              <a:latin typeface="Source Code Pro"/>
              <a:ea typeface="Source Code Pro"/>
              <a:cs typeface="Source Code Pro"/>
              <a:sym typeface="Source Code Pro"/>
            </a:endParaRPr>
          </a:p>
        </p:txBody>
      </p:sp>
      <p:cxnSp>
        <p:nvCxnSpPr>
          <p:cNvPr id="1197" name="Google Shape;1197;g118aac98dc9_0_1109"/>
          <p:cNvCxnSpPr>
            <a:stCxn id="1196" idx="1"/>
          </p:cNvCxnSpPr>
          <p:nvPr/>
        </p:nvCxnSpPr>
        <p:spPr>
          <a:xfrm rot="10800000">
            <a:off x="4378425" y="4084150"/>
            <a:ext cx="1063500" cy="175200"/>
          </a:xfrm>
          <a:prstGeom prst="straightConnector1">
            <a:avLst/>
          </a:prstGeom>
          <a:noFill/>
          <a:ln cap="flat" cmpd="sng" w="19050">
            <a:solidFill>
              <a:schemeClr val="lt1"/>
            </a:solidFill>
            <a:prstDash val="solid"/>
            <a:round/>
            <a:headEnd len="sm" w="sm" type="none"/>
            <a:tailEnd len="med" w="med" type="triangle"/>
          </a:ln>
        </p:spPr>
      </p:cxnSp>
      <p:cxnSp>
        <p:nvCxnSpPr>
          <p:cNvPr id="1198" name="Google Shape;1198;g118aac98dc9_0_1109"/>
          <p:cNvCxnSpPr>
            <a:stCxn id="1196" idx="1"/>
          </p:cNvCxnSpPr>
          <p:nvPr/>
        </p:nvCxnSpPr>
        <p:spPr>
          <a:xfrm flipH="1">
            <a:off x="3389625" y="4259350"/>
            <a:ext cx="2052300" cy="99000"/>
          </a:xfrm>
          <a:prstGeom prst="straightConnector1">
            <a:avLst/>
          </a:prstGeom>
          <a:noFill/>
          <a:ln cap="flat" cmpd="sng" w="19050">
            <a:solidFill>
              <a:schemeClr val="lt1"/>
            </a:solidFill>
            <a:prstDash val="solid"/>
            <a:round/>
            <a:headEnd len="sm" w="sm"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g118aac98dc9_0_111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 Swap-backed page lifetime</a:t>
            </a:r>
            <a:endParaRPr/>
          </a:p>
        </p:txBody>
      </p:sp>
      <p:sp>
        <p:nvSpPr>
          <p:cNvPr id="1204" name="Google Shape;1204;g118aac98dc9_0_1117"/>
          <p:cNvSpPr txBox="1"/>
          <p:nvPr>
            <p:ph idx="1" type="body"/>
          </p:nvPr>
        </p:nvSpPr>
        <p:spPr>
          <a:xfrm>
            <a:off x="311700" y="1468825"/>
            <a:ext cx="8520600" cy="3600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chemeClr val="accent6"/>
                </a:solidFill>
              </a:rPr>
              <a:t>int</a:t>
            </a:r>
            <a:r>
              <a:rPr lang="en" sz="1500">
                <a:solidFill>
                  <a:schemeClr val="lt1"/>
                </a:solidFill>
              </a:rPr>
              <a:t> main() {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2"/>
                </a:solidFill>
              </a:rPr>
              <a:t>    /* 4 pages of physical memory in the system */</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6"/>
                </a:solidFill>
              </a:rPr>
              <a:t>if</a:t>
            </a:r>
            <a:r>
              <a:rPr lang="en" sz="1500">
                <a:solidFill>
                  <a:schemeClr val="lt1"/>
                </a:solidFill>
              </a:rPr>
              <a:t> (</a:t>
            </a:r>
            <a:r>
              <a:rPr lang="en" sz="1500">
                <a:solidFill>
                  <a:schemeClr val="accent5"/>
                </a:solidFill>
              </a:rPr>
              <a:t>fork</a:t>
            </a:r>
            <a:r>
              <a:rPr lang="en" sz="1500">
                <a:solidFill>
                  <a:schemeClr val="lt1"/>
                </a:solidFill>
              </a:rPr>
              <a:t>()) { </a:t>
            </a:r>
            <a:r>
              <a:rPr lang="en" sz="1500">
                <a:solidFill>
                  <a:schemeClr val="lt2"/>
                </a:solidFill>
              </a:rPr>
              <a:t>// parent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accent6"/>
                </a:solidFill>
              </a:rPr>
              <a:t>char</a:t>
            </a:r>
            <a:r>
              <a:rPr lang="en" sz="1500">
                <a:solidFill>
                  <a:schemeClr val="lt1"/>
                </a:solidFill>
              </a:rPr>
              <a:t> *page0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accent6"/>
                </a:solidFill>
              </a:rPr>
              <a:t>        char</a:t>
            </a:r>
            <a:r>
              <a:rPr lang="en" sz="1500">
                <a:solidFill>
                  <a:schemeClr val="lt1"/>
                </a:solidFill>
              </a:rPr>
              <a:t> *page1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accent6"/>
                </a:solidFill>
              </a:rPr>
              <a:t>        char</a:t>
            </a:r>
            <a:r>
              <a:rPr lang="en" sz="1500">
                <a:solidFill>
                  <a:schemeClr val="lt1"/>
                </a:solidFill>
              </a:rPr>
              <a:t> *page2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        page0[</a:t>
            </a:r>
            <a:r>
              <a:rPr lang="en" sz="1500">
                <a:solidFill>
                  <a:srgbClr val="E69138"/>
                </a:solidFill>
              </a:rPr>
              <a:t>0</a:t>
            </a:r>
            <a:r>
              <a:rPr lang="en" sz="1500">
                <a:solidFill>
                  <a:schemeClr val="lt1"/>
                </a:solidFill>
              </a:rPr>
              <a:t>] = page1[</a:t>
            </a:r>
            <a:r>
              <a:rPr lang="en" sz="1500">
                <a:solidFill>
                  <a:srgbClr val="E69138"/>
                </a:solidFill>
              </a:rPr>
              <a:t>0</a:t>
            </a:r>
            <a:r>
              <a:rPr lang="en" sz="1500">
                <a:solidFill>
                  <a:schemeClr val="lt1"/>
                </a:solidFill>
              </a:rPr>
              <a:t>] = page2[</a:t>
            </a:r>
            <a:r>
              <a:rPr lang="en" sz="1500">
                <a:solidFill>
                  <a:srgbClr val="E69138"/>
                </a:solidFill>
              </a:rPr>
              <a:t>0</a:t>
            </a:r>
            <a:r>
              <a:rPr lang="en" sz="1500">
                <a:solidFill>
                  <a:schemeClr val="lt1"/>
                </a:solidFill>
              </a:rPr>
              <a:t>] = </a:t>
            </a:r>
            <a:r>
              <a:rPr lang="en" sz="1500">
                <a:solidFill>
                  <a:srgbClr val="E69138"/>
                </a:solidFill>
              </a:rPr>
              <a:t>'a'</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accent6"/>
                </a:solidFill>
              </a:rPr>
              <a:t>    else</a:t>
            </a:r>
            <a:r>
              <a:rPr lang="en" sz="1500">
                <a:solidFill>
                  <a:schemeClr val="lt1"/>
                </a:solidFill>
              </a:rPr>
              <a:t> { </a:t>
            </a:r>
            <a:r>
              <a:rPr lang="en" sz="1500">
                <a:solidFill>
                  <a:schemeClr val="lt2"/>
                </a:solidFill>
              </a:rPr>
              <a:t>// child</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accent6"/>
                </a:solidFill>
              </a:rPr>
              <a:t>char</a:t>
            </a:r>
            <a:r>
              <a:rPr lang="en" sz="1500">
                <a:solidFill>
                  <a:schemeClr val="lt1"/>
                </a:solidFill>
              </a:rPr>
              <a:t> *page0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5"/>
                </a:solidFill>
              </a:rPr>
              <a:t>strcpy</a:t>
            </a:r>
            <a:r>
              <a:rPr lang="en" sz="1500">
                <a:solidFill>
                  <a:schemeClr val="lt1"/>
                </a:solidFill>
              </a:rPr>
              <a:t>(page0, </a:t>
            </a:r>
            <a:r>
              <a:rPr lang="en" sz="1500">
                <a:solidFill>
                  <a:srgbClr val="E69138"/>
                </a:solidFill>
              </a:rPr>
              <a:t>"Hello, world!"</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a:t>
            </a:r>
            <a:endParaRPr sz="15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g118aac98dc9_0_112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 Swap-backed page lifetime</a:t>
            </a:r>
            <a:endParaRPr/>
          </a:p>
        </p:txBody>
      </p:sp>
      <p:sp>
        <p:nvSpPr>
          <p:cNvPr id="1210" name="Google Shape;1210;g118aac98dc9_0_1122"/>
          <p:cNvSpPr txBox="1"/>
          <p:nvPr>
            <p:ph idx="1" type="body"/>
          </p:nvPr>
        </p:nvSpPr>
        <p:spPr>
          <a:xfrm>
            <a:off x="311700" y="1468825"/>
            <a:ext cx="8520600" cy="3600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chemeClr val="accent6"/>
                </a:solidFill>
              </a:rPr>
              <a:t>int</a:t>
            </a:r>
            <a:r>
              <a:rPr lang="en" sz="1500">
                <a:solidFill>
                  <a:schemeClr val="lt1"/>
                </a:solidFill>
              </a:rPr>
              <a:t> main() {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2"/>
                </a:solidFill>
              </a:rPr>
              <a:t>    /* 4 pages of physical memory in the system */</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6"/>
                </a:solidFill>
              </a:rPr>
              <a:t>if</a:t>
            </a:r>
            <a:r>
              <a:rPr lang="en" sz="1500">
                <a:solidFill>
                  <a:schemeClr val="lt1"/>
                </a:solidFill>
              </a:rPr>
              <a:t> (</a:t>
            </a:r>
            <a:r>
              <a:rPr lang="en" sz="1500">
                <a:solidFill>
                  <a:schemeClr val="accent5"/>
                </a:solidFill>
              </a:rPr>
              <a:t>fork</a:t>
            </a:r>
            <a:r>
              <a:rPr lang="en" sz="1500">
                <a:solidFill>
                  <a:schemeClr val="lt1"/>
                </a:solidFill>
              </a:rPr>
              <a:t>()) { </a:t>
            </a:r>
            <a:r>
              <a:rPr lang="en" sz="1500">
                <a:solidFill>
                  <a:schemeClr val="lt2"/>
                </a:solidFill>
              </a:rPr>
              <a:t>// parent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accent6"/>
                </a:solidFill>
              </a:rPr>
              <a:t>char</a:t>
            </a:r>
            <a:r>
              <a:rPr lang="en" sz="1500">
                <a:solidFill>
                  <a:schemeClr val="lt1"/>
                </a:solidFill>
              </a:rPr>
              <a:t> *page0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accent6"/>
                </a:solidFill>
              </a:rPr>
              <a:t>        char</a:t>
            </a:r>
            <a:r>
              <a:rPr lang="en" sz="1500">
                <a:solidFill>
                  <a:schemeClr val="lt1"/>
                </a:solidFill>
              </a:rPr>
              <a:t> *page1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accent6"/>
                </a:solidFill>
              </a:rPr>
              <a:t>        char</a:t>
            </a:r>
            <a:r>
              <a:rPr lang="en" sz="1500">
                <a:solidFill>
                  <a:schemeClr val="lt1"/>
                </a:solidFill>
              </a:rPr>
              <a:t> *page2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        page0[</a:t>
            </a:r>
            <a:r>
              <a:rPr lang="en" sz="1500">
                <a:solidFill>
                  <a:srgbClr val="E69138"/>
                </a:solidFill>
              </a:rPr>
              <a:t>0</a:t>
            </a:r>
            <a:r>
              <a:rPr lang="en" sz="1500">
                <a:solidFill>
                  <a:schemeClr val="lt1"/>
                </a:solidFill>
              </a:rPr>
              <a:t>] = page1[</a:t>
            </a:r>
            <a:r>
              <a:rPr lang="en" sz="1500">
                <a:solidFill>
                  <a:srgbClr val="E69138"/>
                </a:solidFill>
              </a:rPr>
              <a:t>0</a:t>
            </a:r>
            <a:r>
              <a:rPr lang="en" sz="1500">
                <a:solidFill>
                  <a:schemeClr val="lt1"/>
                </a:solidFill>
              </a:rPr>
              <a:t>] = page2[</a:t>
            </a:r>
            <a:r>
              <a:rPr lang="en" sz="1500">
                <a:solidFill>
                  <a:srgbClr val="E69138"/>
                </a:solidFill>
              </a:rPr>
              <a:t>0</a:t>
            </a:r>
            <a:r>
              <a:rPr lang="en" sz="1500">
                <a:solidFill>
                  <a:schemeClr val="lt1"/>
                </a:solidFill>
              </a:rPr>
              <a:t>] = </a:t>
            </a:r>
            <a:r>
              <a:rPr lang="en" sz="1500">
                <a:solidFill>
                  <a:srgbClr val="E69138"/>
                </a:solidFill>
              </a:rPr>
              <a:t>'a'</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accent6"/>
                </a:solidFill>
              </a:rPr>
              <a:t>    else</a:t>
            </a:r>
            <a:r>
              <a:rPr lang="en" sz="1500">
                <a:solidFill>
                  <a:schemeClr val="lt1"/>
                </a:solidFill>
              </a:rPr>
              <a:t> { </a:t>
            </a:r>
            <a:r>
              <a:rPr lang="en" sz="1500">
                <a:solidFill>
                  <a:schemeClr val="lt2"/>
                </a:solidFill>
              </a:rPr>
              <a:t>// child</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accent6"/>
                </a:solidFill>
              </a:rPr>
              <a:t>char</a:t>
            </a:r>
            <a:r>
              <a:rPr lang="en" sz="1500">
                <a:solidFill>
                  <a:schemeClr val="lt1"/>
                </a:solidFill>
              </a:rPr>
              <a:t> *page0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5"/>
                </a:solidFill>
              </a:rPr>
              <a:t>strcpy</a:t>
            </a:r>
            <a:r>
              <a:rPr lang="en" sz="1500">
                <a:solidFill>
                  <a:schemeClr val="lt1"/>
                </a:solidFill>
              </a:rPr>
              <a:t>(page0, </a:t>
            </a:r>
            <a:r>
              <a:rPr lang="en" sz="1500">
                <a:solidFill>
                  <a:srgbClr val="E69138"/>
                </a:solidFill>
              </a:rPr>
              <a:t>"Hello, world!"</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a:t>
            </a:r>
            <a:endParaRPr sz="1500">
              <a:solidFill>
                <a:schemeClr val="lt1"/>
              </a:solidFill>
            </a:endParaRPr>
          </a:p>
        </p:txBody>
      </p:sp>
      <p:sp>
        <p:nvSpPr>
          <p:cNvPr id="1211" name="Google Shape;1211;g118aac98dc9_0_1122"/>
          <p:cNvSpPr txBox="1"/>
          <p:nvPr/>
        </p:nvSpPr>
        <p:spPr>
          <a:xfrm>
            <a:off x="6123600" y="2882025"/>
            <a:ext cx="27087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How many physical pages are free just before the parent exits?</a:t>
            </a:r>
            <a:endParaRPr b="1"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Just after?</a:t>
            </a:r>
            <a:endParaRPr b="1" i="0" sz="1400" u="none" cap="none" strike="noStrike">
              <a:solidFill>
                <a:schemeClr val="lt1"/>
              </a:solidFill>
              <a:latin typeface="Source Code Pro"/>
              <a:ea typeface="Source Code Pro"/>
              <a:cs typeface="Source Code Pro"/>
              <a:sym typeface="Source Code Pro"/>
            </a:endParaRPr>
          </a:p>
        </p:txBody>
      </p:sp>
      <p:cxnSp>
        <p:nvCxnSpPr>
          <p:cNvPr id="1212" name="Google Shape;1212;g118aac98dc9_0_1122"/>
          <p:cNvCxnSpPr>
            <a:stCxn id="1211" idx="1"/>
          </p:cNvCxnSpPr>
          <p:nvPr/>
        </p:nvCxnSpPr>
        <p:spPr>
          <a:xfrm rot="10800000">
            <a:off x="1353600" y="3469275"/>
            <a:ext cx="4770000" cy="43800"/>
          </a:xfrm>
          <a:prstGeom prst="straightConnector1">
            <a:avLst/>
          </a:prstGeom>
          <a:noFill/>
          <a:ln cap="flat" cmpd="sng" w="19050">
            <a:solidFill>
              <a:schemeClr val="lt1"/>
            </a:solidFill>
            <a:prstDash val="solid"/>
            <a:round/>
            <a:headEnd len="sm" w="sm"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g118aac98dc9_0_112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 Swap-backed page lifetime</a:t>
            </a:r>
            <a:endParaRPr/>
          </a:p>
        </p:txBody>
      </p:sp>
      <p:sp>
        <p:nvSpPr>
          <p:cNvPr id="1218" name="Google Shape;1218;g118aac98dc9_0_1129"/>
          <p:cNvSpPr txBox="1"/>
          <p:nvPr>
            <p:ph idx="1" type="body"/>
          </p:nvPr>
        </p:nvSpPr>
        <p:spPr>
          <a:xfrm>
            <a:off x="311700" y="1468825"/>
            <a:ext cx="8520600" cy="3600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chemeClr val="accent6"/>
                </a:solidFill>
              </a:rPr>
              <a:t>int</a:t>
            </a:r>
            <a:r>
              <a:rPr lang="en" sz="1500">
                <a:solidFill>
                  <a:schemeClr val="lt1"/>
                </a:solidFill>
              </a:rPr>
              <a:t> main() {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2"/>
                </a:solidFill>
              </a:rPr>
              <a:t>    /* 4 pages of physical memory in the system */</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6"/>
                </a:solidFill>
              </a:rPr>
              <a:t>if</a:t>
            </a:r>
            <a:r>
              <a:rPr lang="en" sz="1500">
                <a:solidFill>
                  <a:schemeClr val="lt1"/>
                </a:solidFill>
              </a:rPr>
              <a:t> (</a:t>
            </a:r>
            <a:r>
              <a:rPr lang="en" sz="1500">
                <a:solidFill>
                  <a:schemeClr val="accent5"/>
                </a:solidFill>
              </a:rPr>
              <a:t>fork</a:t>
            </a:r>
            <a:r>
              <a:rPr lang="en" sz="1500">
                <a:solidFill>
                  <a:schemeClr val="lt1"/>
                </a:solidFill>
              </a:rPr>
              <a:t>()) { </a:t>
            </a:r>
            <a:r>
              <a:rPr lang="en" sz="1500">
                <a:solidFill>
                  <a:schemeClr val="lt2"/>
                </a:solidFill>
              </a:rPr>
              <a:t>// parent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accent6"/>
                </a:solidFill>
              </a:rPr>
              <a:t>char</a:t>
            </a:r>
            <a:r>
              <a:rPr lang="en" sz="1500">
                <a:solidFill>
                  <a:schemeClr val="lt1"/>
                </a:solidFill>
              </a:rPr>
              <a:t> *page0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accent6"/>
                </a:solidFill>
              </a:rPr>
              <a:t>        char</a:t>
            </a:r>
            <a:r>
              <a:rPr lang="en" sz="1500">
                <a:solidFill>
                  <a:schemeClr val="lt1"/>
                </a:solidFill>
              </a:rPr>
              <a:t> *page1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accent6"/>
                </a:solidFill>
              </a:rPr>
              <a:t>        char</a:t>
            </a:r>
            <a:r>
              <a:rPr lang="en" sz="1500">
                <a:solidFill>
                  <a:schemeClr val="lt1"/>
                </a:solidFill>
              </a:rPr>
              <a:t> *page2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        page0[</a:t>
            </a:r>
            <a:r>
              <a:rPr lang="en" sz="1500">
                <a:solidFill>
                  <a:srgbClr val="E69138"/>
                </a:solidFill>
              </a:rPr>
              <a:t>0</a:t>
            </a:r>
            <a:r>
              <a:rPr lang="en" sz="1500">
                <a:solidFill>
                  <a:schemeClr val="lt1"/>
                </a:solidFill>
              </a:rPr>
              <a:t>] = page1[</a:t>
            </a:r>
            <a:r>
              <a:rPr lang="en" sz="1500">
                <a:solidFill>
                  <a:srgbClr val="E69138"/>
                </a:solidFill>
              </a:rPr>
              <a:t>0</a:t>
            </a:r>
            <a:r>
              <a:rPr lang="en" sz="1500">
                <a:solidFill>
                  <a:schemeClr val="lt1"/>
                </a:solidFill>
              </a:rPr>
              <a:t>] = page2[</a:t>
            </a:r>
            <a:r>
              <a:rPr lang="en" sz="1500">
                <a:solidFill>
                  <a:srgbClr val="E69138"/>
                </a:solidFill>
              </a:rPr>
              <a:t>0</a:t>
            </a:r>
            <a:r>
              <a:rPr lang="en" sz="1500">
                <a:solidFill>
                  <a:schemeClr val="lt1"/>
                </a:solidFill>
              </a:rPr>
              <a:t>] = </a:t>
            </a:r>
            <a:r>
              <a:rPr lang="en" sz="1500">
                <a:solidFill>
                  <a:srgbClr val="E69138"/>
                </a:solidFill>
              </a:rPr>
              <a:t>'a'</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accent6"/>
                </a:solidFill>
              </a:rPr>
              <a:t>    else</a:t>
            </a:r>
            <a:r>
              <a:rPr lang="en" sz="1500">
                <a:solidFill>
                  <a:schemeClr val="lt1"/>
                </a:solidFill>
              </a:rPr>
              <a:t> { </a:t>
            </a:r>
            <a:r>
              <a:rPr lang="en" sz="1500">
                <a:solidFill>
                  <a:schemeClr val="lt2"/>
                </a:solidFill>
              </a:rPr>
              <a:t>// child</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2"/>
                </a:solidFill>
              </a:rPr>
              <a:t>        </a:t>
            </a:r>
            <a:r>
              <a:rPr lang="en" sz="1500">
                <a:solidFill>
                  <a:schemeClr val="accent6"/>
                </a:solidFill>
              </a:rPr>
              <a:t>char</a:t>
            </a:r>
            <a:r>
              <a:rPr lang="en" sz="1500">
                <a:solidFill>
                  <a:schemeClr val="lt1"/>
                </a:solidFill>
              </a:rPr>
              <a:t> *page0 = (</a:t>
            </a:r>
            <a:r>
              <a:rPr lang="en" sz="1500">
                <a:solidFill>
                  <a:schemeClr val="accent6"/>
                </a:solidFill>
              </a:rPr>
              <a:t>char</a:t>
            </a:r>
            <a:r>
              <a:rPr lang="en" sz="1500">
                <a:solidFill>
                  <a:schemeClr val="lt1"/>
                </a:solidFill>
              </a:rPr>
              <a:t> *) </a:t>
            </a:r>
            <a:r>
              <a:rPr lang="en" sz="1500">
                <a:solidFill>
                  <a:schemeClr val="accent5"/>
                </a:solidFill>
              </a:rPr>
              <a:t>vm_map</a:t>
            </a:r>
            <a:r>
              <a:rPr lang="en" sz="1500">
                <a:solidFill>
                  <a:schemeClr val="lt1"/>
                </a:solidFill>
              </a:rPr>
              <a:t>(</a:t>
            </a:r>
            <a:r>
              <a:rPr lang="en" sz="1500">
                <a:solidFill>
                  <a:schemeClr val="accent6"/>
                </a:solidFill>
              </a:rPr>
              <a:t>nullptr</a:t>
            </a:r>
            <a:r>
              <a:rPr lang="en" sz="1500">
                <a:solidFill>
                  <a:schemeClr val="lt1"/>
                </a:solidFill>
              </a:rPr>
              <a:t>, </a:t>
            </a:r>
            <a:r>
              <a:rPr lang="en" sz="1500">
                <a:solidFill>
                  <a:srgbClr val="E69138"/>
                </a:solidFill>
              </a:rPr>
              <a:t>0</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r>
              <a:rPr lang="en" sz="1500">
                <a:solidFill>
                  <a:schemeClr val="accent5"/>
                </a:solidFill>
              </a:rPr>
              <a:t>strcpy</a:t>
            </a:r>
            <a:r>
              <a:rPr lang="en" sz="1500">
                <a:solidFill>
                  <a:schemeClr val="lt1"/>
                </a:solidFill>
              </a:rPr>
              <a:t>(page0, </a:t>
            </a:r>
            <a:r>
              <a:rPr lang="en" sz="1500">
                <a:solidFill>
                  <a:srgbClr val="E69138"/>
                </a:solidFill>
              </a:rPr>
              <a:t>"Hello, world!"</a:t>
            </a:r>
            <a:r>
              <a:rPr lang="en" sz="1500">
                <a:solidFill>
                  <a:schemeClr val="lt1"/>
                </a:solidFill>
              </a:rPr>
              <a:t>);</a:t>
            </a:r>
            <a:endParaRPr sz="1500">
              <a:solidFill>
                <a:schemeClr val="lt2"/>
              </a:solidFill>
            </a:endParaRPr>
          </a:p>
          <a:p>
            <a:pPr indent="0" lvl="0" marL="0" rtl="0" algn="l">
              <a:lnSpc>
                <a:spcPct val="115000"/>
              </a:lnSpc>
              <a:spcBef>
                <a:spcPts val="0"/>
              </a:spcBef>
              <a:spcAft>
                <a:spcPts val="0"/>
              </a:spcAft>
              <a:buSzPts val="1800"/>
              <a:buNone/>
            </a:pPr>
            <a:r>
              <a:rPr lang="en" sz="1500">
                <a:solidFill>
                  <a:schemeClr val="lt1"/>
                </a:solidFill>
              </a:rPr>
              <a:t>    }</a:t>
            </a:r>
            <a:endParaRPr sz="1500">
              <a:solidFill>
                <a:schemeClr val="lt1"/>
              </a:solidFill>
            </a:endParaRPr>
          </a:p>
          <a:p>
            <a:pPr indent="0" lvl="0" marL="0" rtl="0" algn="l">
              <a:lnSpc>
                <a:spcPct val="115000"/>
              </a:lnSpc>
              <a:spcBef>
                <a:spcPts val="0"/>
              </a:spcBef>
              <a:spcAft>
                <a:spcPts val="0"/>
              </a:spcAft>
              <a:buSzPts val="1800"/>
              <a:buNone/>
            </a:pPr>
            <a:r>
              <a:rPr lang="en" sz="1500">
                <a:solidFill>
                  <a:schemeClr val="lt1"/>
                </a:solidFill>
              </a:rPr>
              <a:t>}</a:t>
            </a:r>
            <a:endParaRPr sz="1500">
              <a:solidFill>
                <a:schemeClr val="lt1"/>
              </a:solidFill>
            </a:endParaRPr>
          </a:p>
        </p:txBody>
      </p:sp>
      <p:sp>
        <p:nvSpPr>
          <p:cNvPr id="1219" name="Google Shape;1219;g118aac98dc9_0_1129"/>
          <p:cNvSpPr txBox="1"/>
          <p:nvPr/>
        </p:nvSpPr>
        <p:spPr>
          <a:xfrm>
            <a:off x="6297825" y="3696350"/>
            <a:ext cx="20607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Does this store require evicting any pages to disk?</a:t>
            </a:r>
            <a:endParaRPr b="1" i="0" sz="1400" u="none" cap="none" strike="noStrike">
              <a:solidFill>
                <a:schemeClr val="lt1"/>
              </a:solidFill>
              <a:latin typeface="Source Code Pro"/>
              <a:ea typeface="Source Code Pro"/>
              <a:cs typeface="Source Code Pro"/>
              <a:sym typeface="Source Code Pro"/>
            </a:endParaRPr>
          </a:p>
        </p:txBody>
      </p:sp>
      <p:cxnSp>
        <p:nvCxnSpPr>
          <p:cNvPr id="1220" name="Google Shape;1220;g118aac98dc9_0_1129"/>
          <p:cNvCxnSpPr>
            <a:stCxn id="1219" idx="1"/>
          </p:cNvCxnSpPr>
          <p:nvPr/>
        </p:nvCxnSpPr>
        <p:spPr>
          <a:xfrm flipH="1">
            <a:off x="4943325" y="4219700"/>
            <a:ext cx="1354500" cy="138600"/>
          </a:xfrm>
          <a:prstGeom prst="straightConnector1">
            <a:avLst/>
          </a:prstGeom>
          <a:noFill/>
          <a:ln cap="flat" cmpd="sng" w="19050">
            <a:solidFill>
              <a:schemeClr val="lt1"/>
            </a:solidFill>
            <a:prstDash val="solid"/>
            <a:round/>
            <a:headEnd len="sm" w="sm"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g118aac98dc9_0_113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Testing tips</a:t>
            </a:r>
            <a:endParaRPr/>
          </a:p>
        </p:txBody>
      </p:sp>
      <p:sp>
        <p:nvSpPr>
          <p:cNvPr id="1226" name="Google Shape;1226;g118aac98dc9_0_1136"/>
          <p:cNvSpPr txBox="1"/>
          <p:nvPr>
            <p:ph idx="1" type="body"/>
          </p:nvPr>
        </p:nvSpPr>
        <p:spPr>
          <a:xfrm>
            <a:off x="311700" y="1370300"/>
            <a:ext cx="8520600" cy="3099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For coverage, write test cases that cover every state and transition in your state diagram</a:t>
            </a:r>
            <a:endParaRPr/>
          </a:p>
          <a:p>
            <a:pPr indent="-342900" lvl="0" marL="457200" rtl="0" algn="l">
              <a:lnSpc>
                <a:spcPct val="115000"/>
              </a:lnSpc>
              <a:spcBef>
                <a:spcPts val="0"/>
              </a:spcBef>
              <a:spcAft>
                <a:spcPts val="0"/>
              </a:spcAft>
              <a:buSzPts val="1800"/>
              <a:buChar char="●"/>
            </a:pPr>
            <a:r>
              <a:rPr lang="en"/>
              <a:t>Make sure to test error handling as well!</a:t>
            </a:r>
            <a:endParaRPr/>
          </a:p>
          <a:p>
            <a:pPr indent="-342900" lvl="0" marL="457200" rtl="0" algn="l">
              <a:lnSpc>
                <a:spcPct val="115000"/>
              </a:lnSpc>
              <a:spcBef>
                <a:spcPts val="0"/>
              </a:spcBef>
              <a:spcAft>
                <a:spcPts val="0"/>
              </a:spcAft>
              <a:buSzPts val="1800"/>
              <a:buChar char="●"/>
            </a:pPr>
            <a:r>
              <a:rPr lang="en"/>
              <a:t>You can also control how many physical pages there are in the name of your test case</a:t>
            </a:r>
            <a:endParaRPr/>
          </a:p>
          <a:p>
            <a:pPr indent="-317500" lvl="1" marL="914400" rtl="0" algn="l">
              <a:lnSpc>
                <a:spcPct val="115000"/>
              </a:lnSpc>
              <a:spcBef>
                <a:spcPts val="0"/>
              </a:spcBef>
              <a:spcAft>
                <a:spcPts val="0"/>
              </a:spcAft>
              <a:buSzPts val="1400"/>
              <a:buChar char="○"/>
            </a:pPr>
            <a:r>
              <a:rPr lang="en"/>
              <a:t>testFork.4.cpp will direct the AG to run the test case with 4 pages of physical memory</a:t>
            </a:r>
            <a:endParaRPr/>
          </a:p>
          <a:p>
            <a:pPr indent="-317500" lvl="1" marL="914400" rtl="0" algn="l">
              <a:lnSpc>
                <a:spcPct val="115000"/>
              </a:lnSpc>
              <a:spcBef>
                <a:spcPts val="0"/>
              </a:spcBef>
              <a:spcAft>
                <a:spcPts val="0"/>
              </a:spcAft>
              <a:buSzPts val="1400"/>
              <a:buChar char="○"/>
            </a:pPr>
            <a:r>
              <a:rPr lang="en"/>
              <a:t>Every test case runs with 256 swap blocks</a:t>
            </a:r>
            <a:endParaRPr/>
          </a:p>
          <a:p>
            <a:pPr indent="-342900" lvl="0" marL="457200" rtl="0" algn="l">
              <a:lnSpc>
                <a:spcPct val="115000"/>
              </a:lnSpc>
              <a:spcBef>
                <a:spcPts val="0"/>
              </a:spcBef>
              <a:spcAft>
                <a:spcPts val="0"/>
              </a:spcAft>
              <a:buSzPts val="1800"/>
              <a:buChar char="●"/>
            </a:pPr>
            <a:r>
              <a:rPr lang="en"/>
              <a:t>You may use lampson83.txt, data1.bin, data2.bin, data3.bin, and data4.bin in the test cases you submit to the AG</a:t>
            </a:r>
            <a:endParaRPr/>
          </a:p>
          <a:p>
            <a:pPr indent="-317500" lvl="1" marL="914400" rtl="0" algn="l">
              <a:lnSpc>
                <a:spcPct val="115000"/>
              </a:lnSpc>
              <a:spcBef>
                <a:spcPts val="0"/>
              </a:spcBef>
              <a:spcAft>
                <a:spcPts val="0"/>
              </a:spcAft>
              <a:buSzPts val="1400"/>
              <a:buChar char="○"/>
            </a:pPr>
            <a:r>
              <a:rPr lang="en"/>
              <a:t>You cannot include your own files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g2168979870e_0_6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Recommendations (from last week)</a:t>
            </a:r>
            <a:endParaRPr/>
          </a:p>
        </p:txBody>
      </p:sp>
      <p:sp>
        <p:nvSpPr>
          <p:cNvPr id="1232" name="Google Shape;1232;g2168979870e_0_6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This is a project where it is beneficial to design the complete system before you write any code</a:t>
            </a:r>
            <a:endParaRPr/>
          </a:p>
          <a:p>
            <a:pPr indent="-317500" lvl="1" marL="914400" rtl="0" algn="l">
              <a:lnSpc>
                <a:spcPct val="115000"/>
              </a:lnSpc>
              <a:spcBef>
                <a:spcPts val="0"/>
              </a:spcBef>
              <a:spcAft>
                <a:spcPts val="0"/>
              </a:spcAft>
              <a:buSzPts val="1400"/>
              <a:buChar char="○"/>
            </a:pPr>
            <a:r>
              <a:rPr lang="en"/>
              <a:t>Aim for clear abstractions representing the various entities, with crisp interfaces between them</a:t>
            </a:r>
            <a:endParaRPr/>
          </a:p>
          <a:p>
            <a:pPr indent="-317500" lvl="1" marL="914400" rtl="0" algn="l">
              <a:lnSpc>
                <a:spcPct val="115000"/>
              </a:lnSpc>
              <a:spcBef>
                <a:spcPts val="0"/>
              </a:spcBef>
              <a:spcAft>
                <a:spcPts val="0"/>
              </a:spcAft>
              <a:buSzPts val="1400"/>
              <a:buChar char="○"/>
            </a:pPr>
            <a:r>
              <a:rPr lang="en"/>
              <a:t>It may take several iterations to get a "good" design, and sometimes you can't really tell that a design is not "good" until you are partway through coding it</a:t>
            </a:r>
            <a:endParaRPr/>
          </a:p>
          <a:p>
            <a:pPr indent="-317500" lvl="1" marL="914400" rtl="0" algn="l">
              <a:lnSpc>
                <a:spcPct val="115000"/>
              </a:lnSpc>
              <a:spcBef>
                <a:spcPts val="0"/>
              </a:spcBef>
              <a:spcAft>
                <a:spcPts val="0"/>
              </a:spcAft>
              <a:buSzPts val="1400"/>
              <a:buChar char="○"/>
            </a:pPr>
            <a:r>
              <a:rPr lang="en"/>
              <a:t>Therefore, </a:t>
            </a:r>
            <a:r>
              <a:rPr b="1" lang="en"/>
              <a:t>do not be shy about starting over from a clean sheet</a:t>
            </a:r>
            <a:endParaRPr/>
          </a:p>
          <a:p>
            <a:pPr indent="-317500" lvl="1" marL="914400" rtl="0" algn="l">
              <a:lnSpc>
                <a:spcPct val="115000"/>
              </a:lnSpc>
              <a:spcBef>
                <a:spcPts val="0"/>
              </a:spcBef>
              <a:spcAft>
                <a:spcPts val="0"/>
              </a:spcAft>
              <a:buSzPts val="1400"/>
              <a:buChar char="○"/>
            </a:pPr>
            <a:r>
              <a:rPr lang="en"/>
              <a:t>It can often be faster to start over with a better design than to try to get an existing architecture to work</a:t>
            </a:r>
            <a:endParaRPr b="1"/>
          </a:p>
          <a:p>
            <a:pPr indent="-317500" lvl="1" marL="914400" rtl="0" algn="l">
              <a:lnSpc>
                <a:spcPct val="115000"/>
              </a:lnSpc>
              <a:spcBef>
                <a:spcPts val="0"/>
              </a:spcBef>
              <a:spcAft>
                <a:spcPts val="0"/>
              </a:spcAft>
              <a:buSzPts val="1400"/>
              <a:buChar char="○"/>
            </a:pPr>
            <a:r>
              <a:rPr lang="en"/>
              <a:t>Focus on having clear notions of ownership and responsibility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xEl>
                                              <p:pRg end="0" st="0"/>
                                            </p:txEl>
                                          </p:spTgt>
                                        </p:tgtEl>
                                        <p:attrNameLst>
                                          <p:attrName>style.visibility</p:attrName>
                                        </p:attrNameLst>
                                      </p:cBhvr>
                                      <p:to>
                                        <p:strVal val="visible"/>
                                      </p:to>
                                    </p:set>
                                    <p:animEffect filter="fade" transition="in">
                                      <p:cBhvr>
                                        <p:cTn dur="1"/>
                                        <p:tgtEl>
                                          <p:spTgt spid="12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xEl>
                                              <p:pRg end="1" st="1"/>
                                            </p:txEl>
                                          </p:spTgt>
                                        </p:tgtEl>
                                        <p:attrNameLst>
                                          <p:attrName>style.visibility</p:attrName>
                                        </p:attrNameLst>
                                      </p:cBhvr>
                                      <p:to>
                                        <p:strVal val="visible"/>
                                      </p:to>
                                    </p:set>
                                    <p:animEffect filter="fade" transition="in">
                                      <p:cBhvr>
                                        <p:cTn dur="1"/>
                                        <p:tgtEl>
                                          <p:spTgt spid="12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xEl>
                                              <p:pRg end="2" st="2"/>
                                            </p:txEl>
                                          </p:spTgt>
                                        </p:tgtEl>
                                        <p:attrNameLst>
                                          <p:attrName>style.visibility</p:attrName>
                                        </p:attrNameLst>
                                      </p:cBhvr>
                                      <p:to>
                                        <p:strVal val="visible"/>
                                      </p:to>
                                    </p:set>
                                    <p:animEffect filter="fade" transition="in">
                                      <p:cBhvr>
                                        <p:cTn dur="1"/>
                                        <p:tgtEl>
                                          <p:spTgt spid="12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xEl>
                                              <p:pRg end="3" st="3"/>
                                            </p:txEl>
                                          </p:spTgt>
                                        </p:tgtEl>
                                        <p:attrNameLst>
                                          <p:attrName>style.visibility</p:attrName>
                                        </p:attrNameLst>
                                      </p:cBhvr>
                                      <p:to>
                                        <p:strVal val="visible"/>
                                      </p:to>
                                    </p:set>
                                    <p:animEffect filter="fade" transition="in">
                                      <p:cBhvr>
                                        <p:cTn dur="1"/>
                                        <p:tgtEl>
                                          <p:spTgt spid="12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xEl>
                                              <p:pRg end="4" st="4"/>
                                            </p:txEl>
                                          </p:spTgt>
                                        </p:tgtEl>
                                        <p:attrNameLst>
                                          <p:attrName>style.visibility</p:attrName>
                                        </p:attrNameLst>
                                      </p:cBhvr>
                                      <p:to>
                                        <p:strVal val="visible"/>
                                      </p:to>
                                    </p:set>
                                    <p:animEffect filter="fade" transition="in">
                                      <p:cBhvr>
                                        <p:cTn dur="1"/>
                                        <p:tgtEl>
                                          <p:spTgt spid="12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xEl>
                                              <p:pRg end="5" st="5"/>
                                            </p:txEl>
                                          </p:spTgt>
                                        </p:tgtEl>
                                        <p:attrNameLst>
                                          <p:attrName>style.visibility</p:attrName>
                                        </p:attrNameLst>
                                      </p:cBhvr>
                                      <p:to>
                                        <p:strVal val="visible"/>
                                      </p:to>
                                    </p:set>
                                    <p:animEffect filter="fade" transition="in">
                                      <p:cBhvr>
                                        <p:cTn dur="1"/>
                                        <p:tgtEl>
                                          <p:spTgt spid="123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g118aac98dc9_0_2659"/>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Lab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18aac98dc9_0_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File-Backed Pages</a:t>
            </a:r>
            <a:endParaRPr/>
          </a:p>
        </p:txBody>
      </p:sp>
      <p:sp>
        <p:nvSpPr>
          <p:cNvPr id="99" name="Google Shape;99;g118aac98dc9_0_4"/>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For file-backed pages, vm_map(filename, block) expects filename to be a C-string in the </a:t>
            </a:r>
            <a:r>
              <a:rPr b="1" lang="en"/>
              <a:t>application's address space</a:t>
            </a:r>
            <a:r>
              <a:rPr lang="en"/>
              <a:t>.</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Therefore, filename is a </a:t>
            </a:r>
            <a:r>
              <a:rPr b="1" lang="en"/>
              <a:t>virtual address</a:t>
            </a:r>
            <a:r>
              <a:rPr lang="en"/>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g118aac98dc9_0_363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en"/>
              <a:t>Question 3</a:t>
            </a:r>
            <a:endParaRPr/>
          </a:p>
        </p:txBody>
      </p:sp>
      <p:sp>
        <p:nvSpPr>
          <p:cNvPr id="1243" name="Google Shape;1243;g118aac98dc9_0_3639"/>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mprotect() is a function that controls how a section of memory may be accessed (see the mprotect manual page for more information).</a:t>
            </a:r>
            <a:endParaRPr/>
          </a:p>
          <a:p>
            <a:pPr indent="0" lvl="0" marL="0" rtl="0" algn="l">
              <a:lnSpc>
                <a:spcPct val="115000"/>
              </a:lnSpc>
              <a:spcBef>
                <a:spcPts val="1600"/>
              </a:spcBef>
              <a:spcAft>
                <a:spcPts val="0"/>
              </a:spcAft>
              <a:buClr>
                <a:srgbClr val="000000"/>
              </a:buClr>
              <a:buSzPts val="1100"/>
              <a:buFont typeface="Arial"/>
              <a:buNone/>
            </a:pPr>
            <a:r>
              <a:rPr lang="en"/>
              <a:t>int mprotect(void *addr, size_t len, int prot)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g118aac98dc9_0_364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Question 3</a:t>
            </a:r>
            <a:endParaRPr/>
          </a:p>
        </p:txBody>
      </p:sp>
      <p:sp>
        <p:nvSpPr>
          <p:cNvPr id="1249" name="Google Shape;1249;g118aac98dc9_0_3644"/>
          <p:cNvSpPr txBox="1"/>
          <p:nvPr>
            <p:ph idx="1" type="body"/>
          </p:nvPr>
        </p:nvSpPr>
        <p:spPr>
          <a:xfrm>
            <a:off x="311700" y="1468825"/>
            <a:ext cx="8520600" cy="33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int mprotect(void *addr, size_t len, int prot) </a:t>
            </a:r>
            <a:endParaRPr/>
          </a:p>
          <a:p>
            <a:pPr indent="0" lvl="0" marL="0" rtl="0" algn="l">
              <a:lnSpc>
                <a:spcPct val="115000"/>
              </a:lnSpc>
              <a:spcBef>
                <a:spcPts val="1600"/>
              </a:spcBef>
              <a:spcAft>
                <a:spcPts val="0"/>
              </a:spcAft>
              <a:buSzPts val="1800"/>
              <a:buNone/>
            </a:pPr>
            <a:r>
              <a:rPr lang="en"/>
              <a:t>To check whether the calling procedure invoked mprotect() with addr and len in the arena, one might write:</a:t>
            </a:r>
            <a:endParaRPr/>
          </a:p>
          <a:p>
            <a:pPr indent="0" lvl="0" marL="0" rtl="0" algn="l">
              <a:lnSpc>
                <a:spcPct val="115000"/>
              </a:lnSpc>
              <a:spcBef>
                <a:spcPts val="1600"/>
              </a:spcBef>
              <a:spcAft>
                <a:spcPts val="0"/>
              </a:spcAft>
              <a:buSzPts val="1800"/>
              <a:buNone/>
            </a:pPr>
            <a:r>
              <a:rPr b="1" lang="en"/>
              <a:t>if (addr &lt; beginArena || addr+len &gt; endArena) { </a:t>
            </a:r>
            <a:endParaRPr b="1"/>
          </a:p>
          <a:p>
            <a:pPr indent="0" lvl="0" marL="0" rtl="0" algn="l">
              <a:lnSpc>
                <a:spcPct val="115000"/>
              </a:lnSpc>
              <a:spcBef>
                <a:spcPts val="0"/>
              </a:spcBef>
              <a:spcAft>
                <a:spcPts val="0"/>
              </a:spcAft>
              <a:buSzPts val="1800"/>
              <a:buNone/>
            </a:pPr>
            <a:r>
              <a:rPr b="1" lang="en"/>
              <a:t>	return -1; </a:t>
            </a:r>
            <a:endParaRPr b="1"/>
          </a:p>
          <a:p>
            <a:pPr indent="0" lvl="0" marL="0" rtl="0" algn="l">
              <a:lnSpc>
                <a:spcPct val="115000"/>
              </a:lnSpc>
              <a:spcBef>
                <a:spcPts val="0"/>
              </a:spcBef>
              <a:spcAft>
                <a:spcPts val="0"/>
              </a:spcAft>
              <a:buSzPts val="1800"/>
              <a:buNone/>
            </a:pPr>
            <a:r>
              <a:rPr b="1" lang="en"/>
              <a:t>}</a:t>
            </a:r>
            <a:endParaRPr b="1"/>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1600"/>
              </a:spcAft>
              <a:buSzPts val="1800"/>
              <a:buNone/>
            </a:pPr>
            <a:r>
              <a:rPr lang="en"/>
              <a:t>Are the above checks sufficient? If not, how would you remove such a security hole?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g2168979870e_0_494"/>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Multi-Level Paging</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g118aac98dc9_0_120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Multi-level paging</a:t>
            </a:r>
            <a:endParaRPr/>
          </a:p>
        </p:txBody>
      </p:sp>
      <p:sp>
        <p:nvSpPr>
          <p:cNvPr id="1260" name="Google Shape;1260;g118aac98dc9_0_1204"/>
          <p:cNvSpPr txBox="1"/>
          <p:nvPr>
            <p:ph idx="1" type="body"/>
          </p:nvPr>
        </p:nvSpPr>
        <p:spPr>
          <a:xfrm>
            <a:off x="311700" y="1468825"/>
            <a:ext cx="8520600" cy="9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Single level page table takes a lot of memory.</a:t>
            </a:r>
            <a:endParaRPr/>
          </a:p>
          <a:p>
            <a:pPr indent="0" lvl="0" marL="0" rtl="0" algn="l">
              <a:lnSpc>
                <a:spcPct val="115000"/>
              </a:lnSpc>
              <a:spcBef>
                <a:spcPts val="1600"/>
              </a:spcBef>
              <a:spcAft>
                <a:spcPts val="1600"/>
              </a:spcAft>
              <a:buSzPts val="1800"/>
              <a:buNone/>
            </a:pPr>
            <a:r>
              <a:rPr lang="en"/>
              <a:t>Multi-level paging to the rescue!</a:t>
            </a:r>
            <a:endParaRPr/>
          </a:p>
        </p:txBody>
      </p:sp>
      <p:sp>
        <p:nvSpPr>
          <p:cNvPr id="1261" name="Google Shape;1261;g118aac98dc9_0_1204"/>
          <p:cNvSpPr txBox="1"/>
          <p:nvPr/>
        </p:nvSpPr>
        <p:spPr>
          <a:xfrm>
            <a:off x="5513300" y="3011250"/>
            <a:ext cx="2312100" cy="982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Source Code Pro"/>
                <a:ea typeface="Source Code Pro"/>
                <a:cs typeface="Source Code Pro"/>
                <a:sym typeface="Source Code Pro"/>
              </a:rPr>
              <a:t>Where do the memory</a:t>
            </a:r>
            <a:r>
              <a:rPr b="0" i="0" lang="en" sz="1600" u="none" cap="none" strike="noStrike">
                <a:solidFill>
                  <a:srgbClr val="000000"/>
                </a:solidFill>
                <a:latin typeface="Source Code Pro"/>
                <a:ea typeface="Source Code Pro"/>
                <a:cs typeface="Source Code Pro"/>
                <a:sym typeface="Source Code Pro"/>
              </a:rPr>
              <a:t> </a:t>
            </a:r>
            <a:r>
              <a:rPr b="1" i="0" lang="en" sz="1600" u="none" cap="none" strike="noStrike">
                <a:solidFill>
                  <a:srgbClr val="000000"/>
                </a:solidFill>
                <a:latin typeface="Source Code Pro"/>
                <a:ea typeface="Source Code Pro"/>
                <a:cs typeface="Source Code Pro"/>
                <a:sym typeface="Source Code Pro"/>
              </a:rPr>
              <a:t>savings come from?</a:t>
            </a:r>
            <a:endParaRPr b="1" i="0" sz="1600" u="none" cap="none" strike="noStrike">
              <a:solidFill>
                <a:srgbClr val="000000"/>
              </a:solidFill>
              <a:latin typeface="Source Code Pro"/>
              <a:ea typeface="Source Code Pro"/>
              <a:cs typeface="Source Code Pro"/>
              <a:sym typeface="Source Code Pro"/>
            </a:endParaRPr>
          </a:p>
        </p:txBody>
      </p:sp>
      <p:grpSp>
        <p:nvGrpSpPr>
          <p:cNvPr id="1262" name="Google Shape;1262;g118aac98dc9_0_1204"/>
          <p:cNvGrpSpPr/>
          <p:nvPr/>
        </p:nvGrpSpPr>
        <p:grpSpPr>
          <a:xfrm>
            <a:off x="508675" y="2926150"/>
            <a:ext cx="4235477" cy="1661083"/>
            <a:chOff x="692433" y="2980067"/>
            <a:chExt cx="5647302" cy="2214777"/>
          </a:xfrm>
        </p:grpSpPr>
        <p:grpSp>
          <p:nvGrpSpPr>
            <p:cNvPr id="1263" name="Google Shape;1263;g118aac98dc9_0_1204"/>
            <p:cNvGrpSpPr/>
            <p:nvPr/>
          </p:nvGrpSpPr>
          <p:grpSpPr>
            <a:xfrm>
              <a:off x="4141695" y="3079376"/>
              <a:ext cx="2198040" cy="253200"/>
              <a:chOff x="4141695" y="3079376"/>
              <a:chExt cx="2198040" cy="253200"/>
            </a:xfrm>
          </p:grpSpPr>
          <p:sp>
            <p:nvSpPr>
              <p:cNvPr id="1264" name="Google Shape;1264;g118aac98dc9_0_1204"/>
              <p:cNvSpPr/>
              <p:nvPr/>
            </p:nvSpPr>
            <p:spPr>
              <a:xfrm>
                <a:off x="4141695" y="3079376"/>
                <a:ext cx="277800" cy="253200"/>
              </a:xfrm>
              <a:prstGeom prst="rect">
                <a:avLst/>
              </a:prstGeom>
              <a:solidFill>
                <a:schemeClr val="dk1"/>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65" name="Google Shape;1265;g118aac98dc9_0_1204"/>
              <p:cNvSpPr/>
              <p:nvPr/>
            </p:nvSpPr>
            <p:spPr>
              <a:xfrm>
                <a:off x="4416015" y="3079376"/>
                <a:ext cx="277800" cy="253200"/>
              </a:xfrm>
              <a:prstGeom prst="rect">
                <a:avLst/>
              </a:prstGeom>
              <a:solidFill>
                <a:schemeClr val="dk1"/>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66" name="Google Shape;1266;g118aac98dc9_0_1204"/>
              <p:cNvSpPr/>
              <p:nvPr/>
            </p:nvSpPr>
            <p:spPr>
              <a:xfrm>
                <a:off x="4690335" y="3079376"/>
                <a:ext cx="277800" cy="253200"/>
              </a:xfrm>
              <a:prstGeom prst="rect">
                <a:avLst/>
              </a:prstGeom>
              <a:solidFill>
                <a:schemeClr val="dk1"/>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67" name="Google Shape;1267;g118aac98dc9_0_1204"/>
              <p:cNvSpPr/>
              <p:nvPr/>
            </p:nvSpPr>
            <p:spPr>
              <a:xfrm>
                <a:off x="4964655" y="3079376"/>
                <a:ext cx="277800" cy="253200"/>
              </a:xfrm>
              <a:prstGeom prst="rect">
                <a:avLst/>
              </a:prstGeom>
              <a:solidFill>
                <a:schemeClr val="dk1"/>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68" name="Google Shape;1268;g118aac98dc9_0_1204"/>
              <p:cNvSpPr/>
              <p:nvPr/>
            </p:nvSpPr>
            <p:spPr>
              <a:xfrm>
                <a:off x="5238975" y="3079376"/>
                <a:ext cx="277800" cy="253200"/>
              </a:xfrm>
              <a:prstGeom prst="rect">
                <a:avLst/>
              </a:prstGeom>
              <a:solidFill>
                <a:schemeClr val="dk1"/>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69" name="Google Shape;1269;g118aac98dc9_0_1204"/>
              <p:cNvSpPr/>
              <p:nvPr/>
            </p:nvSpPr>
            <p:spPr>
              <a:xfrm>
                <a:off x="5513295" y="3079376"/>
                <a:ext cx="277800" cy="253200"/>
              </a:xfrm>
              <a:prstGeom prst="rect">
                <a:avLst/>
              </a:prstGeom>
              <a:solidFill>
                <a:schemeClr val="dk1"/>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70" name="Google Shape;1270;g118aac98dc9_0_1204"/>
              <p:cNvSpPr/>
              <p:nvPr/>
            </p:nvSpPr>
            <p:spPr>
              <a:xfrm>
                <a:off x="5787615" y="3079376"/>
                <a:ext cx="277800" cy="253200"/>
              </a:xfrm>
              <a:prstGeom prst="rect">
                <a:avLst/>
              </a:prstGeom>
              <a:solidFill>
                <a:schemeClr val="dk1"/>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71" name="Google Shape;1271;g118aac98dc9_0_1204"/>
              <p:cNvSpPr/>
              <p:nvPr/>
            </p:nvSpPr>
            <p:spPr>
              <a:xfrm>
                <a:off x="6061935" y="3079376"/>
                <a:ext cx="277800" cy="253200"/>
              </a:xfrm>
              <a:prstGeom prst="rect">
                <a:avLst/>
              </a:prstGeom>
              <a:solidFill>
                <a:schemeClr val="dk1"/>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grpSp>
        <p:grpSp>
          <p:nvGrpSpPr>
            <p:cNvPr id="1272" name="Google Shape;1272;g118aac98dc9_0_1204"/>
            <p:cNvGrpSpPr/>
            <p:nvPr/>
          </p:nvGrpSpPr>
          <p:grpSpPr>
            <a:xfrm>
              <a:off x="1501589" y="4160420"/>
              <a:ext cx="2198040" cy="253200"/>
              <a:chOff x="4141695" y="3079376"/>
              <a:chExt cx="2198040" cy="253200"/>
            </a:xfrm>
          </p:grpSpPr>
          <p:sp>
            <p:nvSpPr>
              <p:cNvPr id="1273" name="Google Shape;1273;g118aac98dc9_0_1204"/>
              <p:cNvSpPr/>
              <p:nvPr/>
            </p:nvSpPr>
            <p:spPr>
              <a:xfrm>
                <a:off x="414169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74" name="Google Shape;1274;g118aac98dc9_0_1204"/>
              <p:cNvSpPr/>
              <p:nvPr/>
            </p:nvSpPr>
            <p:spPr>
              <a:xfrm>
                <a:off x="441601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75" name="Google Shape;1275;g118aac98dc9_0_1204"/>
              <p:cNvSpPr/>
              <p:nvPr/>
            </p:nvSpPr>
            <p:spPr>
              <a:xfrm>
                <a:off x="469033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76" name="Google Shape;1276;g118aac98dc9_0_1204"/>
              <p:cNvSpPr/>
              <p:nvPr/>
            </p:nvSpPr>
            <p:spPr>
              <a:xfrm>
                <a:off x="496465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77" name="Google Shape;1277;g118aac98dc9_0_1204"/>
              <p:cNvSpPr/>
              <p:nvPr/>
            </p:nvSpPr>
            <p:spPr>
              <a:xfrm>
                <a:off x="523897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78" name="Google Shape;1278;g118aac98dc9_0_1204"/>
              <p:cNvSpPr/>
              <p:nvPr/>
            </p:nvSpPr>
            <p:spPr>
              <a:xfrm>
                <a:off x="551329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79" name="Google Shape;1279;g118aac98dc9_0_1204"/>
              <p:cNvSpPr/>
              <p:nvPr/>
            </p:nvSpPr>
            <p:spPr>
              <a:xfrm>
                <a:off x="578761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80" name="Google Shape;1280;g118aac98dc9_0_1204"/>
              <p:cNvSpPr/>
              <p:nvPr/>
            </p:nvSpPr>
            <p:spPr>
              <a:xfrm>
                <a:off x="606193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grpSp>
        <p:cxnSp>
          <p:nvCxnSpPr>
            <p:cNvPr id="1281" name="Google Shape;1281;g118aac98dc9_0_1204"/>
            <p:cNvCxnSpPr>
              <a:stCxn id="1264" idx="2"/>
            </p:cNvCxnSpPr>
            <p:nvPr/>
          </p:nvCxnSpPr>
          <p:spPr>
            <a:xfrm flipH="1">
              <a:off x="2598495" y="3332576"/>
              <a:ext cx="1682100" cy="828000"/>
            </a:xfrm>
            <a:prstGeom prst="straightConnector1">
              <a:avLst/>
            </a:prstGeom>
            <a:noFill/>
            <a:ln cap="flat" cmpd="sng" w="34925">
              <a:solidFill>
                <a:srgbClr val="000000"/>
              </a:solidFill>
              <a:prstDash val="solid"/>
              <a:round/>
              <a:headEnd len="sm" w="sm" type="none"/>
              <a:tailEnd len="med" w="med" type="triangle"/>
            </a:ln>
          </p:spPr>
        </p:cxnSp>
        <p:grpSp>
          <p:nvGrpSpPr>
            <p:cNvPr id="1282" name="Google Shape;1282;g118aac98dc9_0_1204"/>
            <p:cNvGrpSpPr/>
            <p:nvPr/>
          </p:nvGrpSpPr>
          <p:grpSpPr>
            <a:xfrm>
              <a:off x="2801771" y="4941644"/>
              <a:ext cx="2198040" cy="253200"/>
              <a:chOff x="4141695" y="3079376"/>
              <a:chExt cx="2198040" cy="253200"/>
            </a:xfrm>
          </p:grpSpPr>
          <p:sp>
            <p:nvSpPr>
              <p:cNvPr id="1283" name="Google Shape;1283;g118aac98dc9_0_1204"/>
              <p:cNvSpPr/>
              <p:nvPr/>
            </p:nvSpPr>
            <p:spPr>
              <a:xfrm>
                <a:off x="414169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84" name="Google Shape;1284;g118aac98dc9_0_1204"/>
              <p:cNvSpPr/>
              <p:nvPr/>
            </p:nvSpPr>
            <p:spPr>
              <a:xfrm>
                <a:off x="441601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85" name="Google Shape;1285;g118aac98dc9_0_1204"/>
              <p:cNvSpPr/>
              <p:nvPr/>
            </p:nvSpPr>
            <p:spPr>
              <a:xfrm>
                <a:off x="469033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86" name="Google Shape;1286;g118aac98dc9_0_1204"/>
              <p:cNvSpPr/>
              <p:nvPr/>
            </p:nvSpPr>
            <p:spPr>
              <a:xfrm>
                <a:off x="496465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87" name="Google Shape;1287;g118aac98dc9_0_1204"/>
              <p:cNvSpPr/>
              <p:nvPr/>
            </p:nvSpPr>
            <p:spPr>
              <a:xfrm>
                <a:off x="523897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88" name="Google Shape;1288;g118aac98dc9_0_1204"/>
              <p:cNvSpPr/>
              <p:nvPr/>
            </p:nvSpPr>
            <p:spPr>
              <a:xfrm>
                <a:off x="551329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89" name="Google Shape;1289;g118aac98dc9_0_1204"/>
              <p:cNvSpPr/>
              <p:nvPr/>
            </p:nvSpPr>
            <p:spPr>
              <a:xfrm>
                <a:off x="578761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90" name="Google Shape;1290;g118aac98dc9_0_1204"/>
              <p:cNvSpPr/>
              <p:nvPr/>
            </p:nvSpPr>
            <p:spPr>
              <a:xfrm>
                <a:off x="6061935" y="3079376"/>
                <a:ext cx="277800" cy="253200"/>
              </a:xfrm>
              <a:prstGeom prst="rect">
                <a:avLst/>
              </a:prstGeom>
              <a:solidFill>
                <a:schemeClr val="accent4"/>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grpSp>
        <p:cxnSp>
          <p:nvCxnSpPr>
            <p:cNvPr id="1291" name="Google Shape;1291;g118aac98dc9_0_1204"/>
            <p:cNvCxnSpPr>
              <a:stCxn id="1265" idx="2"/>
            </p:cNvCxnSpPr>
            <p:nvPr/>
          </p:nvCxnSpPr>
          <p:spPr>
            <a:xfrm flipH="1">
              <a:off x="3898815" y="3332576"/>
              <a:ext cx="656100" cy="1609200"/>
            </a:xfrm>
            <a:prstGeom prst="straightConnector1">
              <a:avLst/>
            </a:prstGeom>
            <a:noFill/>
            <a:ln cap="flat" cmpd="sng" w="34925">
              <a:solidFill>
                <a:srgbClr val="000000"/>
              </a:solidFill>
              <a:prstDash val="solid"/>
              <a:round/>
              <a:headEnd len="sm" w="sm" type="none"/>
              <a:tailEnd len="med" w="med" type="triangle"/>
            </a:ln>
          </p:spPr>
        </p:cxnSp>
        <p:sp>
          <p:nvSpPr>
            <p:cNvPr id="1292" name="Google Shape;1292;g118aac98dc9_0_1204"/>
            <p:cNvSpPr txBox="1"/>
            <p:nvPr/>
          </p:nvSpPr>
          <p:spPr>
            <a:xfrm>
              <a:off x="3474795" y="2980067"/>
              <a:ext cx="594000" cy="369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L1</a:t>
              </a:r>
              <a:endParaRPr b="1" i="0" sz="1400" u="none" cap="none" strike="noStrike">
                <a:solidFill>
                  <a:srgbClr val="000000"/>
                </a:solidFill>
                <a:latin typeface="Calibri"/>
                <a:ea typeface="Calibri"/>
                <a:cs typeface="Calibri"/>
                <a:sym typeface="Calibri"/>
              </a:endParaRPr>
            </a:p>
          </p:txBody>
        </p:sp>
        <p:sp>
          <p:nvSpPr>
            <p:cNvPr id="1293" name="Google Shape;1293;g118aac98dc9_0_1204"/>
            <p:cNvSpPr txBox="1"/>
            <p:nvPr/>
          </p:nvSpPr>
          <p:spPr>
            <a:xfrm>
              <a:off x="692433" y="4044200"/>
              <a:ext cx="656100" cy="369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L2</a:t>
              </a:r>
              <a:endParaRPr b="1" i="0" sz="1400" u="none" cap="none" strike="noStrike">
                <a:solidFill>
                  <a:srgbClr val="000000"/>
                </a:solidFill>
                <a:latin typeface="Calibri"/>
                <a:ea typeface="Calibri"/>
                <a:cs typeface="Calibri"/>
                <a:sym typeface="Calibri"/>
              </a:endParaRPr>
            </a:p>
          </p:txBody>
        </p:sp>
      </p:grpSp>
      <p:sp>
        <p:nvSpPr>
          <p:cNvPr id="1294" name="Google Shape;1294;g118aac98dc9_0_1204"/>
          <p:cNvSpPr/>
          <p:nvPr/>
        </p:nvSpPr>
        <p:spPr>
          <a:xfrm>
            <a:off x="3683035" y="3272749"/>
            <a:ext cx="1541100" cy="1267200"/>
          </a:xfrm>
          <a:prstGeom prst="ellipse">
            <a:avLst/>
          </a:prstGeom>
          <a:noFill/>
          <a:ln cap="flat" cmpd="sng" w="47625">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g118aac98dc9_0_1243"/>
          <p:cNvSpPr txBox="1"/>
          <p:nvPr>
            <p:ph type="title"/>
          </p:nvPr>
        </p:nvSpPr>
        <p:spPr>
          <a:xfrm>
            <a:off x="311700" y="372500"/>
            <a:ext cx="27432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Multi-level paging</a:t>
            </a:r>
            <a:endParaRPr/>
          </a:p>
        </p:txBody>
      </p:sp>
      <p:grpSp>
        <p:nvGrpSpPr>
          <p:cNvPr id="1300" name="Google Shape;1300;g118aac98dc9_0_1243"/>
          <p:cNvGrpSpPr/>
          <p:nvPr/>
        </p:nvGrpSpPr>
        <p:grpSpPr>
          <a:xfrm>
            <a:off x="3423900" y="873550"/>
            <a:ext cx="3838200" cy="413200"/>
            <a:chOff x="4869725" y="1607050"/>
            <a:chExt cx="3838200" cy="413200"/>
          </a:xfrm>
        </p:grpSpPr>
        <p:sp>
          <p:nvSpPr>
            <p:cNvPr id="1301" name="Google Shape;1301;g118aac98dc9_0_1243"/>
            <p:cNvSpPr/>
            <p:nvPr/>
          </p:nvSpPr>
          <p:spPr>
            <a:xfrm>
              <a:off x="4869725" y="1607050"/>
              <a:ext cx="3838200" cy="404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g118aac98dc9_0_1243"/>
            <p:cNvSpPr/>
            <p:nvPr/>
          </p:nvSpPr>
          <p:spPr>
            <a:xfrm>
              <a:off x="4869725" y="1616150"/>
              <a:ext cx="1148400" cy="40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L1 index</a:t>
              </a:r>
              <a:endParaRPr b="0" i="0" sz="1400" u="none" cap="none" strike="noStrike">
                <a:solidFill>
                  <a:schemeClr val="lt1"/>
                </a:solidFill>
                <a:latin typeface="Source Code Pro"/>
                <a:ea typeface="Source Code Pro"/>
                <a:cs typeface="Source Code Pro"/>
                <a:sym typeface="Source Code Pro"/>
              </a:endParaRPr>
            </a:p>
          </p:txBody>
        </p:sp>
        <p:sp>
          <p:nvSpPr>
            <p:cNvPr id="1303" name="Google Shape;1303;g118aac98dc9_0_1243"/>
            <p:cNvSpPr/>
            <p:nvPr/>
          </p:nvSpPr>
          <p:spPr>
            <a:xfrm>
              <a:off x="7612925" y="1616150"/>
              <a:ext cx="1095000" cy="404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Offset</a:t>
              </a:r>
              <a:endParaRPr b="0" i="0" sz="1400" u="none" cap="none" strike="noStrike">
                <a:solidFill>
                  <a:schemeClr val="lt1"/>
                </a:solidFill>
                <a:latin typeface="Source Code Pro"/>
                <a:ea typeface="Source Code Pro"/>
                <a:cs typeface="Source Code Pro"/>
                <a:sym typeface="Source Code Pro"/>
              </a:endParaRPr>
            </a:p>
          </p:txBody>
        </p:sp>
      </p:grpSp>
      <p:sp>
        <p:nvSpPr>
          <p:cNvPr id="1304" name="Google Shape;1304;g118aac98dc9_0_1243"/>
          <p:cNvSpPr txBox="1"/>
          <p:nvPr/>
        </p:nvSpPr>
        <p:spPr>
          <a:xfrm>
            <a:off x="3423900" y="372500"/>
            <a:ext cx="2743200" cy="38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Source Code Pro"/>
                <a:ea typeface="Source Code Pro"/>
                <a:cs typeface="Source Code Pro"/>
                <a:sym typeface="Source Code Pro"/>
              </a:rPr>
              <a:t>Virtual address</a:t>
            </a:r>
            <a:endParaRPr b="0" i="0" sz="1600" u="none" cap="none" strike="noStrike">
              <a:solidFill>
                <a:srgbClr val="000000"/>
              </a:solidFill>
              <a:latin typeface="Source Code Pro"/>
              <a:ea typeface="Source Code Pro"/>
              <a:cs typeface="Source Code Pro"/>
              <a:sym typeface="Source Code Pro"/>
            </a:endParaRPr>
          </a:p>
        </p:txBody>
      </p:sp>
      <p:grpSp>
        <p:nvGrpSpPr>
          <p:cNvPr id="1305" name="Google Shape;1305;g118aac98dc9_0_1243"/>
          <p:cNvGrpSpPr/>
          <p:nvPr/>
        </p:nvGrpSpPr>
        <p:grpSpPr>
          <a:xfrm>
            <a:off x="4501100" y="3902275"/>
            <a:ext cx="4242075" cy="1046738"/>
            <a:chOff x="4501100" y="3902275"/>
            <a:chExt cx="4242075" cy="1046738"/>
          </a:xfrm>
        </p:grpSpPr>
        <p:grpSp>
          <p:nvGrpSpPr>
            <p:cNvPr id="1306" name="Google Shape;1306;g118aac98dc9_0_1243"/>
            <p:cNvGrpSpPr/>
            <p:nvPr/>
          </p:nvGrpSpPr>
          <p:grpSpPr>
            <a:xfrm>
              <a:off x="4904975" y="4535813"/>
              <a:ext cx="3838200" cy="413200"/>
              <a:chOff x="4869725" y="1607050"/>
              <a:chExt cx="3838200" cy="413200"/>
            </a:xfrm>
          </p:grpSpPr>
          <p:sp>
            <p:nvSpPr>
              <p:cNvPr id="1307" name="Google Shape;1307;g118aac98dc9_0_1243"/>
              <p:cNvSpPr/>
              <p:nvPr/>
            </p:nvSpPr>
            <p:spPr>
              <a:xfrm>
                <a:off x="4869725" y="1607050"/>
                <a:ext cx="3838200" cy="404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118aac98dc9_0_1243"/>
              <p:cNvSpPr/>
              <p:nvPr/>
            </p:nvSpPr>
            <p:spPr>
              <a:xfrm>
                <a:off x="4869725" y="1616150"/>
                <a:ext cx="2509200" cy="404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Physical page num</a:t>
                </a:r>
                <a:endParaRPr b="0" i="0" sz="1400" u="none" cap="none" strike="noStrike">
                  <a:solidFill>
                    <a:schemeClr val="lt1"/>
                  </a:solidFill>
                  <a:latin typeface="Source Code Pro"/>
                  <a:ea typeface="Source Code Pro"/>
                  <a:cs typeface="Source Code Pro"/>
                  <a:sym typeface="Source Code Pro"/>
                </a:endParaRPr>
              </a:p>
            </p:txBody>
          </p:sp>
          <p:sp>
            <p:nvSpPr>
              <p:cNvPr id="1309" name="Google Shape;1309;g118aac98dc9_0_1243"/>
              <p:cNvSpPr/>
              <p:nvPr/>
            </p:nvSpPr>
            <p:spPr>
              <a:xfrm>
                <a:off x="7378925" y="1616150"/>
                <a:ext cx="1329000" cy="404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Offset</a:t>
                </a:r>
                <a:endParaRPr b="0" i="0" sz="1400" u="none" cap="none" strike="noStrike">
                  <a:solidFill>
                    <a:schemeClr val="lt1"/>
                  </a:solidFill>
                  <a:latin typeface="Source Code Pro"/>
                  <a:ea typeface="Source Code Pro"/>
                  <a:cs typeface="Source Code Pro"/>
                  <a:sym typeface="Source Code Pro"/>
                </a:endParaRPr>
              </a:p>
            </p:txBody>
          </p:sp>
        </p:grpSp>
        <p:sp>
          <p:nvSpPr>
            <p:cNvPr id="1310" name="Google Shape;1310;g118aac98dc9_0_1243"/>
            <p:cNvSpPr txBox="1"/>
            <p:nvPr/>
          </p:nvSpPr>
          <p:spPr>
            <a:xfrm>
              <a:off x="4501100" y="4098175"/>
              <a:ext cx="2176200" cy="38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Source Code Pro"/>
                  <a:ea typeface="Source Code Pro"/>
                  <a:cs typeface="Source Code Pro"/>
                  <a:sym typeface="Source Code Pro"/>
                </a:rPr>
                <a:t>Physical address</a:t>
              </a:r>
              <a:endParaRPr b="0" i="0" sz="1600" u="none" cap="none" strike="noStrike">
                <a:solidFill>
                  <a:srgbClr val="000000"/>
                </a:solidFill>
                <a:latin typeface="Source Code Pro"/>
                <a:ea typeface="Source Code Pro"/>
                <a:cs typeface="Source Code Pro"/>
                <a:sym typeface="Source Code Pro"/>
              </a:endParaRPr>
            </a:p>
          </p:txBody>
        </p:sp>
        <p:cxnSp>
          <p:nvCxnSpPr>
            <p:cNvPr id="1311" name="Google Shape;1311;g118aac98dc9_0_1243"/>
            <p:cNvCxnSpPr>
              <a:stCxn id="1312" idx="2"/>
            </p:cNvCxnSpPr>
            <p:nvPr/>
          </p:nvCxnSpPr>
          <p:spPr>
            <a:xfrm flipH="1">
              <a:off x="6996300" y="3902275"/>
              <a:ext cx="1211400" cy="580200"/>
            </a:xfrm>
            <a:prstGeom prst="straightConnector1">
              <a:avLst/>
            </a:prstGeom>
            <a:noFill/>
            <a:ln cap="flat" cmpd="sng" w="38100">
              <a:solidFill>
                <a:schemeClr val="accent2"/>
              </a:solidFill>
              <a:prstDash val="solid"/>
              <a:round/>
              <a:headEnd len="sm" w="sm" type="none"/>
              <a:tailEnd len="med" w="med" type="stealth"/>
            </a:ln>
          </p:spPr>
        </p:cxnSp>
      </p:grpSp>
      <p:sp>
        <p:nvSpPr>
          <p:cNvPr id="1313" name="Google Shape;1313;g118aac98dc9_0_1243"/>
          <p:cNvSpPr/>
          <p:nvPr/>
        </p:nvSpPr>
        <p:spPr>
          <a:xfrm>
            <a:off x="4572200" y="882625"/>
            <a:ext cx="1594800" cy="3843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L2 index</a:t>
            </a:r>
            <a:endParaRPr b="0" i="0" sz="1400" u="none" cap="none" strike="noStrike">
              <a:solidFill>
                <a:schemeClr val="lt1"/>
              </a:solidFill>
              <a:latin typeface="Source Code Pro"/>
              <a:ea typeface="Source Code Pro"/>
              <a:cs typeface="Source Code Pro"/>
              <a:sym typeface="Source Code Pro"/>
            </a:endParaRPr>
          </a:p>
        </p:txBody>
      </p:sp>
      <p:grpSp>
        <p:nvGrpSpPr>
          <p:cNvPr id="1314" name="Google Shape;1314;g118aac98dc9_0_1243"/>
          <p:cNvGrpSpPr/>
          <p:nvPr/>
        </p:nvGrpSpPr>
        <p:grpSpPr>
          <a:xfrm>
            <a:off x="3455550" y="1318550"/>
            <a:ext cx="2328000" cy="1314900"/>
            <a:chOff x="3455550" y="1318550"/>
            <a:chExt cx="2328000" cy="1314900"/>
          </a:xfrm>
        </p:grpSpPr>
        <p:sp>
          <p:nvSpPr>
            <p:cNvPr id="1315" name="Google Shape;1315;g118aac98dc9_0_1243"/>
            <p:cNvSpPr txBox="1"/>
            <p:nvPr/>
          </p:nvSpPr>
          <p:spPr>
            <a:xfrm>
              <a:off x="3807450" y="1318550"/>
              <a:ext cx="1818000" cy="38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Source Code Pro"/>
                  <a:ea typeface="Source Code Pro"/>
                  <a:cs typeface="Source Code Pro"/>
                  <a:sym typeface="Source Code Pro"/>
                </a:rPr>
                <a:t>L1 Page Table</a:t>
              </a:r>
              <a:endParaRPr b="0" i="0" sz="1600" u="none" cap="none" strike="noStrike">
                <a:solidFill>
                  <a:srgbClr val="000000"/>
                </a:solidFill>
                <a:latin typeface="Source Code Pro"/>
                <a:ea typeface="Source Code Pro"/>
                <a:cs typeface="Source Code Pro"/>
                <a:sym typeface="Source Code Pro"/>
              </a:endParaRPr>
            </a:p>
          </p:txBody>
        </p:sp>
        <p:grpSp>
          <p:nvGrpSpPr>
            <p:cNvPr id="1316" name="Google Shape;1316;g118aac98dc9_0_1243"/>
            <p:cNvGrpSpPr/>
            <p:nvPr/>
          </p:nvGrpSpPr>
          <p:grpSpPr>
            <a:xfrm>
              <a:off x="3807450" y="1732850"/>
              <a:ext cx="1976100" cy="900600"/>
              <a:chOff x="311700" y="2771525"/>
              <a:chExt cx="1976100" cy="900600"/>
            </a:xfrm>
          </p:grpSpPr>
          <p:sp>
            <p:nvSpPr>
              <p:cNvPr id="1317" name="Google Shape;1317;g118aac98dc9_0_1243"/>
              <p:cNvSpPr/>
              <p:nvPr/>
            </p:nvSpPr>
            <p:spPr>
              <a:xfrm>
                <a:off x="311700" y="3076325"/>
                <a:ext cx="985500" cy="291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0</a:t>
                </a:r>
                <a:endParaRPr b="0" i="0" sz="1400" u="none" cap="none" strike="noStrike">
                  <a:solidFill>
                    <a:schemeClr val="lt1"/>
                  </a:solidFill>
                  <a:latin typeface="Source Code Pro"/>
                  <a:ea typeface="Source Code Pro"/>
                  <a:cs typeface="Source Code Pro"/>
                  <a:sym typeface="Source Code Pro"/>
                </a:endParaRPr>
              </a:p>
            </p:txBody>
          </p:sp>
          <p:sp>
            <p:nvSpPr>
              <p:cNvPr id="1318" name="Google Shape;1318;g118aac98dc9_0_1243"/>
              <p:cNvSpPr/>
              <p:nvPr/>
            </p:nvSpPr>
            <p:spPr>
              <a:xfrm>
                <a:off x="311700" y="3381125"/>
                <a:ext cx="985500" cy="291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1</a:t>
                </a:r>
                <a:endParaRPr b="0" i="0" sz="1400" u="none" cap="none" strike="noStrike">
                  <a:solidFill>
                    <a:schemeClr val="lt1"/>
                  </a:solidFill>
                  <a:latin typeface="Source Code Pro"/>
                  <a:ea typeface="Source Code Pro"/>
                  <a:cs typeface="Source Code Pro"/>
                  <a:sym typeface="Source Code Pro"/>
                </a:endParaRPr>
              </a:p>
            </p:txBody>
          </p:sp>
          <p:sp>
            <p:nvSpPr>
              <p:cNvPr id="1319" name="Google Shape;1319;g118aac98dc9_0_1243"/>
              <p:cNvSpPr/>
              <p:nvPr/>
            </p:nvSpPr>
            <p:spPr>
              <a:xfrm>
                <a:off x="1302300" y="3076325"/>
                <a:ext cx="985500" cy="2910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Source Code Pro"/>
                  <a:ea typeface="Source Code Pro"/>
                  <a:cs typeface="Source Code Pro"/>
                  <a:sym typeface="Source Code Pro"/>
                </a:endParaRPr>
              </a:p>
            </p:txBody>
          </p:sp>
          <p:sp>
            <p:nvSpPr>
              <p:cNvPr id="1320" name="Google Shape;1320;g118aac98dc9_0_1243"/>
              <p:cNvSpPr/>
              <p:nvPr/>
            </p:nvSpPr>
            <p:spPr>
              <a:xfrm>
                <a:off x="1302300" y="3381125"/>
                <a:ext cx="985500" cy="2910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Source Code Pro"/>
                  <a:ea typeface="Source Code Pro"/>
                  <a:cs typeface="Source Code Pro"/>
                  <a:sym typeface="Source Code Pro"/>
                </a:endParaRPr>
              </a:p>
            </p:txBody>
          </p:sp>
          <p:sp>
            <p:nvSpPr>
              <p:cNvPr id="1321" name="Google Shape;1321;g118aac98dc9_0_1243"/>
              <p:cNvSpPr/>
              <p:nvPr/>
            </p:nvSpPr>
            <p:spPr>
              <a:xfrm>
                <a:off x="311700" y="2771525"/>
                <a:ext cx="985500" cy="291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VPN</a:t>
                </a:r>
                <a:endParaRPr b="1" i="0" sz="1400" u="none" cap="none" strike="noStrike">
                  <a:solidFill>
                    <a:schemeClr val="lt1"/>
                  </a:solidFill>
                  <a:latin typeface="Source Code Pro"/>
                  <a:ea typeface="Source Code Pro"/>
                  <a:cs typeface="Source Code Pro"/>
                  <a:sym typeface="Source Code Pro"/>
                </a:endParaRPr>
              </a:p>
            </p:txBody>
          </p:sp>
          <p:sp>
            <p:nvSpPr>
              <p:cNvPr id="1322" name="Google Shape;1322;g118aac98dc9_0_1243"/>
              <p:cNvSpPr/>
              <p:nvPr/>
            </p:nvSpPr>
            <p:spPr>
              <a:xfrm>
                <a:off x="1302300" y="2771525"/>
                <a:ext cx="985500" cy="2910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L2</a:t>
                </a:r>
                <a:endParaRPr b="1" i="0" sz="1400" u="none" cap="none" strike="noStrike">
                  <a:solidFill>
                    <a:schemeClr val="lt1"/>
                  </a:solidFill>
                  <a:latin typeface="Source Code Pro"/>
                  <a:ea typeface="Source Code Pro"/>
                  <a:cs typeface="Source Code Pro"/>
                  <a:sym typeface="Source Code Pro"/>
                </a:endParaRPr>
              </a:p>
            </p:txBody>
          </p:sp>
        </p:grpSp>
        <p:cxnSp>
          <p:nvCxnSpPr>
            <p:cNvPr id="1323" name="Google Shape;1323;g118aac98dc9_0_1243"/>
            <p:cNvCxnSpPr/>
            <p:nvPr/>
          </p:nvCxnSpPr>
          <p:spPr>
            <a:xfrm>
              <a:off x="3455550" y="1318550"/>
              <a:ext cx="297900" cy="1169400"/>
            </a:xfrm>
            <a:prstGeom prst="straightConnector1">
              <a:avLst/>
            </a:prstGeom>
            <a:noFill/>
            <a:ln cap="flat" cmpd="sng" w="28575">
              <a:solidFill>
                <a:schemeClr val="dk1"/>
              </a:solidFill>
              <a:prstDash val="solid"/>
              <a:round/>
              <a:headEnd len="sm" w="sm" type="none"/>
              <a:tailEnd len="med" w="med" type="triangle"/>
            </a:ln>
          </p:spPr>
        </p:cxnSp>
      </p:grpSp>
      <p:grpSp>
        <p:nvGrpSpPr>
          <p:cNvPr id="1324" name="Google Shape;1324;g118aac98dc9_0_1243"/>
          <p:cNvGrpSpPr/>
          <p:nvPr/>
        </p:nvGrpSpPr>
        <p:grpSpPr>
          <a:xfrm>
            <a:off x="6724350" y="2587375"/>
            <a:ext cx="1976100" cy="1314900"/>
            <a:chOff x="6724350" y="2587375"/>
            <a:chExt cx="1976100" cy="1314900"/>
          </a:xfrm>
        </p:grpSpPr>
        <p:sp>
          <p:nvSpPr>
            <p:cNvPr id="1325" name="Google Shape;1325;g118aac98dc9_0_1243"/>
            <p:cNvSpPr txBox="1"/>
            <p:nvPr/>
          </p:nvSpPr>
          <p:spPr>
            <a:xfrm>
              <a:off x="6724350" y="2587375"/>
              <a:ext cx="1818000" cy="38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Source Code Pro"/>
                  <a:ea typeface="Source Code Pro"/>
                  <a:cs typeface="Source Code Pro"/>
                  <a:sym typeface="Source Code Pro"/>
                </a:rPr>
                <a:t>L2 Page Table</a:t>
              </a:r>
              <a:endParaRPr b="0" i="0" sz="1600" u="none" cap="none" strike="noStrike">
                <a:solidFill>
                  <a:srgbClr val="000000"/>
                </a:solidFill>
                <a:latin typeface="Source Code Pro"/>
                <a:ea typeface="Source Code Pro"/>
                <a:cs typeface="Source Code Pro"/>
                <a:sym typeface="Source Code Pro"/>
              </a:endParaRPr>
            </a:p>
          </p:txBody>
        </p:sp>
        <p:grpSp>
          <p:nvGrpSpPr>
            <p:cNvPr id="1326" name="Google Shape;1326;g118aac98dc9_0_1243"/>
            <p:cNvGrpSpPr/>
            <p:nvPr/>
          </p:nvGrpSpPr>
          <p:grpSpPr>
            <a:xfrm>
              <a:off x="6724350" y="3001675"/>
              <a:ext cx="1976100" cy="900600"/>
              <a:chOff x="311700" y="2771525"/>
              <a:chExt cx="1976100" cy="900600"/>
            </a:xfrm>
          </p:grpSpPr>
          <p:sp>
            <p:nvSpPr>
              <p:cNvPr id="1327" name="Google Shape;1327;g118aac98dc9_0_1243"/>
              <p:cNvSpPr/>
              <p:nvPr/>
            </p:nvSpPr>
            <p:spPr>
              <a:xfrm>
                <a:off x="311700" y="3076325"/>
                <a:ext cx="985500" cy="2910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0</a:t>
                </a:r>
                <a:endParaRPr b="0" i="0" sz="1400" u="none" cap="none" strike="noStrike">
                  <a:solidFill>
                    <a:schemeClr val="lt1"/>
                  </a:solidFill>
                  <a:latin typeface="Source Code Pro"/>
                  <a:ea typeface="Source Code Pro"/>
                  <a:cs typeface="Source Code Pro"/>
                  <a:sym typeface="Source Code Pro"/>
                </a:endParaRPr>
              </a:p>
            </p:txBody>
          </p:sp>
          <p:sp>
            <p:nvSpPr>
              <p:cNvPr id="1328" name="Google Shape;1328;g118aac98dc9_0_1243"/>
              <p:cNvSpPr/>
              <p:nvPr/>
            </p:nvSpPr>
            <p:spPr>
              <a:xfrm>
                <a:off x="311700" y="3381125"/>
                <a:ext cx="985500" cy="2910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1</a:t>
                </a:r>
                <a:endParaRPr b="0" i="0" sz="1400" u="none" cap="none" strike="noStrike">
                  <a:solidFill>
                    <a:schemeClr val="lt1"/>
                  </a:solidFill>
                  <a:latin typeface="Source Code Pro"/>
                  <a:ea typeface="Source Code Pro"/>
                  <a:cs typeface="Source Code Pro"/>
                  <a:sym typeface="Source Code Pro"/>
                </a:endParaRPr>
              </a:p>
            </p:txBody>
          </p:sp>
          <p:sp>
            <p:nvSpPr>
              <p:cNvPr id="1329" name="Google Shape;1329;g118aac98dc9_0_1243"/>
              <p:cNvSpPr/>
              <p:nvPr/>
            </p:nvSpPr>
            <p:spPr>
              <a:xfrm>
                <a:off x="1302300" y="3076325"/>
                <a:ext cx="985500" cy="2910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30</a:t>
                </a:r>
                <a:endParaRPr b="0" i="0" sz="1400" u="none" cap="none" strike="noStrike">
                  <a:solidFill>
                    <a:schemeClr val="lt1"/>
                  </a:solidFill>
                  <a:latin typeface="Source Code Pro"/>
                  <a:ea typeface="Source Code Pro"/>
                  <a:cs typeface="Source Code Pro"/>
                  <a:sym typeface="Source Code Pro"/>
                </a:endParaRPr>
              </a:p>
            </p:txBody>
          </p:sp>
          <p:sp>
            <p:nvSpPr>
              <p:cNvPr id="1312" name="Google Shape;1312;g118aac98dc9_0_1243"/>
              <p:cNvSpPr/>
              <p:nvPr/>
            </p:nvSpPr>
            <p:spPr>
              <a:xfrm>
                <a:off x="1302300" y="3381125"/>
                <a:ext cx="985500" cy="2910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Source Code Pro"/>
                    <a:ea typeface="Source Code Pro"/>
                    <a:cs typeface="Source Code Pro"/>
                    <a:sym typeface="Source Code Pro"/>
                  </a:rPr>
                  <a:t>186</a:t>
                </a:r>
                <a:endParaRPr b="0" i="0" sz="1400" u="none" cap="none" strike="noStrike">
                  <a:solidFill>
                    <a:schemeClr val="lt1"/>
                  </a:solidFill>
                  <a:latin typeface="Source Code Pro"/>
                  <a:ea typeface="Source Code Pro"/>
                  <a:cs typeface="Source Code Pro"/>
                  <a:sym typeface="Source Code Pro"/>
                </a:endParaRPr>
              </a:p>
            </p:txBody>
          </p:sp>
          <p:sp>
            <p:nvSpPr>
              <p:cNvPr id="1330" name="Google Shape;1330;g118aac98dc9_0_1243"/>
              <p:cNvSpPr/>
              <p:nvPr/>
            </p:nvSpPr>
            <p:spPr>
              <a:xfrm>
                <a:off x="311700" y="2771525"/>
                <a:ext cx="985500" cy="2910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VPN</a:t>
                </a:r>
                <a:endParaRPr b="1" i="0" sz="1400" u="none" cap="none" strike="noStrike">
                  <a:solidFill>
                    <a:schemeClr val="lt1"/>
                  </a:solidFill>
                  <a:latin typeface="Source Code Pro"/>
                  <a:ea typeface="Source Code Pro"/>
                  <a:cs typeface="Source Code Pro"/>
                  <a:sym typeface="Source Code Pro"/>
                </a:endParaRPr>
              </a:p>
            </p:txBody>
          </p:sp>
          <p:sp>
            <p:nvSpPr>
              <p:cNvPr id="1331" name="Google Shape;1331;g118aac98dc9_0_1243"/>
              <p:cNvSpPr/>
              <p:nvPr/>
            </p:nvSpPr>
            <p:spPr>
              <a:xfrm>
                <a:off x="1302300" y="2771525"/>
                <a:ext cx="985500" cy="2910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Source Code Pro"/>
                    <a:ea typeface="Source Code Pro"/>
                    <a:cs typeface="Source Code Pro"/>
                    <a:sym typeface="Source Code Pro"/>
                  </a:rPr>
                  <a:t>PPN</a:t>
                </a:r>
                <a:endParaRPr b="1" i="0" sz="1400" u="none" cap="none" strike="noStrike">
                  <a:solidFill>
                    <a:schemeClr val="lt1"/>
                  </a:solidFill>
                  <a:latin typeface="Source Code Pro"/>
                  <a:ea typeface="Source Code Pro"/>
                  <a:cs typeface="Source Code Pro"/>
                  <a:sym typeface="Source Code Pro"/>
                </a:endParaRPr>
              </a:p>
            </p:txBody>
          </p:sp>
        </p:grpSp>
      </p:grpSp>
      <p:cxnSp>
        <p:nvCxnSpPr>
          <p:cNvPr id="1332" name="Google Shape;1332;g118aac98dc9_0_1243"/>
          <p:cNvCxnSpPr>
            <a:stCxn id="1320" idx="3"/>
            <a:endCxn id="1325" idx="1"/>
          </p:cNvCxnSpPr>
          <p:nvPr/>
        </p:nvCxnSpPr>
        <p:spPr>
          <a:xfrm>
            <a:off x="5783550" y="2487950"/>
            <a:ext cx="940800" cy="291600"/>
          </a:xfrm>
          <a:prstGeom prst="straightConnector1">
            <a:avLst/>
          </a:prstGeom>
          <a:noFill/>
          <a:ln cap="flat" cmpd="sng" w="28575">
            <a:solidFill>
              <a:schemeClr val="accent3"/>
            </a:solidFill>
            <a:prstDash val="solid"/>
            <a:round/>
            <a:headEnd len="sm" w="sm" type="none"/>
            <a:tailEnd len="med" w="med" type="triangle"/>
          </a:ln>
        </p:spPr>
      </p:cxnSp>
      <p:cxnSp>
        <p:nvCxnSpPr>
          <p:cNvPr id="1333" name="Google Shape;1333;g118aac98dc9_0_1243"/>
          <p:cNvCxnSpPr/>
          <p:nvPr/>
        </p:nvCxnSpPr>
        <p:spPr>
          <a:xfrm>
            <a:off x="6007400" y="1318425"/>
            <a:ext cx="669900" cy="2424300"/>
          </a:xfrm>
          <a:prstGeom prst="straightConnector1">
            <a:avLst/>
          </a:prstGeom>
          <a:noFill/>
          <a:ln cap="flat" cmpd="sng" w="28575">
            <a:solidFill>
              <a:schemeClr val="accent3"/>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4"/>
                                        </p:tgtEl>
                                        <p:attrNameLst>
                                          <p:attrName>style.visibility</p:attrName>
                                        </p:attrNameLst>
                                      </p:cBhvr>
                                      <p:to>
                                        <p:strVal val="visible"/>
                                      </p:to>
                                    </p:set>
                                    <p:animEffect filter="fade" transition="in">
                                      <p:cBhvr>
                                        <p:cTn dur="500"/>
                                        <p:tgtEl>
                                          <p:spTgt spid="1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2"/>
                                        </p:tgtEl>
                                        <p:attrNameLst>
                                          <p:attrName>style.visibility</p:attrName>
                                        </p:attrNameLst>
                                      </p:cBhvr>
                                      <p:to>
                                        <p:strVal val="visible"/>
                                      </p:to>
                                    </p:set>
                                    <p:animEffect filter="fade" transition="in">
                                      <p:cBhvr>
                                        <p:cTn dur="500"/>
                                        <p:tgtEl>
                                          <p:spTgt spid="1332"/>
                                        </p:tgtEl>
                                      </p:cBhvr>
                                    </p:animEffect>
                                  </p:childTnLst>
                                </p:cTn>
                              </p:par>
                              <p:par>
                                <p:cTn fill="hold" nodeType="withEffect" presetClass="entr" presetID="10" presetSubtype="0">
                                  <p:stCondLst>
                                    <p:cond delay="0"/>
                                  </p:stCondLst>
                                  <p:childTnLst>
                                    <p:set>
                                      <p:cBhvr>
                                        <p:cTn dur="1" fill="hold">
                                          <p:stCondLst>
                                            <p:cond delay="0"/>
                                          </p:stCondLst>
                                        </p:cTn>
                                        <p:tgtEl>
                                          <p:spTgt spid="1324"/>
                                        </p:tgtEl>
                                        <p:attrNameLst>
                                          <p:attrName>style.visibility</p:attrName>
                                        </p:attrNameLst>
                                      </p:cBhvr>
                                      <p:to>
                                        <p:strVal val="visible"/>
                                      </p:to>
                                    </p:set>
                                    <p:animEffect filter="fade" transition="in">
                                      <p:cBhvr>
                                        <p:cTn dur="1000"/>
                                        <p:tgtEl>
                                          <p:spTgt spid="1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3"/>
                                        </p:tgtEl>
                                        <p:attrNameLst>
                                          <p:attrName>style.visibility</p:attrName>
                                        </p:attrNameLst>
                                      </p:cBhvr>
                                      <p:to>
                                        <p:strVal val="visible"/>
                                      </p:to>
                                    </p:set>
                                    <p:animEffect filter="fade" transition="in">
                                      <p:cBhvr>
                                        <p:cTn dur="500"/>
                                        <p:tgtEl>
                                          <p:spTgt spid="1333"/>
                                        </p:tgtEl>
                                      </p:cBhvr>
                                    </p:animEffect>
                                  </p:childTnLst>
                                </p:cTn>
                              </p:par>
                              <p:par>
                                <p:cTn fill="hold" nodeType="withEffect" presetClass="exit" presetID="10" presetSubtype="0">
                                  <p:stCondLst>
                                    <p:cond delay="0"/>
                                  </p:stCondLst>
                                  <p:childTnLst>
                                    <p:animEffect filter="fade" transition="out">
                                      <p:cBhvr>
                                        <p:cTn dur="500"/>
                                        <p:tgtEl>
                                          <p:spTgt spid="1332"/>
                                        </p:tgtEl>
                                      </p:cBhvr>
                                    </p:animEffect>
                                    <p:set>
                                      <p:cBhvr>
                                        <p:cTn dur="1" fill="hold">
                                          <p:stCondLst>
                                            <p:cond delay="500"/>
                                          </p:stCondLst>
                                        </p:cTn>
                                        <p:tgtEl>
                                          <p:spTgt spid="13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5"/>
                                        </p:tgtEl>
                                        <p:attrNameLst>
                                          <p:attrName>style.visibility</p:attrName>
                                        </p:attrNameLst>
                                      </p:cBhvr>
                                      <p:to>
                                        <p:strVal val="visible"/>
                                      </p:to>
                                    </p:set>
                                    <p:animEffect filter="fade" transition="in">
                                      <p:cBhvr>
                                        <p:cTn dur="500"/>
                                        <p:tgtEl>
                                          <p:spTgt spid="1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g118aac98dc9_0_128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Question 1</a:t>
            </a:r>
            <a:endParaRPr/>
          </a:p>
        </p:txBody>
      </p:sp>
      <p:sp>
        <p:nvSpPr>
          <p:cNvPr id="1339" name="Google Shape;1339;g118aac98dc9_0_1281"/>
          <p:cNvSpPr txBox="1"/>
          <p:nvPr/>
        </p:nvSpPr>
        <p:spPr>
          <a:xfrm>
            <a:off x="822950" y="1537225"/>
            <a:ext cx="7543800" cy="3328200"/>
          </a:xfrm>
          <a:prstGeom prst="rect">
            <a:avLst/>
          </a:prstGeom>
          <a:noFill/>
          <a:ln>
            <a:noFill/>
          </a:ln>
        </p:spPr>
        <p:txBody>
          <a:bodyPr anchorCtr="0" anchor="t" bIns="34275" lIns="0" spcFirstLastPara="1" rIns="0" wrap="square" tIns="34275">
            <a:noAutofit/>
          </a:bodyPr>
          <a:lstStyle/>
          <a:p>
            <a:pPr indent="-114300" lvl="0" marL="63500" marR="0" rtl="0" algn="l">
              <a:lnSpc>
                <a:spcPct val="115000"/>
              </a:lnSpc>
              <a:spcBef>
                <a:spcPts val="0"/>
              </a:spcBef>
              <a:spcAft>
                <a:spcPts val="0"/>
              </a:spcAft>
              <a:buClr>
                <a:srgbClr val="E48312"/>
              </a:buClr>
              <a:buSzPts val="1800"/>
              <a:buFont typeface="Source Code Pro"/>
              <a:buChar char=" "/>
            </a:pPr>
            <a:r>
              <a:rPr b="0" i="0" lang="en" sz="1800" u="none" cap="none" strike="noStrike">
                <a:solidFill>
                  <a:srgbClr val="3F3F3F"/>
                </a:solidFill>
                <a:latin typeface="Source Code Pro"/>
                <a:ea typeface="Source Code Pro"/>
                <a:cs typeface="Source Code Pro"/>
                <a:sym typeface="Source Code Pro"/>
              </a:rPr>
              <a:t>Assume </a:t>
            </a:r>
            <a:r>
              <a:rPr b="1" i="0" lang="en" sz="1800" u="none" cap="none" strike="noStrike">
                <a:solidFill>
                  <a:srgbClr val="3F3F3F"/>
                </a:solidFill>
                <a:latin typeface="Source Code Pro"/>
                <a:ea typeface="Source Code Pro"/>
                <a:cs typeface="Source Code Pro"/>
                <a:sym typeface="Source Code Pro"/>
              </a:rPr>
              <a:t>3-level paging</a:t>
            </a:r>
            <a:r>
              <a:rPr b="0" i="0" lang="en" sz="1800" u="none" cap="none" strike="noStrike">
                <a:solidFill>
                  <a:srgbClr val="3F3F3F"/>
                </a:solidFill>
                <a:latin typeface="Source Code Pro"/>
                <a:ea typeface="Source Code Pro"/>
                <a:cs typeface="Source Code Pro"/>
                <a:sym typeface="Source Code Pro"/>
              </a:rPr>
              <a:t> with 32-bit addresses.</a:t>
            </a:r>
            <a:endParaRPr b="0" i="0" sz="1800" u="none" cap="none" strike="noStrike">
              <a:solidFill>
                <a:srgbClr val="3F3F3F"/>
              </a:solidFill>
              <a:latin typeface="Source Code Pro"/>
              <a:ea typeface="Source Code Pro"/>
              <a:cs typeface="Source Code Pro"/>
              <a:sym typeface="Source Code Pro"/>
            </a:endParaRPr>
          </a:p>
          <a:p>
            <a:pPr indent="-114300" lvl="0" marL="63500" marR="0" rtl="0" algn="l">
              <a:lnSpc>
                <a:spcPct val="115000"/>
              </a:lnSpc>
              <a:spcBef>
                <a:spcPts val="0"/>
              </a:spcBef>
              <a:spcAft>
                <a:spcPts val="0"/>
              </a:spcAft>
              <a:buClr>
                <a:srgbClr val="E48312"/>
              </a:buClr>
              <a:buSzPts val="1800"/>
              <a:buFont typeface="Source Code Pro"/>
              <a:buChar char=" "/>
            </a:pPr>
            <a:r>
              <a:t/>
            </a:r>
            <a:endParaRPr b="0" i="0" sz="1800" u="none" cap="none" strike="noStrike">
              <a:solidFill>
                <a:srgbClr val="3F3F3F"/>
              </a:solidFill>
              <a:latin typeface="Source Code Pro"/>
              <a:ea typeface="Source Code Pro"/>
              <a:cs typeface="Source Code Pro"/>
              <a:sym typeface="Source Code Pro"/>
            </a:endParaRPr>
          </a:p>
          <a:p>
            <a:pPr indent="-114300" lvl="0" marL="63500" marR="0" rtl="0" algn="l">
              <a:lnSpc>
                <a:spcPct val="115000"/>
              </a:lnSpc>
              <a:spcBef>
                <a:spcPts val="0"/>
              </a:spcBef>
              <a:spcAft>
                <a:spcPts val="0"/>
              </a:spcAft>
              <a:buClr>
                <a:srgbClr val="E48312"/>
              </a:buClr>
              <a:buSzPts val="1800"/>
              <a:buFont typeface="Source Code Pro"/>
              <a:buChar char=" "/>
            </a:pPr>
            <a:r>
              <a:rPr b="0" i="0" lang="en" sz="1800" u="none" cap="none" strike="noStrike">
                <a:solidFill>
                  <a:srgbClr val="3F3F3F"/>
                </a:solidFill>
                <a:latin typeface="Source Code Pro"/>
                <a:ea typeface="Source Code Pro"/>
                <a:cs typeface="Source Code Pro"/>
                <a:sym typeface="Source Code Pro"/>
              </a:rPr>
              <a:t>The virtual address is divided into 4 parts:</a:t>
            </a:r>
            <a:endParaRPr b="0" i="0" sz="1800" u="none" cap="none" strike="noStrike">
              <a:solidFill>
                <a:srgbClr val="3F3F3F"/>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3F3F3F"/>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3F3F3F"/>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3F3F3F"/>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3F3F3F"/>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3F3F3F"/>
              </a:solidFill>
              <a:latin typeface="Source Code Pro"/>
              <a:ea typeface="Source Code Pro"/>
              <a:cs typeface="Source Code Pro"/>
              <a:sym typeface="Source Code Pro"/>
            </a:endParaRPr>
          </a:p>
        </p:txBody>
      </p:sp>
      <p:grpSp>
        <p:nvGrpSpPr>
          <p:cNvPr id="1340" name="Google Shape;1340;g118aac98dc9_0_1281"/>
          <p:cNvGrpSpPr/>
          <p:nvPr/>
        </p:nvGrpSpPr>
        <p:grpSpPr>
          <a:xfrm>
            <a:off x="1149724" y="2816039"/>
            <a:ext cx="6269376" cy="620459"/>
            <a:chOff x="1532965" y="4262717"/>
            <a:chExt cx="8359168" cy="827280"/>
          </a:xfrm>
        </p:grpSpPr>
        <p:sp>
          <p:nvSpPr>
            <p:cNvPr id="1341" name="Google Shape;1341;g118aac98dc9_0_1281"/>
            <p:cNvSpPr/>
            <p:nvPr/>
          </p:nvSpPr>
          <p:spPr>
            <a:xfrm>
              <a:off x="1532965" y="4262718"/>
              <a:ext cx="2339700" cy="349500"/>
            </a:xfrm>
            <a:prstGeom prst="rect">
              <a:avLst/>
            </a:prstGeom>
            <a:solidFill>
              <a:srgbClr val="E48312"/>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L1 index</a:t>
              </a:r>
              <a:endParaRPr b="1" i="0" sz="1400" u="none" cap="none" strike="noStrike">
                <a:solidFill>
                  <a:srgbClr val="000000"/>
                </a:solidFill>
                <a:latin typeface="Calibri"/>
                <a:ea typeface="Calibri"/>
                <a:cs typeface="Calibri"/>
                <a:sym typeface="Calibri"/>
              </a:endParaRPr>
            </a:p>
          </p:txBody>
        </p:sp>
        <p:sp>
          <p:nvSpPr>
            <p:cNvPr id="1342" name="Google Shape;1342;g118aac98dc9_0_1281"/>
            <p:cNvSpPr/>
            <p:nvPr/>
          </p:nvSpPr>
          <p:spPr>
            <a:xfrm>
              <a:off x="3872753" y="4262718"/>
              <a:ext cx="2076300" cy="349500"/>
            </a:xfrm>
            <a:prstGeom prst="rect">
              <a:avLst/>
            </a:prstGeom>
            <a:solidFill>
              <a:srgbClr val="CCDDEA"/>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L2 index</a:t>
              </a:r>
              <a:endParaRPr b="1" i="0" sz="1400" u="none" cap="none" strike="noStrike">
                <a:solidFill>
                  <a:srgbClr val="000000"/>
                </a:solidFill>
                <a:latin typeface="Calibri"/>
                <a:ea typeface="Calibri"/>
                <a:cs typeface="Calibri"/>
                <a:sym typeface="Calibri"/>
              </a:endParaRPr>
            </a:p>
          </p:txBody>
        </p:sp>
        <p:sp>
          <p:nvSpPr>
            <p:cNvPr id="1343" name="Google Shape;1343;g118aac98dc9_0_1281"/>
            <p:cNvSpPr/>
            <p:nvPr/>
          </p:nvSpPr>
          <p:spPr>
            <a:xfrm>
              <a:off x="5948978" y="4262718"/>
              <a:ext cx="1780500" cy="349500"/>
            </a:xfrm>
            <a:prstGeom prst="rect">
              <a:avLst/>
            </a:prstGeom>
            <a:solidFill>
              <a:srgbClr val="BD582C"/>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L3 index</a:t>
              </a:r>
              <a:endParaRPr b="1" i="0" sz="1400" u="none" cap="none" strike="noStrike">
                <a:solidFill>
                  <a:srgbClr val="000000"/>
                </a:solidFill>
                <a:latin typeface="Calibri"/>
                <a:ea typeface="Calibri"/>
                <a:cs typeface="Calibri"/>
                <a:sym typeface="Calibri"/>
              </a:endParaRPr>
            </a:p>
          </p:txBody>
        </p:sp>
        <p:sp>
          <p:nvSpPr>
            <p:cNvPr id="1344" name="Google Shape;1344;g118aac98dc9_0_1281"/>
            <p:cNvSpPr/>
            <p:nvPr/>
          </p:nvSpPr>
          <p:spPr>
            <a:xfrm>
              <a:off x="7729368" y="4262717"/>
              <a:ext cx="2043900" cy="349500"/>
            </a:xfrm>
            <a:prstGeom prst="rect">
              <a:avLst/>
            </a:prstGeom>
            <a:solidFill>
              <a:srgbClr val="637052"/>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offset</a:t>
              </a:r>
              <a:endParaRPr b="1" i="0" sz="1400" u="none" cap="none" strike="noStrike">
                <a:solidFill>
                  <a:srgbClr val="000000"/>
                </a:solidFill>
                <a:latin typeface="Calibri"/>
                <a:ea typeface="Calibri"/>
                <a:cs typeface="Calibri"/>
                <a:sym typeface="Calibri"/>
              </a:endParaRPr>
            </a:p>
          </p:txBody>
        </p:sp>
        <p:sp>
          <p:nvSpPr>
            <p:cNvPr id="1345" name="Google Shape;1345;g118aac98dc9_0_1281"/>
            <p:cNvSpPr txBox="1"/>
            <p:nvPr/>
          </p:nvSpPr>
          <p:spPr>
            <a:xfrm>
              <a:off x="1846733" y="4720697"/>
              <a:ext cx="8045400" cy="369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  10 bits         8 bits       6 bits        8 bits</a:t>
              </a:r>
              <a:endParaRPr b="0" i="0" sz="1400" u="none" cap="none" strike="noStrike">
                <a:solidFill>
                  <a:srgbClr val="000000"/>
                </a:solidFill>
                <a:latin typeface="Source Code Pro"/>
                <a:ea typeface="Source Code Pro"/>
                <a:cs typeface="Source Code Pro"/>
                <a:sym typeface="Source Code Pro"/>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g118aac98dc9_0_163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Question 2</a:t>
            </a:r>
            <a:endParaRPr/>
          </a:p>
        </p:txBody>
      </p:sp>
      <p:sp>
        <p:nvSpPr>
          <p:cNvPr id="1351" name="Google Shape;1351;g118aac98dc9_0_1632"/>
          <p:cNvSpPr txBox="1"/>
          <p:nvPr/>
        </p:nvSpPr>
        <p:spPr>
          <a:xfrm>
            <a:off x="822960" y="1384300"/>
            <a:ext cx="7543800" cy="1336500"/>
          </a:xfrm>
          <a:prstGeom prst="rect">
            <a:avLst/>
          </a:prstGeom>
          <a:noFill/>
          <a:ln>
            <a:noFill/>
          </a:ln>
        </p:spPr>
        <p:txBody>
          <a:bodyPr anchorCtr="0" anchor="t" bIns="34275" lIns="0" spcFirstLastPara="1" rIns="0" wrap="square" tIns="34275">
            <a:noAutofit/>
          </a:bodyPr>
          <a:lstStyle/>
          <a:p>
            <a:pPr indent="-133350" lvl="0" marL="63500" marR="0" rtl="0" algn="l">
              <a:lnSpc>
                <a:spcPct val="90000"/>
              </a:lnSpc>
              <a:spcBef>
                <a:spcPts val="0"/>
              </a:spcBef>
              <a:spcAft>
                <a:spcPts val="0"/>
              </a:spcAft>
              <a:buClr>
                <a:srgbClr val="E48312"/>
              </a:buClr>
              <a:buSzPts val="2100"/>
              <a:buFont typeface="Source Code Pro"/>
              <a:buChar char=" "/>
            </a:pPr>
            <a:r>
              <a:rPr b="0" i="0" lang="en" sz="2100" u="none" cap="none" strike="noStrike">
                <a:solidFill>
                  <a:srgbClr val="3F3F3F"/>
                </a:solidFill>
                <a:latin typeface="Source Code Pro"/>
                <a:ea typeface="Source Code Pro"/>
                <a:cs typeface="Source Code Pro"/>
                <a:sym typeface="Source Code Pro"/>
              </a:rPr>
              <a:t>What indexes and offset will we traverse when we look up virtual address </a:t>
            </a:r>
            <a:r>
              <a:rPr b="1" i="0" lang="en" sz="2100" u="none" cap="none" strike="noStrike">
                <a:solidFill>
                  <a:srgbClr val="3F3F3F"/>
                </a:solidFill>
                <a:latin typeface="Source Code Pro"/>
                <a:ea typeface="Source Code Pro"/>
                <a:cs typeface="Source Code Pro"/>
                <a:sym typeface="Source Code Pro"/>
              </a:rPr>
              <a:t>0x60a9bb00</a:t>
            </a:r>
            <a:r>
              <a:rPr b="0" i="0" lang="en" sz="2100" u="none" cap="none" strike="noStrike">
                <a:solidFill>
                  <a:srgbClr val="3F3F3F"/>
                </a:solidFill>
                <a:latin typeface="Source Code Pro"/>
                <a:ea typeface="Source Code Pro"/>
                <a:cs typeface="Source Code Pro"/>
                <a:sym typeface="Source Code Pro"/>
              </a:rPr>
              <a:t>?</a:t>
            </a:r>
            <a:endParaRPr b="0" i="0" sz="800" u="none" cap="none" strike="noStrike">
              <a:solidFill>
                <a:srgbClr val="3F3F3F"/>
              </a:solidFill>
              <a:latin typeface="Source Code Pro"/>
              <a:ea typeface="Source Code Pro"/>
              <a:cs typeface="Source Code Pro"/>
              <a:sym typeface="Source Code Pro"/>
            </a:endParaRPr>
          </a:p>
          <a:p>
            <a:pPr indent="-152400" lvl="0" marL="63500" marR="0" rtl="0" algn="l">
              <a:lnSpc>
                <a:spcPct val="90000"/>
              </a:lnSpc>
              <a:spcBef>
                <a:spcPts val="1100"/>
              </a:spcBef>
              <a:spcAft>
                <a:spcPts val="0"/>
              </a:spcAft>
              <a:buClr>
                <a:srgbClr val="E48312"/>
              </a:buClr>
              <a:buSzPts val="2400"/>
              <a:buFont typeface="Calibri"/>
              <a:buChar char=" "/>
            </a:pPr>
            <a:r>
              <a:t/>
            </a:r>
            <a:endParaRPr b="0" i="0" sz="2400" u="none" cap="none" strike="noStrike">
              <a:solidFill>
                <a:srgbClr val="3F3F3F"/>
              </a:solidFill>
              <a:latin typeface="Calibri"/>
              <a:ea typeface="Calibri"/>
              <a:cs typeface="Calibri"/>
              <a:sym typeface="Calibri"/>
            </a:endParaRPr>
          </a:p>
        </p:txBody>
      </p:sp>
      <p:sp>
        <p:nvSpPr>
          <p:cNvPr id="1352" name="Google Shape;1352;g118aac98dc9_0_1632"/>
          <p:cNvSpPr/>
          <p:nvPr/>
        </p:nvSpPr>
        <p:spPr>
          <a:xfrm>
            <a:off x="1363333" y="2985678"/>
            <a:ext cx="1754700" cy="262200"/>
          </a:xfrm>
          <a:prstGeom prst="rect">
            <a:avLst/>
          </a:prstGeom>
          <a:solidFill>
            <a:srgbClr val="E48312"/>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353" name="Google Shape;1353;g118aac98dc9_0_1632"/>
          <p:cNvSpPr/>
          <p:nvPr/>
        </p:nvSpPr>
        <p:spPr>
          <a:xfrm>
            <a:off x="3118175" y="2985678"/>
            <a:ext cx="1557300" cy="262200"/>
          </a:xfrm>
          <a:prstGeom prst="rect">
            <a:avLst/>
          </a:prstGeom>
          <a:solidFill>
            <a:srgbClr val="CCDDEA"/>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354" name="Google Shape;1354;g118aac98dc9_0_1632"/>
          <p:cNvSpPr/>
          <p:nvPr/>
        </p:nvSpPr>
        <p:spPr>
          <a:xfrm>
            <a:off x="4675343" y="2985678"/>
            <a:ext cx="1335300" cy="262200"/>
          </a:xfrm>
          <a:prstGeom prst="rect">
            <a:avLst/>
          </a:prstGeom>
          <a:solidFill>
            <a:srgbClr val="BD582C"/>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355" name="Google Shape;1355;g118aac98dc9_0_1632"/>
          <p:cNvSpPr/>
          <p:nvPr/>
        </p:nvSpPr>
        <p:spPr>
          <a:xfrm>
            <a:off x="6010636" y="2985677"/>
            <a:ext cx="1533000" cy="262200"/>
          </a:xfrm>
          <a:prstGeom prst="rect">
            <a:avLst/>
          </a:prstGeom>
          <a:solidFill>
            <a:srgbClr val="637052"/>
          </a:solidFill>
          <a:ln cap="flat" cmpd="sng" w="317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356" name="Google Shape;1356;g118aac98dc9_0_1632"/>
          <p:cNvSpPr txBox="1"/>
          <p:nvPr/>
        </p:nvSpPr>
        <p:spPr>
          <a:xfrm>
            <a:off x="1370050" y="3329175"/>
            <a:ext cx="61737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    10 bits         8 bits        6 bits       8 bits</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g2168979870e_0_498"/>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18aac98dc9_0_9"/>
          <p:cNvSpPr txBox="1"/>
          <p:nvPr/>
        </p:nvSpPr>
        <p:spPr>
          <a:xfrm>
            <a:off x="0" y="94165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0x600000000</a:t>
            </a:r>
            <a:endParaRPr b="0" i="0" sz="900" u="none" cap="none" strike="noStrike">
              <a:solidFill>
                <a:srgbClr val="000000"/>
              </a:solidFill>
              <a:latin typeface="Source Code Pro"/>
              <a:ea typeface="Source Code Pro"/>
              <a:cs typeface="Source Code Pro"/>
              <a:sym typeface="Source Code Pro"/>
            </a:endParaRPr>
          </a:p>
        </p:txBody>
      </p:sp>
      <p:sp>
        <p:nvSpPr>
          <p:cNvPr id="105" name="Google Shape;105;g118aac98dc9_0_9"/>
          <p:cNvSpPr/>
          <p:nvPr/>
        </p:nvSpPr>
        <p:spPr>
          <a:xfrm>
            <a:off x="1137075" y="986050"/>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118aac98dc9_0_9"/>
          <p:cNvSpPr txBox="1"/>
          <p:nvPr/>
        </p:nvSpPr>
        <p:spPr>
          <a:xfrm>
            <a:off x="1137075" y="541900"/>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Arena</a:t>
            </a:r>
            <a:endParaRPr b="0" i="0" sz="1400" u="none" cap="none" strike="noStrike">
              <a:solidFill>
                <a:srgbClr val="000000"/>
              </a:solidFill>
              <a:latin typeface="Source Code Pro"/>
              <a:ea typeface="Source Code Pro"/>
              <a:cs typeface="Source Code Pro"/>
              <a:sym typeface="Source Code Pro"/>
            </a:endParaRPr>
          </a:p>
        </p:txBody>
      </p:sp>
      <p:sp>
        <p:nvSpPr>
          <p:cNvPr id="107" name="Google Shape;107;g118aac98dc9_0_9"/>
          <p:cNvSpPr/>
          <p:nvPr/>
        </p:nvSpPr>
        <p:spPr>
          <a:xfrm>
            <a:off x="1137075" y="98605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08" name="Google Shape;108;g118aac98dc9_0_9"/>
          <p:cNvSpPr/>
          <p:nvPr/>
        </p:nvSpPr>
        <p:spPr>
          <a:xfrm>
            <a:off x="1137075" y="1430200"/>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Source Code Pro"/>
              <a:ea typeface="Source Code Pro"/>
              <a:cs typeface="Source Code Pro"/>
              <a:sym typeface="Source Code Pro"/>
            </a:endParaRPr>
          </a:p>
        </p:txBody>
      </p:sp>
      <p:sp>
        <p:nvSpPr>
          <p:cNvPr id="109" name="Google Shape;109;g118aac98dc9_0_9"/>
          <p:cNvSpPr/>
          <p:nvPr/>
        </p:nvSpPr>
        <p:spPr>
          <a:xfrm>
            <a:off x="1137075" y="18742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0" name="Google Shape;110;g118aac98dc9_0_9"/>
          <p:cNvSpPr/>
          <p:nvPr/>
        </p:nvSpPr>
        <p:spPr>
          <a:xfrm>
            <a:off x="1137075" y="23185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1" name="Google Shape;111;g118aac98dc9_0_9"/>
          <p:cNvSpPr/>
          <p:nvPr/>
        </p:nvSpPr>
        <p:spPr>
          <a:xfrm>
            <a:off x="1137050" y="27628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2" name="Google Shape;112;g118aac98dc9_0_9"/>
          <p:cNvSpPr/>
          <p:nvPr/>
        </p:nvSpPr>
        <p:spPr>
          <a:xfrm>
            <a:off x="1137050" y="32071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3" name="Google Shape;113;g118aac98dc9_0_9"/>
          <p:cNvSpPr/>
          <p:nvPr/>
        </p:nvSpPr>
        <p:spPr>
          <a:xfrm>
            <a:off x="1137050" y="36514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4" name="Google Shape;114;g118aac98dc9_0_9"/>
          <p:cNvSpPr/>
          <p:nvPr/>
        </p:nvSpPr>
        <p:spPr>
          <a:xfrm>
            <a:off x="1137050" y="4095700"/>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15" name="Google Shape;115;g118aac98dc9_0_9"/>
          <p:cNvSpPr/>
          <p:nvPr/>
        </p:nvSpPr>
        <p:spPr>
          <a:xfrm>
            <a:off x="6259900" y="1873975"/>
            <a:ext cx="1705500" cy="1777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118aac98dc9_0_9"/>
          <p:cNvSpPr txBox="1"/>
          <p:nvPr/>
        </p:nvSpPr>
        <p:spPr>
          <a:xfrm>
            <a:off x="6207250" y="1429825"/>
            <a:ext cx="18108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vm_physmem</a:t>
            </a:r>
            <a:endParaRPr b="0" i="0" sz="1400" u="none" cap="none" strike="noStrike">
              <a:solidFill>
                <a:srgbClr val="000000"/>
              </a:solidFill>
              <a:latin typeface="Source Code Pro"/>
              <a:ea typeface="Source Code Pro"/>
              <a:cs typeface="Source Code Pro"/>
              <a:sym typeface="Source Code Pro"/>
            </a:endParaRPr>
          </a:p>
        </p:txBody>
      </p:sp>
      <p:sp>
        <p:nvSpPr>
          <p:cNvPr id="117" name="Google Shape;117;g118aac98dc9_0_9"/>
          <p:cNvSpPr/>
          <p:nvPr/>
        </p:nvSpPr>
        <p:spPr>
          <a:xfrm>
            <a:off x="6259900" y="1873975"/>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0</a:t>
            </a:r>
            <a:endParaRPr b="0" i="0" sz="1300" u="none" cap="none" strike="noStrike">
              <a:solidFill>
                <a:schemeClr val="lt1"/>
              </a:solidFill>
              <a:latin typeface="Source Code Pro"/>
              <a:ea typeface="Source Code Pro"/>
              <a:cs typeface="Source Code Pro"/>
              <a:sym typeface="Source Code Pro"/>
            </a:endParaRPr>
          </a:p>
        </p:txBody>
      </p:sp>
      <p:sp>
        <p:nvSpPr>
          <p:cNvPr id="118" name="Google Shape;118;g118aac98dc9_0_9"/>
          <p:cNvSpPr/>
          <p:nvPr/>
        </p:nvSpPr>
        <p:spPr>
          <a:xfrm>
            <a:off x="6259900" y="2318125"/>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physical page 1</a:t>
            </a:r>
            <a:endParaRPr b="0" i="0" sz="1300" u="none" cap="none" strike="noStrike">
              <a:solidFill>
                <a:schemeClr val="lt1"/>
              </a:solidFill>
              <a:latin typeface="Source Code Pro"/>
              <a:ea typeface="Source Code Pro"/>
              <a:cs typeface="Source Code Pro"/>
              <a:sym typeface="Source Code Pro"/>
            </a:endParaRPr>
          </a:p>
        </p:txBody>
      </p:sp>
      <p:sp>
        <p:nvSpPr>
          <p:cNvPr id="119" name="Google Shape;119;g118aac98dc9_0_9"/>
          <p:cNvSpPr/>
          <p:nvPr/>
        </p:nvSpPr>
        <p:spPr>
          <a:xfrm>
            <a:off x="6259900" y="2762125"/>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a:t>
            </a:r>
            <a:endParaRPr b="0" i="0" sz="1300" u="none" cap="none" strike="noStrike">
              <a:solidFill>
                <a:schemeClr val="lt1"/>
              </a:solidFill>
              <a:latin typeface="Source Code Pro"/>
              <a:ea typeface="Source Code Pro"/>
              <a:cs typeface="Source Code Pro"/>
              <a:sym typeface="Source Code Pro"/>
            </a:endParaRPr>
          </a:p>
        </p:txBody>
      </p:sp>
      <p:sp>
        <p:nvSpPr>
          <p:cNvPr id="120" name="Google Shape;120;g118aac98dc9_0_9"/>
          <p:cNvSpPr/>
          <p:nvPr/>
        </p:nvSpPr>
        <p:spPr>
          <a:xfrm>
            <a:off x="6259900" y="3206425"/>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lampson83.txt\0</a:t>
            </a:r>
            <a:endParaRPr b="0" i="0" sz="1300" u="none" cap="none" strike="noStrike">
              <a:solidFill>
                <a:schemeClr val="lt1"/>
              </a:solidFill>
              <a:latin typeface="Source Code Pro"/>
              <a:ea typeface="Source Code Pro"/>
              <a:cs typeface="Source Code Pro"/>
              <a:sym typeface="Source Code Pro"/>
            </a:endParaRPr>
          </a:p>
        </p:txBody>
      </p:sp>
      <p:sp>
        <p:nvSpPr>
          <p:cNvPr id="121" name="Google Shape;121;g118aac98dc9_0_9"/>
          <p:cNvSpPr/>
          <p:nvPr/>
        </p:nvSpPr>
        <p:spPr>
          <a:xfrm>
            <a:off x="3719250" y="986038"/>
            <a:ext cx="1705500" cy="35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118aac98dc9_0_9"/>
          <p:cNvSpPr txBox="1"/>
          <p:nvPr/>
        </p:nvSpPr>
        <p:spPr>
          <a:xfrm>
            <a:off x="3719250" y="541888"/>
            <a:ext cx="1705500" cy="4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page_table_t</a:t>
            </a:r>
            <a:endParaRPr b="0" i="0" sz="1400" u="none" cap="none" strike="noStrike">
              <a:solidFill>
                <a:srgbClr val="000000"/>
              </a:solidFill>
              <a:latin typeface="Source Code Pro"/>
              <a:ea typeface="Source Code Pro"/>
              <a:cs typeface="Source Code Pro"/>
              <a:sym typeface="Source Code Pro"/>
            </a:endParaRPr>
          </a:p>
        </p:txBody>
      </p:sp>
      <p:sp>
        <p:nvSpPr>
          <p:cNvPr id="123" name="Google Shape;123;g118aac98dc9_0_9"/>
          <p:cNvSpPr/>
          <p:nvPr/>
        </p:nvSpPr>
        <p:spPr>
          <a:xfrm>
            <a:off x="3719250" y="98603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24" name="Google Shape;124;g118aac98dc9_0_9"/>
          <p:cNvSpPr/>
          <p:nvPr/>
        </p:nvSpPr>
        <p:spPr>
          <a:xfrm>
            <a:off x="3719250" y="1430188"/>
            <a:ext cx="1705500" cy="444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Source Code Pro"/>
                <a:ea typeface="Source Code Pro"/>
                <a:cs typeface="Source Code Pro"/>
                <a:sym typeface="Source Code Pro"/>
              </a:rPr>
              <a:t>r: 1, w: 1, ppage: 3</a:t>
            </a:r>
            <a:endParaRPr b="0" i="0" sz="1300" u="none" cap="none" strike="noStrike">
              <a:solidFill>
                <a:schemeClr val="lt1"/>
              </a:solidFill>
              <a:latin typeface="Source Code Pro"/>
              <a:ea typeface="Source Code Pro"/>
              <a:cs typeface="Source Code Pro"/>
              <a:sym typeface="Source Code Pro"/>
            </a:endParaRPr>
          </a:p>
        </p:txBody>
      </p:sp>
      <p:sp>
        <p:nvSpPr>
          <p:cNvPr id="125" name="Google Shape;125;g118aac98dc9_0_9"/>
          <p:cNvSpPr/>
          <p:nvPr/>
        </p:nvSpPr>
        <p:spPr>
          <a:xfrm>
            <a:off x="3719250" y="18741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26" name="Google Shape;126;g118aac98dc9_0_9"/>
          <p:cNvSpPr/>
          <p:nvPr/>
        </p:nvSpPr>
        <p:spPr>
          <a:xfrm>
            <a:off x="3719250" y="23184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27" name="Google Shape;127;g118aac98dc9_0_9"/>
          <p:cNvSpPr/>
          <p:nvPr/>
        </p:nvSpPr>
        <p:spPr>
          <a:xfrm>
            <a:off x="3719225" y="27627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28" name="Google Shape;128;g118aac98dc9_0_9"/>
          <p:cNvSpPr/>
          <p:nvPr/>
        </p:nvSpPr>
        <p:spPr>
          <a:xfrm>
            <a:off x="3719225" y="32070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29" name="Google Shape;129;g118aac98dc9_0_9"/>
          <p:cNvSpPr/>
          <p:nvPr/>
        </p:nvSpPr>
        <p:spPr>
          <a:xfrm>
            <a:off x="3719225" y="36513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sp>
        <p:nvSpPr>
          <p:cNvPr id="130" name="Google Shape;130;g118aac98dc9_0_9"/>
          <p:cNvSpPr/>
          <p:nvPr/>
        </p:nvSpPr>
        <p:spPr>
          <a:xfrm>
            <a:off x="3719225" y="4095688"/>
            <a:ext cx="1705500" cy="444000"/>
          </a:xfrm>
          <a:prstGeom prst="rect">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Code Pro"/>
              <a:ea typeface="Source Code Pro"/>
              <a:cs typeface="Source Code Pro"/>
              <a:sym typeface="Source Code Pro"/>
            </a:endParaRPr>
          </a:p>
        </p:txBody>
      </p:sp>
      <p:cxnSp>
        <p:nvCxnSpPr>
          <p:cNvPr id="131" name="Google Shape;131;g118aac98dc9_0_9"/>
          <p:cNvCxnSpPr>
            <a:stCxn id="108" idx="3"/>
            <a:endCxn id="124" idx="1"/>
          </p:cNvCxnSpPr>
          <p:nvPr/>
        </p:nvCxnSpPr>
        <p:spPr>
          <a:xfrm>
            <a:off x="2842575" y="1652200"/>
            <a:ext cx="876600" cy="0"/>
          </a:xfrm>
          <a:prstGeom prst="straightConnector1">
            <a:avLst/>
          </a:prstGeom>
          <a:noFill/>
          <a:ln cap="flat" cmpd="sng" w="9525">
            <a:solidFill>
              <a:schemeClr val="dk2"/>
            </a:solidFill>
            <a:prstDash val="solid"/>
            <a:round/>
            <a:headEnd len="sm" w="sm" type="none"/>
            <a:tailEnd len="med" w="med" type="triangle"/>
          </a:ln>
        </p:spPr>
      </p:cxnSp>
      <p:cxnSp>
        <p:nvCxnSpPr>
          <p:cNvPr id="132" name="Google Shape;132;g118aac98dc9_0_9"/>
          <p:cNvCxnSpPr>
            <a:stCxn id="124" idx="3"/>
            <a:endCxn id="120" idx="1"/>
          </p:cNvCxnSpPr>
          <p:nvPr/>
        </p:nvCxnSpPr>
        <p:spPr>
          <a:xfrm>
            <a:off x="5424750" y="1652188"/>
            <a:ext cx="835200" cy="1776300"/>
          </a:xfrm>
          <a:prstGeom prst="straightConnector1">
            <a:avLst/>
          </a:prstGeom>
          <a:noFill/>
          <a:ln cap="flat" cmpd="sng" w="9525">
            <a:solidFill>
              <a:schemeClr val="dk2"/>
            </a:solidFill>
            <a:prstDash val="solid"/>
            <a:round/>
            <a:headEnd len="sm" w="sm" type="none"/>
            <a:tailEnd len="med" w="med" type="triangle"/>
          </a:ln>
        </p:spPr>
      </p:cxnSp>
      <p:cxnSp>
        <p:nvCxnSpPr>
          <p:cNvPr id="133" name="Google Shape;133;g118aac98dc9_0_9"/>
          <p:cNvCxnSpPr/>
          <p:nvPr/>
        </p:nvCxnSpPr>
        <p:spPr>
          <a:xfrm>
            <a:off x="266500" y="994950"/>
            <a:ext cx="861600" cy="0"/>
          </a:xfrm>
          <a:prstGeom prst="straightConnector1">
            <a:avLst/>
          </a:prstGeom>
          <a:noFill/>
          <a:ln cap="flat" cmpd="sng" w="9525">
            <a:solidFill>
              <a:schemeClr val="dk2"/>
            </a:solidFill>
            <a:prstDash val="solid"/>
            <a:round/>
            <a:headEnd len="sm" w="sm" type="none"/>
            <a:tailEnd len="med" w="med" type="triangle"/>
          </a:ln>
        </p:spPr>
      </p:cxnSp>
      <p:sp>
        <p:nvSpPr>
          <p:cNvPr id="134" name="Google Shape;134;g118aac98dc9_0_9"/>
          <p:cNvSpPr txBox="1"/>
          <p:nvPr/>
        </p:nvSpPr>
        <p:spPr>
          <a:xfrm>
            <a:off x="0" y="7195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VM_ARENA_BASEADDR</a:t>
            </a:r>
            <a:endParaRPr b="0" i="0" sz="900" u="none" cap="none" strike="noStrike">
              <a:solidFill>
                <a:srgbClr val="000000"/>
              </a:solidFill>
              <a:latin typeface="Source Code Pro"/>
              <a:ea typeface="Source Code Pro"/>
              <a:cs typeface="Source Code Pro"/>
              <a:sym typeface="Source Code Pro"/>
            </a:endParaRPr>
          </a:p>
        </p:txBody>
      </p:sp>
      <p:cxnSp>
        <p:nvCxnSpPr>
          <p:cNvPr id="135" name="Google Shape;135;g118aac98dc9_0_9"/>
          <p:cNvCxnSpPr/>
          <p:nvPr/>
        </p:nvCxnSpPr>
        <p:spPr>
          <a:xfrm>
            <a:off x="266500" y="1439100"/>
            <a:ext cx="861600" cy="0"/>
          </a:xfrm>
          <a:prstGeom prst="straightConnector1">
            <a:avLst/>
          </a:prstGeom>
          <a:noFill/>
          <a:ln cap="flat" cmpd="sng" w="9525">
            <a:solidFill>
              <a:schemeClr val="dk2"/>
            </a:solidFill>
            <a:prstDash val="solid"/>
            <a:round/>
            <a:headEnd len="sm" w="sm" type="none"/>
            <a:tailEnd len="med" w="med" type="triangle"/>
          </a:ln>
        </p:spPr>
      </p:cxnSp>
      <p:sp>
        <p:nvSpPr>
          <p:cNvPr id="136" name="Google Shape;136;g118aac98dc9_0_9"/>
          <p:cNvSpPr txBox="1"/>
          <p:nvPr/>
        </p:nvSpPr>
        <p:spPr>
          <a:xfrm>
            <a:off x="0" y="1385800"/>
            <a:ext cx="1510200" cy="2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ource Code Pro"/>
                <a:ea typeface="Source Code Pro"/>
                <a:cs typeface="Source Code Pro"/>
                <a:sym typeface="Source Code Pro"/>
              </a:rPr>
              <a:t>0x600010000</a:t>
            </a:r>
            <a:endParaRPr b="0" i="0" sz="900" u="none" cap="none" strike="noStrike">
              <a:solidFill>
                <a:srgbClr val="000000"/>
              </a:solidFill>
              <a:latin typeface="Source Code Pro"/>
              <a:ea typeface="Source Code Pro"/>
              <a:cs typeface="Source Code Pro"/>
              <a:sym typeface="Source Code Pro"/>
            </a:endParaRPr>
          </a:p>
        </p:txBody>
      </p:sp>
      <p:sp>
        <p:nvSpPr>
          <p:cNvPr id="137" name="Google Shape;137;g118aac98dc9_0_9"/>
          <p:cNvSpPr txBox="1"/>
          <p:nvPr/>
        </p:nvSpPr>
        <p:spPr>
          <a:xfrm>
            <a:off x="0" y="1614400"/>
            <a:ext cx="1510200" cy="44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Source Code Pro"/>
                <a:ea typeface="Source Code Pro"/>
                <a:cs typeface="Source Code Pro"/>
                <a:sym typeface="Source Code Pro"/>
              </a:rPr>
              <a:t>filename</a:t>
            </a:r>
            <a:endParaRPr b="1" i="0" sz="9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Source Code Pro"/>
                <a:ea typeface="Source Code Pro"/>
                <a:cs typeface="Source Code Pro"/>
                <a:sym typeface="Source Code Pro"/>
              </a:rPr>
              <a:t>(0x600010100)</a:t>
            </a:r>
            <a:endParaRPr b="1" i="0" sz="900" u="none" cap="none" strike="noStrike">
              <a:solidFill>
                <a:srgbClr val="000000"/>
              </a:solidFill>
              <a:latin typeface="Source Code Pro"/>
              <a:ea typeface="Source Code Pro"/>
              <a:cs typeface="Source Code Pro"/>
              <a:sym typeface="Source Code Pro"/>
            </a:endParaRPr>
          </a:p>
        </p:txBody>
      </p:sp>
      <p:cxnSp>
        <p:nvCxnSpPr>
          <p:cNvPr id="138" name="Google Shape;138;g118aac98dc9_0_9"/>
          <p:cNvCxnSpPr/>
          <p:nvPr/>
        </p:nvCxnSpPr>
        <p:spPr>
          <a:xfrm>
            <a:off x="266500" y="1680750"/>
            <a:ext cx="8616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18aac98dc9_0_4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File-Backed Pages: Questions to Think About</a:t>
            </a:r>
            <a:endParaRPr/>
          </a:p>
        </p:txBody>
      </p:sp>
      <p:sp>
        <p:nvSpPr>
          <p:cNvPr id="144" name="Google Shape;144;g118aac98dc9_0_45"/>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Does the filename have to start at the beginning of the page?</a:t>
            </a:r>
            <a:endParaRPr/>
          </a:p>
          <a:p>
            <a:pPr indent="-342900" lvl="0" marL="457200" rtl="0" algn="l">
              <a:lnSpc>
                <a:spcPct val="115000"/>
              </a:lnSpc>
              <a:spcBef>
                <a:spcPts val="0"/>
              </a:spcBef>
              <a:spcAft>
                <a:spcPts val="0"/>
              </a:spcAft>
              <a:buSzPts val="1800"/>
              <a:buChar char="●"/>
            </a:pPr>
            <a:r>
              <a:rPr lang="en"/>
              <a:t>How can you determine the length of a C-string?</a:t>
            </a:r>
            <a:endParaRPr/>
          </a:p>
          <a:p>
            <a:pPr indent="-342900" lvl="0" marL="457200" rtl="0" algn="l">
              <a:lnSpc>
                <a:spcPct val="115000"/>
              </a:lnSpc>
              <a:spcBef>
                <a:spcPts val="0"/>
              </a:spcBef>
              <a:spcAft>
                <a:spcPts val="0"/>
              </a:spcAft>
              <a:buSzPts val="1800"/>
              <a:buChar char="●"/>
            </a:pPr>
            <a:r>
              <a:rPr lang="en"/>
              <a:t>Is there a limit to how long the C-string can/should be?</a:t>
            </a:r>
            <a:endParaRPr/>
          </a:p>
          <a:p>
            <a:pPr indent="-342900" lvl="0" marL="457200" rtl="0" algn="l">
              <a:lnSpc>
                <a:spcPct val="115000"/>
              </a:lnSpc>
              <a:spcBef>
                <a:spcPts val="0"/>
              </a:spcBef>
              <a:spcAft>
                <a:spcPts val="0"/>
              </a:spcAft>
              <a:buSzPts val="1800"/>
              <a:buChar char="●"/>
            </a:pPr>
            <a:r>
              <a:rPr lang="en"/>
              <a:t>What if the C-string is malformed?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18aac98dc9_0_5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Test Case</a:t>
            </a:r>
            <a:endParaRPr/>
          </a:p>
        </p:txBody>
      </p:sp>
      <p:sp>
        <p:nvSpPr>
          <p:cNvPr id="150" name="Google Shape;150;g118aac98dc9_0_50"/>
          <p:cNvSpPr txBox="1"/>
          <p:nvPr>
            <p:ph idx="1" type="body"/>
          </p:nvPr>
        </p:nvSpPr>
        <p:spPr>
          <a:xfrm>
            <a:off x="311700" y="1468825"/>
            <a:ext cx="6174600" cy="3529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chemeClr val="accent6"/>
                </a:solidFill>
              </a:rPr>
              <a:t>int</a:t>
            </a:r>
            <a:r>
              <a:rPr lang="en" sz="1600">
                <a:solidFill>
                  <a:schemeClr val="lt1"/>
                </a:solidFill>
              </a:rPr>
              <a:t> main()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two swap-backed pages</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*page0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*page1 = (</a:t>
            </a:r>
            <a:r>
              <a:rPr lang="en" sz="1600">
                <a:solidFill>
                  <a:schemeClr val="accent6"/>
                </a:solidFill>
              </a:rPr>
              <a:t>char</a:t>
            </a:r>
            <a:r>
              <a:rPr lang="en" sz="1600">
                <a:solidFill>
                  <a:schemeClr val="lt1"/>
                </a:solidFill>
              </a:rPr>
              <a:t> *) </a:t>
            </a:r>
            <a:r>
              <a:rPr lang="en" sz="1600">
                <a:solidFill>
                  <a:schemeClr val="accent5"/>
                </a:solidFill>
              </a:rPr>
              <a:t>vm_map</a:t>
            </a:r>
            <a:r>
              <a:rPr lang="en" sz="1600">
                <a:solidFill>
                  <a:schemeClr val="lt1"/>
                </a:solidFill>
              </a:rPr>
              <a:t>(</a:t>
            </a:r>
            <a:r>
              <a:rPr lang="en" sz="1600">
                <a:solidFill>
                  <a:schemeClr val="dk1"/>
                </a:solidFill>
              </a:rPr>
              <a:t>nullptr</a:t>
            </a:r>
            <a:r>
              <a:rPr lang="en" sz="1600">
                <a:solidFill>
                  <a:schemeClr val="lt1"/>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write the filename into virtual memory</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a:t>
            </a:r>
            <a:r>
              <a:rPr lang="en" sz="1600">
                <a:solidFill>
                  <a:schemeClr val="lt1"/>
                </a:solidFill>
              </a:rPr>
              <a:t> *filename = page0 + </a:t>
            </a:r>
            <a:r>
              <a:rPr lang="en" sz="1600">
                <a:solidFill>
                  <a:schemeClr val="dk1"/>
                </a:solidFill>
              </a:rPr>
              <a:t>VM_PAGESIZE</a:t>
            </a:r>
            <a:r>
              <a:rPr lang="en" sz="1600">
                <a:solidFill>
                  <a:schemeClr val="lt1"/>
                </a:solidFill>
              </a:rPr>
              <a:t> - </a:t>
            </a:r>
            <a:r>
              <a:rPr lang="en" sz="1600">
                <a:solidFill>
                  <a:srgbClr val="E69138"/>
                </a:solidFill>
              </a:rPr>
              <a:t>4</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5"/>
                </a:solidFill>
              </a:rPr>
              <a:t>strcpy</a:t>
            </a:r>
            <a:r>
              <a:rPr lang="en" sz="1600">
                <a:solidFill>
                  <a:schemeClr val="lt1"/>
                </a:solidFill>
              </a:rPr>
              <a:t>(filename, </a:t>
            </a:r>
            <a:r>
              <a:rPr lang="en" sz="1600">
                <a:solidFill>
                  <a:srgbClr val="E69138"/>
                </a:solidFill>
              </a:rPr>
              <a:t>"lampson83.txt"</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lt2"/>
                </a:solidFill>
              </a:rPr>
              <a:t>// map a file-backed page</a:t>
            </a:r>
            <a:endParaRPr sz="1600">
              <a:solidFill>
                <a:schemeClr val="lt2"/>
              </a:solidFill>
            </a:endParaRPr>
          </a:p>
          <a:p>
            <a:pPr indent="0" lvl="0" marL="0" rtl="0" algn="l">
              <a:lnSpc>
                <a:spcPct val="115000"/>
              </a:lnSpc>
              <a:spcBef>
                <a:spcPts val="0"/>
              </a:spcBef>
              <a:spcAft>
                <a:spcPts val="0"/>
              </a:spcAft>
              <a:buSzPts val="1800"/>
              <a:buNone/>
            </a:pPr>
            <a:r>
              <a:rPr lang="en" sz="1600">
                <a:solidFill>
                  <a:schemeClr val="lt1"/>
                </a:solidFill>
              </a:rPr>
              <a:t>    </a:t>
            </a:r>
            <a:r>
              <a:rPr lang="en" sz="1600">
                <a:solidFill>
                  <a:schemeClr val="accent6"/>
                </a:solidFill>
              </a:rPr>
              <a:t>char </a:t>
            </a:r>
            <a:r>
              <a:rPr lang="en" sz="1600">
                <a:solidFill>
                  <a:schemeClr val="lt1"/>
                </a:solidFill>
              </a:rPr>
              <a:t>*page2</a:t>
            </a:r>
            <a:r>
              <a:rPr lang="en" sz="1600">
                <a:solidFill>
                  <a:schemeClr val="accent6"/>
                </a:solidFill>
              </a:rPr>
              <a:t> </a:t>
            </a:r>
            <a:r>
              <a:rPr lang="en" sz="1600">
                <a:solidFill>
                  <a:schemeClr val="lt1"/>
                </a:solidFill>
              </a:rPr>
              <a:t>= (</a:t>
            </a:r>
            <a:r>
              <a:rPr lang="en" sz="1600">
                <a:solidFill>
                  <a:schemeClr val="accent6"/>
                </a:solidFill>
              </a:rPr>
              <a:t>char </a:t>
            </a:r>
            <a:r>
              <a:rPr lang="en" sz="1600">
                <a:solidFill>
                  <a:schemeClr val="lt1"/>
                </a:solidFill>
              </a:rPr>
              <a:t>*) </a:t>
            </a:r>
            <a:r>
              <a:rPr lang="en" sz="1600">
                <a:solidFill>
                  <a:schemeClr val="accent5"/>
                </a:solidFill>
              </a:rPr>
              <a:t>vm_map</a:t>
            </a:r>
            <a:r>
              <a:rPr lang="en" sz="1600">
                <a:solidFill>
                  <a:schemeClr val="lt1"/>
                </a:solidFill>
              </a:rPr>
              <a:t>(filename,</a:t>
            </a:r>
            <a:r>
              <a:rPr lang="en" sz="1600">
                <a:solidFill>
                  <a:schemeClr val="accent6"/>
                </a:solidFill>
              </a:rPr>
              <a:t> </a:t>
            </a:r>
            <a:r>
              <a:rPr lang="en" sz="1600">
                <a:solidFill>
                  <a:srgbClr val="E69138"/>
                </a:solidFill>
              </a:rPr>
              <a:t>0</a:t>
            </a:r>
            <a:r>
              <a:rPr lang="en" sz="1600">
                <a:solidFill>
                  <a:schemeClr val="lt1"/>
                </a:solidFill>
              </a:rPr>
              <a:t>);</a:t>
            </a:r>
            <a:endParaRPr sz="1600">
              <a:solidFill>
                <a:schemeClr val="lt1"/>
              </a:solidFill>
            </a:endParaRPr>
          </a:p>
          <a:p>
            <a:pPr indent="0" lvl="0" marL="0" rtl="0" algn="l">
              <a:lnSpc>
                <a:spcPct val="115000"/>
              </a:lnSpc>
              <a:spcBef>
                <a:spcPts val="0"/>
              </a:spcBef>
              <a:spcAft>
                <a:spcPts val="0"/>
              </a:spcAft>
              <a:buSzPts val="1800"/>
              <a:buNone/>
            </a:pPr>
            <a:r>
              <a:rPr lang="en" sz="1600">
                <a:solidFill>
                  <a:schemeClr val="lt1"/>
                </a:solidFill>
              </a:rPr>
              <a:t>}</a:t>
            </a:r>
            <a:endParaRPr sz="1600">
              <a:solidFill>
                <a:schemeClr val="lt1"/>
              </a:solidFill>
            </a:endParaRPr>
          </a:p>
        </p:txBody>
      </p:sp>
      <p:sp>
        <p:nvSpPr>
          <p:cNvPr id="151" name="Google Shape;151;g118aac98dc9_0_50"/>
          <p:cNvSpPr txBox="1"/>
          <p:nvPr/>
        </p:nvSpPr>
        <p:spPr>
          <a:xfrm>
            <a:off x="6563050" y="1468825"/>
            <a:ext cx="2502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Source Code Pro"/>
                <a:ea typeface="Source Code Pro"/>
                <a:cs typeface="Source Code Pro"/>
                <a:sym typeface="Source Code Pro"/>
              </a:rPr>
              <a:t>Setup:</a:t>
            </a:r>
            <a:endParaRPr b="0" i="0" sz="2400" u="none" cap="none" strike="noStrike">
              <a:solidFill>
                <a:srgbClr val="000000"/>
              </a:solidFill>
              <a:latin typeface="Source Code Pro"/>
              <a:ea typeface="Source Code Pro"/>
              <a:cs typeface="Source Code Pro"/>
              <a:sym typeface="Source Code Pro"/>
            </a:endParaRPr>
          </a:p>
          <a:p>
            <a:pPr indent="-381000" lvl="0" marL="457200" marR="0" rtl="0" algn="l">
              <a:lnSpc>
                <a:spcPct val="100000"/>
              </a:lnSpc>
              <a:spcBef>
                <a:spcPts val="0"/>
              </a:spcBef>
              <a:spcAft>
                <a:spcPts val="0"/>
              </a:spcAft>
              <a:buClr>
                <a:srgbClr val="000000"/>
              </a:buClr>
              <a:buSzPts val="2400"/>
              <a:buFont typeface="Source Code Pro"/>
              <a:buChar char="●"/>
            </a:pPr>
            <a:r>
              <a:rPr b="0" i="0" lang="en" sz="2400" u="none" cap="none" strike="noStrike">
                <a:solidFill>
                  <a:srgbClr val="000000"/>
                </a:solidFill>
                <a:latin typeface="Source Code Pro"/>
                <a:ea typeface="Source Code Pro"/>
                <a:cs typeface="Source Code Pro"/>
                <a:sym typeface="Source Code Pro"/>
              </a:rPr>
              <a:t>2 pages of physical memory</a:t>
            </a:r>
            <a:endParaRPr b="0" i="0" sz="2400" u="none" cap="none" strike="noStrike">
              <a:solidFill>
                <a:srgbClr val="000000"/>
              </a:solidFill>
              <a:latin typeface="Source Code Pro"/>
              <a:ea typeface="Source Code Pro"/>
              <a:cs typeface="Source Code Pro"/>
              <a:sym typeface="Source Code Pro"/>
            </a:endParaRPr>
          </a:p>
          <a:p>
            <a:pPr indent="-381000" lvl="0" marL="457200" marR="0" rtl="0" algn="l">
              <a:lnSpc>
                <a:spcPct val="100000"/>
              </a:lnSpc>
              <a:spcBef>
                <a:spcPts val="0"/>
              </a:spcBef>
              <a:spcAft>
                <a:spcPts val="0"/>
              </a:spcAft>
              <a:buClr>
                <a:srgbClr val="000000"/>
              </a:buClr>
              <a:buSzPts val="2400"/>
              <a:buFont typeface="Source Code Pro"/>
              <a:buChar char="●"/>
            </a:pPr>
            <a:r>
              <a:rPr b="0" i="0" lang="en" sz="2400" u="none" cap="none" strike="noStrike">
                <a:solidFill>
                  <a:srgbClr val="000000"/>
                </a:solidFill>
                <a:latin typeface="Source Code Pro"/>
                <a:ea typeface="Source Code Pro"/>
                <a:cs typeface="Source Code Pro"/>
                <a:sym typeface="Source Code Pro"/>
              </a:rPr>
              <a:t>4 swap blocks</a:t>
            </a:r>
            <a:endParaRPr b="0" i="0" sz="2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