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</p:sldIdLst>
  <p:sldSz cy="5143500" cx="9144000"/>
  <p:notesSz cx="6858000" cy="9144000"/>
  <p:embeddedFontLst>
    <p:embeddedFont>
      <p:font typeface="Source Code Pro"/>
      <p:regular r:id="rId75"/>
      <p:bold r:id="rId76"/>
      <p:italic r:id="rId77"/>
      <p:boldItalic r:id="rId78"/>
    </p:embeddedFont>
    <p:embeddedFont>
      <p:font typeface="Oswald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BA3F37-8B1F-45AE-9F1A-9DBBCFFDF6A1}">
  <a:tblStyle styleId="{7BBA3F37-8B1F-45AE-9F1A-9DBBCFFDF6A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E4831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E4831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4831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E4831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font" Target="fonts/SourceCodePro-regular.fntdata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font" Target="fonts/SourceCodePro-italic.fntdata"/><Relationship Id="rId32" Type="http://schemas.openxmlformats.org/officeDocument/2006/relationships/slide" Target="slides/slide25.xml"/><Relationship Id="rId76" Type="http://schemas.openxmlformats.org/officeDocument/2006/relationships/font" Target="fonts/SourceCodePro-bold.fntdata"/><Relationship Id="rId35" Type="http://schemas.openxmlformats.org/officeDocument/2006/relationships/slide" Target="slides/slide28.xml"/><Relationship Id="rId79" Type="http://schemas.openxmlformats.org/officeDocument/2006/relationships/font" Target="fonts/Oswald-regular.fntdata"/><Relationship Id="rId34" Type="http://schemas.openxmlformats.org/officeDocument/2006/relationships/slide" Target="slides/slide27.xml"/><Relationship Id="rId78" Type="http://schemas.openxmlformats.org/officeDocument/2006/relationships/font" Target="fonts/SourceCodePro-boldItalic.fntdata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priority-inversion-what-the-heck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de90cfbcf_0_1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de90cfbcf_0_1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de90cfbcf_0_1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de90cfbcf_0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1de90cfbcf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1de90cfbcf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de90cfbcf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de90cfbcf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can't estimate how long a job takes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de90cfbcf_0_1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de90cfbcf_0_1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de90cfbcf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de90cfbcf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inversion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https://www.geeksforgeeks.org/priority-inversion-what-the-heck/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L is running in CS; H also needs to run in CS; H waits for L to come out of CS; M interrupts L and starts running; M runs till completion and relinquishes control; L resumes and starts running till the end of CS; H enters CS and starts running. </a:t>
            </a:r>
            <a:endParaRPr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Note that neither L nor H share CS with M.</a:t>
            </a:r>
            <a:endParaRPr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Here, we can see that running of M has delayed the running of both L and H. Precisely speaking, H is of higher priority and doesn’t share CS with M; but H had to wait for M.</a:t>
            </a:r>
            <a:endParaRPr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de90cfbcf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de90cfbcf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e90cfbcf_0_1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de90cfbcf_0_1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e90cfbcf_0_1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de90cfbcf_0_1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de90cfbcf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de90cfbcf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de90cfbcf_0_1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de90cfbcf_0_1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de90cfbcf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de90cfbcf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de90cfbcf_0_1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de90cfbcf_0_1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de90cfbcf_0_1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de90cfbcf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de90cfbcf_0_1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de90cfbcf_0_1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de90cfbcf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de90cfbcf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de90cfbcf_0_1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1de90cfbcf_0_1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de90cfbcf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de90cfbcf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de90cfbcf_0_1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de90cfbcf_0_1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de90cfbcf_0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1de90cfbcf_0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de90cfbcf_0_1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1de90cfbcf_0_1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1de90cfbcf_0_1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1de90cfbcf_0_1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de90cfbcf_0_1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de90cfbcf_0_1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1de90cfbcf_0_1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1de90cfbcf_0_1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1de90cfbcf_0_1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1de90cfbcf_0_1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de90cfbcf_0_1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1de90cfbcf_0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1de90cfbcf_0_2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1de90cfbcf_0_2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1de90cfbcf_0_2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1de90cfbcf_0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1de90cfbcf_0_2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1de90cfbcf_0_2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1de90cfbcf_0_2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1de90cfbcf_0_2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1de90cfbcf_0_2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1de90cfbcf_0_2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1de90cfbcf_0_2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1de90cfbcf_0_2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1de90cfbcf_0_2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1de90cfbcf_0_2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de90cfbcf_0_1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de90cfbcf_0_1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11de90cfbcf_0_2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11de90cfbcf_0_2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11de90cfbcf_0_2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11de90cfbcf_0_2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1de90cfbcf_0_2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1de90cfbcf_0_2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11de90cfbcf_0_2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11de90cfbcf_0_2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1de90cfbcf_0_2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1de90cfbcf_0_2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1de90cfbcf_0_2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1de90cfbcf_0_2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1de90cfbcf_0_2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1de90cfbcf_0_2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11de90cfbcf_0_2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11de90cfbcf_0_2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11de90cfbcf_0_2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11de90cfbcf_0_2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1de90cfbcf_0_2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1de90cfbcf_0_2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de90cfbcf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de90cfbcf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1de90cfbcf_0_2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1de90cfbcf_0_2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11de90cfbcf_0_2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11de90cfbcf_0_2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11de90cfbcf_0_2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11de90cfbcf_0_2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1de90cfbcf_0_2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1de90cfbcf_0_2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11de90cfbcf_0_2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11de90cfbcf_0_2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11de90cfbcf_0_2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11de90cfbcf_0_2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1de90cfbcf_0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1de90cfbcf_0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11de90cfbcf_0_2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11de90cfbcf_0_2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1de90cfbcf_0_2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1de90cfbcf_0_2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11de90cfbcf_0_2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11de90cfbcf_0_2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de90cfbcf_0_1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de90cfbcf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11de90cfbcf_0_2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11de90cfbcf_0_2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11de90cfbcf_0_2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11de90cfbcf_0_2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1de90cfbcf_0_2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11de90cfbcf_0_2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11de90cfbcf_0_2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11de90cfbcf_0_2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g11de90cfbcf_0_2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g11de90cfbcf_0_2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11de90cfbcf_0_2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11de90cfbcf_0_2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11de90cfbcf_0_2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11de90cfbcf_0_2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https://github.com/eecs482/scheduling_lab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11de90cfbcf_0_2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11de90cfbcf_0_2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de90cfbcf_0_1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de90cfbcf_0_1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de90cfbcf_0_1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de90cfbcf_0_1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e90cfbcf_0_1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de90cfbcf_0_1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grader4.eecs.umich.edu/eecs482/homework/cpu_sched.html#pre-lab-and-in-lab-3-response-time-versus-throughput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EECS 482</a:t>
            </a:r>
            <a:endParaRPr/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9: CPU Scheduling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11700" y="1468825"/>
            <a:ext cx="86220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Periodically interrupt all jobs.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job gets fixed time slice on CPU before being preempted.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Pros?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response time for varying job length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Cons?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switch overhead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Slower response time when all jobs have same length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shortest-time-to-completion-first (STCF)</a:t>
            </a:r>
            <a:endParaRPr/>
          </a:p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Always run the shortest available job.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Preempt current job if shorter one arrives.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Pros?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shortest-time-to-completion-first (STCF)</a:t>
            </a:r>
            <a:endParaRPr/>
          </a:p>
        </p:txBody>
      </p:sp>
      <p:sp>
        <p:nvSpPr>
          <p:cNvPr id="175" name="Google Shape;175;p3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Always run the shortest available job.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Preempt current job if shorter one arrives.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Pros?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average response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Cons?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Starvation for long jobs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estimate how long a job takes?</a:t>
            </a:r>
            <a:endParaRPr/>
          </a:p>
        </p:txBody>
      </p:sp>
      <p:pic>
        <p:nvPicPr>
          <p:cNvPr id="176" name="Google Shape;17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750" y="2891150"/>
            <a:ext cx="1792975" cy="19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priority</a:t>
            </a:r>
            <a:endParaRPr/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job with highest priority.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Could be with or without preemption.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Pros?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Cons?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priority</a:t>
            </a:r>
            <a:endParaRPr/>
          </a:p>
        </p:txBody>
      </p:sp>
      <p:sp>
        <p:nvSpPr>
          <p:cNvPr id="188" name="Google Shape;188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job with highest priority.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Could be with or without preemption.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Pros?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jobs get more runtime.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Cons?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Starvation for low-priority jobs.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 inversion.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lab problems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scheduling: lab problem #1</a:t>
            </a:r>
            <a:endParaRPr/>
          </a:p>
        </p:txBody>
      </p:sp>
      <p:sp>
        <p:nvSpPr>
          <p:cNvPr id="199" name="Google Shape;199;p4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Consider the following set of processes, with the length of the CPU-burst time given in milliseconds and with their priorities (larger priority numbers imply higher priority, and, in case of a tie, you can assume first-come-first- serve ordering). The processes are assumed to have arrived in the order P1, P2, P3, P4, P5, all at time 0.</a:t>
            </a:r>
            <a:endParaRPr sz="1600"/>
          </a:p>
        </p:txBody>
      </p:sp>
      <p:graphicFrame>
        <p:nvGraphicFramePr>
          <p:cNvPr id="200" name="Google Shape;200;p40"/>
          <p:cNvGraphicFramePr/>
          <p:nvPr/>
        </p:nvGraphicFramePr>
        <p:xfrm>
          <a:off x="2438401" y="31756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96725"/>
                <a:gridCol w="1296725"/>
                <a:gridCol w="12967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5D8CA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5D8CA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5D8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rgbClr val="F5D8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first-come-first-served</a:t>
            </a:r>
            <a:endParaRPr/>
          </a:p>
        </p:txBody>
      </p:sp>
      <p:sp>
        <p:nvSpPr>
          <p:cNvPr id="206" name="Google Shape;206;p41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07" name="Google Shape;207;p41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208" name="Google Shape;208;p41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1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1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1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1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1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1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1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1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1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1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1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1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1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1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41"/>
          <p:cNvSpPr/>
          <p:nvPr/>
        </p:nvSpPr>
        <p:spPr>
          <a:xfrm>
            <a:off x="621335" y="1637476"/>
            <a:ext cx="4098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8" name="Google Shape;228;p41"/>
          <p:cNvSpPr/>
          <p:nvPr/>
        </p:nvSpPr>
        <p:spPr>
          <a:xfrm>
            <a:off x="4745752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Google Shape;229;p41"/>
          <p:cNvSpPr/>
          <p:nvPr/>
        </p:nvSpPr>
        <p:spPr>
          <a:xfrm>
            <a:off x="5157015" y="1637476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P3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41"/>
          <p:cNvSpPr/>
          <p:nvPr/>
        </p:nvSpPr>
        <p:spPr>
          <a:xfrm>
            <a:off x="5979543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P4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1" name="Google Shape;231;p41"/>
          <p:cNvSpPr/>
          <p:nvPr/>
        </p:nvSpPr>
        <p:spPr>
          <a:xfrm>
            <a:off x="6390807" y="1635557"/>
            <a:ext cx="20304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P5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32" name="Google Shape;232;p41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first-come-first-served</a:t>
            </a:r>
            <a:endParaRPr/>
          </a:p>
        </p:txBody>
      </p:sp>
      <p:sp>
        <p:nvSpPr>
          <p:cNvPr id="238" name="Google Shape;238;p42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39" name="Google Shape;239;p42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240" name="Google Shape;240;p42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2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2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2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42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42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2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42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42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42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42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42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42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2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2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2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2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2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2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42"/>
          <p:cNvSpPr/>
          <p:nvPr/>
        </p:nvSpPr>
        <p:spPr>
          <a:xfrm>
            <a:off x="621335" y="1637476"/>
            <a:ext cx="4098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0" name="Google Shape;260;p42"/>
          <p:cNvSpPr/>
          <p:nvPr/>
        </p:nvSpPr>
        <p:spPr>
          <a:xfrm>
            <a:off x="4745752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1" name="Google Shape;261;p42"/>
          <p:cNvSpPr/>
          <p:nvPr/>
        </p:nvSpPr>
        <p:spPr>
          <a:xfrm>
            <a:off x="5157015" y="1637476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P3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42"/>
          <p:cNvSpPr/>
          <p:nvPr/>
        </p:nvSpPr>
        <p:spPr>
          <a:xfrm>
            <a:off x="5979543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P4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3" name="Google Shape;263;p42"/>
          <p:cNvSpPr/>
          <p:nvPr/>
        </p:nvSpPr>
        <p:spPr>
          <a:xfrm>
            <a:off x="6390807" y="1635557"/>
            <a:ext cx="20304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P5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64" name="Google Shape;264;p42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first-come-first-served</a:t>
            </a:r>
            <a:endParaRPr/>
          </a:p>
        </p:txBody>
      </p:sp>
      <p:sp>
        <p:nvSpPr>
          <p:cNvPr id="270" name="Google Shape;270;p43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71" name="Google Shape;271;p43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272" name="Google Shape;272;p43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3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3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43"/>
          <p:cNvSpPr/>
          <p:nvPr/>
        </p:nvSpPr>
        <p:spPr>
          <a:xfrm>
            <a:off x="621335" y="1637476"/>
            <a:ext cx="4098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2" name="Google Shape;292;p43"/>
          <p:cNvSpPr/>
          <p:nvPr/>
        </p:nvSpPr>
        <p:spPr>
          <a:xfrm>
            <a:off x="4745752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5157015" y="1637476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P3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4" name="Google Shape;294;p43"/>
          <p:cNvSpPr/>
          <p:nvPr/>
        </p:nvSpPr>
        <p:spPr>
          <a:xfrm>
            <a:off x="5979543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P4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5" name="Google Shape;295;p43"/>
          <p:cNvSpPr/>
          <p:nvPr/>
        </p:nvSpPr>
        <p:spPr>
          <a:xfrm>
            <a:off x="6390807" y="1635557"/>
            <a:ext cx="20304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P5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296" name="Google Shape;296;p43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256600" y="29269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Today: 03/17</a:t>
            </a:r>
            <a:endParaRPr sz="2400"/>
          </a:p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4948400" y="457350"/>
            <a:ext cx="3837000" cy="42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Extra OH</a:t>
            </a:r>
            <a:endParaRPr sz="2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</a:t>
            </a:r>
            <a:endParaRPr sz="2400" u="sng"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/>
              <a:t>Project 3</a:t>
            </a:r>
            <a:endParaRPr sz="2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03/23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/>
              <a:t>Project 4</a:t>
            </a:r>
            <a:endParaRPr sz="2400" u="sng"/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Released</a:t>
            </a:r>
            <a:r>
              <a:rPr lang="en"/>
              <a:t> 03/24</a:t>
            </a:r>
            <a:endParaRPr/>
          </a:p>
        </p:txBody>
      </p:sp>
      <p:sp>
        <p:nvSpPr>
          <p:cNvPr id="115" name="Google Shape;115;p26"/>
          <p:cNvSpPr txBox="1"/>
          <p:nvPr>
            <p:ph type="title"/>
          </p:nvPr>
        </p:nvSpPr>
        <p:spPr>
          <a:xfrm>
            <a:off x="256600" y="1084275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first-come-first-served</a:t>
            </a:r>
            <a:endParaRPr/>
          </a:p>
        </p:txBody>
      </p:sp>
      <p:sp>
        <p:nvSpPr>
          <p:cNvPr id="302" name="Google Shape;302;p44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03" name="Google Shape;303;p44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304" name="Google Shape;304;p44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4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4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4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4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4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4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4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4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4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4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4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4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4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4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4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4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4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44"/>
          <p:cNvSpPr/>
          <p:nvPr/>
        </p:nvSpPr>
        <p:spPr>
          <a:xfrm>
            <a:off x="621335" y="1637476"/>
            <a:ext cx="4098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4" name="Google Shape;324;p44"/>
          <p:cNvSpPr/>
          <p:nvPr/>
        </p:nvSpPr>
        <p:spPr>
          <a:xfrm>
            <a:off x="4745752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5" name="Google Shape;325;p44"/>
          <p:cNvSpPr/>
          <p:nvPr/>
        </p:nvSpPr>
        <p:spPr>
          <a:xfrm>
            <a:off x="5157015" y="1637476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P3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44"/>
          <p:cNvSpPr/>
          <p:nvPr/>
        </p:nvSpPr>
        <p:spPr>
          <a:xfrm>
            <a:off x="5979543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P4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Google Shape;327;p44"/>
          <p:cNvSpPr/>
          <p:nvPr/>
        </p:nvSpPr>
        <p:spPr>
          <a:xfrm>
            <a:off x="6390807" y="1635557"/>
            <a:ext cx="20304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P5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28" name="Google Shape;328;p44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first-come-first-served</a:t>
            </a:r>
            <a:endParaRPr/>
          </a:p>
        </p:txBody>
      </p:sp>
      <p:sp>
        <p:nvSpPr>
          <p:cNvPr id="334" name="Google Shape;334;p45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35" name="Google Shape;335;p45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336" name="Google Shape;336;p45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5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5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5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5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5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5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5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5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5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5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5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5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5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5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5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5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5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5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45"/>
          <p:cNvSpPr/>
          <p:nvPr/>
        </p:nvSpPr>
        <p:spPr>
          <a:xfrm>
            <a:off x="621335" y="1637476"/>
            <a:ext cx="4098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6" name="Google Shape;356;p45"/>
          <p:cNvSpPr/>
          <p:nvPr/>
        </p:nvSpPr>
        <p:spPr>
          <a:xfrm>
            <a:off x="4745752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7" name="Google Shape;357;p45"/>
          <p:cNvSpPr/>
          <p:nvPr/>
        </p:nvSpPr>
        <p:spPr>
          <a:xfrm>
            <a:off x="5157015" y="1637476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P3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8" name="Google Shape;358;p45"/>
          <p:cNvSpPr/>
          <p:nvPr/>
        </p:nvSpPr>
        <p:spPr>
          <a:xfrm>
            <a:off x="5979543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P4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6390807" y="1635557"/>
            <a:ext cx="20304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P5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60" name="Google Shape;360;p45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first-come-first-served</a:t>
            </a:r>
            <a:endParaRPr/>
          </a:p>
        </p:txBody>
      </p:sp>
      <p:sp>
        <p:nvSpPr>
          <p:cNvPr id="366" name="Google Shape;366;p46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67" name="Google Shape;367;p46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368" name="Google Shape;368;p46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6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6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6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6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6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6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6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6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6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p46"/>
          <p:cNvSpPr/>
          <p:nvPr/>
        </p:nvSpPr>
        <p:spPr>
          <a:xfrm>
            <a:off x="621335" y="1637476"/>
            <a:ext cx="4098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Google Shape;388;p46"/>
          <p:cNvSpPr/>
          <p:nvPr/>
        </p:nvSpPr>
        <p:spPr>
          <a:xfrm>
            <a:off x="4745752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9" name="Google Shape;389;p46"/>
          <p:cNvSpPr/>
          <p:nvPr/>
        </p:nvSpPr>
        <p:spPr>
          <a:xfrm>
            <a:off x="5157015" y="1637476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P3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0" name="Google Shape;390;p46"/>
          <p:cNvSpPr/>
          <p:nvPr/>
        </p:nvSpPr>
        <p:spPr>
          <a:xfrm>
            <a:off x="5979543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P4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1" name="Google Shape;391;p46"/>
          <p:cNvSpPr/>
          <p:nvPr/>
        </p:nvSpPr>
        <p:spPr>
          <a:xfrm>
            <a:off x="6390807" y="1635557"/>
            <a:ext cx="20304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P5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392" name="Google Shape;392;p46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first-come-first-served</a:t>
            </a:r>
            <a:endParaRPr/>
          </a:p>
        </p:txBody>
      </p:sp>
      <p:sp>
        <p:nvSpPr>
          <p:cNvPr id="398" name="Google Shape;398;p47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99" name="Google Shape;399;p47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400" name="Google Shape;400;p47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7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7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7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7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7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7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7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7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7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7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7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7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7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7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47"/>
          <p:cNvSpPr/>
          <p:nvPr/>
        </p:nvSpPr>
        <p:spPr>
          <a:xfrm>
            <a:off x="621335" y="1637476"/>
            <a:ext cx="4098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0" name="Google Shape;420;p47"/>
          <p:cNvSpPr/>
          <p:nvPr/>
        </p:nvSpPr>
        <p:spPr>
          <a:xfrm>
            <a:off x="4745752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P2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1" name="Google Shape;421;p47"/>
          <p:cNvSpPr/>
          <p:nvPr/>
        </p:nvSpPr>
        <p:spPr>
          <a:xfrm>
            <a:off x="5157015" y="1637476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P3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2" name="Google Shape;422;p47"/>
          <p:cNvSpPr/>
          <p:nvPr/>
        </p:nvSpPr>
        <p:spPr>
          <a:xfrm>
            <a:off x="5979543" y="1637476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P4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3" name="Google Shape;423;p47"/>
          <p:cNvSpPr/>
          <p:nvPr/>
        </p:nvSpPr>
        <p:spPr>
          <a:xfrm>
            <a:off x="6390807" y="1635557"/>
            <a:ext cx="20304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P5</a:t>
            </a:r>
            <a:endParaRPr b="1" sz="1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424" name="Google Shape;424;p47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425" name="Google Shape;425;p47"/>
          <p:cNvSpPr txBox="1"/>
          <p:nvPr/>
        </p:nvSpPr>
        <p:spPr>
          <a:xfrm>
            <a:off x="7228800" y="3339150"/>
            <a:ext cx="14070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Avg: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13.9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431" name="Google Shape;431;p48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32" name="Google Shape;432;p48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433" name="Google Shape;433;p48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8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8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8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8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8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8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8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8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8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8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8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8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8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8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52" name="Google Shape;452;p48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458" name="Google Shape;458;p49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59" name="Google Shape;459;p49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460" name="Google Shape;460;p49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9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9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9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9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9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9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9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9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9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9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9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9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49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9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9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9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9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9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79" name="Google Shape;479;p49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480" name="Google Shape;480;p49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49"/>
          <p:cNvCxnSpPr/>
          <p:nvPr/>
        </p:nvCxnSpPr>
        <p:spPr>
          <a:xfrm>
            <a:off x="1361625" y="3431775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487" name="Google Shape;487;p50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88" name="Google Shape;488;p50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489" name="Google Shape;489;p50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50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50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50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50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50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50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50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50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50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50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50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50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08" name="Google Shape;508;p50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509" name="Google Shape;509;p50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0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p50"/>
          <p:cNvCxnSpPr/>
          <p:nvPr/>
        </p:nvCxnSpPr>
        <p:spPr>
          <a:xfrm>
            <a:off x="1361625" y="3736575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50"/>
          <p:cNvSpPr txBox="1"/>
          <p:nvPr/>
        </p:nvSpPr>
        <p:spPr>
          <a:xfrm>
            <a:off x="7024225" y="3575400"/>
            <a:ext cx="9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Done!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518" name="Google Shape;518;p51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19" name="Google Shape;519;p51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520" name="Google Shape;520;p51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39" name="Google Shape;539;p51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540" name="Google Shape;540;p51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1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1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51"/>
          <p:cNvCxnSpPr/>
          <p:nvPr/>
        </p:nvCxnSpPr>
        <p:spPr>
          <a:xfrm>
            <a:off x="1361625" y="4009456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549" name="Google Shape;549;p52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50" name="Google Shape;550;p52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551" name="Google Shape;551;p52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52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52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52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2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2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2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2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2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52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2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52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52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52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52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52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570" name="Google Shape;570;p52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571" name="Google Shape;571;p52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2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2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2"/>
          <p:cNvSpPr/>
          <p:nvPr/>
        </p:nvSpPr>
        <p:spPr>
          <a:xfrm>
            <a:off x="187633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5" name="Google Shape;575;p52"/>
          <p:cNvCxnSpPr/>
          <p:nvPr/>
        </p:nvCxnSpPr>
        <p:spPr>
          <a:xfrm>
            <a:off x="1361625" y="4269975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52"/>
          <p:cNvSpPr txBox="1"/>
          <p:nvPr/>
        </p:nvSpPr>
        <p:spPr>
          <a:xfrm>
            <a:off x="7024225" y="4153081"/>
            <a:ext cx="9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Done!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582" name="Google Shape;582;p53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83" name="Google Shape;583;p53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584" name="Google Shape;584;p53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53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53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53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53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53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53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53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53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53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53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53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53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53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53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53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53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53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53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603" name="Google Shape;603;p53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604" name="Google Shape;604;p53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3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3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53"/>
          <p:cNvSpPr/>
          <p:nvPr/>
        </p:nvSpPr>
        <p:spPr>
          <a:xfrm>
            <a:off x="187633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53"/>
          <p:cNvSpPr/>
          <p:nvPr/>
        </p:nvSpPr>
        <p:spPr>
          <a:xfrm>
            <a:off x="2287600" y="1627738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9" name="Google Shape;609;p53"/>
          <p:cNvCxnSpPr/>
          <p:nvPr/>
        </p:nvCxnSpPr>
        <p:spPr>
          <a:xfrm>
            <a:off x="1361625" y="4574775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1" name="Google Shape;121;p27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review scheduling algorithms</a:t>
            </a:r>
            <a:endParaRPr/>
          </a:p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CPU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Response time vs throughput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3 questions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615" name="Google Shape;615;p54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16" name="Google Shape;616;p54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617" name="Google Shape;617;p54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54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54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54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54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54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54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54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54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54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54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54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54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54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54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54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54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54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54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636" name="Google Shape;636;p54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637" name="Google Shape;637;p54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54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54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54"/>
          <p:cNvSpPr/>
          <p:nvPr/>
        </p:nvSpPr>
        <p:spPr>
          <a:xfrm>
            <a:off x="187633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54"/>
          <p:cNvSpPr/>
          <p:nvPr/>
        </p:nvSpPr>
        <p:spPr>
          <a:xfrm>
            <a:off x="2287600" y="1627738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54"/>
          <p:cNvSpPr/>
          <p:nvPr/>
        </p:nvSpPr>
        <p:spPr>
          <a:xfrm>
            <a:off x="2698466" y="1629657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3" name="Google Shape;643;p54"/>
          <p:cNvCxnSpPr/>
          <p:nvPr/>
        </p:nvCxnSpPr>
        <p:spPr>
          <a:xfrm>
            <a:off x="1361625" y="3431775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649" name="Google Shape;649;p55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50" name="Google Shape;650;p55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651" name="Google Shape;651;p55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55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55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55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5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55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55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55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55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55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55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55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55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55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55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55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55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55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55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670" name="Google Shape;670;p55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(2)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671" name="Google Shape;671;p55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55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55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5"/>
          <p:cNvSpPr/>
          <p:nvPr/>
        </p:nvSpPr>
        <p:spPr>
          <a:xfrm>
            <a:off x="187633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55"/>
          <p:cNvSpPr/>
          <p:nvPr/>
        </p:nvSpPr>
        <p:spPr>
          <a:xfrm>
            <a:off x="2287600" y="1627738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5"/>
          <p:cNvSpPr/>
          <p:nvPr/>
        </p:nvSpPr>
        <p:spPr>
          <a:xfrm>
            <a:off x="2698466" y="1629657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55"/>
          <p:cNvSpPr/>
          <p:nvPr/>
        </p:nvSpPr>
        <p:spPr>
          <a:xfrm>
            <a:off x="3095861" y="1637823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8" name="Google Shape;678;p55"/>
          <p:cNvCxnSpPr/>
          <p:nvPr/>
        </p:nvCxnSpPr>
        <p:spPr>
          <a:xfrm>
            <a:off x="1361625" y="4009456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9" name="Google Shape;679;p55"/>
          <p:cNvSpPr txBox="1"/>
          <p:nvPr/>
        </p:nvSpPr>
        <p:spPr>
          <a:xfrm>
            <a:off x="7024225" y="3870421"/>
            <a:ext cx="9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Done!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685" name="Google Shape;685;p56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86" name="Google Shape;686;p56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687" name="Google Shape;687;p56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56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56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56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56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56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56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56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56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56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56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56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56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56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56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56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56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56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56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706" name="Google Shape;706;p56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(2)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707" name="Google Shape;707;p56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6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6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56"/>
          <p:cNvSpPr/>
          <p:nvPr/>
        </p:nvSpPr>
        <p:spPr>
          <a:xfrm>
            <a:off x="187633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56"/>
          <p:cNvSpPr/>
          <p:nvPr/>
        </p:nvSpPr>
        <p:spPr>
          <a:xfrm>
            <a:off x="2287600" y="1627738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56"/>
          <p:cNvSpPr/>
          <p:nvPr/>
        </p:nvSpPr>
        <p:spPr>
          <a:xfrm>
            <a:off x="2698466" y="1629657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6"/>
          <p:cNvSpPr/>
          <p:nvPr/>
        </p:nvSpPr>
        <p:spPr>
          <a:xfrm>
            <a:off x="3095861" y="1637823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56"/>
          <p:cNvSpPr/>
          <p:nvPr/>
        </p:nvSpPr>
        <p:spPr>
          <a:xfrm>
            <a:off x="3505291" y="1633985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5" name="Google Shape;715;p56"/>
          <p:cNvCxnSpPr/>
          <p:nvPr/>
        </p:nvCxnSpPr>
        <p:spPr>
          <a:xfrm>
            <a:off x="1361625" y="4574775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721" name="Google Shape;721;p57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22" name="Google Shape;722;p57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723" name="Google Shape;723;p57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57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57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57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57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57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57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57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57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57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57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57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57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57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57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57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57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57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57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742" name="Google Shape;742;p57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(2)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743" name="Google Shape;743;p57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57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57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7"/>
          <p:cNvSpPr/>
          <p:nvPr/>
        </p:nvSpPr>
        <p:spPr>
          <a:xfrm>
            <a:off x="187633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7"/>
          <p:cNvSpPr/>
          <p:nvPr/>
        </p:nvSpPr>
        <p:spPr>
          <a:xfrm>
            <a:off x="2287600" y="1627738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7"/>
          <p:cNvSpPr/>
          <p:nvPr/>
        </p:nvSpPr>
        <p:spPr>
          <a:xfrm>
            <a:off x="2698466" y="1629657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7"/>
          <p:cNvSpPr/>
          <p:nvPr/>
        </p:nvSpPr>
        <p:spPr>
          <a:xfrm>
            <a:off x="3095861" y="1637823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57"/>
          <p:cNvSpPr/>
          <p:nvPr/>
        </p:nvSpPr>
        <p:spPr>
          <a:xfrm>
            <a:off x="3505291" y="1633985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57"/>
          <p:cNvSpPr/>
          <p:nvPr/>
        </p:nvSpPr>
        <p:spPr>
          <a:xfrm>
            <a:off x="3912303" y="1627738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2" name="Google Shape;752;p57"/>
          <p:cNvCxnSpPr/>
          <p:nvPr/>
        </p:nvCxnSpPr>
        <p:spPr>
          <a:xfrm>
            <a:off x="1361625" y="3431775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758" name="Google Shape;758;p58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59" name="Google Shape;759;p58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760" name="Google Shape;760;p58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58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58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58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58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58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58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58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58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58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58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58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58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58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58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58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58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58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58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779" name="Google Shape;779;p58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(2)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780" name="Google Shape;780;p58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8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58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58"/>
          <p:cNvSpPr/>
          <p:nvPr/>
        </p:nvSpPr>
        <p:spPr>
          <a:xfrm>
            <a:off x="187633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58"/>
          <p:cNvSpPr/>
          <p:nvPr/>
        </p:nvSpPr>
        <p:spPr>
          <a:xfrm>
            <a:off x="2287600" y="1627738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58"/>
          <p:cNvSpPr/>
          <p:nvPr/>
        </p:nvSpPr>
        <p:spPr>
          <a:xfrm>
            <a:off x="2698466" y="1629657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58"/>
          <p:cNvSpPr/>
          <p:nvPr/>
        </p:nvSpPr>
        <p:spPr>
          <a:xfrm>
            <a:off x="3095861" y="1637823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58"/>
          <p:cNvSpPr/>
          <p:nvPr/>
        </p:nvSpPr>
        <p:spPr>
          <a:xfrm>
            <a:off x="3505291" y="1633985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58"/>
          <p:cNvSpPr/>
          <p:nvPr/>
        </p:nvSpPr>
        <p:spPr>
          <a:xfrm>
            <a:off x="3912303" y="1627738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58"/>
          <p:cNvSpPr/>
          <p:nvPr/>
        </p:nvSpPr>
        <p:spPr>
          <a:xfrm>
            <a:off x="4320199" y="1625020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0" name="Google Shape;790;p58"/>
          <p:cNvCxnSpPr/>
          <p:nvPr/>
        </p:nvCxnSpPr>
        <p:spPr>
          <a:xfrm>
            <a:off x="1361625" y="4574775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796" name="Google Shape;796;p59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797" name="Google Shape;797;p59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798" name="Google Shape;798;p59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59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59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59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59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59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59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59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59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59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59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59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59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59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59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59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59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59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59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817" name="Google Shape;817;p59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(2)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818" name="Google Shape;818;p59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59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59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59"/>
          <p:cNvSpPr/>
          <p:nvPr/>
        </p:nvSpPr>
        <p:spPr>
          <a:xfrm>
            <a:off x="187633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59"/>
          <p:cNvSpPr/>
          <p:nvPr/>
        </p:nvSpPr>
        <p:spPr>
          <a:xfrm>
            <a:off x="2287600" y="1627738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59"/>
          <p:cNvSpPr/>
          <p:nvPr/>
        </p:nvSpPr>
        <p:spPr>
          <a:xfrm>
            <a:off x="2698466" y="1629657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59"/>
          <p:cNvSpPr/>
          <p:nvPr/>
        </p:nvSpPr>
        <p:spPr>
          <a:xfrm>
            <a:off x="3095861" y="1637823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59"/>
          <p:cNvSpPr/>
          <p:nvPr/>
        </p:nvSpPr>
        <p:spPr>
          <a:xfrm>
            <a:off x="3505291" y="1633985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59"/>
          <p:cNvSpPr/>
          <p:nvPr/>
        </p:nvSpPr>
        <p:spPr>
          <a:xfrm>
            <a:off x="3912303" y="1627738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59"/>
          <p:cNvSpPr/>
          <p:nvPr/>
        </p:nvSpPr>
        <p:spPr>
          <a:xfrm>
            <a:off x="4320199" y="1625020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59"/>
          <p:cNvSpPr/>
          <p:nvPr/>
        </p:nvSpPr>
        <p:spPr>
          <a:xfrm>
            <a:off x="4734830" y="1625020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9" name="Google Shape;829;p59"/>
          <p:cNvCxnSpPr/>
          <p:nvPr/>
        </p:nvCxnSpPr>
        <p:spPr>
          <a:xfrm>
            <a:off x="1361625" y="3431775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835" name="Google Shape;835;p60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36" name="Google Shape;836;p60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837" name="Google Shape;837;p60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60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60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60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60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60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60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60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60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60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60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60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60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60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60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60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60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60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60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856" name="Google Shape;856;p60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(2)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857" name="Google Shape;857;p60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60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60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60"/>
          <p:cNvSpPr/>
          <p:nvPr/>
        </p:nvSpPr>
        <p:spPr>
          <a:xfrm>
            <a:off x="187633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60"/>
          <p:cNvSpPr/>
          <p:nvPr/>
        </p:nvSpPr>
        <p:spPr>
          <a:xfrm>
            <a:off x="2287600" y="1627738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60"/>
          <p:cNvSpPr/>
          <p:nvPr/>
        </p:nvSpPr>
        <p:spPr>
          <a:xfrm>
            <a:off x="2698466" y="1629657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60"/>
          <p:cNvSpPr/>
          <p:nvPr/>
        </p:nvSpPr>
        <p:spPr>
          <a:xfrm>
            <a:off x="3095861" y="1637823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60"/>
          <p:cNvSpPr/>
          <p:nvPr/>
        </p:nvSpPr>
        <p:spPr>
          <a:xfrm>
            <a:off x="3505291" y="1633985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60"/>
          <p:cNvSpPr/>
          <p:nvPr/>
        </p:nvSpPr>
        <p:spPr>
          <a:xfrm>
            <a:off x="3912303" y="1627738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60"/>
          <p:cNvSpPr/>
          <p:nvPr/>
        </p:nvSpPr>
        <p:spPr>
          <a:xfrm>
            <a:off x="4320199" y="1625020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60"/>
          <p:cNvSpPr/>
          <p:nvPr/>
        </p:nvSpPr>
        <p:spPr>
          <a:xfrm>
            <a:off x="4734830" y="1625020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60"/>
          <p:cNvSpPr/>
          <p:nvPr/>
        </p:nvSpPr>
        <p:spPr>
          <a:xfrm>
            <a:off x="5142727" y="1625020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9" name="Google Shape;869;p60"/>
          <p:cNvCxnSpPr/>
          <p:nvPr/>
        </p:nvCxnSpPr>
        <p:spPr>
          <a:xfrm>
            <a:off x="1361625" y="4574775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875" name="Google Shape;875;p61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876" name="Google Shape;876;p61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877" name="Google Shape;877;p61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61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61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61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61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61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61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61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61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61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61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61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61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61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61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61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61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61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61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896" name="Google Shape;896;p61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(2)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897" name="Google Shape;897;p61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61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61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61"/>
          <p:cNvSpPr/>
          <p:nvPr/>
        </p:nvSpPr>
        <p:spPr>
          <a:xfrm>
            <a:off x="187633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61"/>
          <p:cNvSpPr/>
          <p:nvPr/>
        </p:nvSpPr>
        <p:spPr>
          <a:xfrm>
            <a:off x="2287600" y="1627738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61"/>
          <p:cNvSpPr/>
          <p:nvPr/>
        </p:nvSpPr>
        <p:spPr>
          <a:xfrm>
            <a:off x="2698466" y="1629657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61"/>
          <p:cNvSpPr/>
          <p:nvPr/>
        </p:nvSpPr>
        <p:spPr>
          <a:xfrm>
            <a:off x="3095861" y="1637823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61"/>
          <p:cNvSpPr/>
          <p:nvPr/>
        </p:nvSpPr>
        <p:spPr>
          <a:xfrm>
            <a:off x="3505291" y="1633985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61"/>
          <p:cNvSpPr/>
          <p:nvPr/>
        </p:nvSpPr>
        <p:spPr>
          <a:xfrm>
            <a:off x="3912303" y="1627738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61"/>
          <p:cNvSpPr/>
          <p:nvPr/>
        </p:nvSpPr>
        <p:spPr>
          <a:xfrm>
            <a:off x="4320199" y="1625020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61"/>
          <p:cNvSpPr/>
          <p:nvPr/>
        </p:nvSpPr>
        <p:spPr>
          <a:xfrm>
            <a:off x="4734830" y="1625020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61"/>
          <p:cNvSpPr/>
          <p:nvPr/>
        </p:nvSpPr>
        <p:spPr>
          <a:xfrm>
            <a:off x="5565412" y="1625020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61"/>
          <p:cNvSpPr/>
          <p:nvPr/>
        </p:nvSpPr>
        <p:spPr>
          <a:xfrm>
            <a:off x="5142727" y="1625020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0" name="Google Shape;910;p61"/>
          <p:cNvCxnSpPr/>
          <p:nvPr/>
        </p:nvCxnSpPr>
        <p:spPr>
          <a:xfrm>
            <a:off x="1361625" y="3431775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916" name="Google Shape;916;p62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17" name="Google Shape;917;p62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918" name="Google Shape;918;p62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62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62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62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62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62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62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62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62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62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62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62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62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62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62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62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62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62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62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937" name="Google Shape;937;p62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(2)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(5)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938" name="Google Shape;938;p62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62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62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62"/>
          <p:cNvSpPr/>
          <p:nvPr/>
        </p:nvSpPr>
        <p:spPr>
          <a:xfrm>
            <a:off x="187633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62"/>
          <p:cNvSpPr/>
          <p:nvPr/>
        </p:nvSpPr>
        <p:spPr>
          <a:xfrm>
            <a:off x="2287600" y="1627738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62"/>
          <p:cNvSpPr/>
          <p:nvPr/>
        </p:nvSpPr>
        <p:spPr>
          <a:xfrm>
            <a:off x="2698466" y="1629657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62"/>
          <p:cNvSpPr/>
          <p:nvPr/>
        </p:nvSpPr>
        <p:spPr>
          <a:xfrm>
            <a:off x="3095861" y="1637823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62"/>
          <p:cNvSpPr/>
          <p:nvPr/>
        </p:nvSpPr>
        <p:spPr>
          <a:xfrm>
            <a:off x="3505291" y="1633985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62"/>
          <p:cNvSpPr/>
          <p:nvPr/>
        </p:nvSpPr>
        <p:spPr>
          <a:xfrm>
            <a:off x="3912303" y="1627738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62"/>
          <p:cNvSpPr/>
          <p:nvPr/>
        </p:nvSpPr>
        <p:spPr>
          <a:xfrm>
            <a:off x="4320199" y="1625020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62"/>
          <p:cNvSpPr/>
          <p:nvPr/>
        </p:nvSpPr>
        <p:spPr>
          <a:xfrm>
            <a:off x="4734830" y="1625020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62"/>
          <p:cNvSpPr/>
          <p:nvPr/>
        </p:nvSpPr>
        <p:spPr>
          <a:xfrm>
            <a:off x="5565412" y="1625020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62"/>
          <p:cNvSpPr/>
          <p:nvPr/>
        </p:nvSpPr>
        <p:spPr>
          <a:xfrm>
            <a:off x="5142727" y="1625020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62"/>
          <p:cNvSpPr/>
          <p:nvPr/>
        </p:nvSpPr>
        <p:spPr>
          <a:xfrm>
            <a:off x="5988441" y="1631576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2" name="Google Shape;952;p62"/>
          <p:cNvCxnSpPr/>
          <p:nvPr/>
        </p:nvCxnSpPr>
        <p:spPr>
          <a:xfrm>
            <a:off x="1361625" y="4574775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62"/>
          <p:cNvSpPr txBox="1"/>
          <p:nvPr/>
        </p:nvSpPr>
        <p:spPr>
          <a:xfrm>
            <a:off x="7024225" y="4424670"/>
            <a:ext cx="9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Done!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959" name="Google Shape;959;p63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60" name="Google Shape;960;p63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961" name="Google Shape;961;p63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63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63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63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63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63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63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63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63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63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63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63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63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63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63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63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63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63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63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980" name="Google Shape;980;p63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(2)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(5)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981" name="Google Shape;981;p63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63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63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63"/>
          <p:cNvSpPr/>
          <p:nvPr/>
        </p:nvSpPr>
        <p:spPr>
          <a:xfrm>
            <a:off x="187633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63"/>
          <p:cNvSpPr/>
          <p:nvPr/>
        </p:nvSpPr>
        <p:spPr>
          <a:xfrm>
            <a:off x="2287600" y="1627738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63"/>
          <p:cNvSpPr/>
          <p:nvPr/>
        </p:nvSpPr>
        <p:spPr>
          <a:xfrm>
            <a:off x="2698466" y="1629657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63"/>
          <p:cNvSpPr/>
          <p:nvPr/>
        </p:nvSpPr>
        <p:spPr>
          <a:xfrm>
            <a:off x="3095861" y="1637823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63"/>
          <p:cNvSpPr/>
          <p:nvPr/>
        </p:nvSpPr>
        <p:spPr>
          <a:xfrm>
            <a:off x="3505291" y="1633985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63"/>
          <p:cNvSpPr/>
          <p:nvPr/>
        </p:nvSpPr>
        <p:spPr>
          <a:xfrm>
            <a:off x="3912303" y="1627738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63"/>
          <p:cNvSpPr/>
          <p:nvPr/>
        </p:nvSpPr>
        <p:spPr>
          <a:xfrm>
            <a:off x="4320199" y="1625020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63"/>
          <p:cNvSpPr/>
          <p:nvPr/>
        </p:nvSpPr>
        <p:spPr>
          <a:xfrm>
            <a:off x="4734830" y="1625020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63"/>
          <p:cNvSpPr/>
          <p:nvPr/>
        </p:nvSpPr>
        <p:spPr>
          <a:xfrm>
            <a:off x="5565412" y="1625020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63"/>
          <p:cNvSpPr/>
          <p:nvPr/>
        </p:nvSpPr>
        <p:spPr>
          <a:xfrm>
            <a:off x="5142727" y="1625020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63"/>
          <p:cNvSpPr/>
          <p:nvPr/>
        </p:nvSpPr>
        <p:spPr>
          <a:xfrm>
            <a:off x="5988441" y="1631576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63"/>
          <p:cNvSpPr/>
          <p:nvPr/>
        </p:nvSpPr>
        <p:spPr>
          <a:xfrm>
            <a:off x="6418204" y="1625019"/>
            <a:ext cx="19980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6" name="Google Shape;996;p63"/>
          <p:cNvCxnSpPr/>
          <p:nvPr/>
        </p:nvCxnSpPr>
        <p:spPr>
          <a:xfrm>
            <a:off x="1361625" y="3431775"/>
            <a:ext cx="5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7" name="Google Shape;997;p63"/>
          <p:cNvSpPr txBox="1"/>
          <p:nvPr/>
        </p:nvSpPr>
        <p:spPr>
          <a:xfrm>
            <a:off x="7024225" y="3292740"/>
            <a:ext cx="99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Done!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1003" name="Google Shape;1003;p64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04" name="Google Shape;1004;p64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005" name="Google Shape;1005;p64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64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64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64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64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64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64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64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64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64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64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64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64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64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64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24" name="Google Shape;1024;p64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(2)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 </a:t>
                      </a: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(5)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025" name="Google Shape;1025;p64"/>
          <p:cNvSpPr/>
          <p:nvPr/>
        </p:nvSpPr>
        <p:spPr>
          <a:xfrm>
            <a:off x="616500" y="1631576"/>
            <a:ext cx="4113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64"/>
          <p:cNvSpPr/>
          <p:nvPr/>
        </p:nvSpPr>
        <p:spPr>
          <a:xfrm>
            <a:off x="105380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64"/>
          <p:cNvSpPr/>
          <p:nvPr/>
        </p:nvSpPr>
        <p:spPr>
          <a:xfrm>
            <a:off x="1465070" y="1631576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64"/>
          <p:cNvSpPr/>
          <p:nvPr/>
        </p:nvSpPr>
        <p:spPr>
          <a:xfrm>
            <a:off x="1876335" y="162965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64"/>
          <p:cNvSpPr/>
          <p:nvPr/>
        </p:nvSpPr>
        <p:spPr>
          <a:xfrm>
            <a:off x="2287600" y="1627738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64"/>
          <p:cNvSpPr/>
          <p:nvPr/>
        </p:nvSpPr>
        <p:spPr>
          <a:xfrm>
            <a:off x="2698466" y="1629657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64"/>
          <p:cNvSpPr/>
          <p:nvPr/>
        </p:nvSpPr>
        <p:spPr>
          <a:xfrm>
            <a:off x="3095861" y="1637823"/>
            <a:ext cx="385200" cy="2301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64"/>
          <p:cNvSpPr/>
          <p:nvPr/>
        </p:nvSpPr>
        <p:spPr>
          <a:xfrm>
            <a:off x="3505291" y="1633985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64"/>
          <p:cNvSpPr/>
          <p:nvPr/>
        </p:nvSpPr>
        <p:spPr>
          <a:xfrm>
            <a:off x="3912303" y="1627738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64"/>
          <p:cNvSpPr/>
          <p:nvPr/>
        </p:nvSpPr>
        <p:spPr>
          <a:xfrm>
            <a:off x="4320199" y="1625020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64"/>
          <p:cNvSpPr/>
          <p:nvPr/>
        </p:nvSpPr>
        <p:spPr>
          <a:xfrm>
            <a:off x="4734830" y="1625020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64"/>
          <p:cNvSpPr/>
          <p:nvPr/>
        </p:nvSpPr>
        <p:spPr>
          <a:xfrm>
            <a:off x="5565412" y="1625020"/>
            <a:ext cx="3714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64"/>
          <p:cNvSpPr/>
          <p:nvPr/>
        </p:nvSpPr>
        <p:spPr>
          <a:xfrm>
            <a:off x="5142727" y="1625020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64"/>
          <p:cNvSpPr/>
          <p:nvPr/>
        </p:nvSpPr>
        <p:spPr>
          <a:xfrm>
            <a:off x="5988441" y="1631576"/>
            <a:ext cx="378000" cy="2340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64"/>
          <p:cNvSpPr/>
          <p:nvPr/>
        </p:nvSpPr>
        <p:spPr>
          <a:xfrm>
            <a:off x="6418204" y="1625019"/>
            <a:ext cx="19980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64"/>
          <p:cNvSpPr txBox="1"/>
          <p:nvPr/>
        </p:nvSpPr>
        <p:spPr>
          <a:xfrm>
            <a:off x="7228800" y="3339150"/>
            <a:ext cx="14070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Avg: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9.2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6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STCF</a:t>
            </a:r>
            <a:endParaRPr/>
          </a:p>
        </p:txBody>
      </p:sp>
      <p:sp>
        <p:nvSpPr>
          <p:cNvPr id="1046" name="Google Shape;1046;p65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47" name="Google Shape;1047;p65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048" name="Google Shape;1048;p65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65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65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65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65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65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65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65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65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65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65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65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65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65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65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65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65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65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65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67" name="Google Shape;1067;p65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STCF</a:t>
            </a:r>
            <a:endParaRPr/>
          </a:p>
        </p:txBody>
      </p:sp>
      <p:sp>
        <p:nvSpPr>
          <p:cNvPr id="1073" name="Google Shape;1073;p66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74" name="Google Shape;1074;p66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075" name="Google Shape;1075;p66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66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66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66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66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66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66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66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66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66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66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66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66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66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66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66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66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66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66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94" name="Google Shape;1094;p66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095" name="Google Shape;1095;p66"/>
          <p:cNvSpPr/>
          <p:nvPr/>
        </p:nvSpPr>
        <p:spPr>
          <a:xfrm>
            <a:off x="620401" y="1641662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6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STCF</a:t>
            </a:r>
            <a:endParaRPr/>
          </a:p>
        </p:txBody>
      </p:sp>
      <p:sp>
        <p:nvSpPr>
          <p:cNvPr id="1101" name="Google Shape;1101;p67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02" name="Google Shape;1102;p67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103" name="Google Shape;1103;p67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67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67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67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67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67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67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67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67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67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67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67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67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67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67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67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67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67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67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122" name="Google Shape;1122;p67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123" name="Google Shape;1123;p67"/>
          <p:cNvSpPr/>
          <p:nvPr/>
        </p:nvSpPr>
        <p:spPr>
          <a:xfrm>
            <a:off x="620401" y="1641662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67"/>
          <p:cNvSpPr/>
          <p:nvPr/>
        </p:nvSpPr>
        <p:spPr>
          <a:xfrm>
            <a:off x="1031665" y="1641662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STCF</a:t>
            </a:r>
            <a:endParaRPr/>
          </a:p>
        </p:txBody>
      </p:sp>
      <p:sp>
        <p:nvSpPr>
          <p:cNvPr id="1130" name="Google Shape;1130;p68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31" name="Google Shape;1131;p68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132" name="Google Shape;1132;p68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68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68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68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68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68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68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68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68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68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68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68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68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68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68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68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68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68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68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151" name="Google Shape;1151;p68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152" name="Google Shape;1152;p68"/>
          <p:cNvSpPr/>
          <p:nvPr/>
        </p:nvSpPr>
        <p:spPr>
          <a:xfrm>
            <a:off x="620401" y="1641662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68"/>
          <p:cNvSpPr/>
          <p:nvPr/>
        </p:nvSpPr>
        <p:spPr>
          <a:xfrm>
            <a:off x="1445863" y="1641662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68"/>
          <p:cNvSpPr/>
          <p:nvPr/>
        </p:nvSpPr>
        <p:spPr>
          <a:xfrm>
            <a:off x="1031665" y="1641662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6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STCF</a:t>
            </a:r>
            <a:endParaRPr/>
          </a:p>
        </p:txBody>
      </p:sp>
      <p:sp>
        <p:nvSpPr>
          <p:cNvPr id="1160" name="Google Shape;1160;p69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61" name="Google Shape;1161;p69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162" name="Google Shape;1162;p69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69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69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69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69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69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69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69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69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69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69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69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69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69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69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69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69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69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69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181" name="Google Shape;1181;p69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182" name="Google Shape;1182;p69"/>
          <p:cNvSpPr/>
          <p:nvPr/>
        </p:nvSpPr>
        <p:spPr>
          <a:xfrm>
            <a:off x="620401" y="1641662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69"/>
          <p:cNvSpPr/>
          <p:nvPr/>
        </p:nvSpPr>
        <p:spPr>
          <a:xfrm>
            <a:off x="1445863" y="1641662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69"/>
          <p:cNvSpPr/>
          <p:nvPr/>
        </p:nvSpPr>
        <p:spPr>
          <a:xfrm>
            <a:off x="1031665" y="1641662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69"/>
          <p:cNvSpPr/>
          <p:nvPr/>
        </p:nvSpPr>
        <p:spPr>
          <a:xfrm>
            <a:off x="2262521" y="1639742"/>
            <a:ext cx="2019000" cy="223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9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7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STCF</a:t>
            </a:r>
            <a:endParaRPr/>
          </a:p>
        </p:txBody>
      </p:sp>
      <p:sp>
        <p:nvSpPr>
          <p:cNvPr id="1191" name="Google Shape;1191;p70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92" name="Google Shape;1192;p70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193" name="Google Shape;1193;p70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70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70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70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70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70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70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70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70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70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70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70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70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70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70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70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70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70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70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212" name="Google Shape;1212;p70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213" name="Google Shape;1213;p70"/>
          <p:cNvSpPr/>
          <p:nvPr/>
        </p:nvSpPr>
        <p:spPr>
          <a:xfrm>
            <a:off x="4312968" y="1640701"/>
            <a:ext cx="4085400" cy="232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70"/>
          <p:cNvSpPr/>
          <p:nvPr/>
        </p:nvSpPr>
        <p:spPr>
          <a:xfrm>
            <a:off x="620401" y="1641662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70"/>
          <p:cNvSpPr/>
          <p:nvPr/>
        </p:nvSpPr>
        <p:spPr>
          <a:xfrm>
            <a:off x="1445863" y="1641662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70"/>
          <p:cNvSpPr/>
          <p:nvPr/>
        </p:nvSpPr>
        <p:spPr>
          <a:xfrm>
            <a:off x="1031665" y="1641662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70"/>
          <p:cNvSpPr/>
          <p:nvPr/>
        </p:nvSpPr>
        <p:spPr>
          <a:xfrm>
            <a:off x="2262521" y="1639742"/>
            <a:ext cx="2019000" cy="223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7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STCF</a:t>
            </a:r>
            <a:endParaRPr/>
          </a:p>
        </p:txBody>
      </p:sp>
      <p:sp>
        <p:nvSpPr>
          <p:cNvPr id="1223" name="Google Shape;1223;p71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224" name="Google Shape;1224;p71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225" name="Google Shape;1225;p71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71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71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71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71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71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71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71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71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71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71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71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71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71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71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71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71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71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71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244" name="Google Shape;1244;p71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b="1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245" name="Google Shape;1245;p71"/>
          <p:cNvSpPr/>
          <p:nvPr/>
        </p:nvSpPr>
        <p:spPr>
          <a:xfrm>
            <a:off x="4312968" y="1640701"/>
            <a:ext cx="4085400" cy="232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71"/>
          <p:cNvSpPr/>
          <p:nvPr/>
        </p:nvSpPr>
        <p:spPr>
          <a:xfrm>
            <a:off x="620401" y="1641662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71"/>
          <p:cNvSpPr/>
          <p:nvPr/>
        </p:nvSpPr>
        <p:spPr>
          <a:xfrm>
            <a:off x="1445863" y="1641662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71"/>
          <p:cNvSpPr/>
          <p:nvPr/>
        </p:nvSpPr>
        <p:spPr>
          <a:xfrm>
            <a:off x="1031665" y="1641662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71"/>
          <p:cNvSpPr/>
          <p:nvPr/>
        </p:nvSpPr>
        <p:spPr>
          <a:xfrm>
            <a:off x="2262521" y="1639742"/>
            <a:ext cx="2019000" cy="223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71"/>
          <p:cNvSpPr txBox="1"/>
          <p:nvPr/>
        </p:nvSpPr>
        <p:spPr>
          <a:xfrm>
            <a:off x="7228800" y="3339150"/>
            <a:ext cx="14070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Avg: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7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priority</a:t>
            </a:r>
            <a:endParaRPr/>
          </a:p>
        </p:txBody>
      </p:sp>
      <p:sp>
        <p:nvSpPr>
          <p:cNvPr id="1256" name="Google Shape;1256;p72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257" name="Google Shape;1257;p72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258" name="Google Shape;1258;p72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72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72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72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72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72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72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72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72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72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72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72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72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72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72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72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72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72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72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277" name="Google Shape;1277;p72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7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priority</a:t>
            </a:r>
            <a:endParaRPr/>
          </a:p>
        </p:txBody>
      </p:sp>
      <p:sp>
        <p:nvSpPr>
          <p:cNvPr id="1283" name="Google Shape;1283;p73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284" name="Google Shape;1284;p73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285" name="Google Shape;1285;p73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73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73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73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73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73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73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73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73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73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73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73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73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73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73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73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73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73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73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304" name="Google Shape;1304;p73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305" name="Google Shape;1305;p73"/>
          <p:cNvSpPr/>
          <p:nvPr/>
        </p:nvSpPr>
        <p:spPr>
          <a:xfrm>
            <a:off x="626279" y="1622504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review</a:t>
            </a:r>
            <a:endParaRPr/>
          </a:p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>
            <a:off x="311700" y="1468825"/>
            <a:ext cx="8520600" cy="3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N jobs ready to run.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order do we run them in?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7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priority</a:t>
            </a:r>
            <a:endParaRPr/>
          </a:p>
        </p:txBody>
      </p:sp>
      <p:sp>
        <p:nvSpPr>
          <p:cNvPr id="1311" name="Google Shape;1311;p74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312" name="Google Shape;1312;p74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313" name="Google Shape;1313;p74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74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74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74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74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74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74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74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74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74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74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74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74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74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74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74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74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74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74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332" name="Google Shape;1332;p74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333" name="Google Shape;1333;p74"/>
          <p:cNvSpPr/>
          <p:nvPr/>
        </p:nvSpPr>
        <p:spPr>
          <a:xfrm>
            <a:off x="1048330" y="1630617"/>
            <a:ext cx="4085400" cy="232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74"/>
          <p:cNvSpPr/>
          <p:nvPr/>
        </p:nvSpPr>
        <p:spPr>
          <a:xfrm>
            <a:off x="626279" y="1622504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7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priority</a:t>
            </a:r>
            <a:endParaRPr/>
          </a:p>
        </p:txBody>
      </p:sp>
      <p:sp>
        <p:nvSpPr>
          <p:cNvPr id="1340" name="Google Shape;1340;p75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341" name="Google Shape;1341;p75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342" name="Google Shape;1342;p75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75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75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75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75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75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75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75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75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75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75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75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75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75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75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75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75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75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75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361" name="Google Shape;1361;p75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362" name="Google Shape;1362;p75"/>
          <p:cNvSpPr/>
          <p:nvPr/>
        </p:nvSpPr>
        <p:spPr>
          <a:xfrm>
            <a:off x="1048330" y="1630617"/>
            <a:ext cx="4085400" cy="232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75"/>
          <p:cNvSpPr/>
          <p:nvPr/>
        </p:nvSpPr>
        <p:spPr>
          <a:xfrm>
            <a:off x="5170551" y="1631576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75"/>
          <p:cNvSpPr/>
          <p:nvPr/>
        </p:nvSpPr>
        <p:spPr>
          <a:xfrm>
            <a:off x="626279" y="1622504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7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priority</a:t>
            </a:r>
            <a:endParaRPr/>
          </a:p>
        </p:txBody>
      </p:sp>
      <p:sp>
        <p:nvSpPr>
          <p:cNvPr id="1370" name="Google Shape;1370;p76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371" name="Google Shape;1371;p76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372" name="Google Shape;1372;p76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76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76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76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76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76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76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76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76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76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76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76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76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76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76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76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76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76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76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391" name="Google Shape;1391;p76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392" name="Google Shape;1392;p76"/>
          <p:cNvSpPr/>
          <p:nvPr/>
        </p:nvSpPr>
        <p:spPr>
          <a:xfrm>
            <a:off x="1048330" y="1630617"/>
            <a:ext cx="4085400" cy="232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76"/>
          <p:cNvSpPr/>
          <p:nvPr/>
        </p:nvSpPr>
        <p:spPr>
          <a:xfrm>
            <a:off x="5170551" y="1631576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76"/>
          <p:cNvSpPr/>
          <p:nvPr/>
        </p:nvSpPr>
        <p:spPr>
          <a:xfrm>
            <a:off x="626279" y="1622504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76"/>
          <p:cNvSpPr/>
          <p:nvPr/>
        </p:nvSpPr>
        <p:spPr>
          <a:xfrm>
            <a:off x="5993781" y="1630617"/>
            <a:ext cx="2019000" cy="223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7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priority</a:t>
            </a:r>
            <a:endParaRPr/>
          </a:p>
        </p:txBody>
      </p:sp>
      <p:sp>
        <p:nvSpPr>
          <p:cNvPr id="1401" name="Google Shape;1401;p77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02" name="Google Shape;1402;p77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403" name="Google Shape;1403;p77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77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77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77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77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77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77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77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77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77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77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77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77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77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77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77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77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77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77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422" name="Google Shape;1422;p77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423" name="Google Shape;1423;p77"/>
          <p:cNvSpPr/>
          <p:nvPr/>
        </p:nvSpPr>
        <p:spPr>
          <a:xfrm>
            <a:off x="1048330" y="1630617"/>
            <a:ext cx="4085400" cy="232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77"/>
          <p:cNvSpPr/>
          <p:nvPr/>
        </p:nvSpPr>
        <p:spPr>
          <a:xfrm>
            <a:off x="8040807" y="163061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77"/>
          <p:cNvSpPr/>
          <p:nvPr/>
        </p:nvSpPr>
        <p:spPr>
          <a:xfrm>
            <a:off x="5170551" y="1631576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77"/>
          <p:cNvSpPr/>
          <p:nvPr/>
        </p:nvSpPr>
        <p:spPr>
          <a:xfrm>
            <a:off x="626279" y="1622504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77"/>
          <p:cNvSpPr/>
          <p:nvPr/>
        </p:nvSpPr>
        <p:spPr>
          <a:xfrm>
            <a:off x="5993781" y="1630617"/>
            <a:ext cx="2019000" cy="223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7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priority</a:t>
            </a:r>
            <a:endParaRPr/>
          </a:p>
        </p:txBody>
      </p:sp>
      <p:sp>
        <p:nvSpPr>
          <p:cNvPr id="1433" name="Google Shape;1433;p78"/>
          <p:cNvSpPr txBox="1"/>
          <p:nvPr/>
        </p:nvSpPr>
        <p:spPr>
          <a:xfrm>
            <a:off x="508203" y="2202253"/>
            <a:ext cx="81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0   1  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2   3   4   5   6   7   8   9  10  11  12</a:t>
            </a:r>
            <a:r>
              <a:rPr lang="en" sz="135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i="0" lang="en" sz="135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13  14  15  16  17  18  19</a:t>
            </a:r>
            <a:endParaRPr sz="135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34" name="Google Shape;1434;p78"/>
          <p:cNvGrpSpPr/>
          <p:nvPr/>
        </p:nvGrpSpPr>
        <p:grpSpPr>
          <a:xfrm>
            <a:off x="621335" y="1940035"/>
            <a:ext cx="7799786" cy="191701"/>
            <a:chOff x="1097280" y="2985246"/>
            <a:chExt cx="10399715" cy="255601"/>
          </a:xfrm>
        </p:grpSpPr>
        <p:sp>
          <p:nvSpPr>
            <p:cNvPr id="1435" name="Google Shape;1435;p78"/>
            <p:cNvSpPr/>
            <p:nvPr/>
          </p:nvSpPr>
          <p:spPr>
            <a:xfrm>
              <a:off x="10972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78"/>
            <p:cNvSpPr/>
            <p:nvPr/>
          </p:nvSpPr>
          <p:spPr>
            <a:xfrm>
              <a:off x="16456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78"/>
            <p:cNvSpPr/>
            <p:nvPr/>
          </p:nvSpPr>
          <p:spPr>
            <a:xfrm>
              <a:off x="21939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78"/>
            <p:cNvSpPr/>
            <p:nvPr/>
          </p:nvSpPr>
          <p:spPr>
            <a:xfrm>
              <a:off x="27423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78"/>
            <p:cNvSpPr/>
            <p:nvPr/>
          </p:nvSpPr>
          <p:spPr>
            <a:xfrm>
              <a:off x="329068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78"/>
            <p:cNvSpPr/>
            <p:nvPr/>
          </p:nvSpPr>
          <p:spPr>
            <a:xfrm>
              <a:off x="382953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78"/>
            <p:cNvSpPr/>
            <p:nvPr/>
          </p:nvSpPr>
          <p:spPr>
            <a:xfrm>
              <a:off x="436837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78"/>
            <p:cNvSpPr/>
            <p:nvPr/>
          </p:nvSpPr>
          <p:spPr>
            <a:xfrm>
              <a:off x="491672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78"/>
            <p:cNvSpPr/>
            <p:nvPr/>
          </p:nvSpPr>
          <p:spPr>
            <a:xfrm>
              <a:off x="546507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78"/>
            <p:cNvSpPr/>
            <p:nvPr/>
          </p:nvSpPr>
          <p:spPr>
            <a:xfrm>
              <a:off x="6013428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78"/>
            <p:cNvSpPr/>
            <p:nvPr/>
          </p:nvSpPr>
          <p:spPr>
            <a:xfrm>
              <a:off x="6561780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78"/>
            <p:cNvSpPr/>
            <p:nvPr/>
          </p:nvSpPr>
          <p:spPr>
            <a:xfrm>
              <a:off x="7110132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78"/>
            <p:cNvSpPr/>
            <p:nvPr/>
          </p:nvSpPr>
          <p:spPr>
            <a:xfrm>
              <a:off x="7658484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78"/>
            <p:cNvSpPr/>
            <p:nvPr/>
          </p:nvSpPr>
          <p:spPr>
            <a:xfrm>
              <a:off x="8206836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78"/>
            <p:cNvSpPr/>
            <p:nvPr/>
          </p:nvSpPr>
          <p:spPr>
            <a:xfrm>
              <a:off x="8755187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78"/>
            <p:cNvSpPr/>
            <p:nvPr/>
          </p:nvSpPr>
          <p:spPr>
            <a:xfrm>
              <a:off x="9303539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78"/>
            <p:cNvSpPr/>
            <p:nvPr/>
          </p:nvSpPr>
          <p:spPr>
            <a:xfrm>
              <a:off x="9851891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78"/>
            <p:cNvSpPr/>
            <p:nvPr/>
          </p:nvSpPr>
          <p:spPr>
            <a:xfrm>
              <a:off x="10400243" y="2985247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78"/>
            <p:cNvSpPr/>
            <p:nvPr/>
          </p:nvSpPr>
          <p:spPr>
            <a:xfrm>
              <a:off x="10948595" y="2985246"/>
              <a:ext cx="548400" cy="255600"/>
            </a:xfrm>
            <a:prstGeom prst="rect">
              <a:avLst/>
            </a:prstGeom>
            <a:solidFill>
              <a:srgbClr val="FFFFFF"/>
            </a:solidFill>
            <a:ln cap="flat" cmpd="sng" w="222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454" name="Google Shape;1454;p78"/>
          <p:cNvGraphicFramePr/>
          <p:nvPr/>
        </p:nvGraphicFramePr>
        <p:xfrm>
          <a:off x="2018224" y="2837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51500"/>
                <a:gridCol w="1251500"/>
                <a:gridCol w="1251500"/>
                <a:gridCol w="12515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Job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Size (time)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Priority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Response Time</a:t>
                      </a:r>
                      <a:endParaRPr sz="13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19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13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P5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18</a:t>
                      </a:r>
                      <a:endParaRPr b="1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1455" name="Google Shape;1455;p78"/>
          <p:cNvSpPr/>
          <p:nvPr/>
        </p:nvSpPr>
        <p:spPr>
          <a:xfrm>
            <a:off x="1048330" y="1630617"/>
            <a:ext cx="4085400" cy="232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P1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78"/>
          <p:cNvSpPr/>
          <p:nvPr/>
        </p:nvSpPr>
        <p:spPr>
          <a:xfrm>
            <a:off x="8040807" y="1630617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P2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p78"/>
          <p:cNvSpPr/>
          <p:nvPr/>
        </p:nvSpPr>
        <p:spPr>
          <a:xfrm>
            <a:off x="5170551" y="1631576"/>
            <a:ext cx="796500" cy="2319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P3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78"/>
          <p:cNvSpPr/>
          <p:nvPr/>
        </p:nvSpPr>
        <p:spPr>
          <a:xfrm>
            <a:off x="626279" y="1622504"/>
            <a:ext cx="385200" cy="231900"/>
          </a:xfrm>
          <a:prstGeom prst="rect">
            <a:avLst/>
          </a:prstGeom>
          <a:solidFill>
            <a:schemeClr val="accent5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P4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78"/>
          <p:cNvSpPr/>
          <p:nvPr/>
        </p:nvSpPr>
        <p:spPr>
          <a:xfrm>
            <a:off x="5993781" y="1630617"/>
            <a:ext cx="2019000" cy="223800"/>
          </a:xfrm>
          <a:prstGeom prst="rect">
            <a:avLst/>
          </a:prstGeom>
          <a:solidFill>
            <a:schemeClr val="dk1"/>
          </a:solidFill>
          <a:ln cap="flat" cmpd="sng" w="15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P5</a:t>
            </a:r>
            <a:endParaRPr b="1"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78"/>
          <p:cNvSpPr txBox="1"/>
          <p:nvPr/>
        </p:nvSpPr>
        <p:spPr>
          <a:xfrm>
            <a:off x="7228800" y="3339150"/>
            <a:ext cx="1407000" cy="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Avg: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Source Code Pro"/>
                <a:ea typeface="Source Code Pro"/>
                <a:cs typeface="Source Code Pro"/>
                <a:sym typeface="Source Code Pro"/>
              </a:rPr>
              <a:t>12.4</a:t>
            </a:r>
            <a:endParaRPr b="1"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7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results</a:t>
            </a:r>
            <a:endParaRPr/>
          </a:p>
        </p:txBody>
      </p:sp>
      <p:graphicFrame>
        <p:nvGraphicFramePr>
          <p:cNvPr id="1466" name="Google Shape;1466;p79"/>
          <p:cNvGraphicFramePr/>
          <p:nvPr/>
        </p:nvGraphicFramePr>
        <p:xfrm>
          <a:off x="1402976" y="1921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Process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FCFS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RR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STCF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Priority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P1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10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19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19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11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P2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11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19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P3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13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7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13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P4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14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P5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19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14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8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18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AVG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13.4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9.2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7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12.4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8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summary</a:t>
            </a:r>
            <a:endParaRPr/>
          </a:p>
        </p:txBody>
      </p:sp>
      <p:graphicFrame>
        <p:nvGraphicFramePr>
          <p:cNvPr id="1472" name="Google Shape;1472;p80"/>
          <p:cNvGraphicFramePr/>
          <p:nvPr/>
        </p:nvGraphicFramePr>
        <p:xfrm>
          <a:off x="868249" y="1183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481500"/>
                <a:gridCol w="1481500"/>
                <a:gridCol w="1481500"/>
                <a:gridCol w="1481500"/>
                <a:gridCol w="1481500"/>
              </a:tblGrid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STCF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RR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FCFS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Priority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58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Overhead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Throughput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Response Time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Fairness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Extra Info Needed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Use Case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8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summary</a:t>
            </a:r>
            <a:endParaRPr/>
          </a:p>
        </p:txBody>
      </p:sp>
      <p:graphicFrame>
        <p:nvGraphicFramePr>
          <p:cNvPr id="1478" name="Google Shape;1478;p81"/>
          <p:cNvGraphicFramePr/>
          <p:nvPr/>
        </p:nvGraphicFramePr>
        <p:xfrm>
          <a:off x="868249" y="1183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481500"/>
                <a:gridCol w="1481500"/>
                <a:gridCol w="1481500"/>
                <a:gridCol w="1481500"/>
                <a:gridCol w="1481500"/>
              </a:tblGrid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STCF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RR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FCFS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Priority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chemeClr val="dk1"/>
                    </a:solidFill>
                  </a:tcPr>
                </a:tc>
              </a:tr>
              <a:tr h="58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Overhead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Keep sorted list of processes;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Context switch during preemption</a:t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Extra context switching</a:t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 extra context switching</a:t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Keep priority list; </a:t>
                      </a:r>
                      <a:r>
                        <a:rPr b="0" lang="en" sz="1400" u="none" cap="none" strike="noStrike"/>
                        <a:t>Context switch during preemption</a:t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Throughput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/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Response Time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Fairness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Extra Info Needed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Use Case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8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summary</a:t>
            </a:r>
            <a:endParaRPr/>
          </a:p>
        </p:txBody>
      </p:sp>
      <p:graphicFrame>
        <p:nvGraphicFramePr>
          <p:cNvPr id="1484" name="Google Shape;1484;p82"/>
          <p:cNvGraphicFramePr/>
          <p:nvPr/>
        </p:nvGraphicFramePr>
        <p:xfrm>
          <a:off x="868249" y="1183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481500"/>
                <a:gridCol w="1481500"/>
                <a:gridCol w="1481500"/>
                <a:gridCol w="1481500"/>
                <a:gridCol w="1481500"/>
              </a:tblGrid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STCF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RR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FCFS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Priority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8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Overhead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Keep sorted list of processes;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Context switch during preemption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Extra context switching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 extra context switching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Keep priority list; </a:t>
                      </a:r>
                      <a:r>
                        <a:rPr b="0" lang="en" sz="1400" u="none" cap="none" strike="noStrike"/>
                        <a:t>Context switch during preemption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Throughput</a:t>
                      </a:r>
                      <a:endParaRPr b="1"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too bad</a:t>
                      </a:r>
                      <a:endParaRPr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</a:t>
                      </a:r>
                      <a:endParaRPr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</a:t>
                      </a:r>
                      <a:endParaRPr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Pretty good</a:t>
                      </a:r>
                      <a:endParaRPr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Response Time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Fairness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Extra Info Needed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Use Case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8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summary</a:t>
            </a:r>
            <a:endParaRPr/>
          </a:p>
        </p:txBody>
      </p:sp>
      <p:graphicFrame>
        <p:nvGraphicFramePr>
          <p:cNvPr id="1490" name="Google Shape;1490;p83"/>
          <p:cNvGraphicFramePr/>
          <p:nvPr/>
        </p:nvGraphicFramePr>
        <p:xfrm>
          <a:off x="868249" y="1183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481500"/>
                <a:gridCol w="1481500"/>
                <a:gridCol w="1481500"/>
                <a:gridCol w="1481500"/>
                <a:gridCol w="1481500"/>
              </a:tblGrid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STCF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RR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FCFS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Priority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8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Overhead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Keep sorted list of processes;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Context switch during preemption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Extra context switching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 extra context switching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Keep priority list; </a:t>
                      </a:r>
                      <a:r>
                        <a:rPr b="0" lang="en" sz="1400" u="none" cap="none" strike="noStrike"/>
                        <a:t>Context switch during preemption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Throughput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too bad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Pretty good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Response Time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Optimal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r>
                        <a:rPr b="0" lang="en" sz="1400" u="none" cap="none" strike="noStrike"/>
                        <a:t> if there are smaller jobs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Non optimal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Non optimal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Fairness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Extra Info Needed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Use Case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review</a:t>
            </a:r>
            <a:endParaRPr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Scheduling metrics: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Response Time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Elapsed time to complete each job (lower is better)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Throughput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Rate at which jobs are completed in the system (higher is better)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Fairness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 resources among jobs in an equitable manner. Avoid starvation!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8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summary</a:t>
            </a:r>
            <a:endParaRPr/>
          </a:p>
        </p:txBody>
      </p:sp>
      <p:graphicFrame>
        <p:nvGraphicFramePr>
          <p:cNvPr id="1496" name="Google Shape;1496;p84"/>
          <p:cNvGraphicFramePr/>
          <p:nvPr/>
        </p:nvGraphicFramePr>
        <p:xfrm>
          <a:off x="868249" y="1183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481500"/>
                <a:gridCol w="1481500"/>
                <a:gridCol w="1481500"/>
                <a:gridCol w="1481500"/>
                <a:gridCol w="1481500"/>
              </a:tblGrid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STCF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RR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FCFS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Priority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8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Overhead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Keep sorted list of processes;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Context switch during preemption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Extra context switching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 extra context switching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Keep priority list; </a:t>
                      </a:r>
                      <a:r>
                        <a:rPr b="0" lang="en" sz="1400" u="none" cap="none" strike="noStrike"/>
                        <a:t>Context switch during preemption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Throughput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too bad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Pretty good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Response Time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Optimal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r>
                        <a:rPr b="0" lang="en" sz="1400" u="none" cap="none" strike="noStrike"/>
                        <a:t> if there are smaller jobs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Non optimal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Non optimal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Fairness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Favors short jobs;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Starvation</a:t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Favors short jobs;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“Fair”</a:t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Favors first job;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“Fair”</a:t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Favors high priority jobs</a:t>
                      </a:r>
                      <a:r>
                        <a:rPr lang="en"/>
                        <a:t>;</a:t>
                      </a:r>
                      <a:r>
                        <a:rPr b="0" lang="en" sz="1400" u="none" cap="none" strike="noStrike"/>
                        <a:t>  Starvation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Extra Info Needed</a:t>
                      </a:r>
                      <a:endParaRPr b="1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/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Use Case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8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summary</a:t>
            </a:r>
            <a:endParaRPr/>
          </a:p>
        </p:txBody>
      </p:sp>
      <p:graphicFrame>
        <p:nvGraphicFramePr>
          <p:cNvPr id="1502" name="Google Shape;1502;p85"/>
          <p:cNvGraphicFramePr/>
          <p:nvPr/>
        </p:nvGraphicFramePr>
        <p:xfrm>
          <a:off x="868249" y="1183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481500"/>
                <a:gridCol w="1481500"/>
                <a:gridCol w="1481500"/>
                <a:gridCol w="1481500"/>
                <a:gridCol w="1481500"/>
              </a:tblGrid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STCF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RR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FCFS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Priority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8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Overhead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Keep sorted list of processes;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Context switch during preemption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Extra context switching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 extra context switching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Keep priority list; </a:t>
                      </a:r>
                      <a:r>
                        <a:rPr b="0" lang="en" sz="1400" u="none" cap="none" strike="noStrike"/>
                        <a:t>Context switch during preemption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Throughput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too bad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Pretty good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Response Time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Optimal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r>
                        <a:rPr b="0" lang="en" sz="1400" u="none" cap="none" strike="noStrike"/>
                        <a:t> if there are smaller jobs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Non optimal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Non optimal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Fairness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Favors short jobs;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Starvation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Favors short jobs;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“Fair”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Favors first job;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“Fair”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Favors high priority jobs</a:t>
                      </a:r>
                      <a:r>
                        <a:rPr lang="en"/>
                        <a:t>;</a:t>
                      </a:r>
                      <a:r>
                        <a:rPr b="0" lang="en" sz="1400" u="none" cap="none" strike="noStrike"/>
                        <a:t>  Starvation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DE7"/>
                    </a:solidFill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Extra Info Needed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Runtime estimate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-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-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Each job's priority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Use Case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solidFill>
                      <a:srgbClr val="FBED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8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summary</a:t>
            </a:r>
            <a:endParaRPr/>
          </a:p>
        </p:txBody>
      </p:sp>
      <p:graphicFrame>
        <p:nvGraphicFramePr>
          <p:cNvPr id="1508" name="Google Shape;1508;p86"/>
          <p:cNvGraphicFramePr/>
          <p:nvPr/>
        </p:nvGraphicFramePr>
        <p:xfrm>
          <a:off x="868249" y="11834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{7BBA3F37-8B1F-45AE-9F1A-9DBBCFFDF6A1}</a:tableStyleId>
              </a:tblPr>
              <a:tblGrid>
                <a:gridCol w="1481500"/>
                <a:gridCol w="1481500"/>
                <a:gridCol w="1481500"/>
                <a:gridCol w="1481500"/>
                <a:gridCol w="1481500"/>
              </a:tblGrid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STCF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RR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FCFS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Priority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89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Overhead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Keep sorted list of processes;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Context switch during preemption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Extra context switching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 extra context switching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Keep priority list; </a:t>
                      </a:r>
                      <a:r>
                        <a:rPr b="0" lang="en" sz="1400" u="none" cap="none" strike="noStrike"/>
                        <a:t>Context switch during preemption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Throughput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too bad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Pretty good</a:t>
                      </a:r>
                      <a:endParaRPr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Response Time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Optimal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Good</a:t>
                      </a:r>
                      <a:r>
                        <a:rPr b="0" lang="en" sz="1400" u="none" cap="none" strike="noStrike"/>
                        <a:t> if there are smaller jobs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Non optimal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Non optimal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Fairness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Favors short jobs;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Starvation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Favors short jobs;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“Fair”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Favors first job;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“Fair”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Favors high priority jobs</a:t>
                      </a:r>
                      <a:r>
                        <a:rPr lang="en"/>
                        <a:t>;</a:t>
                      </a:r>
                      <a:r>
                        <a:rPr b="0" lang="en" sz="1400" u="none" cap="none" strike="noStrike"/>
                        <a:t>  Starvation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DE7"/>
                    </a:solidFill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Extra Info Needed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Runtime estimate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-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-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Each job's priority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/>
                        <a:t>Use Case</a:t>
                      </a:r>
                      <a:endParaRPr b="1" sz="1400" u="none" cap="none" strike="noStrike"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Impossible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Interactivity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400" u="none" cap="none" strike="noStrike"/>
                        <a:t>Throughput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D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</a:t>
                      </a:r>
                      <a:endParaRPr b="0" sz="1400" u="none" cap="none" strike="noStrike"/>
                    </a:p>
                  </a:txBody>
                  <a:tcPr marT="34300" marB="34300" marR="68600" marL="6860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BED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8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on throughput</a:t>
            </a:r>
            <a:endParaRPr/>
          </a:p>
        </p:txBody>
      </p:sp>
      <p:sp>
        <p:nvSpPr>
          <p:cNvPr id="1514" name="Google Shape;1514;p8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assume no overhead for context switching: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set of jobs to execute, all algorithms achieve the same throughput.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considering sub-intervals of time, then the algorithms with lower average response time will yield higher throughput.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88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Time vs Throughput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8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 time vs throughput</a:t>
            </a:r>
            <a:endParaRPr/>
          </a:p>
        </p:txBody>
      </p:sp>
      <p:sp>
        <p:nvSpPr>
          <p:cNvPr id="1525" name="Google Shape;1525;p8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</a:t>
            </a:r>
            <a:r>
              <a:rPr i="1" lang="en"/>
              <a:t>job</a:t>
            </a:r>
            <a:r>
              <a:rPr lang="en"/>
              <a:t> function that is computationally expensive and run it 32 times. Record the average response time and throughput while varying the number of threads that are running </a:t>
            </a:r>
            <a:r>
              <a:rPr i="1" lang="en"/>
              <a:t>job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9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Let's try it!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91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Project 3] Questions?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first-come-first-served</a:t>
            </a:r>
            <a:endParaRPr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Process jobs in FIFO order.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Assume no preemptions.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Pros?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first-come-first-served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jobs in FIFO order.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Assume no preemptions.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Pros?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Cons?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response time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Scheduling: round robin</a:t>
            </a:r>
            <a:endParaRPr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1468825"/>
            <a:ext cx="8622000" cy="32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Periodically interrupt all jobs.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job gets fixed time slice on CPU before being preempted.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Cons?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