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a34ac3231_2_35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1da34ac3231_2_35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6.png"/><Relationship Id="rId13" Type="http://schemas.openxmlformats.org/officeDocument/2006/relationships/image" Target="../media/image8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15" Type="http://schemas.openxmlformats.org/officeDocument/2006/relationships/image" Target="../media/image12.png"/><Relationship Id="rId1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56100" y="273850"/>
            <a:ext cx="8806800" cy="46884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3771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rgbClr val="000000"/>
                </a:solidFill>
              </a:rPr>
              <a:t>AWS Cloud</a:t>
            </a:r>
            <a:endParaRPr b="1" sz="1100"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100" y="273838"/>
            <a:ext cx="285750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271125" y="757150"/>
            <a:ext cx="8585400" cy="4016100"/>
          </a:xfrm>
          <a:prstGeom prst="rect">
            <a:avLst/>
          </a:prstGeom>
          <a:noFill/>
          <a:ln cap="flat" cmpd="sng" w="12700">
            <a:solidFill>
              <a:srgbClr val="1E8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3771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1E8900"/>
                </a:solidFill>
              </a:rPr>
              <a:t>VPC</a:t>
            </a:r>
            <a:br>
              <a:rPr b="1" i="0" lang="en" sz="800" u="none" cap="none" strike="noStrike">
                <a:solidFill>
                  <a:srgbClr val="1E8900"/>
                </a:solidFill>
              </a:rPr>
            </a:br>
            <a:r>
              <a:rPr b="1" i="0" lang="en" sz="800" u="none" cap="none" strike="noStrike">
                <a:solidFill>
                  <a:srgbClr val="1E8900"/>
                </a:solidFill>
              </a:rPr>
              <a:t>10.0.0.0/16</a:t>
            </a:r>
            <a:endParaRPr b="1" sz="800"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122" y="757159"/>
            <a:ext cx="285750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1287050" y="469750"/>
            <a:ext cx="2070600" cy="4393800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rgbClr val="5B9CD5"/>
                </a:solidFill>
              </a:rPr>
              <a:t>Availability Zone 1</a:t>
            </a:r>
            <a:endParaRPr b="1" sz="1100"/>
          </a:p>
        </p:txBody>
      </p:sp>
      <p:sp>
        <p:nvSpPr>
          <p:cNvPr id="59" name="Google Shape;59;p13"/>
          <p:cNvSpPr/>
          <p:nvPr/>
        </p:nvSpPr>
        <p:spPr>
          <a:xfrm>
            <a:off x="3917450" y="469750"/>
            <a:ext cx="2070600" cy="4393800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rgbClr val="5B9CD5"/>
                </a:solidFill>
              </a:rPr>
              <a:t>Availability Zone </a:t>
            </a:r>
            <a:r>
              <a:rPr b="1" lang="en" sz="900">
                <a:solidFill>
                  <a:srgbClr val="5B9CD5"/>
                </a:solidFill>
              </a:rPr>
              <a:t>2</a:t>
            </a:r>
            <a:endParaRPr b="1" sz="1100"/>
          </a:p>
        </p:txBody>
      </p:sp>
      <p:sp>
        <p:nvSpPr>
          <p:cNvPr id="60" name="Google Shape;60;p13"/>
          <p:cNvSpPr/>
          <p:nvPr/>
        </p:nvSpPr>
        <p:spPr>
          <a:xfrm>
            <a:off x="6547850" y="469600"/>
            <a:ext cx="2070600" cy="4393800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rgbClr val="5B9CD5"/>
                </a:solidFill>
              </a:rPr>
              <a:t>Availability Zone </a:t>
            </a:r>
            <a:r>
              <a:rPr b="1" lang="en" sz="900">
                <a:solidFill>
                  <a:srgbClr val="5B9CD5"/>
                </a:solidFill>
              </a:rPr>
              <a:t>3</a:t>
            </a:r>
            <a:endParaRPr b="1" sz="1100"/>
          </a:p>
        </p:txBody>
      </p:sp>
      <p:sp>
        <p:nvSpPr>
          <p:cNvPr id="61" name="Google Shape;61;p13"/>
          <p:cNvSpPr/>
          <p:nvPr/>
        </p:nvSpPr>
        <p:spPr>
          <a:xfrm>
            <a:off x="1385750" y="878875"/>
            <a:ext cx="1867800" cy="1107300"/>
          </a:xfrm>
          <a:prstGeom prst="rect">
            <a:avLst/>
          </a:prstGeom>
          <a:solidFill>
            <a:srgbClr val="1D8900">
              <a:alpha val="9800"/>
            </a:srgbClr>
          </a:solidFill>
          <a:ln>
            <a:noFill/>
          </a:ln>
        </p:spPr>
        <p:txBody>
          <a:bodyPr anchorCtr="0" anchor="t" bIns="34275" lIns="3771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2" name="Google Shape;62;p13"/>
          <p:cNvSpPr/>
          <p:nvPr/>
        </p:nvSpPr>
        <p:spPr>
          <a:xfrm>
            <a:off x="1385750" y="2089925"/>
            <a:ext cx="1867800" cy="2573100"/>
          </a:xfrm>
          <a:prstGeom prst="rect">
            <a:avLst/>
          </a:prstGeom>
          <a:solidFill>
            <a:srgbClr val="007CBC">
              <a:alpha val="9800"/>
            </a:srgbClr>
          </a:solidFill>
          <a:ln>
            <a:noFill/>
          </a:ln>
        </p:spPr>
        <p:txBody>
          <a:bodyPr anchorCtr="0" anchor="t" bIns="34275" lIns="3771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sp>
        <p:nvSpPr>
          <p:cNvPr id="63" name="Google Shape;63;p13"/>
          <p:cNvSpPr/>
          <p:nvPr/>
        </p:nvSpPr>
        <p:spPr>
          <a:xfrm>
            <a:off x="4018850" y="2089925"/>
            <a:ext cx="1867800" cy="2591400"/>
          </a:xfrm>
          <a:prstGeom prst="rect">
            <a:avLst/>
          </a:prstGeom>
          <a:solidFill>
            <a:srgbClr val="007CBC">
              <a:alpha val="9800"/>
            </a:srgbClr>
          </a:solidFill>
          <a:ln>
            <a:noFill/>
          </a:ln>
        </p:spPr>
        <p:txBody>
          <a:bodyPr anchorCtr="0" anchor="t" bIns="34275" lIns="3771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sp>
        <p:nvSpPr>
          <p:cNvPr id="64" name="Google Shape;64;p13"/>
          <p:cNvSpPr/>
          <p:nvPr/>
        </p:nvSpPr>
        <p:spPr>
          <a:xfrm>
            <a:off x="4018850" y="878875"/>
            <a:ext cx="1867800" cy="1107300"/>
          </a:xfrm>
          <a:prstGeom prst="rect">
            <a:avLst/>
          </a:prstGeom>
          <a:solidFill>
            <a:srgbClr val="1D8900">
              <a:alpha val="9800"/>
            </a:srgbClr>
          </a:solidFill>
          <a:ln>
            <a:noFill/>
          </a:ln>
        </p:spPr>
        <p:txBody>
          <a:bodyPr anchorCtr="0" anchor="t" bIns="34275" lIns="3771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5" name="Google Shape;65;p13"/>
          <p:cNvSpPr/>
          <p:nvPr/>
        </p:nvSpPr>
        <p:spPr>
          <a:xfrm>
            <a:off x="6651950" y="878875"/>
            <a:ext cx="1867800" cy="1107300"/>
          </a:xfrm>
          <a:prstGeom prst="rect">
            <a:avLst/>
          </a:prstGeom>
          <a:solidFill>
            <a:srgbClr val="1D8900">
              <a:alpha val="9800"/>
            </a:srgbClr>
          </a:solidFill>
          <a:ln>
            <a:noFill/>
          </a:ln>
        </p:spPr>
        <p:txBody>
          <a:bodyPr anchorCtr="0" anchor="t" bIns="34275" lIns="3771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66" name="Google Shape;66;p13"/>
          <p:cNvSpPr/>
          <p:nvPr/>
        </p:nvSpPr>
        <p:spPr>
          <a:xfrm>
            <a:off x="6651950" y="2071900"/>
            <a:ext cx="1867800" cy="2591400"/>
          </a:xfrm>
          <a:prstGeom prst="rect">
            <a:avLst/>
          </a:prstGeom>
          <a:solidFill>
            <a:srgbClr val="007CBC">
              <a:alpha val="9800"/>
            </a:srgbClr>
          </a:solidFill>
          <a:ln>
            <a:noFill/>
          </a:ln>
        </p:spPr>
        <p:txBody>
          <a:bodyPr anchorCtr="0" anchor="t" bIns="34275" lIns="3771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  <p:pic>
        <p:nvPicPr>
          <p:cNvPr id="67" name="Google Shape;6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91136" y="2089915"/>
            <a:ext cx="208075" cy="2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51950" y="878878"/>
            <a:ext cx="208075" cy="2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/>
          <p:nvPr/>
        </p:nvSpPr>
        <p:spPr>
          <a:xfrm>
            <a:off x="1422125" y="2349975"/>
            <a:ext cx="6933300" cy="607200"/>
          </a:xfrm>
          <a:prstGeom prst="rect">
            <a:avLst/>
          </a:prstGeom>
          <a:noFill/>
          <a:ln cap="flat" cmpd="sng" w="12700">
            <a:solidFill>
              <a:srgbClr val="D86613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86613"/>
                </a:solidFill>
              </a:rPr>
              <a:t>Amazon EKS partition: Masters</a:t>
            </a:r>
            <a:endParaRPr sz="800">
              <a:solidFill>
                <a:srgbClr val="D86613"/>
              </a:solidFill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1422125" y="3167666"/>
            <a:ext cx="6933300" cy="607200"/>
          </a:xfrm>
          <a:prstGeom prst="rect">
            <a:avLst/>
          </a:prstGeom>
          <a:noFill/>
          <a:ln cap="flat" cmpd="sng" w="12700">
            <a:solidFill>
              <a:srgbClr val="D86613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86613"/>
                </a:solidFill>
              </a:rPr>
              <a:t>Amazon EKS partition: Regular agents</a:t>
            </a:r>
            <a:endParaRPr sz="800">
              <a:solidFill>
                <a:srgbClr val="D86613"/>
              </a:solidFill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1422125" y="4000475"/>
            <a:ext cx="6933300" cy="607200"/>
          </a:xfrm>
          <a:prstGeom prst="rect">
            <a:avLst/>
          </a:prstGeom>
          <a:noFill/>
          <a:ln cap="flat" cmpd="sng" w="12700">
            <a:solidFill>
              <a:srgbClr val="706E6C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06E6C"/>
                </a:solidFill>
              </a:rPr>
              <a:t>Amazon EKS partition: Spot agents*</a:t>
            </a:r>
            <a:endParaRPr sz="800">
              <a:solidFill>
                <a:srgbClr val="706E6C"/>
              </a:solidFill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21548" y="2089915"/>
            <a:ext cx="208075" cy="2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51948" y="2089928"/>
            <a:ext cx="208075" cy="208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3"/>
          <p:cNvCxnSpPr>
            <a:endCxn id="75" idx="1"/>
          </p:cNvCxnSpPr>
          <p:nvPr/>
        </p:nvCxnSpPr>
        <p:spPr>
          <a:xfrm flipH="1" rot="10800000">
            <a:off x="927488" y="1667915"/>
            <a:ext cx="1274100" cy="2700"/>
          </a:xfrm>
          <a:prstGeom prst="straightConnector1">
            <a:avLst/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pic>
        <p:nvPicPr>
          <p:cNvPr id="76" name="Google Shape;76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2097" y="1241456"/>
            <a:ext cx="3524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/>
        </p:nvSpPr>
        <p:spPr>
          <a:xfrm>
            <a:off x="462476" y="1574606"/>
            <a:ext cx="5412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Admin</a:t>
            </a:r>
            <a:endParaRPr b="1" sz="1100"/>
          </a:p>
        </p:txBody>
      </p:sp>
      <p:sp>
        <p:nvSpPr>
          <p:cNvPr id="78" name="Google Shape;78;p13"/>
          <p:cNvSpPr txBox="1"/>
          <p:nvPr/>
        </p:nvSpPr>
        <p:spPr>
          <a:xfrm>
            <a:off x="462488" y="2171300"/>
            <a:ext cx="5412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00"/>
                </a:solidFill>
              </a:rPr>
              <a:t>Users</a:t>
            </a:r>
            <a:endParaRPr b="1" sz="1100"/>
          </a:p>
        </p:txBody>
      </p:sp>
      <p:pic>
        <p:nvPicPr>
          <p:cNvPr id="79" name="Google Shape;79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562109" y="1869093"/>
            <a:ext cx="352425" cy="35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3"/>
          <p:cNvCxnSpPr/>
          <p:nvPr/>
        </p:nvCxnSpPr>
        <p:spPr>
          <a:xfrm flipH="1" rot="10800000">
            <a:off x="738000" y="2321000"/>
            <a:ext cx="600" cy="428400"/>
          </a:xfrm>
          <a:prstGeom prst="straightConnector1">
            <a:avLst/>
          </a:prstGeom>
          <a:noFill/>
          <a:ln cap="flat" cmpd="sng" w="12700">
            <a:solidFill>
              <a:srgbClr val="44546A"/>
            </a:solidFill>
            <a:prstDash val="solid"/>
            <a:miter lim="800000"/>
            <a:headEnd len="med" w="med" type="stealth"/>
            <a:tailEnd len="sm" w="sm" type="none"/>
          </a:ln>
        </p:spPr>
      </p:cxnSp>
      <p:pic>
        <p:nvPicPr>
          <p:cNvPr id="81" name="Google Shape;81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494677" y="2406023"/>
            <a:ext cx="2857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494677" y="3246260"/>
            <a:ext cx="2857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494677" y="4071998"/>
            <a:ext cx="2857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61626" y="3524825"/>
            <a:ext cx="3429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3253550" y="2628550"/>
            <a:ext cx="7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86613"/>
                </a:solidFill>
              </a:rPr>
              <a:t>Amazon EC2</a:t>
            </a:r>
            <a:br>
              <a:rPr lang="en" sz="700">
                <a:solidFill>
                  <a:srgbClr val="D86613"/>
                </a:solidFill>
              </a:rPr>
            </a:br>
            <a:r>
              <a:rPr lang="en" sz="700">
                <a:solidFill>
                  <a:srgbClr val="D86613"/>
                </a:solidFill>
              </a:rPr>
              <a:t>Auto Scaling</a:t>
            </a:r>
            <a:endParaRPr sz="700">
              <a:solidFill>
                <a:srgbClr val="D86613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3254900" y="4281225"/>
            <a:ext cx="7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706E6C"/>
                </a:solidFill>
              </a:rPr>
              <a:t>Amazon EC2</a:t>
            </a:r>
            <a:br>
              <a:rPr lang="en" sz="700">
                <a:solidFill>
                  <a:srgbClr val="706E6C"/>
                </a:solidFill>
              </a:rPr>
            </a:br>
            <a:r>
              <a:rPr lang="en" sz="700">
                <a:solidFill>
                  <a:srgbClr val="706E6C"/>
                </a:solidFill>
              </a:rPr>
              <a:t>Auto Scaling</a:t>
            </a:r>
            <a:endParaRPr sz="700">
              <a:solidFill>
                <a:srgbClr val="706E6C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269600" y="3458075"/>
            <a:ext cx="74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86613"/>
                </a:solidFill>
              </a:rPr>
              <a:t>Amazon EC2</a:t>
            </a:r>
            <a:br>
              <a:rPr lang="en" sz="700">
                <a:solidFill>
                  <a:srgbClr val="D86613"/>
                </a:solidFill>
              </a:rPr>
            </a:br>
            <a:r>
              <a:rPr lang="en" sz="700">
                <a:solidFill>
                  <a:srgbClr val="D86613"/>
                </a:solidFill>
              </a:rPr>
              <a:t>Auto Scaling</a:t>
            </a:r>
            <a:endParaRPr sz="700">
              <a:solidFill>
                <a:srgbClr val="D86613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92963" y="2571390"/>
            <a:ext cx="342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92975" y="3380978"/>
            <a:ext cx="3429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1897800" y="1432725"/>
            <a:ext cx="6552900" cy="470400"/>
          </a:xfrm>
          <a:prstGeom prst="rect">
            <a:avLst/>
          </a:prstGeom>
          <a:noFill/>
          <a:ln cap="flat" cmpd="sng" w="12700">
            <a:solidFill>
              <a:srgbClr val="D86613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866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866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86613"/>
              </a:solidFill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201588" y="1496465"/>
            <a:ext cx="3429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2544500" y="1513575"/>
            <a:ext cx="74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86613"/>
                </a:solidFill>
              </a:rPr>
              <a:t>Bastion host</a:t>
            </a:r>
            <a:endParaRPr/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480401" y="1086952"/>
            <a:ext cx="2857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115364" y="1086952"/>
            <a:ext cx="2857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750351" y="1086952"/>
            <a:ext cx="285750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/>
        </p:nvSpPr>
        <p:spPr>
          <a:xfrm>
            <a:off x="1726700" y="1075925"/>
            <a:ext cx="81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93BC5"/>
                </a:solidFill>
              </a:rPr>
              <a:t>NAT gateway</a:t>
            </a:r>
            <a:endParaRPr sz="1100">
              <a:solidFill>
                <a:srgbClr val="693BC5"/>
              </a:solidFill>
            </a:endParaRPr>
          </a:p>
        </p:txBody>
      </p:sp>
      <p:pic>
        <p:nvPicPr>
          <p:cNvPr id="96" name="Google Shape;96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18850" y="878878"/>
            <a:ext cx="208075" cy="20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91138" y="878878"/>
            <a:ext cx="208075" cy="2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 txBox="1"/>
          <p:nvPr/>
        </p:nvSpPr>
        <p:spPr>
          <a:xfrm>
            <a:off x="4369075" y="1075925"/>
            <a:ext cx="81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93BC5"/>
                </a:solidFill>
              </a:rPr>
              <a:t>NAT gateway</a:t>
            </a:r>
            <a:endParaRPr sz="1100">
              <a:solidFill>
                <a:srgbClr val="693BC5"/>
              </a:solidFill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7011438" y="1075925"/>
            <a:ext cx="81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93BC5"/>
                </a:solidFill>
              </a:rPr>
              <a:t>NAT gateway</a:t>
            </a:r>
            <a:endParaRPr sz="1100">
              <a:solidFill>
                <a:srgbClr val="693BC5"/>
              </a:solidFill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553750" y="829000"/>
            <a:ext cx="169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E8900"/>
                </a:solidFill>
              </a:rPr>
              <a:t>Public subnet        </a:t>
            </a:r>
            <a:r>
              <a:rPr lang="en" sz="800">
                <a:solidFill>
                  <a:srgbClr val="1E8900"/>
                </a:solidFill>
              </a:rPr>
              <a:t>10.0.128.0/20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4186850" y="829000"/>
            <a:ext cx="169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E8900"/>
                </a:solidFill>
              </a:rPr>
              <a:t>Public subnet        </a:t>
            </a:r>
            <a:r>
              <a:rPr lang="en" sz="800">
                <a:solidFill>
                  <a:srgbClr val="1E8900"/>
                </a:solidFill>
              </a:rPr>
              <a:t>10.0.144.0/20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6819950" y="829013"/>
            <a:ext cx="169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E8900"/>
                </a:solidFill>
              </a:rPr>
              <a:t>Public subnet        </a:t>
            </a:r>
            <a:r>
              <a:rPr lang="en" sz="800">
                <a:solidFill>
                  <a:srgbClr val="1E8900"/>
                </a:solidFill>
              </a:rPr>
              <a:t>10.0.160.0/20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103" name="Google Shape;103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781288" y="1496015"/>
            <a:ext cx="342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414388" y="1496465"/>
            <a:ext cx="3429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/>
          <p:nvPr/>
        </p:nvSpPr>
        <p:spPr>
          <a:xfrm>
            <a:off x="5150900" y="1513575"/>
            <a:ext cx="74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86613"/>
                </a:solidFill>
              </a:rPr>
              <a:t>Bastion host</a:t>
            </a:r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7757300" y="1513575"/>
            <a:ext cx="74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86613"/>
                </a:solidFill>
              </a:rPr>
              <a:t>Bastion host</a:t>
            </a:r>
            <a:endParaRPr/>
          </a:p>
        </p:txBody>
      </p:sp>
      <p:pic>
        <p:nvPicPr>
          <p:cNvPr id="107" name="Google Shape;107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494677" y="1524598"/>
            <a:ext cx="285750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 txBox="1"/>
          <p:nvPr/>
        </p:nvSpPr>
        <p:spPr>
          <a:xfrm>
            <a:off x="3261163" y="1128275"/>
            <a:ext cx="7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86613"/>
                </a:solidFill>
              </a:rPr>
              <a:t>Amazon EC2</a:t>
            </a:r>
            <a:br>
              <a:rPr lang="en" sz="700">
                <a:solidFill>
                  <a:srgbClr val="D86613"/>
                </a:solidFill>
              </a:rPr>
            </a:br>
            <a:r>
              <a:rPr lang="en" sz="700">
                <a:solidFill>
                  <a:srgbClr val="D86613"/>
                </a:solidFill>
              </a:rPr>
              <a:t>Auto Scaling</a:t>
            </a:r>
            <a:endParaRPr sz="700">
              <a:solidFill>
                <a:srgbClr val="D86613"/>
              </a:solidFill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2435872" y="2548250"/>
            <a:ext cx="57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86613"/>
                </a:solidFill>
              </a:rPr>
              <a:t>Master  node</a:t>
            </a:r>
            <a:endParaRPr/>
          </a:p>
        </p:txBody>
      </p:sp>
      <p:sp>
        <p:nvSpPr>
          <p:cNvPr id="110" name="Google Shape;110;p13"/>
          <p:cNvSpPr txBox="1"/>
          <p:nvPr/>
        </p:nvSpPr>
        <p:spPr>
          <a:xfrm>
            <a:off x="2435872" y="3358750"/>
            <a:ext cx="57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86613"/>
                </a:solidFill>
              </a:rPr>
              <a:t>Agent</a:t>
            </a:r>
            <a:r>
              <a:rPr lang="en" sz="800">
                <a:solidFill>
                  <a:srgbClr val="D86613"/>
                </a:solidFill>
              </a:rPr>
              <a:t>  node</a:t>
            </a:r>
            <a:endParaRPr/>
          </a:p>
        </p:txBody>
      </p:sp>
      <p:pic>
        <p:nvPicPr>
          <p:cNvPr id="111" name="Google Shape;111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729250" y="3380978"/>
            <a:ext cx="342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126725" y="3402853"/>
            <a:ext cx="3429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3"/>
          <p:cNvSpPr txBox="1"/>
          <p:nvPr/>
        </p:nvSpPr>
        <p:spPr>
          <a:xfrm>
            <a:off x="5046435" y="3358750"/>
            <a:ext cx="57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86613"/>
                </a:solidFill>
              </a:rPr>
              <a:t>Agent  node</a:t>
            </a:r>
            <a:endParaRPr/>
          </a:p>
        </p:txBody>
      </p:sp>
      <p:sp>
        <p:nvSpPr>
          <p:cNvPr id="114" name="Google Shape;114;p13"/>
          <p:cNvSpPr txBox="1"/>
          <p:nvPr/>
        </p:nvSpPr>
        <p:spPr>
          <a:xfrm>
            <a:off x="7479072" y="3375181"/>
            <a:ext cx="57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86613"/>
                </a:solidFill>
              </a:rPr>
              <a:t>Agent  node</a:t>
            </a:r>
            <a:endParaRPr/>
          </a:p>
        </p:txBody>
      </p:sp>
      <p:pic>
        <p:nvPicPr>
          <p:cNvPr id="115" name="Google Shape;115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729238" y="2571390"/>
            <a:ext cx="342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126713" y="2576740"/>
            <a:ext cx="3429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3"/>
          <p:cNvSpPr txBox="1"/>
          <p:nvPr/>
        </p:nvSpPr>
        <p:spPr>
          <a:xfrm>
            <a:off x="5115372" y="2548250"/>
            <a:ext cx="57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86613"/>
                </a:solidFill>
              </a:rPr>
              <a:t>Master  node</a:t>
            </a:r>
            <a:endParaRPr/>
          </a:p>
        </p:txBody>
      </p:sp>
      <p:sp>
        <p:nvSpPr>
          <p:cNvPr id="118" name="Google Shape;118;p13"/>
          <p:cNvSpPr txBox="1"/>
          <p:nvPr/>
        </p:nvSpPr>
        <p:spPr>
          <a:xfrm>
            <a:off x="7479822" y="2549650"/>
            <a:ext cx="57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86613"/>
                </a:solidFill>
              </a:rPr>
              <a:t>Master  node</a:t>
            </a:r>
            <a:endParaRPr/>
          </a:p>
        </p:txBody>
      </p:sp>
      <p:sp>
        <p:nvSpPr>
          <p:cNvPr id="119" name="Google Shape;119;p13"/>
          <p:cNvSpPr txBox="1"/>
          <p:nvPr/>
        </p:nvSpPr>
        <p:spPr>
          <a:xfrm>
            <a:off x="2435875" y="4191425"/>
            <a:ext cx="74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06E6C"/>
                </a:solidFill>
              </a:rPr>
              <a:t>Spot </a:t>
            </a:r>
            <a:r>
              <a:rPr lang="en" sz="800">
                <a:solidFill>
                  <a:srgbClr val="706E6C"/>
                </a:solidFill>
              </a:rPr>
              <a:t>Agent  node</a:t>
            </a:r>
            <a:endParaRPr>
              <a:solidFill>
                <a:srgbClr val="706E6C"/>
              </a:solidFill>
            </a:endParaRPr>
          </a:p>
        </p:txBody>
      </p:sp>
      <p:sp>
        <p:nvSpPr>
          <p:cNvPr id="120" name="Google Shape;120;p13"/>
          <p:cNvSpPr txBox="1"/>
          <p:nvPr/>
        </p:nvSpPr>
        <p:spPr>
          <a:xfrm>
            <a:off x="5072150" y="4191425"/>
            <a:ext cx="74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06E6C"/>
                </a:solidFill>
              </a:rPr>
              <a:t>Spot Agent  node</a:t>
            </a:r>
            <a:endParaRPr>
              <a:solidFill>
                <a:srgbClr val="706E6C"/>
              </a:solidFill>
            </a:endParaRPr>
          </a:p>
        </p:txBody>
      </p:sp>
      <p:sp>
        <p:nvSpPr>
          <p:cNvPr id="121" name="Google Shape;121;p13"/>
          <p:cNvSpPr txBox="1"/>
          <p:nvPr/>
        </p:nvSpPr>
        <p:spPr>
          <a:xfrm>
            <a:off x="7469625" y="4167850"/>
            <a:ext cx="74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06E6C"/>
                </a:solidFill>
              </a:rPr>
              <a:t>Spot Agent  node</a:t>
            </a:r>
            <a:endParaRPr>
              <a:solidFill>
                <a:srgbClr val="706E6C"/>
              </a:solidFill>
            </a:endParaRPr>
          </a:p>
        </p:txBody>
      </p:sp>
      <p:sp>
        <p:nvSpPr>
          <p:cNvPr id="122" name="Google Shape;122;p13"/>
          <p:cNvSpPr txBox="1"/>
          <p:nvPr/>
        </p:nvSpPr>
        <p:spPr>
          <a:xfrm>
            <a:off x="1553750" y="2038822"/>
            <a:ext cx="169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73BB"/>
                </a:solidFill>
              </a:rPr>
              <a:t>Public subnet        </a:t>
            </a:r>
            <a:r>
              <a:rPr lang="en" sz="800">
                <a:solidFill>
                  <a:srgbClr val="0073BB"/>
                </a:solidFill>
              </a:rPr>
              <a:t>10.0.0.0/19</a:t>
            </a:r>
            <a:endParaRPr sz="800">
              <a:solidFill>
                <a:srgbClr val="0073BB"/>
              </a:solidFill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4168713" y="2030606"/>
            <a:ext cx="169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73BB"/>
                </a:solidFill>
              </a:rPr>
              <a:t>Public subnet        </a:t>
            </a:r>
            <a:r>
              <a:rPr lang="en" sz="800">
                <a:solidFill>
                  <a:srgbClr val="0073BB"/>
                </a:solidFill>
              </a:rPr>
              <a:t>10.0.32.0/19</a:t>
            </a:r>
            <a:endParaRPr sz="800">
              <a:solidFill>
                <a:srgbClr val="0073BB"/>
              </a:solidFill>
            </a:endParaRPr>
          </a:p>
        </p:txBody>
      </p:sp>
      <p:sp>
        <p:nvSpPr>
          <p:cNvPr id="124" name="Google Shape;124;p13"/>
          <p:cNvSpPr txBox="1"/>
          <p:nvPr/>
        </p:nvSpPr>
        <p:spPr>
          <a:xfrm>
            <a:off x="6794150" y="2020934"/>
            <a:ext cx="169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73BB"/>
                </a:solidFill>
              </a:rPr>
              <a:t>Public subnet        </a:t>
            </a:r>
            <a:r>
              <a:rPr lang="en" sz="800">
                <a:solidFill>
                  <a:srgbClr val="0073BB"/>
                </a:solidFill>
              </a:rPr>
              <a:t>10.0.64.0/19</a:t>
            </a:r>
            <a:endParaRPr sz="800">
              <a:solidFill>
                <a:srgbClr val="0073BB"/>
              </a:solidFill>
            </a:endParaRPr>
          </a:p>
        </p:txBody>
      </p:sp>
      <p:pic>
        <p:nvPicPr>
          <p:cNvPr id="125" name="Google Shape;125;p1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092975" y="4234301"/>
            <a:ext cx="342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729245" y="4234309"/>
            <a:ext cx="342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126720" y="4234309"/>
            <a:ext cx="342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62088" y="2768004"/>
            <a:ext cx="3524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3"/>
          <p:cNvSpPr txBox="1"/>
          <p:nvPr/>
        </p:nvSpPr>
        <p:spPr>
          <a:xfrm>
            <a:off x="273900" y="3138975"/>
            <a:ext cx="9288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93BC5"/>
                </a:solidFill>
                <a:latin typeface="Arial"/>
                <a:ea typeface="Arial"/>
                <a:cs typeface="Arial"/>
                <a:sym typeface="Arial"/>
              </a:rPr>
              <a:t>Elastic Load Balancing</a:t>
            </a:r>
            <a:endParaRPr sz="800">
              <a:solidFill>
                <a:srgbClr val="693BC5"/>
              </a:solidFill>
            </a:endParaRPr>
          </a:p>
        </p:txBody>
      </p:sp>
      <p:cxnSp>
        <p:nvCxnSpPr>
          <p:cNvPr id="130" name="Google Shape;130;p13"/>
          <p:cNvCxnSpPr/>
          <p:nvPr/>
        </p:nvCxnSpPr>
        <p:spPr>
          <a:xfrm>
            <a:off x="911925" y="2809741"/>
            <a:ext cx="1181100" cy="6900"/>
          </a:xfrm>
          <a:prstGeom prst="straightConnector1">
            <a:avLst/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31" name="Google Shape;131;p13"/>
          <p:cNvSpPr txBox="1"/>
          <p:nvPr/>
        </p:nvSpPr>
        <p:spPr>
          <a:xfrm>
            <a:off x="268675" y="3843078"/>
            <a:ext cx="92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86613"/>
                </a:solidFill>
              </a:rPr>
              <a:t>Amazon EKS</a:t>
            </a:r>
            <a:endParaRPr sz="800">
              <a:solidFill>
                <a:srgbClr val="D86613"/>
              </a:solidFill>
            </a:endParaRPr>
          </a:p>
        </p:txBody>
      </p:sp>
      <p:pic>
        <p:nvPicPr>
          <p:cNvPr id="132" name="Google Shape;132;p1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66863" y="4121521"/>
            <a:ext cx="3429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3"/>
          <p:cNvSpPr txBox="1"/>
          <p:nvPr/>
        </p:nvSpPr>
        <p:spPr>
          <a:xfrm>
            <a:off x="273925" y="4424816"/>
            <a:ext cx="92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F8624"/>
                </a:solidFill>
              </a:rPr>
              <a:t>Amazon EFS</a:t>
            </a:r>
            <a:endParaRPr sz="800">
              <a:solidFill>
                <a:srgbClr val="3F8624"/>
              </a:solidFill>
            </a:endParaRPr>
          </a:p>
        </p:txBody>
      </p:sp>
      <p:sp>
        <p:nvSpPr>
          <p:cNvPr id="134" name="Google Shape;134;p13"/>
          <p:cNvSpPr txBox="1"/>
          <p:nvPr/>
        </p:nvSpPr>
        <p:spPr>
          <a:xfrm>
            <a:off x="86725" y="0"/>
            <a:ext cx="81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06E6C"/>
                </a:solidFill>
              </a:rPr>
              <a:t>* = Optional</a:t>
            </a:r>
            <a:endParaRPr sz="800">
              <a:solidFill>
                <a:srgbClr val="706E6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