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FF97B-177D-47E1-B53B-8F654340804D}" v="296" dt="2021-05-10T01:38:08.447"/>
    <p1510:client id="{480644F6-2A90-452F-8BCA-0A0351D27C0D}" v="419" dt="2021-05-09T16:32:11.982"/>
    <p1510:client id="{7E428382-8F77-44F8-849D-BC1357C87E59}" v="373" dt="2021-05-09T20:04:28.411"/>
    <p1510:client id="{E83CE855-C78B-48CF-B023-9513A7C2BD67}" v="22" dt="2021-05-10T02:06:55.7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‹nº›</a:t>
            </a:fld>
            <a:endParaRPr sz="25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‹nº›</a:t>
            </a:fld>
            <a:endParaRPr sz="25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‹nº›</a:t>
            </a:fld>
            <a:endParaRPr sz="25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‹nº›</a:t>
            </a:fld>
            <a:endParaRPr sz="25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‹nº›</a:t>
            </a:fld>
            <a:endParaRPr sz="25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24130"/>
            <a:ext cx="18288000" cy="7762875"/>
          </a:xfrm>
          <a:custGeom>
            <a:avLst/>
            <a:gdLst/>
            <a:ahLst/>
            <a:cxnLst/>
            <a:rect l="l" t="t" r="r" b="b"/>
            <a:pathLst>
              <a:path w="18288000" h="7762875">
                <a:moveTo>
                  <a:pt x="0" y="7762874"/>
                </a:moveTo>
                <a:lnTo>
                  <a:pt x="18288000" y="7762874"/>
                </a:lnTo>
                <a:lnTo>
                  <a:pt x="18288000" y="0"/>
                </a:lnTo>
                <a:lnTo>
                  <a:pt x="0" y="0"/>
                </a:lnTo>
                <a:lnTo>
                  <a:pt x="0" y="7762874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50" y="546098"/>
            <a:ext cx="18137098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185" y="2854578"/>
            <a:ext cx="17280255" cy="660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34310" y="9679837"/>
            <a:ext cx="455294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‹nº›</a:t>
            </a:fld>
            <a:endParaRPr sz="2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55IgXbENqY?feature=oembe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8P7UtZVwOo?feature=oembe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" y="2033"/>
            <a:ext cx="7744459" cy="7463155"/>
          </a:xfrm>
          <a:custGeom>
            <a:avLst/>
            <a:gdLst/>
            <a:ahLst/>
            <a:cxnLst/>
            <a:rect l="l" t="t" r="r" b="b"/>
            <a:pathLst>
              <a:path w="7744459" h="7463155">
                <a:moveTo>
                  <a:pt x="0" y="7462570"/>
                </a:moveTo>
                <a:lnTo>
                  <a:pt x="0" y="0"/>
                </a:lnTo>
                <a:lnTo>
                  <a:pt x="7744276" y="0"/>
                </a:lnTo>
                <a:lnTo>
                  <a:pt x="0" y="746257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0471" y="786445"/>
            <a:ext cx="9740900" cy="2186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150" spc="1285">
                <a:solidFill>
                  <a:srgbClr val="000000"/>
                </a:solidFill>
              </a:rPr>
              <a:t>I</a:t>
            </a:r>
            <a:r>
              <a:rPr sz="14150" spc="2340">
                <a:solidFill>
                  <a:srgbClr val="000000"/>
                </a:solidFill>
              </a:rPr>
              <a:t>N</a:t>
            </a:r>
            <a:r>
              <a:rPr sz="14150" spc="2525">
                <a:solidFill>
                  <a:srgbClr val="000000"/>
                </a:solidFill>
              </a:rPr>
              <a:t>V</a:t>
            </a:r>
            <a:r>
              <a:rPr sz="14150" spc="1745">
                <a:solidFill>
                  <a:srgbClr val="000000"/>
                </a:solidFill>
              </a:rPr>
              <a:t>A</a:t>
            </a:r>
            <a:r>
              <a:rPr sz="14150" spc="940">
                <a:solidFill>
                  <a:srgbClr val="000000"/>
                </a:solidFill>
              </a:rPr>
              <a:t>S</a:t>
            </a:r>
            <a:r>
              <a:rPr sz="14150" spc="1745">
                <a:solidFill>
                  <a:srgbClr val="000000"/>
                </a:solidFill>
              </a:rPr>
              <a:t>Ã</a:t>
            </a:r>
            <a:r>
              <a:rPr sz="14150" spc="1425">
                <a:solidFill>
                  <a:srgbClr val="000000"/>
                </a:solidFill>
              </a:rPr>
              <a:t>O</a:t>
            </a:r>
            <a:endParaRPr sz="14150"/>
          </a:p>
        </p:txBody>
      </p:sp>
      <p:sp>
        <p:nvSpPr>
          <p:cNvPr id="5" name="object 5"/>
          <p:cNvSpPr txBox="1"/>
          <p:nvPr/>
        </p:nvSpPr>
        <p:spPr>
          <a:xfrm>
            <a:off x="5118436" y="2744801"/>
            <a:ext cx="12504420" cy="2186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150" b="1" spc="1095">
                <a:latin typeface="Arial"/>
                <a:cs typeface="Arial"/>
              </a:rPr>
              <a:t>ALIENÍGENA</a:t>
            </a:r>
            <a:endParaRPr sz="141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2081" y="2081"/>
            <a:ext cx="3133090" cy="7447280"/>
            <a:chOff x="-2081" y="2081"/>
            <a:chExt cx="3133090" cy="7447280"/>
          </a:xfrm>
        </p:grpSpPr>
        <p:sp>
          <p:nvSpPr>
            <p:cNvPr id="7" name="object 7"/>
            <p:cNvSpPr/>
            <p:nvPr/>
          </p:nvSpPr>
          <p:spPr>
            <a:xfrm>
              <a:off x="1189" y="4408382"/>
              <a:ext cx="3129280" cy="3041015"/>
            </a:xfrm>
            <a:custGeom>
              <a:avLst/>
              <a:gdLst/>
              <a:ahLst/>
              <a:cxnLst/>
              <a:rect l="l" t="t" r="r" b="b"/>
              <a:pathLst>
                <a:path w="3129280" h="3041015">
                  <a:moveTo>
                    <a:pt x="0" y="3040730"/>
                  </a:moveTo>
                  <a:lnTo>
                    <a:pt x="0" y="0"/>
                  </a:lnTo>
                  <a:lnTo>
                    <a:pt x="3129167" y="0"/>
                  </a:lnTo>
                  <a:lnTo>
                    <a:pt x="0" y="3040730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2081" y="2081"/>
              <a:ext cx="3133090" cy="4404360"/>
            </a:xfrm>
            <a:custGeom>
              <a:avLst/>
              <a:gdLst/>
              <a:ahLst/>
              <a:cxnLst/>
              <a:rect l="l" t="t" r="r" b="b"/>
              <a:pathLst>
                <a:path w="3133090" h="4404360">
                  <a:moveTo>
                    <a:pt x="3132503" y="4404287"/>
                  </a:moveTo>
                  <a:lnTo>
                    <a:pt x="0" y="4404287"/>
                  </a:lnTo>
                  <a:lnTo>
                    <a:pt x="0" y="0"/>
                  </a:lnTo>
                  <a:lnTo>
                    <a:pt x="3132503" y="4404287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89" y="8160366"/>
            <a:ext cx="8817094" cy="2092881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64135" marR="1602105" indent="6985">
              <a:lnSpc>
                <a:spcPts val="3920"/>
              </a:lnSpc>
              <a:spcBef>
                <a:spcPts val="420"/>
              </a:spcBef>
            </a:pPr>
            <a:r>
              <a:rPr sz="3450" spc="-225">
                <a:latin typeface="Arial"/>
                <a:cs typeface="Arial"/>
              </a:rPr>
              <a:t>Anna </a:t>
            </a:r>
            <a:r>
              <a:rPr sz="3450" spc="-165">
                <a:latin typeface="Arial"/>
                <a:cs typeface="Arial"/>
              </a:rPr>
              <a:t>Caroline </a:t>
            </a:r>
            <a:r>
              <a:rPr sz="3450" spc="-140">
                <a:latin typeface="Arial"/>
                <a:cs typeface="Arial"/>
              </a:rPr>
              <a:t>de </a:t>
            </a:r>
            <a:r>
              <a:rPr sz="3450" spc="-150">
                <a:latin typeface="Arial"/>
                <a:cs typeface="Arial"/>
              </a:rPr>
              <a:t>Oliveira </a:t>
            </a:r>
            <a:r>
              <a:rPr sz="3450" spc="-180">
                <a:latin typeface="Arial"/>
                <a:cs typeface="Arial"/>
              </a:rPr>
              <a:t>Sousa</a:t>
            </a:r>
            <a:endParaRPr lang="pt-BR" sz="3450">
              <a:latin typeface="Arial"/>
              <a:cs typeface="Arial"/>
            </a:endParaRPr>
          </a:p>
          <a:p>
            <a:pPr marL="64135" marR="1602105" indent="6985">
              <a:lnSpc>
                <a:spcPts val="3920"/>
              </a:lnSpc>
              <a:spcBef>
                <a:spcPts val="420"/>
              </a:spcBef>
            </a:pPr>
            <a:r>
              <a:rPr lang="pt-BR" sz="3450" spc="-55">
                <a:latin typeface="Arial"/>
                <a:cs typeface="Arial"/>
              </a:rPr>
              <a:t>annacaroline@alunos.utfpr.edu.br</a:t>
            </a:r>
          </a:p>
          <a:p>
            <a:pPr marL="74930">
              <a:lnSpc>
                <a:spcPts val="3710"/>
              </a:lnSpc>
            </a:pPr>
            <a:r>
              <a:rPr sz="3450" spc="-65">
                <a:latin typeface="Arial"/>
                <a:cs typeface="Arial"/>
              </a:rPr>
              <a:t>Alfons</a:t>
            </a:r>
            <a:r>
              <a:rPr sz="3450" spc="-305">
                <a:latin typeface="Arial"/>
                <a:cs typeface="Arial"/>
              </a:rPr>
              <a:t> </a:t>
            </a:r>
            <a:r>
              <a:rPr sz="3450" spc="-160">
                <a:latin typeface="Arial"/>
                <a:cs typeface="Arial"/>
              </a:rPr>
              <a:t>Carlos</a:t>
            </a:r>
            <a:r>
              <a:rPr sz="3450" spc="-300">
                <a:latin typeface="Arial"/>
                <a:cs typeface="Arial"/>
              </a:rPr>
              <a:t> </a:t>
            </a:r>
            <a:r>
              <a:rPr sz="3450" spc="-180">
                <a:latin typeface="Arial"/>
                <a:cs typeface="Arial"/>
              </a:rPr>
              <a:t>Cesar</a:t>
            </a:r>
            <a:r>
              <a:rPr sz="3450" spc="-305">
                <a:latin typeface="Arial"/>
                <a:cs typeface="Arial"/>
              </a:rPr>
              <a:t> </a:t>
            </a:r>
            <a:r>
              <a:rPr sz="3450" spc="-180">
                <a:latin typeface="Arial"/>
                <a:cs typeface="Arial"/>
              </a:rPr>
              <a:t>Heiermann</a:t>
            </a:r>
            <a:r>
              <a:rPr sz="3450" spc="-300">
                <a:latin typeface="Arial"/>
                <a:cs typeface="Arial"/>
              </a:rPr>
              <a:t> </a:t>
            </a:r>
            <a:r>
              <a:rPr sz="3450" spc="-140">
                <a:latin typeface="Arial"/>
                <a:cs typeface="Arial"/>
              </a:rPr>
              <a:t>de</a:t>
            </a:r>
            <a:r>
              <a:rPr sz="3450" spc="-305">
                <a:latin typeface="Arial"/>
                <a:cs typeface="Arial"/>
              </a:rPr>
              <a:t> </a:t>
            </a:r>
            <a:r>
              <a:rPr sz="3450" spc="-170">
                <a:latin typeface="Arial"/>
                <a:cs typeface="Arial"/>
              </a:rPr>
              <a:t>Andrade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029"/>
              </a:lnSpc>
            </a:pPr>
            <a:r>
              <a:rPr lang="pt-BR" sz="3450" spc="-100">
                <a:latin typeface="Arial"/>
                <a:cs typeface="Arial"/>
              </a:rPr>
              <a:t>alfons@alunos.utfpr.edu.br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87259" y="4766574"/>
            <a:ext cx="13259435" cy="2060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0805" algn="r">
              <a:lnSpc>
                <a:spcPts val="4545"/>
              </a:lnSpc>
              <a:spcBef>
                <a:spcPts val="90"/>
              </a:spcBef>
            </a:pPr>
            <a:r>
              <a:rPr sz="3850" spc="-60">
                <a:latin typeface="Arial"/>
                <a:cs typeface="Arial"/>
              </a:rPr>
              <a:t>Software</a:t>
            </a:r>
            <a:r>
              <a:rPr sz="3850" spc="-340">
                <a:latin typeface="Arial"/>
                <a:cs typeface="Arial"/>
              </a:rPr>
              <a:t> </a:t>
            </a:r>
            <a:r>
              <a:rPr sz="3850" spc="-125">
                <a:latin typeface="Arial"/>
                <a:cs typeface="Arial"/>
              </a:rPr>
              <a:t>desenvolvido</a:t>
            </a:r>
            <a:r>
              <a:rPr sz="3850" spc="-335">
                <a:latin typeface="Arial"/>
                <a:cs typeface="Arial"/>
              </a:rPr>
              <a:t> </a:t>
            </a:r>
            <a:r>
              <a:rPr sz="3850" spc="-200">
                <a:latin typeface="Arial"/>
                <a:cs typeface="Arial"/>
              </a:rPr>
              <a:t>para</a:t>
            </a:r>
            <a:r>
              <a:rPr sz="3850" spc="-335">
                <a:latin typeface="Arial"/>
                <a:cs typeface="Arial"/>
              </a:rPr>
              <a:t> </a:t>
            </a:r>
            <a:r>
              <a:rPr sz="3850" spc="-270">
                <a:latin typeface="Arial"/>
                <a:cs typeface="Arial"/>
              </a:rPr>
              <a:t>a</a:t>
            </a:r>
            <a:r>
              <a:rPr sz="3850" spc="-335">
                <a:latin typeface="Arial"/>
                <a:cs typeface="Arial"/>
              </a:rPr>
              <a:t> </a:t>
            </a:r>
            <a:r>
              <a:rPr sz="3850" spc="-114">
                <a:latin typeface="Arial"/>
                <a:cs typeface="Arial"/>
              </a:rPr>
              <a:t>disciplina</a:t>
            </a:r>
            <a:r>
              <a:rPr sz="3850" spc="-335">
                <a:latin typeface="Arial"/>
                <a:cs typeface="Arial"/>
              </a:rPr>
              <a:t> </a:t>
            </a:r>
            <a:r>
              <a:rPr sz="3850" spc="-145">
                <a:latin typeface="Arial"/>
                <a:cs typeface="Arial"/>
              </a:rPr>
              <a:t>T</a:t>
            </a:r>
            <a:r>
              <a:rPr sz="3650" spc="-145">
                <a:latin typeface="Arial"/>
                <a:cs typeface="Arial"/>
              </a:rPr>
              <a:t>é</a:t>
            </a:r>
            <a:r>
              <a:rPr sz="3850" spc="-145">
                <a:latin typeface="Arial"/>
                <a:cs typeface="Arial"/>
              </a:rPr>
              <a:t>cnicas</a:t>
            </a:r>
            <a:r>
              <a:rPr sz="3850" spc="-335">
                <a:latin typeface="Arial"/>
                <a:cs typeface="Arial"/>
              </a:rPr>
              <a:t> </a:t>
            </a:r>
            <a:r>
              <a:rPr sz="3850" spc="-165">
                <a:latin typeface="Arial"/>
                <a:cs typeface="Arial"/>
              </a:rPr>
              <a:t>de</a:t>
            </a:r>
            <a:r>
              <a:rPr sz="3850" spc="-335">
                <a:latin typeface="Arial"/>
                <a:cs typeface="Arial"/>
              </a:rPr>
              <a:t> </a:t>
            </a:r>
            <a:r>
              <a:rPr sz="3850" spc="-185">
                <a:latin typeface="Arial"/>
                <a:cs typeface="Arial"/>
              </a:rPr>
              <a:t>Programa</a:t>
            </a:r>
            <a:r>
              <a:rPr sz="3650" spc="-185">
                <a:latin typeface="Arial"/>
                <a:cs typeface="Arial"/>
              </a:rPr>
              <a:t>çã</a:t>
            </a:r>
            <a:r>
              <a:rPr sz="3850" spc="-185">
                <a:latin typeface="Arial"/>
                <a:cs typeface="Arial"/>
              </a:rPr>
              <a:t>o</a:t>
            </a:r>
            <a:endParaRPr sz="3850">
              <a:latin typeface="Arial"/>
              <a:cs typeface="Arial"/>
            </a:endParaRPr>
          </a:p>
          <a:p>
            <a:pPr marR="99060" algn="r">
              <a:lnSpc>
                <a:spcPts val="3745"/>
              </a:lnSpc>
            </a:pPr>
            <a:r>
              <a:rPr sz="3450" spc="-195">
                <a:latin typeface="Arial"/>
                <a:cs typeface="Arial"/>
              </a:rPr>
              <a:t>Engenharia</a:t>
            </a:r>
            <a:r>
              <a:rPr sz="3450" spc="-310">
                <a:latin typeface="Arial"/>
                <a:cs typeface="Arial"/>
              </a:rPr>
              <a:t> </a:t>
            </a:r>
            <a:r>
              <a:rPr sz="3450" spc="-140">
                <a:latin typeface="Arial"/>
                <a:cs typeface="Arial"/>
              </a:rPr>
              <a:t>de</a:t>
            </a:r>
            <a:r>
              <a:rPr sz="3450" spc="-310">
                <a:latin typeface="Arial"/>
                <a:cs typeface="Arial"/>
              </a:rPr>
              <a:t> </a:t>
            </a:r>
            <a:r>
              <a:rPr sz="3450" spc="-85">
                <a:latin typeface="Arial"/>
                <a:cs typeface="Arial"/>
              </a:rPr>
              <a:t>computa</a:t>
            </a:r>
            <a:r>
              <a:rPr sz="3300" spc="-85">
                <a:latin typeface="Arial"/>
                <a:cs typeface="Arial"/>
              </a:rPr>
              <a:t>çã</a:t>
            </a:r>
            <a:r>
              <a:rPr sz="3450" spc="-85">
                <a:latin typeface="Arial"/>
                <a:cs typeface="Arial"/>
              </a:rPr>
              <a:t>o</a:t>
            </a:r>
            <a:r>
              <a:rPr sz="3450" spc="-310">
                <a:latin typeface="Arial"/>
                <a:cs typeface="Arial"/>
              </a:rPr>
              <a:t> </a:t>
            </a:r>
            <a:r>
              <a:rPr sz="3450" spc="-70">
                <a:latin typeface="Arial"/>
                <a:cs typeface="Arial"/>
              </a:rPr>
              <a:t>-</a:t>
            </a:r>
            <a:r>
              <a:rPr sz="3450" spc="-305">
                <a:latin typeface="Arial"/>
                <a:cs typeface="Arial"/>
              </a:rPr>
              <a:t> </a:t>
            </a:r>
            <a:r>
              <a:rPr sz="3450" spc="-450">
                <a:latin typeface="Arial"/>
                <a:cs typeface="Arial"/>
              </a:rPr>
              <a:t>UTFPR</a:t>
            </a:r>
            <a:endParaRPr sz="3450">
              <a:latin typeface="Arial"/>
              <a:cs typeface="Arial"/>
            </a:endParaRPr>
          </a:p>
          <a:p>
            <a:pPr marR="5080" algn="r">
              <a:lnSpc>
                <a:spcPts val="3710"/>
              </a:lnSpc>
            </a:pPr>
            <a:r>
              <a:rPr sz="3450" spc="-114">
                <a:latin typeface="Arial"/>
                <a:cs typeface="Arial"/>
              </a:rPr>
              <a:t>Prof. </a:t>
            </a:r>
            <a:r>
              <a:rPr sz="3450" spc="-235">
                <a:latin typeface="Arial"/>
                <a:cs typeface="Arial"/>
              </a:rPr>
              <a:t>Dr. </a:t>
            </a:r>
            <a:r>
              <a:rPr sz="3450" spc="-165">
                <a:latin typeface="Arial"/>
                <a:cs typeface="Arial"/>
              </a:rPr>
              <a:t>Jean </a:t>
            </a:r>
            <a:r>
              <a:rPr sz="3450" spc="-245">
                <a:latin typeface="Arial"/>
                <a:cs typeface="Arial"/>
              </a:rPr>
              <a:t>M.</a:t>
            </a:r>
            <a:r>
              <a:rPr sz="3450" spc="-735">
                <a:latin typeface="Arial"/>
                <a:cs typeface="Arial"/>
              </a:rPr>
              <a:t> </a:t>
            </a:r>
            <a:r>
              <a:rPr sz="3450" spc="-180">
                <a:latin typeface="Arial"/>
                <a:cs typeface="Arial"/>
              </a:rPr>
              <a:t>Sim</a:t>
            </a:r>
            <a:r>
              <a:rPr sz="3300" spc="-180">
                <a:latin typeface="Arial"/>
                <a:cs typeface="Arial"/>
              </a:rPr>
              <a:t>ã</a:t>
            </a:r>
            <a:r>
              <a:rPr sz="3450" spc="-180">
                <a:latin typeface="Arial"/>
                <a:cs typeface="Arial"/>
              </a:rPr>
              <a:t>o</a:t>
            </a:r>
            <a:endParaRPr sz="3450">
              <a:latin typeface="Arial"/>
              <a:cs typeface="Arial"/>
            </a:endParaRPr>
          </a:p>
          <a:p>
            <a:pPr marR="5080" algn="r">
              <a:lnSpc>
                <a:spcPts val="4029"/>
              </a:lnSpc>
            </a:pPr>
            <a:r>
              <a:rPr sz="3450" spc="-225">
                <a:latin typeface="Arial"/>
                <a:cs typeface="Arial"/>
              </a:rPr>
              <a:t>Turma</a:t>
            </a:r>
            <a:r>
              <a:rPr sz="3450" spc="-380">
                <a:latin typeface="Arial"/>
                <a:cs typeface="Arial"/>
              </a:rPr>
              <a:t> </a:t>
            </a:r>
            <a:r>
              <a:rPr sz="3450" spc="-20">
                <a:latin typeface="Arial"/>
                <a:cs typeface="Arial"/>
              </a:rPr>
              <a:t>S</a:t>
            </a:r>
            <a:r>
              <a:rPr sz="3300" spc="-20">
                <a:latin typeface="Arial"/>
                <a:cs typeface="Arial"/>
              </a:rPr>
              <a:t>71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0709" y="1371192"/>
            <a:ext cx="919480" cy="850900"/>
            <a:chOff x="9220709" y="1371192"/>
            <a:chExt cx="919480" cy="850900"/>
          </a:xfrm>
        </p:grpSpPr>
        <p:sp>
          <p:nvSpPr>
            <p:cNvPr id="3" name="object 3"/>
            <p:cNvSpPr/>
            <p:nvPr/>
          </p:nvSpPr>
          <p:spPr>
            <a:xfrm>
              <a:off x="9230613" y="1381097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4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0613" y="1381097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263838" y="2646930"/>
            <a:ext cx="919480" cy="850900"/>
            <a:chOff x="9263838" y="2646930"/>
            <a:chExt cx="919480" cy="850900"/>
          </a:xfrm>
        </p:grpSpPr>
        <p:sp>
          <p:nvSpPr>
            <p:cNvPr id="6" name="object 6"/>
            <p:cNvSpPr/>
            <p:nvPr/>
          </p:nvSpPr>
          <p:spPr>
            <a:xfrm>
              <a:off x="9273742" y="2656834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4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73742" y="2656834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63838" y="3923798"/>
            <a:ext cx="919480" cy="850900"/>
            <a:chOff x="9263838" y="3923798"/>
            <a:chExt cx="919480" cy="850900"/>
          </a:xfrm>
        </p:grpSpPr>
        <p:sp>
          <p:nvSpPr>
            <p:cNvPr id="9" name="object 9"/>
            <p:cNvSpPr/>
            <p:nvPr/>
          </p:nvSpPr>
          <p:spPr>
            <a:xfrm>
              <a:off x="9273742" y="3933703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4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73742" y="3933703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220709" y="5142541"/>
            <a:ext cx="919480" cy="850900"/>
            <a:chOff x="9220709" y="5142541"/>
            <a:chExt cx="919480" cy="850900"/>
          </a:xfrm>
        </p:grpSpPr>
        <p:sp>
          <p:nvSpPr>
            <p:cNvPr id="12" name="object 12"/>
            <p:cNvSpPr/>
            <p:nvPr/>
          </p:nvSpPr>
          <p:spPr>
            <a:xfrm>
              <a:off x="9230613" y="5152445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4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30613" y="5152445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9188" y="633250"/>
          <a:ext cx="17208499" cy="5579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640"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3200" b="1" spc="135">
                          <a:latin typeface="Arial"/>
                          <a:cs typeface="Arial"/>
                        </a:rPr>
                        <a:t>ORGANIZADORES </a:t>
                      </a:r>
                      <a:r>
                        <a:rPr sz="3200" b="1" spc="-280">
                          <a:latin typeface="Arial"/>
                          <a:cs typeface="Arial"/>
                        </a:rPr>
                        <a:t>E</a:t>
                      </a:r>
                      <a:r>
                        <a:rPr sz="3200" b="1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35">
                          <a:latin typeface="Arial"/>
                          <a:cs typeface="Arial"/>
                        </a:rPr>
                        <a:t>ESTÁTICOS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116">
                <a:tc>
                  <a:txBody>
                    <a:bodyPr/>
                    <a:lstStyle/>
                    <a:p>
                      <a:pPr marL="23495">
                        <a:lnSpc>
                          <a:spcPts val="3890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</a:t>
                      </a:r>
                      <a:r>
                        <a:rPr sz="330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Espa</a:t>
                      </a:r>
                      <a:r>
                        <a:rPr sz="3150" spc="-135">
                          <a:latin typeface="Arial"/>
                          <a:cs typeface="Arial"/>
                        </a:rPr>
                        <a:t>ç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os</a:t>
                      </a:r>
                      <a:r>
                        <a:rPr sz="330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Nomes</a:t>
                      </a:r>
                      <a:r>
                        <a:rPr sz="330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50">
                          <a:latin typeface="Arial"/>
                          <a:cs typeface="Arial"/>
                        </a:rPr>
                        <a:t>(Namespace)</a:t>
                      </a:r>
                      <a:r>
                        <a:rPr sz="33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criada</a:t>
                      </a:r>
                      <a:r>
                        <a:rPr sz="330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95">
                          <a:latin typeface="Arial"/>
                          <a:cs typeface="Arial"/>
                        </a:rPr>
                        <a:t>pelos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300" spc="-80">
                          <a:latin typeface="Arial"/>
                          <a:cs typeface="Arial"/>
                        </a:rPr>
                        <a:t>autores.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700" spc="-254">
                          <a:latin typeface="Arial"/>
                          <a:cs typeface="Arial"/>
                        </a:rPr>
                        <a:t>No </a:t>
                      </a:r>
                      <a:r>
                        <a:rPr sz="3700" spc="-100">
                          <a:latin typeface="Arial"/>
                          <a:cs typeface="Arial"/>
                        </a:rPr>
                        <a:t>desenvolvimento </a:t>
                      </a:r>
                      <a:r>
                        <a:rPr sz="3700" spc="-145">
                          <a:latin typeface="Arial"/>
                          <a:cs typeface="Arial"/>
                        </a:rPr>
                        <a:t>como </a:t>
                      </a:r>
                      <a:r>
                        <a:rPr sz="3700" spc="-229">
                          <a:latin typeface="Arial"/>
                          <a:cs typeface="Arial"/>
                        </a:rPr>
                        <a:t>um</a:t>
                      </a:r>
                      <a:r>
                        <a:rPr sz="3700" spc="-800">
                          <a:latin typeface="Arial"/>
                          <a:cs typeface="Arial"/>
                        </a:rPr>
                        <a:t> </a:t>
                      </a:r>
                      <a:r>
                        <a:rPr sz="3700" spc="-75">
                          <a:latin typeface="Arial"/>
                          <a:cs typeface="Arial"/>
                        </a:rPr>
                        <a:t>todo.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535">
                <a:tc>
                  <a:txBody>
                    <a:bodyPr/>
                    <a:lstStyle/>
                    <a:p>
                      <a:pPr marL="40005">
                        <a:lnSpc>
                          <a:spcPts val="3785"/>
                        </a:lnSpc>
                        <a:tabLst>
                          <a:tab pos="422909" algn="l"/>
                          <a:tab pos="2052955" algn="l"/>
                          <a:tab pos="4058920" algn="l"/>
                          <a:tab pos="5843270" algn="l"/>
                          <a:tab pos="7146290" algn="l"/>
                        </a:tabLst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	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Classes	</a:t>
                      </a:r>
                      <a:r>
                        <a:rPr sz="3300" spc="-160">
                          <a:latin typeface="Arial"/>
                          <a:cs typeface="Arial"/>
                        </a:rPr>
                        <a:t>aninhadas	</a:t>
                      </a:r>
                      <a:r>
                        <a:rPr sz="3300" spc="-75">
                          <a:latin typeface="Arial"/>
                          <a:cs typeface="Arial"/>
                        </a:rPr>
                        <a:t>(Nested)	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criada	</a:t>
                      </a:r>
                      <a:r>
                        <a:rPr sz="3300" spc="-95">
                          <a:latin typeface="Arial"/>
                          <a:cs typeface="Arial"/>
                        </a:rPr>
                        <a:t>pelos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spc="-80">
                          <a:latin typeface="Arial"/>
                          <a:cs typeface="Arial"/>
                        </a:rPr>
                        <a:t>autores.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3840"/>
                        </a:lnSpc>
                      </a:pPr>
                      <a:r>
                        <a:rPr sz="3350" spc="-150">
                          <a:latin typeface="Arial"/>
                          <a:cs typeface="Arial"/>
                        </a:rPr>
                        <a:t>Classe </a:t>
                      </a:r>
                      <a:r>
                        <a:rPr sz="3350" spc="-80">
                          <a:latin typeface="Arial"/>
                          <a:cs typeface="Arial"/>
                        </a:rPr>
                        <a:t>Lista, </a:t>
                      </a:r>
                      <a:r>
                        <a:rPr sz="3350" spc="-120">
                          <a:latin typeface="Arial"/>
                          <a:cs typeface="Arial"/>
                        </a:rPr>
                        <a:t>sendo </a:t>
                      </a:r>
                      <a:r>
                        <a:rPr sz="3350" spc="-229">
                          <a:latin typeface="Arial"/>
                          <a:cs typeface="Arial"/>
                        </a:rPr>
                        <a:t>a </a:t>
                      </a:r>
                      <a:r>
                        <a:rPr sz="3350" spc="-75">
                          <a:latin typeface="Arial"/>
                          <a:cs typeface="Arial"/>
                        </a:rPr>
                        <a:t>classe </a:t>
                      </a:r>
                      <a:r>
                        <a:rPr sz="3350" spc="-180">
                          <a:latin typeface="Arial"/>
                          <a:cs typeface="Arial"/>
                        </a:rPr>
                        <a:t>aninhada</a:t>
                      </a:r>
                      <a:r>
                        <a:rPr sz="3350" spc="-415">
                          <a:latin typeface="Arial"/>
                          <a:cs typeface="Arial"/>
                        </a:rPr>
                        <a:t> </a:t>
                      </a:r>
                      <a:r>
                        <a:rPr sz="3350" spc="-229">
                          <a:latin typeface="Arial"/>
                          <a:cs typeface="Arial"/>
                        </a:rPr>
                        <a:t>a</a:t>
                      </a:r>
                      <a:endParaRPr sz="3350">
                        <a:latin typeface="Arial"/>
                        <a:cs typeface="Arial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3350" spc="-75">
                          <a:latin typeface="Arial"/>
                          <a:cs typeface="Arial"/>
                        </a:rPr>
                        <a:t>classe</a:t>
                      </a:r>
                      <a:r>
                        <a:rPr sz="3350" spc="-300">
                          <a:latin typeface="Arial"/>
                          <a:cs typeface="Arial"/>
                        </a:rPr>
                        <a:t> </a:t>
                      </a:r>
                      <a:r>
                        <a:rPr sz="3350" spc="-105">
                          <a:latin typeface="Arial"/>
                          <a:cs typeface="Arial"/>
                        </a:rPr>
                        <a:t>ElementoLista.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690">
                <a:tc>
                  <a:txBody>
                    <a:bodyPr/>
                    <a:lstStyle/>
                    <a:p>
                      <a:pPr marL="8255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20">
                          <a:latin typeface="Arial"/>
                          <a:cs typeface="Arial"/>
                        </a:rPr>
                        <a:t>Atributos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20">
                          <a:latin typeface="Arial"/>
                          <a:cs typeface="Arial"/>
                        </a:rPr>
                        <a:t>est</a:t>
                      </a:r>
                      <a:r>
                        <a:rPr sz="3150" spc="20">
                          <a:latin typeface="Arial"/>
                          <a:cs typeface="Arial"/>
                        </a:rPr>
                        <a:t>á</a:t>
                      </a:r>
                      <a:r>
                        <a:rPr sz="3300" spc="20">
                          <a:latin typeface="Arial"/>
                          <a:cs typeface="Arial"/>
                        </a:rPr>
                        <a:t>ticos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m</a:t>
                      </a:r>
                      <a:r>
                        <a:rPr sz="3150" spc="-50">
                          <a:latin typeface="Arial"/>
                          <a:cs typeface="Arial"/>
                        </a:rPr>
                        <a:t>é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todos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5">
                          <a:latin typeface="Arial"/>
                          <a:cs typeface="Arial"/>
                        </a:rPr>
                        <a:t>est</a:t>
                      </a:r>
                      <a:r>
                        <a:rPr sz="3150" spc="-5">
                          <a:latin typeface="Arial"/>
                          <a:cs typeface="Arial"/>
                        </a:rPr>
                        <a:t>á</a:t>
                      </a:r>
                      <a:r>
                        <a:rPr sz="3300" spc="-5">
                          <a:latin typeface="Arial"/>
                          <a:cs typeface="Arial"/>
                        </a:rPr>
                        <a:t>ticos.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579"/>
                        </a:lnSpc>
                      </a:pPr>
                      <a:r>
                        <a:rPr sz="3350" spc="-150">
                          <a:latin typeface="Arial"/>
                          <a:cs typeface="Arial"/>
                        </a:rPr>
                        <a:t>Classe Gerenciador </a:t>
                      </a:r>
                      <a:r>
                        <a:rPr sz="3350" spc="-135">
                          <a:latin typeface="Arial"/>
                          <a:cs typeface="Arial"/>
                        </a:rPr>
                        <a:t>de</a:t>
                      </a:r>
                      <a:r>
                        <a:rPr sz="3350" spc="-590">
                          <a:latin typeface="Arial"/>
                          <a:cs typeface="Arial"/>
                        </a:rPr>
                        <a:t> </a:t>
                      </a:r>
                      <a:r>
                        <a:rPr sz="3350" spc="-65">
                          <a:latin typeface="Arial"/>
                          <a:cs typeface="Arial"/>
                        </a:rPr>
                        <a:t>eventos.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436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Coes</a:t>
                      </a:r>
                      <a:r>
                        <a:rPr sz="3150" spc="-165">
                          <a:latin typeface="Arial"/>
                          <a:cs typeface="Arial"/>
                        </a:rPr>
                        <a:t>ã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o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</a:t>
                      </a:r>
                      <a:r>
                        <a:rPr sz="3300" spc="-64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Desacoplamento.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550" spc="-240">
                          <a:latin typeface="Arial"/>
                          <a:cs typeface="Arial"/>
                        </a:rPr>
                        <a:t>No </a:t>
                      </a:r>
                      <a:r>
                        <a:rPr sz="3550" spc="-85">
                          <a:latin typeface="Arial"/>
                          <a:cs typeface="Arial"/>
                        </a:rPr>
                        <a:t>desenvolvimento </a:t>
                      </a:r>
                      <a:r>
                        <a:rPr sz="3550" spc="-130">
                          <a:latin typeface="Arial"/>
                          <a:cs typeface="Arial"/>
                        </a:rPr>
                        <a:t>como</a:t>
                      </a:r>
                      <a:r>
                        <a:rPr sz="3550" spc="-725">
                          <a:latin typeface="Arial"/>
                          <a:cs typeface="Arial"/>
                        </a:rPr>
                        <a:t> </a:t>
                      </a:r>
                      <a:r>
                        <a:rPr sz="3550" spc="-215">
                          <a:latin typeface="Arial"/>
                          <a:cs typeface="Arial"/>
                        </a:rPr>
                        <a:t>um </a:t>
                      </a:r>
                      <a:r>
                        <a:rPr sz="3550" spc="-65">
                          <a:latin typeface="Arial"/>
                          <a:cs typeface="Arial"/>
                        </a:rPr>
                        <a:t>todo.</a:t>
                      </a:r>
                      <a:endParaRPr sz="355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10</a:t>
            </a:fld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7125" y="8170769"/>
            <a:ext cx="830580" cy="842644"/>
          </a:xfrm>
          <a:custGeom>
            <a:avLst/>
            <a:gdLst/>
            <a:ahLst/>
            <a:cxnLst/>
            <a:rect l="l" t="t" r="r" b="b"/>
            <a:pathLst>
              <a:path w="830579" h="842645">
                <a:moveTo>
                  <a:pt x="80539" y="842607"/>
                </a:moveTo>
                <a:lnTo>
                  <a:pt x="45140" y="842607"/>
                </a:lnTo>
                <a:lnTo>
                  <a:pt x="39194" y="840813"/>
                </a:lnTo>
                <a:lnTo>
                  <a:pt x="28266" y="834958"/>
                </a:lnTo>
                <a:lnTo>
                  <a:pt x="18412" y="826761"/>
                </a:lnTo>
                <a:lnTo>
                  <a:pt x="4603" y="805600"/>
                </a:lnTo>
                <a:lnTo>
                  <a:pt x="0" y="781529"/>
                </a:lnTo>
                <a:lnTo>
                  <a:pt x="4603" y="757452"/>
                </a:lnTo>
                <a:lnTo>
                  <a:pt x="18412" y="736277"/>
                </a:lnTo>
                <a:lnTo>
                  <a:pt x="326537" y="422387"/>
                </a:lnTo>
                <a:lnTo>
                  <a:pt x="19116" y="109239"/>
                </a:lnTo>
                <a:lnTo>
                  <a:pt x="5306" y="88075"/>
                </a:lnTo>
                <a:lnTo>
                  <a:pt x="703" y="63997"/>
                </a:lnTo>
                <a:lnTo>
                  <a:pt x="5306" y="39920"/>
                </a:lnTo>
                <a:lnTo>
                  <a:pt x="19116" y="18755"/>
                </a:lnTo>
                <a:lnTo>
                  <a:pt x="39883" y="4688"/>
                </a:lnTo>
                <a:lnTo>
                  <a:pt x="63521" y="0"/>
                </a:lnTo>
                <a:lnTo>
                  <a:pt x="87164" y="4688"/>
                </a:lnTo>
                <a:lnTo>
                  <a:pt x="107945" y="18755"/>
                </a:lnTo>
                <a:lnTo>
                  <a:pt x="415366" y="331903"/>
                </a:lnTo>
                <a:lnTo>
                  <a:pt x="593032" y="331903"/>
                </a:lnTo>
                <a:lnTo>
                  <a:pt x="504195" y="422387"/>
                </a:lnTo>
                <a:lnTo>
                  <a:pt x="593039" y="512871"/>
                </a:lnTo>
                <a:lnTo>
                  <a:pt x="415392" y="512871"/>
                </a:lnTo>
                <a:lnTo>
                  <a:pt x="107267" y="826761"/>
                </a:lnTo>
                <a:lnTo>
                  <a:pt x="97413" y="834958"/>
                </a:lnTo>
                <a:lnTo>
                  <a:pt x="86485" y="840813"/>
                </a:lnTo>
                <a:lnTo>
                  <a:pt x="80539" y="842607"/>
                </a:lnTo>
                <a:close/>
              </a:path>
              <a:path w="830579" h="842645">
                <a:moveTo>
                  <a:pt x="593032" y="331903"/>
                </a:moveTo>
                <a:lnTo>
                  <a:pt x="415366" y="331903"/>
                </a:lnTo>
                <a:lnTo>
                  <a:pt x="722813" y="18755"/>
                </a:lnTo>
                <a:lnTo>
                  <a:pt x="743587" y="4688"/>
                </a:lnTo>
                <a:lnTo>
                  <a:pt x="767218" y="0"/>
                </a:lnTo>
                <a:lnTo>
                  <a:pt x="790854" y="4688"/>
                </a:lnTo>
                <a:lnTo>
                  <a:pt x="811642" y="18755"/>
                </a:lnTo>
                <a:lnTo>
                  <a:pt x="825437" y="39920"/>
                </a:lnTo>
                <a:lnTo>
                  <a:pt x="830036" y="63997"/>
                </a:lnTo>
                <a:lnTo>
                  <a:pt x="825437" y="88075"/>
                </a:lnTo>
                <a:lnTo>
                  <a:pt x="811642" y="109239"/>
                </a:lnTo>
                <a:lnTo>
                  <a:pt x="593032" y="331903"/>
                </a:lnTo>
                <a:close/>
              </a:path>
              <a:path w="830579" h="842645">
                <a:moveTo>
                  <a:pt x="782474" y="842607"/>
                </a:moveTo>
                <a:lnTo>
                  <a:pt x="752001" y="842607"/>
                </a:lnTo>
                <a:lnTo>
                  <a:pt x="743594" y="840071"/>
                </a:lnTo>
                <a:lnTo>
                  <a:pt x="732666" y="834216"/>
                </a:lnTo>
                <a:lnTo>
                  <a:pt x="722813" y="826019"/>
                </a:lnTo>
                <a:lnTo>
                  <a:pt x="415392" y="512871"/>
                </a:lnTo>
                <a:lnTo>
                  <a:pt x="593039" y="512871"/>
                </a:lnTo>
                <a:lnTo>
                  <a:pt x="811667" y="735535"/>
                </a:lnTo>
                <a:lnTo>
                  <a:pt x="825463" y="756696"/>
                </a:lnTo>
                <a:lnTo>
                  <a:pt x="830061" y="780767"/>
                </a:lnTo>
                <a:lnTo>
                  <a:pt x="825463" y="804843"/>
                </a:lnTo>
                <a:lnTo>
                  <a:pt x="811667" y="826019"/>
                </a:lnTo>
                <a:lnTo>
                  <a:pt x="801803" y="834216"/>
                </a:lnTo>
                <a:lnTo>
                  <a:pt x="790876" y="840071"/>
                </a:lnTo>
                <a:lnTo>
                  <a:pt x="782474" y="842607"/>
                </a:lnTo>
                <a:close/>
              </a:path>
            </a:pathLst>
          </a:custGeom>
          <a:solidFill>
            <a:srgbClr val="DD2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5500" y="6602495"/>
            <a:ext cx="826769" cy="822325"/>
          </a:xfrm>
          <a:custGeom>
            <a:avLst/>
            <a:gdLst/>
            <a:ahLst/>
            <a:cxnLst/>
            <a:rect l="l" t="t" r="r" b="b"/>
            <a:pathLst>
              <a:path w="826770" h="822325">
                <a:moveTo>
                  <a:pt x="62556" y="822295"/>
                </a:moveTo>
                <a:lnTo>
                  <a:pt x="18329" y="804072"/>
                </a:lnTo>
                <a:lnTo>
                  <a:pt x="0" y="760081"/>
                </a:lnTo>
                <a:lnTo>
                  <a:pt x="4582" y="736666"/>
                </a:lnTo>
                <a:lnTo>
                  <a:pt x="18329" y="716072"/>
                </a:lnTo>
                <a:lnTo>
                  <a:pt x="325063" y="410795"/>
                </a:lnTo>
                <a:lnTo>
                  <a:pt x="19030" y="106241"/>
                </a:lnTo>
                <a:lnTo>
                  <a:pt x="5282" y="85658"/>
                </a:lnTo>
                <a:lnTo>
                  <a:pt x="700" y="62241"/>
                </a:lnTo>
                <a:lnTo>
                  <a:pt x="5282" y="38824"/>
                </a:lnTo>
                <a:lnTo>
                  <a:pt x="19030" y="18241"/>
                </a:lnTo>
                <a:lnTo>
                  <a:pt x="39703" y="4560"/>
                </a:lnTo>
                <a:lnTo>
                  <a:pt x="63234" y="0"/>
                </a:lnTo>
                <a:lnTo>
                  <a:pt x="86771" y="4560"/>
                </a:lnTo>
                <a:lnTo>
                  <a:pt x="107458" y="18241"/>
                </a:lnTo>
                <a:lnTo>
                  <a:pt x="413491" y="322795"/>
                </a:lnTo>
                <a:lnTo>
                  <a:pt x="719549" y="18241"/>
                </a:lnTo>
                <a:lnTo>
                  <a:pt x="740229" y="4560"/>
                </a:lnTo>
                <a:lnTo>
                  <a:pt x="763753" y="0"/>
                </a:lnTo>
                <a:lnTo>
                  <a:pt x="787283" y="4560"/>
                </a:lnTo>
                <a:lnTo>
                  <a:pt x="807977" y="18241"/>
                </a:lnTo>
                <a:lnTo>
                  <a:pt x="821710" y="38824"/>
                </a:lnTo>
                <a:lnTo>
                  <a:pt x="826288" y="62241"/>
                </a:lnTo>
                <a:lnTo>
                  <a:pt x="821710" y="85658"/>
                </a:lnTo>
                <a:lnTo>
                  <a:pt x="807977" y="106241"/>
                </a:lnTo>
                <a:lnTo>
                  <a:pt x="501919" y="410795"/>
                </a:lnTo>
                <a:lnTo>
                  <a:pt x="808002" y="715350"/>
                </a:lnTo>
                <a:lnTo>
                  <a:pt x="821735" y="735930"/>
                </a:lnTo>
                <a:lnTo>
                  <a:pt x="826313" y="759341"/>
                </a:lnTo>
                <a:lnTo>
                  <a:pt x="821735" y="782756"/>
                </a:lnTo>
                <a:lnTo>
                  <a:pt x="787305" y="817017"/>
                </a:lnTo>
                <a:lnTo>
                  <a:pt x="763775" y="821573"/>
                </a:lnTo>
                <a:lnTo>
                  <a:pt x="751827" y="820434"/>
                </a:lnTo>
                <a:lnTo>
                  <a:pt x="740236" y="817017"/>
                </a:lnTo>
                <a:lnTo>
                  <a:pt x="729358" y="811323"/>
                </a:lnTo>
                <a:lnTo>
                  <a:pt x="719549" y="803350"/>
                </a:lnTo>
                <a:lnTo>
                  <a:pt x="413516" y="498796"/>
                </a:lnTo>
                <a:lnTo>
                  <a:pt x="106782" y="804072"/>
                </a:lnTo>
                <a:lnTo>
                  <a:pt x="96973" y="812044"/>
                </a:lnTo>
                <a:lnTo>
                  <a:pt x="86095" y="817739"/>
                </a:lnTo>
                <a:lnTo>
                  <a:pt x="74503" y="821156"/>
                </a:lnTo>
                <a:lnTo>
                  <a:pt x="62556" y="822295"/>
                </a:lnTo>
                <a:close/>
              </a:path>
            </a:pathLst>
          </a:custGeom>
          <a:solidFill>
            <a:srgbClr val="DD2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9133" y="633241"/>
          <a:ext cx="17208499" cy="427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09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450" b="1" spc="95">
                          <a:latin typeface="Arial"/>
                          <a:cs typeface="Arial"/>
                        </a:rPr>
                        <a:t>STANDARD </a:t>
                      </a:r>
                      <a:r>
                        <a:rPr sz="2450" b="1" spc="-5">
                          <a:latin typeface="Arial"/>
                          <a:cs typeface="Arial"/>
                        </a:rPr>
                        <a:t>TEMPLATE </a:t>
                      </a:r>
                      <a:r>
                        <a:rPr sz="2450" b="1" spc="35">
                          <a:latin typeface="Arial"/>
                          <a:cs typeface="Arial"/>
                        </a:rPr>
                        <a:t>LIBRARY </a:t>
                      </a:r>
                      <a:r>
                        <a:rPr sz="2450" b="1" spc="55">
                          <a:latin typeface="Arial"/>
                          <a:cs typeface="Arial"/>
                        </a:rPr>
                        <a:t>(STL) </a:t>
                      </a:r>
                      <a:r>
                        <a:rPr sz="2450" b="1" spc="-195">
                          <a:latin typeface="Arial"/>
                          <a:cs typeface="Arial"/>
                        </a:rPr>
                        <a:t>E </a:t>
                      </a:r>
                      <a:r>
                        <a:rPr sz="2450" b="1" spc="85">
                          <a:latin typeface="Arial"/>
                          <a:cs typeface="Arial"/>
                        </a:rPr>
                        <a:t>STRING</a:t>
                      </a:r>
                      <a:r>
                        <a:rPr sz="2450" b="1" spc="-20">
                          <a:latin typeface="Arial"/>
                          <a:cs typeface="Arial"/>
                        </a:rPr>
                        <a:t> </a:t>
                      </a:r>
                      <a:r>
                        <a:rPr sz="2450" b="1" spc="270">
                          <a:latin typeface="Arial"/>
                          <a:cs typeface="Arial"/>
                        </a:rPr>
                        <a:t>OO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1593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123">
                <a:tc>
                  <a:txBody>
                    <a:bodyPr/>
                    <a:lstStyle/>
                    <a:p>
                      <a:pPr marL="314325" indent="-291465" algn="just">
                        <a:lnSpc>
                          <a:spcPts val="3270"/>
                        </a:lnSpc>
                        <a:buChar char="-"/>
                        <a:tabLst>
                          <a:tab pos="314960" algn="l"/>
                        </a:tabLst>
                      </a:pPr>
                      <a:r>
                        <a:rPr sz="3300" spc="-285">
                          <a:latin typeface="Arial"/>
                          <a:cs typeface="Arial"/>
                        </a:rPr>
                        <a:t>A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75">
                          <a:latin typeface="Arial"/>
                          <a:cs typeface="Arial"/>
                        </a:rPr>
                        <a:t>classe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05">
                          <a:latin typeface="Arial"/>
                          <a:cs typeface="Arial"/>
                        </a:rPr>
                        <a:t>Pr</a:t>
                      </a:r>
                      <a:r>
                        <a:rPr sz="3150" spc="-105">
                          <a:latin typeface="Arial"/>
                          <a:cs typeface="Arial"/>
                        </a:rPr>
                        <a:t>é</a:t>
                      </a:r>
                      <a:r>
                        <a:rPr sz="3300" spc="-105">
                          <a:latin typeface="Arial"/>
                          <a:cs typeface="Arial"/>
                        </a:rPr>
                        <a:t>-definida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70">
                          <a:latin typeface="Arial"/>
                          <a:cs typeface="Arial"/>
                        </a:rPr>
                        <a:t>String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55">
                          <a:latin typeface="Arial"/>
                          <a:cs typeface="Arial"/>
                        </a:rPr>
                        <a:t>ou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00">
                          <a:latin typeface="Arial"/>
                          <a:cs typeface="Arial"/>
                        </a:rPr>
                        <a:t>equivalente.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&amp;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3495" marR="63500" algn="just">
                        <a:lnSpc>
                          <a:spcPct val="109800"/>
                        </a:lnSpc>
                        <a:buChar char="-"/>
                        <a:tabLst>
                          <a:tab pos="444500" algn="l"/>
                        </a:tabLst>
                      </a:pPr>
                      <a:r>
                        <a:rPr sz="3300" spc="-45">
                          <a:latin typeface="Arial"/>
                          <a:cs typeface="Arial"/>
                        </a:rPr>
                        <a:t>Vector </a:t>
                      </a:r>
                      <a:r>
                        <a:rPr sz="3300" spc="-80">
                          <a:latin typeface="Arial"/>
                          <a:cs typeface="Arial"/>
                        </a:rPr>
                        <a:t>e/ou </a:t>
                      </a:r>
                      <a:r>
                        <a:rPr sz="3300" spc="-10">
                          <a:latin typeface="Arial"/>
                          <a:cs typeface="Arial"/>
                        </a:rPr>
                        <a:t>List </a:t>
                      </a:r>
                      <a:r>
                        <a:rPr sz="3300" spc="-185">
                          <a:latin typeface="Arial"/>
                          <a:cs typeface="Arial"/>
                        </a:rPr>
                        <a:t>da </a:t>
                      </a:r>
                      <a:r>
                        <a:rPr sz="3300" spc="-340">
                          <a:latin typeface="Arial"/>
                          <a:cs typeface="Arial"/>
                        </a:rPr>
                        <a:t>STL </a:t>
                      </a:r>
                      <a:r>
                        <a:rPr sz="3300" spc="-45">
                          <a:latin typeface="Arial"/>
                          <a:cs typeface="Arial"/>
                        </a:rPr>
                        <a:t>(p/ </a:t>
                      </a:r>
                      <a:r>
                        <a:rPr sz="3300" spc="-40">
                          <a:latin typeface="Arial"/>
                          <a:cs typeface="Arial"/>
                        </a:rPr>
                        <a:t>objetos </a:t>
                      </a:r>
                      <a:r>
                        <a:rPr sz="3300" spc="-155">
                          <a:latin typeface="Arial"/>
                          <a:cs typeface="Arial"/>
                        </a:rPr>
                        <a:t>ou  </a:t>
                      </a:r>
                      <a:r>
                        <a:rPr sz="3300" spc="-55">
                          <a:latin typeface="Arial"/>
                          <a:cs typeface="Arial"/>
                        </a:rPr>
                        <a:t>ponteiros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 </a:t>
                      </a:r>
                      <a:r>
                        <a:rPr sz="3300" spc="-40">
                          <a:latin typeface="Arial"/>
                          <a:cs typeface="Arial"/>
                        </a:rPr>
                        <a:t>objetos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 </a:t>
                      </a:r>
                      <a:r>
                        <a:rPr sz="3300" spc="-65">
                          <a:latin typeface="Arial"/>
                          <a:cs typeface="Arial"/>
                        </a:rPr>
                        <a:t>classes definidos</a:t>
                      </a:r>
                      <a:r>
                        <a:rPr sz="3300" spc="-44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95">
                          <a:latin typeface="Arial"/>
                          <a:cs typeface="Arial"/>
                        </a:rPr>
                        <a:t>pelos  </a:t>
                      </a:r>
                      <a:r>
                        <a:rPr sz="3300" spc="-85">
                          <a:latin typeface="Arial"/>
                          <a:cs typeface="Arial"/>
                        </a:rPr>
                        <a:t>autores).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just">
                        <a:lnSpc>
                          <a:spcPts val="3665"/>
                        </a:lnSpc>
                      </a:pPr>
                      <a:r>
                        <a:rPr sz="3250" spc="-260">
                          <a:latin typeface="Arial"/>
                          <a:cs typeface="Arial"/>
                        </a:rPr>
                        <a:t>Na </a:t>
                      </a:r>
                      <a:r>
                        <a:rPr sz="3250" spc="-65">
                          <a:latin typeface="Arial"/>
                          <a:cs typeface="Arial"/>
                        </a:rPr>
                        <a:t>classe </a:t>
                      </a:r>
                      <a:r>
                        <a:rPr sz="3250" spc="-160">
                          <a:latin typeface="Arial"/>
                          <a:cs typeface="Arial"/>
                        </a:rPr>
                        <a:t>CampoTexto, </a:t>
                      </a:r>
                      <a:r>
                        <a:rPr sz="3250" spc="-100">
                          <a:latin typeface="Arial"/>
                          <a:cs typeface="Arial"/>
                        </a:rPr>
                        <a:t>por </a:t>
                      </a:r>
                      <a:r>
                        <a:rPr sz="3250" spc="-140">
                          <a:latin typeface="Arial"/>
                          <a:cs typeface="Arial"/>
                        </a:rPr>
                        <a:t>exemplo,</a:t>
                      </a:r>
                      <a:r>
                        <a:rPr sz="3250" spc="65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-35">
                          <a:latin typeface="Arial"/>
                          <a:cs typeface="Arial"/>
                        </a:rPr>
                        <a:t>é</a:t>
                      </a:r>
                      <a:endParaRPr sz="3100">
                        <a:latin typeface="Arial"/>
                        <a:cs typeface="Arial"/>
                      </a:endParaRPr>
                    </a:p>
                    <a:p>
                      <a:pPr marL="47625" marR="43180" algn="just">
                        <a:lnSpc>
                          <a:spcPct val="111600"/>
                        </a:lnSpc>
                      </a:pPr>
                      <a:r>
                        <a:rPr sz="3250" spc="-80">
                          <a:latin typeface="Arial"/>
                          <a:cs typeface="Arial"/>
                        </a:rPr>
                        <a:t>utilizada </a:t>
                      </a:r>
                      <a:r>
                        <a:rPr sz="3250" spc="-215">
                          <a:latin typeface="Arial"/>
                          <a:cs typeface="Arial"/>
                        </a:rPr>
                        <a:t>a </a:t>
                      </a:r>
                      <a:r>
                        <a:rPr sz="3250" spc="-65">
                          <a:latin typeface="Arial"/>
                          <a:cs typeface="Arial"/>
                        </a:rPr>
                        <a:t>classe </a:t>
                      </a:r>
                      <a:r>
                        <a:rPr sz="3250" spc="-85">
                          <a:latin typeface="Arial"/>
                          <a:cs typeface="Arial"/>
                        </a:rPr>
                        <a:t>String. </a:t>
                      </a:r>
                      <a:r>
                        <a:rPr sz="3250" spc="-140">
                          <a:latin typeface="Arial"/>
                          <a:cs typeface="Arial"/>
                        </a:rPr>
                        <a:t>Al</a:t>
                      </a:r>
                      <a:r>
                        <a:rPr sz="3100" spc="-140">
                          <a:latin typeface="Arial"/>
                          <a:cs typeface="Arial"/>
                        </a:rPr>
                        <a:t>é</a:t>
                      </a:r>
                      <a:r>
                        <a:rPr sz="3250" spc="-140">
                          <a:latin typeface="Arial"/>
                          <a:cs typeface="Arial"/>
                        </a:rPr>
                        <a:t>m </a:t>
                      </a:r>
                      <a:r>
                        <a:rPr sz="3250" spc="-90">
                          <a:latin typeface="Arial"/>
                          <a:cs typeface="Arial"/>
                        </a:rPr>
                        <a:t>disso, </a:t>
                      </a:r>
                      <a:r>
                        <a:rPr sz="3250" spc="-215">
                          <a:latin typeface="Arial"/>
                          <a:cs typeface="Arial"/>
                        </a:rPr>
                        <a:t>a  </a:t>
                      </a:r>
                      <a:r>
                        <a:rPr sz="3250" spc="-65">
                          <a:latin typeface="Arial"/>
                          <a:cs typeface="Arial"/>
                        </a:rPr>
                        <a:t>classe </a:t>
                      </a:r>
                      <a:r>
                        <a:rPr sz="3250" spc="-110">
                          <a:latin typeface="Arial"/>
                          <a:cs typeface="Arial"/>
                        </a:rPr>
                        <a:t>GerenciadorBotoes </a:t>
                      </a:r>
                      <a:r>
                        <a:rPr sz="3250" spc="-40">
                          <a:latin typeface="Arial"/>
                          <a:cs typeface="Arial"/>
                        </a:rPr>
                        <a:t>faz </a:t>
                      </a:r>
                      <a:r>
                        <a:rPr sz="3250" spc="-215">
                          <a:latin typeface="Arial"/>
                          <a:cs typeface="Arial"/>
                        </a:rPr>
                        <a:t>a </a:t>
                      </a:r>
                      <a:r>
                        <a:rPr sz="3250" spc="-55">
                          <a:latin typeface="Arial"/>
                          <a:cs typeface="Arial"/>
                        </a:rPr>
                        <a:t>utiliza</a:t>
                      </a:r>
                      <a:r>
                        <a:rPr sz="3100" spc="-55">
                          <a:latin typeface="Arial"/>
                          <a:cs typeface="Arial"/>
                        </a:rPr>
                        <a:t>çã</a:t>
                      </a:r>
                      <a:r>
                        <a:rPr sz="3250" spc="-55">
                          <a:latin typeface="Arial"/>
                          <a:cs typeface="Arial"/>
                        </a:rPr>
                        <a:t>o  </a:t>
                      </a:r>
                      <a:r>
                        <a:rPr sz="3250" spc="-125">
                          <a:latin typeface="Arial"/>
                          <a:cs typeface="Arial"/>
                        </a:rPr>
                        <a:t>de</a:t>
                      </a:r>
                      <a:r>
                        <a:rPr sz="325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65">
                          <a:latin typeface="Arial"/>
                          <a:cs typeface="Arial"/>
                        </a:rPr>
                        <a:t>Vector.</a:t>
                      </a:r>
                      <a:endParaRPr sz="3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760">
                <a:tc>
                  <a:txBody>
                    <a:bodyPr/>
                    <a:lstStyle/>
                    <a:p>
                      <a:pPr marL="55880">
                        <a:lnSpc>
                          <a:spcPts val="376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95">
                          <a:latin typeface="Arial"/>
                          <a:cs typeface="Arial"/>
                        </a:rPr>
                        <a:t>Pilha, </a:t>
                      </a:r>
                      <a:r>
                        <a:rPr sz="3300" spc="-200">
                          <a:latin typeface="Arial"/>
                          <a:cs typeface="Arial"/>
                        </a:rPr>
                        <a:t>Fila, </a:t>
                      </a:r>
                      <a:r>
                        <a:rPr sz="3300" spc="-105">
                          <a:latin typeface="Arial"/>
                          <a:cs typeface="Arial"/>
                        </a:rPr>
                        <a:t>Bifila, </a:t>
                      </a:r>
                      <a:r>
                        <a:rPr sz="3300" spc="-185">
                          <a:latin typeface="Arial"/>
                          <a:cs typeface="Arial"/>
                        </a:rPr>
                        <a:t>Fila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 </a:t>
                      </a:r>
                      <a:r>
                        <a:rPr sz="3300" spc="-150">
                          <a:latin typeface="Arial"/>
                          <a:cs typeface="Arial"/>
                        </a:rPr>
                        <a:t>Prioridade,</a:t>
                      </a:r>
                      <a:r>
                        <a:rPr sz="3300" spc="-34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Conjunto,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spc="-100">
                          <a:latin typeface="Arial"/>
                          <a:cs typeface="Arial"/>
                        </a:rPr>
                        <a:t>MultiConjunto, </a:t>
                      </a:r>
                      <a:r>
                        <a:rPr sz="3300" spc="-210">
                          <a:latin typeface="Arial"/>
                          <a:cs typeface="Arial"/>
                        </a:rPr>
                        <a:t>Mapa </a:t>
                      </a:r>
                      <a:r>
                        <a:rPr sz="3300" spc="-455">
                          <a:latin typeface="Arial"/>
                          <a:cs typeface="Arial"/>
                        </a:rPr>
                        <a:t>OU</a:t>
                      </a:r>
                      <a:r>
                        <a:rPr sz="3300" spc="-56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Multi-Mapa.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3785"/>
                        </a:lnSpc>
                        <a:tabLst>
                          <a:tab pos="3851275" algn="l"/>
                          <a:tab pos="4600575" algn="l"/>
                          <a:tab pos="6346825" algn="l"/>
                          <a:tab pos="7071995" algn="l"/>
                        </a:tabLst>
                      </a:pPr>
                      <a:r>
                        <a:rPr sz="3300" spc="-120">
                          <a:latin typeface="Arial"/>
                          <a:cs typeface="Arial"/>
                        </a:rPr>
                        <a:t>GerenciadorEstados,	</a:t>
                      </a:r>
                      <a:r>
                        <a:rPr sz="3300" spc="-100">
                          <a:latin typeface="Arial"/>
                          <a:cs typeface="Arial"/>
                        </a:rPr>
                        <a:t>por	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exemplo,	</a:t>
                      </a:r>
                      <a:r>
                        <a:rPr sz="3300" spc="-40">
                          <a:latin typeface="Arial"/>
                          <a:cs typeface="Arial"/>
                        </a:rPr>
                        <a:t>faz	</a:t>
                      </a:r>
                      <a:r>
                        <a:rPr sz="3300" spc="-215">
                          <a:latin typeface="Arial"/>
                          <a:cs typeface="Arial"/>
                        </a:rPr>
                        <a:t>a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300" spc="-55">
                          <a:latin typeface="Arial"/>
                          <a:cs typeface="Arial"/>
                        </a:rPr>
                        <a:t>utiliza</a:t>
                      </a:r>
                      <a:r>
                        <a:rPr sz="3150" spc="-55">
                          <a:latin typeface="Arial"/>
                          <a:cs typeface="Arial"/>
                        </a:rPr>
                        <a:t>çã</a:t>
                      </a:r>
                      <a:r>
                        <a:rPr sz="3300" spc="-55">
                          <a:latin typeface="Arial"/>
                          <a:cs typeface="Arial"/>
                        </a:rPr>
                        <a:t>o 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52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5">
                          <a:latin typeface="Arial"/>
                          <a:cs typeface="Arial"/>
                        </a:rPr>
                        <a:t>pilha.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9822" y="5556496"/>
          <a:ext cx="17202149" cy="433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155"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3200" b="1" spc="160">
                          <a:latin typeface="Arial"/>
                          <a:cs typeface="Arial"/>
                        </a:rPr>
                        <a:t>PROGRAMAÇÃO</a:t>
                      </a:r>
                      <a:r>
                        <a:rPr sz="3200" b="1" spc="-3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70">
                          <a:latin typeface="Arial"/>
                          <a:cs typeface="Arial"/>
                        </a:rPr>
                        <a:t>CONCORRENTE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061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1795">
                <a:tc>
                  <a:txBody>
                    <a:bodyPr/>
                    <a:lstStyle/>
                    <a:p>
                      <a:pPr marL="39370">
                        <a:lnSpc>
                          <a:spcPts val="3550"/>
                        </a:lnSpc>
                        <a:tabLst>
                          <a:tab pos="417195" algn="l"/>
                          <a:tab pos="1997075" algn="l"/>
                          <a:tab pos="3234690" algn="l"/>
                          <a:tab pos="3899535" algn="l"/>
                          <a:tab pos="5869940" algn="l"/>
                          <a:tab pos="6530340" algn="l"/>
                          <a:tab pos="7927340" algn="l"/>
                        </a:tabLst>
                      </a:pPr>
                      <a:r>
                        <a:rPr sz="3150" spc="-70">
                          <a:latin typeface="Arial"/>
                          <a:cs typeface="Arial"/>
                        </a:rPr>
                        <a:t>-	</a:t>
                      </a:r>
                      <a:r>
                        <a:rPr sz="3150" spc="-160">
                          <a:latin typeface="Arial"/>
                          <a:cs typeface="Arial"/>
                        </a:rPr>
                        <a:t>Threads	</a:t>
                      </a:r>
                      <a:r>
                        <a:rPr sz="3150" spc="-170">
                          <a:latin typeface="Arial"/>
                          <a:cs typeface="Arial"/>
                        </a:rPr>
                        <a:t>(Linha	</a:t>
                      </a:r>
                      <a:r>
                        <a:rPr sz="3150" spc="-135">
                          <a:latin typeface="Arial"/>
                          <a:cs typeface="Arial"/>
                        </a:rPr>
                        <a:t>de	Execu</a:t>
                      </a:r>
                      <a:r>
                        <a:rPr sz="3000" spc="-135">
                          <a:latin typeface="Arial"/>
                          <a:cs typeface="Arial"/>
                        </a:rPr>
                        <a:t>çã</a:t>
                      </a:r>
                      <a:r>
                        <a:rPr sz="3150" spc="-135">
                          <a:latin typeface="Arial"/>
                          <a:cs typeface="Arial"/>
                        </a:rPr>
                        <a:t>o)	</a:t>
                      </a:r>
                      <a:r>
                        <a:rPr sz="3150" spc="-150">
                          <a:latin typeface="Arial"/>
                          <a:cs typeface="Arial"/>
                        </a:rPr>
                        <a:t>no	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â</a:t>
                      </a:r>
                      <a:r>
                        <a:rPr sz="3150" spc="-65">
                          <a:latin typeface="Arial"/>
                          <a:cs typeface="Arial"/>
                        </a:rPr>
                        <a:t>mbito	</a:t>
                      </a:r>
                      <a:r>
                        <a:rPr sz="3150" spc="-180">
                          <a:latin typeface="Arial"/>
                          <a:cs typeface="Arial"/>
                        </a:rPr>
                        <a:t>da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39370" marR="57785">
                        <a:lnSpc>
                          <a:spcPct val="110600"/>
                        </a:lnSpc>
                      </a:pPr>
                      <a:r>
                        <a:rPr sz="3150" spc="-105">
                          <a:latin typeface="Arial"/>
                          <a:cs typeface="Arial"/>
                        </a:rPr>
                        <a:t>Orienta</a:t>
                      </a:r>
                      <a:r>
                        <a:rPr sz="3000" spc="-105">
                          <a:latin typeface="Arial"/>
                          <a:cs typeface="Arial"/>
                        </a:rPr>
                        <a:t>çã</a:t>
                      </a:r>
                      <a:r>
                        <a:rPr sz="3150" spc="-105">
                          <a:latin typeface="Arial"/>
                          <a:cs typeface="Arial"/>
                        </a:rPr>
                        <a:t>o </a:t>
                      </a:r>
                      <a:r>
                        <a:rPr sz="3150" spc="-225">
                          <a:latin typeface="Arial"/>
                          <a:cs typeface="Arial"/>
                        </a:rPr>
                        <a:t>a </a:t>
                      </a:r>
                      <a:r>
                        <a:rPr sz="3150" spc="-114">
                          <a:latin typeface="Arial"/>
                          <a:cs typeface="Arial"/>
                        </a:rPr>
                        <a:t>Objetos, </a:t>
                      </a:r>
                      <a:r>
                        <a:rPr sz="3150" spc="-90">
                          <a:latin typeface="Arial"/>
                          <a:cs typeface="Arial"/>
                        </a:rPr>
                        <a:t>utilizando </a:t>
                      </a:r>
                      <a:r>
                        <a:rPr sz="3150" spc="-160">
                          <a:latin typeface="Arial"/>
                          <a:cs typeface="Arial"/>
                        </a:rPr>
                        <a:t>Posix, </a:t>
                      </a:r>
                      <a:r>
                        <a:rPr sz="3150" spc="-225">
                          <a:latin typeface="Arial"/>
                          <a:cs typeface="Arial"/>
                        </a:rPr>
                        <a:t>C-Run-Time  </a:t>
                      </a:r>
                      <a:r>
                        <a:rPr sz="3150" spc="-445">
                          <a:latin typeface="Arial"/>
                          <a:cs typeface="Arial"/>
                        </a:rPr>
                        <a:t>OU </a:t>
                      </a:r>
                      <a:r>
                        <a:rPr sz="3150" spc="-145">
                          <a:latin typeface="Arial"/>
                          <a:cs typeface="Arial"/>
                        </a:rPr>
                        <a:t>Win</a:t>
                      </a:r>
                      <a:r>
                        <a:rPr sz="3000" spc="-145">
                          <a:latin typeface="Arial"/>
                          <a:cs typeface="Arial"/>
                        </a:rPr>
                        <a:t>32</a:t>
                      </a:r>
                      <a:r>
                        <a:rPr sz="3150" spc="-145">
                          <a:latin typeface="Arial"/>
                          <a:cs typeface="Arial"/>
                        </a:rPr>
                        <a:t>API </a:t>
                      </a:r>
                      <a:r>
                        <a:rPr sz="3150" spc="-150">
                          <a:latin typeface="Arial"/>
                          <a:cs typeface="Arial"/>
                        </a:rPr>
                        <a:t>ou</a:t>
                      </a:r>
                      <a:r>
                        <a:rPr sz="3150" spc="-685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75">
                          <a:latin typeface="Arial"/>
                          <a:cs typeface="Arial"/>
                        </a:rPr>
                        <a:t>afins.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3895"/>
                        </a:lnSpc>
                      </a:pPr>
                      <a:r>
                        <a:rPr sz="3450" spc="-190">
                          <a:latin typeface="Arial"/>
                          <a:cs typeface="Arial"/>
                        </a:rPr>
                        <a:t>N</a:t>
                      </a:r>
                      <a:r>
                        <a:rPr sz="3300" spc="-190">
                          <a:latin typeface="Arial"/>
                          <a:cs typeface="Arial"/>
                        </a:rPr>
                        <a:t>ã</a:t>
                      </a:r>
                      <a:r>
                        <a:rPr sz="3450" spc="-190">
                          <a:latin typeface="Arial"/>
                          <a:cs typeface="Arial"/>
                        </a:rPr>
                        <a:t>o</a:t>
                      </a:r>
                      <a:r>
                        <a:rPr sz="345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45">
                          <a:latin typeface="Arial"/>
                          <a:cs typeface="Arial"/>
                        </a:rPr>
                        <a:t>foi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utilizado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40">
                          <a:latin typeface="Arial"/>
                          <a:cs typeface="Arial"/>
                        </a:rPr>
                        <a:t>no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desenvolvimento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25">
                          <a:latin typeface="Arial"/>
                          <a:cs typeface="Arial"/>
                        </a:rPr>
                        <a:t>do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450" spc="-20">
                          <a:latin typeface="Arial"/>
                          <a:cs typeface="Arial"/>
                        </a:rPr>
                        <a:t>software.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6933">
                <a:tc>
                  <a:txBody>
                    <a:bodyPr/>
                    <a:lstStyle/>
                    <a:p>
                      <a:pPr marL="39370">
                        <a:lnSpc>
                          <a:spcPts val="3440"/>
                        </a:lnSpc>
                        <a:tabLst>
                          <a:tab pos="391160" algn="l"/>
                          <a:tab pos="1976120" algn="l"/>
                          <a:tab pos="3215005" algn="l"/>
                          <a:tab pos="3866515" algn="l"/>
                          <a:tab pos="5857875" algn="l"/>
                          <a:tab pos="6504940" algn="l"/>
                          <a:tab pos="7908290" algn="l"/>
                        </a:tabLst>
                      </a:pPr>
                      <a:r>
                        <a:rPr sz="3200" spc="-60">
                          <a:latin typeface="Arial"/>
                          <a:cs typeface="Arial"/>
                        </a:rPr>
                        <a:t>-	</a:t>
                      </a:r>
                      <a:r>
                        <a:rPr sz="3200" spc="-150">
                          <a:latin typeface="Arial"/>
                          <a:cs typeface="Arial"/>
                        </a:rPr>
                        <a:t>Threads	</a:t>
                      </a:r>
                      <a:r>
                        <a:rPr sz="3200" spc="-160">
                          <a:latin typeface="Arial"/>
                          <a:cs typeface="Arial"/>
                        </a:rPr>
                        <a:t>(Linha	</a:t>
                      </a:r>
                      <a:r>
                        <a:rPr sz="3200" spc="-120">
                          <a:latin typeface="Arial"/>
                          <a:cs typeface="Arial"/>
                        </a:rPr>
                        <a:t>de	</a:t>
                      </a:r>
                      <a:r>
                        <a:rPr sz="3200" spc="-125">
                          <a:latin typeface="Arial"/>
                          <a:cs typeface="Arial"/>
                        </a:rPr>
                        <a:t>Execu</a:t>
                      </a:r>
                      <a:r>
                        <a:rPr sz="3050" spc="-125">
                          <a:latin typeface="Arial"/>
                          <a:cs typeface="Arial"/>
                        </a:rPr>
                        <a:t>çã</a:t>
                      </a:r>
                      <a:r>
                        <a:rPr sz="3200" spc="-125">
                          <a:latin typeface="Arial"/>
                          <a:cs typeface="Arial"/>
                        </a:rPr>
                        <a:t>o)	</a:t>
                      </a:r>
                      <a:r>
                        <a:rPr sz="3200" spc="-140">
                          <a:latin typeface="Arial"/>
                          <a:cs typeface="Arial"/>
                        </a:rPr>
                        <a:t>no	</a:t>
                      </a:r>
                      <a:r>
                        <a:rPr sz="3050" spc="-50">
                          <a:latin typeface="Arial"/>
                          <a:cs typeface="Arial"/>
                        </a:rPr>
                        <a:t>â</a:t>
                      </a:r>
                      <a:r>
                        <a:rPr sz="3200" spc="-50">
                          <a:latin typeface="Arial"/>
                          <a:cs typeface="Arial"/>
                        </a:rPr>
                        <a:t>mbito	</a:t>
                      </a:r>
                      <a:r>
                        <a:rPr sz="3200" spc="-120">
                          <a:latin typeface="Arial"/>
                          <a:cs typeface="Arial"/>
                        </a:rPr>
                        <a:t>de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9370" marR="59055">
                        <a:lnSpc>
                          <a:spcPts val="4290"/>
                        </a:lnSpc>
                        <a:spcBef>
                          <a:spcPts val="215"/>
                        </a:spcBef>
                        <a:tabLst>
                          <a:tab pos="2222500" algn="l"/>
                          <a:tab pos="2752090" algn="l"/>
                          <a:tab pos="4410710" algn="l"/>
                          <a:tab pos="5468620" algn="l"/>
                          <a:tab pos="6419215" algn="l"/>
                          <a:tab pos="7171690" algn="l"/>
                        </a:tabLst>
                      </a:pPr>
                      <a:r>
                        <a:rPr sz="3200" spc="-5">
                          <a:latin typeface="Arial"/>
                          <a:cs typeface="Arial"/>
                        </a:rPr>
                        <a:t>O</a:t>
                      </a:r>
                      <a:r>
                        <a:rPr sz="3200">
                          <a:latin typeface="Arial"/>
                          <a:cs typeface="Arial"/>
                        </a:rPr>
                        <a:t>rienta</a:t>
                      </a:r>
                      <a:r>
                        <a:rPr sz="3050">
                          <a:latin typeface="Arial"/>
                          <a:cs typeface="Arial"/>
                        </a:rPr>
                        <a:t>çã</a:t>
                      </a:r>
                      <a:r>
                        <a:rPr sz="3200">
                          <a:latin typeface="Arial"/>
                          <a:cs typeface="Arial"/>
                        </a:rPr>
                        <a:t>o	a	</a:t>
                      </a:r>
                      <a:r>
                        <a:rPr sz="3200" spc="-5">
                          <a:latin typeface="Arial"/>
                          <a:cs typeface="Arial"/>
                        </a:rPr>
                        <a:t>O</a:t>
                      </a:r>
                      <a:r>
                        <a:rPr sz="3200">
                          <a:latin typeface="Arial"/>
                          <a:cs typeface="Arial"/>
                        </a:rPr>
                        <a:t>bjetos	com	uso	de	</a:t>
                      </a:r>
                      <a:r>
                        <a:rPr sz="320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3200">
                          <a:latin typeface="Arial"/>
                          <a:cs typeface="Arial"/>
                        </a:rPr>
                        <a:t>utex,  </a:t>
                      </a:r>
                      <a:r>
                        <a:rPr sz="3200" spc="-100">
                          <a:latin typeface="Arial"/>
                          <a:cs typeface="Arial"/>
                        </a:rPr>
                        <a:t>Sem</a:t>
                      </a:r>
                      <a:r>
                        <a:rPr sz="3050" spc="-100">
                          <a:latin typeface="Arial"/>
                          <a:cs typeface="Arial"/>
                        </a:rPr>
                        <a:t>á</a:t>
                      </a:r>
                      <a:r>
                        <a:rPr sz="3200" spc="-100">
                          <a:latin typeface="Arial"/>
                          <a:cs typeface="Arial"/>
                        </a:rPr>
                        <a:t>foros,</a:t>
                      </a:r>
                      <a:r>
                        <a:rPr sz="3200" spc="-280">
                          <a:latin typeface="Arial"/>
                          <a:cs typeface="Arial"/>
                        </a:rPr>
                        <a:t> </a:t>
                      </a:r>
                      <a:r>
                        <a:rPr sz="2450" spc="425"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sz="24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-150">
                          <a:latin typeface="Arial"/>
                          <a:cs typeface="Arial"/>
                        </a:rPr>
                        <a:t>Troca</a:t>
                      </a:r>
                      <a:r>
                        <a:rPr sz="3200" spc="-28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spc="-28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35">
                          <a:latin typeface="Arial"/>
                          <a:cs typeface="Arial"/>
                        </a:rPr>
                        <a:t>mensagens.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704"/>
                        </a:lnSpc>
                      </a:pPr>
                      <a:r>
                        <a:rPr sz="3450" spc="-190">
                          <a:latin typeface="Arial"/>
                          <a:cs typeface="Arial"/>
                        </a:rPr>
                        <a:t>N</a:t>
                      </a:r>
                      <a:r>
                        <a:rPr sz="3300" spc="-190">
                          <a:latin typeface="Arial"/>
                          <a:cs typeface="Arial"/>
                        </a:rPr>
                        <a:t>ã</a:t>
                      </a:r>
                      <a:r>
                        <a:rPr sz="3450" spc="-190">
                          <a:latin typeface="Arial"/>
                          <a:cs typeface="Arial"/>
                        </a:rPr>
                        <a:t>o</a:t>
                      </a:r>
                      <a:r>
                        <a:rPr sz="345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45">
                          <a:latin typeface="Arial"/>
                          <a:cs typeface="Arial"/>
                        </a:rPr>
                        <a:t>foi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utilizado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40">
                          <a:latin typeface="Arial"/>
                          <a:cs typeface="Arial"/>
                        </a:rPr>
                        <a:t>no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desenvolvimento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25">
                          <a:latin typeface="Arial"/>
                          <a:cs typeface="Arial"/>
                        </a:rPr>
                        <a:t>do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450" spc="-20">
                          <a:latin typeface="Arial"/>
                          <a:cs typeface="Arial"/>
                        </a:rPr>
                        <a:t>software.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261095" y="1915538"/>
            <a:ext cx="919480" cy="850900"/>
            <a:chOff x="9261095" y="1915538"/>
            <a:chExt cx="919480" cy="850900"/>
          </a:xfrm>
        </p:grpSpPr>
        <p:sp>
          <p:nvSpPr>
            <p:cNvPr id="7" name="object 7"/>
            <p:cNvSpPr/>
            <p:nvPr/>
          </p:nvSpPr>
          <p:spPr>
            <a:xfrm>
              <a:off x="9270999" y="1925442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4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70999" y="1925442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217966" y="3691693"/>
            <a:ext cx="919480" cy="850900"/>
            <a:chOff x="9217966" y="3691693"/>
            <a:chExt cx="919480" cy="850900"/>
          </a:xfrm>
        </p:grpSpPr>
        <p:sp>
          <p:nvSpPr>
            <p:cNvPr id="10" name="object 10"/>
            <p:cNvSpPr/>
            <p:nvPr/>
          </p:nvSpPr>
          <p:spPr>
            <a:xfrm>
              <a:off x="9227870" y="3701597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4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27870" y="3701597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7319656" y="9943606"/>
            <a:ext cx="455294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11</a:t>
            </a:fld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7408" y="2641503"/>
            <a:ext cx="93316" cy="93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7408" y="3182736"/>
            <a:ext cx="93316" cy="93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238181" y="4242516"/>
            <a:ext cx="968375" cy="883919"/>
            <a:chOff x="9238181" y="4242516"/>
            <a:chExt cx="968375" cy="883919"/>
          </a:xfrm>
        </p:grpSpPr>
        <p:sp>
          <p:nvSpPr>
            <p:cNvPr id="5" name="object 5"/>
            <p:cNvSpPr/>
            <p:nvPr/>
          </p:nvSpPr>
          <p:spPr>
            <a:xfrm>
              <a:off x="9248537" y="4252872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4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48537" y="4252872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07651"/>
              </p:ext>
            </p:extLst>
          </p:nvPr>
        </p:nvGraphicFramePr>
        <p:xfrm>
          <a:off x="519130" y="633241"/>
          <a:ext cx="17208499" cy="6084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090">
                <a:tc>
                  <a:txBody>
                    <a:bodyPr/>
                    <a:lstStyle/>
                    <a:p>
                      <a:pPr marL="93789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200" b="1" spc="-10">
                          <a:latin typeface="Arial"/>
                          <a:cs typeface="Arial"/>
                        </a:rPr>
                        <a:t>BIBLIOTECA</a:t>
                      </a:r>
                      <a:r>
                        <a:rPr sz="3200" b="1" spc="-25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155">
                          <a:latin typeface="Arial"/>
                          <a:cs typeface="Arial"/>
                        </a:rPr>
                        <a:t>GRÁFICA/VISUAL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538">
                <a:tc>
                  <a:txBody>
                    <a:bodyPr/>
                    <a:lstStyle/>
                    <a:p>
                      <a:pPr marL="230504" indent="-207010">
                        <a:lnSpc>
                          <a:spcPts val="3200"/>
                        </a:lnSpc>
                        <a:buChar char="-"/>
                        <a:tabLst>
                          <a:tab pos="230504" algn="l"/>
                        </a:tabLst>
                      </a:pPr>
                      <a:r>
                        <a:rPr sz="3200" spc="-135">
                          <a:latin typeface="Arial"/>
                          <a:cs typeface="Arial"/>
                        </a:rPr>
                        <a:t>Funcionalidade </a:t>
                      </a:r>
                      <a:r>
                        <a:rPr sz="3200" spc="-110">
                          <a:latin typeface="Arial"/>
                          <a:cs typeface="Arial"/>
                        </a:rPr>
                        <a:t>Elementares.</a:t>
                      </a:r>
                      <a:r>
                        <a:rPr sz="3200" spc="-42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05">
                          <a:latin typeface="Arial"/>
                          <a:cs typeface="Arial"/>
                        </a:rPr>
                        <a:t>&amp;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229870" marR="2409190" indent="-229870">
                        <a:lnSpc>
                          <a:spcPct val="111000"/>
                        </a:lnSpc>
                        <a:buChar char="-"/>
                      </a:pPr>
                      <a:r>
                        <a:rPr lang="pt-BR" sz="3200" spc="-125">
                          <a:latin typeface="Arial"/>
                          <a:cs typeface="Arial"/>
                        </a:rPr>
                        <a:t>Funcionalidades Avançadas como</a:t>
                      </a:r>
                      <a:r>
                        <a:rPr sz="3200" spc="-125">
                          <a:latin typeface="Arial"/>
                          <a:cs typeface="Arial"/>
                        </a:rPr>
                        <a:t>:</a:t>
                      </a:r>
                      <a:r>
                        <a:rPr lang="pt-BR" sz="3200" spc="-125">
                          <a:latin typeface="Arial"/>
                          <a:cs typeface="Arial"/>
                        </a:rPr>
                        <a:t>   </a:t>
                      </a:r>
                    </a:p>
                    <a:p>
                      <a:pPr marL="0" marR="2409190" lvl="0" indent="0">
                        <a:lnSpc>
                          <a:spcPct val="111000"/>
                        </a:lnSpc>
                        <a:buNone/>
                      </a:pPr>
                      <a:r>
                        <a:rPr lang="pt-BR" sz="3200" spc="-125">
                          <a:latin typeface="Arial"/>
                          <a:cs typeface="Arial"/>
                        </a:rPr>
                        <a:t>       </a:t>
                      </a:r>
                      <a:r>
                        <a:rPr lang="en-US" sz="3200" b="0" i="0" u="none" strike="noStrike" spc="-125" noProof="0" err="1">
                          <a:latin typeface="Arial"/>
                        </a:rPr>
                        <a:t>Tratamento</a:t>
                      </a:r>
                      <a:r>
                        <a:rPr lang="en-US" sz="3200" b="0" i="0" u="none" strike="noStrike" spc="-125" noProof="0">
                          <a:latin typeface="Arial"/>
                        </a:rPr>
                        <a:t> de </a:t>
                      </a:r>
                      <a:r>
                        <a:rPr lang="en-US" sz="3200" b="0" i="0" u="none" strike="noStrike" spc="-125" noProof="0" err="1">
                          <a:latin typeface="Arial"/>
                        </a:rPr>
                        <a:t>colisões</a:t>
                      </a:r>
                      <a:endParaRPr lang="en-US" sz="3200" b="0" i="0" u="none" strike="noStrike" spc="-125" noProof="0" err="1"/>
                    </a:p>
                    <a:p>
                      <a:pPr marL="687705" lvl="0">
                        <a:lnSpc>
                          <a:spcPct val="100000"/>
                        </a:lnSpc>
                        <a:spcBef>
                          <a:spcPts val="420"/>
                        </a:spcBef>
                        <a:buNone/>
                      </a:pPr>
                      <a:r>
                        <a:rPr lang="en-US" sz="3200" b="0" i="0" u="none" strike="noStrike" spc="-125" noProof="0">
                          <a:latin typeface="Arial"/>
                        </a:rPr>
                        <a:t>Duplo buffer</a:t>
                      </a:r>
                      <a:r>
                        <a:rPr lang="pt-BR" sz="3200" spc="-125">
                          <a:latin typeface="Arial"/>
                          <a:cs typeface="Arial"/>
                        </a:rPr>
                        <a:t>     </a:t>
                      </a:r>
                      <a:endParaRPr lang="pt-BR"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3635"/>
                        </a:lnSpc>
                      </a:pPr>
                      <a:r>
                        <a:rPr sz="3400" spc="-270">
                          <a:latin typeface="Arial"/>
                          <a:cs typeface="Arial"/>
                        </a:rPr>
                        <a:t>Com</a:t>
                      </a:r>
                      <a:r>
                        <a:rPr sz="3400" spc="-305">
                          <a:latin typeface="Arial"/>
                          <a:cs typeface="Arial"/>
                        </a:rPr>
                        <a:t> </a:t>
                      </a:r>
                      <a:r>
                        <a:rPr sz="3400" spc="-125">
                          <a:latin typeface="Arial"/>
                          <a:cs typeface="Arial"/>
                        </a:rPr>
                        <a:t>o</a:t>
                      </a:r>
                      <a:r>
                        <a:rPr sz="3400" spc="-305">
                          <a:latin typeface="Arial"/>
                          <a:cs typeface="Arial"/>
                        </a:rPr>
                        <a:t> </a:t>
                      </a:r>
                      <a:r>
                        <a:rPr sz="3400" spc="-140">
                          <a:latin typeface="Arial"/>
                          <a:cs typeface="Arial"/>
                        </a:rPr>
                        <a:t>aux</a:t>
                      </a:r>
                      <a:r>
                        <a:rPr sz="3250" spc="-140">
                          <a:latin typeface="Arial"/>
                          <a:cs typeface="Arial"/>
                        </a:rPr>
                        <a:t>í</a:t>
                      </a:r>
                      <a:r>
                        <a:rPr sz="3400" spc="-140">
                          <a:latin typeface="Arial"/>
                          <a:cs typeface="Arial"/>
                        </a:rPr>
                        <a:t>lio</a:t>
                      </a:r>
                      <a:r>
                        <a:rPr sz="3400" spc="-305">
                          <a:latin typeface="Arial"/>
                          <a:cs typeface="Arial"/>
                        </a:rPr>
                        <a:t> </a:t>
                      </a:r>
                      <a:r>
                        <a:rPr sz="3400" spc="-185">
                          <a:latin typeface="Arial"/>
                          <a:cs typeface="Arial"/>
                        </a:rPr>
                        <a:t>da</a:t>
                      </a:r>
                      <a:r>
                        <a:rPr sz="3400" spc="-305">
                          <a:latin typeface="Arial"/>
                          <a:cs typeface="Arial"/>
                        </a:rPr>
                        <a:t> </a:t>
                      </a:r>
                      <a:r>
                        <a:rPr sz="3400" spc="-60">
                          <a:latin typeface="Arial"/>
                          <a:cs typeface="Arial"/>
                        </a:rPr>
                        <a:t>biblioteca</a:t>
                      </a:r>
                      <a:r>
                        <a:rPr sz="3400" spc="-305">
                          <a:latin typeface="Arial"/>
                          <a:cs typeface="Arial"/>
                        </a:rPr>
                        <a:t> </a:t>
                      </a:r>
                      <a:r>
                        <a:rPr sz="3400" spc="-50">
                          <a:latin typeface="Arial"/>
                          <a:cs typeface="Arial"/>
                        </a:rPr>
                        <a:t>gr</a:t>
                      </a:r>
                      <a:r>
                        <a:rPr sz="3250" spc="-50">
                          <a:latin typeface="Arial"/>
                          <a:cs typeface="Arial"/>
                        </a:rPr>
                        <a:t>á</a:t>
                      </a:r>
                      <a:r>
                        <a:rPr sz="3400" spc="-50">
                          <a:latin typeface="Arial"/>
                          <a:cs typeface="Arial"/>
                        </a:rPr>
                        <a:t>fica</a:t>
                      </a:r>
                      <a:r>
                        <a:rPr sz="3400" spc="-305">
                          <a:latin typeface="Arial"/>
                          <a:cs typeface="Arial"/>
                        </a:rPr>
                        <a:t> SFML.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255">
                <a:tc>
                  <a:txBody>
                    <a:bodyPr/>
                    <a:lstStyle/>
                    <a:p>
                      <a:pPr marL="8255">
                        <a:lnSpc>
                          <a:spcPts val="3060"/>
                        </a:lnSpc>
                      </a:pPr>
                      <a:r>
                        <a:rPr sz="2850" spc="-60">
                          <a:latin typeface="Arial"/>
                          <a:cs typeface="Arial"/>
                        </a:rPr>
                        <a:t>- </a:t>
                      </a:r>
                      <a:r>
                        <a:rPr sz="2850" spc="-135">
                          <a:latin typeface="Arial"/>
                          <a:cs typeface="Arial"/>
                        </a:rPr>
                        <a:t>Programa</a:t>
                      </a:r>
                      <a:r>
                        <a:rPr sz="2700" spc="-135">
                          <a:latin typeface="Arial"/>
                          <a:cs typeface="Arial"/>
                        </a:rPr>
                        <a:t>çã</a:t>
                      </a:r>
                      <a:r>
                        <a:rPr sz="2850" spc="-135">
                          <a:latin typeface="Arial"/>
                          <a:cs typeface="Arial"/>
                        </a:rPr>
                        <a:t>o </a:t>
                      </a:r>
                      <a:r>
                        <a:rPr sz="2850" spc="-80">
                          <a:latin typeface="Arial"/>
                          <a:cs typeface="Arial"/>
                        </a:rPr>
                        <a:t>orientada </a:t>
                      </a:r>
                      <a:r>
                        <a:rPr sz="2850" spc="-114">
                          <a:latin typeface="Arial"/>
                          <a:cs typeface="Arial"/>
                        </a:rPr>
                        <a:t>e </a:t>
                      </a:r>
                      <a:r>
                        <a:rPr sz="2850" spc="-45" err="1">
                          <a:latin typeface="Arial"/>
                          <a:cs typeface="Arial"/>
                        </a:rPr>
                        <a:t>evento</a:t>
                      </a:r>
                      <a:r>
                        <a:rPr sz="2850" spc="-45">
                          <a:latin typeface="Arial"/>
                          <a:cs typeface="Arial"/>
                        </a:rPr>
                        <a:t> </a:t>
                      </a:r>
                      <a:r>
                        <a:rPr sz="2850" spc="-155" err="1">
                          <a:latin typeface="Arial"/>
                          <a:cs typeface="Arial"/>
                        </a:rPr>
                        <a:t>em</a:t>
                      </a:r>
                      <a:r>
                        <a:rPr sz="2850" spc="-155">
                          <a:latin typeface="Arial"/>
                          <a:cs typeface="Arial"/>
                        </a:rPr>
                        <a:t> </a:t>
                      </a:r>
                      <a:r>
                        <a:rPr lang="pt-BR" sz="2850" spc="-150">
                          <a:latin typeface="Arial"/>
                          <a:cs typeface="Arial"/>
                        </a:rPr>
                        <a:t>algum</a:t>
                      </a:r>
                      <a:r>
                        <a:rPr sz="2850" spc="40">
                          <a:latin typeface="Arial"/>
                          <a:cs typeface="Arial"/>
                        </a:rPr>
                        <a:t> </a:t>
                      </a:r>
                      <a:r>
                        <a:rPr sz="2850" spc="-85" err="1">
                          <a:latin typeface="Arial"/>
                          <a:cs typeface="Arial"/>
                        </a:rPr>
                        <a:t>ambiente</a:t>
                      </a:r>
                      <a:endParaRPr sz="2850" err="1">
                        <a:latin typeface="Arial"/>
                        <a:cs typeface="Arial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50" spc="-60">
                          <a:latin typeface="Arial"/>
                          <a:cs typeface="Arial"/>
                        </a:rPr>
                        <a:t>gr</a:t>
                      </a:r>
                      <a:r>
                        <a:rPr sz="2700" spc="-60">
                          <a:latin typeface="Arial"/>
                          <a:cs typeface="Arial"/>
                        </a:rPr>
                        <a:t>á</a:t>
                      </a:r>
                      <a:r>
                        <a:rPr sz="2850" spc="-60">
                          <a:latin typeface="Arial"/>
                          <a:cs typeface="Arial"/>
                        </a:rPr>
                        <a:t>fico.</a:t>
                      </a:r>
                      <a:endParaRPr sz="2850">
                        <a:latin typeface="Arial"/>
                        <a:cs typeface="Arial"/>
                      </a:endParaRPr>
                    </a:p>
                    <a:p>
                      <a:pPr marL="21386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50" spc="-400">
                          <a:latin typeface="Arial"/>
                          <a:cs typeface="Arial"/>
                        </a:rPr>
                        <a:t>OU</a:t>
                      </a:r>
                      <a:endParaRPr sz="2850">
                        <a:latin typeface="Arial"/>
                        <a:cs typeface="Arial"/>
                      </a:endParaRPr>
                    </a:p>
                    <a:p>
                      <a:pPr marL="8255" marR="102235">
                        <a:lnSpc>
                          <a:spcPts val="3779"/>
                        </a:lnSpc>
                        <a:spcBef>
                          <a:spcPts val="190"/>
                        </a:spcBef>
                        <a:tabLst>
                          <a:tab pos="1076960" algn="l"/>
                          <a:tab pos="1574165" algn="l"/>
                          <a:tab pos="2720340" algn="l"/>
                          <a:tab pos="4707890" algn="l"/>
                          <a:tab pos="7030720" algn="l"/>
                        </a:tabLst>
                      </a:pPr>
                      <a:r>
                        <a:rPr sz="2850">
                          <a:latin typeface="Arial"/>
                          <a:cs typeface="Arial"/>
                        </a:rPr>
                        <a:t>-RAD	–	Rapid	Application	Develop</a:t>
                      </a:r>
                      <a:r>
                        <a:rPr sz="285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2850">
                          <a:latin typeface="Arial"/>
                          <a:cs typeface="Arial"/>
                        </a:rPr>
                        <a:t>ent	(Objetos  </a:t>
                      </a:r>
                      <a:r>
                        <a:rPr sz="2850" spc="-35">
                          <a:latin typeface="Arial"/>
                          <a:cs typeface="Arial"/>
                        </a:rPr>
                        <a:t>gr</a:t>
                      </a:r>
                      <a:r>
                        <a:rPr sz="2700" spc="-35">
                          <a:latin typeface="Arial"/>
                          <a:cs typeface="Arial"/>
                        </a:rPr>
                        <a:t>á</a:t>
                      </a:r>
                      <a:r>
                        <a:rPr sz="2850" spc="-35">
                          <a:latin typeface="Arial"/>
                          <a:cs typeface="Arial"/>
                        </a:rPr>
                        <a:t>ficos</a:t>
                      </a:r>
                      <a:r>
                        <a:rPr sz="2850" spc="-260">
                          <a:latin typeface="Arial"/>
                          <a:cs typeface="Arial"/>
                        </a:rPr>
                        <a:t> </a:t>
                      </a:r>
                      <a:r>
                        <a:rPr sz="2850" spc="-114">
                          <a:latin typeface="Arial"/>
                          <a:cs typeface="Arial"/>
                        </a:rPr>
                        <a:t>como</a:t>
                      </a:r>
                      <a:r>
                        <a:rPr sz="285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2850" spc="-75">
                          <a:latin typeface="Arial"/>
                          <a:cs typeface="Arial"/>
                        </a:rPr>
                        <a:t>formul</a:t>
                      </a:r>
                      <a:r>
                        <a:rPr sz="2700" spc="-75">
                          <a:latin typeface="Arial"/>
                          <a:cs typeface="Arial"/>
                        </a:rPr>
                        <a:t>á</a:t>
                      </a:r>
                      <a:r>
                        <a:rPr sz="2850" spc="-75">
                          <a:latin typeface="Arial"/>
                          <a:cs typeface="Arial"/>
                        </a:rPr>
                        <a:t>rios,</a:t>
                      </a:r>
                      <a:r>
                        <a:rPr sz="285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2850" spc="-20">
                          <a:latin typeface="Arial"/>
                          <a:cs typeface="Arial"/>
                        </a:rPr>
                        <a:t>bot</a:t>
                      </a:r>
                      <a:r>
                        <a:rPr sz="2700" spc="-20">
                          <a:latin typeface="Arial"/>
                          <a:cs typeface="Arial"/>
                        </a:rPr>
                        <a:t>õ</a:t>
                      </a:r>
                      <a:r>
                        <a:rPr sz="2850" spc="-20">
                          <a:latin typeface="Arial"/>
                          <a:cs typeface="Arial"/>
                        </a:rPr>
                        <a:t>es</a:t>
                      </a:r>
                      <a:r>
                        <a:rPr sz="285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2850" spc="-30">
                          <a:latin typeface="Arial"/>
                          <a:cs typeface="Arial"/>
                        </a:rPr>
                        <a:t>etc).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245"/>
                        </a:lnSpc>
                      </a:pPr>
                      <a:r>
                        <a:rPr sz="3000" spc="-110">
                          <a:latin typeface="Arial"/>
                          <a:cs typeface="Arial"/>
                        </a:rPr>
                        <a:t>GerenciadorEstados, </a:t>
                      </a:r>
                      <a:r>
                        <a:rPr sz="3000" spc="-35">
                          <a:latin typeface="Arial"/>
                          <a:cs typeface="Arial"/>
                        </a:rPr>
                        <a:t>faz </a:t>
                      </a:r>
                      <a:r>
                        <a:rPr sz="3000" spc="-195">
                          <a:latin typeface="Arial"/>
                          <a:cs typeface="Arial"/>
                        </a:rPr>
                        <a:t>a </a:t>
                      </a:r>
                      <a:r>
                        <a:rPr sz="3000" spc="-45">
                          <a:latin typeface="Arial"/>
                          <a:cs typeface="Arial"/>
                        </a:rPr>
                        <a:t>utiliza</a:t>
                      </a:r>
                      <a:r>
                        <a:rPr sz="2850" spc="-45">
                          <a:latin typeface="Arial"/>
                          <a:cs typeface="Arial"/>
                        </a:rPr>
                        <a:t>çã</a:t>
                      </a:r>
                      <a:r>
                        <a:rPr sz="3000" spc="-45">
                          <a:latin typeface="Arial"/>
                          <a:cs typeface="Arial"/>
                        </a:rPr>
                        <a:t>o</a:t>
                      </a:r>
                      <a:r>
                        <a:rPr sz="3000" spc="29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10">
                          <a:latin typeface="Arial"/>
                          <a:cs typeface="Arial"/>
                        </a:rPr>
                        <a:t>de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R="260985" algn="just">
                        <a:lnSpc>
                          <a:spcPct val="112100"/>
                        </a:lnSpc>
                      </a:pPr>
                      <a:r>
                        <a:rPr sz="3000" spc="-25">
                          <a:latin typeface="Arial"/>
                          <a:cs typeface="Arial"/>
                        </a:rPr>
                        <a:t>stack. </a:t>
                      </a:r>
                      <a:r>
                        <a:rPr sz="3000" spc="-120">
                          <a:latin typeface="Arial"/>
                          <a:cs typeface="Arial"/>
                        </a:rPr>
                        <a:t>Al</a:t>
                      </a:r>
                      <a:r>
                        <a:rPr sz="2850" spc="-120">
                          <a:latin typeface="Arial"/>
                          <a:cs typeface="Arial"/>
                        </a:rPr>
                        <a:t>é</a:t>
                      </a:r>
                      <a:r>
                        <a:rPr sz="3000" spc="-120">
                          <a:latin typeface="Arial"/>
                          <a:cs typeface="Arial"/>
                        </a:rPr>
                        <a:t>m </a:t>
                      </a:r>
                      <a:r>
                        <a:rPr sz="3000" spc="-80">
                          <a:latin typeface="Arial"/>
                          <a:cs typeface="Arial"/>
                        </a:rPr>
                        <a:t>disso, </a:t>
                      </a:r>
                      <a:r>
                        <a:rPr sz="3000" spc="-195">
                          <a:latin typeface="Arial"/>
                          <a:cs typeface="Arial"/>
                        </a:rPr>
                        <a:t>a </a:t>
                      </a:r>
                      <a:r>
                        <a:rPr sz="3000" spc="-55">
                          <a:latin typeface="Arial"/>
                          <a:cs typeface="Arial"/>
                        </a:rPr>
                        <a:t>classe </a:t>
                      </a:r>
                      <a:r>
                        <a:rPr sz="3000" spc="-100">
                          <a:latin typeface="Arial"/>
                          <a:cs typeface="Arial"/>
                        </a:rPr>
                        <a:t>Colidivel </a:t>
                      </a:r>
                      <a:r>
                        <a:rPr sz="3000" spc="-35">
                          <a:latin typeface="Arial"/>
                          <a:cs typeface="Arial"/>
                        </a:rPr>
                        <a:t>faz </a:t>
                      </a:r>
                      <a:r>
                        <a:rPr sz="3000" spc="-100">
                          <a:latin typeface="Arial"/>
                          <a:cs typeface="Arial"/>
                        </a:rPr>
                        <a:t>o  </a:t>
                      </a:r>
                      <a:r>
                        <a:rPr sz="3000" spc="-80">
                          <a:latin typeface="Arial"/>
                          <a:cs typeface="Arial"/>
                        </a:rPr>
                        <a:t>uso </a:t>
                      </a:r>
                      <a:r>
                        <a:rPr sz="3000" spc="-110">
                          <a:latin typeface="Arial"/>
                          <a:cs typeface="Arial"/>
                        </a:rPr>
                        <a:t>de 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Set, </a:t>
                      </a:r>
                      <a:r>
                        <a:rPr sz="3000" spc="-135">
                          <a:latin typeface="Arial"/>
                          <a:cs typeface="Arial"/>
                        </a:rPr>
                        <a:t>bem </a:t>
                      </a:r>
                      <a:r>
                        <a:rPr sz="3000" spc="-95">
                          <a:latin typeface="Arial"/>
                          <a:cs typeface="Arial"/>
                        </a:rPr>
                        <a:t>como </a:t>
                      </a:r>
                      <a:r>
                        <a:rPr sz="3000" spc="-100">
                          <a:latin typeface="Arial"/>
                          <a:cs typeface="Arial"/>
                        </a:rPr>
                        <a:t>GerenciadorEventos  e </a:t>
                      </a:r>
                      <a:r>
                        <a:rPr sz="3000" spc="-110">
                          <a:latin typeface="Arial"/>
                          <a:cs typeface="Arial"/>
                        </a:rPr>
                        <a:t>GerenciadorGrafico 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utlizam</a:t>
                      </a:r>
                      <a:r>
                        <a:rPr sz="3000" spc="-57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80">
                          <a:latin typeface="Arial"/>
                          <a:cs typeface="Arial"/>
                        </a:rPr>
                        <a:t>Map.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238091" y="7288369"/>
            <a:ext cx="948055" cy="880744"/>
            <a:chOff x="9238091" y="7288369"/>
            <a:chExt cx="948055" cy="880744"/>
          </a:xfrm>
        </p:grpSpPr>
        <p:sp>
          <p:nvSpPr>
            <p:cNvPr id="9" name="object 9"/>
            <p:cNvSpPr/>
            <p:nvPr/>
          </p:nvSpPr>
          <p:spPr>
            <a:xfrm>
              <a:off x="9248325" y="7298603"/>
              <a:ext cx="927735" cy="860425"/>
            </a:xfrm>
            <a:custGeom>
              <a:avLst/>
              <a:gdLst/>
              <a:ahLst/>
              <a:cxnLst/>
              <a:rect l="l" t="t" r="r" b="b"/>
              <a:pathLst>
                <a:path w="927734" h="860425">
                  <a:moveTo>
                    <a:pt x="401799" y="658675"/>
                  </a:moveTo>
                  <a:lnTo>
                    <a:pt x="251860" y="658675"/>
                  </a:lnTo>
                  <a:lnTo>
                    <a:pt x="285130" y="612594"/>
                  </a:lnTo>
                  <a:lnTo>
                    <a:pt x="318942" y="567502"/>
                  </a:lnTo>
                  <a:lnTo>
                    <a:pt x="353244" y="523449"/>
                  </a:lnTo>
                  <a:lnTo>
                    <a:pt x="387985" y="480483"/>
                  </a:lnTo>
                  <a:lnTo>
                    <a:pt x="423114" y="438655"/>
                  </a:lnTo>
                  <a:lnTo>
                    <a:pt x="458581" y="398013"/>
                  </a:lnTo>
                  <a:lnTo>
                    <a:pt x="494334" y="358607"/>
                  </a:lnTo>
                  <a:lnTo>
                    <a:pt x="530323" y="320485"/>
                  </a:lnTo>
                  <a:lnTo>
                    <a:pt x="566495" y="283697"/>
                  </a:lnTo>
                  <a:lnTo>
                    <a:pt x="602801" y="248292"/>
                  </a:lnTo>
                  <a:lnTo>
                    <a:pt x="639189" y="214320"/>
                  </a:lnTo>
                  <a:lnTo>
                    <a:pt x="675608" y="181828"/>
                  </a:lnTo>
                  <a:lnTo>
                    <a:pt x="712007" y="150868"/>
                  </a:lnTo>
                  <a:lnTo>
                    <a:pt x="748336" y="121487"/>
                  </a:lnTo>
                  <a:lnTo>
                    <a:pt x="784542" y="93735"/>
                  </a:lnTo>
                  <a:lnTo>
                    <a:pt x="820575" y="67661"/>
                  </a:lnTo>
                  <a:lnTo>
                    <a:pt x="856385" y="43314"/>
                  </a:lnTo>
                  <a:lnTo>
                    <a:pt x="891919" y="20744"/>
                  </a:lnTo>
                  <a:lnTo>
                    <a:pt x="927127" y="0"/>
                  </a:lnTo>
                  <a:lnTo>
                    <a:pt x="885535" y="38510"/>
                  </a:lnTo>
                  <a:lnTo>
                    <a:pt x="845417" y="77223"/>
                  </a:lnTo>
                  <a:lnTo>
                    <a:pt x="806721" y="116144"/>
                  </a:lnTo>
                  <a:lnTo>
                    <a:pt x="769397" y="155279"/>
                  </a:lnTo>
                  <a:lnTo>
                    <a:pt x="733394" y="194636"/>
                  </a:lnTo>
                  <a:lnTo>
                    <a:pt x="698661" y="234221"/>
                  </a:lnTo>
                  <a:lnTo>
                    <a:pt x="665148" y="274042"/>
                  </a:lnTo>
                  <a:lnTo>
                    <a:pt x="632804" y="314104"/>
                  </a:lnTo>
                  <a:lnTo>
                    <a:pt x="601579" y="354414"/>
                  </a:lnTo>
                  <a:lnTo>
                    <a:pt x="571421" y="394979"/>
                  </a:lnTo>
                  <a:lnTo>
                    <a:pt x="542280" y="435806"/>
                  </a:lnTo>
                  <a:lnTo>
                    <a:pt x="514106" y="476902"/>
                  </a:lnTo>
                  <a:lnTo>
                    <a:pt x="486847" y="518272"/>
                  </a:lnTo>
                  <a:lnTo>
                    <a:pt x="460453" y="559924"/>
                  </a:lnTo>
                  <a:lnTo>
                    <a:pt x="434874" y="601865"/>
                  </a:lnTo>
                  <a:lnTo>
                    <a:pt x="410057" y="644101"/>
                  </a:lnTo>
                  <a:lnTo>
                    <a:pt x="401799" y="658675"/>
                  </a:lnTo>
                  <a:close/>
                </a:path>
                <a:path w="927734" h="860425">
                  <a:moveTo>
                    <a:pt x="295656" y="859941"/>
                  </a:moveTo>
                  <a:lnTo>
                    <a:pt x="0" y="515964"/>
                  </a:lnTo>
                  <a:lnTo>
                    <a:pt x="251860" y="658675"/>
                  </a:lnTo>
                  <a:lnTo>
                    <a:pt x="401799" y="658675"/>
                  </a:lnTo>
                  <a:lnTo>
                    <a:pt x="385954" y="686638"/>
                  </a:lnTo>
                  <a:lnTo>
                    <a:pt x="362513" y="729484"/>
                  </a:lnTo>
                  <a:lnTo>
                    <a:pt x="339684" y="772646"/>
                  </a:lnTo>
                  <a:lnTo>
                    <a:pt x="317415" y="816129"/>
                  </a:lnTo>
                  <a:lnTo>
                    <a:pt x="295656" y="859941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8325" y="7298603"/>
              <a:ext cx="927735" cy="860425"/>
            </a:xfrm>
            <a:custGeom>
              <a:avLst/>
              <a:gdLst/>
              <a:ahLst/>
              <a:cxnLst/>
              <a:rect l="l" t="t" r="r" b="b"/>
              <a:pathLst>
                <a:path w="927734" h="860425">
                  <a:moveTo>
                    <a:pt x="0" y="515964"/>
                  </a:moveTo>
                  <a:lnTo>
                    <a:pt x="295656" y="859941"/>
                  </a:lnTo>
                  <a:lnTo>
                    <a:pt x="317415" y="816129"/>
                  </a:lnTo>
                  <a:lnTo>
                    <a:pt x="339684" y="772646"/>
                  </a:lnTo>
                  <a:lnTo>
                    <a:pt x="362513" y="729484"/>
                  </a:lnTo>
                  <a:lnTo>
                    <a:pt x="385954" y="686638"/>
                  </a:lnTo>
                  <a:lnTo>
                    <a:pt x="410057" y="644101"/>
                  </a:lnTo>
                  <a:lnTo>
                    <a:pt x="434874" y="601865"/>
                  </a:lnTo>
                  <a:lnTo>
                    <a:pt x="460453" y="559924"/>
                  </a:lnTo>
                  <a:lnTo>
                    <a:pt x="486847" y="518272"/>
                  </a:lnTo>
                  <a:lnTo>
                    <a:pt x="514106" y="476902"/>
                  </a:lnTo>
                  <a:lnTo>
                    <a:pt x="542280" y="435806"/>
                  </a:lnTo>
                  <a:lnTo>
                    <a:pt x="571421" y="394979"/>
                  </a:lnTo>
                  <a:lnTo>
                    <a:pt x="601579" y="354414"/>
                  </a:lnTo>
                  <a:lnTo>
                    <a:pt x="632804" y="314104"/>
                  </a:lnTo>
                  <a:lnTo>
                    <a:pt x="665148" y="274042"/>
                  </a:lnTo>
                  <a:lnTo>
                    <a:pt x="698661" y="234221"/>
                  </a:lnTo>
                  <a:lnTo>
                    <a:pt x="733394" y="194636"/>
                  </a:lnTo>
                  <a:lnTo>
                    <a:pt x="769397" y="155279"/>
                  </a:lnTo>
                  <a:lnTo>
                    <a:pt x="806721" y="116144"/>
                  </a:lnTo>
                  <a:lnTo>
                    <a:pt x="845417" y="77223"/>
                  </a:lnTo>
                  <a:lnTo>
                    <a:pt x="885535" y="38510"/>
                  </a:lnTo>
                  <a:lnTo>
                    <a:pt x="927127" y="0"/>
                  </a:lnTo>
                  <a:lnTo>
                    <a:pt x="891919" y="20744"/>
                  </a:lnTo>
                  <a:lnTo>
                    <a:pt x="856385" y="43314"/>
                  </a:lnTo>
                  <a:lnTo>
                    <a:pt x="820575" y="67661"/>
                  </a:lnTo>
                  <a:lnTo>
                    <a:pt x="784542" y="93735"/>
                  </a:lnTo>
                  <a:lnTo>
                    <a:pt x="748336" y="121487"/>
                  </a:lnTo>
                  <a:lnTo>
                    <a:pt x="712007" y="150868"/>
                  </a:lnTo>
                  <a:lnTo>
                    <a:pt x="675608" y="181828"/>
                  </a:lnTo>
                  <a:lnTo>
                    <a:pt x="639189" y="214320"/>
                  </a:lnTo>
                  <a:lnTo>
                    <a:pt x="602801" y="248292"/>
                  </a:lnTo>
                  <a:lnTo>
                    <a:pt x="566495" y="283697"/>
                  </a:lnTo>
                  <a:lnTo>
                    <a:pt x="530323" y="320485"/>
                  </a:lnTo>
                  <a:lnTo>
                    <a:pt x="494334" y="358607"/>
                  </a:lnTo>
                  <a:lnTo>
                    <a:pt x="458581" y="398013"/>
                  </a:lnTo>
                  <a:lnTo>
                    <a:pt x="423114" y="438655"/>
                  </a:lnTo>
                  <a:lnTo>
                    <a:pt x="387985" y="480483"/>
                  </a:lnTo>
                  <a:lnTo>
                    <a:pt x="353244" y="523449"/>
                  </a:lnTo>
                  <a:lnTo>
                    <a:pt x="318942" y="567502"/>
                  </a:lnTo>
                  <a:lnTo>
                    <a:pt x="285130" y="612594"/>
                  </a:lnTo>
                  <a:lnTo>
                    <a:pt x="251860" y="658675"/>
                  </a:lnTo>
                  <a:lnTo>
                    <a:pt x="0" y="515964"/>
                  </a:lnTo>
                  <a:close/>
                </a:path>
              </a:pathLst>
            </a:custGeom>
            <a:ln w="20468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4060"/>
              </p:ext>
            </p:extLst>
          </p:nvPr>
        </p:nvGraphicFramePr>
        <p:xfrm>
          <a:off x="527872" y="6315021"/>
          <a:ext cx="17214215" cy="3169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015">
                <a:tc>
                  <a:txBody>
                    <a:bodyPr/>
                    <a:lstStyle/>
                    <a:p>
                      <a:pPr marL="31750" marR="74295">
                        <a:lnSpc>
                          <a:spcPts val="3410"/>
                        </a:lnSpc>
                        <a:spcBef>
                          <a:spcPts val="75"/>
                        </a:spcBef>
                        <a:tabLst>
                          <a:tab pos="3654425" algn="l"/>
                          <a:tab pos="4566285" algn="l"/>
                          <a:tab pos="5619115" algn="l"/>
                          <a:tab pos="6300470" algn="l"/>
                        </a:tabLst>
                      </a:pPr>
                      <a:r>
                        <a:rPr sz="2450" b="1" spc="-5">
                          <a:latin typeface="Arial"/>
                          <a:cs typeface="Arial"/>
                        </a:rPr>
                        <a:t>INTERDISCIPLINARE</a:t>
                      </a:r>
                      <a:r>
                        <a:rPr sz="2450" b="1">
                          <a:latin typeface="Arial"/>
                          <a:cs typeface="Arial"/>
                        </a:rPr>
                        <a:t>S	</a:t>
                      </a:r>
                      <a:r>
                        <a:rPr sz="2450" b="1" spc="-5">
                          <a:latin typeface="Arial"/>
                          <a:cs typeface="Arial"/>
                        </a:rPr>
                        <a:t>PO</a:t>
                      </a:r>
                      <a:r>
                        <a:rPr sz="2450" b="1">
                          <a:latin typeface="Arial"/>
                          <a:cs typeface="Arial"/>
                        </a:rPr>
                        <a:t>R	</a:t>
                      </a:r>
                      <a:r>
                        <a:rPr sz="2450" b="1" spc="-5">
                          <a:latin typeface="Arial"/>
                          <a:cs typeface="Arial"/>
                        </a:rPr>
                        <a:t>MEI</a:t>
                      </a:r>
                      <a:r>
                        <a:rPr sz="2450" b="1">
                          <a:latin typeface="Arial"/>
                          <a:cs typeface="Arial"/>
                        </a:rPr>
                        <a:t>O	</a:t>
                      </a:r>
                      <a:r>
                        <a:rPr sz="2450" b="1" spc="-5">
                          <a:latin typeface="Arial"/>
                          <a:cs typeface="Arial"/>
                        </a:rPr>
                        <a:t>D</a:t>
                      </a:r>
                      <a:r>
                        <a:rPr sz="2450" b="1">
                          <a:latin typeface="Arial"/>
                          <a:cs typeface="Arial"/>
                        </a:rPr>
                        <a:t>A	</a:t>
                      </a:r>
                      <a:r>
                        <a:rPr sz="2450" b="1" spc="-5">
                          <a:latin typeface="Arial"/>
                          <a:cs typeface="Arial"/>
                        </a:rPr>
                        <a:t>UTILIZAÇÃ</a:t>
                      </a:r>
                      <a:r>
                        <a:rPr sz="2450" b="1">
                          <a:latin typeface="Arial"/>
                          <a:cs typeface="Arial"/>
                        </a:rPr>
                        <a:t>O  </a:t>
                      </a:r>
                      <a:r>
                        <a:rPr sz="2450" b="1" spc="-85">
                          <a:latin typeface="Arial"/>
                          <a:cs typeface="Arial"/>
                        </a:rPr>
                        <a:t>DE </a:t>
                      </a:r>
                      <a:r>
                        <a:rPr sz="2450" b="1" spc="85">
                          <a:latin typeface="Arial"/>
                          <a:cs typeface="Arial"/>
                        </a:rPr>
                        <a:t>CONCEITOS </a:t>
                      </a:r>
                      <a:r>
                        <a:rPr sz="2450" b="1" spc="-85">
                          <a:latin typeface="Arial"/>
                          <a:cs typeface="Arial"/>
                        </a:rPr>
                        <a:t>DE </a:t>
                      </a:r>
                      <a:r>
                        <a:rPr sz="2450" b="1" spc="90">
                          <a:latin typeface="Arial"/>
                          <a:cs typeface="Arial"/>
                        </a:rPr>
                        <a:t>MATEMÁTICA </a:t>
                      </a:r>
                      <a:r>
                        <a:rPr sz="2450" b="1" spc="229">
                          <a:latin typeface="Arial"/>
                          <a:cs typeface="Arial"/>
                        </a:rPr>
                        <a:t>E/OU</a:t>
                      </a:r>
                      <a:r>
                        <a:rPr sz="2450" b="1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2450" b="1" spc="65">
                          <a:latin typeface="Arial"/>
                          <a:cs typeface="Arial"/>
                        </a:rPr>
                        <a:t>FÍSICA.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90">
                <a:tc>
                  <a:txBody>
                    <a:bodyPr/>
                    <a:lstStyle/>
                    <a:p>
                      <a:pPr marL="31750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70">
                          <a:latin typeface="Arial"/>
                          <a:cs typeface="Arial"/>
                        </a:rPr>
                        <a:t>Ensino</a:t>
                      </a:r>
                      <a:r>
                        <a:rPr sz="3300" spc="-51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M</a:t>
                      </a:r>
                      <a:r>
                        <a:rPr sz="3150" spc="-120">
                          <a:latin typeface="Arial"/>
                          <a:cs typeface="Arial"/>
                        </a:rPr>
                        <a:t>é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dio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lvl="0">
                        <a:lnSpc>
                          <a:spcPts val="3525"/>
                        </a:lnSpc>
                        <a:buNone/>
                      </a:pPr>
                      <a:r>
                        <a:rPr lang="pt-BR" sz="3300" b="0" i="0" u="none" strike="noStrike" spc="-85" noProof="0"/>
                        <a:t>Gravidade, velocidade, coordenadas cartesianas e teorema de conjuntos.</a:t>
                      </a:r>
                      <a:endParaRPr lang="en-US" sz="3300" b="0" i="0" u="none" strike="noStrike" spc="-85" noProof="0"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712">
                <a:tc>
                  <a:txBody>
                    <a:bodyPr/>
                    <a:lstStyle/>
                    <a:p>
                      <a:pPr marL="31750">
                        <a:lnSpc>
                          <a:spcPts val="3720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70">
                          <a:latin typeface="Arial"/>
                          <a:cs typeface="Arial"/>
                        </a:rPr>
                        <a:t>Ensino</a:t>
                      </a:r>
                      <a:r>
                        <a:rPr sz="3300" spc="-51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Superior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lvl="0">
                        <a:lnSpc>
                          <a:spcPct val="100000"/>
                        </a:lnSpc>
                        <a:spcBef>
                          <a:spcPts val="580"/>
                        </a:spcBef>
                        <a:buNone/>
                      </a:pPr>
                      <a:r>
                        <a:rPr lang="pt-BR" sz="3300" b="0" i="0" u="none" strike="noStrike" spc="-145" noProof="0"/>
                        <a:t>Operações matemáticas com vetores bem como conceitos de física.</a:t>
                      </a:r>
                      <a:endParaRPr lang="en-US" sz="3300" b="0" i="0" u="none" strike="noStrike" spc="-145" noProof="0"/>
                    </a:p>
                  </a:txBody>
                  <a:tcPr marL="0" marR="0" marT="736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9216724" y="8477880"/>
            <a:ext cx="948055" cy="880744"/>
            <a:chOff x="9216724" y="8477880"/>
            <a:chExt cx="948055" cy="880744"/>
          </a:xfrm>
        </p:grpSpPr>
        <p:sp>
          <p:nvSpPr>
            <p:cNvPr id="13" name="object 13"/>
            <p:cNvSpPr/>
            <p:nvPr/>
          </p:nvSpPr>
          <p:spPr>
            <a:xfrm>
              <a:off x="9226958" y="8488115"/>
              <a:ext cx="927735" cy="860425"/>
            </a:xfrm>
            <a:custGeom>
              <a:avLst/>
              <a:gdLst/>
              <a:ahLst/>
              <a:cxnLst/>
              <a:rect l="l" t="t" r="r" b="b"/>
              <a:pathLst>
                <a:path w="927734" h="860425">
                  <a:moveTo>
                    <a:pt x="401799" y="658675"/>
                  </a:moveTo>
                  <a:lnTo>
                    <a:pt x="251860" y="658675"/>
                  </a:lnTo>
                  <a:lnTo>
                    <a:pt x="285130" y="612594"/>
                  </a:lnTo>
                  <a:lnTo>
                    <a:pt x="318942" y="567502"/>
                  </a:lnTo>
                  <a:lnTo>
                    <a:pt x="353244" y="523449"/>
                  </a:lnTo>
                  <a:lnTo>
                    <a:pt x="387985" y="480483"/>
                  </a:lnTo>
                  <a:lnTo>
                    <a:pt x="423114" y="438655"/>
                  </a:lnTo>
                  <a:lnTo>
                    <a:pt x="458581" y="398013"/>
                  </a:lnTo>
                  <a:lnTo>
                    <a:pt x="494334" y="358607"/>
                  </a:lnTo>
                  <a:lnTo>
                    <a:pt x="530323" y="320485"/>
                  </a:lnTo>
                  <a:lnTo>
                    <a:pt x="566495" y="283697"/>
                  </a:lnTo>
                  <a:lnTo>
                    <a:pt x="602801" y="248292"/>
                  </a:lnTo>
                  <a:lnTo>
                    <a:pt x="639189" y="214320"/>
                  </a:lnTo>
                  <a:lnTo>
                    <a:pt x="675608" y="181828"/>
                  </a:lnTo>
                  <a:lnTo>
                    <a:pt x="712007" y="150868"/>
                  </a:lnTo>
                  <a:lnTo>
                    <a:pt x="748336" y="121487"/>
                  </a:lnTo>
                  <a:lnTo>
                    <a:pt x="784542" y="93735"/>
                  </a:lnTo>
                  <a:lnTo>
                    <a:pt x="820575" y="67661"/>
                  </a:lnTo>
                  <a:lnTo>
                    <a:pt x="856385" y="43314"/>
                  </a:lnTo>
                  <a:lnTo>
                    <a:pt x="891919" y="20744"/>
                  </a:lnTo>
                  <a:lnTo>
                    <a:pt x="927127" y="0"/>
                  </a:lnTo>
                  <a:lnTo>
                    <a:pt x="885535" y="38510"/>
                  </a:lnTo>
                  <a:lnTo>
                    <a:pt x="845417" y="77223"/>
                  </a:lnTo>
                  <a:lnTo>
                    <a:pt x="806721" y="116144"/>
                  </a:lnTo>
                  <a:lnTo>
                    <a:pt x="769397" y="155279"/>
                  </a:lnTo>
                  <a:lnTo>
                    <a:pt x="733394" y="194636"/>
                  </a:lnTo>
                  <a:lnTo>
                    <a:pt x="698661" y="234221"/>
                  </a:lnTo>
                  <a:lnTo>
                    <a:pt x="665148" y="274042"/>
                  </a:lnTo>
                  <a:lnTo>
                    <a:pt x="632804" y="314104"/>
                  </a:lnTo>
                  <a:lnTo>
                    <a:pt x="601579" y="354414"/>
                  </a:lnTo>
                  <a:lnTo>
                    <a:pt x="571421" y="394979"/>
                  </a:lnTo>
                  <a:lnTo>
                    <a:pt x="542280" y="435806"/>
                  </a:lnTo>
                  <a:lnTo>
                    <a:pt x="514106" y="476902"/>
                  </a:lnTo>
                  <a:lnTo>
                    <a:pt x="486847" y="518272"/>
                  </a:lnTo>
                  <a:lnTo>
                    <a:pt x="460453" y="559924"/>
                  </a:lnTo>
                  <a:lnTo>
                    <a:pt x="434874" y="601865"/>
                  </a:lnTo>
                  <a:lnTo>
                    <a:pt x="410057" y="644101"/>
                  </a:lnTo>
                  <a:lnTo>
                    <a:pt x="401799" y="658675"/>
                  </a:lnTo>
                  <a:close/>
                </a:path>
                <a:path w="927734" h="860425">
                  <a:moveTo>
                    <a:pt x="295656" y="859941"/>
                  </a:moveTo>
                  <a:lnTo>
                    <a:pt x="0" y="515964"/>
                  </a:lnTo>
                  <a:lnTo>
                    <a:pt x="251860" y="658675"/>
                  </a:lnTo>
                  <a:lnTo>
                    <a:pt x="401799" y="658675"/>
                  </a:lnTo>
                  <a:lnTo>
                    <a:pt x="385954" y="686638"/>
                  </a:lnTo>
                  <a:lnTo>
                    <a:pt x="362513" y="729484"/>
                  </a:lnTo>
                  <a:lnTo>
                    <a:pt x="339684" y="772646"/>
                  </a:lnTo>
                  <a:lnTo>
                    <a:pt x="317415" y="816129"/>
                  </a:lnTo>
                  <a:lnTo>
                    <a:pt x="295656" y="859941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26958" y="8488115"/>
              <a:ext cx="927735" cy="860425"/>
            </a:xfrm>
            <a:custGeom>
              <a:avLst/>
              <a:gdLst/>
              <a:ahLst/>
              <a:cxnLst/>
              <a:rect l="l" t="t" r="r" b="b"/>
              <a:pathLst>
                <a:path w="927734" h="860425">
                  <a:moveTo>
                    <a:pt x="0" y="515964"/>
                  </a:moveTo>
                  <a:lnTo>
                    <a:pt x="295656" y="859941"/>
                  </a:lnTo>
                  <a:lnTo>
                    <a:pt x="317415" y="816129"/>
                  </a:lnTo>
                  <a:lnTo>
                    <a:pt x="339684" y="772646"/>
                  </a:lnTo>
                  <a:lnTo>
                    <a:pt x="362513" y="729484"/>
                  </a:lnTo>
                  <a:lnTo>
                    <a:pt x="385954" y="686638"/>
                  </a:lnTo>
                  <a:lnTo>
                    <a:pt x="410057" y="644101"/>
                  </a:lnTo>
                  <a:lnTo>
                    <a:pt x="434874" y="601865"/>
                  </a:lnTo>
                  <a:lnTo>
                    <a:pt x="460453" y="559924"/>
                  </a:lnTo>
                  <a:lnTo>
                    <a:pt x="486847" y="518272"/>
                  </a:lnTo>
                  <a:lnTo>
                    <a:pt x="514106" y="476902"/>
                  </a:lnTo>
                  <a:lnTo>
                    <a:pt x="542280" y="435806"/>
                  </a:lnTo>
                  <a:lnTo>
                    <a:pt x="571421" y="394979"/>
                  </a:lnTo>
                  <a:lnTo>
                    <a:pt x="601579" y="354414"/>
                  </a:lnTo>
                  <a:lnTo>
                    <a:pt x="632804" y="314104"/>
                  </a:lnTo>
                  <a:lnTo>
                    <a:pt x="665148" y="274042"/>
                  </a:lnTo>
                  <a:lnTo>
                    <a:pt x="698661" y="234221"/>
                  </a:lnTo>
                  <a:lnTo>
                    <a:pt x="733394" y="194636"/>
                  </a:lnTo>
                  <a:lnTo>
                    <a:pt x="769397" y="155279"/>
                  </a:lnTo>
                  <a:lnTo>
                    <a:pt x="806721" y="116144"/>
                  </a:lnTo>
                  <a:lnTo>
                    <a:pt x="845417" y="77223"/>
                  </a:lnTo>
                  <a:lnTo>
                    <a:pt x="885535" y="38510"/>
                  </a:lnTo>
                  <a:lnTo>
                    <a:pt x="927127" y="0"/>
                  </a:lnTo>
                  <a:lnTo>
                    <a:pt x="891919" y="20744"/>
                  </a:lnTo>
                  <a:lnTo>
                    <a:pt x="856385" y="43314"/>
                  </a:lnTo>
                  <a:lnTo>
                    <a:pt x="820575" y="67661"/>
                  </a:lnTo>
                  <a:lnTo>
                    <a:pt x="784542" y="93735"/>
                  </a:lnTo>
                  <a:lnTo>
                    <a:pt x="748336" y="121487"/>
                  </a:lnTo>
                  <a:lnTo>
                    <a:pt x="712007" y="150868"/>
                  </a:lnTo>
                  <a:lnTo>
                    <a:pt x="675608" y="181828"/>
                  </a:lnTo>
                  <a:lnTo>
                    <a:pt x="639189" y="214320"/>
                  </a:lnTo>
                  <a:lnTo>
                    <a:pt x="602801" y="248292"/>
                  </a:lnTo>
                  <a:lnTo>
                    <a:pt x="566495" y="283697"/>
                  </a:lnTo>
                  <a:lnTo>
                    <a:pt x="530323" y="320485"/>
                  </a:lnTo>
                  <a:lnTo>
                    <a:pt x="494334" y="358607"/>
                  </a:lnTo>
                  <a:lnTo>
                    <a:pt x="458581" y="398013"/>
                  </a:lnTo>
                  <a:lnTo>
                    <a:pt x="423114" y="438655"/>
                  </a:lnTo>
                  <a:lnTo>
                    <a:pt x="387985" y="480483"/>
                  </a:lnTo>
                  <a:lnTo>
                    <a:pt x="353244" y="523449"/>
                  </a:lnTo>
                  <a:lnTo>
                    <a:pt x="318942" y="567502"/>
                  </a:lnTo>
                  <a:lnTo>
                    <a:pt x="285130" y="612594"/>
                  </a:lnTo>
                  <a:lnTo>
                    <a:pt x="251860" y="658675"/>
                  </a:lnTo>
                  <a:lnTo>
                    <a:pt x="0" y="515964"/>
                  </a:lnTo>
                  <a:close/>
                </a:path>
              </a:pathLst>
            </a:custGeom>
            <a:ln w="20468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261095" y="1915541"/>
            <a:ext cx="919480" cy="850900"/>
            <a:chOff x="9261095" y="1915541"/>
            <a:chExt cx="919480" cy="850900"/>
          </a:xfrm>
        </p:grpSpPr>
        <p:sp>
          <p:nvSpPr>
            <p:cNvPr id="16" name="object 16"/>
            <p:cNvSpPr/>
            <p:nvPr/>
          </p:nvSpPr>
          <p:spPr>
            <a:xfrm>
              <a:off x="9270999" y="1925445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4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70999" y="1925445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12</a:t>
            </a:fld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74905" y="1449972"/>
            <a:ext cx="968375" cy="883919"/>
            <a:chOff x="9174905" y="1449972"/>
            <a:chExt cx="968375" cy="883919"/>
          </a:xfrm>
        </p:grpSpPr>
        <p:sp>
          <p:nvSpPr>
            <p:cNvPr id="3" name="object 3"/>
            <p:cNvSpPr/>
            <p:nvPr/>
          </p:nvSpPr>
          <p:spPr>
            <a:xfrm>
              <a:off x="9185261" y="1460328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4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5261" y="1460328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195052" y="5761334"/>
            <a:ext cx="968375" cy="883919"/>
            <a:chOff x="9195052" y="5761334"/>
            <a:chExt cx="968375" cy="883919"/>
          </a:xfrm>
        </p:grpSpPr>
        <p:sp>
          <p:nvSpPr>
            <p:cNvPr id="6" name="object 6"/>
            <p:cNvSpPr/>
            <p:nvPr/>
          </p:nvSpPr>
          <p:spPr>
            <a:xfrm>
              <a:off x="9205408" y="5771690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5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5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5408" y="5771690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5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174905" y="3243016"/>
            <a:ext cx="968375" cy="883919"/>
            <a:chOff x="9174905" y="3243016"/>
            <a:chExt cx="968375" cy="883919"/>
          </a:xfrm>
        </p:grpSpPr>
        <p:sp>
          <p:nvSpPr>
            <p:cNvPr id="9" name="object 9"/>
            <p:cNvSpPr/>
            <p:nvPr/>
          </p:nvSpPr>
          <p:spPr>
            <a:xfrm>
              <a:off x="9185261" y="3253372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4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85261" y="3253372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276706" y="4663633"/>
            <a:ext cx="796290" cy="790575"/>
          </a:xfrm>
          <a:custGeom>
            <a:avLst/>
            <a:gdLst/>
            <a:ahLst/>
            <a:cxnLst/>
            <a:rect l="l" t="t" r="r" b="b"/>
            <a:pathLst>
              <a:path w="796290" h="790575">
                <a:moveTo>
                  <a:pt x="60267" y="790127"/>
                </a:moveTo>
                <a:lnTo>
                  <a:pt x="17659" y="772617"/>
                </a:lnTo>
                <a:lnTo>
                  <a:pt x="0" y="730347"/>
                </a:lnTo>
                <a:lnTo>
                  <a:pt x="4414" y="707848"/>
                </a:lnTo>
                <a:lnTo>
                  <a:pt x="17659" y="688059"/>
                </a:lnTo>
                <a:lnTo>
                  <a:pt x="313168" y="394725"/>
                </a:lnTo>
                <a:lnTo>
                  <a:pt x="18333" y="102085"/>
                </a:lnTo>
                <a:lnTo>
                  <a:pt x="5089" y="82307"/>
                </a:lnTo>
                <a:lnTo>
                  <a:pt x="674" y="59806"/>
                </a:lnTo>
                <a:lnTo>
                  <a:pt x="5089" y="37305"/>
                </a:lnTo>
                <a:lnTo>
                  <a:pt x="18333" y="17527"/>
                </a:lnTo>
                <a:lnTo>
                  <a:pt x="38250" y="4381"/>
                </a:lnTo>
                <a:lnTo>
                  <a:pt x="60920" y="0"/>
                </a:lnTo>
                <a:lnTo>
                  <a:pt x="83596" y="4381"/>
                </a:lnTo>
                <a:lnTo>
                  <a:pt x="103526" y="17527"/>
                </a:lnTo>
                <a:lnTo>
                  <a:pt x="398361" y="310167"/>
                </a:lnTo>
                <a:lnTo>
                  <a:pt x="693220" y="17527"/>
                </a:lnTo>
                <a:lnTo>
                  <a:pt x="713143" y="4381"/>
                </a:lnTo>
                <a:lnTo>
                  <a:pt x="735807" y="0"/>
                </a:lnTo>
                <a:lnTo>
                  <a:pt x="758475" y="4381"/>
                </a:lnTo>
                <a:lnTo>
                  <a:pt x="778412" y="17527"/>
                </a:lnTo>
                <a:lnTo>
                  <a:pt x="791643" y="37305"/>
                </a:lnTo>
                <a:lnTo>
                  <a:pt x="796053" y="59806"/>
                </a:lnTo>
                <a:lnTo>
                  <a:pt x="791643" y="82307"/>
                </a:lnTo>
                <a:lnTo>
                  <a:pt x="778412" y="102085"/>
                </a:lnTo>
                <a:lnTo>
                  <a:pt x="483553" y="394725"/>
                </a:lnTo>
                <a:lnTo>
                  <a:pt x="778436" y="687366"/>
                </a:lnTo>
                <a:lnTo>
                  <a:pt x="791667" y="707141"/>
                </a:lnTo>
                <a:lnTo>
                  <a:pt x="796077" y="729636"/>
                </a:lnTo>
                <a:lnTo>
                  <a:pt x="791667" y="752135"/>
                </a:lnTo>
                <a:lnTo>
                  <a:pt x="758497" y="785056"/>
                </a:lnTo>
                <a:lnTo>
                  <a:pt x="735828" y="789433"/>
                </a:lnTo>
                <a:lnTo>
                  <a:pt x="724318" y="788339"/>
                </a:lnTo>
                <a:lnTo>
                  <a:pt x="713150" y="785056"/>
                </a:lnTo>
                <a:lnTo>
                  <a:pt x="702670" y="779584"/>
                </a:lnTo>
                <a:lnTo>
                  <a:pt x="693220" y="771924"/>
                </a:lnTo>
                <a:lnTo>
                  <a:pt x="398385" y="479284"/>
                </a:lnTo>
                <a:lnTo>
                  <a:pt x="102875" y="772617"/>
                </a:lnTo>
                <a:lnTo>
                  <a:pt x="93425" y="780278"/>
                </a:lnTo>
                <a:lnTo>
                  <a:pt x="82944" y="785750"/>
                </a:lnTo>
                <a:lnTo>
                  <a:pt x="71777" y="789033"/>
                </a:lnTo>
                <a:lnTo>
                  <a:pt x="60267" y="790127"/>
                </a:lnTo>
                <a:close/>
              </a:path>
            </a:pathLst>
          </a:custGeom>
          <a:solidFill>
            <a:srgbClr val="DD2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9188" y="633241"/>
          <a:ext cx="17208499" cy="6634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093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200" b="1" spc="80">
                          <a:latin typeface="Arial"/>
                          <a:cs typeface="Arial"/>
                        </a:rPr>
                        <a:t>ENGENHARIA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70">
                          <a:latin typeface="Arial"/>
                          <a:cs typeface="Arial"/>
                        </a:rPr>
                        <a:t>SOFTWARE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82">
                <a:tc>
                  <a:txBody>
                    <a:bodyPr/>
                    <a:lstStyle/>
                    <a:p>
                      <a:pPr>
                        <a:lnSpc>
                          <a:spcPts val="383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Compreens</a:t>
                      </a:r>
                      <a:r>
                        <a:rPr sz="3150" spc="-165">
                          <a:latin typeface="Arial"/>
                          <a:cs typeface="Arial"/>
                        </a:rPr>
                        <a:t>ã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o,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melhoria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 </a:t>
                      </a:r>
                      <a:r>
                        <a:rPr sz="3300" spc="-90">
                          <a:latin typeface="Arial"/>
                          <a:cs typeface="Arial"/>
                        </a:rPr>
                        <a:t>rastreabilidade</a:t>
                      </a:r>
                      <a:r>
                        <a:rPr sz="3300" spc="-26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300" spc="-90">
                          <a:latin typeface="Arial"/>
                          <a:cs typeface="Arial"/>
                        </a:rPr>
                        <a:t>cumprimento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 </a:t>
                      </a:r>
                      <a:r>
                        <a:rPr sz="3300" spc="-65">
                          <a:latin typeface="Arial"/>
                          <a:cs typeface="Arial"/>
                        </a:rPr>
                        <a:t>requisito.</a:t>
                      </a:r>
                      <a:r>
                        <a:rPr sz="3300" spc="-65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&amp;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690"/>
                        </a:lnSpc>
                        <a:tabLst>
                          <a:tab pos="2658745" algn="l"/>
                          <a:tab pos="4005579" algn="l"/>
                          <a:tab pos="6830695" algn="l"/>
                        </a:tabLst>
                      </a:pPr>
                      <a:r>
                        <a:rPr sz="3450" spc="-114">
                          <a:latin typeface="Arial"/>
                          <a:cs typeface="Arial"/>
                        </a:rPr>
                        <a:t>Durante	</a:t>
                      </a:r>
                      <a:r>
                        <a:rPr sz="3450" spc="-125">
                          <a:latin typeface="Arial"/>
                          <a:cs typeface="Arial"/>
                        </a:rPr>
                        <a:t>o	</a:t>
                      </a:r>
                      <a:r>
                        <a:rPr sz="3450" spc="-75">
                          <a:latin typeface="Arial"/>
                          <a:cs typeface="Arial"/>
                        </a:rPr>
                        <a:t>processo	</a:t>
                      </a:r>
                      <a:r>
                        <a:rPr sz="3450" spc="-135">
                          <a:latin typeface="Arial"/>
                          <a:cs typeface="Arial"/>
                        </a:rPr>
                        <a:t>de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marL="78740" marR="34925">
                        <a:lnSpc>
                          <a:spcPct val="111600"/>
                        </a:lnSpc>
                        <a:tabLst>
                          <a:tab pos="3776345" algn="l"/>
                          <a:tab pos="5028565" algn="l"/>
                          <a:tab pos="6502400" algn="l"/>
                        </a:tabLst>
                      </a:pPr>
                      <a:r>
                        <a:rPr sz="3450">
                          <a:latin typeface="Arial"/>
                          <a:cs typeface="Arial"/>
                        </a:rPr>
                        <a:t>desenvolvi</a:t>
                      </a:r>
                      <a:r>
                        <a:rPr sz="345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3450">
                          <a:latin typeface="Arial"/>
                          <a:cs typeface="Arial"/>
                        </a:rPr>
                        <a:t>ento,	bem	co</a:t>
                      </a:r>
                      <a:r>
                        <a:rPr sz="345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3450">
                          <a:latin typeface="Arial"/>
                          <a:cs typeface="Arial"/>
                        </a:rPr>
                        <a:t>o	</a:t>
                      </a:r>
                      <a:r>
                        <a:rPr sz="3450" spc="-5">
                          <a:latin typeface="Arial"/>
                          <a:cs typeface="Arial"/>
                        </a:rPr>
                        <a:t>c</a:t>
                      </a:r>
                      <a:r>
                        <a:rPr sz="3450">
                          <a:latin typeface="Arial"/>
                          <a:cs typeface="Arial"/>
                        </a:rPr>
                        <a:t>om  </a:t>
                      </a:r>
                      <a:r>
                        <a:rPr sz="3450" spc="-140">
                          <a:latin typeface="Arial"/>
                          <a:cs typeface="Arial"/>
                        </a:rPr>
                        <a:t>aux</a:t>
                      </a:r>
                      <a:r>
                        <a:rPr sz="3300" spc="-140">
                          <a:latin typeface="Arial"/>
                          <a:cs typeface="Arial"/>
                        </a:rPr>
                        <a:t>í</a:t>
                      </a:r>
                      <a:r>
                        <a:rPr sz="3450" spc="-140">
                          <a:latin typeface="Arial"/>
                          <a:cs typeface="Arial"/>
                        </a:rPr>
                        <a:t>lio</a:t>
                      </a:r>
                      <a:r>
                        <a:rPr sz="3450" spc="-305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30">
                          <a:latin typeface="Arial"/>
                          <a:cs typeface="Arial"/>
                        </a:rPr>
                        <a:t>do</a:t>
                      </a:r>
                      <a:r>
                        <a:rPr sz="3450" spc="-305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35">
                          <a:latin typeface="Arial"/>
                          <a:cs typeface="Arial"/>
                        </a:rPr>
                        <a:t>professor</a:t>
                      </a:r>
                      <a:r>
                        <a:rPr sz="3450" spc="-30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25">
                          <a:latin typeface="Arial"/>
                          <a:cs typeface="Arial"/>
                        </a:rPr>
                        <a:t>e</a:t>
                      </a:r>
                      <a:r>
                        <a:rPr sz="3450" spc="-305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5">
                          <a:latin typeface="Arial"/>
                          <a:cs typeface="Arial"/>
                        </a:rPr>
                        <a:t>monitores.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672">
                <a:tc>
                  <a:txBody>
                    <a:bodyPr/>
                    <a:lstStyle/>
                    <a:p>
                      <a:pPr>
                        <a:lnSpc>
                          <a:spcPts val="3460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95">
                          <a:latin typeface="Arial"/>
                          <a:cs typeface="Arial"/>
                        </a:rPr>
                        <a:t>Diagrama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Classes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75">
                          <a:latin typeface="Arial"/>
                          <a:cs typeface="Arial"/>
                        </a:rPr>
                        <a:t>em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UML.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450" spc="-225">
                          <a:latin typeface="Arial"/>
                          <a:cs typeface="Arial"/>
                        </a:rPr>
                        <a:t>No </a:t>
                      </a:r>
                      <a:r>
                        <a:rPr sz="3450" spc="-75">
                          <a:latin typeface="Arial"/>
                          <a:cs typeface="Arial"/>
                        </a:rPr>
                        <a:t>desenvolvimento </a:t>
                      </a:r>
                      <a:r>
                        <a:rPr sz="3450" spc="-120">
                          <a:latin typeface="Arial"/>
                          <a:cs typeface="Arial"/>
                        </a:rPr>
                        <a:t>como</a:t>
                      </a:r>
                      <a:r>
                        <a:rPr sz="3450" spc="-73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95">
                          <a:latin typeface="Arial"/>
                          <a:cs typeface="Arial"/>
                        </a:rPr>
                        <a:t>um </a:t>
                      </a:r>
                      <a:r>
                        <a:rPr sz="3450" spc="-55">
                          <a:latin typeface="Arial"/>
                          <a:cs typeface="Arial"/>
                        </a:rPr>
                        <a:t>todo.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171">
                <a:tc>
                  <a:txBody>
                    <a:bodyPr/>
                    <a:lstStyle/>
                    <a:p>
                      <a:pPr marL="40005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75">
                          <a:latin typeface="Arial"/>
                          <a:cs typeface="Arial"/>
                        </a:rPr>
                        <a:t>Uso </a:t>
                      </a:r>
                      <a:r>
                        <a:rPr sz="3300" spc="20">
                          <a:latin typeface="Arial"/>
                          <a:cs typeface="Arial"/>
                        </a:rPr>
                        <a:t>efetivo </a:t>
                      </a:r>
                      <a:r>
                        <a:rPr sz="3300" spc="-95">
                          <a:latin typeface="Arial"/>
                          <a:cs typeface="Arial"/>
                        </a:rPr>
                        <a:t>(qui</a:t>
                      </a:r>
                      <a:r>
                        <a:rPr sz="3150" spc="-95">
                          <a:latin typeface="Arial"/>
                          <a:cs typeface="Arial"/>
                        </a:rPr>
                        <a:t>çá</a:t>
                      </a:r>
                      <a:r>
                        <a:rPr sz="3300" spc="-95">
                          <a:latin typeface="Arial"/>
                          <a:cs typeface="Arial"/>
                        </a:rPr>
                        <a:t>) 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intensivo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 </a:t>
                      </a:r>
                      <a:r>
                        <a:rPr sz="3300" spc="-110">
                          <a:latin typeface="Arial"/>
                          <a:cs typeface="Arial"/>
                        </a:rPr>
                        <a:t>padr</a:t>
                      </a:r>
                      <a:r>
                        <a:rPr sz="3150" spc="-110">
                          <a:latin typeface="Arial"/>
                          <a:cs typeface="Arial"/>
                        </a:rPr>
                        <a:t>õ</a:t>
                      </a:r>
                      <a:r>
                        <a:rPr sz="3300" spc="-110">
                          <a:latin typeface="Arial"/>
                          <a:cs typeface="Arial"/>
                        </a:rPr>
                        <a:t>es</a:t>
                      </a:r>
                      <a:r>
                        <a:rPr sz="3300" spc="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spc="-45">
                          <a:latin typeface="Arial"/>
                          <a:cs typeface="Arial"/>
                        </a:rPr>
                        <a:t>projeto </a:t>
                      </a:r>
                      <a:r>
                        <a:rPr sz="3300" spc="-70">
                          <a:latin typeface="Arial"/>
                          <a:cs typeface="Arial"/>
                        </a:rPr>
                        <a:t>(particularmente</a:t>
                      </a:r>
                      <a:r>
                        <a:rPr sz="3300" spc="-54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365">
                          <a:latin typeface="Arial"/>
                          <a:cs typeface="Arial"/>
                        </a:rPr>
                        <a:t>GOF).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3875"/>
                        </a:lnSpc>
                      </a:pPr>
                      <a:r>
                        <a:rPr sz="3450" spc="-190">
                          <a:latin typeface="Arial"/>
                          <a:cs typeface="Arial"/>
                        </a:rPr>
                        <a:t>N</a:t>
                      </a:r>
                      <a:r>
                        <a:rPr sz="3300" spc="-190">
                          <a:latin typeface="Arial"/>
                          <a:cs typeface="Arial"/>
                        </a:rPr>
                        <a:t>ã</a:t>
                      </a:r>
                      <a:r>
                        <a:rPr sz="3450" spc="-190">
                          <a:latin typeface="Arial"/>
                          <a:cs typeface="Arial"/>
                        </a:rPr>
                        <a:t>o</a:t>
                      </a:r>
                      <a:r>
                        <a:rPr sz="345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45">
                          <a:latin typeface="Arial"/>
                          <a:cs typeface="Arial"/>
                        </a:rPr>
                        <a:t>foi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utilizado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40">
                          <a:latin typeface="Arial"/>
                          <a:cs typeface="Arial"/>
                        </a:rPr>
                        <a:t>no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desenvolvimento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25">
                          <a:latin typeface="Arial"/>
                          <a:cs typeface="Arial"/>
                        </a:rPr>
                        <a:t>do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450" spc="-20">
                          <a:latin typeface="Arial"/>
                          <a:cs typeface="Arial"/>
                        </a:rPr>
                        <a:t>software.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1981">
                <a:tc>
                  <a:txBody>
                    <a:bodyPr/>
                    <a:lstStyle/>
                    <a:p>
                      <a:pPr marL="48260" marR="270510">
                        <a:lnSpc>
                          <a:spcPts val="4400"/>
                        </a:lnSpc>
                        <a:spcBef>
                          <a:spcPts val="190"/>
                        </a:spcBef>
                        <a:tabLst>
                          <a:tab pos="356235" algn="l"/>
                          <a:tab pos="1748155" algn="l"/>
                          <a:tab pos="2128520" algn="l"/>
                          <a:tab pos="2786380" algn="l"/>
                          <a:tab pos="3382645" algn="l"/>
                          <a:tab pos="4690745" algn="l"/>
                          <a:tab pos="5299075" algn="l"/>
                          <a:tab pos="7317105" algn="l"/>
                          <a:tab pos="7710170" algn="l"/>
                        </a:tabLst>
                      </a:pPr>
                      <a:r>
                        <a:rPr sz="3300">
                          <a:latin typeface="Arial"/>
                          <a:cs typeface="Arial"/>
                        </a:rPr>
                        <a:t>-	Testes	a	luz	da	Tabela	de	</a:t>
                      </a:r>
                      <a:r>
                        <a:rPr sz="3300" spc="-5">
                          <a:latin typeface="Arial"/>
                          <a:cs typeface="Arial"/>
                        </a:rPr>
                        <a:t>R</a:t>
                      </a:r>
                      <a:r>
                        <a:rPr sz="3300">
                          <a:latin typeface="Arial"/>
                          <a:cs typeface="Arial"/>
                        </a:rPr>
                        <a:t>equisitos	e	do  </a:t>
                      </a:r>
                      <a:r>
                        <a:rPr sz="3300" spc="-195">
                          <a:latin typeface="Arial"/>
                          <a:cs typeface="Arial"/>
                        </a:rPr>
                        <a:t>Diagrama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3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5">
                          <a:latin typeface="Arial"/>
                          <a:cs typeface="Arial"/>
                        </a:rPr>
                        <a:t>Classes.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450" spc="-225">
                          <a:latin typeface="Arial"/>
                          <a:cs typeface="Arial"/>
                        </a:rPr>
                        <a:t>No </a:t>
                      </a:r>
                      <a:r>
                        <a:rPr sz="3450" spc="-75">
                          <a:latin typeface="Arial"/>
                          <a:cs typeface="Arial"/>
                        </a:rPr>
                        <a:t>desenvolvimento </a:t>
                      </a:r>
                      <a:r>
                        <a:rPr sz="3450" spc="-120">
                          <a:latin typeface="Arial"/>
                          <a:cs typeface="Arial"/>
                        </a:rPr>
                        <a:t>como</a:t>
                      </a:r>
                      <a:r>
                        <a:rPr sz="3450" spc="-725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95">
                          <a:latin typeface="Arial"/>
                          <a:cs typeface="Arial"/>
                        </a:rPr>
                        <a:t>um </a:t>
                      </a:r>
                      <a:r>
                        <a:rPr sz="3450" spc="-55">
                          <a:latin typeface="Arial"/>
                          <a:cs typeface="Arial"/>
                        </a:rPr>
                        <a:t>todo.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13</a:t>
            </a:fld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5199" y="1942486"/>
            <a:ext cx="968375" cy="883919"/>
            <a:chOff x="9215199" y="1942486"/>
            <a:chExt cx="968375" cy="883919"/>
          </a:xfrm>
        </p:grpSpPr>
        <p:sp>
          <p:nvSpPr>
            <p:cNvPr id="3" name="object 3"/>
            <p:cNvSpPr/>
            <p:nvPr/>
          </p:nvSpPr>
          <p:spPr>
            <a:xfrm>
              <a:off x="9225555" y="1952842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4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25555" y="1952842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215199" y="4007972"/>
            <a:ext cx="968375" cy="883919"/>
            <a:chOff x="9215199" y="4007972"/>
            <a:chExt cx="968375" cy="883919"/>
          </a:xfrm>
        </p:grpSpPr>
        <p:sp>
          <p:nvSpPr>
            <p:cNvPr id="6" name="object 6"/>
            <p:cNvSpPr/>
            <p:nvPr/>
          </p:nvSpPr>
          <p:spPr>
            <a:xfrm>
              <a:off x="9225555" y="4018328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4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25555" y="4018328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15199" y="5451017"/>
            <a:ext cx="968375" cy="883919"/>
            <a:chOff x="9215199" y="5451017"/>
            <a:chExt cx="968375" cy="883919"/>
          </a:xfrm>
        </p:grpSpPr>
        <p:sp>
          <p:nvSpPr>
            <p:cNvPr id="9" name="object 9"/>
            <p:cNvSpPr/>
            <p:nvPr/>
          </p:nvSpPr>
          <p:spPr>
            <a:xfrm>
              <a:off x="9225555" y="5461373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4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5555" y="5461373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215199" y="6727672"/>
            <a:ext cx="968375" cy="883919"/>
            <a:chOff x="9215199" y="6727672"/>
            <a:chExt cx="968375" cy="883919"/>
          </a:xfrm>
        </p:grpSpPr>
        <p:sp>
          <p:nvSpPr>
            <p:cNvPr id="12" name="object 12"/>
            <p:cNvSpPr/>
            <p:nvPr/>
          </p:nvSpPr>
          <p:spPr>
            <a:xfrm>
              <a:off x="9225555" y="6738028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5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5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5555" y="6738028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5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9173" y="633238"/>
          <a:ext cx="17208499" cy="718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093">
                <a:tc>
                  <a:txBody>
                    <a:bodyPr/>
                    <a:lstStyle/>
                    <a:p>
                      <a:pPr marR="23495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200" b="1" spc="75">
                          <a:latin typeface="Arial"/>
                          <a:cs typeface="Arial"/>
                        </a:rPr>
                        <a:t>EXECUÇÃO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>
                          <a:latin typeface="Arial"/>
                          <a:cs typeface="Arial"/>
                        </a:rPr>
                        <a:t>PROJETO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099">
                <a:tc>
                  <a:txBody>
                    <a:bodyPr/>
                    <a:lstStyle/>
                    <a:p>
                      <a:pPr marL="40005">
                        <a:lnSpc>
                          <a:spcPts val="3329"/>
                        </a:lnSpc>
                        <a:tabLst>
                          <a:tab pos="487045" algn="l"/>
                          <a:tab pos="2153285" algn="l"/>
                          <a:tab pos="2871470" algn="l"/>
                          <a:tab pos="4264660" algn="l"/>
                          <a:tab pos="4982210" algn="l"/>
                          <a:tab pos="6644005" algn="l"/>
                          <a:tab pos="7168515" algn="l"/>
                        </a:tabLst>
                      </a:pPr>
                      <a:r>
                        <a:rPr sz="2950" spc="-55">
                          <a:latin typeface="Arial"/>
                          <a:cs typeface="Arial"/>
                        </a:rPr>
                        <a:t>-	</a:t>
                      </a:r>
                      <a:r>
                        <a:rPr sz="2950" spc="-80">
                          <a:latin typeface="Arial"/>
                          <a:cs typeface="Arial"/>
                        </a:rPr>
                        <a:t>Controle	</a:t>
                      </a:r>
                      <a:r>
                        <a:rPr sz="2950" spc="-110">
                          <a:latin typeface="Arial"/>
                          <a:cs typeface="Arial"/>
                        </a:rPr>
                        <a:t>de	</a:t>
                      </a:r>
                      <a:r>
                        <a:rPr sz="2950" spc="-65">
                          <a:latin typeface="Arial"/>
                          <a:cs typeface="Arial"/>
                        </a:rPr>
                        <a:t>vers</a:t>
                      </a:r>
                      <a:r>
                        <a:rPr sz="2800" spc="-65">
                          <a:latin typeface="Arial"/>
                          <a:cs typeface="Arial"/>
                        </a:rPr>
                        <a:t>ã</a:t>
                      </a:r>
                      <a:r>
                        <a:rPr sz="2950" spc="-65">
                          <a:latin typeface="Arial"/>
                          <a:cs typeface="Arial"/>
                        </a:rPr>
                        <a:t>o	</a:t>
                      </a:r>
                      <a:r>
                        <a:rPr sz="2950" spc="-110">
                          <a:latin typeface="Arial"/>
                          <a:cs typeface="Arial"/>
                        </a:rPr>
                        <a:t>de	</a:t>
                      </a:r>
                      <a:r>
                        <a:rPr sz="2950" spc="-95">
                          <a:latin typeface="Arial"/>
                          <a:cs typeface="Arial"/>
                        </a:rPr>
                        <a:t>modelos	</a:t>
                      </a:r>
                      <a:r>
                        <a:rPr sz="2950" spc="-105">
                          <a:latin typeface="Arial"/>
                          <a:cs typeface="Arial"/>
                        </a:rPr>
                        <a:t>e	</a:t>
                      </a:r>
                      <a:r>
                        <a:rPr sz="2950" spc="-60">
                          <a:latin typeface="Arial"/>
                          <a:cs typeface="Arial"/>
                        </a:rPr>
                        <a:t>c</a:t>
                      </a:r>
                      <a:r>
                        <a:rPr sz="2800" spc="-60">
                          <a:latin typeface="Arial"/>
                          <a:cs typeface="Arial"/>
                        </a:rPr>
                        <a:t>ó</a:t>
                      </a:r>
                      <a:r>
                        <a:rPr sz="2950" spc="-60">
                          <a:latin typeface="Arial"/>
                          <a:cs typeface="Arial"/>
                        </a:rPr>
                        <a:t>digos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40005" marR="22860">
                        <a:lnSpc>
                          <a:spcPct val="110600"/>
                        </a:lnSpc>
                        <a:tabLst>
                          <a:tab pos="2364105" algn="l"/>
                          <a:tab pos="3101975" algn="l"/>
                          <a:tab pos="3952875" algn="l"/>
                          <a:tab pos="4830445" algn="l"/>
                          <a:tab pos="5897880" algn="l"/>
                          <a:tab pos="6539865" algn="l"/>
                          <a:tab pos="7832090" algn="l"/>
                        </a:tabLst>
                      </a:pPr>
                      <a:r>
                        <a:rPr sz="2950">
                          <a:latin typeface="Arial"/>
                          <a:cs typeface="Arial"/>
                        </a:rPr>
                        <a:t>automatizado	(via	SVN	e/ou	afins)	OU	manual	(via  </a:t>
                      </a:r>
                      <a:r>
                        <a:rPr sz="2950" spc="-65">
                          <a:latin typeface="Arial"/>
                          <a:cs typeface="Arial"/>
                        </a:rPr>
                        <a:t>c</a:t>
                      </a:r>
                      <a:r>
                        <a:rPr sz="2800" spc="-65">
                          <a:latin typeface="Arial"/>
                          <a:cs typeface="Arial"/>
                        </a:rPr>
                        <a:t>ó</a:t>
                      </a:r>
                      <a:r>
                        <a:rPr sz="2950" spc="-65">
                          <a:latin typeface="Arial"/>
                          <a:cs typeface="Arial"/>
                        </a:rPr>
                        <a:t>pias </a:t>
                      </a:r>
                      <a:r>
                        <a:rPr sz="2950" spc="-135">
                          <a:latin typeface="Arial"/>
                          <a:cs typeface="Arial"/>
                        </a:rPr>
                        <a:t>manuais).</a:t>
                      </a:r>
                      <a:r>
                        <a:rPr sz="2950" spc="-450">
                          <a:latin typeface="Arial"/>
                          <a:cs typeface="Arial"/>
                        </a:rPr>
                        <a:t> </a:t>
                      </a:r>
                      <a:r>
                        <a:rPr sz="2950" spc="-105">
                          <a:latin typeface="Arial"/>
                          <a:cs typeface="Arial"/>
                        </a:rPr>
                        <a:t>&amp;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40005" marR="22225">
                        <a:lnSpc>
                          <a:spcPct val="110600"/>
                        </a:lnSpc>
                        <a:tabLst>
                          <a:tab pos="1049020" algn="l"/>
                          <a:tab pos="1716405" algn="l"/>
                          <a:tab pos="3110865" algn="l"/>
                          <a:tab pos="4312920" algn="l"/>
                          <a:tab pos="4980940" algn="l"/>
                          <a:tab pos="6096000" algn="l"/>
                          <a:tab pos="6763384" algn="l"/>
                        </a:tabLst>
                      </a:pPr>
                      <a:r>
                        <a:rPr sz="2950">
                          <a:latin typeface="Arial"/>
                          <a:cs typeface="Arial"/>
                        </a:rPr>
                        <a:t>-Uso	de	alguma	forma	de	c</a:t>
                      </a:r>
                      <a:r>
                        <a:rPr sz="2800">
                          <a:latin typeface="Arial"/>
                          <a:cs typeface="Arial"/>
                        </a:rPr>
                        <a:t>ó</a:t>
                      </a:r>
                      <a:r>
                        <a:rPr sz="2950">
                          <a:latin typeface="Arial"/>
                          <a:cs typeface="Arial"/>
                        </a:rPr>
                        <a:t>pia	de	seguran</a:t>
                      </a:r>
                      <a:r>
                        <a:rPr sz="2800">
                          <a:latin typeface="Arial"/>
                          <a:cs typeface="Arial"/>
                        </a:rPr>
                        <a:t>ç</a:t>
                      </a:r>
                      <a:r>
                        <a:rPr sz="2950">
                          <a:latin typeface="Arial"/>
                          <a:cs typeface="Arial"/>
                        </a:rPr>
                        <a:t>a  </a:t>
                      </a:r>
                      <a:r>
                        <a:rPr sz="2950" spc="-114">
                          <a:latin typeface="Arial"/>
                          <a:cs typeface="Arial"/>
                        </a:rPr>
                        <a:t>(backup).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740"/>
                        </a:lnSpc>
                        <a:tabLst>
                          <a:tab pos="873125" algn="l"/>
                          <a:tab pos="4215130" algn="l"/>
                          <a:tab pos="5518785" algn="l"/>
                          <a:tab pos="6389370" algn="l"/>
                        </a:tabLst>
                      </a:pPr>
                      <a:r>
                        <a:rPr sz="3300" spc="-215">
                          <a:latin typeface="Arial"/>
                          <a:cs typeface="Arial"/>
                        </a:rPr>
                        <a:t>No	</a:t>
                      </a:r>
                      <a:r>
                        <a:rPr sz="3300" spc="-75">
                          <a:latin typeface="Arial"/>
                          <a:cs typeface="Arial"/>
                        </a:rPr>
                        <a:t>desenvolvimento	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como	</a:t>
                      </a:r>
                      <a:r>
                        <a:rPr sz="3300" spc="-190">
                          <a:latin typeface="Arial"/>
                          <a:cs typeface="Arial"/>
                        </a:rPr>
                        <a:t>um	</a:t>
                      </a:r>
                      <a:r>
                        <a:rPr sz="3300" spc="-55">
                          <a:latin typeface="Arial"/>
                          <a:cs typeface="Arial"/>
                        </a:rPr>
                        <a:t>todo,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300" spc="-85">
                          <a:latin typeface="Arial"/>
                          <a:cs typeface="Arial"/>
                        </a:rPr>
                        <a:t>utilizando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90">
                          <a:latin typeface="Arial"/>
                          <a:cs typeface="Arial"/>
                        </a:rPr>
                        <a:t>um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35">
                          <a:latin typeface="Arial"/>
                          <a:cs typeface="Arial"/>
                        </a:rPr>
                        <a:t>reposit</a:t>
                      </a:r>
                      <a:r>
                        <a:rPr sz="3150" spc="-35">
                          <a:latin typeface="Arial"/>
                          <a:cs typeface="Arial"/>
                        </a:rPr>
                        <a:t>ó</a:t>
                      </a:r>
                      <a:r>
                        <a:rPr sz="3300" spc="-35">
                          <a:latin typeface="Arial"/>
                          <a:cs typeface="Arial"/>
                        </a:rPr>
                        <a:t>rio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5">
                          <a:latin typeface="Arial"/>
                          <a:cs typeface="Arial"/>
                        </a:rPr>
                        <a:t>no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0">
                          <a:latin typeface="Arial"/>
                          <a:cs typeface="Arial"/>
                        </a:rPr>
                        <a:t>Github.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6060">
                <a:tc>
                  <a:txBody>
                    <a:bodyPr/>
                    <a:lstStyle/>
                    <a:p>
                      <a:pPr>
                        <a:lnSpc>
                          <a:spcPts val="3390"/>
                        </a:lnSpc>
                      </a:pPr>
                      <a:r>
                        <a:rPr sz="3150" spc="-60">
                          <a:latin typeface="Arial"/>
                          <a:cs typeface="Arial"/>
                        </a:rPr>
                        <a:t>-</a:t>
                      </a:r>
                      <a:r>
                        <a:rPr sz="315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Reuni</a:t>
                      </a:r>
                      <a:r>
                        <a:rPr sz="3000" spc="-140">
                          <a:latin typeface="Arial"/>
                          <a:cs typeface="Arial"/>
                        </a:rPr>
                        <a:t>õ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es</a:t>
                      </a:r>
                      <a:r>
                        <a:rPr sz="315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100">
                          <a:latin typeface="Arial"/>
                          <a:cs typeface="Arial"/>
                        </a:rPr>
                        <a:t>com</a:t>
                      </a:r>
                      <a:r>
                        <a:rPr sz="315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110">
                          <a:latin typeface="Arial"/>
                          <a:cs typeface="Arial"/>
                        </a:rPr>
                        <a:t>o</a:t>
                      </a:r>
                      <a:r>
                        <a:rPr sz="315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professor</a:t>
                      </a:r>
                      <a:r>
                        <a:rPr sz="315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150">
                          <a:latin typeface="Arial"/>
                          <a:cs typeface="Arial"/>
                        </a:rPr>
                        <a:t>para</a:t>
                      </a:r>
                      <a:r>
                        <a:rPr sz="315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114">
                          <a:latin typeface="Arial"/>
                          <a:cs typeface="Arial"/>
                        </a:rPr>
                        <a:t>acompanhamento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3150" spc="-114">
                          <a:latin typeface="Arial"/>
                          <a:cs typeface="Arial"/>
                        </a:rPr>
                        <a:t>do </a:t>
                      </a:r>
                      <a:r>
                        <a:rPr sz="3150" spc="-105">
                          <a:latin typeface="Arial"/>
                          <a:cs typeface="Arial"/>
                        </a:rPr>
                        <a:t>andamento </a:t>
                      </a:r>
                      <a:r>
                        <a:rPr sz="3150" spc="-114">
                          <a:latin typeface="Arial"/>
                          <a:cs typeface="Arial"/>
                        </a:rPr>
                        <a:t>do</a:t>
                      </a:r>
                      <a:r>
                        <a:rPr sz="3150" spc="-610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55">
                          <a:latin typeface="Arial"/>
                          <a:cs typeface="Arial"/>
                        </a:rPr>
                        <a:t>projeto.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1069975" algn="l"/>
                          <a:tab pos="2601595" algn="l"/>
                          <a:tab pos="4435475" algn="l"/>
                          <a:tab pos="5830570" algn="l"/>
                          <a:tab pos="6189345" algn="l"/>
                        </a:tabLst>
                      </a:pPr>
                      <a:r>
                        <a:rPr sz="3000" spc="-140">
                          <a:latin typeface="Arial"/>
                          <a:cs typeface="Arial"/>
                        </a:rPr>
                        <a:t>Cinco	</a:t>
                      </a:r>
                      <a:r>
                        <a:rPr sz="3000" spc="-80">
                          <a:latin typeface="Arial"/>
                          <a:cs typeface="Arial"/>
                        </a:rPr>
                        <a:t>reuni</a:t>
                      </a:r>
                      <a:r>
                        <a:rPr sz="2850" spc="-80">
                          <a:latin typeface="Arial"/>
                          <a:cs typeface="Arial"/>
                        </a:rPr>
                        <a:t>õ</a:t>
                      </a:r>
                      <a:r>
                        <a:rPr sz="3000" spc="-80">
                          <a:latin typeface="Arial"/>
                          <a:cs typeface="Arial"/>
                        </a:rPr>
                        <a:t>es	</a:t>
                      </a:r>
                      <a:r>
                        <a:rPr sz="3000" spc="-125">
                          <a:latin typeface="Arial"/>
                          <a:cs typeface="Arial"/>
                        </a:rPr>
                        <a:t>realizadas,	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durante	</a:t>
                      </a:r>
                      <a:r>
                        <a:rPr sz="3000" spc="-110">
                          <a:latin typeface="Arial"/>
                          <a:cs typeface="Arial"/>
                        </a:rPr>
                        <a:t>o	</a:t>
                      </a:r>
                      <a:r>
                        <a:rPr sz="3000" spc="-90">
                          <a:latin typeface="Arial"/>
                          <a:cs typeface="Arial"/>
                        </a:rPr>
                        <a:t>hor</a:t>
                      </a:r>
                      <a:r>
                        <a:rPr sz="2850" spc="-90">
                          <a:latin typeface="Arial"/>
                          <a:cs typeface="Arial"/>
                        </a:rPr>
                        <a:t>á</a:t>
                      </a:r>
                      <a:r>
                        <a:rPr sz="3000" spc="-90">
                          <a:latin typeface="Arial"/>
                          <a:cs typeface="Arial"/>
                        </a:rPr>
                        <a:t>rio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spc="-160">
                          <a:latin typeface="Arial"/>
                          <a:cs typeface="Arial"/>
                        </a:rPr>
                        <a:t>da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65">
                          <a:latin typeface="Arial"/>
                          <a:cs typeface="Arial"/>
                        </a:rPr>
                        <a:t>aula.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483">
                <a:tc>
                  <a:txBody>
                    <a:bodyPr/>
                    <a:lstStyle/>
                    <a:p>
                      <a:pPr marL="15875">
                        <a:lnSpc>
                          <a:spcPts val="3465"/>
                        </a:lnSpc>
                        <a:tabLst>
                          <a:tab pos="454659" algn="l"/>
                          <a:tab pos="2336800" algn="l"/>
                          <a:tab pos="3380104" algn="l"/>
                          <a:tab pos="5011420" algn="l"/>
                          <a:tab pos="5734050" algn="l"/>
                          <a:tab pos="7621905" algn="l"/>
                        </a:tabLst>
                      </a:pPr>
                      <a:r>
                        <a:rPr sz="3250" spc="-70">
                          <a:latin typeface="Arial"/>
                          <a:cs typeface="Arial"/>
                        </a:rPr>
                        <a:t>-	</a:t>
                      </a:r>
                      <a:r>
                        <a:rPr sz="3250" spc="-160">
                          <a:latin typeface="Arial"/>
                          <a:cs typeface="Arial"/>
                        </a:rPr>
                        <a:t>Reuni</a:t>
                      </a:r>
                      <a:r>
                        <a:rPr sz="3100" spc="-160">
                          <a:latin typeface="Arial"/>
                          <a:cs typeface="Arial"/>
                        </a:rPr>
                        <a:t>õ</a:t>
                      </a:r>
                      <a:r>
                        <a:rPr sz="3250" spc="-160">
                          <a:latin typeface="Arial"/>
                          <a:cs typeface="Arial"/>
                        </a:rPr>
                        <a:t>es	</a:t>
                      </a:r>
                      <a:r>
                        <a:rPr sz="3250" spc="-125">
                          <a:latin typeface="Arial"/>
                          <a:cs typeface="Arial"/>
                        </a:rPr>
                        <a:t>com	</a:t>
                      </a:r>
                      <a:r>
                        <a:rPr sz="3250" spc="-65">
                          <a:latin typeface="Arial"/>
                          <a:cs typeface="Arial"/>
                        </a:rPr>
                        <a:t>monitor	</a:t>
                      </a:r>
                      <a:r>
                        <a:rPr sz="3250" spc="-185">
                          <a:latin typeface="Arial"/>
                          <a:cs typeface="Arial"/>
                        </a:rPr>
                        <a:t>da	</a:t>
                      </a:r>
                      <a:r>
                        <a:rPr sz="3250" spc="-95">
                          <a:latin typeface="Arial"/>
                          <a:cs typeface="Arial"/>
                        </a:rPr>
                        <a:t>disciplina	</a:t>
                      </a:r>
                      <a:r>
                        <a:rPr sz="3250" spc="-165">
                          <a:latin typeface="Arial"/>
                          <a:cs typeface="Arial"/>
                        </a:rPr>
                        <a:t>para</a:t>
                      </a:r>
                      <a:endParaRPr sz="3250">
                        <a:latin typeface="Arial"/>
                        <a:cs typeface="Arial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3250" spc="-135">
                          <a:latin typeface="Arial"/>
                          <a:cs typeface="Arial"/>
                        </a:rPr>
                        <a:t>acompanhamento</a:t>
                      </a:r>
                      <a:r>
                        <a:rPr sz="325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35">
                          <a:latin typeface="Arial"/>
                          <a:cs typeface="Arial"/>
                        </a:rPr>
                        <a:t>do</a:t>
                      </a:r>
                      <a:r>
                        <a:rPr sz="325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25">
                          <a:latin typeface="Arial"/>
                          <a:cs typeface="Arial"/>
                        </a:rPr>
                        <a:t>andamento</a:t>
                      </a:r>
                      <a:r>
                        <a:rPr sz="325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35">
                          <a:latin typeface="Arial"/>
                          <a:cs typeface="Arial"/>
                        </a:rPr>
                        <a:t>do</a:t>
                      </a:r>
                      <a:r>
                        <a:rPr sz="325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70">
                          <a:latin typeface="Arial"/>
                          <a:cs typeface="Arial"/>
                        </a:rPr>
                        <a:t>projeto.</a:t>
                      </a:r>
                      <a:endParaRPr sz="3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575"/>
                        </a:lnSpc>
                        <a:tabLst>
                          <a:tab pos="1452880" algn="l"/>
                          <a:tab pos="3432810" algn="l"/>
                          <a:tab pos="5661025" algn="l"/>
                          <a:tab pos="6876415" algn="l"/>
                        </a:tabLst>
                      </a:pPr>
                      <a:r>
                        <a:rPr sz="3350" spc="-185">
                          <a:latin typeface="Arial"/>
                          <a:cs typeface="Arial"/>
                        </a:rPr>
                        <a:t>Treze	</a:t>
                      </a:r>
                      <a:r>
                        <a:rPr sz="3350" spc="-100">
                          <a:latin typeface="Arial"/>
                          <a:cs typeface="Arial"/>
                        </a:rPr>
                        <a:t>reuni</a:t>
                      </a:r>
                      <a:r>
                        <a:rPr sz="3200" spc="-100">
                          <a:latin typeface="Arial"/>
                          <a:cs typeface="Arial"/>
                        </a:rPr>
                        <a:t>õ</a:t>
                      </a:r>
                      <a:r>
                        <a:rPr sz="3350" spc="-100">
                          <a:latin typeface="Arial"/>
                          <a:cs typeface="Arial"/>
                        </a:rPr>
                        <a:t>es	</a:t>
                      </a:r>
                      <a:r>
                        <a:rPr sz="3350" spc="-135">
                          <a:latin typeface="Arial"/>
                          <a:cs typeface="Arial"/>
                        </a:rPr>
                        <a:t>realizadas	</a:t>
                      </a:r>
                      <a:r>
                        <a:rPr sz="3350" spc="-120">
                          <a:latin typeface="Arial"/>
                          <a:cs typeface="Arial"/>
                        </a:rPr>
                        <a:t>com	</a:t>
                      </a:r>
                      <a:r>
                        <a:rPr sz="3350" spc="-70">
                          <a:latin typeface="Arial"/>
                          <a:cs typeface="Arial"/>
                        </a:rPr>
                        <a:t>os</a:t>
                      </a:r>
                      <a:endParaRPr sz="335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3350" spc="-80">
                          <a:latin typeface="Arial"/>
                          <a:cs typeface="Arial"/>
                        </a:rPr>
                        <a:t>monitores.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666">
                <a:tc>
                  <a:txBody>
                    <a:bodyPr/>
                    <a:lstStyle/>
                    <a:p>
                      <a:pPr marL="4445">
                        <a:lnSpc>
                          <a:spcPts val="3470"/>
                        </a:lnSpc>
                      </a:pPr>
                      <a:r>
                        <a:rPr sz="325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250" spc="-155">
                          <a:latin typeface="Arial"/>
                          <a:cs typeface="Arial"/>
                        </a:rPr>
                        <a:t>Revis</a:t>
                      </a:r>
                      <a:r>
                        <a:rPr sz="3100" spc="-155">
                          <a:latin typeface="Arial"/>
                          <a:cs typeface="Arial"/>
                        </a:rPr>
                        <a:t>ã</a:t>
                      </a:r>
                      <a:r>
                        <a:rPr sz="3250" spc="-155">
                          <a:latin typeface="Arial"/>
                          <a:cs typeface="Arial"/>
                        </a:rPr>
                        <a:t>o </a:t>
                      </a:r>
                      <a:r>
                        <a:rPr sz="3250" spc="-135">
                          <a:latin typeface="Arial"/>
                          <a:cs typeface="Arial"/>
                        </a:rPr>
                        <a:t>de </a:t>
                      </a:r>
                      <a:r>
                        <a:rPr sz="3250" spc="-90">
                          <a:latin typeface="Arial"/>
                          <a:cs typeface="Arial"/>
                        </a:rPr>
                        <a:t>trabalho </a:t>
                      </a:r>
                      <a:r>
                        <a:rPr sz="3250" spc="-10">
                          <a:latin typeface="Arial"/>
                          <a:cs typeface="Arial"/>
                        </a:rPr>
                        <a:t>escrito </a:t>
                      </a:r>
                      <a:r>
                        <a:rPr sz="3250" spc="-135">
                          <a:latin typeface="Arial"/>
                          <a:cs typeface="Arial"/>
                        </a:rPr>
                        <a:t>de </a:t>
                      </a:r>
                      <a:r>
                        <a:rPr sz="3250" spc="-55">
                          <a:latin typeface="Arial"/>
                          <a:cs typeface="Arial"/>
                        </a:rPr>
                        <a:t>outra </a:t>
                      </a:r>
                      <a:r>
                        <a:rPr sz="3250" spc="-135">
                          <a:latin typeface="Arial"/>
                          <a:cs typeface="Arial"/>
                        </a:rPr>
                        <a:t>equipe</a:t>
                      </a:r>
                      <a:r>
                        <a:rPr sz="3250" spc="190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30">
                          <a:latin typeface="Arial"/>
                          <a:cs typeface="Arial"/>
                        </a:rPr>
                        <a:t>e</a:t>
                      </a:r>
                      <a:endParaRPr sz="3250">
                        <a:latin typeface="Arial"/>
                        <a:cs typeface="Arial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50" spc="-95">
                          <a:latin typeface="Arial"/>
                          <a:cs typeface="Arial"/>
                        </a:rPr>
                        <a:t>vice-versa.</a:t>
                      </a:r>
                      <a:endParaRPr sz="3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000" spc="-185">
                          <a:latin typeface="Arial"/>
                          <a:cs typeface="Arial"/>
                        </a:rPr>
                        <a:t>Dupla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14">
                          <a:latin typeface="Arial"/>
                          <a:cs typeface="Arial"/>
                        </a:rPr>
                        <a:t>Jo</a:t>
                      </a:r>
                      <a:r>
                        <a:rPr sz="2850" spc="-114">
                          <a:latin typeface="Arial"/>
                          <a:cs typeface="Arial"/>
                        </a:rPr>
                        <a:t>ã</a:t>
                      </a:r>
                      <a:r>
                        <a:rPr sz="3000" spc="-114">
                          <a:latin typeface="Arial"/>
                          <a:cs typeface="Arial"/>
                        </a:rPr>
                        <a:t>o</a:t>
                      </a:r>
                      <a:r>
                        <a:rPr sz="300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35">
                          <a:latin typeface="Arial"/>
                          <a:cs typeface="Arial"/>
                        </a:rPr>
                        <a:t>Vitor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20">
                          <a:latin typeface="Arial"/>
                          <a:cs typeface="Arial"/>
                        </a:rPr>
                        <a:t>e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60">
                          <a:latin typeface="Arial"/>
                          <a:cs typeface="Arial"/>
                        </a:rPr>
                        <a:t>Guilherme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95">
                          <a:latin typeface="Arial"/>
                          <a:cs typeface="Arial"/>
                        </a:rPr>
                        <a:t>Saito.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14</a:t>
            </a:fld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24127"/>
            <a:ext cx="18288000" cy="7762875"/>
          </a:xfrm>
          <a:custGeom>
            <a:avLst/>
            <a:gdLst/>
            <a:ahLst/>
            <a:cxnLst/>
            <a:rect l="l" t="t" r="r" b="b"/>
            <a:pathLst>
              <a:path w="18288000" h="7762875">
                <a:moveTo>
                  <a:pt x="0" y="7762875"/>
                </a:moveTo>
                <a:lnTo>
                  <a:pt x="18288000" y="7762875"/>
                </a:lnTo>
                <a:lnTo>
                  <a:pt x="18288000" y="0"/>
                </a:lnTo>
                <a:lnTo>
                  <a:pt x="0" y="0"/>
                </a:lnTo>
                <a:lnTo>
                  <a:pt x="0" y="7762875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 anchor="t"/>
          <a:lstStyle/>
          <a:p>
            <a:endParaRPr lang="en-US" sz="4000" b="1">
              <a:solidFill>
                <a:srgbClr val="262626"/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8288000" cy="2524125"/>
            <a:chOff x="0" y="2"/>
            <a:chExt cx="18288000" cy="2524125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0"/>
                  </a:move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92907"/>
              <a:ext cx="3419475" cy="2326640"/>
            </a:xfrm>
            <a:custGeom>
              <a:avLst/>
              <a:gdLst/>
              <a:ahLst/>
              <a:cxnLst/>
              <a:rect l="l" t="t" r="r" b="b"/>
              <a:pathLst>
                <a:path w="3419475" h="2326640">
                  <a:moveTo>
                    <a:pt x="3419231" y="2326406"/>
                  </a:moveTo>
                  <a:lnTo>
                    <a:pt x="0" y="2326406"/>
                  </a:lnTo>
                  <a:lnTo>
                    <a:pt x="0" y="0"/>
                  </a:lnTo>
                  <a:lnTo>
                    <a:pt x="3419231" y="2326406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41654" y="3409949"/>
            <a:ext cx="13091794" cy="1729739"/>
            <a:chOff x="241654" y="3409949"/>
            <a:chExt cx="13091794" cy="1729739"/>
          </a:xfrm>
        </p:grpSpPr>
        <p:sp>
          <p:nvSpPr>
            <p:cNvPr id="7" name="object 7"/>
            <p:cNvSpPr/>
            <p:nvPr/>
          </p:nvSpPr>
          <p:spPr>
            <a:xfrm>
              <a:off x="241642" y="3409949"/>
              <a:ext cx="12792075" cy="1486535"/>
            </a:xfrm>
            <a:custGeom>
              <a:avLst/>
              <a:gdLst/>
              <a:ahLst/>
              <a:cxnLst/>
              <a:rect l="l" t="t" r="r" b="b"/>
              <a:pathLst>
                <a:path w="12792075" h="1486535">
                  <a:moveTo>
                    <a:pt x="12792075" y="0"/>
                  </a:moveTo>
                  <a:lnTo>
                    <a:pt x="0" y="0"/>
                  </a:lnTo>
                  <a:lnTo>
                    <a:pt x="0" y="319989"/>
                  </a:lnTo>
                  <a:lnTo>
                    <a:pt x="0" y="1485912"/>
                  </a:lnTo>
                  <a:lnTo>
                    <a:pt x="12792075" y="1485912"/>
                  </a:lnTo>
                  <a:lnTo>
                    <a:pt x="12792075" y="319989"/>
                  </a:lnTo>
                  <a:lnTo>
                    <a:pt x="12792075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942" y="3729928"/>
              <a:ext cx="12906375" cy="1409700"/>
            </a:xfrm>
            <a:custGeom>
              <a:avLst/>
              <a:gdLst/>
              <a:ahLst/>
              <a:cxnLst/>
              <a:rect l="l" t="t" r="r" b="b"/>
              <a:pathLst>
                <a:path w="12906375" h="1409700">
                  <a:moveTo>
                    <a:pt x="12906375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12906375" y="0"/>
                  </a:lnTo>
                  <a:lnTo>
                    <a:pt x="12906375" y="140970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1654" y="5688085"/>
            <a:ext cx="13091794" cy="1679575"/>
            <a:chOff x="241654" y="5688085"/>
            <a:chExt cx="13091794" cy="1679575"/>
          </a:xfrm>
        </p:grpSpPr>
        <p:sp>
          <p:nvSpPr>
            <p:cNvPr id="10" name="object 10"/>
            <p:cNvSpPr/>
            <p:nvPr/>
          </p:nvSpPr>
          <p:spPr>
            <a:xfrm>
              <a:off x="241642" y="5688088"/>
              <a:ext cx="12792075" cy="1485900"/>
            </a:xfrm>
            <a:custGeom>
              <a:avLst/>
              <a:gdLst/>
              <a:ahLst/>
              <a:cxnLst/>
              <a:rect l="l" t="t" r="r" b="b"/>
              <a:pathLst>
                <a:path w="12792075" h="1485900">
                  <a:moveTo>
                    <a:pt x="12792075" y="0"/>
                  </a:moveTo>
                  <a:lnTo>
                    <a:pt x="0" y="0"/>
                  </a:lnTo>
                  <a:lnTo>
                    <a:pt x="0" y="269659"/>
                  </a:lnTo>
                  <a:lnTo>
                    <a:pt x="0" y="1485900"/>
                  </a:lnTo>
                  <a:lnTo>
                    <a:pt x="12792075" y="1485900"/>
                  </a:lnTo>
                  <a:lnTo>
                    <a:pt x="12792075" y="269659"/>
                  </a:lnTo>
                  <a:lnTo>
                    <a:pt x="12792075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942" y="5957742"/>
              <a:ext cx="12906375" cy="1409700"/>
            </a:xfrm>
            <a:custGeom>
              <a:avLst/>
              <a:gdLst/>
              <a:ahLst/>
              <a:cxnLst/>
              <a:rect l="l" t="t" r="r" b="b"/>
              <a:pathLst>
                <a:path w="12906375" h="1409700">
                  <a:moveTo>
                    <a:pt x="12906375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12906375" y="0"/>
                  </a:lnTo>
                  <a:lnTo>
                    <a:pt x="12906375" y="140970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41654" y="8045348"/>
            <a:ext cx="13180060" cy="1686560"/>
            <a:chOff x="241654" y="8045348"/>
            <a:chExt cx="13180060" cy="1686560"/>
          </a:xfrm>
        </p:grpSpPr>
        <p:sp>
          <p:nvSpPr>
            <p:cNvPr id="13" name="object 13"/>
            <p:cNvSpPr/>
            <p:nvPr/>
          </p:nvSpPr>
          <p:spPr>
            <a:xfrm>
              <a:off x="241642" y="8045361"/>
              <a:ext cx="12792075" cy="1485900"/>
            </a:xfrm>
            <a:custGeom>
              <a:avLst/>
              <a:gdLst/>
              <a:ahLst/>
              <a:cxnLst/>
              <a:rect l="l" t="t" r="r" b="b"/>
              <a:pathLst>
                <a:path w="12792075" h="1485900">
                  <a:moveTo>
                    <a:pt x="12792075" y="0"/>
                  </a:moveTo>
                  <a:lnTo>
                    <a:pt x="0" y="0"/>
                  </a:lnTo>
                  <a:lnTo>
                    <a:pt x="0" y="276694"/>
                  </a:lnTo>
                  <a:lnTo>
                    <a:pt x="0" y="1485900"/>
                  </a:lnTo>
                  <a:lnTo>
                    <a:pt x="12792075" y="1485900"/>
                  </a:lnTo>
                  <a:lnTo>
                    <a:pt x="12792075" y="276694"/>
                  </a:lnTo>
                  <a:lnTo>
                    <a:pt x="12792075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4974" y="8322045"/>
              <a:ext cx="12906375" cy="1409700"/>
            </a:xfrm>
            <a:custGeom>
              <a:avLst/>
              <a:gdLst/>
              <a:ahLst/>
              <a:cxnLst/>
              <a:rect l="l" t="t" r="r" b="b"/>
              <a:pathLst>
                <a:path w="12906375" h="1409700">
                  <a:moveTo>
                    <a:pt x="12906375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12906375" y="0"/>
                  </a:lnTo>
                  <a:lnTo>
                    <a:pt x="12906375" y="140970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4974" y="8322045"/>
            <a:ext cx="12519025" cy="120967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277495" rIns="0" bIns="0" rtlCol="0">
            <a:spAutoFit/>
          </a:bodyPr>
          <a:lstStyle/>
          <a:p>
            <a:pPr marL="932815">
              <a:lnSpc>
                <a:spcPts val="7334"/>
              </a:lnSpc>
              <a:spcBef>
                <a:spcPts val="2185"/>
              </a:spcBef>
            </a:pPr>
            <a:r>
              <a:rPr sz="6750" b="1" spc="555">
                <a:solidFill>
                  <a:srgbClr val="D9D9D9"/>
                </a:solidFill>
                <a:latin typeface="Arial"/>
                <a:cs typeface="Arial"/>
              </a:rPr>
              <a:t>PORCENTAGEM</a:t>
            </a:r>
            <a:r>
              <a:rPr sz="6750" b="1" spc="76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6750" b="1" spc="465">
                <a:solidFill>
                  <a:srgbClr val="D9D9D9"/>
                </a:solidFill>
                <a:latin typeface="Arial"/>
                <a:cs typeface="Arial"/>
              </a:rPr>
              <a:t>TOTAL</a:t>
            </a:r>
            <a:endParaRPr sz="6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904" y="389568"/>
            <a:ext cx="17362267" cy="2024272"/>
          </a:xfrm>
          <a:prstGeom prst="rect">
            <a:avLst/>
          </a:prstGeom>
        </p:spPr>
        <p:txBody>
          <a:bodyPr vert="horz" wrap="square" lIns="0" tIns="125095" rIns="0" bIns="0" rtlCol="0" anchor="t">
            <a:spAutoFit/>
          </a:bodyPr>
          <a:lstStyle/>
          <a:p>
            <a:pPr marL="6740525" marR="5080" indent="-4629150">
              <a:lnSpc>
                <a:spcPts val="7380"/>
              </a:lnSpc>
              <a:spcBef>
                <a:spcPts val="985"/>
              </a:spcBef>
            </a:pPr>
            <a:r>
              <a:rPr sz="6750" b="1" spc="555">
                <a:solidFill>
                  <a:srgbClr val="D9D9D9"/>
                </a:solidFill>
                <a:latin typeface="Arial"/>
                <a:cs typeface="Arial"/>
              </a:rPr>
              <a:t>PORCENTAGEM </a:t>
            </a:r>
            <a:r>
              <a:rPr sz="6750" b="1" spc="-15">
                <a:solidFill>
                  <a:srgbClr val="D9D9D9"/>
                </a:solidFill>
                <a:latin typeface="Arial"/>
                <a:cs typeface="Arial"/>
              </a:rPr>
              <a:t>DE </a:t>
            </a:r>
            <a:r>
              <a:rPr sz="6750" b="1" spc="605">
                <a:solidFill>
                  <a:srgbClr val="D9D9D9"/>
                </a:solidFill>
                <a:latin typeface="Arial"/>
                <a:cs typeface="Arial"/>
              </a:rPr>
              <a:t>CONCEITOS</a:t>
            </a:r>
            <a:r>
              <a:rPr lang="pt-BR" sz="6750" b="1" spc="605">
                <a:solidFill>
                  <a:srgbClr val="D9D9D9"/>
                </a:solidFill>
                <a:latin typeface="Arial"/>
                <a:cs typeface="Arial"/>
              </a:rPr>
              <a:t>  </a:t>
            </a:r>
            <a:endParaRPr lang="pt-BR" sz="6750" b="1" spc="1035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67327" y="8380655"/>
            <a:ext cx="3111499" cy="1056058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6750" b="1" spc="1310">
                <a:latin typeface="Arial"/>
                <a:cs typeface="Arial"/>
              </a:rPr>
              <a:t>8</a:t>
            </a:r>
            <a:r>
              <a:rPr lang="pt-BR" sz="6750" b="1" spc="1320">
                <a:latin typeface="Arial"/>
                <a:cs typeface="Arial"/>
              </a:rPr>
              <a:t>7</a:t>
            </a:r>
            <a:r>
              <a:rPr lang="pt-BR" sz="6750" b="1" spc="894">
                <a:latin typeface="Arial"/>
                <a:cs typeface="Arial"/>
              </a:rPr>
              <a:t>,9</a:t>
            </a:r>
            <a:r>
              <a:rPr sz="6750" b="1" spc="655">
                <a:latin typeface="Arial"/>
                <a:cs typeface="Arial"/>
              </a:rPr>
              <a:t>%</a:t>
            </a:r>
            <a:endParaRPr sz="6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21" y="26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40"/>
              </a:lnSpc>
            </a:pPr>
            <a:fld id="{81D60167-4931-47E6-BA6A-407CBD079E47}" type="slidenum">
              <a:rPr sz="2500" spc="100" dirty="0"/>
              <a:t>15</a:t>
            </a:fld>
            <a:endParaRPr sz="2500"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1A9C8B15-B2EA-4165-AE9B-3F7E5B3B570A}"/>
              </a:ext>
            </a:extLst>
          </p:cNvPr>
          <p:cNvSpPr txBox="1"/>
          <p:nvPr/>
        </p:nvSpPr>
        <p:spPr>
          <a:xfrm>
            <a:off x="1490977" y="3744582"/>
            <a:ext cx="11755071" cy="1070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68275" rIns="0" bIns="0" rtlCol="0" anchor="t">
            <a:spAutoFit/>
          </a:bodyPr>
          <a:lstStyle/>
          <a:p>
            <a:pPr marL="723265">
              <a:spcBef>
                <a:spcPts val="1325"/>
              </a:spcBef>
            </a:pPr>
            <a:r>
              <a:rPr lang="pt-BR" sz="5850" b="1" spc="-830">
                <a:solidFill>
                  <a:srgbClr val="D9D9D9"/>
                </a:solidFill>
                <a:latin typeface="Arial"/>
                <a:cs typeface="Arial"/>
              </a:rPr>
              <a:t>R E Q U I S I T O S   C U M P R I D O S              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C0C33D-9963-45AF-8356-4508634388B1}"/>
              </a:ext>
            </a:extLst>
          </p:cNvPr>
          <p:cNvSpPr txBox="1"/>
          <p:nvPr/>
        </p:nvSpPr>
        <p:spPr>
          <a:xfrm>
            <a:off x="4108939" y="6175130"/>
            <a:ext cx="13674967" cy="11310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5850" b="1">
                <a:solidFill>
                  <a:srgbClr val="D9D9D9"/>
                </a:solidFill>
                <a:latin typeface="Arial"/>
                <a:cs typeface="Arial"/>
              </a:rPr>
              <a:t>CONCEITOS                             </a:t>
            </a:r>
            <a:r>
              <a:rPr lang="pt-BR" sz="6750" b="1">
                <a:latin typeface="Arial"/>
                <a:cs typeface="Arial"/>
              </a:rPr>
              <a:t>87,5 %</a:t>
            </a:r>
            <a:endParaRPr lang="pt-BR" sz="6750" b="1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83A6C6-F77A-44EF-B716-AF5ED40489A9}"/>
              </a:ext>
            </a:extLst>
          </p:cNvPr>
          <p:cNvSpPr txBox="1"/>
          <p:nvPr/>
        </p:nvSpPr>
        <p:spPr>
          <a:xfrm>
            <a:off x="14308016" y="3830514"/>
            <a:ext cx="3461237" cy="11310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5850" b="1">
                <a:solidFill>
                  <a:srgbClr val="D9D9D9"/>
                </a:solidFill>
                <a:latin typeface="Arial"/>
                <a:cs typeface="Arial"/>
              </a:rPr>
              <a:t> </a:t>
            </a:r>
            <a:r>
              <a:rPr lang="pt-BR" sz="6750" b="1">
                <a:latin typeface="Arial"/>
                <a:cs typeface="Arial"/>
              </a:rPr>
              <a:t>88,3 %</a:t>
            </a:r>
            <a:endParaRPr lang="pt-BR" sz="6750" b="1">
              <a:solidFill>
                <a:srgbClr val="D9D9D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2524124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08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7060" y="152519"/>
            <a:ext cx="15993110" cy="199771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891279" marR="5080" indent="-3879215">
              <a:lnSpc>
                <a:spcPts val="7380"/>
              </a:lnSpc>
              <a:spcBef>
                <a:spcPts val="985"/>
              </a:spcBef>
            </a:pPr>
            <a:r>
              <a:rPr sz="6750" spc="509"/>
              <a:t>JUSTIFICATIVAS </a:t>
            </a:r>
            <a:r>
              <a:rPr sz="6750" spc="490"/>
              <a:t>DA </a:t>
            </a:r>
            <a:r>
              <a:rPr sz="6750" spc="680"/>
              <a:t>UTILIZAÇÃO  </a:t>
            </a:r>
            <a:r>
              <a:rPr sz="6750" spc="565"/>
              <a:t>DOS</a:t>
            </a:r>
            <a:r>
              <a:rPr sz="6750" spc="785"/>
              <a:t> </a:t>
            </a:r>
            <a:r>
              <a:rPr sz="6750" spc="605"/>
              <a:t>CONCEITOS</a:t>
            </a:r>
            <a:endParaRPr sz="6750"/>
          </a:p>
        </p:txBody>
      </p:sp>
      <p:grpSp>
        <p:nvGrpSpPr>
          <p:cNvPr id="6" name="object 6"/>
          <p:cNvGrpSpPr/>
          <p:nvPr/>
        </p:nvGrpSpPr>
        <p:grpSpPr>
          <a:xfrm>
            <a:off x="241654" y="3409949"/>
            <a:ext cx="2137410" cy="1729739"/>
            <a:chOff x="241654" y="3409949"/>
            <a:chExt cx="2137410" cy="1729739"/>
          </a:xfrm>
        </p:grpSpPr>
        <p:sp>
          <p:nvSpPr>
            <p:cNvPr id="7" name="object 7"/>
            <p:cNvSpPr/>
            <p:nvPr/>
          </p:nvSpPr>
          <p:spPr>
            <a:xfrm>
              <a:off x="241642" y="3409949"/>
              <a:ext cx="1866900" cy="1486535"/>
            </a:xfrm>
            <a:custGeom>
              <a:avLst/>
              <a:gdLst/>
              <a:ahLst/>
              <a:cxnLst/>
              <a:rect l="l" t="t" r="r" b="b"/>
              <a:pathLst>
                <a:path w="1866900" h="1486535">
                  <a:moveTo>
                    <a:pt x="1866900" y="0"/>
                  </a:moveTo>
                  <a:lnTo>
                    <a:pt x="0" y="0"/>
                  </a:lnTo>
                  <a:lnTo>
                    <a:pt x="0" y="319989"/>
                  </a:lnTo>
                  <a:lnTo>
                    <a:pt x="0" y="1485912"/>
                  </a:lnTo>
                  <a:lnTo>
                    <a:pt x="1866900" y="1485912"/>
                  </a:lnTo>
                  <a:lnTo>
                    <a:pt x="1866900" y="319989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400" y="3729928"/>
              <a:ext cx="1752600" cy="1409700"/>
            </a:xfrm>
            <a:custGeom>
              <a:avLst/>
              <a:gdLst/>
              <a:ahLst/>
              <a:cxnLst/>
              <a:rect l="l" t="t" r="r" b="b"/>
              <a:pathLst>
                <a:path w="1752600" h="1409700">
                  <a:moveTo>
                    <a:pt x="1752600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1752600" y="0"/>
                  </a:lnTo>
                  <a:lnTo>
                    <a:pt x="1752600" y="140970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56859" y="3745257"/>
            <a:ext cx="13847444" cy="106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750" b="1" spc="575">
                <a:solidFill>
                  <a:srgbClr val="262626"/>
                </a:solidFill>
                <a:latin typeface="Arial"/>
                <a:cs typeface="Arial"/>
              </a:rPr>
              <a:t>ENGENHARIA </a:t>
            </a:r>
            <a:r>
              <a:rPr sz="6750" b="1" spc="-15">
                <a:solidFill>
                  <a:srgbClr val="262626"/>
                </a:solidFill>
                <a:latin typeface="Arial"/>
                <a:cs typeface="Arial"/>
              </a:rPr>
              <a:t>DE</a:t>
            </a:r>
            <a:r>
              <a:rPr sz="6750" b="1" spc="944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6750" b="1" spc="540">
                <a:solidFill>
                  <a:srgbClr val="262626"/>
                </a:solidFill>
                <a:latin typeface="Arial"/>
                <a:cs typeface="Arial"/>
              </a:rPr>
              <a:t>SOFTWARE</a:t>
            </a:r>
            <a:endParaRPr sz="6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400" y="3729928"/>
            <a:ext cx="1482725" cy="116649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68275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1325"/>
              </a:spcBef>
            </a:pPr>
            <a:r>
              <a:rPr sz="5850" b="1" spc="-830">
                <a:solidFill>
                  <a:srgbClr val="D9D9D9"/>
                </a:solidFill>
                <a:latin typeface="Arial"/>
                <a:cs typeface="Arial"/>
              </a:rPr>
              <a:t>1</a:t>
            </a:r>
            <a:endParaRPr sz="5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1654" y="5701558"/>
            <a:ext cx="2137410" cy="1701800"/>
            <a:chOff x="241654" y="5701558"/>
            <a:chExt cx="2137410" cy="1701800"/>
          </a:xfrm>
        </p:grpSpPr>
        <p:sp>
          <p:nvSpPr>
            <p:cNvPr id="12" name="object 12"/>
            <p:cNvSpPr/>
            <p:nvPr/>
          </p:nvSpPr>
          <p:spPr>
            <a:xfrm>
              <a:off x="241642" y="5701563"/>
              <a:ext cx="1866900" cy="1485900"/>
            </a:xfrm>
            <a:custGeom>
              <a:avLst/>
              <a:gdLst/>
              <a:ahLst/>
              <a:cxnLst/>
              <a:rect l="l" t="t" r="r" b="b"/>
              <a:pathLst>
                <a:path w="1866900" h="1485900">
                  <a:moveTo>
                    <a:pt x="1866900" y="0"/>
                  </a:moveTo>
                  <a:lnTo>
                    <a:pt x="0" y="0"/>
                  </a:lnTo>
                  <a:lnTo>
                    <a:pt x="0" y="291973"/>
                  </a:lnTo>
                  <a:lnTo>
                    <a:pt x="0" y="1485900"/>
                  </a:lnTo>
                  <a:lnTo>
                    <a:pt x="1866900" y="1485900"/>
                  </a:lnTo>
                  <a:lnTo>
                    <a:pt x="1866900" y="291973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6400" y="5993526"/>
              <a:ext cx="1752600" cy="1409700"/>
            </a:xfrm>
            <a:custGeom>
              <a:avLst/>
              <a:gdLst/>
              <a:ahLst/>
              <a:cxnLst/>
              <a:rect l="l" t="t" r="r" b="b"/>
              <a:pathLst>
                <a:path w="1752600" h="1409700">
                  <a:moveTo>
                    <a:pt x="1752600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1752600" y="0"/>
                  </a:lnTo>
                  <a:lnTo>
                    <a:pt x="1752600" y="140970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1654" y="8110818"/>
            <a:ext cx="2137410" cy="1673860"/>
            <a:chOff x="241654" y="8110818"/>
            <a:chExt cx="2137410" cy="1673860"/>
          </a:xfrm>
        </p:grpSpPr>
        <p:sp>
          <p:nvSpPr>
            <p:cNvPr id="15" name="object 15"/>
            <p:cNvSpPr/>
            <p:nvPr/>
          </p:nvSpPr>
          <p:spPr>
            <a:xfrm>
              <a:off x="241642" y="8110828"/>
              <a:ext cx="1866900" cy="1485900"/>
            </a:xfrm>
            <a:custGeom>
              <a:avLst/>
              <a:gdLst/>
              <a:ahLst/>
              <a:cxnLst/>
              <a:rect l="l" t="t" r="r" b="b"/>
              <a:pathLst>
                <a:path w="1866900" h="1485900">
                  <a:moveTo>
                    <a:pt x="1866900" y="0"/>
                  </a:moveTo>
                  <a:lnTo>
                    <a:pt x="0" y="0"/>
                  </a:lnTo>
                  <a:lnTo>
                    <a:pt x="0" y="263956"/>
                  </a:lnTo>
                  <a:lnTo>
                    <a:pt x="0" y="1485900"/>
                  </a:lnTo>
                  <a:lnTo>
                    <a:pt x="1866900" y="1485900"/>
                  </a:lnTo>
                  <a:lnTo>
                    <a:pt x="1866900" y="263956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400" y="8374775"/>
              <a:ext cx="1752600" cy="1409700"/>
            </a:xfrm>
            <a:custGeom>
              <a:avLst/>
              <a:gdLst/>
              <a:ahLst/>
              <a:cxnLst/>
              <a:rect l="l" t="t" r="r" b="b"/>
              <a:pathLst>
                <a:path w="1752600" h="1409700">
                  <a:moveTo>
                    <a:pt x="1752600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1752600" y="0"/>
                  </a:lnTo>
                  <a:lnTo>
                    <a:pt x="1752600" y="140970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6400" y="5993526"/>
            <a:ext cx="1482725" cy="119443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6827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325"/>
              </a:spcBef>
            </a:pPr>
            <a:r>
              <a:rPr sz="5850" b="1" spc="1165">
                <a:solidFill>
                  <a:srgbClr val="D9D9D9"/>
                </a:solidFill>
                <a:latin typeface="Arial"/>
                <a:cs typeface="Arial"/>
              </a:rPr>
              <a:t>2</a:t>
            </a:r>
            <a:endParaRPr sz="5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1192" y="6062134"/>
            <a:ext cx="12741910" cy="106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750" b="1" spc="505">
                <a:solidFill>
                  <a:srgbClr val="262626"/>
                </a:solidFill>
                <a:latin typeface="Arial"/>
                <a:cs typeface="Arial"/>
              </a:rPr>
              <a:t>INTERDISCIPLINARIDADES</a:t>
            </a:r>
            <a:endParaRPr sz="6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21" y="23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43046" y="8602306"/>
            <a:ext cx="521970" cy="95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55"/>
              </a:lnSpc>
            </a:pPr>
            <a:r>
              <a:rPr sz="5850" b="1" spc="650">
                <a:solidFill>
                  <a:srgbClr val="D9D9D9"/>
                </a:solidFill>
                <a:latin typeface="Arial"/>
                <a:cs typeface="Arial"/>
              </a:rPr>
              <a:t>3</a:t>
            </a:r>
            <a:endParaRPr sz="5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2707" y="8611191"/>
            <a:ext cx="7771765" cy="110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59"/>
              </a:lnSpc>
            </a:pPr>
            <a:r>
              <a:rPr sz="6750" b="1" spc="670">
                <a:solidFill>
                  <a:srgbClr val="262626"/>
                </a:solidFill>
                <a:latin typeface="Arial"/>
                <a:cs typeface="Arial"/>
              </a:rPr>
              <a:t>POLIMORFISMO</a:t>
            </a:r>
            <a:endParaRPr sz="67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565"/>
              </a:lnSpc>
            </a:pPr>
            <a:fld id="{81D60167-4931-47E6-BA6A-407CBD079E47}" type="slidenum">
              <a:rPr sz="2500" spc="100" dirty="0"/>
              <a:t>16</a:t>
            </a:fld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2524124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08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9191" y="431852"/>
            <a:ext cx="15711805" cy="1416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100" spc="940"/>
              <a:t>DIAGRAMA </a:t>
            </a:r>
            <a:r>
              <a:rPr sz="9100" spc="-35"/>
              <a:t>DE</a:t>
            </a:r>
            <a:r>
              <a:rPr sz="9100" spc="1105"/>
              <a:t> </a:t>
            </a:r>
            <a:r>
              <a:rPr sz="9100" spc="450"/>
              <a:t>CLASSES</a:t>
            </a:r>
            <a:endParaRPr sz="9100"/>
          </a:p>
        </p:txBody>
      </p:sp>
      <p:sp>
        <p:nvSpPr>
          <p:cNvPr id="6" name="object 6"/>
          <p:cNvSpPr/>
          <p:nvPr/>
        </p:nvSpPr>
        <p:spPr>
          <a:xfrm>
            <a:off x="1621" y="23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4525" y="2693163"/>
            <a:ext cx="12315839" cy="6981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359710" y="9613211"/>
            <a:ext cx="40449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100">
                <a:latin typeface="Arial"/>
                <a:cs typeface="Arial"/>
              </a:rPr>
              <a:t>17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3889" y="9679188"/>
            <a:ext cx="54559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700" spc="85">
                <a:latin typeface="Arial"/>
                <a:cs typeface="Arial"/>
              </a:rPr>
              <a:t>01</a:t>
            </a:r>
            <a:r>
              <a:rPr sz="1700" spc="-130">
                <a:latin typeface="Arial"/>
                <a:cs typeface="Arial"/>
              </a:rPr>
              <a:t> </a:t>
            </a:r>
            <a:r>
              <a:rPr sz="1800" spc="-35">
                <a:latin typeface="Arial"/>
                <a:cs typeface="Arial"/>
              </a:rPr>
              <a:t>-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100">
                <a:latin typeface="Arial"/>
                <a:cs typeface="Arial"/>
              </a:rPr>
              <a:t>Diagram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de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Classes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(Jogo: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Invas</a:t>
            </a:r>
            <a:r>
              <a:rPr sz="1700" spc="-70">
                <a:latin typeface="Arial"/>
                <a:cs typeface="Arial"/>
              </a:rPr>
              <a:t>ã</a:t>
            </a:r>
            <a:r>
              <a:rPr sz="1800" spc="-70">
                <a:latin typeface="Arial"/>
                <a:cs typeface="Arial"/>
              </a:rPr>
              <a:t>o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Alien</a:t>
            </a:r>
            <a:r>
              <a:rPr sz="1700" spc="-85">
                <a:latin typeface="Arial"/>
                <a:cs typeface="Arial"/>
              </a:rPr>
              <a:t>í</a:t>
            </a:r>
            <a:r>
              <a:rPr sz="1800" spc="-85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2524124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08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7204" y="433589"/>
            <a:ext cx="9655810" cy="1416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100" spc="1030"/>
              <a:t>G</a:t>
            </a:r>
            <a:r>
              <a:rPr sz="9100" spc="-235"/>
              <a:t>E</a:t>
            </a:r>
            <a:r>
              <a:rPr sz="9100" spc="505"/>
              <a:t>R</a:t>
            </a:r>
            <a:r>
              <a:rPr sz="9100" spc="-235"/>
              <a:t>E</a:t>
            </a:r>
            <a:r>
              <a:rPr sz="9100" spc="1510"/>
              <a:t>N</a:t>
            </a:r>
            <a:r>
              <a:rPr sz="9100" spc="844"/>
              <a:t>C</a:t>
            </a:r>
            <a:r>
              <a:rPr sz="9100" spc="825"/>
              <a:t>I</a:t>
            </a:r>
            <a:r>
              <a:rPr sz="9100" spc="1125"/>
              <a:t>A</a:t>
            </a:r>
            <a:r>
              <a:rPr sz="9100" spc="710"/>
              <a:t>D</a:t>
            </a:r>
            <a:r>
              <a:rPr sz="9100" spc="1470"/>
              <a:t>O</a:t>
            </a:r>
            <a:r>
              <a:rPr sz="9100" spc="-40"/>
              <a:t>R</a:t>
            </a:r>
            <a:endParaRPr sz="9100"/>
          </a:p>
        </p:txBody>
      </p:sp>
      <p:sp>
        <p:nvSpPr>
          <p:cNvPr id="6" name="object 6"/>
          <p:cNvSpPr/>
          <p:nvPr/>
        </p:nvSpPr>
        <p:spPr>
          <a:xfrm>
            <a:off x="1621" y="23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7142" y="2946915"/>
            <a:ext cx="13992239" cy="6315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359710" y="9603701"/>
            <a:ext cx="40449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100">
                <a:latin typeface="Arial"/>
                <a:cs typeface="Arial"/>
              </a:rPr>
              <a:t>18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6911" y="9482379"/>
            <a:ext cx="705675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700" spc="85">
                <a:latin typeface="Arial"/>
                <a:cs typeface="Arial"/>
              </a:rPr>
              <a:t>02</a:t>
            </a:r>
            <a:r>
              <a:rPr sz="1700" spc="-130">
                <a:latin typeface="Arial"/>
                <a:cs typeface="Arial"/>
              </a:rPr>
              <a:t> </a:t>
            </a:r>
            <a:r>
              <a:rPr sz="1800" spc="-35">
                <a:latin typeface="Arial"/>
                <a:cs typeface="Arial"/>
              </a:rPr>
              <a:t>-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pacote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Gerenciado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e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classe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Principal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(Jogo: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Invas</a:t>
            </a:r>
            <a:r>
              <a:rPr sz="1700" spc="-70">
                <a:latin typeface="Arial"/>
                <a:cs typeface="Arial"/>
              </a:rPr>
              <a:t>ã</a:t>
            </a:r>
            <a:r>
              <a:rPr sz="1800" spc="-70">
                <a:latin typeface="Arial"/>
                <a:cs typeface="Arial"/>
              </a:rPr>
              <a:t>o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Alien</a:t>
            </a:r>
            <a:r>
              <a:rPr sz="1700" spc="-85">
                <a:latin typeface="Arial"/>
                <a:cs typeface="Arial"/>
              </a:rPr>
              <a:t>í</a:t>
            </a:r>
            <a:r>
              <a:rPr sz="1800" spc="-85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"/>
            <a:ext cx="18288000" cy="2524125"/>
            <a:chOff x="0" y="6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0"/>
                  </a:move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20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26587" y="433595"/>
            <a:ext cx="8616950" cy="1416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100" spc="540"/>
              <a:t>DESENHÁVEL</a:t>
            </a:r>
            <a:endParaRPr sz="9100"/>
          </a:p>
        </p:txBody>
      </p:sp>
      <p:sp>
        <p:nvSpPr>
          <p:cNvPr id="6" name="object 6"/>
          <p:cNvSpPr/>
          <p:nvPr/>
        </p:nvSpPr>
        <p:spPr>
          <a:xfrm>
            <a:off x="939" y="35"/>
            <a:ext cx="2597150" cy="2602230"/>
          </a:xfrm>
          <a:custGeom>
            <a:avLst/>
            <a:gdLst/>
            <a:ahLst/>
            <a:cxnLst/>
            <a:rect l="l" t="t" r="r" b="b"/>
            <a:pathLst>
              <a:path w="2597150" h="2602230">
                <a:moveTo>
                  <a:pt x="0" y="2601711"/>
                </a:moveTo>
                <a:lnTo>
                  <a:pt x="0" y="0"/>
                </a:lnTo>
                <a:lnTo>
                  <a:pt x="2596560" y="0"/>
                </a:lnTo>
                <a:lnTo>
                  <a:pt x="0" y="2601711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9921" y="2796521"/>
            <a:ext cx="11439509" cy="687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359710" y="9603701"/>
            <a:ext cx="40449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100">
                <a:latin typeface="Arial"/>
                <a:cs typeface="Arial"/>
              </a:rPr>
              <a:t>19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7487" y="9726310"/>
            <a:ext cx="840041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700" spc="85">
                <a:latin typeface="Arial"/>
                <a:cs typeface="Arial"/>
              </a:rPr>
              <a:t>03</a:t>
            </a:r>
            <a:r>
              <a:rPr sz="1700" spc="-125">
                <a:latin typeface="Arial"/>
                <a:cs typeface="Arial"/>
              </a:rPr>
              <a:t> </a:t>
            </a:r>
            <a:r>
              <a:rPr sz="1800" spc="-35">
                <a:latin typeface="Arial"/>
                <a:cs typeface="Arial"/>
              </a:rPr>
              <a:t>-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pacote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Desenh</a:t>
            </a:r>
            <a:r>
              <a:rPr sz="1700" spc="-70">
                <a:latin typeface="Arial"/>
                <a:cs typeface="Arial"/>
              </a:rPr>
              <a:t>á</a:t>
            </a:r>
            <a:r>
              <a:rPr sz="1800" spc="-70">
                <a:latin typeface="Arial"/>
                <a:cs typeface="Arial"/>
              </a:rPr>
              <a:t>veis,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classe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65">
                <a:latin typeface="Arial"/>
                <a:cs typeface="Arial"/>
              </a:rPr>
              <a:t>Salv</a:t>
            </a:r>
            <a:r>
              <a:rPr sz="1700" spc="-65">
                <a:latin typeface="Arial"/>
                <a:cs typeface="Arial"/>
              </a:rPr>
              <a:t>á</a:t>
            </a:r>
            <a:r>
              <a:rPr sz="1800" spc="-65">
                <a:latin typeface="Arial"/>
                <a:cs typeface="Arial"/>
              </a:rPr>
              <a:t>vel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e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65">
                <a:latin typeface="Arial"/>
                <a:cs typeface="Arial"/>
              </a:rPr>
              <a:t>Serializ</a:t>
            </a:r>
            <a:r>
              <a:rPr sz="1700" spc="-65">
                <a:latin typeface="Arial"/>
                <a:cs typeface="Arial"/>
              </a:rPr>
              <a:t>á</a:t>
            </a:r>
            <a:r>
              <a:rPr sz="1800" spc="-65">
                <a:latin typeface="Arial"/>
                <a:cs typeface="Arial"/>
              </a:rPr>
              <a:t>vel</a:t>
            </a:r>
            <a:r>
              <a:rPr sz="1800" spc="190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(Jogo: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Invas</a:t>
            </a:r>
            <a:r>
              <a:rPr sz="1700" spc="-70">
                <a:latin typeface="Arial"/>
                <a:cs typeface="Arial"/>
              </a:rPr>
              <a:t>ã</a:t>
            </a:r>
            <a:r>
              <a:rPr sz="1800" spc="-70">
                <a:latin typeface="Arial"/>
                <a:cs typeface="Arial"/>
              </a:rPr>
              <a:t>o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Alien</a:t>
            </a:r>
            <a:r>
              <a:rPr sz="1700" spc="-85">
                <a:latin typeface="Arial"/>
                <a:cs typeface="Arial"/>
              </a:rPr>
              <a:t>í</a:t>
            </a:r>
            <a:r>
              <a:rPr sz="1800" spc="-85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602230"/>
            <a:chOff x="0" y="0"/>
            <a:chExt cx="18288000" cy="26022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18288000" y="2524125"/>
                  </a:moveTo>
                  <a:lnTo>
                    <a:pt x="0" y="25241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2524125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10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9" y="31"/>
              <a:ext cx="2597150" cy="2602230"/>
            </a:xfrm>
            <a:custGeom>
              <a:avLst/>
              <a:gdLst/>
              <a:ahLst/>
              <a:cxnLst/>
              <a:rect l="l" t="t" r="r" b="b"/>
              <a:pathLst>
                <a:path w="2597150" h="2602230">
                  <a:moveTo>
                    <a:pt x="0" y="2601711"/>
                  </a:moveTo>
                  <a:lnTo>
                    <a:pt x="0" y="0"/>
                  </a:lnTo>
                  <a:lnTo>
                    <a:pt x="2596560" y="0"/>
                  </a:lnTo>
                  <a:lnTo>
                    <a:pt x="0" y="2601711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4747" y="0"/>
            <a:ext cx="11873230" cy="2092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50" spc="965"/>
              <a:t>REQUISITOS</a:t>
            </a:r>
            <a:endParaRPr sz="1355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2373" y="3006316"/>
          <a:ext cx="17215485" cy="664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3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05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850" b="1" spc="250">
                          <a:latin typeface="Arial"/>
                          <a:cs typeface="Arial"/>
                        </a:rPr>
                        <a:t>N.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850" b="1" spc="50">
                          <a:latin typeface="Arial"/>
                          <a:cs typeface="Arial"/>
                        </a:rPr>
                        <a:t>REQUISITOS</a:t>
                      </a:r>
                      <a:r>
                        <a:rPr sz="2850" b="1" spc="-50">
                          <a:latin typeface="Arial"/>
                          <a:cs typeface="Arial"/>
                        </a:rPr>
                        <a:t> </a:t>
                      </a:r>
                      <a:r>
                        <a:rPr sz="2850" b="1" spc="130">
                          <a:latin typeface="Arial"/>
                          <a:cs typeface="Arial"/>
                        </a:rPr>
                        <a:t>FUNCIONAIS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90741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850" b="1" spc="105">
                          <a:latin typeface="Arial"/>
                          <a:cs typeface="Arial"/>
                        </a:rPr>
                        <a:t>SITUAÇÃO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27329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850" b="1" spc="85">
                          <a:latin typeface="Arial"/>
                          <a:cs typeface="Arial"/>
                        </a:rPr>
                        <a:t>IMPLEMENTAÇÃO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1</a:t>
                      </a:r>
                    </a:p>
                  </a:txBody>
                  <a:tcPr marL="0" marR="0" marT="38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3365"/>
                        </a:lnSpc>
                      </a:pPr>
                      <a:r>
                        <a:rPr sz="3150" spc="-170">
                          <a:latin typeface="Arial"/>
                          <a:cs typeface="Arial"/>
                        </a:rPr>
                        <a:t>Menu </a:t>
                      </a:r>
                      <a:r>
                        <a:rPr sz="3150" spc="-130">
                          <a:latin typeface="Arial"/>
                          <a:cs typeface="Arial"/>
                        </a:rPr>
                        <a:t>de</a:t>
                      </a:r>
                      <a:r>
                        <a:rPr sz="3150" spc="-400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85">
                          <a:latin typeface="Arial"/>
                          <a:cs typeface="Arial"/>
                        </a:rPr>
                        <a:t>op</a:t>
                      </a:r>
                      <a:r>
                        <a:rPr sz="3000" spc="-85">
                          <a:latin typeface="Arial"/>
                          <a:cs typeface="Arial"/>
                        </a:rPr>
                        <a:t>çõ</a:t>
                      </a:r>
                      <a:r>
                        <a:rPr sz="3150" spc="-85">
                          <a:latin typeface="Arial"/>
                          <a:cs typeface="Arial"/>
                        </a:rPr>
                        <a:t>es.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3610"/>
                        </a:lnSpc>
                        <a:tabLst>
                          <a:tab pos="183070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71120" marR="542925">
                        <a:lnSpc>
                          <a:spcPct val="111100"/>
                        </a:lnSpc>
                        <a:tabLst>
                          <a:tab pos="3003550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4175"/>
                        </a:lnSpc>
                      </a:pPr>
                      <a:r>
                        <a:rPr sz="3700" spc="-110">
                          <a:latin typeface="Arial"/>
                          <a:cs typeface="Arial"/>
                        </a:rPr>
                        <a:t>Requisito </a:t>
                      </a:r>
                      <a:r>
                        <a:rPr sz="3700" spc="-125">
                          <a:latin typeface="Arial"/>
                          <a:cs typeface="Arial"/>
                        </a:rPr>
                        <a:t>cumprido </a:t>
                      </a:r>
                      <a:r>
                        <a:rPr sz="3700" spc="-120">
                          <a:latin typeface="Arial"/>
                          <a:cs typeface="Arial"/>
                        </a:rPr>
                        <a:t>via </a:t>
                      </a:r>
                      <a:r>
                        <a:rPr sz="3700" spc="-50">
                          <a:latin typeface="Arial"/>
                          <a:cs typeface="Arial"/>
                        </a:rPr>
                        <a:t>pacote</a:t>
                      </a:r>
                      <a:r>
                        <a:rPr sz="3700" spc="275">
                          <a:latin typeface="Arial"/>
                          <a:cs typeface="Arial"/>
                        </a:rPr>
                        <a:t> </a:t>
                      </a:r>
                      <a:r>
                        <a:rPr sz="3700" spc="-190">
                          <a:latin typeface="Arial"/>
                          <a:cs typeface="Arial"/>
                        </a:rPr>
                        <a:t>Menu </a:t>
                      </a:r>
                      <a:r>
                        <a:rPr sz="3700" spc="-135">
                          <a:latin typeface="Arial"/>
                          <a:cs typeface="Arial"/>
                        </a:rPr>
                        <a:t>e</a:t>
                      </a:r>
                      <a:endParaRPr sz="37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3700" spc="-85">
                          <a:latin typeface="Arial"/>
                          <a:cs typeface="Arial"/>
                        </a:rPr>
                        <a:t>seus </a:t>
                      </a:r>
                      <a:r>
                        <a:rPr sz="3700" spc="-35">
                          <a:latin typeface="Arial"/>
                          <a:cs typeface="Arial"/>
                        </a:rPr>
                        <a:t>respectivos</a:t>
                      </a:r>
                      <a:r>
                        <a:rPr sz="3700" spc="-570">
                          <a:latin typeface="Arial"/>
                          <a:cs typeface="Arial"/>
                        </a:rPr>
                        <a:t> </a:t>
                      </a:r>
                      <a:r>
                        <a:rPr sz="3700" spc="-65">
                          <a:latin typeface="Arial"/>
                          <a:cs typeface="Arial"/>
                        </a:rPr>
                        <a:t>objetos.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72390" algn="ctr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2</a:t>
                      </a:r>
                    </a:p>
                  </a:txBody>
                  <a:tcPr marL="0" marR="0" marT="6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470"/>
                        </a:lnSpc>
                      </a:pPr>
                      <a:r>
                        <a:rPr sz="3000" spc="-60">
                          <a:latin typeface="Arial"/>
                          <a:cs typeface="Arial"/>
                        </a:rPr>
                        <a:t>Permitir </a:t>
                      </a:r>
                      <a:r>
                        <a:rPr sz="3000" spc="-165">
                          <a:latin typeface="Arial"/>
                          <a:cs typeface="Arial"/>
                        </a:rPr>
                        <a:t>um </a:t>
                      </a:r>
                      <a:r>
                        <a:rPr sz="3000" spc="-125">
                          <a:latin typeface="Arial"/>
                          <a:cs typeface="Arial"/>
                        </a:rPr>
                        <a:t>ou 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dois</a:t>
                      </a:r>
                      <a:r>
                        <a:rPr sz="3000" spc="-35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05">
                          <a:latin typeface="Arial"/>
                          <a:cs typeface="Arial"/>
                        </a:rPr>
                        <a:t>jogadores,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L="85090" marR="42545">
                        <a:lnSpc>
                          <a:spcPct val="112200"/>
                        </a:lnSpc>
                        <a:tabLst>
                          <a:tab pos="1229360" algn="l"/>
                          <a:tab pos="2653030" algn="l"/>
                          <a:tab pos="4095115" algn="l"/>
                        </a:tabLst>
                      </a:pPr>
                      <a:r>
                        <a:rPr sz="3000">
                          <a:latin typeface="Arial"/>
                          <a:cs typeface="Arial"/>
                        </a:rPr>
                        <a:t>onde	ambos	podem	jogar  </a:t>
                      </a:r>
                      <a:r>
                        <a:rPr sz="3000" spc="-45">
                          <a:latin typeface="Arial"/>
                          <a:cs typeface="Arial"/>
                        </a:rPr>
                        <a:t>comcomitantemente.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365"/>
                        </a:lnSpc>
                        <a:tabLst>
                          <a:tab pos="1764030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23495" marR="619125">
                        <a:lnSpc>
                          <a:spcPct val="111100"/>
                        </a:lnSpc>
                        <a:tabLst>
                          <a:tab pos="2927350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3545"/>
                        </a:lnSpc>
                      </a:pPr>
                      <a:r>
                        <a:rPr sz="3300" spc="-90">
                          <a:latin typeface="Arial"/>
                          <a:cs typeface="Arial"/>
                        </a:rPr>
                        <a:t>Requisito </a:t>
                      </a:r>
                      <a:r>
                        <a:rPr sz="3300" spc="-110">
                          <a:latin typeface="Arial"/>
                          <a:cs typeface="Arial"/>
                        </a:rPr>
                        <a:t>cumprido </a:t>
                      </a:r>
                      <a:r>
                        <a:rPr sz="3300" spc="-100">
                          <a:latin typeface="Arial"/>
                          <a:cs typeface="Arial"/>
                        </a:rPr>
                        <a:t>via </a:t>
                      </a:r>
                      <a:r>
                        <a:rPr sz="3300" spc="-65">
                          <a:latin typeface="Arial"/>
                          <a:cs typeface="Arial"/>
                        </a:rPr>
                        <a:t>classe</a:t>
                      </a:r>
                      <a:r>
                        <a:rPr sz="3300" spc="409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5">
                          <a:latin typeface="Arial"/>
                          <a:cs typeface="Arial"/>
                        </a:rPr>
                        <a:t>MenuJogador,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155">
                          <a:latin typeface="Arial"/>
                          <a:cs typeface="Arial"/>
                        </a:rPr>
                        <a:t>bem </a:t>
                      </a:r>
                      <a:r>
                        <a:rPr sz="3300" spc="-110">
                          <a:latin typeface="Arial"/>
                          <a:cs typeface="Arial"/>
                        </a:rPr>
                        <a:t>como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o</a:t>
                      </a:r>
                      <a:r>
                        <a:rPr sz="3300" spc="-5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50">
                          <a:latin typeface="Arial"/>
                          <a:cs typeface="Arial"/>
                        </a:rPr>
                        <a:t>GerenciadorTelas.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3</a:t>
                      </a:r>
                    </a:p>
                  </a:txBody>
                  <a:tcPr marL="0" marR="0" marT="57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245"/>
                        </a:lnSpc>
                      </a:pPr>
                      <a:r>
                        <a:rPr sz="3000" spc="-180">
                          <a:latin typeface="Arial"/>
                          <a:cs typeface="Arial"/>
                        </a:rPr>
                        <a:t>Ter </a:t>
                      </a:r>
                      <a:r>
                        <a:rPr sz="3000" spc="-135">
                          <a:latin typeface="Arial"/>
                          <a:cs typeface="Arial"/>
                        </a:rPr>
                        <a:t>duas </a:t>
                      </a:r>
                      <a:r>
                        <a:rPr sz="3000" spc="-25">
                          <a:latin typeface="Arial"/>
                          <a:cs typeface="Arial"/>
                        </a:rPr>
                        <a:t>fases </a:t>
                      </a:r>
                      <a:r>
                        <a:rPr sz="3000" spc="-140">
                          <a:latin typeface="Arial"/>
                          <a:cs typeface="Arial"/>
                        </a:rPr>
                        <a:t>que </a:t>
                      </a:r>
                      <a:r>
                        <a:rPr sz="3000" spc="-145">
                          <a:latin typeface="Arial"/>
                          <a:cs typeface="Arial"/>
                        </a:rPr>
                        <a:t>podem</a:t>
                      </a:r>
                      <a:r>
                        <a:rPr sz="3000" spc="-5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ser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L="23495" marR="100330">
                        <a:lnSpc>
                          <a:spcPct val="110400"/>
                        </a:lnSpc>
                        <a:tabLst>
                          <a:tab pos="1483995" algn="l"/>
                          <a:tab pos="4433570" algn="l"/>
                        </a:tabLst>
                      </a:pPr>
                      <a:r>
                        <a:rPr sz="3000" spc="-5">
                          <a:latin typeface="Arial"/>
                          <a:cs typeface="Arial"/>
                        </a:rPr>
                        <a:t>jogada</a:t>
                      </a:r>
                      <a:r>
                        <a:rPr sz="3000">
                          <a:latin typeface="Arial"/>
                          <a:cs typeface="Arial"/>
                        </a:rPr>
                        <a:t>s	</a:t>
                      </a:r>
                      <a:r>
                        <a:rPr sz="3000" spc="-5">
                          <a:latin typeface="Arial"/>
                          <a:cs typeface="Arial"/>
                        </a:rPr>
                        <a:t>sequenc</a:t>
                      </a:r>
                      <a:r>
                        <a:rPr sz="3000">
                          <a:latin typeface="Arial"/>
                          <a:cs typeface="Arial"/>
                        </a:rPr>
                        <a:t>i</a:t>
                      </a:r>
                      <a:r>
                        <a:rPr sz="3000" spc="-5">
                          <a:latin typeface="Arial"/>
                          <a:cs typeface="Arial"/>
                        </a:rPr>
                        <a:t>a</a:t>
                      </a:r>
                      <a:r>
                        <a:rPr sz="3000">
                          <a:latin typeface="Arial"/>
                          <a:cs typeface="Arial"/>
                        </a:rPr>
                        <a:t>l</a:t>
                      </a:r>
                      <a:r>
                        <a:rPr sz="3000" spc="-5">
                          <a:latin typeface="Arial"/>
                          <a:cs typeface="Arial"/>
                        </a:rPr>
                        <a:t>ment</a:t>
                      </a:r>
                      <a:r>
                        <a:rPr sz="3000">
                          <a:latin typeface="Arial"/>
                          <a:cs typeface="Arial"/>
                        </a:rPr>
                        <a:t>e	</a:t>
                      </a:r>
                      <a:r>
                        <a:rPr sz="3000" spc="-5">
                          <a:latin typeface="Arial"/>
                          <a:cs typeface="Arial"/>
                        </a:rPr>
                        <a:t>o</a:t>
                      </a:r>
                      <a:r>
                        <a:rPr sz="3000">
                          <a:latin typeface="Arial"/>
                          <a:cs typeface="Arial"/>
                        </a:rPr>
                        <a:t>u  </a:t>
                      </a:r>
                      <a:r>
                        <a:rPr sz="3000" spc="-114">
                          <a:latin typeface="Arial"/>
                          <a:cs typeface="Arial"/>
                        </a:rPr>
                        <a:t>selecionadas.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3640"/>
                        </a:lnSpc>
                        <a:tabLst>
                          <a:tab pos="181165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71120" marR="571500">
                        <a:lnSpc>
                          <a:spcPts val="4200"/>
                        </a:lnSpc>
                        <a:spcBef>
                          <a:spcPts val="209"/>
                        </a:spcBef>
                        <a:tabLst>
                          <a:tab pos="2974975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3370"/>
                        </a:lnSpc>
                      </a:pPr>
                      <a:r>
                        <a:rPr sz="3150" spc="-100">
                          <a:latin typeface="Arial"/>
                          <a:cs typeface="Arial"/>
                        </a:rPr>
                        <a:t>Requisito </a:t>
                      </a:r>
                      <a:r>
                        <a:rPr sz="3150" spc="-114">
                          <a:latin typeface="Arial"/>
                          <a:cs typeface="Arial"/>
                        </a:rPr>
                        <a:t>cumprido </a:t>
                      </a:r>
                      <a:r>
                        <a:rPr sz="3150" spc="-105">
                          <a:latin typeface="Arial"/>
                          <a:cs typeface="Arial"/>
                        </a:rPr>
                        <a:t>via </a:t>
                      </a:r>
                      <a:r>
                        <a:rPr sz="3150" spc="-50">
                          <a:latin typeface="Arial"/>
                          <a:cs typeface="Arial"/>
                        </a:rPr>
                        <a:t>pacote </a:t>
                      </a:r>
                      <a:r>
                        <a:rPr sz="3150" spc="-185">
                          <a:latin typeface="Arial"/>
                          <a:cs typeface="Arial"/>
                        </a:rPr>
                        <a:t>Fase </a:t>
                      </a:r>
                      <a:r>
                        <a:rPr sz="3150" spc="-160">
                          <a:latin typeface="Arial"/>
                          <a:cs typeface="Arial"/>
                        </a:rPr>
                        <a:t>bem</a:t>
                      </a:r>
                      <a:r>
                        <a:rPr sz="3150" spc="-20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120">
                          <a:latin typeface="Arial"/>
                          <a:cs typeface="Arial"/>
                        </a:rPr>
                        <a:t>como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32384" marR="20955">
                        <a:lnSpc>
                          <a:spcPct val="111000"/>
                        </a:lnSpc>
                        <a:tabLst>
                          <a:tab pos="3782060" algn="l"/>
                          <a:tab pos="4945380" algn="l"/>
                          <a:tab pos="5495290" algn="l"/>
                          <a:tab pos="7050405" algn="l"/>
                        </a:tabLst>
                      </a:pPr>
                      <a:r>
                        <a:rPr sz="315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3150">
                          <a:latin typeface="Arial"/>
                          <a:cs typeface="Arial"/>
                        </a:rPr>
                        <a:t>enu</a:t>
                      </a:r>
                      <a:r>
                        <a:rPr sz="3150" spc="-5">
                          <a:latin typeface="Arial"/>
                          <a:cs typeface="Arial"/>
                        </a:rPr>
                        <a:t>C</a:t>
                      </a:r>
                      <a:r>
                        <a:rPr sz="3150">
                          <a:latin typeface="Arial"/>
                          <a:cs typeface="Arial"/>
                        </a:rPr>
                        <a:t>onfiguracoes,	onde	o	usu</a:t>
                      </a:r>
                      <a:r>
                        <a:rPr sz="3000">
                          <a:latin typeface="Arial"/>
                          <a:cs typeface="Arial"/>
                        </a:rPr>
                        <a:t>á</a:t>
                      </a:r>
                      <a:r>
                        <a:rPr sz="3150">
                          <a:latin typeface="Arial"/>
                          <a:cs typeface="Arial"/>
                        </a:rPr>
                        <a:t>rio	pode  </a:t>
                      </a:r>
                      <a:r>
                        <a:rPr sz="3150" spc="-85">
                          <a:latin typeface="Arial"/>
                          <a:cs typeface="Arial"/>
                        </a:rPr>
                        <a:t>escolher </a:t>
                      </a:r>
                      <a:r>
                        <a:rPr sz="3150" spc="-220">
                          <a:latin typeface="Arial"/>
                          <a:cs typeface="Arial"/>
                        </a:rPr>
                        <a:t>a</a:t>
                      </a:r>
                      <a:r>
                        <a:rPr sz="3150" spc="-480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65">
                          <a:latin typeface="Arial"/>
                          <a:cs typeface="Arial"/>
                        </a:rPr>
                        <a:t>fase.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176898" y="9601265"/>
            <a:ext cx="652438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pt-BR" sz="4800" b="1" spc="-944" baseline="-30381">
                <a:solidFill>
                  <a:srgbClr val="D9D9D9"/>
                </a:solidFill>
                <a:latin typeface="Arial"/>
                <a:cs typeface="Arial"/>
              </a:rPr>
              <a:t>0</a:t>
            </a:r>
            <a:r>
              <a:rPr lang="pt-BR" sz="2500" spc="-630">
                <a:latin typeface="Arial"/>
                <a:cs typeface="Arial"/>
              </a:rPr>
              <a:t>0        2</a:t>
            </a:r>
            <a:endParaRPr lang="pt-BR" sz="4800" b="1" spc="-944" baseline="-30381">
              <a:solidFill>
                <a:srgbClr val="D9D9D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"/>
            <a:ext cx="18288000" cy="2524125"/>
            <a:chOff x="0" y="6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0"/>
                  </a:move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20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9298" y="3241882"/>
            <a:ext cx="8334390" cy="4733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8514" y="433595"/>
            <a:ext cx="13173075" cy="1416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100" spc="155"/>
              <a:t>TILE </a:t>
            </a:r>
            <a:r>
              <a:rPr sz="9100" spc="-780"/>
              <a:t>E</a:t>
            </a:r>
            <a:r>
              <a:rPr sz="9100" spc="145"/>
              <a:t> </a:t>
            </a:r>
            <a:r>
              <a:rPr sz="9100" spc="695"/>
              <a:t>OBSTÁCULOS</a:t>
            </a:r>
            <a:endParaRPr sz="9100"/>
          </a:p>
        </p:txBody>
      </p:sp>
      <p:sp>
        <p:nvSpPr>
          <p:cNvPr id="7" name="object 7"/>
          <p:cNvSpPr/>
          <p:nvPr/>
        </p:nvSpPr>
        <p:spPr>
          <a:xfrm>
            <a:off x="1621" y="35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5468" y="3241883"/>
            <a:ext cx="9124949" cy="4733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59710" y="9603701"/>
            <a:ext cx="40449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100">
                <a:latin typeface="Arial"/>
                <a:cs typeface="Arial"/>
              </a:rPr>
              <a:t>20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6920" y="8399881"/>
            <a:ext cx="468185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</a:t>
            </a:r>
            <a:r>
              <a:rPr sz="1800" spc="-165">
                <a:latin typeface="Arial"/>
                <a:cs typeface="Arial"/>
              </a:rPr>
              <a:t> </a:t>
            </a:r>
            <a:r>
              <a:rPr sz="1700" spc="85">
                <a:latin typeface="Arial"/>
                <a:cs typeface="Arial"/>
              </a:rPr>
              <a:t>04</a:t>
            </a:r>
            <a:r>
              <a:rPr sz="1700" spc="-135">
                <a:latin typeface="Arial"/>
                <a:cs typeface="Arial"/>
              </a:rPr>
              <a:t> </a:t>
            </a:r>
            <a:r>
              <a:rPr sz="1800" spc="-35">
                <a:latin typeface="Arial"/>
                <a:cs typeface="Arial"/>
              </a:rPr>
              <a:t>-</a:t>
            </a:r>
            <a:r>
              <a:rPr sz="1800" spc="-165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pacote</a:t>
            </a:r>
            <a:r>
              <a:rPr sz="1800" spc="-165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Tile</a:t>
            </a:r>
            <a:r>
              <a:rPr sz="1800" spc="180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(Jogo:</a:t>
            </a:r>
            <a:r>
              <a:rPr sz="1800" spc="-165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Invas</a:t>
            </a:r>
            <a:r>
              <a:rPr sz="1700" spc="-70">
                <a:latin typeface="Arial"/>
                <a:cs typeface="Arial"/>
              </a:rPr>
              <a:t>ã</a:t>
            </a:r>
            <a:r>
              <a:rPr sz="1800" spc="-70">
                <a:latin typeface="Arial"/>
                <a:cs typeface="Arial"/>
              </a:rPr>
              <a:t>o</a:t>
            </a:r>
            <a:r>
              <a:rPr sz="1800" spc="-165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Alien</a:t>
            </a:r>
            <a:r>
              <a:rPr sz="1700" spc="-85">
                <a:latin typeface="Arial"/>
                <a:cs typeface="Arial"/>
              </a:rPr>
              <a:t>í</a:t>
            </a:r>
            <a:r>
              <a:rPr sz="1800" spc="-85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7222" y="8421699"/>
            <a:ext cx="444754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80">
                <a:latin typeface="Arial"/>
                <a:cs typeface="Arial"/>
              </a:rPr>
              <a:t>Figura</a:t>
            </a:r>
            <a:r>
              <a:rPr sz="1650" spc="-145">
                <a:latin typeface="Arial"/>
                <a:cs typeface="Arial"/>
              </a:rPr>
              <a:t> </a:t>
            </a:r>
            <a:r>
              <a:rPr sz="1600" spc="65">
                <a:latin typeface="Arial"/>
                <a:cs typeface="Arial"/>
              </a:rPr>
              <a:t>05</a:t>
            </a:r>
            <a:r>
              <a:rPr sz="1600" spc="-130">
                <a:latin typeface="Arial"/>
                <a:cs typeface="Arial"/>
              </a:rPr>
              <a:t> </a:t>
            </a:r>
            <a:r>
              <a:rPr sz="1650" spc="-25">
                <a:latin typeface="Arial"/>
                <a:cs typeface="Arial"/>
              </a:rPr>
              <a:t>-</a:t>
            </a:r>
            <a:r>
              <a:rPr sz="1650" spc="-140">
                <a:latin typeface="Arial"/>
                <a:cs typeface="Arial"/>
              </a:rPr>
              <a:t> </a:t>
            </a:r>
            <a:r>
              <a:rPr sz="1650" spc="-15">
                <a:latin typeface="Arial"/>
                <a:cs typeface="Arial"/>
              </a:rPr>
              <a:t>pacote</a:t>
            </a:r>
            <a:r>
              <a:rPr sz="1650" spc="-140">
                <a:latin typeface="Arial"/>
                <a:cs typeface="Arial"/>
              </a:rPr>
              <a:t> </a:t>
            </a:r>
            <a:r>
              <a:rPr sz="1650" spc="-45">
                <a:latin typeface="Arial"/>
                <a:cs typeface="Arial"/>
              </a:rPr>
              <a:t>Obstaculos,</a:t>
            </a:r>
            <a:r>
              <a:rPr sz="1650" spc="-140">
                <a:latin typeface="Arial"/>
                <a:cs typeface="Arial"/>
              </a:rPr>
              <a:t> </a:t>
            </a:r>
            <a:r>
              <a:rPr sz="1650" spc="-25">
                <a:latin typeface="Arial"/>
                <a:cs typeface="Arial"/>
              </a:rPr>
              <a:t>classe</a:t>
            </a:r>
            <a:r>
              <a:rPr sz="1650" spc="-140">
                <a:latin typeface="Arial"/>
                <a:cs typeface="Arial"/>
              </a:rPr>
              <a:t> </a:t>
            </a:r>
            <a:r>
              <a:rPr sz="1650" spc="-30">
                <a:latin typeface="Arial"/>
                <a:cs typeface="Arial"/>
              </a:rPr>
              <a:t>Colet</a:t>
            </a:r>
            <a:r>
              <a:rPr sz="1600" spc="-30">
                <a:latin typeface="Arial"/>
                <a:cs typeface="Arial"/>
              </a:rPr>
              <a:t>á</a:t>
            </a:r>
            <a:r>
              <a:rPr sz="1650" spc="-30">
                <a:latin typeface="Arial"/>
                <a:cs typeface="Arial"/>
              </a:rPr>
              <a:t>veis</a:t>
            </a:r>
            <a:r>
              <a:rPr sz="1650" spc="-140">
                <a:latin typeface="Arial"/>
                <a:cs typeface="Arial"/>
              </a:rPr>
              <a:t> </a:t>
            </a:r>
            <a:r>
              <a:rPr sz="1650" spc="-5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81484" y="8421699"/>
            <a:ext cx="383476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15">
                <a:latin typeface="Arial"/>
                <a:cs typeface="Arial"/>
              </a:rPr>
              <a:t>pacote </a:t>
            </a:r>
            <a:r>
              <a:rPr sz="1650" spc="-45">
                <a:latin typeface="Arial"/>
                <a:cs typeface="Arial"/>
              </a:rPr>
              <a:t>Colis</a:t>
            </a:r>
            <a:r>
              <a:rPr sz="1600" spc="-45">
                <a:latin typeface="Arial"/>
                <a:cs typeface="Arial"/>
              </a:rPr>
              <a:t>õ</a:t>
            </a:r>
            <a:r>
              <a:rPr sz="1650" spc="-45">
                <a:latin typeface="Arial"/>
                <a:cs typeface="Arial"/>
              </a:rPr>
              <a:t>es </a:t>
            </a:r>
            <a:r>
              <a:rPr sz="1650" spc="-60">
                <a:latin typeface="Arial"/>
                <a:cs typeface="Arial"/>
              </a:rPr>
              <a:t>(Jogo: Invas</a:t>
            </a:r>
            <a:r>
              <a:rPr sz="1600" spc="-60">
                <a:latin typeface="Arial"/>
                <a:cs typeface="Arial"/>
              </a:rPr>
              <a:t>ã</a:t>
            </a:r>
            <a:r>
              <a:rPr sz="1650" spc="-60">
                <a:latin typeface="Arial"/>
                <a:cs typeface="Arial"/>
              </a:rPr>
              <a:t>o</a:t>
            </a:r>
            <a:r>
              <a:rPr sz="1650" spc="-145">
                <a:latin typeface="Arial"/>
                <a:cs typeface="Arial"/>
              </a:rPr>
              <a:t> </a:t>
            </a:r>
            <a:r>
              <a:rPr sz="1650" spc="-70">
                <a:latin typeface="Arial"/>
                <a:cs typeface="Arial"/>
              </a:rPr>
              <a:t>Alien</a:t>
            </a:r>
            <a:r>
              <a:rPr sz="1600" spc="-70">
                <a:latin typeface="Arial"/>
                <a:cs typeface="Arial"/>
              </a:rPr>
              <a:t>í</a:t>
            </a:r>
            <a:r>
              <a:rPr sz="1650" spc="-70">
                <a:latin typeface="Arial"/>
                <a:cs typeface="Arial"/>
              </a:rPr>
              <a:t>gena).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2524124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09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7970" y="3085642"/>
            <a:ext cx="8467709" cy="500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0516" y="433586"/>
            <a:ext cx="12169140" cy="1416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100" spc="515"/>
              <a:t>LISTA </a:t>
            </a:r>
            <a:r>
              <a:rPr sz="9100" spc="-780"/>
              <a:t>E</a:t>
            </a:r>
            <a:r>
              <a:rPr sz="9100" spc="-220"/>
              <a:t> </a:t>
            </a:r>
            <a:r>
              <a:rPr sz="9100" spc="350"/>
              <a:t>PROJÉTEIS</a:t>
            </a:r>
            <a:endParaRPr sz="9100"/>
          </a:p>
        </p:txBody>
      </p:sp>
      <p:sp>
        <p:nvSpPr>
          <p:cNvPr id="7" name="object 7"/>
          <p:cNvSpPr/>
          <p:nvPr/>
        </p:nvSpPr>
        <p:spPr>
          <a:xfrm>
            <a:off x="1621" y="24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57821" y="3085642"/>
            <a:ext cx="8467739" cy="500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59710" y="9666854"/>
            <a:ext cx="4044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75">
                <a:latin typeface="Arial"/>
                <a:cs typeface="Arial"/>
              </a:rPr>
              <a:t>21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7957" y="8532104"/>
            <a:ext cx="48234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</a:t>
            </a:r>
            <a:r>
              <a:rPr sz="1800" spc="-165">
                <a:latin typeface="Arial"/>
                <a:cs typeface="Arial"/>
              </a:rPr>
              <a:t> </a:t>
            </a:r>
            <a:r>
              <a:rPr sz="1350" spc="280">
                <a:latin typeface="Arial"/>
                <a:cs typeface="Arial"/>
              </a:rPr>
              <a:t>06</a:t>
            </a:r>
            <a:r>
              <a:rPr sz="1350" spc="-35">
                <a:latin typeface="Arial"/>
                <a:cs typeface="Arial"/>
              </a:rPr>
              <a:t> </a:t>
            </a:r>
            <a:r>
              <a:rPr sz="1800" spc="-35">
                <a:latin typeface="Arial"/>
                <a:cs typeface="Arial"/>
              </a:rPr>
              <a:t>-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pacote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Lista</a:t>
            </a:r>
            <a:r>
              <a:rPr sz="1800" spc="180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(Jogo: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71778" y="8532104"/>
            <a:ext cx="52057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350" spc="280">
                <a:latin typeface="Arial"/>
                <a:cs typeface="Arial"/>
              </a:rPr>
              <a:t>07</a:t>
            </a:r>
            <a:r>
              <a:rPr sz="1350" spc="-35">
                <a:latin typeface="Arial"/>
                <a:cs typeface="Arial"/>
              </a:rPr>
              <a:t> </a:t>
            </a:r>
            <a:r>
              <a:rPr sz="1800" spc="-35">
                <a:latin typeface="Arial"/>
                <a:cs typeface="Arial"/>
              </a:rPr>
              <a:t>-</a:t>
            </a:r>
            <a:r>
              <a:rPr sz="1800" spc="-155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pacote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Proj</a:t>
            </a:r>
            <a:r>
              <a:rPr sz="1350" spc="-10">
                <a:latin typeface="Arial"/>
                <a:cs typeface="Arial"/>
              </a:rPr>
              <a:t>é</a:t>
            </a:r>
            <a:r>
              <a:rPr sz="1800" spc="-10">
                <a:latin typeface="Arial"/>
                <a:cs typeface="Arial"/>
              </a:rPr>
              <a:t>teis</a:t>
            </a:r>
            <a:r>
              <a:rPr sz="1800" spc="190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(Jogo: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0"/>
                  </a:move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10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3399" y="433586"/>
            <a:ext cx="3823335" cy="1416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100" spc="1600"/>
              <a:t>M</a:t>
            </a:r>
            <a:r>
              <a:rPr sz="9100" spc="-235"/>
              <a:t>E</a:t>
            </a:r>
            <a:r>
              <a:rPr sz="9100" spc="1510"/>
              <a:t>N</a:t>
            </a:r>
            <a:r>
              <a:rPr sz="9100" spc="215"/>
              <a:t>U</a:t>
            </a:r>
            <a:endParaRPr sz="9100"/>
          </a:p>
        </p:txBody>
      </p:sp>
      <p:sp>
        <p:nvSpPr>
          <p:cNvPr id="6" name="object 6"/>
          <p:cNvSpPr txBox="1"/>
          <p:nvPr/>
        </p:nvSpPr>
        <p:spPr>
          <a:xfrm>
            <a:off x="17359710" y="9666854"/>
            <a:ext cx="4044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75">
                <a:latin typeface="Arial"/>
                <a:cs typeface="Arial"/>
              </a:rPr>
              <a:t>22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6651" y="9669678"/>
            <a:ext cx="48806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</a:t>
            </a:r>
            <a:r>
              <a:rPr sz="1800" spc="-165">
                <a:latin typeface="Arial"/>
                <a:cs typeface="Arial"/>
              </a:rPr>
              <a:t> </a:t>
            </a:r>
            <a:r>
              <a:rPr sz="1350" spc="280">
                <a:latin typeface="Arial"/>
                <a:cs typeface="Arial"/>
              </a:rPr>
              <a:t>08</a:t>
            </a:r>
            <a:r>
              <a:rPr sz="1350" spc="-35">
                <a:latin typeface="Arial"/>
                <a:cs typeface="Arial"/>
              </a:rPr>
              <a:t> </a:t>
            </a:r>
            <a:r>
              <a:rPr sz="1800" spc="-35">
                <a:latin typeface="Arial"/>
                <a:cs typeface="Arial"/>
              </a:rPr>
              <a:t>-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pacote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95">
                <a:latin typeface="Arial"/>
                <a:cs typeface="Arial"/>
              </a:rPr>
              <a:t>Menu</a:t>
            </a:r>
            <a:r>
              <a:rPr sz="1800" spc="185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(Jogo: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27088" y="2764249"/>
            <a:ext cx="13334999" cy="668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1" y="25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2524125"/>
            <a:chOff x="0" y="1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0"/>
                  </a:move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10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8954" y="433589"/>
            <a:ext cx="13312140" cy="1416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100" spc="545"/>
              <a:t>ENTIDADES </a:t>
            </a:r>
            <a:r>
              <a:rPr sz="9100" spc="-780"/>
              <a:t>E</a:t>
            </a:r>
            <a:r>
              <a:rPr sz="9100" spc="-250"/>
              <a:t> </a:t>
            </a:r>
            <a:r>
              <a:rPr sz="9100" spc="650"/>
              <a:t>VETOR</a:t>
            </a:r>
            <a:endParaRPr sz="9100"/>
          </a:p>
        </p:txBody>
      </p:sp>
      <p:sp>
        <p:nvSpPr>
          <p:cNvPr id="6" name="object 6"/>
          <p:cNvSpPr/>
          <p:nvPr/>
        </p:nvSpPr>
        <p:spPr>
          <a:xfrm>
            <a:off x="9471568" y="3004004"/>
            <a:ext cx="8086709" cy="500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1" y="26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2026" y="3004004"/>
            <a:ext cx="7810499" cy="500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97957" y="8532104"/>
            <a:ext cx="53498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09 </a:t>
            </a:r>
            <a:r>
              <a:rPr sz="1800" spc="-35">
                <a:latin typeface="Arial"/>
                <a:cs typeface="Arial"/>
              </a:rPr>
              <a:t>- </a:t>
            </a:r>
            <a:r>
              <a:rPr sz="1800" spc="-25">
                <a:latin typeface="Arial"/>
                <a:cs typeface="Arial"/>
              </a:rPr>
              <a:t>pacote </a:t>
            </a:r>
            <a:r>
              <a:rPr sz="1800" spc="-60">
                <a:latin typeface="Arial"/>
                <a:cs typeface="Arial"/>
              </a:rPr>
              <a:t>Entidades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29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ts val="2125"/>
              </a:lnSpc>
              <a:spcBef>
                <a:spcPts val="65"/>
              </a:spcBef>
            </a:pPr>
            <a:fld id="{81D60167-4931-47E6-BA6A-407CBD079E47}" type="slidenum">
              <a:rPr spc="375" dirty="0"/>
              <a:t>23</a:t>
            </a:fld>
            <a:endParaRPr spc="375"/>
          </a:p>
        </p:txBody>
      </p:sp>
      <p:sp>
        <p:nvSpPr>
          <p:cNvPr id="10" name="object 10"/>
          <p:cNvSpPr txBox="1"/>
          <p:nvPr/>
        </p:nvSpPr>
        <p:spPr>
          <a:xfrm>
            <a:off x="11071778" y="8532104"/>
            <a:ext cx="48869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</a:t>
            </a:r>
            <a:r>
              <a:rPr sz="1800" spc="-165">
                <a:latin typeface="Arial"/>
                <a:cs typeface="Arial"/>
              </a:rPr>
              <a:t> </a:t>
            </a:r>
            <a:r>
              <a:rPr sz="1350" spc="280">
                <a:latin typeface="Arial"/>
                <a:cs typeface="Arial"/>
              </a:rPr>
              <a:t>10</a:t>
            </a:r>
            <a:r>
              <a:rPr sz="1350" spc="-35">
                <a:latin typeface="Arial"/>
                <a:cs typeface="Arial"/>
              </a:rPr>
              <a:t> </a:t>
            </a:r>
            <a:r>
              <a:rPr sz="1800" spc="-35">
                <a:latin typeface="Arial"/>
                <a:cs typeface="Arial"/>
              </a:rPr>
              <a:t>-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pacote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Vetor</a:t>
            </a:r>
            <a:r>
              <a:rPr sz="1800" spc="180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(Jogo: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160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2524124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08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05938" y="4944709"/>
            <a:ext cx="5505449" cy="308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9620" y="3402177"/>
            <a:ext cx="3002915" cy="795020"/>
            <a:chOff x="1709620" y="3402177"/>
            <a:chExt cx="3002915" cy="795020"/>
          </a:xfrm>
        </p:grpSpPr>
        <p:sp>
          <p:nvSpPr>
            <p:cNvPr id="7" name="object 7"/>
            <p:cNvSpPr/>
            <p:nvPr/>
          </p:nvSpPr>
          <p:spPr>
            <a:xfrm>
              <a:off x="1709610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1803" y="3520561"/>
              <a:ext cx="2800350" cy="676275"/>
            </a:xfrm>
            <a:custGeom>
              <a:avLst/>
              <a:gdLst/>
              <a:ahLst/>
              <a:cxnLst/>
              <a:rect l="l" t="t" r="r" b="b"/>
              <a:pathLst>
                <a:path w="2800350" h="676275">
                  <a:moveTo>
                    <a:pt x="2800350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800350" y="0"/>
                  </a:lnTo>
                  <a:lnTo>
                    <a:pt x="2800350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784165" y="3402177"/>
            <a:ext cx="2993390" cy="795020"/>
            <a:chOff x="7784165" y="3402177"/>
            <a:chExt cx="2993390" cy="795020"/>
          </a:xfrm>
        </p:grpSpPr>
        <p:sp>
          <p:nvSpPr>
            <p:cNvPr id="10" name="object 10"/>
            <p:cNvSpPr/>
            <p:nvPr/>
          </p:nvSpPr>
          <p:spPr>
            <a:xfrm>
              <a:off x="7784160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86643" y="3520561"/>
              <a:ext cx="2790825" cy="676275"/>
            </a:xfrm>
            <a:custGeom>
              <a:avLst/>
              <a:gdLst/>
              <a:ahLst/>
              <a:cxnLst/>
              <a:rect l="l" t="t" r="r" b="b"/>
              <a:pathLst>
                <a:path w="2790825" h="676275">
                  <a:moveTo>
                    <a:pt x="2790825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790825" y="0"/>
                  </a:lnTo>
                  <a:lnTo>
                    <a:pt x="2790825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636355" y="3402177"/>
            <a:ext cx="2992120" cy="795020"/>
            <a:chOff x="13636355" y="3402177"/>
            <a:chExt cx="2992120" cy="795020"/>
          </a:xfrm>
        </p:grpSpPr>
        <p:sp>
          <p:nvSpPr>
            <p:cNvPr id="13" name="object 13"/>
            <p:cNvSpPr/>
            <p:nvPr/>
          </p:nvSpPr>
          <p:spPr>
            <a:xfrm>
              <a:off x="13636345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37553" y="3520561"/>
              <a:ext cx="2790825" cy="676275"/>
            </a:xfrm>
            <a:custGeom>
              <a:avLst/>
              <a:gdLst/>
              <a:ahLst/>
              <a:cxnLst/>
              <a:rect l="l" t="t" r="r" b="b"/>
              <a:pathLst>
                <a:path w="2790825" h="676275">
                  <a:moveTo>
                    <a:pt x="2790825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790825" y="0"/>
                  </a:lnTo>
                  <a:lnTo>
                    <a:pt x="2790825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393240" y="4944709"/>
            <a:ext cx="5505449" cy="3086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80249" y="4944709"/>
            <a:ext cx="5505449" cy="311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685">
              <a:lnSpc>
                <a:spcPct val="100000"/>
              </a:lnSpc>
              <a:spcBef>
                <a:spcPts val="100"/>
              </a:spcBef>
            </a:pPr>
            <a:r>
              <a:rPr spc="600"/>
              <a:t>FOTO </a:t>
            </a:r>
            <a:r>
              <a:rPr spc="655"/>
              <a:t>DO </a:t>
            </a:r>
            <a:r>
              <a:rPr spc="640"/>
              <a:t>JOGO</a:t>
            </a:r>
            <a:r>
              <a:rPr spc="1315"/>
              <a:t> </a:t>
            </a:r>
            <a:r>
              <a:rPr spc="610"/>
              <a:t>EXECUTANDO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11803" y="3520561"/>
            <a:ext cx="2636520" cy="558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32384" rIns="0" bIns="0" rtlCol="0">
            <a:spAutoFit/>
          </a:bodyPr>
          <a:lstStyle/>
          <a:p>
            <a:pPr marL="160020" algn="ctr">
              <a:lnSpc>
                <a:spcPts val="2195"/>
              </a:lnSpc>
              <a:spcBef>
                <a:spcPts val="254"/>
              </a:spcBef>
            </a:pPr>
            <a:r>
              <a:rPr sz="1900" b="1" spc="185">
                <a:solidFill>
                  <a:srgbClr val="D9D9D9"/>
                </a:solidFill>
                <a:latin typeface="Arial"/>
                <a:cs typeface="Arial"/>
              </a:rPr>
              <a:t>MENU</a:t>
            </a:r>
            <a:endParaRPr sz="1900">
              <a:latin typeface="Arial"/>
              <a:cs typeface="Arial"/>
            </a:endParaRPr>
          </a:p>
          <a:p>
            <a:pPr marL="160020" algn="ctr">
              <a:lnSpc>
                <a:spcPts val="1939"/>
              </a:lnSpc>
            </a:pPr>
            <a:r>
              <a:rPr sz="1900" b="1" spc="165">
                <a:solidFill>
                  <a:srgbClr val="D9D9D9"/>
                </a:solidFill>
                <a:latin typeface="Arial"/>
                <a:cs typeface="Arial"/>
              </a:rPr>
              <a:t>PRINCIPAL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86644" y="3520561"/>
            <a:ext cx="2636520" cy="558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59055" rIns="0" bIns="0" rtlCol="0">
            <a:spAutoFit/>
          </a:bodyPr>
          <a:lstStyle/>
          <a:p>
            <a:pPr marL="528955" marR="370205" indent="9525">
              <a:lnSpc>
                <a:spcPts val="2110"/>
              </a:lnSpc>
              <a:spcBef>
                <a:spcPts val="465"/>
              </a:spcBef>
            </a:pPr>
            <a:r>
              <a:rPr sz="1900" b="1" spc="114">
                <a:solidFill>
                  <a:srgbClr val="D9D9D9"/>
                </a:solidFill>
                <a:latin typeface="Arial"/>
                <a:cs typeface="Arial"/>
              </a:rPr>
              <a:t>SELEÇÃO </a:t>
            </a:r>
            <a:r>
              <a:rPr sz="1900" b="1" spc="10">
                <a:solidFill>
                  <a:srgbClr val="D9D9D9"/>
                </a:solidFill>
                <a:latin typeface="Arial"/>
                <a:cs typeface="Arial"/>
              </a:rPr>
              <a:t>DE  </a:t>
            </a:r>
            <a:r>
              <a:rPr sz="1900" b="1" spc="-35">
                <a:solidFill>
                  <a:srgbClr val="D9D9D9"/>
                </a:solidFill>
                <a:latin typeface="Arial"/>
                <a:cs typeface="Arial"/>
              </a:rPr>
              <a:t>J</a:t>
            </a:r>
            <a:r>
              <a:rPr sz="1900" b="1" spc="335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1900" b="1" spc="240">
                <a:solidFill>
                  <a:srgbClr val="D9D9D9"/>
                </a:solidFill>
                <a:latin typeface="Arial"/>
                <a:cs typeface="Arial"/>
              </a:rPr>
              <a:t>G</a:t>
            </a:r>
            <a:r>
              <a:rPr sz="1900" b="1" spc="26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900" b="1" spc="170">
                <a:solidFill>
                  <a:srgbClr val="D9D9D9"/>
                </a:solidFill>
                <a:latin typeface="Arial"/>
                <a:cs typeface="Arial"/>
              </a:rPr>
              <a:t>D</a:t>
            </a:r>
            <a:r>
              <a:rPr sz="1900" b="1" spc="335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1900" b="1" spc="13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1900" b="1" spc="-3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1900" b="1" spc="35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37553" y="3520561"/>
            <a:ext cx="2637790" cy="558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59055" rIns="0" bIns="0" rtlCol="0">
            <a:spAutoFit/>
          </a:bodyPr>
          <a:lstStyle/>
          <a:p>
            <a:pPr marL="1050925" marR="356235" indent="-537210">
              <a:lnSpc>
                <a:spcPts val="2110"/>
              </a:lnSpc>
              <a:spcBef>
                <a:spcPts val="465"/>
              </a:spcBef>
            </a:pPr>
            <a:r>
              <a:rPr sz="1900" b="1" spc="114">
                <a:solidFill>
                  <a:srgbClr val="D9D9D9"/>
                </a:solidFill>
                <a:latin typeface="Arial"/>
                <a:cs typeface="Arial"/>
              </a:rPr>
              <a:t>SELEÇÃO </a:t>
            </a:r>
            <a:r>
              <a:rPr sz="1900" b="1" spc="160">
                <a:solidFill>
                  <a:srgbClr val="D9D9D9"/>
                </a:solidFill>
                <a:latin typeface="Arial"/>
                <a:cs typeface="Arial"/>
              </a:rPr>
              <a:t>DA  </a:t>
            </a:r>
            <a:r>
              <a:rPr sz="1900" b="1" spc="80">
                <a:solidFill>
                  <a:srgbClr val="D9D9D9"/>
                </a:solidFill>
                <a:latin typeface="Arial"/>
                <a:cs typeface="Arial"/>
              </a:rPr>
              <a:t>FASE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3240" y="8401467"/>
            <a:ext cx="3528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11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36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23655" y="8401467"/>
            <a:ext cx="3528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13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36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16063" y="8401467"/>
            <a:ext cx="3528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12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36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21" y="26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ts val="2125"/>
              </a:lnSpc>
              <a:spcBef>
                <a:spcPts val="65"/>
              </a:spcBef>
            </a:pPr>
            <a:fld id="{81D60167-4931-47E6-BA6A-407CBD079E47}" type="slidenum">
              <a:rPr spc="375" dirty="0"/>
              <a:t>24</a:t>
            </a:fld>
            <a:endParaRPr spc="37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8288000" cy="2524125"/>
            <a:chOff x="0" y="2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2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0"/>
                  </a:move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11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1" y="26"/>
              <a:ext cx="2595880" cy="2520315"/>
            </a:xfrm>
            <a:custGeom>
              <a:avLst/>
              <a:gdLst/>
              <a:ahLst/>
              <a:cxnLst/>
              <a:rect l="l" t="t" r="r" b="b"/>
              <a:pathLst>
                <a:path w="2595880" h="2520315">
                  <a:moveTo>
                    <a:pt x="0" y="2520239"/>
                  </a:moveTo>
                  <a:lnTo>
                    <a:pt x="0" y="0"/>
                  </a:lnTo>
                  <a:lnTo>
                    <a:pt x="2595860" y="0"/>
                  </a:lnTo>
                  <a:lnTo>
                    <a:pt x="0" y="2520239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359710" y="9666854"/>
            <a:ext cx="4044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75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66881" y="592183"/>
            <a:ext cx="16400144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00" spc="605"/>
              <a:t>VÍDEO </a:t>
            </a:r>
            <a:r>
              <a:rPr sz="7400" spc="640"/>
              <a:t>DO </a:t>
            </a:r>
            <a:r>
              <a:rPr sz="7400" spc="625"/>
              <a:t>JOGO</a:t>
            </a:r>
            <a:r>
              <a:rPr sz="7400" spc="1280"/>
              <a:t> </a:t>
            </a:r>
            <a:r>
              <a:rPr sz="7400" spc="595"/>
              <a:t>EXECUTANDO</a:t>
            </a:r>
            <a:endParaRPr sz="7400"/>
          </a:p>
        </p:txBody>
      </p:sp>
      <p:sp>
        <p:nvSpPr>
          <p:cNvPr id="12" name="object 12"/>
          <p:cNvSpPr txBox="1"/>
          <p:nvPr/>
        </p:nvSpPr>
        <p:spPr>
          <a:xfrm>
            <a:off x="1744714" y="9188309"/>
            <a:ext cx="4796006" cy="384080"/>
          </a:xfrm>
          <a:prstGeom prst="rect">
            <a:avLst/>
          </a:prstGeom>
        </p:spPr>
        <p:txBody>
          <a:bodyPr vert="horz" wrap="square" lIns="0" tIns="90170" rIns="0" bIns="0" rtlCol="0" anchor="t">
            <a:spAutoFit/>
          </a:bodyPr>
          <a:lstStyle/>
          <a:p>
            <a:pPr marL="276860" algn="ctr">
              <a:lnSpc>
                <a:spcPts val="2460"/>
              </a:lnSpc>
              <a:spcBef>
                <a:spcPts val="710"/>
              </a:spcBef>
            </a:pPr>
            <a:endParaRPr lang="en-US" b="1">
              <a:solidFill>
                <a:srgbClr val="D9D9D9"/>
              </a:solidFill>
              <a:latin typeface="Arial"/>
              <a:cs typeface="Arial"/>
            </a:endParaRPr>
          </a:p>
        </p:txBody>
      </p:sp>
      <p:pic>
        <p:nvPicPr>
          <p:cNvPr id="14" name="Imagem 14">
            <a:hlinkClick r:id="" action="ppaction://media"/>
            <a:extLst>
              <a:ext uri="{FF2B5EF4-FFF2-40B4-BE49-F238E27FC236}">
                <a16:creationId xmlns:a16="http://schemas.microsoft.com/office/drawing/2014/main" id="{1721A846-AB41-4AFB-96A2-00B8861DD93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03077" y="2670665"/>
            <a:ext cx="10052537" cy="5751632"/>
          </a:xfrm>
          <a:prstGeom prst="rect">
            <a:avLst/>
          </a:prstGeom>
        </p:spPr>
      </p:pic>
      <p:grpSp>
        <p:nvGrpSpPr>
          <p:cNvPr id="21" name="object 8">
            <a:extLst>
              <a:ext uri="{FF2B5EF4-FFF2-40B4-BE49-F238E27FC236}">
                <a16:creationId xmlns:a16="http://schemas.microsoft.com/office/drawing/2014/main" id="{AF9AA9DC-90CF-44B8-B66E-AB61D8C5831A}"/>
              </a:ext>
            </a:extLst>
          </p:cNvPr>
          <p:cNvGrpSpPr/>
          <p:nvPr/>
        </p:nvGrpSpPr>
        <p:grpSpPr>
          <a:xfrm>
            <a:off x="1058046" y="8941343"/>
            <a:ext cx="5425846" cy="1058416"/>
            <a:chOff x="7784160" y="3402189"/>
            <a:chExt cx="3042612" cy="794647"/>
          </a:xfrm>
        </p:grpSpPr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3854CB9F-48A1-43C5-B2D5-884D90E9F802}"/>
                </a:ext>
              </a:extLst>
            </p:cNvPr>
            <p:cNvSpPr/>
            <p:nvPr/>
          </p:nvSpPr>
          <p:spPr>
            <a:xfrm>
              <a:off x="7784160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0E66ECCF-563E-4A73-B3CF-CCD18F2DC2CF}"/>
                </a:ext>
              </a:extLst>
            </p:cNvPr>
            <p:cNvSpPr/>
            <p:nvPr/>
          </p:nvSpPr>
          <p:spPr>
            <a:xfrm>
              <a:off x="7986643" y="3542564"/>
              <a:ext cx="2840129" cy="654272"/>
            </a:xfrm>
            <a:custGeom>
              <a:avLst/>
              <a:gdLst/>
              <a:ahLst/>
              <a:cxnLst/>
              <a:rect l="l" t="t" r="r" b="b"/>
              <a:pathLst>
                <a:path w="2790825" h="676275">
                  <a:moveTo>
                    <a:pt x="2790825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790825" y="0"/>
                  </a:lnTo>
                  <a:lnTo>
                    <a:pt x="2790825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7724CDD-20A1-4B0C-9006-B4291C5FADEE}"/>
              </a:ext>
            </a:extLst>
          </p:cNvPr>
          <p:cNvSpPr txBox="1"/>
          <p:nvPr/>
        </p:nvSpPr>
        <p:spPr>
          <a:xfrm>
            <a:off x="2291862" y="9237786"/>
            <a:ext cx="37836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D9D9D9"/>
                </a:solidFill>
                <a:latin typeface="Arial"/>
              </a:rPr>
              <a:t>EXECUÇÃO DA PRIMEIRA FASE - MANICÔMIO</a:t>
            </a:r>
            <a:endParaRPr lang="en-US" b="1">
              <a:solidFill>
                <a:srgbClr val="D9D9D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2524124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08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09620" y="3402177"/>
            <a:ext cx="3002915" cy="795020"/>
            <a:chOff x="1709620" y="3402177"/>
            <a:chExt cx="3002915" cy="795020"/>
          </a:xfrm>
        </p:grpSpPr>
        <p:sp>
          <p:nvSpPr>
            <p:cNvPr id="6" name="object 6"/>
            <p:cNvSpPr/>
            <p:nvPr/>
          </p:nvSpPr>
          <p:spPr>
            <a:xfrm>
              <a:off x="1709610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1803" y="3520561"/>
              <a:ext cx="2800350" cy="676275"/>
            </a:xfrm>
            <a:custGeom>
              <a:avLst/>
              <a:gdLst/>
              <a:ahLst/>
              <a:cxnLst/>
              <a:rect l="l" t="t" r="r" b="b"/>
              <a:pathLst>
                <a:path w="2800350" h="676275">
                  <a:moveTo>
                    <a:pt x="2800350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800350" y="0"/>
                  </a:lnTo>
                  <a:lnTo>
                    <a:pt x="2800350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784165" y="3402177"/>
            <a:ext cx="2993390" cy="795020"/>
            <a:chOff x="7784165" y="3402177"/>
            <a:chExt cx="2993390" cy="795020"/>
          </a:xfrm>
        </p:grpSpPr>
        <p:sp>
          <p:nvSpPr>
            <p:cNvPr id="9" name="object 9"/>
            <p:cNvSpPr/>
            <p:nvPr/>
          </p:nvSpPr>
          <p:spPr>
            <a:xfrm>
              <a:off x="7784160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6643" y="3520561"/>
              <a:ext cx="2790825" cy="676275"/>
            </a:xfrm>
            <a:custGeom>
              <a:avLst/>
              <a:gdLst/>
              <a:ahLst/>
              <a:cxnLst/>
              <a:rect l="l" t="t" r="r" b="b"/>
              <a:pathLst>
                <a:path w="2790825" h="676275">
                  <a:moveTo>
                    <a:pt x="2790825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790825" y="0"/>
                  </a:lnTo>
                  <a:lnTo>
                    <a:pt x="2790825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05938" y="4944709"/>
            <a:ext cx="5505449" cy="308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636355" y="3402177"/>
            <a:ext cx="2992120" cy="795020"/>
            <a:chOff x="13636355" y="3402177"/>
            <a:chExt cx="2992120" cy="795020"/>
          </a:xfrm>
        </p:grpSpPr>
        <p:sp>
          <p:nvSpPr>
            <p:cNvPr id="13" name="object 13"/>
            <p:cNvSpPr/>
            <p:nvPr/>
          </p:nvSpPr>
          <p:spPr>
            <a:xfrm>
              <a:off x="13636345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37553" y="3520561"/>
              <a:ext cx="2790825" cy="676275"/>
            </a:xfrm>
            <a:custGeom>
              <a:avLst/>
              <a:gdLst/>
              <a:ahLst/>
              <a:cxnLst/>
              <a:rect l="l" t="t" r="r" b="b"/>
              <a:pathLst>
                <a:path w="2790825" h="676275">
                  <a:moveTo>
                    <a:pt x="2790825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790825" y="0"/>
                  </a:lnTo>
                  <a:lnTo>
                    <a:pt x="2790825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2304196" y="4944709"/>
            <a:ext cx="5505449" cy="3086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93240" y="4944709"/>
            <a:ext cx="5505449" cy="3086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685">
              <a:lnSpc>
                <a:spcPct val="100000"/>
              </a:lnSpc>
              <a:spcBef>
                <a:spcPts val="100"/>
              </a:spcBef>
            </a:pPr>
            <a:r>
              <a:rPr spc="600"/>
              <a:t>FOTO </a:t>
            </a:r>
            <a:r>
              <a:rPr spc="655"/>
              <a:t>DO </a:t>
            </a:r>
            <a:r>
              <a:rPr spc="640"/>
              <a:t>JOGO</a:t>
            </a:r>
            <a:r>
              <a:rPr spc="1315"/>
              <a:t> </a:t>
            </a:r>
            <a:r>
              <a:rPr spc="610"/>
              <a:t>EXECUTANDO</a:t>
            </a:r>
          </a:p>
        </p:txBody>
      </p:sp>
      <p:sp>
        <p:nvSpPr>
          <p:cNvPr id="18" name="object 18"/>
          <p:cNvSpPr/>
          <p:nvPr/>
        </p:nvSpPr>
        <p:spPr>
          <a:xfrm>
            <a:off x="1621" y="23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11803" y="3520561"/>
            <a:ext cx="2636520" cy="558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6637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310"/>
              </a:spcBef>
            </a:pPr>
            <a:r>
              <a:rPr sz="1900" b="1" spc="270">
                <a:solidFill>
                  <a:srgbClr val="D9D9D9"/>
                </a:solidFill>
                <a:latin typeface="Arial"/>
                <a:cs typeface="Arial"/>
              </a:rPr>
              <a:t>MANICÔMIO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6644" y="3520561"/>
            <a:ext cx="2636520" cy="558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66370" rIns="0" bIns="0" rtlCol="0">
            <a:spAutoFit/>
          </a:bodyPr>
          <a:lstStyle/>
          <a:p>
            <a:pPr marL="701675">
              <a:lnSpc>
                <a:spcPct val="100000"/>
              </a:lnSpc>
              <a:spcBef>
                <a:spcPts val="1310"/>
              </a:spcBef>
            </a:pPr>
            <a:r>
              <a:rPr sz="1900" b="1" spc="145">
                <a:solidFill>
                  <a:srgbClr val="D9D9D9"/>
                </a:solidFill>
                <a:latin typeface="Arial"/>
                <a:cs typeface="Arial"/>
              </a:rPr>
              <a:t>DESAFIOS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37553" y="3520561"/>
            <a:ext cx="2637790" cy="558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59055" rIns="0" bIns="0" rtlCol="0">
            <a:spAutoFit/>
          </a:bodyPr>
          <a:lstStyle/>
          <a:p>
            <a:pPr marL="603250" marR="371475" indent="-74295">
              <a:lnSpc>
                <a:spcPts val="2110"/>
              </a:lnSpc>
              <a:spcBef>
                <a:spcPts val="465"/>
              </a:spcBef>
            </a:pPr>
            <a:r>
              <a:rPr sz="1900" b="1" spc="-35">
                <a:solidFill>
                  <a:srgbClr val="D9D9D9"/>
                </a:solidFill>
                <a:latin typeface="Arial"/>
                <a:cs typeface="Arial"/>
              </a:rPr>
              <a:t>J</a:t>
            </a:r>
            <a:r>
              <a:rPr sz="1900" b="1" spc="335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1900" b="1" spc="240">
                <a:solidFill>
                  <a:srgbClr val="D9D9D9"/>
                </a:solidFill>
                <a:latin typeface="Arial"/>
                <a:cs typeface="Arial"/>
              </a:rPr>
              <a:t>G</a:t>
            </a:r>
            <a:r>
              <a:rPr sz="1900" b="1" spc="26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900" b="1" spc="170">
                <a:solidFill>
                  <a:srgbClr val="D9D9D9"/>
                </a:solidFill>
                <a:latin typeface="Arial"/>
                <a:cs typeface="Arial"/>
              </a:rPr>
              <a:t>D</a:t>
            </a:r>
            <a:r>
              <a:rPr sz="1900" b="1" spc="335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1900" b="1" spc="13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1900" b="1" spc="-3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1900" b="1" spc="20">
                <a:solidFill>
                  <a:srgbClr val="D9D9D9"/>
                </a:solidFill>
                <a:latin typeface="Arial"/>
                <a:cs typeface="Arial"/>
              </a:rPr>
              <a:t>S  </a:t>
            </a:r>
            <a:r>
              <a:rPr sz="1900" b="1" spc="160">
                <a:solidFill>
                  <a:srgbClr val="D9D9D9"/>
                </a:solidFill>
                <a:latin typeface="Arial"/>
                <a:cs typeface="Arial"/>
              </a:rPr>
              <a:t>MÚLTIPLOS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359710" y="9666854"/>
            <a:ext cx="4044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75">
                <a:latin typeface="Arial"/>
                <a:cs typeface="Arial"/>
              </a:rPr>
              <a:t>26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9971" y="8347029"/>
            <a:ext cx="3528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14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36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57267" y="8347029"/>
            <a:ext cx="3528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15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36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98504" y="8347029"/>
            <a:ext cx="3528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16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36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2524124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08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1" y="23"/>
              <a:ext cx="2595880" cy="2520315"/>
            </a:xfrm>
            <a:custGeom>
              <a:avLst/>
              <a:gdLst/>
              <a:ahLst/>
              <a:cxnLst/>
              <a:rect l="l" t="t" r="r" b="b"/>
              <a:pathLst>
                <a:path w="2595880" h="2520315">
                  <a:moveTo>
                    <a:pt x="0" y="2520239"/>
                  </a:moveTo>
                  <a:lnTo>
                    <a:pt x="0" y="0"/>
                  </a:lnTo>
                  <a:lnTo>
                    <a:pt x="2595860" y="0"/>
                  </a:lnTo>
                  <a:lnTo>
                    <a:pt x="0" y="2520239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359710" y="9666854"/>
            <a:ext cx="4044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75">
                <a:latin typeface="Arial"/>
                <a:cs typeface="Arial"/>
              </a:rPr>
              <a:t>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66881" y="592177"/>
            <a:ext cx="16400144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00" spc="605"/>
              <a:t>VÍDEO </a:t>
            </a:r>
            <a:r>
              <a:rPr sz="7400" spc="640"/>
              <a:t>DO </a:t>
            </a:r>
            <a:r>
              <a:rPr sz="7400" spc="625"/>
              <a:t>JOGO</a:t>
            </a:r>
            <a:r>
              <a:rPr sz="7400" spc="1280"/>
              <a:t> </a:t>
            </a:r>
            <a:r>
              <a:rPr sz="7400" spc="595"/>
              <a:t>EXECUTANDO</a:t>
            </a:r>
            <a:endParaRPr sz="740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574B6E-3C08-46F5-8521-CC5EAEF36B86}"/>
              </a:ext>
            </a:extLst>
          </p:cNvPr>
          <p:cNvSpPr txBox="1"/>
          <p:nvPr/>
        </p:nvSpPr>
        <p:spPr>
          <a:xfrm>
            <a:off x="1969477" y="9325707"/>
            <a:ext cx="3768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D9D9D9"/>
                </a:solidFill>
                <a:latin typeface="Arial"/>
              </a:rPr>
              <a:t>EXECUÇÃO DA PRIMEIRA FASE - HOSPITAL</a:t>
            </a:r>
            <a:endParaRPr lang="en-US" b="1">
              <a:solidFill>
                <a:srgbClr val="D9D9D9"/>
              </a:solidFill>
              <a:latin typeface="Arial"/>
              <a:cs typeface="Arial"/>
            </a:endParaRPr>
          </a:p>
        </p:txBody>
      </p:sp>
      <p:pic>
        <p:nvPicPr>
          <p:cNvPr id="15" name="Imagem 15">
            <a:hlinkClick r:id="" action="ppaction://media"/>
            <a:extLst>
              <a:ext uri="{FF2B5EF4-FFF2-40B4-BE49-F238E27FC236}">
                <a16:creationId xmlns:a16="http://schemas.microsoft.com/office/drawing/2014/main" id="{C1D92E18-8CD7-441A-B180-B444F81D0B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71193" y="2773242"/>
            <a:ext cx="10492153" cy="5854210"/>
          </a:xfrm>
          <a:prstGeom prst="rect">
            <a:avLst/>
          </a:prstGeom>
        </p:spPr>
      </p:pic>
      <p:grpSp>
        <p:nvGrpSpPr>
          <p:cNvPr id="12" name="object 8">
            <a:extLst>
              <a:ext uri="{FF2B5EF4-FFF2-40B4-BE49-F238E27FC236}">
                <a16:creationId xmlns:a16="http://schemas.microsoft.com/office/drawing/2014/main" id="{0D9E776C-3D7A-4542-9DC7-7C13BC3551E1}"/>
              </a:ext>
            </a:extLst>
          </p:cNvPr>
          <p:cNvGrpSpPr/>
          <p:nvPr/>
        </p:nvGrpSpPr>
        <p:grpSpPr>
          <a:xfrm>
            <a:off x="1072700" y="8999962"/>
            <a:ext cx="5425846" cy="1058417"/>
            <a:chOff x="7784160" y="3402189"/>
            <a:chExt cx="3042612" cy="794647"/>
          </a:xfrm>
        </p:grpSpPr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0DD387B1-85C6-4D33-8120-BE1781394BFA}"/>
                </a:ext>
              </a:extLst>
            </p:cNvPr>
            <p:cNvSpPr/>
            <p:nvPr/>
          </p:nvSpPr>
          <p:spPr>
            <a:xfrm>
              <a:off x="7784160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E90C3DB5-A457-4030-85B3-77452B6C2F1E}"/>
                </a:ext>
              </a:extLst>
            </p:cNvPr>
            <p:cNvSpPr/>
            <p:nvPr/>
          </p:nvSpPr>
          <p:spPr>
            <a:xfrm>
              <a:off x="7986643" y="3542564"/>
              <a:ext cx="2840129" cy="654272"/>
            </a:xfrm>
            <a:custGeom>
              <a:avLst/>
              <a:gdLst/>
              <a:ahLst/>
              <a:cxnLst/>
              <a:rect l="l" t="t" r="r" b="b"/>
              <a:pathLst>
                <a:path w="2790825" h="676275">
                  <a:moveTo>
                    <a:pt x="2790825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790825" y="0"/>
                  </a:lnTo>
                  <a:lnTo>
                    <a:pt x="2790825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3559970-C172-4C8F-B976-0743243C799F}"/>
              </a:ext>
            </a:extLst>
          </p:cNvPr>
          <p:cNvSpPr txBox="1"/>
          <p:nvPr/>
        </p:nvSpPr>
        <p:spPr>
          <a:xfrm>
            <a:off x="2057401" y="9325709"/>
            <a:ext cx="4032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D9D9D9"/>
                </a:solidFill>
                <a:latin typeface="Arial"/>
              </a:rPr>
              <a:t>EXECUÇÃO DA PRIMEIRA FASE - HOSPITAL</a:t>
            </a:r>
            <a:endParaRPr lang="en-US" b="1">
              <a:solidFill>
                <a:srgbClr val="D9D9D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2524124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08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05938" y="4944709"/>
            <a:ext cx="5505449" cy="308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9620" y="3402177"/>
            <a:ext cx="3002915" cy="795020"/>
            <a:chOff x="1709620" y="3402177"/>
            <a:chExt cx="3002915" cy="795020"/>
          </a:xfrm>
        </p:grpSpPr>
        <p:sp>
          <p:nvSpPr>
            <p:cNvPr id="7" name="object 7"/>
            <p:cNvSpPr/>
            <p:nvPr/>
          </p:nvSpPr>
          <p:spPr>
            <a:xfrm>
              <a:off x="1709610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1803" y="3520561"/>
              <a:ext cx="2800350" cy="676275"/>
            </a:xfrm>
            <a:custGeom>
              <a:avLst/>
              <a:gdLst/>
              <a:ahLst/>
              <a:cxnLst/>
              <a:rect l="l" t="t" r="r" b="b"/>
              <a:pathLst>
                <a:path w="2800350" h="676275">
                  <a:moveTo>
                    <a:pt x="2800350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800350" y="0"/>
                  </a:lnTo>
                  <a:lnTo>
                    <a:pt x="2800350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784165" y="3402177"/>
            <a:ext cx="2993390" cy="795020"/>
            <a:chOff x="7784165" y="3402177"/>
            <a:chExt cx="2993390" cy="795020"/>
          </a:xfrm>
        </p:grpSpPr>
        <p:sp>
          <p:nvSpPr>
            <p:cNvPr id="10" name="object 10"/>
            <p:cNvSpPr/>
            <p:nvPr/>
          </p:nvSpPr>
          <p:spPr>
            <a:xfrm>
              <a:off x="7784160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86643" y="3520561"/>
              <a:ext cx="2790825" cy="676275"/>
            </a:xfrm>
            <a:custGeom>
              <a:avLst/>
              <a:gdLst/>
              <a:ahLst/>
              <a:cxnLst/>
              <a:rect l="l" t="t" r="r" b="b"/>
              <a:pathLst>
                <a:path w="2790825" h="676275">
                  <a:moveTo>
                    <a:pt x="2790825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790825" y="0"/>
                  </a:lnTo>
                  <a:lnTo>
                    <a:pt x="2790825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636355" y="3402177"/>
            <a:ext cx="2992120" cy="795020"/>
            <a:chOff x="13636355" y="3402177"/>
            <a:chExt cx="2992120" cy="795020"/>
          </a:xfrm>
        </p:grpSpPr>
        <p:sp>
          <p:nvSpPr>
            <p:cNvPr id="13" name="object 13"/>
            <p:cNvSpPr/>
            <p:nvPr/>
          </p:nvSpPr>
          <p:spPr>
            <a:xfrm>
              <a:off x="13636345" y="3402189"/>
              <a:ext cx="2838450" cy="676275"/>
            </a:xfrm>
            <a:custGeom>
              <a:avLst/>
              <a:gdLst/>
              <a:ahLst/>
              <a:cxnLst/>
              <a:rect l="l" t="t" r="r" b="b"/>
              <a:pathLst>
                <a:path w="2838450" h="676275">
                  <a:moveTo>
                    <a:pt x="2838450" y="0"/>
                  </a:moveTo>
                  <a:lnTo>
                    <a:pt x="0" y="0"/>
                  </a:lnTo>
                  <a:lnTo>
                    <a:pt x="0" y="118376"/>
                  </a:lnTo>
                  <a:lnTo>
                    <a:pt x="0" y="676275"/>
                  </a:lnTo>
                  <a:lnTo>
                    <a:pt x="2838450" y="676275"/>
                  </a:lnTo>
                  <a:lnTo>
                    <a:pt x="2838450" y="118376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37553" y="3520561"/>
              <a:ext cx="2790825" cy="676275"/>
            </a:xfrm>
            <a:custGeom>
              <a:avLst/>
              <a:gdLst/>
              <a:ahLst/>
              <a:cxnLst/>
              <a:rect l="l" t="t" r="r" b="b"/>
              <a:pathLst>
                <a:path w="2790825" h="676275">
                  <a:moveTo>
                    <a:pt x="2790825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2790825" y="0"/>
                  </a:lnTo>
                  <a:lnTo>
                    <a:pt x="2790825" y="676275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43902" y="4944709"/>
            <a:ext cx="5562599" cy="3086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04196" y="4944709"/>
            <a:ext cx="5505449" cy="3086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3240" y="4944709"/>
            <a:ext cx="5505449" cy="3086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685">
              <a:lnSpc>
                <a:spcPct val="100000"/>
              </a:lnSpc>
              <a:spcBef>
                <a:spcPts val="100"/>
              </a:spcBef>
            </a:pPr>
            <a:r>
              <a:rPr spc="600"/>
              <a:t>FOTO </a:t>
            </a:r>
            <a:r>
              <a:rPr spc="655"/>
              <a:t>DO </a:t>
            </a:r>
            <a:r>
              <a:rPr spc="640"/>
              <a:t>JOGO</a:t>
            </a:r>
            <a:r>
              <a:rPr spc="1315"/>
              <a:t> </a:t>
            </a:r>
            <a:r>
              <a:rPr spc="610"/>
              <a:t>EXECUTANDO</a:t>
            </a:r>
          </a:p>
        </p:txBody>
      </p:sp>
      <p:sp>
        <p:nvSpPr>
          <p:cNvPr id="19" name="object 19"/>
          <p:cNvSpPr/>
          <p:nvPr/>
        </p:nvSpPr>
        <p:spPr>
          <a:xfrm>
            <a:off x="1621" y="23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11803" y="3520561"/>
            <a:ext cx="2636520" cy="558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66370" rIns="0" bIns="0" rtlCol="0">
            <a:spAutoFit/>
          </a:bodyPr>
          <a:lstStyle/>
          <a:p>
            <a:pPr marL="702310">
              <a:lnSpc>
                <a:spcPct val="100000"/>
              </a:lnSpc>
              <a:spcBef>
                <a:spcPts val="1310"/>
              </a:spcBef>
            </a:pPr>
            <a:r>
              <a:rPr sz="1900" b="1" spc="165">
                <a:solidFill>
                  <a:srgbClr val="D9D9D9"/>
                </a:solidFill>
                <a:latin typeface="Arial"/>
                <a:cs typeface="Arial"/>
              </a:rPr>
              <a:t>HOSPITAL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ts val="2125"/>
              </a:lnSpc>
              <a:spcBef>
                <a:spcPts val="65"/>
              </a:spcBef>
            </a:pPr>
            <a:fld id="{81D60167-4931-47E6-BA6A-407CBD079E47}" type="slidenum">
              <a:rPr spc="375" dirty="0"/>
              <a:t>28</a:t>
            </a:fld>
            <a:endParaRPr spc="375"/>
          </a:p>
        </p:txBody>
      </p:sp>
      <p:sp>
        <p:nvSpPr>
          <p:cNvPr id="21" name="object 21"/>
          <p:cNvSpPr txBox="1"/>
          <p:nvPr/>
        </p:nvSpPr>
        <p:spPr>
          <a:xfrm>
            <a:off x="7986644" y="3520561"/>
            <a:ext cx="2636520" cy="558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66370" rIns="0" bIns="0" rtlCol="0">
            <a:spAutoFit/>
          </a:bodyPr>
          <a:lstStyle/>
          <a:p>
            <a:pPr marL="701675">
              <a:lnSpc>
                <a:spcPct val="100000"/>
              </a:lnSpc>
              <a:spcBef>
                <a:spcPts val="1310"/>
              </a:spcBef>
            </a:pPr>
            <a:r>
              <a:rPr sz="1900" b="1" spc="145">
                <a:solidFill>
                  <a:srgbClr val="D9D9D9"/>
                </a:solidFill>
                <a:latin typeface="Arial"/>
                <a:cs typeface="Arial"/>
              </a:rPr>
              <a:t>DESAFIOS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37553" y="3520561"/>
            <a:ext cx="2637790" cy="55816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66370" rIns="0" bIns="0" rtlCol="0">
            <a:spAutoFit/>
          </a:bodyPr>
          <a:lstStyle/>
          <a:p>
            <a:pPr marL="824230">
              <a:lnSpc>
                <a:spcPct val="100000"/>
              </a:lnSpc>
              <a:spcBef>
                <a:spcPts val="1310"/>
              </a:spcBef>
            </a:pPr>
            <a:r>
              <a:rPr sz="1900" b="1" spc="155">
                <a:solidFill>
                  <a:srgbClr val="D9D9D9"/>
                </a:solidFill>
                <a:latin typeface="Arial"/>
                <a:cs typeface="Arial"/>
              </a:rPr>
              <a:t>CHEFÃO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1494" y="8347029"/>
            <a:ext cx="3528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17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36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57267" y="8347029"/>
            <a:ext cx="3528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18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36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44275" y="8347029"/>
            <a:ext cx="3528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95">
                <a:latin typeface="Arial"/>
                <a:cs typeface="Arial"/>
              </a:rPr>
              <a:t>Figura </a:t>
            </a:r>
            <a:r>
              <a:rPr sz="1350" spc="280">
                <a:latin typeface="Arial"/>
                <a:cs typeface="Arial"/>
              </a:rPr>
              <a:t>19 </a:t>
            </a:r>
            <a:r>
              <a:rPr sz="1800" spc="-75">
                <a:latin typeface="Arial"/>
                <a:cs typeface="Arial"/>
              </a:rPr>
              <a:t>(Jogo: </a:t>
            </a:r>
            <a:r>
              <a:rPr sz="1800" spc="-40">
                <a:latin typeface="Arial"/>
                <a:cs typeface="Arial"/>
              </a:rPr>
              <a:t>Invas</a:t>
            </a:r>
            <a:r>
              <a:rPr sz="1350" spc="-40">
                <a:latin typeface="Arial"/>
                <a:cs typeface="Arial"/>
              </a:rPr>
              <a:t>ã</a:t>
            </a:r>
            <a:r>
              <a:rPr sz="1800" spc="-40">
                <a:latin typeface="Arial"/>
                <a:cs typeface="Arial"/>
              </a:rPr>
              <a:t>o</a:t>
            </a:r>
            <a:r>
              <a:rPr sz="1800" spc="-36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Alien</a:t>
            </a:r>
            <a:r>
              <a:rPr sz="1350" spc="-80">
                <a:latin typeface="Arial"/>
                <a:cs typeface="Arial"/>
              </a:rPr>
              <a:t>í</a:t>
            </a:r>
            <a:r>
              <a:rPr sz="1800" spc="-80">
                <a:latin typeface="Arial"/>
                <a:cs typeface="Arial"/>
              </a:rPr>
              <a:t>gena).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"/>
            <a:ext cx="18288000" cy="2524125"/>
            <a:chOff x="0" y="6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0"/>
                  </a:move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20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4522" y="225867"/>
            <a:ext cx="12649835" cy="2092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50" spc="1335"/>
              <a:t>CONCLUSÃO</a:t>
            </a:r>
            <a:endParaRPr sz="13550"/>
          </a:p>
        </p:txBody>
      </p:sp>
      <p:grpSp>
        <p:nvGrpSpPr>
          <p:cNvPr id="6" name="object 6"/>
          <p:cNvGrpSpPr/>
          <p:nvPr/>
        </p:nvGrpSpPr>
        <p:grpSpPr>
          <a:xfrm>
            <a:off x="241654" y="3409949"/>
            <a:ext cx="1870710" cy="1609090"/>
            <a:chOff x="241654" y="3409949"/>
            <a:chExt cx="1870710" cy="1609090"/>
          </a:xfrm>
        </p:grpSpPr>
        <p:sp>
          <p:nvSpPr>
            <p:cNvPr id="7" name="object 7"/>
            <p:cNvSpPr/>
            <p:nvPr/>
          </p:nvSpPr>
          <p:spPr>
            <a:xfrm>
              <a:off x="241642" y="3409949"/>
              <a:ext cx="1466850" cy="1486535"/>
            </a:xfrm>
            <a:custGeom>
              <a:avLst/>
              <a:gdLst/>
              <a:ahLst/>
              <a:cxnLst/>
              <a:rect l="l" t="t" r="r" b="b"/>
              <a:pathLst>
                <a:path w="1466850" h="1486535">
                  <a:moveTo>
                    <a:pt x="1466850" y="0"/>
                  </a:moveTo>
                  <a:lnTo>
                    <a:pt x="0" y="0"/>
                  </a:lnTo>
                  <a:lnTo>
                    <a:pt x="0" y="199136"/>
                  </a:lnTo>
                  <a:lnTo>
                    <a:pt x="0" y="1485912"/>
                  </a:lnTo>
                  <a:lnTo>
                    <a:pt x="1466850" y="1485912"/>
                  </a:lnTo>
                  <a:lnTo>
                    <a:pt x="1466850" y="199136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400" y="3609075"/>
              <a:ext cx="1485900" cy="1409700"/>
            </a:xfrm>
            <a:custGeom>
              <a:avLst/>
              <a:gdLst/>
              <a:ahLst/>
              <a:cxnLst/>
              <a:rect l="l" t="t" r="r" b="b"/>
              <a:pathLst>
                <a:path w="1485900" h="1409700">
                  <a:moveTo>
                    <a:pt x="1485900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1485900" y="0"/>
                  </a:lnTo>
                  <a:lnTo>
                    <a:pt x="1485900" y="140970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1654" y="5662909"/>
            <a:ext cx="1870710" cy="1679575"/>
            <a:chOff x="241654" y="5662909"/>
            <a:chExt cx="1870710" cy="1679575"/>
          </a:xfrm>
        </p:grpSpPr>
        <p:sp>
          <p:nvSpPr>
            <p:cNvPr id="10" name="object 10"/>
            <p:cNvSpPr/>
            <p:nvPr/>
          </p:nvSpPr>
          <p:spPr>
            <a:xfrm>
              <a:off x="241642" y="5662916"/>
              <a:ext cx="1466850" cy="1485900"/>
            </a:xfrm>
            <a:custGeom>
              <a:avLst/>
              <a:gdLst/>
              <a:ahLst/>
              <a:cxnLst/>
              <a:rect l="l" t="t" r="r" b="b"/>
              <a:pathLst>
                <a:path w="1466850" h="1485900">
                  <a:moveTo>
                    <a:pt x="1466850" y="0"/>
                  </a:moveTo>
                  <a:lnTo>
                    <a:pt x="0" y="0"/>
                  </a:lnTo>
                  <a:lnTo>
                    <a:pt x="0" y="269684"/>
                  </a:lnTo>
                  <a:lnTo>
                    <a:pt x="0" y="1485900"/>
                  </a:lnTo>
                  <a:lnTo>
                    <a:pt x="1466850" y="1485900"/>
                  </a:lnTo>
                  <a:lnTo>
                    <a:pt x="1466850" y="269684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6400" y="5932596"/>
              <a:ext cx="1485900" cy="1409700"/>
            </a:xfrm>
            <a:custGeom>
              <a:avLst/>
              <a:gdLst/>
              <a:ahLst/>
              <a:cxnLst/>
              <a:rect l="l" t="t" r="r" b="b"/>
              <a:pathLst>
                <a:path w="1485900" h="1409700">
                  <a:moveTo>
                    <a:pt x="1485900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1485900" y="0"/>
                  </a:lnTo>
                  <a:lnTo>
                    <a:pt x="1485900" y="140970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41654" y="7976920"/>
            <a:ext cx="1870710" cy="1688464"/>
            <a:chOff x="241654" y="7976920"/>
            <a:chExt cx="1870710" cy="1688464"/>
          </a:xfrm>
        </p:grpSpPr>
        <p:sp>
          <p:nvSpPr>
            <p:cNvPr id="13" name="object 13"/>
            <p:cNvSpPr/>
            <p:nvPr/>
          </p:nvSpPr>
          <p:spPr>
            <a:xfrm>
              <a:off x="241642" y="7976920"/>
              <a:ext cx="1466850" cy="1485900"/>
            </a:xfrm>
            <a:custGeom>
              <a:avLst/>
              <a:gdLst/>
              <a:ahLst/>
              <a:cxnLst/>
              <a:rect l="l" t="t" r="r" b="b"/>
              <a:pathLst>
                <a:path w="1466850" h="1485900">
                  <a:moveTo>
                    <a:pt x="1466850" y="0"/>
                  </a:moveTo>
                  <a:lnTo>
                    <a:pt x="0" y="0"/>
                  </a:lnTo>
                  <a:lnTo>
                    <a:pt x="0" y="278714"/>
                  </a:lnTo>
                  <a:lnTo>
                    <a:pt x="0" y="1485900"/>
                  </a:lnTo>
                  <a:lnTo>
                    <a:pt x="1466850" y="1485900"/>
                  </a:lnTo>
                  <a:lnTo>
                    <a:pt x="1466850" y="278714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400" y="8255629"/>
              <a:ext cx="1485900" cy="1409700"/>
            </a:xfrm>
            <a:custGeom>
              <a:avLst/>
              <a:gdLst/>
              <a:ahLst/>
              <a:cxnLst/>
              <a:rect l="l" t="t" r="r" b="b"/>
              <a:pathLst>
                <a:path w="1485900" h="1409700">
                  <a:moveTo>
                    <a:pt x="1485900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1485900" y="0"/>
                  </a:lnTo>
                  <a:lnTo>
                    <a:pt x="1485900" y="140970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400" y="3609075"/>
            <a:ext cx="1082675" cy="1287145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6827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1325"/>
              </a:spcBef>
            </a:pPr>
            <a:r>
              <a:rPr sz="5850" b="1" spc="-830">
                <a:solidFill>
                  <a:srgbClr val="D9D9D9"/>
                </a:solidFill>
                <a:latin typeface="Arial"/>
                <a:cs typeface="Arial"/>
              </a:rPr>
              <a:t>1</a:t>
            </a:r>
            <a:endParaRPr sz="5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400" y="5932596"/>
            <a:ext cx="1082675" cy="1216660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23495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850"/>
              </a:spcBef>
            </a:pPr>
            <a:r>
              <a:rPr sz="5850" b="1" spc="1165">
                <a:solidFill>
                  <a:srgbClr val="D9D9D9"/>
                </a:solidFill>
                <a:latin typeface="Arial"/>
                <a:cs typeface="Arial"/>
              </a:rPr>
              <a:t>2</a:t>
            </a:r>
            <a:endParaRPr sz="5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400" y="8255629"/>
            <a:ext cx="1082675" cy="1207770"/>
          </a:xfrm>
          <a:prstGeom prst="rect">
            <a:avLst/>
          </a:prstGeom>
          <a:solidFill>
            <a:srgbClr val="457D58"/>
          </a:solidFill>
        </p:spPr>
        <p:txBody>
          <a:bodyPr vert="horz" wrap="square" lIns="0" tIns="170815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1345"/>
              </a:spcBef>
            </a:pPr>
            <a:r>
              <a:rPr sz="5850" b="1" spc="650">
                <a:solidFill>
                  <a:srgbClr val="D9D9D9"/>
                </a:solidFill>
                <a:latin typeface="Arial"/>
                <a:cs typeface="Arial"/>
              </a:rPr>
              <a:t>3</a:t>
            </a:r>
            <a:endParaRPr sz="5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7552" y="3687004"/>
            <a:ext cx="15872460" cy="359092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6510">
              <a:spcBef>
                <a:spcPts val="135"/>
              </a:spcBef>
            </a:pPr>
            <a:r>
              <a:rPr sz="6650" b="1" spc="645">
                <a:solidFill>
                  <a:srgbClr val="262626"/>
                </a:solidFill>
                <a:latin typeface="Arial"/>
                <a:cs typeface="Arial"/>
              </a:rPr>
              <a:t>CONHECIMENTO </a:t>
            </a:r>
            <a:r>
              <a:rPr sz="6650" b="1" spc="-560">
                <a:solidFill>
                  <a:srgbClr val="262626"/>
                </a:solidFill>
                <a:latin typeface="Arial"/>
                <a:cs typeface="Arial"/>
              </a:rPr>
              <a:t>E</a:t>
            </a:r>
            <a:r>
              <a:rPr lang="pt-BR" sz="6650" b="1" spc="-385">
                <a:solidFill>
                  <a:srgbClr val="262626"/>
                </a:solidFill>
                <a:latin typeface="Arial"/>
                <a:cs typeface="Arial"/>
              </a:rPr>
              <a:t> </a:t>
            </a:r>
            <a:r>
              <a:rPr sz="6650" b="1" spc="-38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6650" b="1" spc="505">
                <a:solidFill>
                  <a:srgbClr val="262626"/>
                </a:solidFill>
                <a:latin typeface="Arial"/>
                <a:cs typeface="Arial"/>
              </a:rPr>
              <a:t>AGREGAÇÕES</a:t>
            </a:r>
            <a:endParaRPr sz="6650">
              <a:latin typeface="Arial"/>
              <a:cs typeface="Arial"/>
            </a:endParaRPr>
          </a:p>
          <a:p>
            <a:pPr marR="225425" algn="ctr">
              <a:lnSpc>
                <a:spcPts val="7565"/>
              </a:lnSpc>
              <a:spcBef>
                <a:spcPts val="4925"/>
              </a:spcBef>
            </a:pPr>
            <a:r>
              <a:rPr sz="6600" b="1" spc="500">
                <a:solidFill>
                  <a:srgbClr val="262626"/>
                </a:solidFill>
                <a:latin typeface="Arial"/>
                <a:cs typeface="Arial"/>
              </a:rPr>
              <a:t>PLANEJAMENTO </a:t>
            </a:r>
            <a:r>
              <a:rPr sz="6600" b="1" spc="-560">
                <a:solidFill>
                  <a:srgbClr val="262626"/>
                </a:solidFill>
                <a:latin typeface="Arial"/>
                <a:cs typeface="Arial"/>
              </a:rPr>
              <a:t>E</a:t>
            </a:r>
            <a:r>
              <a:rPr sz="6600" b="1" spc="-254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6600" b="1" spc="944">
                <a:solidFill>
                  <a:srgbClr val="262626"/>
                </a:solidFill>
                <a:latin typeface="Arial"/>
                <a:cs typeface="Arial"/>
              </a:rPr>
              <a:t>NOVA</a:t>
            </a:r>
            <a:endParaRPr sz="6600">
              <a:latin typeface="Arial"/>
              <a:cs typeface="Arial"/>
            </a:endParaRPr>
          </a:p>
          <a:p>
            <a:pPr marR="225425" algn="ctr">
              <a:lnSpc>
                <a:spcPts val="7565"/>
              </a:lnSpc>
            </a:pPr>
            <a:r>
              <a:rPr sz="6600" b="1" spc="395">
                <a:solidFill>
                  <a:srgbClr val="262626"/>
                </a:solidFill>
                <a:latin typeface="Arial"/>
                <a:cs typeface="Arial"/>
              </a:rPr>
              <a:t>PERCEPÇÃO </a:t>
            </a:r>
            <a:r>
              <a:rPr sz="6600" b="1" spc="470">
                <a:solidFill>
                  <a:srgbClr val="262626"/>
                </a:solidFill>
                <a:latin typeface="Arial"/>
                <a:cs typeface="Arial"/>
              </a:rPr>
              <a:t>DA</a:t>
            </a:r>
            <a:r>
              <a:rPr sz="6600" b="1" spc="113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6600" b="1" spc="715">
                <a:solidFill>
                  <a:srgbClr val="262626"/>
                </a:solidFill>
                <a:latin typeface="Arial"/>
                <a:cs typeface="Arial"/>
              </a:rPr>
              <a:t>PROGRAMAÇÃO</a:t>
            </a:r>
            <a:endParaRPr sz="6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8469" y="8343874"/>
            <a:ext cx="161423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650">
                <a:solidFill>
                  <a:srgbClr val="262626"/>
                </a:solidFill>
                <a:latin typeface="Arial"/>
                <a:cs typeface="Arial"/>
              </a:rPr>
              <a:t>APRIMORAMENTO </a:t>
            </a:r>
            <a:r>
              <a:rPr sz="6600" b="1" spc="-40">
                <a:solidFill>
                  <a:srgbClr val="262626"/>
                </a:solidFill>
                <a:latin typeface="Arial"/>
                <a:cs typeface="Arial"/>
              </a:rPr>
              <a:t>DE</a:t>
            </a:r>
            <a:r>
              <a:rPr sz="6600" b="1" spc="84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6600" b="1" spc="565">
                <a:solidFill>
                  <a:srgbClr val="262626"/>
                </a:solidFill>
                <a:latin typeface="Arial"/>
                <a:cs typeface="Arial"/>
              </a:rPr>
              <a:t>CONCEITOS</a:t>
            </a:r>
            <a:endParaRPr sz="6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21" y="35"/>
            <a:ext cx="2595880" cy="2520315"/>
          </a:xfrm>
          <a:custGeom>
            <a:avLst/>
            <a:gdLst/>
            <a:ahLst/>
            <a:cxnLst/>
            <a:rect l="l" t="t" r="r" b="b"/>
            <a:pathLst>
              <a:path w="2595880" h="2520315">
                <a:moveTo>
                  <a:pt x="0" y="2520239"/>
                </a:moveTo>
                <a:lnTo>
                  <a:pt x="0" y="0"/>
                </a:lnTo>
                <a:lnTo>
                  <a:pt x="2595860" y="0"/>
                </a:lnTo>
                <a:lnTo>
                  <a:pt x="0" y="2520239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ts val="2125"/>
              </a:lnSpc>
              <a:spcBef>
                <a:spcPts val="65"/>
              </a:spcBef>
            </a:pPr>
            <a:fld id="{81D60167-4931-47E6-BA6A-407CBD079E47}" type="slidenum">
              <a:rPr spc="375" dirty="0"/>
              <a:t>29</a:t>
            </a:fld>
            <a:endParaRPr spc="37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87813"/>
              </p:ext>
            </p:extLst>
          </p:nvPr>
        </p:nvGraphicFramePr>
        <p:xfrm>
          <a:off x="512345" y="354520"/>
          <a:ext cx="17215485" cy="8708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3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707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850" b="1" spc="250">
                          <a:latin typeface="Arial"/>
                          <a:cs typeface="Arial"/>
                        </a:rPr>
                        <a:t>N.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850" b="1" spc="50">
                          <a:latin typeface="Arial"/>
                          <a:cs typeface="Arial"/>
                        </a:rPr>
                        <a:t>REQUISITOS</a:t>
                      </a:r>
                      <a:r>
                        <a:rPr sz="2850" b="1" spc="-45">
                          <a:latin typeface="Arial"/>
                          <a:cs typeface="Arial"/>
                        </a:rPr>
                        <a:t> </a:t>
                      </a:r>
                      <a:r>
                        <a:rPr sz="2850" b="1" spc="130">
                          <a:latin typeface="Arial"/>
                          <a:cs typeface="Arial"/>
                        </a:rPr>
                        <a:t>FUNCIONAIS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4071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850" b="1" spc="105">
                          <a:latin typeface="Arial"/>
                          <a:cs typeface="Arial"/>
                        </a:rPr>
                        <a:t>SITUAÇÃO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850" b="1" spc="85">
                          <a:latin typeface="Arial"/>
                          <a:cs typeface="Arial"/>
                        </a:rPr>
                        <a:t>IMPLEMENTAÇÃO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7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4</a:t>
                      </a: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just">
                        <a:lnSpc>
                          <a:spcPts val="2495"/>
                        </a:lnSpc>
                      </a:pPr>
                      <a:r>
                        <a:rPr sz="2350" spc="-130">
                          <a:latin typeface="Arial"/>
                          <a:cs typeface="Arial"/>
                        </a:rPr>
                        <a:t>Ter </a:t>
                      </a:r>
                      <a:r>
                        <a:rPr sz="2350" spc="50" err="1">
                          <a:latin typeface="Arial"/>
                          <a:cs typeface="Arial"/>
                        </a:rPr>
                        <a:t>tr</a:t>
                      </a:r>
                      <a:r>
                        <a:rPr sz="2250" spc="50" err="1">
                          <a:latin typeface="Arial"/>
                          <a:cs typeface="Arial"/>
                        </a:rPr>
                        <a:t>ê</a:t>
                      </a:r>
                      <a:r>
                        <a:rPr sz="2350" spc="50" err="1">
                          <a:latin typeface="Arial"/>
                          <a:cs typeface="Arial"/>
                        </a:rPr>
                        <a:t>s</a:t>
                      </a:r>
                      <a:r>
                        <a:rPr sz="2350" spc="50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5" err="1">
                          <a:latin typeface="Arial"/>
                          <a:cs typeface="Arial"/>
                        </a:rPr>
                        <a:t>tipos</a:t>
                      </a:r>
                      <a:r>
                        <a:rPr sz="2350" spc="5">
                          <a:latin typeface="Arial"/>
                          <a:cs typeface="Arial"/>
                        </a:rPr>
                        <a:t> </a:t>
                      </a:r>
                      <a:r>
                        <a:rPr lang="pt-BR" sz="2350" spc="-5">
                          <a:latin typeface="Arial"/>
                          <a:cs typeface="Arial"/>
                        </a:rPr>
                        <a:t>de distintos</a:t>
                      </a:r>
                      <a:r>
                        <a:rPr sz="23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-85">
                          <a:latin typeface="Arial"/>
                          <a:cs typeface="Arial"/>
                        </a:rPr>
                        <a:t>de</a:t>
                      </a:r>
                      <a:r>
                        <a:rPr sz="2350" spc="114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-80" err="1">
                          <a:latin typeface="Arial"/>
                          <a:cs typeface="Arial"/>
                        </a:rPr>
                        <a:t>inimigos</a:t>
                      </a:r>
                      <a:r>
                        <a:rPr sz="2350" spc="-80">
                          <a:latin typeface="Arial"/>
                          <a:cs typeface="Arial"/>
                        </a:rPr>
                        <a:t>,</a:t>
                      </a:r>
                      <a:endParaRPr sz="2350">
                        <a:latin typeface="Arial"/>
                        <a:cs typeface="Arial"/>
                      </a:endParaRPr>
                    </a:p>
                    <a:p>
                      <a:pPr marL="59055" marR="66040" algn="just">
                        <a:lnSpc>
                          <a:spcPts val="3160"/>
                        </a:lnSpc>
                        <a:spcBef>
                          <a:spcPts val="160"/>
                        </a:spcBef>
                      </a:pPr>
                      <a:r>
                        <a:rPr sz="2350" spc="-110">
                          <a:latin typeface="Arial"/>
                          <a:cs typeface="Arial"/>
                        </a:rPr>
                        <a:t>em</a:t>
                      </a:r>
                      <a:r>
                        <a:rPr sz="235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-95">
                          <a:latin typeface="Arial"/>
                          <a:cs typeface="Arial"/>
                        </a:rPr>
                        <a:t>que</a:t>
                      </a:r>
                      <a:r>
                        <a:rPr sz="235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-75">
                          <a:latin typeface="Arial"/>
                          <a:cs typeface="Arial"/>
                        </a:rPr>
                        <a:t>pelo</a:t>
                      </a:r>
                      <a:r>
                        <a:rPr sz="235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-85">
                          <a:latin typeface="Arial"/>
                          <a:cs typeface="Arial"/>
                        </a:rPr>
                        <a:t>menos</a:t>
                      </a:r>
                      <a:r>
                        <a:rPr sz="235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-130">
                          <a:latin typeface="Arial"/>
                          <a:cs typeface="Arial"/>
                        </a:rPr>
                        <a:t>um</a:t>
                      </a:r>
                      <a:r>
                        <a:rPr sz="235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-70">
                          <a:latin typeface="Arial"/>
                          <a:cs typeface="Arial"/>
                        </a:rPr>
                        <a:t>deve</a:t>
                      </a:r>
                      <a:r>
                        <a:rPr sz="235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-35">
                          <a:latin typeface="Arial"/>
                          <a:cs typeface="Arial"/>
                        </a:rPr>
                        <a:t>ser</a:t>
                      </a:r>
                      <a:r>
                        <a:rPr sz="235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350" spc="-105">
                          <a:latin typeface="Arial"/>
                          <a:cs typeface="Arial"/>
                        </a:rPr>
                        <a:t>capaz  </a:t>
                      </a:r>
                      <a:r>
                        <a:rPr sz="2350" spc="-85">
                          <a:latin typeface="Arial"/>
                          <a:cs typeface="Arial"/>
                        </a:rPr>
                        <a:t>de </a:t>
                      </a:r>
                      <a:r>
                        <a:rPr sz="2350" spc="-75">
                          <a:latin typeface="Arial"/>
                          <a:cs typeface="Arial"/>
                        </a:rPr>
                        <a:t>lan</a:t>
                      </a:r>
                      <a:r>
                        <a:rPr sz="2250" spc="-75">
                          <a:latin typeface="Arial"/>
                          <a:cs typeface="Arial"/>
                        </a:rPr>
                        <a:t>ç</a:t>
                      </a:r>
                      <a:r>
                        <a:rPr sz="2350" spc="-75">
                          <a:latin typeface="Arial"/>
                          <a:cs typeface="Arial"/>
                        </a:rPr>
                        <a:t>ar </a:t>
                      </a:r>
                      <a:r>
                        <a:rPr sz="2350" spc="-20">
                          <a:latin typeface="Arial"/>
                          <a:cs typeface="Arial"/>
                        </a:rPr>
                        <a:t>projetil contra </a:t>
                      </a:r>
                      <a:r>
                        <a:rPr sz="2350" spc="-55">
                          <a:latin typeface="Arial"/>
                          <a:cs typeface="Arial"/>
                        </a:rPr>
                        <a:t>o(s)  </a:t>
                      </a:r>
                      <a:r>
                        <a:rPr sz="2350" spc="-80">
                          <a:latin typeface="Arial"/>
                          <a:cs typeface="Arial"/>
                        </a:rPr>
                        <a:t>jogadore(s).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3629"/>
                        </a:lnSpc>
                        <a:tabLst>
                          <a:tab pos="181165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71120" marR="571500">
                        <a:lnSpc>
                          <a:spcPts val="4200"/>
                        </a:lnSpc>
                        <a:spcBef>
                          <a:spcPts val="210"/>
                        </a:spcBef>
                        <a:tabLst>
                          <a:tab pos="2974975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3220"/>
                        </a:lnSpc>
                      </a:pPr>
                      <a:r>
                        <a:rPr sz="3000" spc="-90">
                          <a:latin typeface="Arial"/>
                          <a:cs typeface="Arial"/>
                        </a:rPr>
                        <a:t>Requisito</a:t>
                      </a:r>
                      <a:r>
                        <a:rPr sz="3000" spc="9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35">
                          <a:latin typeface="Arial"/>
                          <a:cs typeface="Arial"/>
                        </a:rPr>
                        <a:t>realizado,</a:t>
                      </a:r>
                      <a:r>
                        <a:rPr sz="3000" spc="10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05">
                          <a:latin typeface="Arial"/>
                          <a:cs typeface="Arial"/>
                        </a:rPr>
                        <a:t>sendo</a:t>
                      </a:r>
                      <a:r>
                        <a:rPr sz="3000" spc="10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35">
                          <a:latin typeface="Arial"/>
                          <a:cs typeface="Arial"/>
                        </a:rPr>
                        <a:t>que</a:t>
                      </a:r>
                      <a:r>
                        <a:rPr sz="3000" spc="10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os</a:t>
                      </a:r>
                      <a:r>
                        <a:rPr sz="3000" spc="10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00">
                          <a:latin typeface="Arial"/>
                          <a:cs typeface="Arial"/>
                        </a:rPr>
                        <a:t>inimigos</a:t>
                      </a:r>
                      <a:r>
                        <a:rPr sz="3000" spc="10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0">
                          <a:latin typeface="Arial"/>
                          <a:cs typeface="Arial"/>
                        </a:rPr>
                        <a:t>est</a:t>
                      </a:r>
                      <a:r>
                        <a:rPr sz="2850" spc="-10">
                          <a:latin typeface="Arial"/>
                          <a:cs typeface="Arial"/>
                        </a:rPr>
                        <a:t>ã</a:t>
                      </a:r>
                      <a:r>
                        <a:rPr sz="3000" spc="-10">
                          <a:latin typeface="Arial"/>
                          <a:cs typeface="Arial"/>
                        </a:rPr>
                        <a:t>o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L="35560" marR="18415">
                        <a:lnSpc>
                          <a:spcPts val="4000"/>
                        </a:lnSpc>
                        <a:spcBef>
                          <a:spcPts val="195"/>
                        </a:spcBef>
                        <a:tabLst>
                          <a:tab pos="1646555" algn="l"/>
                          <a:tab pos="2261870" algn="l"/>
                          <a:tab pos="3597910" algn="l"/>
                          <a:tab pos="5671185" algn="l"/>
                          <a:tab pos="6868795" algn="l"/>
                          <a:tab pos="7679690" algn="l"/>
                        </a:tabLst>
                      </a:pPr>
                      <a:r>
                        <a:rPr sz="3000">
                          <a:latin typeface="Arial"/>
                          <a:cs typeface="Arial"/>
                        </a:rPr>
                        <a:t>contidos	no	pacote	Desenhavel	sendo	que	o  </a:t>
                      </a:r>
                      <a:r>
                        <a:rPr sz="3000" spc="-110">
                          <a:latin typeface="Arial"/>
                          <a:cs typeface="Arial"/>
                        </a:rPr>
                        <a:t>inimigo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85">
                          <a:latin typeface="Arial"/>
                          <a:cs typeface="Arial"/>
                        </a:rPr>
                        <a:t>respons</a:t>
                      </a:r>
                      <a:r>
                        <a:rPr sz="2850" spc="-85">
                          <a:latin typeface="Arial"/>
                          <a:cs typeface="Arial"/>
                        </a:rPr>
                        <a:t>á</a:t>
                      </a:r>
                      <a:r>
                        <a:rPr sz="3000" spc="-85">
                          <a:latin typeface="Arial"/>
                          <a:cs typeface="Arial"/>
                        </a:rPr>
                        <a:t>vel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05">
                          <a:latin typeface="Arial"/>
                          <a:cs typeface="Arial"/>
                        </a:rPr>
                        <a:t>pelo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25">
                          <a:latin typeface="Arial"/>
                          <a:cs typeface="Arial"/>
                        </a:rPr>
                        <a:t>proj</a:t>
                      </a:r>
                      <a:r>
                        <a:rPr sz="2850" spc="-25">
                          <a:latin typeface="Arial"/>
                          <a:cs typeface="Arial"/>
                        </a:rPr>
                        <a:t>é</a:t>
                      </a:r>
                      <a:r>
                        <a:rPr sz="3000" spc="-25">
                          <a:latin typeface="Arial"/>
                          <a:cs typeface="Arial"/>
                        </a:rPr>
                        <a:t>til</a:t>
                      </a:r>
                      <a:r>
                        <a:rPr sz="3000" spc="-260">
                          <a:latin typeface="Arial"/>
                          <a:cs typeface="Arial"/>
                        </a:rPr>
                        <a:t> </a:t>
                      </a:r>
                      <a:r>
                        <a:rPr sz="2850" spc="-35">
                          <a:latin typeface="Arial"/>
                          <a:cs typeface="Arial"/>
                        </a:rPr>
                        <a:t>é</a:t>
                      </a:r>
                      <a:r>
                        <a:rPr sz="2850" spc="-22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14">
                          <a:latin typeface="Arial"/>
                          <a:cs typeface="Arial"/>
                        </a:rPr>
                        <a:t>o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30">
                          <a:latin typeface="Arial"/>
                          <a:cs typeface="Arial"/>
                        </a:rPr>
                        <a:t>Robot</a:t>
                      </a:r>
                      <a:r>
                        <a:rPr sz="2850" spc="-130">
                          <a:latin typeface="Arial"/>
                          <a:cs typeface="Arial"/>
                        </a:rPr>
                        <a:t>ã</a:t>
                      </a:r>
                      <a:r>
                        <a:rPr sz="3000" spc="-130">
                          <a:latin typeface="Arial"/>
                          <a:cs typeface="Arial"/>
                        </a:rPr>
                        <a:t>o.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5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5</a:t>
                      </a:r>
                    </a:p>
                  </a:txBody>
                  <a:tcPr marL="0" marR="0" marT="44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3100"/>
                        </a:lnSpc>
                        <a:tabLst>
                          <a:tab pos="1156970" algn="l"/>
                          <a:tab pos="2169795" algn="l"/>
                          <a:tab pos="2847340" algn="l"/>
                          <a:tab pos="4225290" algn="l"/>
                        </a:tabLst>
                      </a:pPr>
                      <a:r>
                        <a:rPr sz="3050" spc="-229">
                          <a:latin typeface="Arial"/>
                          <a:cs typeface="Arial"/>
                        </a:rPr>
                        <a:t>Cada	</a:t>
                      </a:r>
                      <a:r>
                        <a:rPr sz="3050" spc="-15">
                          <a:latin typeface="Arial"/>
                          <a:cs typeface="Arial"/>
                        </a:rPr>
                        <a:t>fase	</a:t>
                      </a:r>
                      <a:r>
                        <a:rPr sz="3050" spc="-155">
                          <a:latin typeface="Arial"/>
                          <a:cs typeface="Arial"/>
                        </a:rPr>
                        <a:t>ao	</a:t>
                      </a:r>
                      <a:r>
                        <a:rPr sz="3050" spc="-114">
                          <a:latin typeface="Arial"/>
                          <a:cs typeface="Arial"/>
                        </a:rPr>
                        <a:t>menos	</a:t>
                      </a:r>
                      <a:r>
                        <a:rPr sz="3050" spc="-70">
                          <a:latin typeface="Arial"/>
                          <a:cs typeface="Arial"/>
                        </a:rPr>
                        <a:t>dois</a:t>
                      </a:r>
                      <a:endParaRPr sz="3050">
                        <a:latin typeface="Arial"/>
                        <a:cs typeface="Arial"/>
                      </a:endParaRPr>
                    </a:p>
                    <a:p>
                      <a:pPr marL="61594" marR="20320">
                        <a:lnSpc>
                          <a:spcPct val="111700"/>
                        </a:lnSpc>
                      </a:pPr>
                      <a:r>
                        <a:rPr sz="3050" spc="5">
                          <a:latin typeface="Arial"/>
                          <a:cs typeface="Arial"/>
                        </a:rPr>
                        <a:t>tipos </a:t>
                      </a:r>
                      <a:r>
                        <a:rPr sz="3050" spc="-114">
                          <a:latin typeface="Arial"/>
                          <a:cs typeface="Arial"/>
                        </a:rPr>
                        <a:t>de </a:t>
                      </a:r>
                      <a:r>
                        <a:rPr sz="3050" spc="-90">
                          <a:latin typeface="Arial"/>
                          <a:cs typeface="Arial"/>
                        </a:rPr>
                        <a:t>inimigos </a:t>
                      </a:r>
                      <a:r>
                        <a:rPr sz="3050" spc="-100">
                          <a:latin typeface="Arial"/>
                          <a:cs typeface="Arial"/>
                        </a:rPr>
                        <a:t>com</a:t>
                      </a:r>
                      <a:r>
                        <a:rPr sz="3050" spc="-330">
                          <a:latin typeface="Arial"/>
                          <a:cs typeface="Arial"/>
                        </a:rPr>
                        <a:t> </a:t>
                      </a:r>
                      <a:r>
                        <a:rPr sz="3050" spc="-114">
                          <a:latin typeface="Arial"/>
                          <a:cs typeface="Arial"/>
                        </a:rPr>
                        <a:t>n</a:t>
                      </a:r>
                      <a:r>
                        <a:rPr sz="2900" spc="-114">
                          <a:latin typeface="Arial"/>
                          <a:cs typeface="Arial"/>
                        </a:rPr>
                        <a:t>ú</a:t>
                      </a:r>
                      <a:r>
                        <a:rPr sz="3050" spc="-114">
                          <a:latin typeface="Arial"/>
                          <a:cs typeface="Arial"/>
                        </a:rPr>
                        <a:t>mero  </a:t>
                      </a:r>
                      <a:r>
                        <a:rPr sz="3050" spc="-50">
                          <a:latin typeface="Arial"/>
                          <a:cs typeface="Arial"/>
                        </a:rPr>
                        <a:t>aleat</a:t>
                      </a:r>
                      <a:r>
                        <a:rPr sz="2900" spc="-50">
                          <a:latin typeface="Arial"/>
                          <a:cs typeface="Arial"/>
                        </a:rPr>
                        <a:t>ó</a:t>
                      </a:r>
                      <a:r>
                        <a:rPr sz="3050" spc="-50">
                          <a:latin typeface="Arial"/>
                          <a:cs typeface="Arial"/>
                        </a:rPr>
                        <a:t>rio </a:t>
                      </a:r>
                      <a:r>
                        <a:rPr sz="3050" spc="-114">
                          <a:latin typeface="Arial"/>
                          <a:cs typeface="Arial"/>
                        </a:rPr>
                        <a:t>de</a:t>
                      </a:r>
                      <a:r>
                        <a:rPr sz="3050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3050" spc="-60">
                          <a:latin typeface="Arial"/>
                          <a:cs typeface="Arial"/>
                        </a:rPr>
                        <a:t>inst</a:t>
                      </a:r>
                      <a:r>
                        <a:rPr sz="2900" spc="-60">
                          <a:latin typeface="Arial"/>
                          <a:cs typeface="Arial"/>
                        </a:rPr>
                        <a:t>â</a:t>
                      </a:r>
                      <a:r>
                        <a:rPr sz="3050" spc="-60">
                          <a:latin typeface="Arial"/>
                          <a:cs typeface="Arial"/>
                        </a:rPr>
                        <a:t>ncias.</a:t>
                      </a:r>
                      <a:endParaRPr sz="3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365"/>
                        </a:lnSpc>
                        <a:tabLst>
                          <a:tab pos="185610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96520" marR="517525">
                        <a:lnSpc>
                          <a:spcPct val="111100"/>
                        </a:lnSpc>
                        <a:tabLst>
                          <a:tab pos="3028950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3550"/>
                        </a:lnSpc>
                        <a:tabLst>
                          <a:tab pos="1794510" algn="l"/>
                          <a:tab pos="3554729" algn="l"/>
                          <a:tab pos="4766310" algn="l"/>
                          <a:tab pos="5565775" algn="l"/>
                          <a:tab pos="5953125" algn="l"/>
                          <a:tab pos="7374255" algn="l"/>
                        </a:tabLst>
                      </a:pPr>
                      <a:r>
                        <a:rPr sz="3200" spc="-100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200" spc="-145">
                          <a:latin typeface="Arial"/>
                          <a:cs typeface="Arial"/>
                        </a:rPr>
                        <a:t>realizado,	</a:t>
                      </a:r>
                      <a:r>
                        <a:rPr sz="3200" spc="-114">
                          <a:latin typeface="Arial"/>
                          <a:cs typeface="Arial"/>
                        </a:rPr>
                        <a:t>sendo	</a:t>
                      </a:r>
                      <a:r>
                        <a:rPr sz="3200" spc="-145">
                          <a:latin typeface="Arial"/>
                          <a:cs typeface="Arial"/>
                        </a:rPr>
                        <a:t>que	</a:t>
                      </a:r>
                      <a:r>
                        <a:rPr sz="3200" spc="-125">
                          <a:latin typeface="Arial"/>
                          <a:cs typeface="Arial"/>
                        </a:rPr>
                        <a:t>o	</a:t>
                      </a:r>
                      <a:r>
                        <a:rPr sz="3200" spc="-140">
                          <a:latin typeface="Arial"/>
                          <a:cs typeface="Arial"/>
                        </a:rPr>
                        <a:t>mesmo	</a:t>
                      </a:r>
                      <a:r>
                        <a:rPr sz="3200" spc="-70">
                          <a:latin typeface="Arial"/>
                          <a:cs typeface="Arial"/>
                        </a:rPr>
                        <a:t>se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5560" marR="110489">
                        <a:lnSpc>
                          <a:spcPct val="110900"/>
                        </a:lnSpc>
                      </a:pPr>
                      <a:r>
                        <a:rPr sz="3200" spc="-70">
                          <a:latin typeface="Arial"/>
                          <a:cs typeface="Arial"/>
                        </a:rPr>
                        <a:t>encontra </a:t>
                      </a:r>
                      <a:r>
                        <a:rPr sz="3200" spc="-200">
                          <a:latin typeface="Arial"/>
                          <a:cs typeface="Arial"/>
                        </a:rPr>
                        <a:t>na </a:t>
                      </a:r>
                      <a:r>
                        <a:rPr sz="3200" spc="-50">
                          <a:latin typeface="Arial"/>
                          <a:cs typeface="Arial"/>
                        </a:rPr>
                        <a:t>presentes </a:t>
                      </a:r>
                      <a:r>
                        <a:rPr sz="3200" spc="-135">
                          <a:latin typeface="Arial"/>
                          <a:cs typeface="Arial"/>
                        </a:rPr>
                        <a:t>nas</a:t>
                      </a:r>
                      <a:r>
                        <a:rPr sz="3200" spc="-49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5">
                          <a:latin typeface="Arial"/>
                          <a:cs typeface="Arial"/>
                        </a:rPr>
                        <a:t>seguintes</a:t>
                      </a:r>
                      <a:r>
                        <a:rPr sz="3200" spc="-204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85">
                          <a:latin typeface="Arial"/>
                          <a:cs typeface="Arial"/>
                        </a:rPr>
                        <a:t>classes: </a:t>
                      </a:r>
                      <a:r>
                        <a:rPr sz="320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35">
                          <a:latin typeface="Arial"/>
                          <a:cs typeface="Arial"/>
                        </a:rPr>
                        <a:t>Manicomio </a:t>
                      </a:r>
                      <a:r>
                        <a:rPr sz="3200" spc="-125">
                          <a:latin typeface="Arial"/>
                          <a:cs typeface="Arial"/>
                        </a:rPr>
                        <a:t>e</a:t>
                      </a:r>
                      <a:r>
                        <a:rPr sz="3200" spc="-44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00">
                          <a:latin typeface="Arial"/>
                          <a:cs typeface="Arial"/>
                        </a:rPr>
                        <a:t>Hospital.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150">
                        <a:latin typeface="Times New Roman"/>
                        <a:cs typeface="Times New Roman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6</a:t>
                      </a: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520"/>
                        </a:lnSpc>
                      </a:pPr>
                      <a:r>
                        <a:rPr sz="3100" spc="-120">
                          <a:latin typeface="Arial"/>
                          <a:cs typeface="Arial"/>
                        </a:rPr>
                        <a:t>Chef</a:t>
                      </a:r>
                      <a:r>
                        <a:rPr sz="2950" spc="-120">
                          <a:latin typeface="Arial"/>
                          <a:cs typeface="Arial"/>
                        </a:rPr>
                        <a:t>ã</a:t>
                      </a:r>
                      <a:r>
                        <a:rPr sz="3100" spc="-120">
                          <a:latin typeface="Arial"/>
                          <a:cs typeface="Arial"/>
                        </a:rPr>
                        <a:t>o </a:t>
                      </a:r>
                      <a:r>
                        <a:rPr sz="3100" spc="-195">
                          <a:latin typeface="Arial"/>
                          <a:cs typeface="Arial"/>
                        </a:rPr>
                        <a:t>na </a:t>
                      </a:r>
                      <a:r>
                        <a:rPr sz="2950" spc="-55">
                          <a:latin typeface="Arial"/>
                          <a:cs typeface="Arial"/>
                        </a:rPr>
                        <a:t>ú</a:t>
                      </a:r>
                      <a:r>
                        <a:rPr sz="3100" spc="-55">
                          <a:latin typeface="Arial"/>
                          <a:cs typeface="Arial"/>
                        </a:rPr>
                        <a:t>ltima</a:t>
                      </a:r>
                      <a:r>
                        <a:rPr sz="3100" spc="-52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-65">
                          <a:latin typeface="Arial"/>
                          <a:cs typeface="Arial"/>
                        </a:rPr>
                        <a:t>fase.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3570"/>
                        </a:lnSpc>
                        <a:tabLst>
                          <a:tab pos="181165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71120" marR="571500">
                        <a:lnSpc>
                          <a:spcPct val="111100"/>
                        </a:lnSpc>
                        <a:tabLst>
                          <a:tab pos="2974975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565"/>
                        </a:lnSpc>
                      </a:pPr>
                      <a:r>
                        <a:rPr sz="3250" spc="-95">
                          <a:latin typeface="Arial"/>
                          <a:cs typeface="Arial"/>
                        </a:rPr>
                        <a:t>Requisito </a:t>
                      </a:r>
                      <a:r>
                        <a:rPr sz="3250" spc="-110">
                          <a:latin typeface="Arial"/>
                          <a:cs typeface="Arial"/>
                        </a:rPr>
                        <a:t>cumprido </a:t>
                      </a:r>
                      <a:r>
                        <a:rPr sz="3250" spc="-100">
                          <a:latin typeface="Arial"/>
                          <a:cs typeface="Arial"/>
                        </a:rPr>
                        <a:t>via </a:t>
                      </a:r>
                      <a:r>
                        <a:rPr sz="3250" spc="-65">
                          <a:latin typeface="Arial"/>
                          <a:cs typeface="Arial"/>
                        </a:rPr>
                        <a:t>classe </a:t>
                      </a:r>
                      <a:r>
                        <a:rPr sz="3250" spc="-130">
                          <a:latin typeface="Arial"/>
                          <a:cs typeface="Arial"/>
                        </a:rPr>
                        <a:t>Ciclope </a:t>
                      </a:r>
                      <a:r>
                        <a:rPr sz="3250" spc="-114">
                          <a:latin typeface="Arial"/>
                          <a:cs typeface="Arial"/>
                        </a:rPr>
                        <a:t>e</a:t>
                      </a:r>
                      <a:r>
                        <a:rPr sz="3250" spc="195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95">
                          <a:latin typeface="Arial"/>
                          <a:cs typeface="Arial"/>
                        </a:rPr>
                        <a:t>seu</a:t>
                      </a:r>
                      <a:endParaRPr sz="325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250" spc="-60">
                          <a:latin typeface="Arial"/>
                          <a:cs typeface="Arial"/>
                        </a:rPr>
                        <a:t>objeto.</a:t>
                      </a:r>
                      <a:endParaRPr sz="3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7</a:t>
                      </a:r>
                    </a:p>
                  </a:txBody>
                  <a:tcPr marL="0" marR="0" marT="57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715"/>
                        </a:lnSpc>
                      </a:pPr>
                      <a:r>
                        <a:rPr sz="3100" spc="-120">
                          <a:latin typeface="Arial"/>
                          <a:cs typeface="Arial"/>
                        </a:rPr>
                        <a:t>Tr</a:t>
                      </a:r>
                      <a:r>
                        <a:rPr sz="2950" spc="-120">
                          <a:latin typeface="Arial"/>
                          <a:cs typeface="Arial"/>
                        </a:rPr>
                        <a:t>ê</a:t>
                      </a:r>
                      <a:r>
                        <a:rPr sz="3100" spc="-120">
                          <a:latin typeface="Arial"/>
                          <a:cs typeface="Arial"/>
                        </a:rPr>
                        <a:t>s </a:t>
                      </a:r>
                      <a:r>
                        <a:rPr sz="3100" spc="-5">
                          <a:latin typeface="Arial"/>
                          <a:cs typeface="Arial"/>
                        </a:rPr>
                        <a:t>tipos</a:t>
                      </a:r>
                      <a:r>
                        <a:rPr sz="3100" spc="-585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-130">
                          <a:latin typeface="Arial"/>
                          <a:cs typeface="Arial"/>
                        </a:rPr>
                        <a:t>de </a:t>
                      </a:r>
                      <a:r>
                        <a:rPr sz="3100" spc="-65">
                          <a:latin typeface="Arial"/>
                          <a:cs typeface="Arial"/>
                        </a:rPr>
                        <a:t>obst</a:t>
                      </a:r>
                      <a:r>
                        <a:rPr sz="2950" spc="-65">
                          <a:latin typeface="Arial"/>
                          <a:cs typeface="Arial"/>
                        </a:rPr>
                        <a:t>á</a:t>
                      </a:r>
                      <a:r>
                        <a:rPr sz="3100" spc="-65">
                          <a:latin typeface="Arial"/>
                          <a:cs typeface="Arial"/>
                        </a:rPr>
                        <a:t>culos.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365"/>
                        </a:lnSpc>
                        <a:tabLst>
                          <a:tab pos="183705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96520" marR="546100">
                        <a:lnSpc>
                          <a:spcPct val="111100"/>
                        </a:lnSpc>
                        <a:tabLst>
                          <a:tab pos="3000375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360"/>
                        </a:lnSpc>
                        <a:tabLst>
                          <a:tab pos="1977389" algn="l"/>
                          <a:tab pos="3824604" algn="l"/>
                          <a:tab pos="4550410" algn="l"/>
                          <a:tab pos="6008370" algn="l"/>
                        </a:tabLst>
                      </a:pPr>
                      <a:r>
                        <a:rPr sz="3300" spc="-90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300" spc="-105">
                          <a:latin typeface="Arial"/>
                          <a:cs typeface="Arial"/>
                        </a:rPr>
                        <a:t>cumprido	</a:t>
                      </a:r>
                      <a:r>
                        <a:rPr sz="3300" spc="-100">
                          <a:latin typeface="Arial"/>
                          <a:cs typeface="Arial"/>
                        </a:rPr>
                        <a:t>via	</a:t>
                      </a:r>
                      <a:r>
                        <a:rPr sz="3300" spc="-40">
                          <a:latin typeface="Arial"/>
                          <a:cs typeface="Arial"/>
                        </a:rPr>
                        <a:t>pacote	</a:t>
                      </a:r>
                      <a:r>
                        <a:rPr sz="3300" spc="-100">
                          <a:latin typeface="Arial"/>
                          <a:cs typeface="Arial"/>
                        </a:rPr>
                        <a:t>Obst</a:t>
                      </a:r>
                      <a:r>
                        <a:rPr sz="3150" spc="-100">
                          <a:latin typeface="Arial"/>
                          <a:cs typeface="Arial"/>
                        </a:rPr>
                        <a:t>á</a:t>
                      </a:r>
                      <a:r>
                        <a:rPr sz="3300" spc="-100">
                          <a:latin typeface="Arial"/>
                          <a:cs typeface="Arial"/>
                        </a:rPr>
                        <a:t>culo,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300" spc="-150">
                          <a:latin typeface="Arial"/>
                          <a:cs typeface="Arial"/>
                        </a:rPr>
                        <a:t>bem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0">
                          <a:latin typeface="Arial"/>
                          <a:cs typeface="Arial"/>
                        </a:rPr>
                        <a:t>como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0">
                          <a:latin typeface="Arial"/>
                          <a:cs typeface="Arial"/>
                        </a:rPr>
                        <a:t>no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40">
                          <a:latin typeface="Arial"/>
                          <a:cs typeface="Arial"/>
                        </a:rPr>
                        <a:t>pacote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Tile.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359710" y="9679837"/>
            <a:ext cx="4044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5"/>
              </a:lnSpc>
            </a:pPr>
            <a:r>
              <a:rPr sz="2500" spc="100">
                <a:latin typeface="Arial"/>
                <a:cs typeface="Arial"/>
              </a:rPr>
              <a:t>03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2358" y="370394"/>
          <a:ext cx="17243425" cy="871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3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83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2850" b="1" spc="250">
                          <a:latin typeface="Arial"/>
                          <a:cs typeface="Arial"/>
                        </a:rPr>
                        <a:t>N.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2860" marR="2159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850" b="1" spc="50">
                          <a:latin typeface="Arial"/>
                          <a:cs typeface="Arial"/>
                        </a:rPr>
                        <a:t>REQUISITOS</a:t>
                      </a:r>
                      <a:r>
                        <a:rPr sz="2850" b="1" spc="-45">
                          <a:latin typeface="Arial"/>
                          <a:cs typeface="Arial"/>
                        </a:rPr>
                        <a:t> </a:t>
                      </a:r>
                      <a:r>
                        <a:rPr sz="2850" b="1" spc="130">
                          <a:latin typeface="Arial"/>
                          <a:cs typeface="Arial"/>
                        </a:rPr>
                        <a:t>FUNCIONAIS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4071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850" b="1" spc="105">
                          <a:latin typeface="Arial"/>
                          <a:cs typeface="Arial"/>
                        </a:rPr>
                        <a:t>SITUAÇÃO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850" b="1" spc="85">
                          <a:latin typeface="Arial"/>
                          <a:cs typeface="Arial"/>
                        </a:rPr>
                        <a:t>IMPLEMENTAÇÃO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8</a:t>
                      </a:r>
                    </a:p>
                  </a:txBody>
                  <a:tcPr marL="0" marR="0" marT="44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21590" algn="just">
                        <a:lnSpc>
                          <a:spcPts val="2965"/>
                        </a:lnSpc>
                      </a:pPr>
                      <a:r>
                        <a:rPr sz="2750" spc="-290">
                          <a:latin typeface="Arial"/>
                          <a:cs typeface="Arial"/>
                        </a:rPr>
                        <a:t>Em </a:t>
                      </a:r>
                      <a:r>
                        <a:rPr sz="2750" spc="-125">
                          <a:latin typeface="Arial"/>
                          <a:cs typeface="Arial"/>
                        </a:rPr>
                        <a:t>cada </a:t>
                      </a:r>
                      <a:r>
                        <a:rPr sz="2750" spc="-20">
                          <a:latin typeface="Arial"/>
                          <a:cs typeface="Arial"/>
                        </a:rPr>
                        <a:t>fase </a:t>
                      </a:r>
                      <a:r>
                        <a:rPr sz="2750" spc="-150">
                          <a:latin typeface="Arial"/>
                          <a:cs typeface="Arial"/>
                        </a:rPr>
                        <a:t>ao </a:t>
                      </a:r>
                      <a:r>
                        <a:rPr sz="2750" spc="-114">
                          <a:latin typeface="Arial"/>
                          <a:cs typeface="Arial"/>
                        </a:rPr>
                        <a:t>menos</a:t>
                      </a:r>
                      <a:r>
                        <a:rPr sz="2750" spc="3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70">
                          <a:latin typeface="Arial"/>
                          <a:cs typeface="Arial"/>
                        </a:rPr>
                        <a:t>dois</a:t>
                      </a:r>
                      <a:endParaRPr sz="2750">
                        <a:latin typeface="Arial"/>
                        <a:cs typeface="Arial"/>
                      </a:endParaRPr>
                    </a:p>
                    <a:p>
                      <a:pPr marL="50165" marR="70485" algn="just">
                        <a:lnSpc>
                          <a:spcPct val="111000"/>
                        </a:lnSpc>
                      </a:pPr>
                      <a:r>
                        <a:rPr sz="2750">
                          <a:latin typeface="Arial"/>
                          <a:cs typeface="Arial"/>
                        </a:rPr>
                        <a:t>tipos </a:t>
                      </a:r>
                      <a:r>
                        <a:rPr sz="2750" spc="-110">
                          <a:latin typeface="Arial"/>
                          <a:cs typeface="Arial"/>
                        </a:rPr>
                        <a:t>de </a:t>
                      </a:r>
                      <a:r>
                        <a:rPr sz="2750" spc="-40">
                          <a:latin typeface="Arial"/>
                          <a:cs typeface="Arial"/>
                        </a:rPr>
                        <a:t>obst</a:t>
                      </a:r>
                      <a:r>
                        <a:rPr sz="2600" spc="-40">
                          <a:latin typeface="Arial"/>
                          <a:cs typeface="Arial"/>
                        </a:rPr>
                        <a:t>á</a:t>
                      </a:r>
                      <a:r>
                        <a:rPr sz="2750" spc="-40">
                          <a:latin typeface="Arial"/>
                          <a:cs typeface="Arial"/>
                        </a:rPr>
                        <a:t>culos </a:t>
                      </a:r>
                      <a:r>
                        <a:rPr sz="2750" spc="-100">
                          <a:latin typeface="Arial"/>
                          <a:cs typeface="Arial"/>
                        </a:rPr>
                        <a:t>com </a:t>
                      </a:r>
                      <a:r>
                        <a:rPr sz="2750" spc="-110">
                          <a:latin typeface="Arial"/>
                          <a:cs typeface="Arial"/>
                        </a:rPr>
                        <a:t>n</a:t>
                      </a:r>
                      <a:r>
                        <a:rPr sz="2600" spc="-110">
                          <a:latin typeface="Arial"/>
                          <a:cs typeface="Arial"/>
                        </a:rPr>
                        <a:t>ú</a:t>
                      </a:r>
                      <a:r>
                        <a:rPr sz="2750" spc="-110">
                          <a:latin typeface="Arial"/>
                          <a:cs typeface="Arial"/>
                        </a:rPr>
                        <a:t>mero  </a:t>
                      </a:r>
                      <a:r>
                        <a:rPr sz="2750" spc="-55">
                          <a:latin typeface="Arial"/>
                          <a:cs typeface="Arial"/>
                        </a:rPr>
                        <a:t>aleat</a:t>
                      </a:r>
                      <a:r>
                        <a:rPr sz="2600" spc="-55">
                          <a:latin typeface="Arial"/>
                          <a:cs typeface="Arial"/>
                        </a:rPr>
                        <a:t>ó</a:t>
                      </a:r>
                      <a:r>
                        <a:rPr sz="2750" spc="-55">
                          <a:latin typeface="Arial"/>
                          <a:cs typeface="Arial"/>
                        </a:rPr>
                        <a:t>rio </a:t>
                      </a:r>
                      <a:r>
                        <a:rPr sz="2750" spc="-110">
                          <a:latin typeface="Arial"/>
                          <a:cs typeface="Arial"/>
                        </a:rPr>
                        <a:t>de </a:t>
                      </a:r>
                      <a:r>
                        <a:rPr sz="2750" spc="-60">
                          <a:latin typeface="Arial"/>
                          <a:cs typeface="Arial"/>
                        </a:rPr>
                        <a:t>inst</a:t>
                      </a:r>
                      <a:r>
                        <a:rPr sz="2600" spc="-60">
                          <a:latin typeface="Arial"/>
                          <a:cs typeface="Arial"/>
                        </a:rPr>
                        <a:t>â</a:t>
                      </a:r>
                      <a:r>
                        <a:rPr sz="2750" spc="-60">
                          <a:latin typeface="Arial"/>
                          <a:cs typeface="Arial"/>
                        </a:rPr>
                        <a:t>ncias, </a:t>
                      </a:r>
                      <a:r>
                        <a:rPr sz="2750" spc="-100">
                          <a:latin typeface="Arial"/>
                          <a:cs typeface="Arial"/>
                        </a:rPr>
                        <a:t>sendo  </a:t>
                      </a:r>
                      <a:r>
                        <a:rPr sz="2750" spc="-95">
                          <a:latin typeface="Arial"/>
                          <a:cs typeface="Arial"/>
                        </a:rPr>
                        <a:t>pelo</a:t>
                      </a:r>
                      <a:r>
                        <a:rPr sz="27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114">
                          <a:latin typeface="Arial"/>
                          <a:cs typeface="Arial"/>
                        </a:rPr>
                        <a:t>menos</a:t>
                      </a:r>
                      <a:r>
                        <a:rPr sz="2750" spc="-245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5">
                          <a:latin typeface="Arial"/>
                          <a:cs typeface="Arial"/>
                        </a:rPr>
                        <a:t>5</a:t>
                      </a:r>
                      <a:r>
                        <a:rPr sz="2600" spc="-204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45">
                          <a:latin typeface="Arial"/>
                          <a:cs typeface="Arial"/>
                        </a:rPr>
                        <a:t>inst</a:t>
                      </a:r>
                      <a:r>
                        <a:rPr sz="2600" spc="-45">
                          <a:latin typeface="Arial"/>
                          <a:cs typeface="Arial"/>
                        </a:rPr>
                        <a:t>â</a:t>
                      </a:r>
                      <a:r>
                        <a:rPr sz="2750" spc="-45">
                          <a:latin typeface="Arial"/>
                          <a:cs typeface="Arial"/>
                        </a:rPr>
                        <a:t>ncias</a:t>
                      </a:r>
                      <a:r>
                        <a:rPr sz="2750" spc="-245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95">
                          <a:latin typeface="Arial"/>
                          <a:cs typeface="Arial"/>
                        </a:rPr>
                        <a:t>por</a:t>
                      </a:r>
                      <a:r>
                        <a:rPr sz="27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40">
                          <a:latin typeface="Arial"/>
                          <a:cs typeface="Arial"/>
                        </a:rPr>
                        <a:t>tipo.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180"/>
                        </a:lnSpc>
                        <a:tabLst>
                          <a:tab pos="183705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96520" marR="546735">
                        <a:lnSpc>
                          <a:spcPct val="111100"/>
                        </a:lnSpc>
                        <a:tabLst>
                          <a:tab pos="3000375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650"/>
                        </a:lnSpc>
                      </a:pPr>
                      <a:r>
                        <a:rPr sz="3400" spc="-90">
                          <a:latin typeface="Arial"/>
                          <a:cs typeface="Arial"/>
                        </a:rPr>
                        <a:t>Requisito </a:t>
                      </a:r>
                      <a:r>
                        <a:rPr sz="3400" spc="-105">
                          <a:latin typeface="Arial"/>
                          <a:cs typeface="Arial"/>
                        </a:rPr>
                        <a:t>cumprido </a:t>
                      </a:r>
                      <a:r>
                        <a:rPr sz="3400" spc="-100">
                          <a:latin typeface="Arial"/>
                          <a:cs typeface="Arial"/>
                        </a:rPr>
                        <a:t>via </a:t>
                      </a:r>
                      <a:r>
                        <a:rPr sz="3400" spc="-35">
                          <a:latin typeface="Arial"/>
                          <a:cs typeface="Arial"/>
                        </a:rPr>
                        <a:t>pacote</a:t>
                      </a:r>
                      <a:r>
                        <a:rPr sz="3400" spc="540">
                          <a:latin typeface="Arial"/>
                          <a:cs typeface="Arial"/>
                        </a:rPr>
                        <a:t> </a:t>
                      </a:r>
                      <a:r>
                        <a:rPr sz="3400" spc="-95">
                          <a:latin typeface="Arial"/>
                          <a:cs typeface="Arial"/>
                        </a:rPr>
                        <a:t>Obst</a:t>
                      </a:r>
                      <a:r>
                        <a:rPr sz="3250" spc="-95">
                          <a:latin typeface="Arial"/>
                          <a:cs typeface="Arial"/>
                        </a:rPr>
                        <a:t>á</a:t>
                      </a:r>
                      <a:r>
                        <a:rPr sz="3400" spc="-95">
                          <a:latin typeface="Arial"/>
                          <a:cs typeface="Arial"/>
                        </a:rPr>
                        <a:t>culos,</a:t>
                      </a:r>
                      <a:endParaRPr sz="3400">
                        <a:latin typeface="Arial"/>
                        <a:cs typeface="Arial"/>
                      </a:endParaRPr>
                    </a:p>
                    <a:p>
                      <a:pPr marL="23495" marR="48895">
                        <a:lnSpc>
                          <a:spcPct val="112100"/>
                        </a:lnSpc>
                        <a:tabLst>
                          <a:tab pos="1085215" algn="l"/>
                          <a:tab pos="2366645" algn="l"/>
                          <a:tab pos="4032885" algn="l"/>
                          <a:tab pos="4519295" algn="l"/>
                          <a:tab pos="6000115" algn="l"/>
                          <a:tab pos="7396480" algn="l"/>
                        </a:tabLst>
                      </a:pPr>
                      <a:r>
                        <a:rPr sz="3400">
                          <a:latin typeface="Arial"/>
                          <a:cs typeface="Arial"/>
                        </a:rPr>
                        <a:t>bem	co</a:t>
                      </a:r>
                      <a:r>
                        <a:rPr sz="340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3400">
                          <a:latin typeface="Arial"/>
                          <a:cs typeface="Arial"/>
                        </a:rPr>
                        <a:t>o	Tile</a:t>
                      </a:r>
                      <a:r>
                        <a:rPr sz="340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3400">
                          <a:latin typeface="Arial"/>
                          <a:cs typeface="Arial"/>
                        </a:rPr>
                        <a:t>ap	–	devi</a:t>
                      </a:r>
                      <a:r>
                        <a:rPr sz="3400" spc="-5">
                          <a:latin typeface="Arial"/>
                          <a:cs typeface="Arial"/>
                        </a:rPr>
                        <a:t>d</a:t>
                      </a:r>
                      <a:r>
                        <a:rPr sz="3400">
                          <a:latin typeface="Arial"/>
                          <a:cs typeface="Arial"/>
                        </a:rPr>
                        <a:t>o	di</a:t>
                      </a:r>
                      <a:r>
                        <a:rPr sz="3400" spc="-5">
                          <a:latin typeface="Arial"/>
                          <a:cs typeface="Arial"/>
                        </a:rPr>
                        <a:t>sp</a:t>
                      </a:r>
                      <a:r>
                        <a:rPr sz="3400">
                          <a:latin typeface="Arial"/>
                          <a:cs typeface="Arial"/>
                        </a:rPr>
                        <a:t>or	</a:t>
                      </a:r>
                      <a:r>
                        <a:rPr sz="3400" spc="-5">
                          <a:latin typeface="Arial"/>
                          <a:cs typeface="Arial"/>
                        </a:rPr>
                        <a:t>d</a:t>
                      </a:r>
                      <a:r>
                        <a:rPr sz="3400">
                          <a:latin typeface="Arial"/>
                          <a:cs typeface="Arial"/>
                        </a:rPr>
                        <a:t>e  </a:t>
                      </a:r>
                      <a:r>
                        <a:rPr sz="3400" spc="-105">
                          <a:latin typeface="Arial"/>
                          <a:cs typeface="Arial"/>
                        </a:rPr>
                        <a:t>espinho </a:t>
                      </a:r>
                      <a:r>
                        <a:rPr sz="3400" spc="-40">
                          <a:latin typeface="Arial"/>
                          <a:cs typeface="Arial"/>
                        </a:rPr>
                        <a:t>presente </a:t>
                      </a:r>
                      <a:r>
                        <a:rPr sz="3400" spc="-140">
                          <a:latin typeface="Arial"/>
                          <a:cs typeface="Arial"/>
                        </a:rPr>
                        <a:t>no</a:t>
                      </a:r>
                      <a:r>
                        <a:rPr sz="3400" spc="-750">
                          <a:latin typeface="Arial"/>
                          <a:cs typeface="Arial"/>
                        </a:rPr>
                        <a:t> </a:t>
                      </a:r>
                      <a:r>
                        <a:rPr sz="3400" spc="-204">
                          <a:latin typeface="Arial"/>
                          <a:cs typeface="Arial"/>
                        </a:rPr>
                        <a:t>mapa.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6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9</a:t>
                      </a:r>
                    </a:p>
                  </a:txBody>
                  <a:tcPr marL="0" marR="0" marT="6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3495" marR="21590">
                        <a:lnSpc>
                          <a:spcPts val="3465"/>
                        </a:lnSpc>
                        <a:tabLst>
                          <a:tab pos="2941955" algn="l"/>
                          <a:tab pos="4491355" algn="l"/>
                        </a:tabLst>
                      </a:pPr>
                      <a:r>
                        <a:rPr sz="3100" spc="-90">
                          <a:latin typeface="Arial"/>
                          <a:cs typeface="Arial"/>
                        </a:rPr>
                        <a:t>Representa</a:t>
                      </a:r>
                      <a:r>
                        <a:rPr sz="2950" spc="-90">
                          <a:latin typeface="Arial"/>
                          <a:cs typeface="Arial"/>
                        </a:rPr>
                        <a:t>çã</a:t>
                      </a:r>
                      <a:r>
                        <a:rPr sz="3100" spc="-90">
                          <a:latin typeface="Arial"/>
                          <a:cs typeface="Arial"/>
                        </a:rPr>
                        <a:t>o	</a:t>
                      </a:r>
                      <a:r>
                        <a:rPr sz="3100" spc="-35">
                          <a:latin typeface="Arial"/>
                          <a:cs typeface="Arial"/>
                        </a:rPr>
                        <a:t>gr</a:t>
                      </a:r>
                      <a:r>
                        <a:rPr sz="2950" spc="-35">
                          <a:latin typeface="Arial"/>
                          <a:cs typeface="Arial"/>
                        </a:rPr>
                        <a:t>á</a:t>
                      </a:r>
                      <a:r>
                        <a:rPr sz="3100" spc="-35">
                          <a:latin typeface="Arial"/>
                          <a:cs typeface="Arial"/>
                        </a:rPr>
                        <a:t>fica	</a:t>
                      </a:r>
                      <a:r>
                        <a:rPr sz="3100" spc="-110">
                          <a:latin typeface="Arial"/>
                          <a:cs typeface="Arial"/>
                        </a:rPr>
                        <a:t>de</a:t>
                      </a:r>
                      <a:endParaRPr sz="3100">
                        <a:latin typeface="Arial"/>
                        <a:cs typeface="Arial"/>
                      </a:endParaRPr>
                    </a:p>
                    <a:p>
                      <a:pPr marL="23495" marR="215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3100" spc="-130">
                          <a:latin typeface="Arial"/>
                          <a:cs typeface="Arial"/>
                        </a:rPr>
                        <a:t>cada</a:t>
                      </a:r>
                      <a:r>
                        <a:rPr sz="310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-60">
                          <a:latin typeface="Arial"/>
                          <a:cs typeface="Arial"/>
                        </a:rPr>
                        <a:t>inst</a:t>
                      </a:r>
                      <a:r>
                        <a:rPr sz="2950" spc="-60">
                          <a:latin typeface="Arial"/>
                          <a:cs typeface="Arial"/>
                        </a:rPr>
                        <a:t>â</a:t>
                      </a:r>
                      <a:r>
                        <a:rPr sz="3100" spc="-60">
                          <a:latin typeface="Arial"/>
                          <a:cs typeface="Arial"/>
                        </a:rPr>
                        <a:t>ncia.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3479"/>
                        </a:lnSpc>
                        <a:tabLst>
                          <a:tab pos="184340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83820" marR="530225">
                        <a:lnSpc>
                          <a:spcPct val="111100"/>
                        </a:lnSpc>
                        <a:tabLst>
                          <a:tab pos="3016250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ts val="3750"/>
                        </a:lnSpc>
                      </a:pPr>
                      <a:r>
                        <a:rPr sz="3400" spc="-100">
                          <a:latin typeface="Arial"/>
                          <a:cs typeface="Arial"/>
                        </a:rPr>
                        <a:t>Requisito </a:t>
                      </a:r>
                      <a:r>
                        <a:rPr sz="3400" spc="-120">
                          <a:latin typeface="Arial"/>
                          <a:cs typeface="Arial"/>
                        </a:rPr>
                        <a:t>cumprido </a:t>
                      </a:r>
                      <a:r>
                        <a:rPr sz="3400" spc="-110">
                          <a:latin typeface="Arial"/>
                          <a:cs typeface="Arial"/>
                        </a:rPr>
                        <a:t>via</a:t>
                      </a:r>
                      <a:r>
                        <a:rPr sz="3400" spc="-660">
                          <a:latin typeface="Arial"/>
                          <a:cs typeface="Arial"/>
                        </a:rPr>
                        <a:t> </a:t>
                      </a:r>
                      <a:r>
                        <a:rPr sz="3400" spc="-140">
                          <a:latin typeface="Arial"/>
                          <a:cs typeface="Arial"/>
                        </a:rPr>
                        <a:t>GerenciadorGrafico.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10</a:t>
                      </a:r>
                    </a:p>
                  </a:txBody>
                  <a:tcPr marL="0" marR="0" marT="6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50" spc="-335">
                          <a:latin typeface="Arial"/>
                          <a:cs typeface="Arial"/>
                        </a:rPr>
                        <a:t>Em </a:t>
                      </a:r>
                      <a:r>
                        <a:rPr sz="3150" spc="-150">
                          <a:latin typeface="Arial"/>
                          <a:cs typeface="Arial"/>
                        </a:rPr>
                        <a:t>cada </a:t>
                      </a:r>
                      <a:r>
                        <a:rPr sz="3150" spc="-25">
                          <a:latin typeface="Arial"/>
                          <a:cs typeface="Arial"/>
                        </a:rPr>
                        <a:t>fase </a:t>
                      </a:r>
                      <a:r>
                        <a:rPr sz="3150" spc="-195">
                          <a:latin typeface="Arial"/>
                          <a:cs typeface="Arial"/>
                        </a:rPr>
                        <a:t>um </a:t>
                      </a:r>
                      <a:r>
                        <a:rPr sz="3150" spc="-100">
                          <a:latin typeface="Arial"/>
                          <a:cs typeface="Arial"/>
                        </a:rPr>
                        <a:t>cen</a:t>
                      </a:r>
                      <a:r>
                        <a:rPr sz="3000" spc="-100">
                          <a:latin typeface="Arial"/>
                          <a:cs typeface="Arial"/>
                        </a:rPr>
                        <a:t>á</a:t>
                      </a:r>
                      <a:r>
                        <a:rPr sz="3150" spc="-100">
                          <a:latin typeface="Arial"/>
                          <a:cs typeface="Arial"/>
                        </a:rPr>
                        <a:t>rio</a:t>
                      </a:r>
                      <a:r>
                        <a:rPr sz="3150" spc="-25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130">
                          <a:latin typeface="Arial"/>
                          <a:cs typeface="Arial"/>
                        </a:rPr>
                        <a:t>de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50165" marR="215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150" spc="-114">
                          <a:latin typeface="Arial"/>
                          <a:cs typeface="Arial"/>
                        </a:rPr>
                        <a:t>jogo </a:t>
                      </a:r>
                      <a:r>
                        <a:rPr sz="3150" spc="-120">
                          <a:latin typeface="Arial"/>
                          <a:cs typeface="Arial"/>
                        </a:rPr>
                        <a:t>com </a:t>
                      </a:r>
                      <a:r>
                        <a:rPr sz="3150" spc="-70">
                          <a:latin typeface="Arial"/>
                          <a:cs typeface="Arial"/>
                        </a:rPr>
                        <a:t>os</a:t>
                      </a:r>
                      <a:r>
                        <a:rPr sz="3150" spc="-615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65">
                          <a:latin typeface="Arial"/>
                          <a:cs typeface="Arial"/>
                        </a:rPr>
                        <a:t>obst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á</a:t>
                      </a:r>
                      <a:r>
                        <a:rPr sz="3150" spc="-65">
                          <a:latin typeface="Arial"/>
                          <a:cs typeface="Arial"/>
                        </a:rPr>
                        <a:t>culos.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85610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96520" marR="518159">
                        <a:lnSpc>
                          <a:spcPts val="4200"/>
                        </a:lnSpc>
                        <a:spcBef>
                          <a:spcPts val="209"/>
                        </a:spcBef>
                        <a:tabLst>
                          <a:tab pos="3028950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950085" algn="l"/>
                          <a:tab pos="3834129" algn="l"/>
                          <a:tab pos="4587240" algn="l"/>
                          <a:tab pos="6079490" algn="l"/>
                          <a:tab pos="6769100" algn="l"/>
                          <a:tab pos="7623809" algn="l"/>
                        </a:tabLst>
                      </a:pPr>
                      <a:r>
                        <a:rPr sz="3350" spc="-100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350" spc="-114">
                          <a:latin typeface="Arial"/>
                          <a:cs typeface="Arial"/>
                        </a:rPr>
                        <a:t>cumprido	</a:t>
                      </a:r>
                      <a:r>
                        <a:rPr sz="3350" spc="-110">
                          <a:latin typeface="Arial"/>
                          <a:cs typeface="Arial"/>
                        </a:rPr>
                        <a:t>via	</a:t>
                      </a:r>
                      <a:r>
                        <a:rPr sz="3350" spc="-50">
                          <a:latin typeface="Arial"/>
                          <a:cs typeface="Arial"/>
                        </a:rPr>
                        <a:t>pacote	</a:t>
                      </a:r>
                      <a:r>
                        <a:rPr sz="3350" spc="-135">
                          <a:latin typeface="Arial"/>
                          <a:cs typeface="Arial"/>
                        </a:rPr>
                        <a:t>de	</a:t>
                      </a:r>
                      <a:r>
                        <a:rPr sz="3350" spc="-160">
                          <a:latin typeface="Arial"/>
                          <a:cs typeface="Arial"/>
                        </a:rPr>
                        <a:t>Tile	</a:t>
                      </a:r>
                      <a:r>
                        <a:rPr sz="3350" spc="-125">
                          <a:latin typeface="Arial"/>
                          <a:cs typeface="Arial"/>
                        </a:rPr>
                        <a:t>e</a:t>
                      </a:r>
                      <a:endParaRPr sz="3350">
                        <a:latin typeface="Arial"/>
                        <a:cs typeface="Arial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350" spc="-80">
                          <a:latin typeface="Arial"/>
                          <a:cs typeface="Arial"/>
                        </a:rPr>
                        <a:t>inclusive </a:t>
                      </a:r>
                      <a:r>
                        <a:rPr sz="3350" spc="-110">
                          <a:latin typeface="Arial"/>
                          <a:cs typeface="Arial"/>
                        </a:rPr>
                        <a:t>via </a:t>
                      </a:r>
                      <a:r>
                        <a:rPr sz="3350" spc="-50">
                          <a:latin typeface="Arial"/>
                          <a:cs typeface="Arial"/>
                        </a:rPr>
                        <a:t>pacote</a:t>
                      </a:r>
                      <a:r>
                        <a:rPr sz="3350" spc="-695">
                          <a:latin typeface="Arial"/>
                          <a:cs typeface="Arial"/>
                        </a:rPr>
                        <a:t> </a:t>
                      </a:r>
                      <a:r>
                        <a:rPr sz="3350" spc="-110">
                          <a:latin typeface="Arial"/>
                          <a:cs typeface="Arial"/>
                        </a:rPr>
                        <a:t>Obst</a:t>
                      </a:r>
                      <a:r>
                        <a:rPr sz="3200" spc="-110">
                          <a:latin typeface="Arial"/>
                          <a:cs typeface="Arial"/>
                        </a:rPr>
                        <a:t>á</a:t>
                      </a:r>
                      <a:r>
                        <a:rPr sz="3350" spc="-110">
                          <a:latin typeface="Arial"/>
                          <a:cs typeface="Arial"/>
                        </a:rPr>
                        <a:t>culo.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4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0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11</a:t>
                      </a:r>
                    </a:p>
                  </a:txBody>
                  <a:tcPr marL="0" marR="0" marT="6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2159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104390" algn="l"/>
                          <a:tab pos="3925570" algn="l"/>
                        </a:tabLst>
                      </a:pPr>
                      <a:r>
                        <a:rPr sz="3000" spc="-130">
                          <a:latin typeface="Arial"/>
                          <a:cs typeface="Arial"/>
                        </a:rPr>
                        <a:t>Gerenciar	</a:t>
                      </a:r>
                      <a:r>
                        <a:rPr sz="3000" spc="-45">
                          <a:latin typeface="Arial"/>
                          <a:cs typeface="Arial"/>
                        </a:rPr>
                        <a:t>colis</a:t>
                      </a:r>
                      <a:r>
                        <a:rPr sz="2850" spc="-45">
                          <a:latin typeface="Arial"/>
                          <a:cs typeface="Arial"/>
                        </a:rPr>
                        <a:t>õ</a:t>
                      </a:r>
                      <a:r>
                        <a:rPr sz="3000" spc="-45">
                          <a:latin typeface="Arial"/>
                          <a:cs typeface="Arial"/>
                        </a:rPr>
                        <a:t>es	</a:t>
                      </a:r>
                      <a:r>
                        <a:rPr sz="3000" spc="-20">
                          <a:latin typeface="Arial"/>
                          <a:cs typeface="Arial"/>
                        </a:rPr>
                        <a:t>entre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L="82550" marR="167640">
                        <a:lnSpc>
                          <a:spcPts val="4020"/>
                        </a:lnSpc>
                        <a:spcBef>
                          <a:spcPts val="200"/>
                        </a:spcBef>
                        <a:tabLst>
                          <a:tab pos="1935480" algn="l"/>
                          <a:tab pos="2421255" algn="l"/>
                          <a:tab pos="4094479" algn="l"/>
                        </a:tabLst>
                      </a:pPr>
                      <a:r>
                        <a:rPr sz="3000">
                          <a:latin typeface="Arial"/>
                          <a:cs typeface="Arial"/>
                        </a:rPr>
                        <a:t>jogadores	e	ini</a:t>
                      </a:r>
                      <a:r>
                        <a:rPr sz="300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3000">
                          <a:latin typeface="Arial"/>
                          <a:cs typeface="Arial"/>
                        </a:rPr>
                        <a:t>igos,	bem  </a:t>
                      </a:r>
                      <a:r>
                        <a:rPr sz="3000" spc="-105">
                          <a:latin typeface="Arial"/>
                          <a:cs typeface="Arial"/>
                        </a:rPr>
                        <a:t>como 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seus</a:t>
                      </a:r>
                      <a:r>
                        <a:rPr sz="3000" spc="-42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50">
                          <a:latin typeface="Arial"/>
                          <a:cs typeface="Arial"/>
                        </a:rPr>
                        <a:t>projeteis.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450"/>
                        </a:lnSpc>
                        <a:tabLst>
                          <a:tab pos="1764030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23495" marR="619125">
                        <a:lnSpc>
                          <a:spcPct val="111100"/>
                        </a:lnSpc>
                        <a:tabLst>
                          <a:tab pos="2927350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3550"/>
                        </a:lnSpc>
                        <a:tabLst>
                          <a:tab pos="2657475" algn="l"/>
                          <a:tab pos="5250815" algn="l"/>
                          <a:tab pos="6753225" algn="l"/>
                        </a:tabLst>
                      </a:pPr>
                      <a:r>
                        <a:rPr sz="3250" spc="-10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250" spc="-120">
                          <a:latin typeface="Arial"/>
                          <a:cs typeface="Arial"/>
                        </a:rPr>
                        <a:t>cumprido	</a:t>
                      </a:r>
                      <a:r>
                        <a:rPr sz="3250" spc="-110">
                          <a:latin typeface="Arial"/>
                          <a:cs typeface="Arial"/>
                        </a:rPr>
                        <a:t>via	</a:t>
                      </a:r>
                      <a:r>
                        <a:rPr sz="3250" spc="-80">
                          <a:latin typeface="Arial"/>
                          <a:cs typeface="Arial"/>
                        </a:rPr>
                        <a:t>classe</a:t>
                      </a:r>
                      <a:endParaRPr sz="3250">
                        <a:latin typeface="Arial"/>
                        <a:cs typeface="Arial"/>
                      </a:endParaRPr>
                    </a:p>
                    <a:p>
                      <a:pPr marL="38100" marR="35560">
                        <a:lnSpc>
                          <a:spcPts val="4320"/>
                        </a:lnSpc>
                        <a:spcBef>
                          <a:spcPts val="209"/>
                        </a:spcBef>
                        <a:tabLst>
                          <a:tab pos="3761104" algn="l"/>
                          <a:tab pos="4834255" algn="l"/>
                          <a:tab pos="6114415" algn="l"/>
                          <a:tab pos="6661784" algn="l"/>
                        </a:tabLst>
                      </a:pPr>
                      <a:r>
                        <a:rPr sz="3250" spc="-5">
                          <a:latin typeface="Arial"/>
                          <a:cs typeface="Arial"/>
                        </a:rPr>
                        <a:t>G</a:t>
                      </a:r>
                      <a:r>
                        <a:rPr sz="3250">
                          <a:latin typeface="Arial"/>
                          <a:cs typeface="Arial"/>
                        </a:rPr>
                        <a:t>erenciador</a:t>
                      </a:r>
                      <a:r>
                        <a:rPr sz="3250" spc="-5">
                          <a:latin typeface="Arial"/>
                          <a:cs typeface="Arial"/>
                        </a:rPr>
                        <a:t>C</a:t>
                      </a:r>
                      <a:r>
                        <a:rPr sz="3250">
                          <a:latin typeface="Arial"/>
                          <a:cs typeface="Arial"/>
                        </a:rPr>
                        <a:t>olisao,	bem	co</a:t>
                      </a:r>
                      <a:r>
                        <a:rPr sz="325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3250">
                          <a:latin typeface="Arial"/>
                          <a:cs typeface="Arial"/>
                        </a:rPr>
                        <a:t>o	o	pacote  </a:t>
                      </a:r>
                      <a:r>
                        <a:rPr sz="3250" spc="-145">
                          <a:latin typeface="Arial"/>
                          <a:cs typeface="Arial"/>
                        </a:rPr>
                        <a:t>Desenhaveis.</a:t>
                      </a:r>
                      <a:endParaRPr sz="3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359710" y="9670328"/>
            <a:ext cx="4044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5"/>
              </a:lnSpc>
            </a:pPr>
            <a:r>
              <a:rPr sz="2500" spc="100">
                <a:latin typeface="Arial"/>
                <a:cs typeface="Arial"/>
              </a:rPr>
              <a:t>04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6196" y="354520"/>
          <a:ext cx="17191354" cy="9017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3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707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850" b="1" spc="250">
                          <a:latin typeface="Arial"/>
                          <a:cs typeface="Arial"/>
                        </a:rPr>
                        <a:t>N.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850" b="1" spc="50">
                          <a:latin typeface="Arial"/>
                          <a:cs typeface="Arial"/>
                        </a:rPr>
                        <a:t>REQUISITOS</a:t>
                      </a:r>
                      <a:r>
                        <a:rPr sz="2850" b="1" spc="-45">
                          <a:latin typeface="Arial"/>
                          <a:cs typeface="Arial"/>
                        </a:rPr>
                        <a:t> </a:t>
                      </a:r>
                      <a:r>
                        <a:rPr sz="2850" b="1" spc="130">
                          <a:latin typeface="Arial"/>
                          <a:cs typeface="Arial"/>
                        </a:rPr>
                        <a:t>FUNCIONAIS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4071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850" b="1" spc="105">
                          <a:latin typeface="Arial"/>
                          <a:cs typeface="Arial"/>
                        </a:rPr>
                        <a:t>SITUAÇÃO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850" b="1" spc="85">
                          <a:latin typeface="Arial"/>
                          <a:cs typeface="Arial"/>
                        </a:rPr>
                        <a:t>IMPLEMENTAÇÃO</a:t>
                      </a:r>
                      <a:endParaRPr sz="2850">
                        <a:latin typeface="Arial"/>
                        <a:cs typeface="Arial"/>
                      </a:endParaRPr>
                    </a:p>
                  </a:txBody>
                  <a:tcPr marL="0" marR="0" marT="175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12</a:t>
                      </a:r>
                    </a:p>
                  </a:txBody>
                  <a:tcPr marL="0" marR="0" marT="57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925"/>
                        </a:lnSpc>
                        <a:tabLst>
                          <a:tab pos="2098040" algn="l"/>
                          <a:tab pos="3930015" algn="l"/>
                        </a:tabLst>
                      </a:pPr>
                      <a:r>
                        <a:rPr sz="3300" spc="-150">
                          <a:latin typeface="Arial"/>
                          <a:cs typeface="Arial"/>
                        </a:rPr>
                        <a:t>Gerenciar	</a:t>
                      </a:r>
                      <a:r>
                        <a:rPr sz="3300" spc="-55">
                          <a:latin typeface="Arial"/>
                          <a:cs typeface="Arial"/>
                        </a:rPr>
                        <a:t>colis</a:t>
                      </a:r>
                      <a:r>
                        <a:rPr sz="3150" spc="-55">
                          <a:latin typeface="Arial"/>
                          <a:cs typeface="Arial"/>
                        </a:rPr>
                        <a:t>õ</a:t>
                      </a:r>
                      <a:r>
                        <a:rPr sz="3300" spc="-55">
                          <a:latin typeface="Arial"/>
                          <a:cs typeface="Arial"/>
                        </a:rPr>
                        <a:t>es	</a:t>
                      </a:r>
                      <a:r>
                        <a:rPr sz="3300" spc="-25">
                          <a:latin typeface="Arial"/>
                          <a:cs typeface="Arial"/>
                        </a:rPr>
                        <a:t>entre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3300" spc="-110">
                          <a:latin typeface="Arial"/>
                          <a:cs typeface="Arial"/>
                        </a:rPr>
                        <a:t>jogadores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e</a:t>
                      </a:r>
                      <a:r>
                        <a:rPr sz="3300" spc="-48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65">
                          <a:latin typeface="Arial"/>
                          <a:cs typeface="Arial"/>
                        </a:rPr>
                        <a:t>obst</a:t>
                      </a:r>
                      <a:r>
                        <a:rPr sz="3150" spc="-65">
                          <a:latin typeface="Arial"/>
                          <a:cs typeface="Arial"/>
                        </a:rPr>
                        <a:t>á</a:t>
                      </a:r>
                      <a:r>
                        <a:rPr sz="3300" spc="-65">
                          <a:latin typeface="Arial"/>
                          <a:cs typeface="Arial"/>
                        </a:rPr>
                        <a:t>culos.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3365"/>
                        </a:lnSpc>
                        <a:tabLst>
                          <a:tab pos="1783080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43180" marR="600075">
                        <a:lnSpc>
                          <a:spcPct val="111100"/>
                        </a:lnSpc>
                        <a:tabLst>
                          <a:tab pos="2947035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695"/>
                        </a:lnSpc>
                        <a:tabLst>
                          <a:tab pos="2025650" algn="l"/>
                          <a:tab pos="3999865" algn="l"/>
                          <a:tab pos="5880735" algn="l"/>
                          <a:tab pos="6684009" algn="l"/>
                        </a:tabLst>
                      </a:pPr>
                      <a:r>
                        <a:rPr sz="34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450" spc="-114">
                          <a:latin typeface="Arial"/>
                          <a:cs typeface="Arial"/>
                        </a:rPr>
                        <a:t>cumprido	</a:t>
                      </a:r>
                      <a:r>
                        <a:rPr sz="3450" spc="-75">
                          <a:latin typeface="Arial"/>
                          <a:cs typeface="Arial"/>
                        </a:rPr>
                        <a:t>inclusive	</a:t>
                      </a:r>
                      <a:r>
                        <a:rPr sz="3450" spc="-105">
                          <a:latin typeface="Arial"/>
                          <a:cs typeface="Arial"/>
                        </a:rPr>
                        <a:t>via	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classe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3450" spc="-140">
                          <a:latin typeface="Arial"/>
                          <a:cs typeface="Arial"/>
                        </a:rPr>
                        <a:t>Jogador, </a:t>
                      </a:r>
                      <a:r>
                        <a:rPr sz="3450" spc="-160">
                          <a:latin typeface="Arial"/>
                          <a:cs typeface="Arial"/>
                        </a:rPr>
                        <a:t>bem </a:t>
                      </a:r>
                      <a:r>
                        <a:rPr sz="3450" spc="-114">
                          <a:latin typeface="Arial"/>
                          <a:cs typeface="Arial"/>
                        </a:rPr>
                        <a:t>como</a:t>
                      </a:r>
                      <a:r>
                        <a:rPr sz="3450" spc="-625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50">
                          <a:latin typeface="Arial"/>
                          <a:cs typeface="Arial"/>
                        </a:rPr>
                        <a:t>GerenciadorColisao.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13</a:t>
                      </a: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just">
                        <a:lnSpc>
                          <a:spcPts val="2945"/>
                        </a:lnSpc>
                      </a:pPr>
                      <a:r>
                        <a:rPr sz="2700" spc="-55">
                          <a:latin typeface="Arial"/>
                          <a:cs typeface="Arial"/>
                        </a:rPr>
                        <a:t>Permitir </a:t>
                      </a:r>
                      <a:r>
                        <a:rPr sz="2700" spc="-45">
                          <a:latin typeface="Arial"/>
                          <a:cs typeface="Arial"/>
                        </a:rPr>
                        <a:t>cadastrar/salvar</a:t>
                      </a:r>
                      <a:r>
                        <a:rPr sz="2700" spc="235">
                          <a:latin typeface="Arial"/>
                          <a:cs typeface="Arial"/>
                        </a:rPr>
                        <a:t> </a:t>
                      </a:r>
                      <a:r>
                        <a:rPr sz="2700" spc="-90">
                          <a:latin typeface="Arial"/>
                          <a:cs typeface="Arial"/>
                        </a:rPr>
                        <a:t>dados</a:t>
                      </a:r>
                      <a:endParaRPr sz="2700">
                        <a:latin typeface="Arial"/>
                        <a:cs typeface="Arial"/>
                      </a:endParaRPr>
                    </a:p>
                    <a:p>
                      <a:pPr marL="23495" marR="52069" algn="just">
                        <a:lnSpc>
                          <a:spcPct val="112300"/>
                        </a:lnSpc>
                      </a:pPr>
                      <a:r>
                        <a:rPr sz="2700" spc="-95">
                          <a:latin typeface="Arial"/>
                          <a:cs typeface="Arial"/>
                        </a:rPr>
                        <a:t>do </a:t>
                      </a:r>
                      <a:r>
                        <a:rPr sz="2700" spc="-90">
                          <a:latin typeface="Arial"/>
                          <a:cs typeface="Arial"/>
                        </a:rPr>
                        <a:t>usu</a:t>
                      </a:r>
                      <a:r>
                        <a:rPr sz="2600" spc="-90">
                          <a:latin typeface="Arial"/>
                          <a:cs typeface="Arial"/>
                        </a:rPr>
                        <a:t>á</a:t>
                      </a:r>
                      <a:r>
                        <a:rPr sz="2700" spc="-90">
                          <a:latin typeface="Arial"/>
                          <a:cs typeface="Arial"/>
                        </a:rPr>
                        <a:t>rio,</a:t>
                      </a:r>
                      <a:r>
                        <a:rPr sz="2700" spc="570">
                          <a:latin typeface="Arial"/>
                          <a:cs typeface="Arial"/>
                        </a:rPr>
                        <a:t> </a:t>
                      </a:r>
                      <a:r>
                        <a:rPr sz="2700" spc="-50">
                          <a:latin typeface="Arial"/>
                          <a:cs typeface="Arial"/>
                        </a:rPr>
                        <a:t>manter </a:t>
                      </a:r>
                      <a:r>
                        <a:rPr sz="2700" spc="-55">
                          <a:latin typeface="Arial"/>
                          <a:cs typeface="Arial"/>
                        </a:rPr>
                        <a:t>pontua</a:t>
                      </a:r>
                      <a:r>
                        <a:rPr sz="2600" spc="-55">
                          <a:latin typeface="Arial"/>
                          <a:cs typeface="Arial"/>
                        </a:rPr>
                        <a:t>çã</a:t>
                      </a:r>
                      <a:r>
                        <a:rPr sz="2700" spc="-55">
                          <a:latin typeface="Arial"/>
                          <a:cs typeface="Arial"/>
                        </a:rPr>
                        <a:t>o  durante </a:t>
                      </a:r>
                      <a:r>
                        <a:rPr sz="2700" spc="-105">
                          <a:latin typeface="Arial"/>
                          <a:cs typeface="Arial"/>
                        </a:rPr>
                        <a:t>jogo, </a:t>
                      </a:r>
                      <a:r>
                        <a:rPr sz="2700" spc="-75">
                          <a:latin typeface="Arial"/>
                          <a:cs typeface="Arial"/>
                        </a:rPr>
                        <a:t>salvar </a:t>
                      </a:r>
                      <a:r>
                        <a:rPr sz="2700" spc="-55">
                          <a:latin typeface="Arial"/>
                          <a:cs typeface="Arial"/>
                        </a:rPr>
                        <a:t>pontua</a:t>
                      </a:r>
                      <a:r>
                        <a:rPr sz="2600" spc="-55">
                          <a:latin typeface="Arial"/>
                          <a:cs typeface="Arial"/>
                        </a:rPr>
                        <a:t>çã</a:t>
                      </a:r>
                      <a:r>
                        <a:rPr sz="2700" spc="-55">
                          <a:latin typeface="Arial"/>
                          <a:cs typeface="Arial"/>
                        </a:rPr>
                        <a:t>o </a:t>
                      </a:r>
                      <a:r>
                        <a:rPr sz="2700" spc="-90">
                          <a:latin typeface="Arial"/>
                          <a:cs typeface="Arial"/>
                        </a:rPr>
                        <a:t>e  gerar </a:t>
                      </a:r>
                      <a:r>
                        <a:rPr sz="2700" spc="10">
                          <a:latin typeface="Arial"/>
                          <a:cs typeface="Arial"/>
                        </a:rPr>
                        <a:t>lista</a:t>
                      </a:r>
                      <a:r>
                        <a:rPr sz="2700" spc="-540">
                          <a:latin typeface="Arial"/>
                          <a:cs typeface="Arial"/>
                        </a:rPr>
                        <a:t> </a:t>
                      </a:r>
                      <a:r>
                        <a:rPr sz="2700" spc="-95">
                          <a:latin typeface="Arial"/>
                          <a:cs typeface="Arial"/>
                        </a:rPr>
                        <a:t>de </a:t>
                      </a:r>
                      <a:r>
                        <a:rPr sz="2700" spc="-80">
                          <a:latin typeface="Arial"/>
                          <a:cs typeface="Arial"/>
                        </a:rPr>
                        <a:t>pontua</a:t>
                      </a:r>
                      <a:r>
                        <a:rPr sz="2600" spc="-80">
                          <a:latin typeface="Arial"/>
                          <a:cs typeface="Arial"/>
                        </a:rPr>
                        <a:t>çã</a:t>
                      </a:r>
                      <a:r>
                        <a:rPr sz="2700" spc="-80">
                          <a:latin typeface="Arial"/>
                          <a:cs typeface="Arial"/>
                        </a:rPr>
                        <a:t>o(ranking).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3160"/>
                        </a:lnSpc>
                        <a:tabLst>
                          <a:tab pos="2452370" algn="l"/>
                        </a:tabLst>
                      </a:pPr>
                      <a:r>
                        <a:rPr sz="29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2950" spc="-30">
                          <a:latin typeface="Arial"/>
                          <a:cs typeface="Arial"/>
                        </a:rPr>
                        <a:t>previsto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114300" marR="20955" indent="-71755">
                        <a:lnSpc>
                          <a:spcPts val="3920"/>
                        </a:lnSpc>
                        <a:spcBef>
                          <a:spcPts val="195"/>
                        </a:spcBef>
                        <a:tabLst>
                          <a:tab pos="3539490" algn="l"/>
                        </a:tabLst>
                      </a:pPr>
                      <a:r>
                        <a:rPr sz="29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2950" spc="-85">
                          <a:latin typeface="Arial"/>
                          <a:cs typeface="Arial"/>
                        </a:rPr>
                        <a:t>parcialmente</a:t>
                      </a:r>
                      <a:r>
                        <a:rPr sz="2950" spc="-280">
                          <a:latin typeface="Arial"/>
                          <a:cs typeface="Arial"/>
                        </a:rPr>
                        <a:t> </a:t>
                      </a:r>
                      <a:r>
                        <a:rPr sz="2950" spc="-135">
                          <a:latin typeface="Arial"/>
                          <a:cs typeface="Arial"/>
                        </a:rPr>
                        <a:t>realizado.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3500"/>
                        </a:lnSpc>
                      </a:pPr>
                      <a:r>
                        <a:rPr sz="3250" spc="-85">
                          <a:latin typeface="Arial"/>
                          <a:cs typeface="Arial"/>
                        </a:rPr>
                        <a:t>Requisito </a:t>
                      </a:r>
                      <a:r>
                        <a:rPr sz="3250" spc="-75">
                          <a:latin typeface="Arial"/>
                          <a:cs typeface="Arial"/>
                        </a:rPr>
                        <a:t>parcialmente </a:t>
                      </a:r>
                      <a:r>
                        <a:rPr sz="3250" spc="-130">
                          <a:latin typeface="Arial"/>
                          <a:cs typeface="Arial"/>
                        </a:rPr>
                        <a:t>realizado, </a:t>
                      </a:r>
                      <a:r>
                        <a:rPr sz="3250" spc="-100">
                          <a:latin typeface="Arial"/>
                          <a:cs typeface="Arial"/>
                        </a:rPr>
                        <a:t>sendo</a:t>
                      </a:r>
                      <a:r>
                        <a:rPr sz="3250" spc="530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30">
                          <a:latin typeface="Arial"/>
                          <a:cs typeface="Arial"/>
                        </a:rPr>
                        <a:t>que</a:t>
                      </a:r>
                      <a:endParaRPr sz="3250">
                        <a:latin typeface="Arial"/>
                        <a:cs typeface="Arial"/>
                      </a:endParaRPr>
                    </a:p>
                    <a:p>
                      <a:pPr marL="71120" marR="127000">
                        <a:lnSpc>
                          <a:spcPts val="4370"/>
                        </a:lnSpc>
                        <a:spcBef>
                          <a:spcPts val="225"/>
                        </a:spcBef>
                        <a:tabLst>
                          <a:tab pos="518795" algn="l"/>
                          <a:tab pos="2600325" algn="l"/>
                          <a:tab pos="3060700" algn="l"/>
                          <a:tab pos="5574665" algn="l"/>
                          <a:tab pos="7143115" algn="l"/>
                        </a:tabLst>
                      </a:pPr>
                      <a:r>
                        <a:rPr sz="3250">
                          <a:latin typeface="Arial"/>
                          <a:cs typeface="Arial"/>
                        </a:rPr>
                        <a:t>a	pontua</a:t>
                      </a:r>
                      <a:r>
                        <a:rPr sz="3100">
                          <a:latin typeface="Arial"/>
                          <a:cs typeface="Arial"/>
                        </a:rPr>
                        <a:t>çã</a:t>
                      </a:r>
                      <a:r>
                        <a:rPr sz="3250">
                          <a:latin typeface="Arial"/>
                          <a:cs typeface="Arial"/>
                        </a:rPr>
                        <a:t>o	</a:t>
                      </a:r>
                      <a:r>
                        <a:rPr sz="3100">
                          <a:latin typeface="Arial"/>
                          <a:cs typeface="Arial"/>
                        </a:rPr>
                        <a:t>é	</a:t>
                      </a:r>
                      <a:r>
                        <a:rPr sz="3250">
                          <a:latin typeface="Arial"/>
                          <a:cs typeface="Arial"/>
                        </a:rPr>
                        <a:t>contabilizada	atrav</a:t>
                      </a:r>
                      <a:r>
                        <a:rPr sz="3100">
                          <a:latin typeface="Arial"/>
                          <a:cs typeface="Arial"/>
                        </a:rPr>
                        <a:t>é</a:t>
                      </a:r>
                      <a:r>
                        <a:rPr sz="3250">
                          <a:latin typeface="Arial"/>
                          <a:cs typeface="Arial"/>
                        </a:rPr>
                        <a:t>s	das  </a:t>
                      </a:r>
                      <a:r>
                        <a:rPr sz="3250" spc="-40">
                          <a:latin typeface="Arial"/>
                          <a:cs typeface="Arial"/>
                        </a:rPr>
                        <a:t>seguintes</a:t>
                      </a:r>
                      <a:r>
                        <a:rPr sz="3250" spc="-280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75">
                          <a:latin typeface="Arial"/>
                          <a:cs typeface="Arial"/>
                        </a:rPr>
                        <a:t>classes:</a:t>
                      </a:r>
                      <a:r>
                        <a:rPr sz="3250" spc="-280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14">
                          <a:latin typeface="Arial"/>
                          <a:cs typeface="Arial"/>
                        </a:rPr>
                        <a:t>Jogador</a:t>
                      </a:r>
                      <a:r>
                        <a:rPr sz="3250" spc="-280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10">
                          <a:latin typeface="Arial"/>
                          <a:cs typeface="Arial"/>
                        </a:rPr>
                        <a:t>e</a:t>
                      </a:r>
                      <a:r>
                        <a:rPr sz="3250" spc="-280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80">
                          <a:latin typeface="Arial"/>
                          <a:cs typeface="Arial"/>
                        </a:rPr>
                        <a:t>Colet</a:t>
                      </a:r>
                      <a:r>
                        <a:rPr sz="3100" spc="-80">
                          <a:latin typeface="Arial"/>
                          <a:cs typeface="Arial"/>
                        </a:rPr>
                        <a:t>á</a:t>
                      </a:r>
                      <a:r>
                        <a:rPr sz="3250" spc="-80">
                          <a:latin typeface="Arial"/>
                          <a:cs typeface="Arial"/>
                        </a:rPr>
                        <a:t>veis.</a:t>
                      </a:r>
                      <a:endParaRPr sz="3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14</a:t>
                      </a:r>
                    </a:p>
                  </a:txBody>
                  <a:tcPr marL="0" marR="0" marT="38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000" spc="-65">
                          <a:latin typeface="Arial"/>
                          <a:cs typeface="Arial"/>
                        </a:rPr>
                        <a:t>Permitir </a:t>
                      </a:r>
                      <a:r>
                        <a:rPr sz="3000" spc="-160">
                          <a:latin typeface="Arial"/>
                          <a:cs typeface="Arial"/>
                        </a:rPr>
                        <a:t>Pausar </a:t>
                      </a:r>
                      <a:r>
                        <a:rPr sz="3000" spc="-110">
                          <a:latin typeface="Arial"/>
                          <a:cs typeface="Arial"/>
                        </a:rPr>
                        <a:t>o</a:t>
                      </a:r>
                      <a:r>
                        <a:rPr sz="3000" spc="-5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30">
                          <a:latin typeface="Arial"/>
                          <a:cs typeface="Arial"/>
                        </a:rPr>
                        <a:t>Jogo.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3370"/>
                        </a:lnSpc>
                        <a:tabLst>
                          <a:tab pos="1830705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71120" marR="542925">
                        <a:lnSpc>
                          <a:spcPct val="111100"/>
                        </a:lnSpc>
                        <a:tabLst>
                          <a:tab pos="3003550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3235"/>
                        </a:lnSpc>
                      </a:pPr>
                      <a:r>
                        <a:rPr sz="3000" spc="-85">
                          <a:latin typeface="Arial"/>
                          <a:cs typeface="Arial"/>
                        </a:rPr>
                        <a:t>Requisito </a:t>
                      </a:r>
                      <a:r>
                        <a:rPr sz="3000" spc="-100">
                          <a:latin typeface="Arial"/>
                          <a:cs typeface="Arial"/>
                        </a:rPr>
                        <a:t>cumprido </a:t>
                      </a:r>
                      <a:r>
                        <a:rPr sz="3000" spc="-65">
                          <a:latin typeface="Arial"/>
                          <a:cs typeface="Arial"/>
                        </a:rPr>
                        <a:t>inclusive </a:t>
                      </a:r>
                      <a:r>
                        <a:rPr sz="3000" spc="-95">
                          <a:latin typeface="Arial"/>
                          <a:cs typeface="Arial"/>
                        </a:rPr>
                        <a:t>via </a:t>
                      </a:r>
                      <a:r>
                        <a:rPr sz="3000" spc="-170">
                          <a:latin typeface="Arial"/>
                          <a:cs typeface="Arial"/>
                        </a:rPr>
                        <a:t>MenuPausa</a:t>
                      </a:r>
                      <a:r>
                        <a:rPr sz="3000" spc="-3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10">
                          <a:latin typeface="Arial"/>
                          <a:cs typeface="Arial"/>
                        </a:rPr>
                        <a:t>e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000" spc="-65">
                          <a:latin typeface="Arial"/>
                          <a:cs typeface="Arial"/>
                        </a:rPr>
                        <a:t>seus</a:t>
                      </a:r>
                      <a:r>
                        <a:rPr sz="30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50">
                          <a:latin typeface="Arial"/>
                          <a:cs typeface="Arial"/>
                        </a:rPr>
                        <a:t>objetos.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5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2600">
                          <a:latin typeface="Noto Naskh Arabic UI"/>
                          <a:cs typeface="Noto Naskh Arabic UI"/>
                        </a:rPr>
                        <a:t>15</a:t>
                      </a: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570"/>
                        </a:lnSpc>
                      </a:pPr>
                      <a:r>
                        <a:rPr sz="3000" spc="-65">
                          <a:latin typeface="Arial"/>
                          <a:cs typeface="Arial"/>
                        </a:rPr>
                        <a:t>Permitir </a:t>
                      </a:r>
                      <a:r>
                        <a:rPr sz="3000" spc="-135">
                          <a:latin typeface="Arial"/>
                          <a:cs typeface="Arial"/>
                        </a:rPr>
                        <a:t>Salvar</a:t>
                      </a:r>
                      <a:r>
                        <a:rPr sz="3000" spc="-465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50">
                          <a:latin typeface="Arial"/>
                          <a:cs typeface="Arial"/>
                        </a:rPr>
                        <a:t>Jogada.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445"/>
                        </a:lnSpc>
                        <a:tabLst>
                          <a:tab pos="1833880" algn="l"/>
                        </a:tabLst>
                      </a:pPr>
                      <a:r>
                        <a:rPr sz="3150" spc="-95">
                          <a:latin typeface="Arial"/>
                          <a:cs typeface="Arial"/>
                        </a:rPr>
                        <a:t>Requisito	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previsto</a:t>
                      </a:r>
                      <a:endParaRPr sz="3150">
                        <a:latin typeface="Arial"/>
                        <a:cs typeface="Arial"/>
                      </a:endParaRPr>
                    </a:p>
                    <a:p>
                      <a:pPr marL="121920" marR="546100" indent="-76200">
                        <a:lnSpc>
                          <a:spcPct val="111100"/>
                        </a:lnSpc>
                        <a:tabLst>
                          <a:tab pos="2221230" algn="l"/>
                          <a:tab pos="2604770" algn="l"/>
                        </a:tabLst>
                      </a:pPr>
                      <a:r>
                        <a:rPr sz="3150">
                          <a:latin typeface="Arial"/>
                          <a:cs typeface="Arial"/>
                        </a:rPr>
                        <a:t>inicialmente	e	n</a:t>
                      </a:r>
                      <a:r>
                        <a:rPr sz="3000">
                          <a:latin typeface="Arial"/>
                          <a:cs typeface="Arial"/>
                        </a:rPr>
                        <a:t>ã</a:t>
                      </a:r>
                      <a:r>
                        <a:rPr sz="3150">
                          <a:latin typeface="Arial"/>
                          <a:cs typeface="Arial"/>
                        </a:rPr>
                        <a:t>o  </a:t>
                      </a:r>
                      <a:r>
                        <a:rPr sz="3150" spc="-140">
                          <a:latin typeface="Arial"/>
                          <a:cs typeface="Arial"/>
                        </a:rPr>
                        <a:t>realizado.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3829"/>
                        </a:lnSpc>
                      </a:pPr>
                      <a:r>
                        <a:rPr sz="3250" spc="-180">
                          <a:latin typeface="Arial"/>
                          <a:cs typeface="Arial"/>
                        </a:rPr>
                        <a:t>N</a:t>
                      </a:r>
                      <a:r>
                        <a:rPr sz="3100" spc="-180">
                          <a:latin typeface="Arial"/>
                          <a:cs typeface="Arial"/>
                        </a:rPr>
                        <a:t>ã</a:t>
                      </a:r>
                      <a:r>
                        <a:rPr sz="3250" spc="-180">
                          <a:latin typeface="Arial"/>
                          <a:cs typeface="Arial"/>
                        </a:rPr>
                        <a:t>o</a:t>
                      </a:r>
                      <a:r>
                        <a:rPr sz="325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35">
                          <a:latin typeface="Arial"/>
                          <a:cs typeface="Arial"/>
                        </a:rPr>
                        <a:t>realizado.</a:t>
                      </a:r>
                      <a:endParaRPr sz="3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359710" y="9670328"/>
            <a:ext cx="4044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5"/>
              </a:lnSpc>
            </a:pPr>
            <a:r>
              <a:rPr sz="2500" spc="100">
                <a:latin typeface="Arial"/>
                <a:cs typeface="Arial"/>
              </a:rPr>
              <a:t>05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524125"/>
            <a:chOff x="0" y="0"/>
            <a:chExt cx="18288000" cy="2524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524125"/>
            </a:xfrm>
            <a:custGeom>
              <a:avLst/>
              <a:gdLst/>
              <a:ahLst/>
              <a:cxnLst/>
              <a:rect l="l" t="t" r="r" b="b"/>
              <a:pathLst>
                <a:path w="18288000" h="2524125">
                  <a:moveTo>
                    <a:pt x="0" y="2524124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524124"/>
                  </a:lnTo>
                  <a:lnTo>
                    <a:pt x="0" y="252412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2708"/>
              <a:ext cx="3419475" cy="2466975"/>
            </a:xfrm>
            <a:custGeom>
              <a:avLst/>
              <a:gdLst/>
              <a:ahLst/>
              <a:cxnLst/>
              <a:rect l="l" t="t" r="r" b="b"/>
              <a:pathLst>
                <a:path w="3419475" h="2466975">
                  <a:moveTo>
                    <a:pt x="3419231" y="2466557"/>
                  </a:moveTo>
                  <a:lnTo>
                    <a:pt x="0" y="2466557"/>
                  </a:lnTo>
                  <a:lnTo>
                    <a:pt x="0" y="0"/>
                  </a:lnTo>
                  <a:lnTo>
                    <a:pt x="3419231" y="2466557"/>
                  </a:lnTo>
                  <a:close/>
                </a:path>
              </a:pathLst>
            </a:custGeom>
            <a:solidFill>
              <a:srgbClr val="F5F5E8">
                <a:alpha val="8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6728" y="449170"/>
            <a:ext cx="15939769" cy="1388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950" spc="760"/>
              <a:t>CONCEITOS</a:t>
            </a:r>
            <a:r>
              <a:rPr sz="8950" spc="1005"/>
              <a:t> </a:t>
            </a:r>
            <a:r>
              <a:rPr sz="8950" spc="795"/>
              <a:t>UTILIZADOS</a:t>
            </a:r>
            <a:endParaRPr sz="8950"/>
          </a:p>
        </p:txBody>
      </p:sp>
      <p:grpSp>
        <p:nvGrpSpPr>
          <p:cNvPr id="6" name="object 6"/>
          <p:cNvGrpSpPr/>
          <p:nvPr/>
        </p:nvGrpSpPr>
        <p:grpSpPr>
          <a:xfrm>
            <a:off x="9245527" y="3752705"/>
            <a:ext cx="889000" cy="819150"/>
            <a:chOff x="9245527" y="3752705"/>
            <a:chExt cx="889000" cy="819150"/>
          </a:xfrm>
        </p:grpSpPr>
        <p:sp>
          <p:nvSpPr>
            <p:cNvPr id="7" name="object 7"/>
            <p:cNvSpPr/>
            <p:nvPr/>
          </p:nvSpPr>
          <p:spPr>
            <a:xfrm>
              <a:off x="9255081" y="3762259"/>
              <a:ext cx="869950" cy="800100"/>
            </a:xfrm>
            <a:custGeom>
              <a:avLst/>
              <a:gdLst/>
              <a:ahLst/>
              <a:cxnLst/>
              <a:rect l="l" t="t" r="r" b="b"/>
              <a:pathLst>
                <a:path w="869950" h="800100">
                  <a:moveTo>
                    <a:pt x="376800" y="612540"/>
                  </a:moveTo>
                  <a:lnTo>
                    <a:pt x="236178" y="612540"/>
                  </a:lnTo>
                  <a:lnTo>
                    <a:pt x="269125" y="567332"/>
                  </a:lnTo>
                  <a:lnTo>
                    <a:pt x="302635" y="523152"/>
                  </a:lnTo>
                  <a:lnTo>
                    <a:pt x="336651" y="480055"/>
                  </a:lnTo>
                  <a:lnTo>
                    <a:pt x="371117" y="438092"/>
                  </a:lnTo>
                  <a:lnTo>
                    <a:pt x="405977" y="397320"/>
                  </a:lnTo>
                  <a:lnTo>
                    <a:pt x="441175" y="357791"/>
                  </a:lnTo>
                  <a:lnTo>
                    <a:pt x="476654" y="319558"/>
                  </a:lnTo>
                  <a:lnTo>
                    <a:pt x="512359" y="282677"/>
                  </a:lnTo>
                  <a:lnTo>
                    <a:pt x="548232" y="247201"/>
                  </a:lnTo>
                  <a:lnTo>
                    <a:pt x="584217" y="213182"/>
                  </a:lnTo>
                  <a:lnTo>
                    <a:pt x="620259" y="180677"/>
                  </a:lnTo>
                  <a:lnTo>
                    <a:pt x="656301" y="149737"/>
                  </a:lnTo>
                  <a:lnTo>
                    <a:pt x="692286" y="120417"/>
                  </a:lnTo>
                  <a:lnTo>
                    <a:pt x="728159" y="92771"/>
                  </a:lnTo>
                  <a:lnTo>
                    <a:pt x="763863" y="66853"/>
                  </a:lnTo>
                  <a:lnTo>
                    <a:pt x="799342" y="42715"/>
                  </a:lnTo>
                  <a:lnTo>
                    <a:pt x="834539" y="20413"/>
                  </a:lnTo>
                  <a:lnTo>
                    <a:pt x="869399" y="0"/>
                  </a:lnTo>
                  <a:lnTo>
                    <a:pt x="828483" y="37609"/>
                  </a:lnTo>
                  <a:lnTo>
                    <a:pt x="789088" y="75425"/>
                  </a:lnTo>
                  <a:lnTo>
                    <a:pt x="751159" y="113455"/>
                  </a:lnTo>
                  <a:lnTo>
                    <a:pt x="714640" y="151706"/>
                  </a:lnTo>
                  <a:lnTo>
                    <a:pt x="679476" y="190187"/>
                  </a:lnTo>
                  <a:lnTo>
                    <a:pt x="645612" y="228902"/>
                  </a:lnTo>
                  <a:lnTo>
                    <a:pt x="612994" y="267861"/>
                  </a:lnTo>
                  <a:lnTo>
                    <a:pt x="581566" y="307070"/>
                  </a:lnTo>
                  <a:lnTo>
                    <a:pt x="551274" y="346536"/>
                  </a:lnTo>
                  <a:lnTo>
                    <a:pt x="522062" y="386267"/>
                  </a:lnTo>
                  <a:lnTo>
                    <a:pt x="493875" y="426270"/>
                  </a:lnTo>
                  <a:lnTo>
                    <a:pt x="466658" y="466551"/>
                  </a:lnTo>
                  <a:lnTo>
                    <a:pt x="440356" y="507119"/>
                  </a:lnTo>
                  <a:lnTo>
                    <a:pt x="414914" y="547980"/>
                  </a:lnTo>
                  <a:lnTo>
                    <a:pt x="390278" y="589141"/>
                  </a:lnTo>
                  <a:lnTo>
                    <a:pt x="376800" y="612540"/>
                  </a:lnTo>
                  <a:close/>
                </a:path>
                <a:path w="869950" h="800100">
                  <a:moveTo>
                    <a:pt x="277247" y="799709"/>
                  </a:moveTo>
                  <a:lnTo>
                    <a:pt x="0" y="479825"/>
                  </a:lnTo>
                  <a:lnTo>
                    <a:pt x="236178" y="612540"/>
                  </a:lnTo>
                  <a:lnTo>
                    <a:pt x="376800" y="612540"/>
                  </a:lnTo>
                  <a:lnTo>
                    <a:pt x="366392" y="630611"/>
                  </a:lnTo>
                  <a:lnTo>
                    <a:pt x="343200" y="672395"/>
                  </a:lnTo>
                  <a:lnTo>
                    <a:pt x="320649" y="714501"/>
                  </a:lnTo>
                  <a:lnTo>
                    <a:pt x="298683" y="756937"/>
                  </a:lnTo>
                  <a:lnTo>
                    <a:pt x="277247" y="799709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55081" y="3762259"/>
              <a:ext cx="869950" cy="800100"/>
            </a:xfrm>
            <a:custGeom>
              <a:avLst/>
              <a:gdLst/>
              <a:ahLst/>
              <a:cxnLst/>
              <a:rect l="l" t="t" r="r" b="b"/>
              <a:pathLst>
                <a:path w="869950" h="800100">
                  <a:moveTo>
                    <a:pt x="0" y="479825"/>
                  </a:moveTo>
                  <a:lnTo>
                    <a:pt x="277247" y="799709"/>
                  </a:lnTo>
                  <a:lnTo>
                    <a:pt x="298683" y="756937"/>
                  </a:lnTo>
                  <a:lnTo>
                    <a:pt x="320649" y="714501"/>
                  </a:lnTo>
                  <a:lnTo>
                    <a:pt x="343200" y="672395"/>
                  </a:lnTo>
                  <a:lnTo>
                    <a:pt x="366392" y="630611"/>
                  </a:lnTo>
                  <a:lnTo>
                    <a:pt x="390278" y="589141"/>
                  </a:lnTo>
                  <a:lnTo>
                    <a:pt x="414914" y="547980"/>
                  </a:lnTo>
                  <a:lnTo>
                    <a:pt x="440356" y="507119"/>
                  </a:lnTo>
                  <a:lnTo>
                    <a:pt x="466658" y="466551"/>
                  </a:lnTo>
                  <a:lnTo>
                    <a:pt x="493875" y="426270"/>
                  </a:lnTo>
                  <a:lnTo>
                    <a:pt x="522062" y="386267"/>
                  </a:lnTo>
                  <a:lnTo>
                    <a:pt x="551274" y="346536"/>
                  </a:lnTo>
                  <a:lnTo>
                    <a:pt x="581566" y="307070"/>
                  </a:lnTo>
                  <a:lnTo>
                    <a:pt x="612994" y="267861"/>
                  </a:lnTo>
                  <a:lnTo>
                    <a:pt x="645612" y="228902"/>
                  </a:lnTo>
                  <a:lnTo>
                    <a:pt x="679476" y="190187"/>
                  </a:lnTo>
                  <a:lnTo>
                    <a:pt x="714640" y="151706"/>
                  </a:lnTo>
                  <a:lnTo>
                    <a:pt x="751159" y="113455"/>
                  </a:lnTo>
                  <a:lnTo>
                    <a:pt x="789088" y="75425"/>
                  </a:lnTo>
                  <a:lnTo>
                    <a:pt x="828483" y="37609"/>
                  </a:lnTo>
                  <a:lnTo>
                    <a:pt x="869399" y="0"/>
                  </a:lnTo>
                  <a:lnTo>
                    <a:pt x="834539" y="20413"/>
                  </a:lnTo>
                  <a:lnTo>
                    <a:pt x="799342" y="42715"/>
                  </a:lnTo>
                  <a:lnTo>
                    <a:pt x="763863" y="66853"/>
                  </a:lnTo>
                  <a:lnTo>
                    <a:pt x="728159" y="92771"/>
                  </a:lnTo>
                  <a:lnTo>
                    <a:pt x="692286" y="120417"/>
                  </a:lnTo>
                  <a:lnTo>
                    <a:pt x="656301" y="149737"/>
                  </a:lnTo>
                  <a:lnTo>
                    <a:pt x="620259" y="180677"/>
                  </a:lnTo>
                  <a:lnTo>
                    <a:pt x="584217" y="213183"/>
                  </a:lnTo>
                  <a:lnTo>
                    <a:pt x="548232" y="247201"/>
                  </a:lnTo>
                  <a:lnTo>
                    <a:pt x="512359" y="282677"/>
                  </a:lnTo>
                  <a:lnTo>
                    <a:pt x="476654" y="319558"/>
                  </a:lnTo>
                  <a:lnTo>
                    <a:pt x="441175" y="357791"/>
                  </a:lnTo>
                  <a:lnTo>
                    <a:pt x="405977" y="397320"/>
                  </a:lnTo>
                  <a:lnTo>
                    <a:pt x="371117" y="438092"/>
                  </a:lnTo>
                  <a:lnTo>
                    <a:pt x="336651" y="480055"/>
                  </a:lnTo>
                  <a:lnTo>
                    <a:pt x="302635" y="523152"/>
                  </a:lnTo>
                  <a:lnTo>
                    <a:pt x="269125" y="567332"/>
                  </a:lnTo>
                  <a:lnTo>
                    <a:pt x="236178" y="612540"/>
                  </a:lnTo>
                  <a:lnTo>
                    <a:pt x="0" y="479825"/>
                  </a:lnTo>
                  <a:close/>
                </a:path>
              </a:pathLst>
            </a:custGeom>
            <a:ln w="19107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9185" y="2854578"/>
          <a:ext cx="17209134" cy="6560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13">
                <a:tc>
                  <a:txBody>
                    <a:bodyPr/>
                    <a:lstStyle/>
                    <a:p>
                      <a:pPr marR="826135" algn="ctr">
                        <a:lnSpc>
                          <a:spcPts val="3675"/>
                        </a:lnSpc>
                        <a:spcBef>
                          <a:spcPts val="350"/>
                        </a:spcBef>
                      </a:pPr>
                      <a:r>
                        <a:rPr sz="3200" b="1" spc="-5">
                          <a:latin typeface="Arial"/>
                          <a:cs typeface="Arial"/>
                        </a:rPr>
                        <a:t>ELEMENTOS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199">
                <a:tc>
                  <a:txBody>
                    <a:bodyPr/>
                    <a:lstStyle/>
                    <a:p>
                      <a:pPr marL="234315" indent="-211454">
                        <a:lnSpc>
                          <a:spcPts val="3875"/>
                        </a:lnSpc>
                        <a:spcBef>
                          <a:spcPts val="210"/>
                        </a:spcBef>
                        <a:buSzPct val="93939"/>
                        <a:buChar char="-"/>
                        <a:tabLst>
                          <a:tab pos="234950" algn="l"/>
                        </a:tabLst>
                      </a:pPr>
                      <a:r>
                        <a:rPr sz="3300" spc="-150">
                          <a:latin typeface="Arial"/>
                          <a:cs typeface="Arial"/>
                        </a:rPr>
                        <a:t>Classe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 </a:t>
                      </a:r>
                      <a:r>
                        <a:rPr sz="3300" spc="-40">
                          <a:latin typeface="Arial"/>
                          <a:cs typeface="Arial"/>
                        </a:rPr>
                        <a:t>objetos</a:t>
                      </a:r>
                      <a:r>
                        <a:rPr sz="3300" spc="-5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85">
                          <a:latin typeface="Arial"/>
                          <a:cs typeface="Arial"/>
                        </a:rPr>
                        <a:t>&amp;.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34315" indent="-211454">
                        <a:lnSpc>
                          <a:spcPts val="3875"/>
                        </a:lnSpc>
                        <a:buSzPct val="95454"/>
                        <a:buChar char="-"/>
                        <a:tabLst>
                          <a:tab pos="234950" algn="l"/>
                        </a:tabLst>
                      </a:pPr>
                      <a:r>
                        <a:rPr sz="3300" spc="-20">
                          <a:latin typeface="Arial"/>
                          <a:cs typeface="Arial"/>
                        </a:rPr>
                        <a:t>Atributos</a:t>
                      </a:r>
                      <a:r>
                        <a:rPr sz="3300" spc="-30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(privados,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85">
                          <a:latin typeface="Arial"/>
                          <a:cs typeface="Arial"/>
                        </a:rPr>
                        <a:t>vari</a:t>
                      </a:r>
                      <a:r>
                        <a:rPr sz="3150" spc="-85">
                          <a:latin typeface="Arial"/>
                          <a:cs typeface="Arial"/>
                        </a:rPr>
                        <a:t>á</a:t>
                      </a:r>
                      <a:r>
                        <a:rPr sz="3300" spc="-85">
                          <a:latin typeface="Arial"/>
                          <a:cs typeface="Arial"/>
                        </a:rPr>
                        <a:t>veis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40">
                          <a:latin typeface="Arial"/>
                          <a:cs typeface="Arial"/>
                        </a:rPr>
                        <a:t>constantes.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&amp;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34315" indent="-211454">
                        <a:lnSpc>
                          <a:spcPct val="100000"/>
                        </a:lnSpc>
                        <a:spcBef>
                          <a:spcPts val="439"/>
                        </a:spcBef>
                        <a:buSzPct val="95454"/>
                        <a:buChar char="-"/>
                        <a:tabLst>
                          <a:tab pos="234950" algn="l"/>
                        </a:tabLst>
                      </a:pPr>
                      <a:r>
                        <a:rPr sz="3300" spc="-50">
                          <a:latin typeface="Arial"/>
                          <a:cs typeface="Arial"/>
                        </a:rPr>
                        <a:t>M</a:t>
                      </a:r>
                      <a:r>
                        <a:rPr sz="3150" spc="-50">
                          <a:latin typeface="Arial"/>
                          <a:cs typeface="Arial"/>
                        </a:rPr>
                        <a:t>é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todos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(com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sem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75">
                          <a:latin typeface="Arial"/>
                          <a:cs typeface="Arial"/>
                        </a:rPr>
                        <a:t>retorno).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700" spc="-395">
                          <a:latin typeface="Arial"/>
                          <a:cs typeface="Arial"/>
                        </a:rPr>
                        <a:t>Em </a:t>
                      </a:r>
                      <a:r>
                        <a:rPr sz="3700" spc="-20">
                          <a:latin typeface="Arial"/>
                          <a:cs typeface="Arial"/>
                        </a:rPr>
                        <a:t>todos </a:t>
                      </a:r>
                      <a:r>
                        <a:rPr sz="3700" spc="-235">
                          <a:latin typeface="Arial"/>
                          <a:cs typeface="Arial"/>
                        </a:rPr>
                        <a:t>.h </a:t>
                      </a:r>
                      <a:r>
                        <a:rPr sz="3700" spc="-145">
                          <a:latin typeface="Arial"/>
                          <a:cs typeface="Arial"/>
                        </a:rPr>
                        <a:t>e</a:t>
                      </a:r>
                      <a:r>
                        <a:rPr sz="3700" spc="-660">
                          <a:latin typeface="Arial"/>
                          <a:cs typeface="Arial"/>
                        </a:rPr>
                        <a:t> </a:t>
                      </a:r>
                      <a:r>
                        <a:rPr sz="3700" spc="-155">
                          <a:latin typeface="Arial"/>
                          <a:cs typeface="Arial"/>
                        </a:rPr>
                        <a:t>.cpp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837">
                <a:tc>
                  <a:txBody>
                    <a:bodyPr/>
                    <a:lstStyle/>
                    <a:p>
                      <a:pPr marL="342900" indent="-320040">
                        <a:lnSpc>
                          <a:spcPts val="3525"/>
                        </a:lnSpc>
                        <a:buChar char="-"/>
                        <a:tabLst>
                          <a:tab pos="342900" algn="l"/>
                          <a:tab pos="343535" algn="l"/>
                        </a:tabLst>
                      </a:pPr>
                      <a:r>
                        <a:rPr sz="3300" spc="-50">
                          <a:latin typeface="Arial"/>
                          <a:cs typeface="Arial"/>
                        </a:rPr>
                        <a:t>M</a:t>
                      </a:r>
                      <a:r>
                        <a:rPr sz="3150" spc="-50">
                          <a:latin typeface="Arial"/>
                          <a:cs typeface="Arial"/>
                        </a:rPr>
                        <a:t>é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todos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(com 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retorno </a:t>
                      </a:r>
                      <a:r>
                        <a:rPr sz="3300">
                          <a:latin typeface="Arial"/>
                          <a:cs typeface="Arial"/>
                        </a:rPr>
                        <a:t>const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</a:t>
                      </a:r>
                      <a:r>
                        <a:rPr sz="3300" spc="-62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85">
                          <a:latin typeface="Arial"/>
                          <a:cs typeface="Arial"/>
                        </a:rPr>
                        <a:t>par</a:t>
                      </a:r>
                      <a:r>
                        <a:rPr sz="3150" spc="-85">
                          <a:latin typeface="Arial"/>
                          <a:cs typeface="Arial"/>
                        </a:rPr>
                        <a:t>â</a:t>
                      </a:r>
                      <a:r>
                        <a:rPr sz="3300" spc="-85">
                          <a:latin typeface="Arial"/>
                          <a:cs typeface="Arial"/>
                        </a:rPr>
                        <a:t>metro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ts val="3254"/>
                        </a:lnSpc>
                        <a:spcBef>
                          <a:spcPts val="434"/>
                        </a:spcBef>
                      </a:pPr>
                      <a:r>
                        <a:rPr sz="3300" spc="-15">
                          <a:latin typeface="Arial"/>
                          <a:cs typeface="Arial"/>
                        </a:rPr>
                        <a:t>const)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85">
                          <a:latin typeface="Arial"/>
                          <a:cs typeface="Arial"/>
                        </a:rPr>
                        <a:t>&amp;.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544195" indent="-521334">
                        <a:lnSpc>
                          <a:spcPts val="3254"/>
                        </a:lnSpc>
                        <a:buChar char="-"/>
                        <a:tabLst>
                          <a:tab pos="544195" algn="l"/>
                          <a:tab pos="544830" algn="l"/>
                          <a:tab pos="3061970" algn="l"/>
                          <a:tab pos="5009515" algn="l"/>
                          <a:tab pos="7344409" algn="l"/>
                        </a:tabLst>
                      </a:pPr>
                      <a:r>
                        <a:rPr sz="3300" spc="-55">
                          <a:latin typeface="Arial"/>
                          <a:cs typeface="Arial"/>
                        </a:rPr>
                        <a:t>Construtores	</a:t>
                      </a:r>
                      <a:r>
                        <a:rPr sz="3300" spc="-90">
                          <a:latin typeface="Arial"/>
                          <a:cs typeface="Arial"/>
                        </a:rPr>
                        <a:t>(sem/com	</a:t>
                      </a:r>
                      <a:r>
                        <a:rPr sz="3300" spc="-80">
                          <a:latin typeface="Arial"/>
                          <a:cs typeface="Arial"/>
                        </a:rPr>
                        <a:t>par</a:t>
                      </a:r>
                      <a:r>
                        <a:rPr sz="3150" spc="-80">
                          <a:latin typeface="Arial"/>
                          <a:cs typeface="Arial"/>
                        </a:rPr>
                        <a:t>â</a:t>
                      </a:r>
                      <a:r>
                        <a:rPr sz="3300" spc="-80">
                          <a:latin typeface="Arial"/>
                          <a:cs typeface="Arial"/>
                        </a:rPr>
                        <a:t>metros)	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spc="-35">
                          <a:latin typeface="Arial"/>
                          <a:cs typeface="Arial"/>
                        </a:rPr>
                        <a:t>destrutores.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854"/>
                        </a:lnSpc>
                      </a:pPr>
                      <a:r>
                        <a:rPr sz="3700" spc="-395">
                          <a:latin typeface="Arial"/>
                          <a:cs typeface="Arial"/>
                        </a:rPr>
                        <a:t>Em </a:t>
                      </a:r>
                      <a:r>
                        <a:rPr sz="3700" spc="-20">
                          <a:latin typeface="Arial"/>
                          <a:cs typeface="Arial"/>
                        </a:rPr>
                        <a:t>todos </a:t>
                      </a:r>
                      <a:r>
                        <a:rPr sz="3700" spc="-235">
                          <a:latin typeface="Arial"/>
                          <a:cs typeface="Arial"/>
                        </a:rPr>
                        <a:t>.h </a:t>
                      </a:r>
                      <a:r>
                        <a:rPr sz="3700" spc="-145">
                          <a:latin typeface="Arial"/>
                          <a:cs typeface="Arial"/>
                        </a:rPr>
                        <a:t>e</a:t>
                      </a:r>
                      <a:r>
                        <a:rPr sz="3700" spc="-660">
                          <a:latin typeface="Arial"/>
                          <a:cs typeface="Arial"/>
                        </a:rPr>
                        <a:t> </a:t>
                      </a:r>
                      <a:r>
                        <a:rPr sz="3700" spc="-155">
                          <a:latin typeface="Arial"/>
                          <a:cs typeface="Arial"/>
                        </a:rPr>
                        <a:t>.cpp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marL="23495">
                        <a:lnSpc>
                          <a:spcPts val="37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50">
                          <a:latin typeface="Arial"/>
                          <a:cs typeface="Arial"/>
                        </a:rPr>
                        <a:t>Classe</a:t>
                      </a:r>
                      <a:r>
                        <a:rPr sz="3300" spc="11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5">
                          <a:latin typeface="Arial"/>
                          <a:cs typeface="Arial"/>
                        </a:rPr>
                        <a:t>Principal.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854"/>
                        </a:lnSpc>
                        <a:tabLst>
                          <a:tab pos="1672589" algn="l"/>
                          <a:tab pos="4123690" algn="l"/>
                          <a:tab pos="6903720" algn="l"/>
                        </a:tabLst>
                      </a:pPr>
                      <a:r>
                        <a:rPr sz="3700" spc="-165">
                          <a:latin typeface="Arial"/>
                          <a:cs typeface="Arial"/>
                        </a:rPr>
                        <a:t>Classe	</a:t>
                      </a:r>
                      <a:r>
                        <a:rPr sz="3700" spc="-140">
                          <a:latin typeface="Arial"/>
                          <a:cs typeface="Arial"/>
                        </a:rPr>
                        <a:t>Principal.h/	</a:t>
                      </a:r>
                      <a:r>
                        <a:rPr sz="3700" spc="-155">
                          <a:latin typeface="Arial"/>
                          <a:cs typeface="Arial"/>
                        </a:rPr>
                        <a:t>Principal.cpp	</a:t>
                      </a:r>
                      <a:r>
                        <a:rPr sz="3700" spc="-145">
                          <a:latin typeface="Arial"/>
                          <a:cs typeface="Arial"/>
                        </a:rPr>
                        <a:t>e</a:t>
                      </a:r>
                      <a:endParaRPr sz="370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700" spc="-175">
                          <a:latin typeface="Arial"/>
                          <a:cs typeface="Arial"/>
                        </a:rPr>
                        <a:t>main.cpp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254">
                <a:tc>
                  <a:txBody>
                    <a:bodyPr/>
                    <a:lstStyle/>
                    <a:p>
                      <a:pPr>
                        <a:lnSpc>
                          <a:spcPts val="333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Divis</a:t>
                      </a:r>
                      <a:r>
                        <a:rPr sz="3150" spc="-120">
                          <a:latin typeface="Arial"/>
                          <a:cs typeface="Arial"/>
                        </a:rPr>
                        <a:t>ã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o </a:t>
                      </a:r>
                      <a:r>
                        <a:rPr sz="3300" spc="-175">
                          <a:latin typeface="Arial"/>
                          <a:cs typeface="Arial"/>
                        </a:rPr>
                        <a:t>em </a:t>
                      </a:r>
                      <a:r>
                        <a:rPr sz="3300" spc="-210">
                          <a:latin typeface="Arial"/>
                          <a:cs typeface="Arial"/>
                        </a:rPr>
                        <a:t>.h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</a:t>
                      </a:r>
                      <a:r>
                        <a:rPr sz="330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0">
                          <a:latin typeface="Arial"/>
                          <a:cs typeface="Arial"/>
                        </a:rPr>
                        <a:t>.cpp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3854"/>
                        </a:lnSpc>
                      </a:pPr>
                      <a:r>
                        <a:rPr sz="3700" spc="-250">
                          <a:latin typeface="Arial"/>
                          <a:cs typeface="Arial"/>
                        </a:rPr>
                        <a:t>No </a:t>
                      </a:r>
                      <a:r>
                        <a:rPr sz="3700" spc="-95">
                          <a:latin typeface="Arial"/>
                          <a:cs typeface="Arial"/>
                        </a:rPr>
                        <a:t>desenvolvimento </a:t>
                      </a:r>
                      <a:r>
                        <a:rPr sz="3700" spc="-140">
                          <a:latin typeface="Arial"/>
                          <a:cs typeface="Arial"/>
                        </a:rPr>
                        <a:t>como</a:t>
                      </a:r>
                      <a:r>
                        <a:rPr sz="3700" spc="-745">
                          <a:latin typeface="Arial"/>
                          <a:cs typeface="Arial"/>
                        </a:rPr>
                        <a:t> </a:t>
                      </a:r>
                      <a:r>
                        <a:rPr sz="3700" spc="-225">
                          <a:latin typeface="Arial"/>
                          <a:cs typeface="Arial"/>
                        </a:rPr>
                        <a:t>um </a:t>
                      </a:r>
                      <a:r>
                        <a:rPr sz="3700" spc="-70">
                          <a:latin typeface="Arial"/>
                          <a:cs typeface="Arial"/>
                        </a:rPr>
                        <a:t>todo.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9245527" y="5559742"/>
            <a:ext cx="889000" cy="819150"/>
            <a:chOff x="9245527" y="5559742"/>
            <a:chExt cx="889000" cy="819150"/>
          </a:xfrm>
        </p:grpSpPr>
        <p:sp>
          <p:nvSpPr>
            <p:cNvPr id="11" name="object 11"/>
            <p:cNvSpPr/>
            <p:nvPr/>
          </p:nvSpPr>
          <p:spPr>
            <a:xfrm>
              <a:off x="9255081" y="5569296"/>
              <a:ext cx="869950" cy="800100"/>
            </a:xfrm>
            <a:custGeom>
              <a:avLst/>
              <a:gdLst/>
              <a:ahLst/>
              <a:cxnLst/>
              <a:rect l="l" t="t" r="r" b="b"/>
              <a:pathLst>
                <a:path w="869950" h="800100">
                  <a:moveTo>
                    <a:pt x="376800" y="612540"/>
                  </a:moveTo>
                  <a:lnTo>
                    <a:pt x="236178" y="612540"/>
                  </a:lnTo>
                  <a:lnTo>
                    <a:pt x="269125" y="567332"/>
                  </a:lnTo>
                  <a:lnTo>
                    <a:pt x="302635" y="523152"/>
                  </a:lnTo>
                  <a:lnTo>
                    <a:pt x="336651" y="480055"/>
                  </a:lnTo>
                  <a:lnTo>
                    <a:pt x="371117" y="438092"/>
                  </a:lnTo>
                  <a:lnTo>
                    <a:pt x="405977" y="397320"/>
                  </a:lnTo>
                  <a:lnTo>
                    <a:pt x="441175" y="357791"/>
                  </a:lnTo>
                  <a:lnTo>
                    <a:pt x="476654" y="319558"/>
                  </a:lnTo>
                  <a:lnTo>
                    <a:pt x="512359" y="282677"/>
                  </a:lnTo>
                  <a:lnTo>
                    <a:pt x="548232" y="247201"/>
                  </a:lnTo>
                  <a:lnTo>
                    <a:pt x="584217" y="213182"/>
                  </a:lnTo>
                  <a:lnTo>
                    <a:pt x="620259" y="180677"/>
                  </a:lnTo>
                  <a:lnTo>
                    <a:pt x="656301" y="149737"/>
                  </a:lnTo>
                  <a:lnTo>
                    <a:pt x="692286" y="120417"/>
                  </a:lnTo>
                  <a:lnTo>
                    <a:pt x="728159" y="92771"/>
                  </a:lnTo>
                  <a:lnTo>
                    <a:pt x="763863" y="66853"/>
                  </a:lnTo>
                  <a:lnTo>
                    <a:pt x="799342" y="42715"/>
                  </a:lnTo>
                  <a:lnTo>
                    <a:pt x="834539" y="20413"/>
                  </a:lnTo>
                  <a:lnTo>
                    <a:pt x="869399" y="0"/>
                  </a:lnTo>
                  <a:lnTo>
                    <a:pt x="828483" y="37609"/>
                  </a:lnTo>
                  <a:lnTo>
                    <a:pt x="789088" y="75425"/>
                  </a:lnTo>
                  <a:lnTo>
                    <a:pt x="751159" y="113455"/>
                  </a:lnTo>
                  <a:lnTo>
                    <a:pt x="714640" y="151706"/>
                  </a:lnTo>
                  <a:lnTo>
                    <a:pt x="679476" y="190187"/>
                  </a:lnTo>
                  <a:lnTo>
                    <a:pt x="645612" y="228902"/>
                  </a:lnTo>
                  <a:lnTo>
                    <a:pt x="612994" y="267861"/>
                  </a:lnTo>
                  <a:lnTo>
                    <a:pt x="581566" y="307070"/>
                  </a:lnTo>
                  <a:lnTo>
                    <a:pt x="551274" y="346536"/>
                  </a:lnTo>
                  <a:lnTo>
                    <a:pt x="522062" y="386267"/>
                  </a:lnTo>
                  <a:lnTo>
                    <a:pt x="493875" y="426270"/>
                  </a:lnTo>
                  <a:lnTo>
                    <a:pt x="466658" y="466551"/>
                  </a:lnTo>
                  <a:lnTo>
                    <a:pt x="440356" y="507119"/>
                  </a:lnTo>
                  <a:lnTo>
                    <a:pt x="414914" y="547980"/>
                  </a:lnTo>
                  <a:lnTo>
                    <a:pt x="390278" y="589141"/>
                  </a:lnTo>
                  <a:lnTo>
                    <a:pt x="376800" y="612540"/>
                  </a:lnTo>
                  <a:close/>
                </a:path>
                <a:path w="869950" h="800100">
                  <a:moveTo>
                    <a:pt x="277247" y="799709"/>
                  </a:moveTo>
                  <a:lnTo>
                    <a:pt x="0" y="479825"/>
                  </a:lnTo>
                  <a:lnTo>
                    <a:pt x="236178" y="612540"/>
                  </a:lnTo>
                  <a:lnTo>
                    <a:pt x="376800" y="612540"/>
                  </a:lnTo>
                  <a:lnTo>
                    <a:pt x="366392" y="630611"/>
                  </a:lnTo>
                  <a:lnTo>
                    <a:pt x="343200" y="672395"/>
                  </a:lnTo>
                  <a:lnTo>
                    <a:pt x="320649" y="714501"/>
                  </a:lnTo>
                  <a:lnTo>
                    <a:pt x="298683" y="756937"/>
                  </a:lnTo>
                  <a:lnTo>
                    <a:pt x="277247" y="799709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55081" y="5569296"/>
              <a:ext cx="869950" cy="800100"/>
            </a:xfrm>
            <a:custGeom>
              <a:avLst/>
              <a:gdLst/>
              <a:ahLst/>
              <a:cxnLst/>
              <a:rect l="l" t="t" r="r" b="b"/>
              <a:pathLst>
                <a:path w="869950" h="800100">
                  <a:moveTo>
                    <a:pt x="0" y="479825"/>
                  </a:moveTo>
                  <a:lnTo>
                    <a:pt x="277247" y="799709"/>
                  </a:lnTo>
                  <a:lnTo>
                    <a:pt x="298683" y="756937"/>
                  </a:lnTo>
                  <a:lnTo>
                    <a:pt x="320649" y="714501"/>
                  </a:lnTo>
                  <a:lnTo>
                    <a:pt x="343200" y="672395"/>
                  </a:lnTo>
                  <a:lnTo>
                    <a:pt x="366392" y="630611"/>
                  </a:lnTo>
                  <a:lnTo>
                    <a:pt x="390278" y="589141"/>
                  </a:lnTo>
                  <a:lnTo>
                    <a:pt x="414914" y="547980"/>
                  </a:lnTo>
                  <a:lnTo>
                    <a:pt x="440356" y="507119"/>
                  </a:lnTo>
                  <a:lnTo>
                    <a:pt x="466658" y="466551"/>
                  </a:lnTo>
                  <a:lnTo>
                    <a:pt x="493875" y="426270"/>
                  </a:lnTo>
                  <a:lnTo>
                    <a:pt x="522062" y="386267"/>
                  </a:lnTo>
                  <a:lnTo>
                    <a:pt x="551274" y="346536"/>
                  </a:lnTo>
                  <a:lnTo>
                    <a:pt x="581566" y="307070"/>
                  </a:lnTo>
                  <a:lnTo>
                    <a:pt x="612994" y="267861"/>
                  </a:lnTo>
                  <a:lnTo>
                    <a:pt x="645612" y="228902"/>
                  </a:lnTo>
                  <a:lnTo>
                    <a:pt x="679476" y="190187"/>
                  </a:lnTo>
                  <a:lnTo>
                    <a:pt x="714640" y="151706"/>
                  </a:lnTo>
                  <a:lnTo>
                    <a:pt x="751159" y="113455"/>
                  </a:lnTo>
                  <a:lnTo>
                    <a:pt x="789088" y="75425"/>
                  </a:lnTo>
                  <a:lnTo>
                    <a:pt x="828483" y="37609"/>
                  </a:lnTo>
                  <a:lnTo>
                    <a:pt x="869399" y="0"/>
                  </a:lnTo>
                  <a:lnTo>
                    <a:pt x="834539" y="20413"/>
                  </a:lnTo>
                  <a:lnTo>
                    <a:pt x="799342" y="42715"/>
                  </a:lnTo>
                  <a:lnTo>
                    <a:pt x="763863" y="66853"/>
                  </a:lnTo>
                  <a:lnTo>
                    <a:pt x="728159" y="92771"/>
                  </a:lnTo>
                  <a:lnTo>
                    <a:pt x="692286" y="120417"/>
                  </a:lnTo>
                  <a:lnTo>
                    <a:pt x="656301" y="149737"/>
                  </a:lnTo>
                  <a:lnTo>
                    <a:pt x="620259" y="180677"/>
                  </a:lnTo>
                  <a:lnTo>
                    <a:pt x="584217" y="213183"/>
                  </a:lnTo>
                  <a:lnTo>
                    <a:pt x="548232" y="247201"/>
                  </a:lnTo>
                  <a:lnTo>
                    <a:pt x="512359" y="282677"/>
                  </a:lnTo>
                  <a:lnTo>
                    <a:pt x="476654" y="319558"/>
                  </a:lnTo>
                  <a:lnTo>
                    <a:pt x="441175" y="357791"/>
                  </a:lnTo>
                  <a:lnTo>
                    <a:pt x="405977" y="397320"/>
                  </a:lnTo>
                  <a:lnTo>
                    <a:pt x="371117" y="438092"/>
                  </a:lnTo>
                  <a:lnTo>
                    <a:pt x="336651" y="480055"/>
                  </a:lnTo>
                  <a:lnTo>
                    <a:pt x="302635" y="523152"/>
                  </a:lnTo>
                  <a:lnTo>
                    <a:pt x="269125" y="567332"/>
                  </a:lnTo>
                  <a:lnTo>
                    <a:pt x="236178" y="612540"/>
                  </a:lnTo>
                  <a:lnTo>
                    <a:pt x="0" y="479825"/>
                  </a:lnTo>
                  <a:close/>
                </a:path>
              </a:pathLst>
            </a:custGeom>
            <a:ln w="19107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245527" y="7107487"/>
            <a:ext cx="889000" cy="819150"/>
            <a:chOff x="9245527" y="7107487"/>
            <a:chExt cx="889000" cy="819150"/>
          </a:xfrm>
        </p:grpSpPr>
        <p:sp>
          <p:nvSpPr>
            <p:cNvPr id="14" name="object 14"/>
            <p:cNvSpPr/>
            <p:nvPr/>
          </p:nvSpPr>
          <p:spPr>
            <a:xfrm>
              <a:off x="9255081" y="7117041"/>
              <a:ext cx="869950" cy="800100"/>
            </a:xfrm>
            <a:custGeom>
              <a:avLst/>
              <a:gdLst/>
              <a:ahLst/>
              <a:cxnLst/>
              <a:rect l="l" t="t" r="r" b="b"/>
              <a:pathLst>
                <a:path w="869950" h="800100">
                  <a:moveTo>
                    <a:pt x="376800" y="612540"/>
                  </a:moveTo>
                  <a:lnTo>
                    <a:pt x="236178" y="612540"/>
                  </a:lnTo>
                  <a:lnTo>
                    <a:pt x="269125" y="567332"/>
                  </a:lnTo>
                  <a:lnTo>
                    <a:pt x="302635" y="523152"/>
                  </a:lnTo>
                  <a:lnTo>
                    <a:pt x="336651" y="480055"/>
                  </a:lnTo>
                  <a:lnTo>
                    <a:pt x="371117" y="438092"/>
                  </a:lnTo>
                  <a:lnTo>
                    <a:pt x="405977" y="397320"/>
                  </a:lnTo>
                  <a:lnTo>
                    <a:pt x="441175" y="357791"/>
                  </a:lnTo>
                  <a:lnTo>
                    <a:pt x="476654" y="319558"/>
                  </a:lnTo>
                  <a:lnTo>
                    <a:pt x="512359" y="282677"/>
                  </a:lnTo>
                  <a:lnTo>
                    <a:pt x="548232" y="247201"/>
                  </a:lnTo>
                  <a:lnTo>
                    <a:pt x="584217" y="213182"/>
                  </a:lnTo>
                  <a:lnTo>
                    <a:pt x="620259" y="180677"/>
                  </a:lnTo>
                  <a:lnTo>
                    <a:pt x="656301" y="149737"/>
                  </a:lnTo>
                  <a:lnTo>
                    <a:pt x="692286" y="120417"/>
                  </a:lnTo>
                  <a:lnTo>
                    <a:pt x="728159" y="92771"/>
                  </a:lnTo>
                  <a:lnTo>
                    <a:pt x="763863" y="66853"/>
                  </a:lnTo>
                  <a:lnTo>
                    <a:pt x="799342" y="42715"/>
                  </a:lnTo>
                  <a:lnTo>
                    <a:pt x="834539" y="20413"/>
                  </a:lnTo>
                  <a:lnTo>
                    <a:pt x="869399" y="0"/>
                  </a:lnTo>
                  <a:lnTo>
                    <a:pt x="828483" y="37609"/>
                  </a:lnTo>
                  <a:lnTo>
                    <a:pt x="789088" y="75425"/>
                  </a:lnTo>
                  <a:lnTo>
                    <a:pt x="751159" y="113455"/>
                  </a:lnTo>
                  <a:lnTo>
                    <a:pt x="714640" y="151706"/>
                  </a:lnTo>
                  <a:lnTo>
                    <a:pt x="679476" y="190187"/>
                  </a:lnTo>
                  <a:lnTo>
                    <a:pt x="645612" y="228902"/>
                  </a:lnTo>
                  <a:lnTo>
                    <a:pt x="612994" y="267861"/>
                  </a:lnTo>
                  <a:lnTo>
                    <a:pt x="581566" y="307070"/>
                  </a:lnTo>
                  <a:lnTo>
                    <a:pt x="551274" y="346536"/>
                  </a:lnTo>
                  <a:lnTo>
                    <a:pt x="522062" y="386267"/>
                  </a:lnTo>
                  <a:lnTo>
                    <a:pt x="493875" y="426270"/>
                  </a:lnTo>
                  <a:lnTo>
                    <a:pt x="466658" y="466551"/>
                  </a:lnTo>
                  <a:lnTo>
                    <a:pt x="440356" y="507119"/>
                  </a:lnTo>
                  <a:lnTo>
                    <a:pt x="414914" y="547980"/>
                  </a:lnTo>
                  <a:lnTo>
                    <a:pt x="390278" y="589141"/>
                  </a:lnTo>
                  <a:lnTo>
                    <a:pt x="376800" y="612540"/>
                  </a:lnTo>
                  <a:close/>
                </a:path>
                <a:path w="869950" h="800100">
                  <a:moveTo>
                    <a:pt x="277247" y="799709"/>
                  </a:moveTo>
                  <a:lnTo>
                    <a:pt x="0" y="479825"/>
                  </a:lnTo>
                  <a:lnTo>
                    <a:pt x="236178" y="612540"/>
                  </a:lnTo>
                  <a:lnTo>
                    <a:pt x="376800" y="612540"/>
                  </a:lnTo>
                  <a:lnTo>
                    <a:pt x="366392" y="630611"/>
                  </a:lnTo>
                  <a:lnTo>
                    <a:pt x="343200" y="672395"/>
                  </a:lnTo>
                  <a:lnTo>
                    <a:pt x="320649" y="714501"/>
                  </a:lnTo>
                  <a:lnTo>
                    <a:pt x="298683" y="756937"/>
                  </a:lnTo>
                  <a:lnTo>
                    <a:pt x="277247" y="799709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55081" y="7117041"/>
              <a:ext cx="869950" cy="800100"/>
            </a:xfrm>
            <a:custGeom>
              <a:avLst/>
              <a:gdLst/>
              <a:ahLst/>
              <a:cxnLst/>
              <a:rect l="l" t="t" r="r" b="b"/>
              <a:pathLst>
                <a:path w="869950" h="800100">
                  <a:moveTo>
                    <a:pt x="0" y="479825"/>
                  </a:moveTo>
                  <a:lnTo>
                    <a:pt x="277247" y="799709"/>
                  </a:lnTo>
                  <a:lnTo>
                    <a:pt x="298683" y="756937"/>
                  </a:lnTo>
                  <a:lnTo>
                    <a:pt x="320649" y="714501"/>
                  </a:lnTo>
                  <a:lnTo>
                    <a:pt x="343200" y="672395"/>
                  </a:lnTo>
                  <a:lnTo>
                    <a:pt x="366392" y="630611"/>
                  </a:lnTo>
                  <a:lnTo>
                    <a:pt x="390278" y="589141"/>
                  </a:lnTo>
                  <a:lnTo>
                    <a:pt x="414914" y="547980"/>
                  </a:lnTo>
                  <a:lnTo>
                    <a:pt x="440356" y="507119"/>
                  </a:lnTo>
                  <a:lnTo>
                    <a:pt x="466658" y="466551"/>
                  </a:lnTo>
                  <a:lnTo>
                    <a:pt x="493875" y="426270"/>
                  </a:lnTo>
                  <a:lnTo>
                    <a:pt x="522062" y="386267"/>
                  </a:lnTo>
                  <a:lnTo>
                    <a:pt x="551274" y="346536"/>
                  </a:lnTo>
                  <a:lnTo>
                    <a:pt x="581566" y="307070"/>
                  </a:lnTo>
                  <a:lnTo>
                    <a:pt x="612994" y="267861"/>
                  </a:lnTo>
                  <a:lnTo>
                    <a:pt x="645612" y="228902"/>
                  </a:lnTo>
                  <a:lnTo>
                    <a:pt x="679476" y="190187"/>
                  </a:lnTo>
                  <a:lnTo>
                    <a:pt x="714640" y="151706"/>
                  </a:lnTo>
                  <a:lnTo>
                    <a:pt x="751159" y="113455"/>
                  </a:lnTo>
                  <a:lnTo>
                    <a:pt x="789088" y="75425"/>
                  </a:lnTo>
                  <a:lnTo>
                    <a:pt x="828483" y="37609"/>
                  </a:lnTo>
                  <a:lnTo>
                    <a:pt x="869399" y="0"/>
                  </a:lnTo>
                  <a:lnTo>
                    <a:pt x="834539" y="20413"/>
                  </a:lnTo>
                  <a:lnTo>
                    <a:pt x="799342" y="42715"/>
                  </a:lnTo>
                  <a:lnTo>
                    <a:pt x="763863" y="66853"/>
                  </a:lnTo>
                  <a:lnTo>
                    <a:pt x="728159" y="92771"/>
                  </a:lnTo>
                  <a:lnTo>
                    <a:pt x="692286" y="120417"/>
                  </a:lnTo>
                  <a:lnTo>
                    <a:pt x="656301" y="149737"/>
                  </a:lnTo>
                  <a:lnTo>
                    <a:pt x="620259" y="180677"/>
                  </a:lnTo>
                  <a:lnTo>
                    <a:pt x="584217" y="213183"/>
                  </a:lnTo>
                  <a:lnTo>
                    <a:pt x="548232" y="247201"/>
                  </a:lnTo>
                  <a:lnTo>
                    <a:pt x="512359" y="282677"/>
                  </a:lnTo>
                  <a:lnTo>
                    <a:pt x="476654" y="319558"/>
                  </a:lnTo>
                  <a:lnTo>
                    <a:pt x="441175" y="357791"/>
                  </a:lnTo>
                  <a:lnTo>
                    <a:pt x="405977" y="397320"/>
                  </a:lnTo>
                  <a:lnTo>
                    <a:pt x="371117" y="438092"/>
                  </a:lnTo>
                  <a:lnTo>
                    <a:pt x="336651" y="480055"/>
                  </a:lnTo>
                  <a:lnTo>
                    <a:pt x="302635" y="523152"/>
                  </a:lnTo>
                  <a:lnTo>
                    <a:pt x="269125" y="567332"/>
                  </a:lnTo>
                  <a:lnTo>
                    <a:pt x="236178" y="612540"/>
                  </a:lnTo>
                  <a:lnTo>
                    <a:pt x="0" y="479825"/>
                  </a:lnTo>
                  <a:close/>
                </a:path>
              </a:pathLst>
            </a:custGeom>
            <a:ln w="19107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281951" y="8360123"/>
            <a:ext cx="889000" cy="819150"/>
            <a:chOff x="9281951" y="8360123"/>
            <a:chExt cx="889000" cy="819150"/>
          </a:xfrm>
        </p:grpSpPr>
        <p:sp>
          <p:nvSpPr>
            <p:cNvPr id="17" name="object 17"/>
            <p:cNvSpPr/>
            <p:nvPr/>
          </p:nvSpPr>
          <p:spPr>
            <a:xfrm>
              <a:off x="9291505" y="8369677"/>
              <a:ext cx="869950" cy="800100"/>
            </a:xfrm>
            <a:custGeom>
              <a:avLst/>
              <a:gdLst/>
              <a:ahLst/>
              <a:cxnLst/>
              <a:rect l="l" t="t" r="r" b="b"/>
              <a:pathLst>
                <a:path w="869950" h="800100">
                  <a:moveTo>
                    <a:pt x="376800" y="612540"/>
                  </a:moveTo>
                  <a:lnTo>
                    <a:pt x="236178" y="612540"/>
                  </a:lnTo>
                  <a:lnTo>
                    <a:pt x="269125" y="567332"/>
                  </a:lnTo>
                  <a:lnTo>
                    <a:pt x="302635" y="523152"/>
                  </a:lnTo>
                  <a:lnTo>
                    <a:pt x="336651" y="480055"/>
                  </a:lnTo>
                  <a:lnTo>
                    <a:pt x="371117" y="438092"/>
                  </a:lnTo>
                  <a:lnTo>
                    <a:pt x="405977" y="397320"/>
                  </a:lnTo>
                  <a:lnTo>
                    <a:pt x="441175" y="357791"/>
                  </a:lnTo>
                  <a:lnTo>
                    <a:pt x="476654" y="319558"/>
                  </a:lnTo>
                  <a:lnTo>
                    <a:pt x="512359" y="282677"/>
                  </a:lnTo>
                  <a:lnTo>
                    <a:pt x="548232" y="247201"/>
                  </a:lnTo>
                  <a:lnTo>
                    <a:pt x="584217" y="213182"/>
                  </a:lnTo>
                  <a:lnTo>
                    <a:pt x="620259" y="180677"/>
                  </a:lnTo>
                  <a:lnTo>
                    <a:pt x="656301" y="149737"/>
                  </a:lnTo>
                  <a:lnTo>
                    <a:pt x="692286" y="120417"/>
                  </a:lnTo>
                  <a:lnTo>
                    <a:pt x="728159" y="92771"/>
                  </a:lnTo>
                  <a:lnTo>
                    <a:pt x="763863" y="66853"/>
                  </a:lnTo>
                  <a:lnTo>
                    <a:pt x="799342" y="42715"/>
                  </a:lnTo>
                  <a:lnTo>
                    <a:pt x="834539" y="20413"/>
                  </a:lnTo>
                  <a:lnTo>
                    <a:pt x="869399" y="0"/>
                  </a:lnTo>
                  <a:lnTo>
                    <a:pt x="828483" y="37609"/>
                  </a:lnTo>
                  <a:lnTo>
                    <a:pt x="789088" y="75425"/>
                  </a:lnTo>
                  <a:lnTo>
                    <a:pt x="751159" y="113455"/>
                  </a:lnTo>
                  <a:lnTo>
                    <a:pt x="714640" y="151706"/>
                  </a:lnTo>
                  <a:lnTo>
                    <a:pt x="679476" y="190187"/>
                  </a:lnTo>
                  <a:lnTo>
                    <a:pt x="645612" y="228902"/>
                  </a:lnTo>
                  <a:lnTo>
                    <a:pt x="612994" y="267861"/>
                  </a:lnTo>
                  <a:lnTo>
                    <a:pt x="581566" y="307070"/>
                  </a:lnTo>
                  <a:lnTo>
                    <a:pt x="551274" y="346536"/>
                  </a:lnTo>
                  <a:lnTo>
                    <a:pt x="522062" y="386267"/>
                  </a:lnTo>
                  <a:lnTo>
                    <a:pt x="493875" y="426270"/>
                  </a:lnTo>
                  <a:lnTo>
                    <a:pt x="466658" y="466551"/>
                  </a:lnTo>
                  <a:lnTo>
                    <a:pt x="440356" y="507119"/>
                  </a:lnTo>
                  <a:lnTo>
                    <a:pt x="414914" y="547980"/>
                  </a:lnTo>
                  <a:lnTo>
                    <a:pt x="390278" y="589141"/>
                  </a:lnTo>
                  <a:lnTo>
                    <a:pt x="376800" y="612540"/>
                  </a:lnTo>
                  <a:close/>
                </a:path>
                <a:path w="869950" h="800100">
                  <a:moveTo>
                    <a:pt x="277247" y="799709"/>
                  </a:moveTo>
                  <a:lnTo>
                    <a:pt x="0" y="479825"/>
                  </a:lnTo>
                  <a:lnTo>
                    <a:pt x="236178" y="612540"/>
                  </a:lnTo>
                  <a:lnTo>
                    <a:pt x="376800" y="612540"/>
                  </a:lnTo>
                  <a:lnTo>
                    <a:pt x="366392" y="630611"/>
                  </a:lnTo>
                  <a:lnTo>
                    <a:pt x="343200" y="672395"/>
                  </a:lnTo>
                  <a:lnTo>
                    <a:pt x="320649" y="714501"/>
                  </a:lnTo>
                  <a:lnTo>
                    <a:pt x="298683" y="756937"/>
                  </a:lnTo>
                  <a:lnTo>
                    <a:pt x="277247" y="799709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91505" y="8369677"/>
              <a:ext cx="869950" cy="800100"/>
            </a:xfrm>
            <a:custGeom>
              <a:avLst/>
              <a:gdLst/>
              <a:ahLst/>
              <a:cxnLst/>
              <a:rect l="l" t="t" r="r" b="b"/>
              <a:pathLst>
                <a:path w="869950" h="800100">
                  <a:moveTo>
                    <a:pt x="0" y="479825"/>
                  </a:moveTo>
                  <a:lnTo>
                    <a:pt x="277247" y="799709"/>
                  </a:lnTo>
                  <a:lnTo>
                    <a:pt x="298683" y="756937"/>
                  </a:lnTo>
                  <a:lnTo>
                    <a:pt x="320649" y="714501"/>
                  </a:lnTo>
                  <a:lnTo>
                    <a:pt x="343200" y="672395"/>
                  </a:lnTo>
                  <a:lnTo>
                    <a:pt x="366392" y="630611"/>
                  </a:lnTo>
                  <a:lnTo>
                    <a:pt x="390278" y="589141"/>
                  </a:lnTo>
                  <a:lnTo>
                    <a:pt x="414914" y="547980"/>
                  </a:lnTo>
                  <a:lnTo>
                    <a:pt x="440356" y="507119"/>
                  </a:lnTo>
                  <a:lnTo>
                    <a:pt x="466658" y="466551"/>
                  </a:lnTo>
                  <a:lnTo>
                    <a:pt x="493875" y="426270"/>
                  </a:lnTo>
                  <a:lnTo>
                    <a:pt x="522062" y="386267"/>
                  </a:lnTo>
                  <a:lnTo>
                    <a:pt x="551274" y="346536"/>
                  </a:lnTo>
                  <a:lnTo>
                    <a:pt x="581566" y="307070"/>
                  </a:lnTo>
                  <a:lnTo>
                    <a:pt x="612994" y="267861"/>
                  </a:lnTo>
                  <a:lnTo>
                    <a:pt x="645612" y="228902"/>
                  </a:lnTo>
                  <a:lnTo>
                    <a:pt x="679476" y="190187"/>
                  </a:lnTo>
                  <a:lnTo>
                    <a:pt x="714640" y="151706"/>
                  </a:lnTo>
                  <a:lnTo>
                    <a:pt x="751159" y="113455"/>
                  </a:lnTo>
                  <a:lnTo>
                    <a:pt x="789088" y="75425"/>
                  </a:lnTo>
                  <a:lnTo>
                    <a:pt x="828483" y="37609"/>
                  </a:lnTo>
                  <a:lnTo>
                    <a:pt x="869399" y="0"/>
                  </a:lnTo>
                  <a:lnTo>
                    <a:pt x="834539" y="20413"/>
                  </a:lnTo>
                  <a:lnTo>
                    <a:pt x="799342" y="42715"/>
                  </a:lnTo>
                  <a:lnTo>
                    <a:pt x="763863" y="66853"/>
                  </a:lnTo>
                  <a:lnTo>
                    <a:pt x="728159" y="92771"/>
                  </a:lnTo>
                  <a:lnTo>
                    <a:pt x="692286" y="120417"/>
                  </a:lnTo>
                  <a:lnTo>
                    <a:pt x="656301" y="149737"/>
                  </a:lnTo>
                  <a:lnTo>
                    <a:pt x="620259" y="180677"/>
                  </a:lnTo>
                  <a:lnTo>
                    <a:pt x="584217" y="213183"/>
                  </a:lnTo>
                  <a:lnTo>
                    <a:pt x="548232" y="247201"/>
                  </a:lnTo>
                  <a:lnTo>
                    <a:pt x="512359" y="282677"/>
                  </a:lnTo>
                  <a:lnTo>
                    <a:pt x="476654" y="319558"/>
                  </a:lnTo>
                  <a:lnTo>
                    <a:pt x="441175" y="357791"/>
                  </a:lnTo>
                  <a:lnTo>
                    <a:pt x="405977" y="397320"/>
                  </a:lnTo>
                  <a:lnTo>
                    <a:pt x="371117" y="438092"/>
                  </a:lnTo>
                  <a:lnTo>
                    <a:pt x="336651" y="480055"/>
                  </a:lnTo>
                  <a:lnTo>
                    <a:pt x="302635" y="523152"/>
                  </a:lnTo>
                  <a:lnTo>
                    <a:pt x="269125" y="567332"/>
                  </a:lnTo>
                  <a:lnTo>
                    <a:pt x="236178" y="612540"/>
                  </a:lnTo>
                  <a:lnTo>
                    <a:pt x="0" y="479825"/>
                  </a:lnTo>
                  <a:close/>
                </a:path>
              </a:pathLst>
            </a:custGeom>
            <a:ln w="19107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63" y="35"/>
            <a:ext cx="2515235" cy="2520315"/>
          </a:xfrm>
          <a:custGeom>
            <a:avLst/>
            <a:gdLst/>
            <a:ahLst/>
            <a:cxnLst/>
            <a:rect l="l" t="t" r="r" b="b"/>
            <a:pathLst>
              <a:path w="2515235" h="2520315">
                <a:moveTo>
                  <a:pt x="0" y="2520193"/>
                </a:moveTo>
                <a:lnTo>
                  <a:pt x="0" y="0"/>
                </a:lnTo>
                <a:lnTo>
                  <a:pt x="2515217" y="0"/>
                </a:lnTo>
                <a:lnTo>
                  <a:pt x="0" y="2520193"/>
                </a:lnTo>
                <a:close/>
              </a:path>
            </a:pathLst>
          </a:custGeom>
          <a:solidFill>
            <a:srgbClr val="457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59710" y="9670328"/>
            <a:ext cx="4044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5"/>
              </a:lnSpc>
            </a:pPr>
            <a:r>
              <a:rPr sz="2500" spc="100">
                <a:latin typeface="Arial"/>
                <a:cs typeface="Arial"/>
              </a:rPr>
              <a:t>06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67580" y="1481188"/>
            <a:ext cx="889000" cy="819785"/>
            <a:chOff x="9267580" y="1481188"/>
            <a:chExt cx="889000" cy="819785"/>
          </a:xfrm>
        </p:grpSpPr>
        <p:sp>
          <p:nvSpPr>
            <p:cNvPr id="3" name="object 3"/>
            <p:cNvSpPr/>
            <p:nvPr/>
          </p:nvSpPr>
          <p:spPr>
            <a:xfrm>
              <a:off x="9277140" y="1490747"/>
              <a:ext cx="869950" cy="800735"/>
            </a:xfrm>
            <a:custGeom>
              <a:avLst/>
              <a:gdLst/>
              <a:ahLst/>
              <a:cxnLst/>
              <a:rect l="l" t="t" r="r" b="b"/>
              <a:pathLst>
                <a:path w="869950" h="800735">
                  <a:moveTo>
                    <a:pt x="376991" y="612891"/>
                  </a:moveTo>
                  <a:lnTo>
                    <a:pt x="236298" y="612891"/>
                  </a:lnTo>
                  <a:lnTo>
                    <a:pt x="269261" y="567657"/>
                  </a:lnTo>
                  <a:lnTo>
                    <a:pt x="302788" y="523452"/>
                  </a:lnTo>
                  <a:lnTo>
                    <a:pt x="336821" y="480330"/>
                  </a:lnTo>
                  <a:lnTo>
                    <a:pt x="371305" y="438343"/>
                  </a:lnTo>
                  <a:lnTo>
                    <a:pt x="406183" y="397547"/>
                  </a:lnTo>
                  <a:lnTo>
                    <a:pt x="441399" y="357995"/>
                  </a:lnTo>
                  <a:lnTo>
                    <a:pt x="476896" y="319741"/>
                  </a:lnTo>
                  <a:lnTo>
                    <a:pt x="512618" y="282839"/>
                  </a:lnTo>
                  <a:lnTo>
                    <a:pt x="548509" y="247342"/>
                  </a:lnTo>
                  <a:lnTo>
                    <a:pt x="584513" y="213305"/>
                  </a:lnTo>
                  <a:lnTo>
                    <a:pt x="620573" y="180780"/>
                  </a:lnTo>
                  <a:lnTo>
                    <a:pt x="656633" y="149823"/>
                  </a:lnTo>
                  <a:lnTo>
                    <a:pt x="692637" y="120486"/>
                  </a:lnTo>
                  <a:lnTo>
                    <a:pt x="728528" y="92824"/>
                  </a:lnTo>
                  <a:lnTo>
                    <a:pt x="764250" y="66891"/>
                  </a:lnTo>
                  <a:lnTo>
                    <a:pt x="799746" y="42740"/>
                  </a:lnTo>
                  <a:lnTo>
                    <a:pt x="834962" y="20425"/>
                  </a:lnTo>
                  <a:lnTo>
                    <a:pt x="869839" y="0"/>
                  </a:lnTo>
                  <a:lnTo>
                    <a:pt x="828903" y="37630"/>
                  </a:lnTo>
                  <a:lnTo>
                    <a:pt x="789488" y="75468"/>
                  </a:lnTo>
                  <a:lnTo>
                    <a:pt x="751539" y="113520"/>
                  </a:lnTo>
                  <a:lnTo>
                    <a:pt x="715001" y="151793"/>
                  </a:lnTo>
                  <a:lnTo>
                    <a:pt x="679820" y="190295"/>
                  </a:lnTo>
                  <a:lnTo>
                    <a:pt x="645939" y="229033"/>
                  </a:lnTo>
                  <a:lnTo>
                    <a:pt x="613304" y="268015"/>
                  </a:lnTo>
                  <a:lnTo>
                    <a:pt x="581861" y="307246"/>
                  </a:lnTo>
                  <a:lnTo>
                    <a:pt x="551553" y="346735"/>
                  </a:lnTo>
                  <a:lnTo>
                    <a:pt x="522326" y="386488"/>
                  </a:lnTo>
                  <a:lnTo>
                    <a:pt x="494124" y="426514"/>
                  </a:lnTo>
                  <a:lnTo>
                    <a:pt x="466894" y="466818"/>
                  </a:lnTo>
                  <a:lnTo>
                    <a:pt x="440579" y="507409"/>
                  </a:lnTo>
                  <a:lnTo>
                    <a:pt x="415124" y="548294"/>
                  </a:lnTo>
                  <a:lnTo>
                    <a:pt x="390476" y="589479"/>
                  </a:lnTo>
                  <a:lnTo>
                    <a:pt x="376991" y="612891"/>
                  </a:lnTo>
                  <a:close/>
                </a:path>
                <a:path w="869950" h="800735">
                  <a:moveTo>
                    <a:pt x="277387" y="800167"/>
                  </a:moveTo>
                  <a:lnTo>
                    <a:pt x="0" y="480100"/>
                  </a:lnTo>
                  <a:lnTo>
                    <a:pt x="236298" y="612891"/>
                  </a:lnTo>
                  <a:lnTo>
                    <a:pt x="376991" y="612891"/>
                  </a:lnTo>
                  <a:lnTo>
                    <a:pt x="366577" y="630972"/>
                  </a:lnTo>
                  <a:lnTo>
                    <a:pt x="343374" y="672780"/>
                  </a:lnTo>
                  <a:lnTo>
                    <a:pt x="320811" y="714910"/>
                  </a:lnTo>
                  <a:lnTo>
                    <a:pt x="298834" y="757370"/>
                  </a:lnTo>
                  <a:lnTo>
                    <a:pt x="277387" y="800167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77140" y="1490747"/>
              <a:ext cx="869950" cy="800735"/>
            </a:xfrm>
            <a:custGeom>
              <a:avLst/>
              <a:gdLst/>
              <a:ahLst/>
              <a:cxnLst/>
              <a:rect l="l" t="t" r="r" b="b"/>
              <a:pathLst>
                <a:path w="869950" h="800735">
                  <a:moveTo>
                    <a:pt x="0" y="480100"/>
                  </a:moveTo>
                  <a:lnTo>
                    <a:pt x="277387" y="800167"/>
                  </a:lnTo>
                  <a:lnTo>
                    <a:pt x="298834" y="757370"/>
                  </a:lnTo>
                  <a:lnTo>
                    <a:pt x="320811" y="714910"/>
                  </a:lnTo>
                  <a:lnTo>
                    <a:pt x="343374" y="672780"/>
                  </a:lnTo>
                  <a:lnTo>
                    <a:pt x="366577" y="630972"/>
                  </a:lnTo>
                  <a:lnTo>
                    <a:pt x="390476" y="589479"/>
                  </a:lnTo>
                  <a:lnTo>
                    <a:pt x="415124" y="548294"/>
                  </a:lnTo>
                  <a:lnTo>
                    <a:pt x="440579" y="507409"/>
                  </a:lnTo>
                  <a:lnTo>
                    <a:pt x="466894" y="466818"/>
                  </a:lnTo>
                  <a:lnTo>
                    <a:pt x="494124" y="426514"/>
                  </a:lnTo>
                  <a:lnTo>
                    <a:pt x="522326" y="386488"/>
                  </a:lnTo>
                  <a:lnTo>
                    <a:pt x="551553" y="346735"/>
                  </a:lnTo>
                  <a:lnTo>
                    <a:pt x="581861" y="307246"/>
                  </a:lnTo>
                  <a:lnTo>
                    <a:pt x="613304" y="268015"/>
                  </a:lnTo>
                  <a:lnTo>
                    <a:pt x="645939" y="229033"/>
                  </a:lnTo>
                  <a:lnTo>
                    <a:pt x="679820" y="190295"/>
                  </a:lnTo>
                  <a:lnTo>
                    <a:pt x="715001" y="151793"/>
                  </a:lnTo>
                  <a:lnTo>
                    <a:pt x="751539" y="113520"/>
                  </a:lnTo>
                  <a:lnTo>
                    <a:pt x="789488" y="75468"/>
                  </a:lnTo>
                  <a:lnTo>
                    <a:pt x="828903" y="37630"/>
                  </a:lnTo>
                  <a:lnTo>
                    <a:pt x="869839" y="0"/>
                  </a:lnTo>
                  <a:lnTo>
                    <a:pt x="834962" y="20425"/>
                  </a:lnTo>
                  <a:lnTo>
                    <a:pt x="799746" y="42740"/>
                  </a:lnTo>
                  <a:lnTo>
                    <a:pt x="764250" y="66891"/>
                  </a:lnTo>
                  <a:lnTo>
                    <a:pt x="728528" y="92824"/>
                  </a:lnTo>
                  <a:lnTo>
                    <a:pt x="692637" y="120486"/>
                  </a:lnTo>
                  <a:lnTo>
                    <a:pt x="656633" y="149823"/>
                  </a:lnTo>
                  <a:lnTo>
                    <a:pt x="620573" y="180780"/>
                  </a:lnTo>
                  <a:lnTo>
                    <a:pt x="584513" y="213305"/>
                  </a:lnTo>
                  <a:lnTo>
                    <a:pt x="548509" y="247342"/>
                  </a:lnTo>
                  <a:lnTo>
                    <a:pt x="512618" y="282839"/>
                  </a:lnTo>
                  <a:lnTo>
                    <a:pt x="476896" y="319741"/>
                  </a:lnTo>
                  <a:lnTo>
                    <a:pt x="441399" y="357995"/>
                  </a:lnTo>
                  <a:lnTo>
                    <a:pt x="406183" y="397547"/>
                  </a:lnTo>
                  <a:lnTo>
                    <a:pt x="371305" y="438343"/>
                  </a:lnTo>
                  <a:lnTo>
                    <a:pt x="336821" y="480330"/>
                  </a:lnTo>
                  <a:lnTo>
                    <a:pt x="302788" y="523452"/>
                  </a:lnTo>
                  <a:lnTo>
                    <a:pt x="269261" y="567657"/>
                  </a:lnTo>
                  <a:lnTo>
                    <a:pt x="236298" y="612891"/>
                  </a:lnTo>
                  <a:lnTo>
                    <a:pt x="0" y="480100"/>
                  </a:lnTo>
                  <a:close/>
                </a:path>
              </a:pathLst>
            </a:custGeom>
            <a:ln w="19118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236220" y="3096990"/>
            <a:ext cx="911225" cy="842010"/>
            <a:chOff x="9236220" y="3096990"/>
            <a:chExt cx="911225" cy="842010"/>
          </a:xfrm>
        </p:grpSpPr>
        <p:sp>
          <p:nvSpPr>
            <p:cNvPr id="6" name="object 6"/>
            <p:cNvSpPr/>
            <p:nvPr/>
          </p:nvSpPr>
          <p:spPr>
            <a:xfrm>
              <a:off x="9246028" y="3106798"/>
              <a:ext cx="891540" cy="822325"/>
            </a:xfrm>
            <a:custGeom>
              <a:avLst/>
              <a:gdLst/>
              <a:ahLst/>
              <a:cxnLst/>
              <a:rect l="l" t="t" r="r" b="b"/>
              <a:pathLst>
                <a:path w="891540" h="822325">
                  <a:moveTo>
                    <a:pt x="386178" y="629680"/>
                  </a:moveTo>
                  <a:lnTo>
                    <a:pt x="242056" y="629680"/>
                  </a:lnTo>
                  <a:lnTo>
                    <a:pt x="275823" y="583207"/>
                  </a:lnTo>
                  <a:lnTo>
                    <a:pt x="310167" y="537791"/>
                  </a:lnTo>
                  <a:lnTo>
                    <a:pt x="345029" y="493487"/>
                  </a:lnTo>
                  <a:lnTo>
                    <a:pt x="380353" y="450351"/>
                  </a:lnTo>
                  <a:lnTo>
                    <a:pt x="416081" y="408438"/>
                  </a:lnTo>
                  <a:lnTo>
                    <a:pt x="452155" y="367802"/>
                  </a:lnTo>
                  <a:lnTo>
                    <a:pt x="488517" y="328500"/>
                  </a:lnTo>
                  <a:lnTo>
                    <a:pt x="525110" y="290587"/>
                  </a:lnTo>
                  <a:lnTo>
                    <a:pt x="561876" y="254118"/>
                  </a:lnTo>
                  <a:lnTo>
                    <a:pt x="598757" y="219148"/>
                  </a:lnTo>
                  <a:lnTo>
                    <a:pt x="635696" y="185732"/>
                  </a:lnTo>
                  <a:lnTo>
                    <a:pt x="672635" y="153927"/>
                  </a:lnTo>
                  <a:lnTo>
                    <a:pt x="709516" y="123787"/>
                  </a:lnTo>
                  <a:lnTo>
                    <a:pt x="746281" y="95367"/>
                  </a:lnTo>
                  <a:lnTo>
                    <a:pt x="782874" y="68723"/>
                  </a:lnTo>
                  <a:lnTo>
                    <a:pt x="819235" y="43910"/>
                  </a:lnTo>
                  <a:lnTo>
                    <a:pt x="855309" y="20984"/>
                  </a:lnTo>
                  <a:lnTo>
                    <a:pt x="891036" y="0"/>
                  </a:lnTo>
                  <a:lnTo>
                    <a:pt x="849102" y="38661"/>
                  </a:lnTo>
                  <a:lnTo>
                    <a:pt x="808727" y="77535"/>
                  </a:lnTo>
                  <a:lnTo>
                    <a:pt x="769853" y="116630"/>
                  </a:lnTo>
                  <a:lnTo>
                    <a:pt x="732425" y="155951"/>
                  </a:lnTo>
                  <a:lnTo>
                    <a:pt x="696386" y="195508"/>
                  </a:lnTo>
                  <a:lnTo>
                    <a:pt x="661680" y="235307"/>
                  </a:lnTo>
                  <a:lnTo>
                    <a:pt x="628250" y="275356"/>
                  </a:lnTo>
                  <a:lnTo>
                    <a:pt x="596040" y="315662"/>
                  </a:lnTo>
                  <a:lnTo>
                    <a:pt x="564994" y="356233"/>
                  </a:lnTo>
                  <a:lnTo>
                    <a:pt x="535054" y="397076"/>
                  </a:lnTo>
                  <a:lnTo>
                    <a:pt x="506166" y="438198"/>
                  </a:lnTo>
                  <a:lnTo>
                    <a:pt x="478272" y="479606"/>
                  </a:lnTo>
                  <a:lnTo>
                    <a:pt x="451315" y="521309"/>
                  </a:lnTo>
                  <a:lnTo>
                    <a:pt x="425241" y="563313"/>
                  </a:lnTo>
                  <a:lnTo>
                    <a:pt x="399991" y="605627"/>
                  </a:lnTo>
                  <a:lnTo>
                    <a:pt x="386178" y="629680"/>
                  </a:lnTo>
                  <a:close/>
                </a:path>
                <a:path w="891540" h="822325">
                  <a:moveTo>
                    <a:pt x="284147" y="822086"/>
                  </a:moveTo>
                  <a:lnTo>
                    <a:pt x="0" y="493252"/>
                  </a:lnTo>
                  <a:lnTo>
                    <a:pt x="242056" y="629680"/>
                  </a:lnTo>
                  <a:lnTo>
                    <a:pt x="386178" y="629680"/>
                  </a:lnTo>
                  <a:lnTo>
                    <a:pt x="375510" y="648256"/>
                  </a:lnTo>
                  <a:lnTo>
                    <a:pt x="351742" y="691210"/>
                  </a:lnTo>
                  <a:lnTo>
                    <a:pt x="328629" y="734494"/>
                  </a:lnTo>
                  <a:lnTo>
                    <a:pt x="306116" y="778117"/>
                  </a:lnTo>
                  <a:lnTo>
                    <a:pt x="284147" y="822086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6028" y="3106798"/>
              <a:ext cx="891540" cy="822325"/>
            </a:xfrm>
            <a:custGeom>
              <a:avLst/>
              <a:gdLst/>
              <a:ahLst/>
              <a:cxnLst/>
              <a:rect l="l" t="t" r="r" b="b"/>
              <a:pathLst>
                <a:path w="891540" h="822325">
                  <a:moveTo>
                    <a:pt x="0" y="493252"/>
                  </a:moveTo>
                  <a:lnTo>
                    <a:pt x="284147" y="822086"/>
                  </a:lnTo>
                  <a:lnTo>
                    <a:pt x="306116" y="778117"/>
                  </a:lnTo>
                  <a:lnTo>
                    <a:pt x="328629" y="734494"/>
                  </a:lnTo>
                  <a:lnTo>
                    <a:pt x="351742" y="691210"/>
                  </a:lnTo>
                  <a:lnTo>
                    <a:pt x="375510" y="648256"/>
                  </a:lnTo>
                  <a:lnTo>
                    <a:pt x="399991" y="605627"/>
                  </a:lnTo>
                  <a:lnTo>
                    <a:pt x="425241" y="563313"/>
                  </a:lnTo>
                  <a:lnTo>
                    <a:pt x="451315" y="521309"/>
                  </a:lnTo>
                  <a:lnTo>
                    <a:pt x="478272" y="479606"/>
                  </a:lnTo>
                  <a:lnTo>
                    <a:pt x="506166" y="438198"/>
                  </a:lnTo>
                  <a:lnTo>
                    <a:pt x="535054" y="397076"/>
                  </a:lnTo>
                  <a:lnTo>
                    <a:pt x="564994" y="356233"/>
                  </a:lnTo>
                  <a:lnTo>
                    <a:pt x="596040" y="315662"/>
                  </a:lnTo>
                  <a:lnTo>
                    <a:pt x="628250" y="275356"/>
                  </a:lnTo>
                  <a:lnTo>
                    <a:pt x="661680" y="235307"/>
                  </a:lnTo>
                  <a:lnTo>
                    <a:pt x="696386" y="195508"/>
                  </a:lnTo>
                  <a:lnTo>
                    <a:pt x="732425" y="155951"/>
                  </a:lnTo>
                  <a:lnTo>
                    <a:pt x="769853" y="116630"/>
                  </a:lnTo>
                  <a:lnTo>
                    <a:pt x="808727" y="77535"/>
                  </a:lnTo>
                  <a:lnTo>
                    <a:pt x="849102" y="38661"/>
                  </a:lnTo>
                  <a:lnTo>
                    <a:pt x="891036" y="0"/>
                  </a:lnTo>
                  <a:lnTo>
                    <a:pt x="855309" y="20984"/>
                  </a:lnTo>
                  <a:lnTo>
                    <a:pt x="819236" y="43910"/>
                  </a:lnTo>
                  <a:lnTo>
                    <a:pt x="782874" y="68723"/>
                  </a:lnTo>
                  <a:lnTo>
                    <a:pt x="746281" y="95367"/>
                  </a:lnTo>
                  <a:lnTo>
                    <a:pt x="709516" y="123787"/>
                  </a:lnTo>
                  <a:lnTo>
                    <a:pt x="672635" y="153927"/>
                  </a:lnTo>
                  <a:lnTo>
                    <a:pt x="635696" y="185732"/>
                  </a:lnTo>
                  <a:lnTo>
                    <a:pt x="598757" y="219148"/>
                  </a:lnTo>
                  <a:lnTo>
                    <a:pt x="561876" y="254118"/>
                  </a:lnTo>
                  <a:lnTo>
                    <a:pt x="525110" y="290587"/>
                  </a:lnTo>
                  <a:lnTo>
                    <a:pt x="488517" y="328500"/>
                  </a:lnTo>
                  <a:lnTo>
                    <a:pt x="452155" y="367802"/>
                  </a:lnTo>
                  <a:lnTo>
                    <a:pt x="416081" y="408438"/>
                  </a:lnTo>
                  <a:lnTo>
                    <a:pt x="380353" y="450351"/>
                  </a:lnTo>
                  <a:lnTo>
                    <a:pt x="345029" y="493487"/>
                  </a:lnTo>
                  <a:lnTo>
                    <a:pt x="310167" y="537791"/>
                  </a:lnTo>
                  <a:lnTo>
                    <a:pt x="275823" y="583207"/>
                  </a:lnTo>
                  <a:lnTo>
                    <a:pt x="242056" y="629680"/>
                  </a:lnTo>
                  <a:lnTo>
                    <a:pt x="0" y="493252"/>
                  </a:lnTo>
                  <a:close/>
                </a:path>
              </a:pathLst>
            </a:custGeom>
            <a:ln w="19615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61716" y="5142640"/>
            <a:ext cx="902335" cy="833119"/>
            <a:chOff x="9261716" y="5142640"/>
            <a:chExt cx="902335" cy="833119"/>
          </a:xfrm>
        </p:grpSpPr>
        <p:sp>
          <p:nvSpPr>
            <p:cNvPr id="9" name="object 9"/>
            <p:cNvSpPr/>
            <p:nvPr/>
          </p:nvSpPr>
          <p:spPr>
            <a:xfrm>
              <a:off x="9271426" y="5152349"/>
              <a:ext cx="883285" cy="813435"/>
            </a:xfrm>
            <a:custGeom>
              <a:avLst/>
              <a:gdLst/>
              <a:ahLst/>
              <a:cxnLst/>
              <a:rect l="l" t="t" r="r" b="b"/>
              <a:pathLst>
                <a:path w="883284" h="813435">
                  <a:moveTo>
                    <a:pt x="382634" y="622889"/>
                  </a:moveTo>
                  <a:lnTo>
                    <a:pt x="239835" y="622889"/>
                  </a:lnTo>
                  <a:lnTo>
                    <a:pt x="273292" y="576917"/>
                  </a:lnTo>
                  <a:lnTo>
                    <a:pt x="307321" y="531991"/>
                  </a:lnTo>
                  <a:lnTo>
                    <a:pt x="341863" y="488165"/>
                  </a:lnTo>
                  <a:lnTo>
                    <a:pt x="376863" y="445494"/>
                  </a:lnTo>
                  <a:lnTo>
                    <a:pt x="412263" y="404032"/>
                  </a:lnTo>
                  <a:lnTo>
                    <a:pt x="448006" y="363835"/>
                  </a:lnTo>
                  <a:lnTo>
                    <a:pt x="484035" y="324957"/>
                  </a:lnTo>
                  <a:lnTo>
                    <a:pt x="520292" y="287453"/>
                  </a:lnTo>
                  <a:lnTo>
                    <a:pt x="556720" y="251377"/>
                  </a:lnTo>
                  <a:lnTo>
                    <a:pt x="593263" y="216784"/>
                  </a:lnTo>
                  <a:lnTo>
                    <a:pt x="629863" y="183729"/>
                  </a:lnTo>
                  <a:lnTo>
                    <a:pt x="666463" y="152267"/>
                  </a:lnTo>
                  <a:lnTo>
                    <a:pt x="703005" y="122452"/>
                  </a:lnTo>
                  <a:lnTo>
                    <a:pt x="739434" y="94338"/>
                  </a:lnTo>
                  <a:lnTo>
                    <a:pt x="775690" y="67982"/>
                  </a:lnTo>
                  <a:lnTo>
                    <a:pt x="811718" y="43437"/>
                  </a:lnTo>
                  <a:lnTo>
                    <a:pt x="847461" y="20758"/>
                  </a:lnTo>
                  <a:lnTo>
                    <a:pt x="882860" y="0"/>
                  </a:lnTo>
                  <a:lnTo>
                    <a:pt x="841311" y="38244"/>
                  </a:lnTo>
                  <a:lnTo>
                    <a:pt x="801306" y="76699"/>
                  </a:lnTo>
                  <a:lnTo>
                    <a:pt x="762789" y="115372"/>
                  </a:lnTo>
                  <a:lnTo>
                    <a:pt x="725705" y="154269"/>
                  </a:lnTo>
                  <a:lnTo>
                    <a:pt x="689996" y="193400"/>
                  </a:lnTo>
                  <a:lnTo>
                    <a:pt x="655609" y="232769"/>
                  </a:lnTo>
                  <a:lnTo>
                    <a:pt x="622485" y="272386"/>
                  </a:lnTo>
                  <a:lnTo>
                    <a:pt x="590571" y="312258"/>
                  </a:lnTo>
                  <a:lnTo>
                    <a:pt x="559810" y="352391"/>
                  </a:lnTo>
                  <a:lnTo>
                    <a:pt x="530145" y="392793"/>
                  </a:lnTo>
                  <a:lnTo>
                    <a:pt x="501521" y="433471"/>
                  </a:lnTo>
                  <a:lnTo>
                    <a:pt x="473883" y="474433"/>
                  </a:lnTo>
                  <a:lnTo>
                    <a:pt x="447174" y="515686"/>
                  </a:lnTo>
                  <a:lnTo>
                    <a:pt x="421339" y="557237"/>
                  </a:lnTo>
                  <a:lnTo>
                    <a:pt x="396321" y="599094"/>
                  </a:lnTo>
                  <a:lnTo>
                    <a:pt x="382634" y="622889"/>
                  </a:lnTo>
                  <a:close/>
                </a:path>
                <a:path w="883284" h="813435">
                  <a:moveTo>
                    <a:pt x="281539" y="813219"/>
                  </a:moveTo>
                  <a:lnTo>
                    <a:pt x="0" y="487931"/>
                  </a:lnTo>
                  <a:lnTo>
                    <a:pt x="239835" y="622889"/>
                  </a:lnTo>
                  <a:lnTo>
                    <a:pt x="382634" y="622889"/>
                  </a:lnTo>
                  <a:lnTo>
                    <a:pt x="372065" y="641264"/>
                  </a:lnTo>
                  <a:lnTo>
                    <a:pt x="348514" y="683754"/>
                  </a:lnTo>
                  <a:lnTo>
                    <a:pt x="325614" y="726572"/>
                  </a:lnTo>
                  <a:lnTo>
                    <a:pt x="303308" y="769725"/>
                  </a:lnTo>
                  <a:lnTo>
                    <a:pt x="281539" y="813219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71426" y="5152349"/>
              <a:ext cx="883285" cy="813435"/>
            </a:xfrm>
            <a:custGeom>
              <a:avLst/>
              <a:gdLst/>
              <a:ahLst/>
              <a:cxnLst/>
              <a:rect l="l" t="t" r="r" b="b"/>
              <a:pathLst>
                <a:path w="883284" h="813435">
                  <a:moveTo>
                    <a:pt x="0" y="487931"/>
                  </a:moveTo>
                  <a:lnTo>
                    <a:pt x="281540" y="813219"/>
                  </a:lnTo>
                  <a:lnTo>
                    <a:pt x="303308" y="769725"/>
                  </a:lnTo>
                  <a:lnTo>
                    <a:pt x="325614" y="726572"/>
                  </a:lnTo>
                  <a:lnTo>
                    <a:pt x="348514" y="683754"/>
                  </a:lnTo>
                  <a:lnTo>
                    <a:pt x="372065" y="641264"/>
                  </a:lnTo>
                  <a:lnTo>
                    <a:pt x="396321" y="599094"/>
                  </a:lnTo>
                  <a:lnTo>
                    <a:pt x="421339" y="557237"/>
                  </a:lnTo>
                  <a:lnTo>
                    <a:pt x="447174" y="515686"/>
                  </a:lnTo>
                  <a:lnTo>
                    <a:pt x="473883" y="474433"/>
                  </a:lnTo>
                  <a:lnTo>
                    <a:pt x="501521" y="433471"/>
                  </a:lnTo>
                  <a:lnTo>
                    <a:pt x="530145" y="392793"/>
                  </a:lnTo>
                  <a:lnTo>
                    <a:pt x="559810" y="352391"/>
                  </a:lnTo>
                  <a:lnTo>
                    <a:pt x="590571" y="312258"/>
                  </a:lnTo>
                  <a:lnTo>
                    <a:pt x="622486" y="272386"/>
                  </a:lnTo>
                  <a:lnTo>
                    <a:pt x="655609" y="232769"/>
                  </a:lnTo>
                  <a:lnTo>
                    <a:pt x="689996" y="193400"/>
                  </a:lnTo>
                  <a:lnTo>
                    <a:pt x="725705" y="154269"/>
                  </a:lnTo>
                  <a:lnTo>
                    <a:pt x="762789" y="115372"/>
                  </a:lnTo>
                  <a:lnTo>
                    <a:pt x="801306" y="76699"/>
                  </a:lnTo>
                  <a:lnTo>
                    <a:pt x="841311" y="38244"/>
                  </a:lnTo>
                  <a:lnTo>
                    <a:pt x="882860" y="0"/>
                  </a:lnTo>
                  <a:lnTo>
                    <a:pt x="847461" y="20758"/>
                  </a:lnTo>
                  <a:lnTo>
                    <a:pt x="811718" y="43437"/>
                  </a:lnTo>
                  <a:lnTo>
                    <a:pt x="775690" y="67982"/>
                  </a:lnTo>
                  <a:lnTo>
                    <a:pt x="739434" y="94338"/>
                  </a:lnTo>
                  <a:lnTo>
                    <a:pt x="703005" y="122452"/>
                  </a:lnTo>
                  <a:lnTo>
                    <a:pt x="666463" y="152267"/>
                  </a:lnTo>
                  <a:lnTo>
                    <a:pt x="629863" y="183729"/>
                  </a:lnTo>
                  <a:lnTo>
                    <a:pt x="593263" y="216784"/>
                  </a:lnTo>
                  <a:lnTo>
                    <a:pt x="556720" y="251377"/>
                  </a:lnTo>
                  <a:lnTo>
                    <a:pt x="520292" y="287453"/>
                  </a:lnTo>
                  <a:lnTo>
                    <a:pt x="484035" y="324957"/>
                  </a:lnTo>
                  <a:lnTo>
                    <a:pt x="448006" y="363835"/>
                  </a:lnTo>
                  <a:lnTo>
                    <a:pt x="412263" y="404032"/>
                  </a:lnTo>
                  <a:lnTo>
                    <a:pt x="376863" y="445494"/>
                  </a:lnTo>
                  <a:lnTo>
                    <a:pt x="341863" y="488165"/>
                  </a:lnTo>
                  <a:lnTo>
                    <a:pt x="307321" y="531991"/>
                  </a:lnTo>
                  <a:lnTo>
                    <a:pt x="273292" y="576917"/>
                  </a:lnTo>
                  <a:lnTo>
                    <a:pt x="239835" y="622889"/>
                  </a:lnTo>
                  <a:lnTo>
                    <a:pt x="0" y="487931"/>
                  </a:lnTo>
                  <a:close/>
                </a:path>
              </a:pathLst>
            </a:custGeom>
            <a:ln w="19418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236169" y="7237293"/>
            <a:ext cx="946785" cy="880110"/>
            <a:chOff x="9236169" y="7237293"/>
            <a:chExt cx="946785" cy="880110"/>
          </a:xfrm>
        </p:grpSpPr>
        <p:sp>
          <p:nvSpPr>
            <p:cNvPr id="12" name="object 12"/>
            <p:cNvSpPr/>
            <p:nvPr/>
          </p:nvSpPr>
          <p:spPr>
            <a:xfrm>
              <a:off x="9246395" y="7247519"/>
              <a:ext cx="926465" cy="859790"/>
            </a:xfrm>
            <a:custGeom>
              <a:avLst/>
              <a:gdLst/>
              <a:ahLst/>
              <a:cxnLst/>
              <a:rect l="l" t="t" r="r" b="b"/>
              <a:pathLst>
                <a:path w="926465" h="859790">
                  <a:moveTo>
                    <a:pt x="401419" y="658190"/>
                  </a:moveTo>
                  <a:lnTo>
                    <a:pt x="251622" y="658190"/>
                  </a:lnTo>
                  <a:lnTo>
                    <a:pt x="284861" y="612142"/>
                  </a:lnTo>
                  <a:lnTo>
                    <a:pt x="318640" y="567084"/>
                  </a:lnTo>
                  <a:lnTo>
                    <a:pt x="352909" y="523063"/>
                  </a:lnTo>
                  <a:lnTo>
                    <a:pt x="387618" y="480129"/>
                  </a:lnTo>
                  <a:lnTo>
                    <a:pt x="422714" y="438332"/>
                  </a:lnTo>
                  <a:lnTo>
                    <a:pt x="458147" y="397720"/>
                  </a:lnTo>
                  <a:lnTo>
                    <a:pt x="493867" y="358343"/>
                  </a:lnTo>
                  <a:lnTo>
                    <a:pt x="529821" y="320249"/>
                  </a:lnTo>
                  <a:lnTo>
                    <a:pt x="565959" y="283488"/>
                  </a:lnTo>
                  <a:lnTo>
                    <a:pt x="602231" y="248110"/>
                  </a:lnTo>
                  <a:lnTo>
                    <a:pt x="638584" y="214162"/>
                  </a:lnTo>
                  <a:lnTo>
                    <a:pt x="674969" y="181694"/>
                  </a:lnTo>
                  <a:lnTo>
                    <a:pt x="711334" y="150757"/>
                  </a:lnTo>
                  <a:lnTo>
                    <a:pt x="747628" y="121397"/>
                  </a:lnTo>
                  <a:lnTo>
                    <a:pt x="783800" y="93666"/>
                  </a:lnTo>
                  <a:lnTo>
                    <a:pt x="819799" y="67611"/>
                  </a:lnTo>
                  <a:lnTo>
                    <a:pt x="855574" y="43282"/>
                  </a:lnTo>
                  <a:lnTo>
                    <a:pt x="891075" y="20729"/>
                  </a:lnTo>
                  <a:lnTo>
                    <a:pt x="926250" y="0"/>
                  </a:lnTo>
                  <a:lnTo>
                    <a:pt x="884698" y="38482"/>
                  </a:lnTo>
                  <a:lnTo>
                    <a:pt x="844617" y="77166"/>
                  </a:lnTo>
                  <a:lnTo>
                    <a:pt x="805958" y="116058"/>
                  </a:lnTo>
                  <a:lnTo>
                    <a:pt x="768669" y="155165"/>
                  </a:lnTo>
                  <a:lnTo>
                    <a:pt x="732700" y="194493"/>
                  </a:lnTo>
                  <a:lnTo>
                    <a:pt x="698000" y="234049"/>
                  </a:lnTo>
                  <a:lnTo>
                    <a:pt x="664519" y="273840"/>
                  </a:lnTo>
                  <a:lnTo>
                    <a:pt x="632206" y="313872"/>
                  </a:lnTo>
                  <a:lnTo>
                    <a:pt x="601010" y="354153"/>
                  </a:lnTo>
                  <a:lnTo>
                    <a:pt x="570880" y="394688"/>
                  </a:lnTo>
                  <a:lnTo>
                    <a:pt x="541767" y="435485"/>
                  </a:lnTo>
                  <a:lnTo>
                    <a:pt x="513619" y="476550"/>
                  </a:lnTo>
                  <a:lnTo>
                    <a:pt x="486386" y="517890"/>
                  </a:lnTo>
                  <a:lnTo>
                    <a:pt x="460018" y="559512"/>
                  </a:lnTo>
                  <a:lnTo>
                    <a:pt x="434462" y="601422"/>
                  </a:lnTo>
                  <a:lnTo>
                    <a:pt x="409670" y="643626"/>
                  </a:lnTo>
                  <a:lnTo>
                    <a:pt x="401419" y="658190"/>
                  </a:lnTo>
                  <a:close/>
                </a:path>
                <a:path w="926465" h="859790">
                  <a:moveTo>
                    <a:pt x="295376" y="859307"/>
                  </a:moveTo>
                  <a:lnTo>
                    <a:pt x="0" y="515584"/>
                  </a:lnTo>
                  <a:lnTo>
                    <a:pt x="251622" y="658190"/>
                  </a:lnTo>
                  <a:lnTo>
                    <a:pt x="401419" y="658190"/>
                  </a:lnTo>
                  <a:lnTo>
                    <a:pt x="385589" y="686132"/>
                  </a:lnTo>
                  <a:lnTo>
                    <a:pt x="362170" y="728947"/>
                  </a:lnTo>
                  <a:lnTo>
                    <a:pt x="339362" y="772077"/>
                  </a:lnTo>
                  <a:lnTo>
                    <a:pt x="317114" y="815528"/>
                  </a:lnTo>
                  <a:lnTo>
                    <a:pt x="295376" y="859307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6395" y="7247519"/>
              <a:ext cx="926465" cy="859790"/>
            </a:xfrm>
            <a:custGeom>
              <a:avLst/>
              <a:gdLst/>
              <a:ahLst/>
              <a:cxnLst/>
              <a:rect l="l" t="t" r="r" b="b"/>
              <a:pathLst>
                <a:path w="926465" h="859790">
                  <a:moveTo>
                    <a:pt x="0" y="515584"/>
                  </a:moveTo>
                  <a:lnTo>
                    <a:pt x="295376" y="859307"/>
                  </a:lnTo>
                  <a:lnTo>
                    <a:pt x="317114" y="815528"/>
                  </a:lnTo>
                  <a:lnTo>
                    <a:pt x="339362" y="772077"/>
                  </a:lnTo>
                  <a:lnTo>
                    <a:pt x="362170" y="728947"/>
                  </a:lnTo>
                  <a:lnTo>
                    <a:pt x="385589" y="686132"/>
                  </a:lnTo>
                  <a:lnTo>
                    <a:pt x="409670" y="643626"/>
                  </a:lnTo>
                  <a:lnTo>
                    <a:pt x="434462" y="601422"/>
                  </a:lnTo>
                  <a:lnTo>
                    <a:pt x="460018" y="559512"/>
                  </a:lnTo>
                  <a:lnTo>
                    <a:pt x="486386" y="517890"/>
                  </a:lnTo>
                  <a:lnTo>
                    <a:pt x="513619" y="476550"/>
                  </a:lnTo>
                  <a:lnTo>
                    <a:pt x="541767" y="435485"/>
                  </a:lnTo>
                  <a:lnTo>
                    <a:pt x="570880" y="394688"/>
                  </a:lnTo>
                  <a:lnTo>
                    <a:pt x="601010" y="354153"/>
                  </a:lnTo>
                  <a:lnTo>
                    <a:pt x="632206" y="313872"/>
                  </a:lnTo>
                  <a:lnTo>
                    <a:pt x="664519" y="273840"/>
                  </a:lnTo>
                  <a:lnTo>
                    <a:pt x="698000" y="234049"/>
                  </a:lnTo>
                  <a:lnTo>
                    <a:pt x="732700" y="194493"/>
                  </a:lnTo>
                  <a:lnTo>
                    <a:pt x="768669" y="155165"/>
                  </a:lnTo>
                  <a:lnTo>
                    <a:pt x="805958" y="116058"/>
                  </a:lnTo>
                  <a:lnTo>
                    <a:pt x="844617" y="77166"/>
                  </a:lnTo>
                  <a:lnTo>
                    <a:pt x="884698" y="38482"/>
                  </a:lnTo>
                  <a:lnTo>
                    <a:pt x="926250" y="0"/>
                  </a:lnTo>
                  <a:lnTo>
                    <a:pt x="891075" y="20729"/>
                  </a:lnTo>
                  <a:lnTo>
                    <a:pt x="855574" y="43282"/>
                  </a:lnTo>
                  <a:lnTo>
                    <a:pt x="819799" y="67611"/>
                  </a:lnTo>
                  <a:lnTo>
                    <a:pt x="783800" y="93666"/>
                  </a:lnTo>
                  <a:lnTo>
                    <a:pt x="747628" y="121397"/>
                  </a:lnTo>
                  <a:lnTo>
                    <a:pt x="711334" y="150757"/>
                  </a:lnTo>
                  <a:lnTo>
                    <a:pt x="674969" y="181694"/>
                  </a:lnTo>
                  <a:lnTo>
                    <a:pt x="638584" y="214162"/>
                  </a:lnTo>
                  <a:lnTo>
                    <a:pt x="602231" y="248110"/>
                  </a:lnTo>
                  <a:lnTo>
                    <a:pt x="565959" y="283488"/>
                  </a:lnTo>
                  <a:lnTo>
                    <a:pt x="529821" y="320249"/>
                  </a:lnTo>
                  <a:lnTo>
                    <a:pt x="493867" y="358343"/>
                  </a:lnTo>
                  <a:lnTo>
                    <a:pt x="458147" y="397720"/>
                  </a:lnTo>
                  <a:lnTo>
                    <a:pt x="422714" y="438332"/>
                  </a:lnTo>
                  <a:lnTo>
                    <a:pt x="387618" y="480129"/>
                  </a:lnTo>
                  <a:lnTo>
                    <a:pt x="352909" y="523063"/>
                  </a:lnTo>
                  <a:lnTo>
                    <a:pt x="318640" y="567084"/>
                  </a:lnTo>
                  <a:lnTo>
                    <a:pt x="284861" y="612142"/>
                  </a:lnTo>
                  <a:lnTo>
                    <a:pt x="251622" y="658190"/>
                  </a:lnTo>
                  <a:lnTo>
                    <a:pt x="0" y="515584"/>
                  </a:lnTo>
                  <a:close/>
                </a:path>
              </a:pathLst>
            </a:custGeom>
            <a:ln w="20451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9133" y="633238"/>
          <a:ext cx="17209134" cy="8134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646">
                <a:tc>
                  <a:txBody>
                    <a:bodyPr/>
                    <a:lstStyle/>
                    <a:p>
                      <a:pPr marR="79502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3200" b="1" spc="-20">
                          <a:latin typeface="Arial"/>
                          <a:cs typeface="Arial"/>
                        </a:rPr>
                        <a:t>RELAÇÕES</a:t>
                      </a:r>
                      <a:r>
                        <a:rPr sz="3200" b="1" spc="-25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607">
                <a:tc>
                  <a:txBody>
                    <a:bodyPr/>
                    <a:lstStyle/>
                    <a:p>
                      <a:pPr marL="234315" indent="-211454">
                        <a:lnSpc>
                          <a:spcPts val="3525"/>
                        </a:lnSpc>
                        <a:buChar char="-"/>
                        <a:tabLst>
                          <a:tab pos="234950" algn="l"/>
                        </a:tabLst>
                      </a:pPr>
                      <a:r>
                        <a:rPr sz="3300" spc="-95">
                          <a:latin typeface="Arial"/>
                          <a:cs typeface="Arial"/>
                        </a:rPr>
                        <a:t>Associa</a:t>
                      </a:r>
                      <a:r>
                        <a:rPr sz="3150" spc="-95">
                          <a:latin typeface="Arial"/>
                          <a:cs typeface="Arial"/>
                        </a:rPr>
                        <a:t>çã</a:t>
                      </a:r>
                      <a:r>
                        <a:rPr sz="3300" spc="-95">
                          <a:latin typeface="Arial"/>
                          <a:cs typeface="Arial"/>
                        </a:rPr>
                        <a:t>o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direcional.</a:t>
                      </a:r>
                      <a:r>
                        <a:rPr sz="3300" spc="-4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&amp;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34315" indent="-211454">
                        <a:lnSpc>
                          <a:spcPct val="100000"/>
                        </a:lnSpc>
                        <a:spcBef>
                          <a:spcPts val="434"/>
                        </a:spcBef>
                        <a:buChar char="-"/>
                        <a:tabLst>
                          <a:tab pos="234950" algn="l"/>
                        </a:tabLst>
                      </a:pPr>
                      <a:r>
                        <a:rPr sz="3300" spc="-95">
                          <a:latin typeface="Arial"/>
                          <a:cs typeface="Arial"/>
                        </a:rPr>
                        <a:t>Associa</a:t>
                      </a:r>
                      <a:r>
                        <a:rPr sz="3150" spc="-95">
                          <a:latin typeface="Arial"/>
                          <a:cs typeface="Arial"/>
                        </a:rPr>
                        <a:t>çã</a:t>
                      </a:r>
                      <a:r>
                        <a:rPr sz="3300" spc="-95">
                          <a:latin typeface="Arial"/>
                          <a:cs typeface="Arial"/>
                        </a:rPr>
                        <a:t>o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bidirecional.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915"/>
                        </a:lnSpc>
                        <a:tabLst>
                          <a:tab pos="2371725" algn="l"/>
                          <a:tab pos="4425950" algn="l"/>
                          <a:tab pos="5803265" algn="l"/>
                          <a:tab pos="7103109" algn="l"/>
                        </a:tabLst>
                      </a:pPr>
                      <a:r>
                        <a:rPr sz="3050" spc="-75">
                          <a:latin typeface="Arial"/>
                          <a:cs typeface="Arial"/>
                        </a:rPr>
                        <a:t>Associa</a:t>
                      </a:r>
                      <a:r>
                        <a:rPr sz="2900" spc="-75">
                          <a:latin typeface="Arial"/>
                          <a:cs typeface="Arial"/>
                        </a:rPr>
                        <a:t>çã</a:t>
                      </a:r>
                      <a:r>
                        <a:rPr sz="3050" spc="-75">
                          <a:latin typeface="Arial"/>
                          <a:cs typeface="Arial"/>
                        </a:rPr>
                        <a:t>o	</a:t>
                      </a:r>
                      <a:r>
                        <a:rPr sz="3050" spc="-90">
                          <a:latin typeface="Arial"/>
                          <a:cs typeface="Arial"/>
                        </a:rPr>
                        <a:t>direcional	</a:t>
                      </a:r>
                      <a:r>
                        <a:rPr sz="3050" spc="-20">
                          <a:latin typeface="Arial"/>
                          <a:cs typeface="Arial"/>
                        </a:rPr>
                        <a:t>entre	</a:t>
                      </a:r>
                      <a:r>
                        <a:rPr sz="3050" spc="-40">
                          <a:latin typeface="Arial"/>
                          <a:cs typeface="Arial"/>
                        </a:rPr>
                        <a:t>Lista	</a:t>
                      </a:r>
                      <a:r>
                        <a:rPr sz="3050" spc="-105">
                          <a:latin typeface="Arial"/>
                          <a:cs typeface="Arial"/>
                        </a:rPr>
                        <a:t>e</a:t>
                      </a:r>
                      <a:endParaRPr sz="3050">
                        <a:latin typeface="Arial"/>
                        <a:cs typeface="Arial"/>
                      </a:endParaRPr>
                    </a:p>
                    <a:p>
                      <a:pPr marR="19685">
                        <a:lnSpc>
                          <a:spcPct val="111800"/>
                        </a:lnSpc>
                      </a:pPr>
                      <a:r>
                        <a:rPr sz="3050" spc="-80">
                          <a:latin typeface="Arial"/>
                          <a:cs typeface="Arial"/>
                        </a:rPr>
                        <a:t>ElementoLista </a:t>
                      </a:r>
                      <a:r>
                        <a:rPr sz="3050" spc="-105">
                          <a:latin typeface="Arial"/>
                          <a:cs typeface="Arial"/>
                        </a:rPr>
                        <a:t>e </a:t>
                      </a:r>
                      <a:r>
                        <a:rPr sz="3050" spc="-90">
                          <a:latin typeface="Arial"/>
                          <a:cs typeface="Arial"/>
                        </a:rPr>
                        <a:t>bidirecional </a:t>
                      </a:r>
                      <a:r>
                        <a:rPr sz="3050" spc="-20">
                          <a:latin typeface="Arial"/>
                          <a:cs typeface="Arial"/>
                        </a:rPr>
                        <a:t>entre </a:t>
                      </a:r>
                      <a:r>
                        <a:rPr sz="3050" spc="-100">
                          <a:latin typeface="Arial"/>
                          <a:cs typeface="Arial"/>
                        </a:rPr>
                        <a:t>as</a:t>
                      </a:r>
                      <a:r>
                        <a:rPr sz="3050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3050" spc="-50">
                          <a:latin typeface="Arial"/>
                          <a:cs typeface="Arial"/>
                        </a:rPr>
                        <a:t>classes  </a:t>
                      </a:r>
                      <a:r>
                        <a:rPr sz="3050" spc="-135">
                          <a:latin typeface="Arial"/>
                          <a:cs typeface="Arial"/>
                        </a:rPr>
                        <a:t>GerenciadorTelas </a:t>
                      </a:r>
                      <a:r>
                        <a:rPr sz="3050" spc="-105">
                          <a:latin typeface="Arial"/>
                          <a:cs typeface="Arial"/>
                        </a:rPr>
                        <a:t>e </a:t>
                      </a:r>
                      <a:r>
                        <a:rPr sz="3050" spc="-165">
                          <a:latin typeface="Arial"/>
                          <a:cs typeface="Arial"/>
                        </a:rPr>
                        <a:t>Menu, </a:t>
                      </a:r>
                      <a:r>
                        <a:rPr sz="3050" spc="-95">
                          <a:latin typeface="Arial"/>
                          <a:cs typeface="Arial"/>
                        </a:rPr>
                        <a:t>por</a:t>
                      </a:r>
                      <a:r>
                        <a:rPr sz="3050" spc="-660">
                          <a:latin typeface="Arial"/>
                          <a:cs typeface="Arial"/>
                        </a:rPr>
                        <a:t> </a:t>
                      </a:r>
                      <a:r>
                        <a:rPr sz="3050" spc="-125">
                          <a:latin typeface="Arial"/>
                          <a:cs typeface="Arial"/>
                        </a:rPr>
                        <a:t>exemplo.</a:t>
                      </a:r>
                      <a:endParaRPr sz="3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524">
                <a:tc>
                  <a:txBody>
                    <a:bodyPr/>
                    <a:lstStyle/>
                    <a:p>
                      <a:pPr marL="314325" indent="-291465">
                        <a:lnSpc>
                          <a:spcPts val="3525"/>
                        </a:lnSpc>
                        <a:buChar char="-"/>
                        <a:tabLst>
                          <a:tab pos="314960" algn="l"/>
                        </a:tabLst>
                      </a:pPr>
                      <a:r>
                        <a:rPr sz="3300" spc="-135">
                          <a:latin typeface="Arial"/>
                          <a:cs typeface="Arial"/>
                        </a:rPr>
                        <a:t>Agrega</a:t>
                      </a:r>
                      <a:r>
                        <a:rPr sz="3150" spc="-135">
                          <a:latin typeface="Arial"/>
                          <a:cs typeface="Arial"/>
                        </a:rPr>
                        <a:t>çã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o </a:t>
                      </a:r>
                      <a:r>
                        <a:rPr sz="3300" spc="-110">
                          <a:latin typeface="Arial"/>
                          <a:cs typeface="Arial"/>
                        </a:rPr>
                        <a:t>via </a:t>
                      </a:r>
                      <a:r>
                        <a:rPr sz="3300" spc="-105">
                          <a:latin typeface="Arial"/>
                          <a:cs typeface="Arial"/>
                        </a:rPr>
                        <a:t>associa</a:t>
                      </a:r>
                      <a:r>
                        <a:rPr sz="3150" spc="-105">
                          <a:latin typeface="Arial"/>
                          <a:cs typeface="Arial"/>
                        </a:rPr>
                        <a:t>çã</a:t>
                      </a:r>
                      <a:r>
                        <a:rPr sz="3300" spc="-105">
                          <a:latin typeface="Arial"/>
                          <a:cs typeface="Arial"/>
                        </a:rPr>
                        <a:t>o.</a:t>
                      </a:r>
                      <a:r>
                        <a:rPr sz="3300" spc="-63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&amp;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34315" indent="-211454">
                        <a:lnSpc>
                          <a:spcPct val="100000"/>
                        </a:lnSpc>
                        <a:spcBef>
                          <a:spcPts val="434"/>
                        </a:spcBef>
                        <a:buChar char="-"/>
                        <a:tabLst>
                          <a:tab pos="234950" algn="l"/>
                        </a:tabLst>
                      </a:pPr>
                      <a:r>
                        <a:rPr sz="3300" spc="-135">
                          <a:latin typeface="Arial"/>
                          <a:cs typeface="Arial"/>
                        </a:rPr>
                        <a:t>Agrega</a:t>
                      </a:r>
                      <a:r>
                        <a:rPr sz="3150" spc="-135">
                          <a:latin typeface="Arial"/>
                          <a:cs typeface="Arial"/>
                        </a:rPr>
                        <a:t>çã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o </a:t>
                      </a:r>
                      <a:r>
                        <a:rPr sz="3300" spc="-95">
                          <a:latin typeface="Arial"/>
                          <a:cs typeface="Arial"/>
                        </a:rPr>
                        <a:t>propriamente</a:t>
                      </a:r>
                      <a:r>
                        <a:rPr sz="3300" spc="-45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65">
                          <a:latin typeface="Arial"/>
                          <a:cs typeface="Arial"/>
                        </a:rPr>
                        <a:t>dita.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679"/>
                        </a:lnSpc>
                      </a:pPr>
                      <a:r>
                        <a:rPr sz="3250" spc="-114">
                          <a:latin typeface="Arial"/>
                          <a:cs typeface="Arial"/>
                        </a:rPr>
                        <a:t>Agrega</a:t>
                      </a:r>
                      <a:r>
                        <a:rPr sz="3100" spc="-114">
                          <a:latin typeface="Arial"/>
                          <a:cs typeface="Arial"/>
                        </a:rPr>
                        <a:t>çã</a:t>
                      </a:r>
                      <a:r>
                        <a:rPr sz="3250" spc="-114">
                          <a:latin typeface="Arial"/>
                          <a:cs typeface="Arial"/>
                        </a:rPr>
                        <a:t>o </a:t>
                      </a:r>
                      <a:r>
                        <a:rPr sz="3250" spc="-95">
                          <a:latin typeface="Arial"/>
                          <a:cs typeface="Arial"/>
                        </a:rPr>
                        <a:t>via </a:t>
                      </a:r>
                      <a:r>
                        <a:rPr sz="3250" spc="-70">
                          <a:latin typeface="Arial"/>
                          <a:cs typeface="Arial"/>
                        </a:rPr>
                        <a:t>associa</a:t>
                      </a:r>
                      <a:r>
                        <a:rPr sz="3100" spc="-70">
                          <a:latin typeface="Arial"/>
                          <a:cs typeface="Arial"/>
                        </a:rPr>
                        <a:t>çã</a:t>
                      </a:r>
                      <a:r>
                        <a:rPr sz="3250" spc="-70">
                          <a:latin typeface="Arial"/>
                          <a:cs typeface="Arial"/>
                        </a:rPr>
                        <a:t>o </a:t>
                      </a:r>
                      <a:r>
                        <a:rPr sz="3250" spc="-185">
                          <a:latin typeface="Arial"/>
                          <a:cs typeface="Arial"/>
                        </a:rPr>
                        <a:t>na </a:t>
                      </a:r>
                      <a:r>
                        <a:rPr sz="3250" spc="-60">
                          <a:latin typeface="Arial"/>
                          <a:cs typeface="Arial"/>
                        </a:rPr>
                        <a:t>classe</a:t>
                      </a:r>
                      <a:r>
                        <a:rPr sz="3250" spc="350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75">
                          <a:latin typeface="Arial"/>
                          <a:cs typeface="Arial"/>
                        </a:rPr>
                        <a:t>Fase</a:t>
                      </a:r>
                      <a:endParaRPr sz="3250">
                        <a:latin typeface="Arial"/>
                        <a:cs typeface="Arial"/>
                      </a:endParaRPr>
                    </a:p>
                    <a:p>
                      <a:pPr marL="72390" marR="19050">
                        <a:lnSpc>
                          <a:spcPct val="112200"/>
                        </a:lnSpc>
                        <a:tabLst>
                          <a:tab pos="912494" algn="l"/>
                          <a:tab pos="3853179" algn="l"/>
                          <a:tab pos="5139055" algn="l"/>
                          <a:tab pos="6176010" algn="l"/>
                        </a:tabLst>
                      </a:pPr>
                      <a:r>
                        <a:rPr sz="3250">
                          <a:latin typeface="Arial"/>
                          <a:cs typeface="Arial"/>
                        </a:rPr>
                        <a:t>e	propria</a:t>
                      </a:r>
                      <a:r>
                        <a:rPr sz="325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3250">
                          <a:latin typeface="Arial"/>
                          <a:cs typeface="Arial"/>
                        </a:rPr>
                        <a:t>ente	dita	na	classe  </a:t>
                      </a:r>
                      <a:r>
                        <a:rPr sz="3250" spc="-100">
                          <a:latin typeface="Arial"/>
                          <a:cs typeface="Arial"/>
                        </a:rPr>
                        <a:t>ListaDesenhaveis, </a:t>
                      </a:r>
                      <a:r>
                        <a:rPr sz="3250" spc="-95">
                          <a:latin typeface="Arial"/>
                          <a:cs typeface="Arial"/>
                        </a:rPr>
                        <a:t>por</a:t>
                      </a:r>
                      <a:r>
                        <a:rPr sz="3250" spc="-465">
                          <a:latin typeface="Arial"/>
                          <a:cs typeface="Arial"/>
                        </a:rPr>
                        <a:t> </a:t>
                      </a:r>
                      <a:r>
                        <a:rPr sz="3250" spc="-130">
                          <a:latin typeface="Arial"/>
                          <a:cs typeface="Arial"/>
                        </a:rPr>
                        <a:t>exemplo.</a:t>
                      </a:r>
                      <a:endParaRPr sz="3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621">
                <a:tc>
                  <a:txBody>
                    <a:bodyPr/>
                    <a:lstStyle/>
                    <a:p>
                      <a:pPr marL="234315" indent="-211454">
                        <a:lnSpc>
                          <a:spcPts val="3725"/>
                        </a:lnSpc>
                        <a:buChar char="-"/>
                        <a:tabLst>
                          <a:tab pos="234950" algn="l"/>
                        </a:tabLst>
                      </a:pPr>
                      <a:r>
                        <a:rPr sz="3300" spc="-165">
                          <a:latin typeface="Arial"/>
                          <a:cs typeface="Arial"/>
                        </a:rPr>
                        <a:t>Heran</a:t>
                      </a:r>
                      <a:r>
                        <a:rPr sz="3150" spc="-165">
                          <a:latin typeface="Arial"/>
                          <a:cs typeface="Arial"/>
                        </a:rPr>
                        <a:t>ç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a </a:t>
                      </a:r>
                      <a:r>
                        <a:rPr sz="3300" spc="-105">
                          <a:latin typeface="Arial"/>
                          <a:cs typeface="Arial"/>
                        </a:rPr>
                        <a:t>elementar.</a:t>
                      </a:r>
                      <a:r>
                        <a:rPr sz="3300" spc="-42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&amp;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34315" indent="-211454">
                        <a:lnSpc>
                          <a:spcPct val="100000"/>
                        </a:lnSpc>
                        <a:spcBef>
                          <a:spcPts val="434"/>
                        </a:spcBef>
                        <a:buChar char="-"/>
                        <a:tabLst>
                          <a:tab pos="234950" algn="l"/>
                        </a:tabLst>
                      </a:pPr>
                      <a:r>
                        <a:rPr sz="3300" spc="-165">
                          <a:latin typeface="Arial"/>
                          <a:cs typeface="Arial"/>
                        </a:rPr>
                        <a:t>Heran</a:t>
                      </a:r>
                      <a:r>
                        <a:rPr sz="3150" spc="-165">
                          <a:latin typeface="Arial"/>
                          <a:cs typeface="Arial"/>
                        </a:rPr>
                        <a:t>ç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a </a:t>
                      </a:r>
                      <a:r>
                        <a:rPr sz="3300" spc="-175">
                          <a:latin typeface="Arial"/>
                          <a:cs typeface="Arial"/>
                        </a:rPr>
                        <a:t>em </a:t>
                      </a:r>
                      <a:r>
                        <a:rPr sz="3300" spc="-70">
                          <a:latin typeface="Arial"/>
                          <a:cs typeface="Arial"/>
                        </a:rPr>
                        <a:t>diversos</a:t>
                      </a:r>
                      <a:r>
                        <a:rPr sz="3300" spc="-53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n</a:t>
                      </a:r>
                      <a:r>
                        <a:rPr sz="3150" spc="-125">
                          <a:latin typeface="Arial"/>
                          <a:cs typeface="Arial"/>
                        </a:rPr>
                        <a:t>í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veis.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just">
                        <a:lnSpc>
                          <a:spcPts val="3529"/>
                        </a:lnSpc>
                      </a:pPr>
                      <a:r>
                        <a:rPr sz="3100" spc="-114">
                          <a:latin typeface="Arial"/>
                          <a:cs typeface="Arial"/>
                        </a:rPr>
                        <a:t>Elementar </a:t>
                      </a:r>
                      <a:r>
                        <a:rPr sz="3100" spc="-60">
                          <a:latin typeface="Arial"/>
                          <a:cs typeface="Arial"/>
                        </a:rPr>
                        <a:t>presenta </a:t>
                      </a:r>
                      <a:r>
                        <a:rPr sz="3100" spc="-25">
                          <a:latin typeface="Arial"/>
                          <a:cs typeface="Arial"/>
                        </a:rPr>
                        <a:t>entre </a:t>
                      </a:r>
                      <a:r>
                        <a:rPr sz="3100" spc="-110">
                          <a:latin typeface="Arial"/>
                          <a:cs typeface="Arial"/>
                        </a:rPr>
                        <a:t>as</a:t>
                      </a:r>
                      <a:r>
                        <a:rPr sz="3100" spc="-4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-60">
                          <a:latin typeface="Arial"/>
                          <a:cs typeface="Arial"/>
                        </a:rPr>
                        <a:t>classes</a:t>
                      </a:r>
                      <a:endParaRPr sz="3100">
                        <a:latin typeface="Arial"/>
                        <a:cs typeface="Arial"/>
                      </a:endParaRPr>
                    </a:p>
                    <a:p>
                      <a:pPr marL="23495" marR="19050" algn="just">
                        <a:lnSpc>
                          <a:spcPct val="111300"/>
                        </a:lnSpc>
                      </a:pPr>
                      <a:r>
                        <a:rPr sz="3100" spc="-150">
                          <a:latin typeface="Arial"/>
                          <a:cs typeface="Arial"/>
                        </a:rPr>
                        <a:t>CampoTexto </a:t>
                      </a:r>
                      <a:r>
                        <a:rPr sz="3100" spc="-114">
                          <a:latin typeface="Arial"/>
                          <a:cs typeface="Arial"/>
                        </a:rPr>
                        <a:t>e Botao, </a:t>
                      </a:r>
                      <a:r>
                        <a:rPr sz="3100" spc="-100">
                          <a:latin typeface="Arial"/>
                          <a:cs typeface="Arial"/>
                        </a:rPr>
                        <a:t>por </a:t>
                      </a:r>
                      <a:r>
                        <a:rPr sz="3100" spc="-135">
                          <a:latin typeface="Arial"/>
                          <a:cs typeface="Arial"/>
                        </a:rPr>
                        <a:t>exemplo.  </a:t>
                      </a:r>
                      <a:r>
                        <a:rPr sz="3100" spc="-100">
                          <a:latin typeface="Arial"/>
                          <a:cs typeface="Arial"/>
                        </a:rPr>
                        <a:t>Outrossim, </a:t>
                      </a:r>
                      <a:r>
                        <a:rPr sz="3100" spc="-65">
                          <a:latin typeface="Arial"/>
                          <a:cs typeface="Arial"/>
                        </a:rPr>
                        <a:t>diversos </a:t>
                      </a:r>
                      <a:r>
                        <a:rPr sz="3100" spc="-95">
                          <a:latin typeface="Arial"/>
                          <a:cs typeface="Arial"/>
                        </a:rPr>
                        <a:t>n</a:t>
                      </a:r>
                      <a:r>
                        <a:rPr sz="2950" spc="-95">
                          <a:latin typeface="Arial"/>
                          <a:cs typeface="Arial"/>
                        </a:rPr>
                        <a:t>í</a:t>
                      </a:r>
                      <a:r>
                        <a:rPr sz="3100" spc="-95">
                          <a:latin typeface="Arial"/>
                          <a:cs typeface="Arial"/>
                        </a:rPr>
                        <a:t>veis </a:t>
                      </a:r>
                      <a:r>
                        <a:rPr sz="3100" spc="-25">
                          <a:latin typeface="Arial"/>
                          <a:cs typeface="Arial"/>
                        </a:rPr>
                        <a:t>temos entre </a:t>
                      </a:r>
                      <a:r>
                        <a:rPr sz="3100" spc="-210">
                          <a:latin typeface="Arial"/>
                          <a:cs typeface="Arial"/>
                        </a:rPr>
                        <a:t>a  </a:t>
                      </a:r>
                      <a:r>
                        <a:rPr sz="3100" spc="-65">
                          <a:latin typeface="Arial"/>
                          <a:cs typeface="Arial"/>
                        </a:rPr>
                        <a:t>classe </a:t>
                      </a:r>
                      <a:r>
                        <a:rPr sz="3100" spc="-120">
                          <a:latin typeface="Arial"/>
                          <a:cs typeface="Arial"/>
                        </a:rPr>
                        <a:t>Jogador </a:t>
                      </a:r>
                      <a:r>
                        <a:rPr sz="3100" spc="-114">
                          <a:latin typeface="Arial"/>
                          <a:cs typeface="Arial"/>
                        </a:rPr>
                        <a:t>e</a:t>
                      </a:r>
                      <a:r>
                        <a:rPr sz="3100" spc="-630"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-125">
                          <a:latin typeface="Arial"/>
                          <a:cs typeface="Arial"/>
                        </a:rPr>
                        <a:t>Colidivel.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4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Heran</a:t>
                      </a:r>
                      <a:r>
                        <a:rPr sz="3150" spc="-165">
                          <a:latin typeface="Arial"/>
                          <a:cs typeface="Arial"/>
                        </a:rPr>
                        <a:t>ç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a</a:t>
                      </a:r>
                      <a:r>
                        <a:rPr sz="3300" spc="-51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85">
                          <a:latin typeface="Arial"/>
                          <a:cs typeface="Arial"/>
                        </a:rPr>
                        <a:t>m</a:t>
                      </a:r>
                      <a:r>
                        <a:rPr sz="3150" spc="-85">
                          <a:latin typeface="Arial"/>
                          <a:cs typeface="Arial"/>
                        </a:rPr>
                        <a:t>ú</a:t>
                      </a:r>
                      <a:r>
                        <a:rPr sz="3300" spc="-85">
                          <a:latin typeface="Arial"/>
                          <a:cs typeface="Arial"/>
                        </a:rPr>
                        <a:t>ltipla.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450" spc="-150">
                          <a:latin typeface="Arial"/>
                          <a:cs typeface="Arial"/>
                        </a:rPr>
                        <a:t>Classe</a:t>
                      </a:r>
                      <a:r>
                        <a:rPr sz="3450" spc="-305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204">
                          <a:latin typeface="Arial"/>
                          <a:cs typeface="Arial"/>
                        </a:rPr>
                        <a:t>Fase.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7359710" y="9670328"/>
            <a:ext cx="4044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5"/>
              </a:lnSpc>
            </a:pPr>
            <a:r>
              <a:rPr sz="2500" spc="100">
                <a:latin typeface="Arial"/>
                <a:cs typeface="Arial"/>
              </a:rPr>
              <a:t>07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8355" y="6589280"/>
          <a:ext cx="17264379" cy="2919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380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3200" b="1" spc="40">
                          <a:latin typeface="Arial"/>
                          <a:cs typeface="Arial"/>
                        </a:rPr>
                        <a:t>SOBRECARGA</a:t>
                      </a:r>
                      <a:r>
                        <a:rPr sz="3200" b="1" spc="-25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0612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790">
                <a:tc>
                  <a:txBody>
                    <a:bodyPr/>
                    <a:lstStyle/>
                    <a:p>
                      <a:pPr marL="54610">
                        <a:lnSpc>
                          <a:spcPts val="3929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65">
                          <a:latin typeface="Arial"/>
                          <a:cs typeface="Arial"/>
                        </a:rPr>
                        <a:t>Construtoras</a:t>
                      </a:r>
                      <a:r>
                        <a:rPr sz="3300" spc="-67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 </a:t>
                      </a:r>
                      <a:r>
                        <a:rPr sz="3300" spc="-75">
                          <a:latin typeface="Arial"/>
                          <a:cs typeface="Arial"/>
                        </a:rPr>
                        <a:t>M</a:t>
                      </a:r>
                      <a:r>
                        <a:rPr sz="3150" spc="-75">
                          <a:latin typeface="Arial"/>
                          <a:cs typeface="Arial"/>
                        </a:rPr>
                        <a:t>é</a:t>
                      </a:r>
                      <a:r>
                        <a:rPr sz="3300" spc="-75">
                          <a:latin typeface="Arial"/>
                          <a:cs typeface="Arial"/>
                        </a:rPr>
                        <a:t>todos.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2875"/>
                        </a:lnSpc>
                      </a:pPr>
                      <a:r>
                        <a:rPr sz="2650" spc="-114">
                          <a:latin typeface="Arial"/>
                          <a:cs typeface="Arial"/>
                        </a:rPr>
                        <a:t>Sobrecarga </a:t>
                      </a:r>
                      <a:r>
                        <a:rPr sz="2650" spc="-105">
                          <a:latin typeface="Arial"/>
                          <a:cs typeface="Arial"/>
                        </a:rPr>
                        <a:t>de </a:t>
                      </a:r>
                      <a:r>
                        <a:rPr sz="2650" spc="-20">
                          <a:latin typeface="Arial"/>
                          <a:cs typeface="Arial"/>
                        </a:rPr>
                        <a:t>construtora </a:t>
                      </a:r>
                      <a:r>
                        <a:rPr sz="2650" spc="-160">
                          <a:latin typeface="Arial"/>
                          <a:cs typeface="Arial"/>
                        </a:rPr>
                        <a:t>na </a:t>
                      </a:r>
                      <a:r>
                        <a:rPr sz="2650" spc="-55">
                          <a:latin typeface="Arial"/>
                          <a:cs typeface="Arial"/>
                        </a:rPr>
                        <a:t>classe </a:t>
                      </a:r>
                      <a:r>
                        <a:rPr sz="2650" spc="-70">
                          <a:latin typeface="Arial"/>
                          <a:cs typeface="Arial"/>
                        </a:rPr>
                        <a:t>Coletaveis</a:t>
                      </a:r>
                      <a:r>
                        <a:rPr sz="2650" spc="18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00">
                          <a:latin typeface="Arial"/>
                          <a:cs typeface="Arial"/>
                        </a:rPr>
                        <a:t>e</a:t>
                      </a:r>
                      <a:endParaRPr sz="2650">
                        <a:latin typeface="Arial"/>
                        <a:cs typeface="Arial"/>
                      </a:endParaRPr>
                    </a:p>
                    <a:p>
                      <a:pPr marL="47625" marR="49530">
                        <a:lnSpc>
                          <a:spcPts val="3540"/>
                        </a:lnSpc>
                        <a:spcBef>
                          <a:spcPts val="180"/>
                        </a:spcBef>
                        <a:tabLst>
                          <a:tab pos="668020" algn="l"/>
                          <a:tab pos="2026285" algn="l"/>
                          <a:tab pos="2632710" algn="l"/>
                          <a:tab pos="3816985" algn="l"/>
                          <a:tab pos="6866255" algn="l"/>
                        </a:tabLst>
                      </a:pPr>
                      <a:r>
                        <a:rPr sz="2650">
                          <a:latin typeface="Arial"/>
                          <a:cs typeface="Arial"/>
                        </a:rPr>
                        <a:t>de	</a:t>
                      </a:r>
                      <a:r>
                        <a:rPr sz="2650" spc="-5">
                          <a:latin typeface="Arial"/>
                          <a:cs typeface="Arial"/>
                        </a:rPr>
                        <a:t>m</a:t>
                      </a:r>
                      <a:r>
                        <a:rPr sz="2500">
                          <a:latin typeface="Arial"/>
                          <a:cs typeface="Arial"/>
                        </a:rPr>
                        <a:t>é</a:t>
                      </a:r>
                      <a:r>
                        <a:rPr sz="2650">
                          <a:latin typeface="Arial"/>
                          <a:cs typeface="Arial"/>
                        </a:rPr>
                        <a:t>todo	na	classe	GerenciadorGr</a:t>
                      </a:r>
                      <a:r>
                        <a:rPr sz="2500">
                          <a:latin typeface="Arial"/>
                          <a:cs typeface="Arial"/>
                        </a:rPr>
                        <a:t>á</a:t>
                      </a:r>
                      <a:r>
                        <a:rPr sz="2650">
                          <a:latin typeface="Arial"/>
                          <a:cs typeface="Arial"/>
                        </a:rPr>
                        <a:t>fico,	por  </a:t>
                      </a:r>
                      <a:r>
                        <a:rPr sz="2650" spc="-114">
                          <a:latin typeface="Arial"/>
                          <a:cs typeface="Arial"/>
                        </a:rPr>
                        <a:t>exemplo.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655">
                <a:tc>
                  <a:txBody>
                    <a:bodyPr/>
                    <a:lstStyle/>
                    <a:p>
                      <a:pPr marL="54610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55">
                          <a:latin typeface="Arial"/>
                          <a:cs typeface="Arial"/>
                        </a:rPr>
                        <a:t>Operadores </a:t>
                      </a:r>
                      <a:r>
                        <a:rPr sz="3300" spc="15">
                          <a:latin typeface="Arial"/>
                          <a:cs typeface="Arial"/>
                        </a:rPr>
                        <a:t>(</a:t>
                      </a:r>
                      <a:r>
                        <a:rPr sz="3150" spc="15">
                          <a:latin typeface="Arial"/>
                          <a:cs typeface="Arial"/>
                        </a:rPr>
                        <a:t>2 </a:t>
                      </a:r>
                      <a:r>
                        <a:rPr sz="3300">
                          <a:latin typeface="Arial"/>
                          <a:cs typeface="Arial"/>
                        </a:rPr>
                        <a:t>tipos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operadores</a:t>
                      </a:r>
                      <a:r>
                        <a:rPr sz="3300" spc="21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0">
                          <a:latin typeface="Arial"/>
                          <a:cs typeface="Arial"/>
                        </a:rPr>
                        <a:t>pelo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spc="-130">
                          <a:latin typeface="Arial"/>
                          <a:cs typeface="Arial"/>
                        </a:rPr>
                        <a:t>menos)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3829"/>
                        </a:lnSpc>
                      </a:pPr>
                      <a:r>
                        <a:rPr sz="3600" spc="-160">
                          <a:latin typeface="Arial"/>
                          <a:cs typeface="Arial"/>
                        </a:rPr>
                        <a:t>Classe</a:t>
                      </a:r>
                      <a:r>
                        <a:rPr sz="3600" spc="-32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00">
                          <a:latin typeface="Arial"/>
                          <a:cs typeface="Arial"/>
                        </a:rPr>
                        <a:t>Vetor</a:t>
                      </a:r>
                      <a:r>
                        <a:rPr sz="3400" spc="-100">
                          <a:latin typeface="Arial"/>
                          <a:cs typeface="Arial"/>
                        </a:rPr>
                        <a:t>2</a:t>
                      </a:r>
                      <a:r>
                        <a:rPr sz="3600" spc="-100">
                          <a:latin typeface="Arial"/>
                          <a:cs typeface="Arial"/>
                        </a:rPr>
                        <a:t>D.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9210780" y="1349278"/>
            <a:ext cx="968375" cy="883919"/>
            <a:chOff x="9210780" y="1349278"/>
            <a:chExt cx="968375" cy="883919"/>
          </a:xfrm>
        </p:grpSpPr>
        <p:sp>
          <p:nvSpPr>
            <p:cNvPr id="4" name="object 4"/>
            <p:cNvSpPr/>
            <p:nvPr/>
          </p:nvSpPr>
          <p:spPr>
            <a:xfrm>
              <a:off x="9221136" y="1359634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4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21136" y="1359634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210780" y="2582971"/>
            <a:ext cx="968375" cy="883919"/>
            <a:chOff x="9210780" y="2582971"/>
            <a:chExt cx="968375" cy="883919"/>
          </a:xfrm>
        </p:grpSpPr>
        <p:sp>
          <p:nvSpPr>
            <p:cNvPr id="7" name="object 7"/>
            <p:cNvSpPr/>
            <p:nvPr/>
          </p:nvSpPr>
          <p:spPr>
            <a:xfrm>
              <a:off x="9221136" y="2593327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4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1136" y="2593327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210780" y="3893703"/>
            <a:ext cx="968375" cy="883919"/>
            <a:chOff x="9210780" y="3893703"/>
            <a:chExt cx="968375" cy="883919"/>
          </a:xfrm>
        </p:grpSpPr>
        <p:sp>
          <p:nvSpPr>
            <p:cNvPr id="10" name="object 10"/>
            <p:cNvSpPr/>
            <p:nvPr/>
          </p:nvSpPr>
          <p:spPr>
            <a:xfrm>
              <a:off x="9221136" y="3904058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410606" y="660867"/>
                  </a:moveTo>
                  <a:lnTo>
                    <a:pt x="257381" y="660867"/>
                  </a:lnTo>
                  <a:lnTo>
                    <a:pt x="291380" y="614633"/>
                  </a:lnTo>
                  <a:lnTo>
                    <a:pt x="325932" y="569391"/>
                  </a:lnTo>
                  <a:lnTo>
                    <a:pt x="360986" y="525191"/>
                  </a:lnTo>
                  <a:lnTo>
                    <a:pt x="396488" y="482083"/>
                  </a:lnTo>
                  <a:lnTo>
                    <a:pt x="432388" y="440115"/>
                  </a:lnTo>
                  <a:lnTo>
                    <a:pt x="468632" y="399338"/>
                  </a:lnTo>
                  <a:lnTo>
                    <a:pt x="505169" y="359801"/>
                  </a:lnTo>
                  <a:lnTo>
                    <a:pt x="541946" y="321552"/>
                  </a:lnTo>
                  <a:lnTo>
                    <a:pt x="578911" y="284642"/>
                  </a:lnTo>
                  <a:lnTo>
                    <a:pt x="616013" y="249119"/>
                  </a:lnTo>
                  <a:lnTo>
                    <a:pt x="653198" y="215033"/>
                  </a:lnTo>
                  <a:lnTo>
                    <a:pt x="690416" y="182434"/>
                  </a:lnTo>
                  <a:lnTo>
                    <a:pt x="727613" y="151370"/>
                  </a:lnTo>
                  <a:lnTo>
                    <a:pt x="764737" y="121891"/>
                  </a:lnTo>
                  <a:lnTo>
                    <a:pt x="801737" y="94047"/>
                  </a:lnTo>
                  <a:lnTo>
                    <a:pt x="838560" y="67886"/>
                  </a:lnTo>
                  <a:lnTo>
                    <a:pt x="875154" y="43458"/>
                  </a:lnTo>
                  <a:lnTo>
                    <a:pt x="911467" y="20813"/>
                  </a:lnTo>
                  <a:lnTo>
                    <a:pt x="947447" y="0"/>
                  </a:lnTo>
                  <a:lnTo>
                    <a:pt x="904944" y="38639"/>
                  </a:lnTo>
                  <a:lnTo>
                    <a:pt x="863946" y="77480"/>
                  </a:lnTo>
                  <a:lnTo>
                    <a:pt x="824402" y="116530"/>
                  </a:lnTo>
                  <a:lnTo>
                    <a:pt x="786260" y="155796"/>
                  </a:lnTo>
                  <a:lnTo>
                    <a:pt x="749467" y="195284"/>
                  </a:lnTo>
                  <a:lnTo>
                    <a:pt x="713974" y="235001"/>
                  </a:lnTo>
                  <a:lnTo>
                    <a:pt x="679726" y="274954"/>
                  </a:lnTo>
                  <a:lnTo>
                    <a:pt x="646673" y="315149"/>
                  </a:lnTo>
                  <a:lnTo>
                    <a:pt x="614764" y="355594"/>
                  </a:lnTo>
                  <a:lnTo>
                    <a:pt x="583945" y="396294"/>
                  </a:lnTo>
                  <a:lnTo>
                    <a:pt x="554166" y="437257"/>
                  </a:lnTo>
                  <a:lnTo>
                    <a:pt x="525374" y="478489"/>
                  </a:lnTo>
                  <a:lnTo>
                    <a:pt x="497517" y="519997"/>
                  </a:lnTo>
                  <a:lnTo>
                    <a:pt x="470545" y="561788"/>
                  </a:lnTo>
                  <a:lnTo>
                    <a:pt x="444405" y="603868"/>
                  </a:lnTo>
                  <a:lnTo>
                    <a:pt x="419045" y="646245"/>
                  </a:lnTo>
                  <a:lnTo>
                    <a:pt x="410606" y="660867"/>
                  </a:lnTo>
                  <a:close/>
                </a:path>
                <a:path w="948054" h="862964">
                  <a:moveTo>
                    <a:pt x="302136" y="862803"/>
                  </a:moveTo>
                  <a:lnTo>
                    <a:pt x="0" y="517682"/>
                  </a:lnTo>
                  <a:lnTo>
                    <a:pt x="257381" y="660867"/>
                  </a:lnTo>
                  <a:lnTo>
                    <a:pt x="410606" y="660867"/>
                  </a:lnTo>
                  <a:lnTo>
                    <a:pt x="394413" y="688924"/>
                  </a:lnTo>
                  <a:lnTo>
                    <a:pt x="370458" y="731913"/>
                  </a:lnTo>
                  <a:lnTo>
                    <a:pt x="347128" y="775218"/>
                  </a:lnTo>
                  <a:lnTo>
                    <a:pt x="324372" y="818846"/>
                  </a:lnTo>
                  <a:lnTo>
                    <a:pt x="302136" y="862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21136" y="3904058"/>
              <a:ext cx="948055" cy="862965"/>
            </a:xfrm>
            <a:custGeom>
              <a:avLst/>
              <a:gdLst/>
              <a:ahLst/>
              <a:cxnLst/>
              <a:rect l="l" t="t" r="r" b="b"/>
              <a:pathLst>
                <a:path w="948054" h="862964">
                  <a:moveTo>
                    <a:pt x="0" y="517682"/>
                  </a:moveTo>
                  <a:lnTo>
                    <a:pt x="302136" y="862803"/>
                  </a:lnTo>
                  <a:lnTo>
                    <a:pt x="324372" y="818846"/>
                  </a:lnTo>
                  <a:lnTo>
                    <a:pt x="347129" y="775218"/>
                  </a:lnTo>
                  <a:lnTo>
                    <a:pt x="370458" y="731913"/>
                  </a:lnTo>
                  <a:lnTo>
                    <a:pt x="394413" y="688924"/>
                  </a:lnTo>
                  <a:lnTo>
                    <a:pt x="419045" y="646245"/>
                  </a:lnTo>
                  <a:lnTo>
                    <a:pt x="444405" y="603868"/>
                  </a:lnTo>
                  <a:lnTo>
                    <a:pt x="470545" y="561788"/>
                  </a:lnTo>
                  <a:lnTo>
                    <a:pt x="497517" y="519997"/>
                  </a:lnTo>
                  <a:lnTo>
                    <a:pt x="525374" y="478489"/>
                  </a:lnTo>
                  <a:lnTo>
                    <a:pt x="554166" y="437257"/>
                  </a:lnTo>
                  <a:lnTo>
                    <a:pt x="583945" y="396294"/>
                  </a:lnTo>
                  <a:lnTo>
                    <a:pt x="614764" y="355594"/>
                  </a:lnTo>
                  <a:lnTo>
                    <a:pt x="646674" y="315149"/>
                  </a:lnTo>
                  <a:lnTo>
                    <a:pt x="679726" y="274954"/>
                  </a:lnTo>
                  <a:lnTo>
                    <a:pt x="713974" y="235001"/>
                  </a:lnTo>
                  <a:lnTo>
                    <a:pt x="749467" y="195284"/>
                  </a:lnTo>
                  <a:lnTo>
                    <a:pt x="786260" y="155796"/>
                  </a:lnTo>
                  <a:lnTo>
                    <a:pt x="824402" y="116530"/>
                  </a:lnTo>
                  <a:lnTo>
                    <a:pt x="863946" y="77480"/>
                  </a:lnTo>
                  <a:lnTo>
                    <a:pt x="904944" y="38639"/>
                  </a:lnTo>
                  <a:lnTo>
                    <a:pt x="947447" y="0"/>
                  </a:lnTo>
                  <a:lnTo>
                    <a:pt x="911467" y="20813"/>
                  </a:lnTo>
                  <a:lnTo>
                    <a:pt x="875154" y="43458"/>
                  </a:lnTo>
                  <a:lnTo>
                    <a:pt x="838560" y="67886"/>
                  </a:lnTo>
                  <a:lnTo>
                    <a:pt x="801737" y="94047"/>
                  </a:lnTo>
                  <a:lnTo>
                    <a:pt x="764737" y="121891"/>
                  </a:lnTo>
                  <a:lnTo>
                    <a:pt x="727613" y="151370"/>
                  </a:lnTo>
                  <a:lnTo>
                    <a:pt x="690416" y="182434"/>
                  </a:lnTo>
                  <a:lnTo>
                    <a:pt x="653198" y="215033"/>
                  </a:lnTo>
                  <a:lnTo>
                    <a:pt x="616013" y="249119"/>
                  </a:lnTo>
                  <a:lnTo>
                    <a:pt x="578911" y="284642"/>
                  </a:lnTo>
                  <a:lnTo>
                    <a:pt x="541946" y="321552"/>
                  </a:lnTo>
                  <a:lnTo>
                    <a:pt x="505169" y="359801"/>
                  </a:lnTo>
                  <a:lnTo>
                    <a:pt x="468632" y="399338"/>
                  </a:lnTo>
                  <a:lnTo>
                    <a:pt x="432388" y="440115"/>
                  </a:lnTo>
                  <a:lnTo>
                    <a:pt x="396488" y="482083"/>
                  </a:lnTo>
                  <a:lnTo>
                    <a:pt x="360986" y="525191"/>
                  </a:lnTo>
                  <a:lnTo>
                    <a:pt x="325932" y="569391"/>
                  </a:lnTo>
                  <a:lnTo>
                    <a:pt x="291380" y="614633"/>
                  </a:lnTo>
                  <a:lnTo>
                    <a:pt x="257381" y="660867"/>
                  </a:lnTo>
                  <a:lnTo>
                    <a:pt x="0" y="517682"/>
                  </a:lnTo>
                  <a:close/>
                </a:path>
              </a:pathLst>
            </a:custGeom>
            <a:ln w="207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210703" y="7322466"/>
            <a:ext cx="928369" cy="860425"/>
            <a:chOff x="9210703" y="7322466"/>
            <a:chExt cx="928369" cy="860425"/>
          </a:xfrm>
        </p:grpSpPr>
        <p:sp>
          <p:nvSpPr>
            <p:cNvPr id="13" name="object 13"/>
            <p:cNvSpPr/>
            <p:nvPr/>
          </p:nvSpPr>
          <p:spPr>
            <a:xfrm>
              <a:off x="9220711" y="7332475"/>
              <a:ext cx="908050" cy="840105"/>
            </a:xfrm>
            <a:custGeom>
              <a:avLst/>
              <a:gdLst/>
              <a:ahLst/>
              <a:cxnLst/>
              <a:rect l="l" t="t" r="r" b="b"/>
              <a:pathLst>
                <a:path w="908050" h="840104">
                  <a:moveTo>
                    <a:pt x="393439" y="643400"/>
                  </a:moveTo>
                  <a:lnTo>
                    <a:pt x="246620" y="643400"/>
                  </a:lnTo>
                  <a:lnTo>
                    <a:pt x="281023" y="595914"/>
                  </a:lnTo>
                  <a:lnTo>
                    <a:pt x="316015" y="549509"/>
                  </a:lnTo>
                  <a:lnTo>
                    <a:pt x="351535" y="504240"/>
                  </a:lnTo>
                  <a:lnTo>
                    <a:pt x="387525" y="460164"/>
                  </a:lnTo>
                  <a:lnTo>
                    <a:pt x="423926" y="417337"/>
                  </a:lnTo>
                  <a:lnTo>
                    <a:pt x="460680" y="375816"/>
                  </a:lnTo>
                  <a:lnTo>
                    <a:pt x="497728" y="335658"/>
                  </a:lnTo>
                  <a:lnTo>
                    <a:pt x="535011" y="296918"/>
                  </a:lnTo>
                  <a:lnTo>
                    <a:pt x="572470" y="259655"/>
                  </a:lnTo>
                  <a:lnTo>
                    <a:pt x="610046" y="223923"/>
                  </a:lnTo>
                  <a:lnTo>
                    <a:pt x="647682" y="189779"/>
                  </a:lnTo>
                  <a:lnTo>
                    <a:pt x="685317" y="157281"/>
                  </a:lnTo>
                  <a:lnTo>
                    <a:pt x="722893" y="126484"/>
                  </a:lnTo>
                  <a:lnTo>
                    <a:pt x="760352" y="97445"/>
                  </a:lnTo>
                  <a:lnTo>
                    <a:pt x="797634" y="70221"/>
                  </a:lnTo>
                  <a:lnTo>
                    <a:pt x="834682" y="44867"/>
                  </a:lnTo>
                  <a:lnTo>
                    <a:pt x="871435" y="21441"/>
                  </a:lnTo>
                  <a:lnTo>
                    <a:pt x="907836" y="0"/>
                  </a:lnTo>
                  <a:lnTo>
                    <a:pt x="867109" y="37617"/>
                  </a:lnTo>
                  <a:lnTo>
                    <a:pt x="827826" y="75432"/>
                  </a:lnTo>
                  <a:lnTo>
                    <a:pt x="789935" y="113450"/>
                  </a:lnTo>
                  <a:lnTo>
                    <a:pt x="753387" y="151678"/>
                  </a:lnTo>
                  <a:lnTo>
                    <a:pt x="718133" y="190122"/>
                  </a:lnTo>
                  <a:lnTo>
                    <a:pt x="684123" y="228790"/>
                  </a:lnTo>
                  <a:lnTo>
                    <a:pt x="651308" y="267687"/>
                  </a:lnTo>
                  <a:lnTo>
                    <a:pt x="619637" y="306820"/>
                  </a:lnTo>
                  <a:lnTo>
                    <a:pt x="589061" y="346195"/>
                  </a:lnTo>
                  <a:lnTo>
                    <a:pt x="559531" y="385820"/>
                  </a:lnTo>
                  <a:lnTo>
                    <a:pt x="530997" y="425700"/>
                  </a:lnTo>
                  <a:lnTo>
                    <a:pt x="503409" y="465842"/>
                  </a:lnTo>
                  <a:lnTo>
                    <a:pt x="476717" y="506253"/>
                  </a:lnTo>
                  <a:lnTo>
                    <a:pt x="450872" y="546939"/>
                  </a:lnTo>
                  <a:lnTo>
                    <a:pt x="425825" y="587907"/>
                  </a:lnTo>
                  <a:lnTo>
                    <a:pt x="401525" y="629164"/>
                  </a:lnTo>
                  <a:lnTo>
                    <a:pt x="393439" y="643400"/>
                  </a:lnTo>
                  <a:close/>
                </a:path>
                <a:path w="908050" h="840104">
                  <a:moveTo>
                    <a:pt x="289504" y="839998"/>
                  </a:moveTo>
                  <a:lnTo>
                    <a:pt x="0" y="503999"/>
                  </a:lnTo>
                  <a:lnTo>
                    <a:pt x="246620" y="643400"/>
                  </a:lnTo>
                  <a:lnTo>
                    <a:pt x="393439" y="643400"/>
                  </a:lnTo>
                  <a:lnTo>
                    <a:pt x="377923" y="670715"/>
                  </a:lnTo>
                  <a:lnTo>
                    <a:pt x="354970" y="712567"/>
                  </a:lnTo>
                  <a:lnTo>
                    <a:pt x="332616" y="754728"/>
                  </a:lnTo>
                  <a:lnTo>
                    <a:pt x="310810" y="797203"/>
                  </a:lnTo>
                  <a:lnTo>
                    <a:pt x="289504" y="839998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20711" y="7332475"/>
              <a:ext cx="908050" cy="840105"/>
            </a:xfrm>
            <a:custGeom>
              <a:avLst/>
              <a:gdLst/>
              <a:ahLst/>
              <a:cxnLst/>
              <a:rect l="l" t="t" r="r" b="b"/>
              <a:pathLst>
                <a:path w="908050" h="840104">
                  <a:moveTo>
                    <a:pt x="0" y="503999"/>
                  </a:moveTo>
                  <a:lnTo>
                    <a:pt x="289504" y="839998"/>
                  </a:lnTo>
                  <a:lnTo>
                    <a:pt x="310810" y="797203"/>
                  </a:lnTo>
                  <a:lnTo>
                    <a:pt x="332616" y="754728"/>
                  </a:lnTo>
                  <a:lnTo>
                    <a:pt x="354970" y="712567"/>
                  </a:lnTo>
                  <a:lnTo>
                    <a:pt x="377923" y="670715"/>
                  </a:lnTo>
                  <a:lnTo>
                    <a:pt x="401525" y="629164"/>
                  </a:lnTo>
                  <a:lnTo>
                    <a:pt x="425825" y="587907"/>
                  </a:lnTo>
                  <a:lnTo>
                    <a:pt x="450872" y="546939"/>
                  </a:lnTo>
                  <a:lnTo>
                    <a:pt x="476717" y="506253"/>
                  </a:lnTo>
                  <a:lnTo>
                    <a:pt x="503409" y="465842"/>
                  </a:lnTo>
                  <a:lnTo>
                    <a:pt x="530997" y="425700"/>
                  </a:lnTo>
                  <a:lnTo>
                    <a:pt x="559531" y="385820"/>
                  </a:lnTo>
                  <a:lnTo>
                    <a:pt x="589061" y="346195"/>
                  </a:lnTo>
                  <a:lnTo>
                    <a:pt x="619637" y="306820"/>
                  </a:lnTo>
                  <a:lnTo>
                    <a:pt x="651308" y="267687"/>
                  </a:lnTo>
                  <a:lnTo>
                    <a:pt x="684123" y="228790"/>
                  </a:lnTo>
                  <a:lnTo>
                    <a:pt x="718133" y="190122"/>
                  </a:lnTo>
                  <a:lnTo>
                    <a:pt x="753387" y="151678"/>
                  </a:lnTo>
                  <a:lnTo>
                    <a:pt x="789935" y="113450"/>
                  </a:lnTo>
                  <a:lnTo>
                    <a:pt x="827826" y="75432"/>
                  </a:lnTo>
                  <a:lnTo>
                    <a:pt x="867109" y="37617"/>
                  </a:lnTo>
                  <a:lnTo>
                    <a:pt x="907836" y="0"/>
                  </a:lnTo>
                  <a:lnTo>
                    <a:pt x="871435" y="21441"/>
                  </a:lnTo>
                  <a:lnTo>
                    <a:pt x="834682" y="44867"/>
                  </a:lnTo>
                  <a:lnTo>
                    <a:pt x="797634" y="70221"/>
                  </a:lnTo>
                  <a:lnTo>
                    <a:pt x="760352" y="97445"/>
                  </a:lnTo>
                  <a:lnTo>
                    <a:pt x="722893" y="126484"/>
                  </a:lnTo>
                  <a:lnTo>
                    <a:pt x="685317" y="157281"/>
                  </a:lnTo>
                  <a:lnTo>
                    <a:pt x="647681" y="189779"/>
                  </a:lnTo>
                  <a:lnTo>
                    <a:pt x="610046" y="223923"/>
                  </a:lnTo>
                  <a:lnTo>
                    <a:pt x="572470" y="259655"/>
                  </a:lnTo>
                  <a:lnTo>
                    <a:pt x="535011" y="296918"/>
                  </a:lnTo>
                  <a:lnTo>
                    <a:pt x="497728" y="335658"/>
                  </a:lnTo>
                  <a:lnTo>
                    <a:pt x="460680" y="375816"/>
                  </a:lnTo>
                  <a:lnTo>
                    <a:pt x="423926" y="417337"/>
                  </a:lnTo>
                  <a:lnTo>
                    <a:pt x="387525" y="460164"/>
                  </a:lnTo>
                  <a:lnTo>
                    <a:pt x="351535" y="504240"/>
                  </a:lnTo>
                  <a:lnTo>
                    <a:pt x="316014" y="549509"/>
                  </a:lnTo>
                  <a:lnTo>
                    <a:pt x="281023" y="595914"/>
                  </a:lnTo>
                  <a:lnTo>
                    <a:pt x="246620" y="643400"/>
                  </a:lnTo>
                  <a:lnTo>
                    <a:pt x="0" y="503999"/>
                  </a:lnTo>
                  <a:close/>
                </a:path>
              </a:pathLst>
            </a:custGeom>
            <a:ln w="20016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230869" y="8518204"/>
            <a:ext cx="909955" cy="841375"/>
            <a:chOff x="9230869" y="8518204"/>
            <a:chExt cx="909955" cy="841375"/>
          </a:xfrm>
        </p:grpSpPr>
        <p:sp>
          <p:nvSpPr>
            <p:cNvPr id="16" name="object 16"/>
            <p:cNvSpPr/>
            <p:nvPr/>
          </p:nvSpPr>
          <p:spPr>
            <a:xfrm>
              <a:off x="9240668" y="8528003"/>
              <a:ext cx="890905" cy="821690"/>
            </a:xfrm>
            <a:custGeom>
              <a:avLst/>
              <a:gdLst/>
              <a:ahLst/>
              <a:cxnLst/>
              <a:rect l="l" t="t" r="r" b="b"/>
              <a:pathLst>
                <a:path w="890904" h="821690">
                  <a:moveTo>
                    <a:pt x="385860" y="629094"/>
                  </a:moveTo>
                  <a:lnTo>
                    <a:pt x="241856" y="629094"/>
                  </a:lnTo>
                  <a:lnTo>
                    <a:pt x="275596" y="582664"/>
                  </a:lnTo>
                  <a:lnTo>
                    <a:pt x="309911" y="537290"/>
                  </a:lnTo>
                  <a:lnTo>
                    <a:pt x="344745" y="493028"/>
                  </a:lnTo>
                  <a:lnTo>
                    <a:pt x="380040" y="449932"/>
                  </a:lnTo>
                  <a:lnTo>
                    <a:pt x="415738" y="408057"/>
                  </a:lnTo>
                  <a:lnTo>
                    <a:pt x="451782" y="367460"/>
                  </a:lnTo>
                  <a:lnTo>
                    <a:pt x="488115" y="328194"/>
                  </a:lnTo>
                  <a:lnTo>
                    <a:pt x="524677" y="290316"/>
                  </a:lnTo>
                  <a:lnTo>
                    <a:pt x="561413" y="253881"/>
                  </a:lnTo>
                  <a:lnTo>
                    <a:pt x="598264" y="218944"/>
                  </a:lnTo>
                  <a:lnTo>
                    <a:pt x="635172" y="185559"/>
                  </a:lnTo>
                  <a:lnTo>
                    <a:pt x="672080" y="153784"/>
                  </a:lnTo>
                  <a:lnTo>
                    <a:pt x="708931" y="123671"/>
                  </a:lnTo>
                  <a:lnTo>
                    <a:pt x="745666" y="95278"/>
                  </a:lnTo>
                  <a:lnTo>
                    <a:pt x="782229" y="68659"/>
                  </a:lnTo>
                  <a:lnTo>
                    <a:pt x="818560" y="43870"/>
                  </a:lnTo>
                  <a:lnTo>
                    <a:pt x="854604" y="20965"/>
                  </a:lnTo>
                  <a:lnTo>
                    <a:pt x="890302" y="0"/>
                  </a:lnTo>
                  <a:lnTo>
                    <a:pt x="848402" y="38625"/>
                  </a:lnTo>
                  <a:lnTo>
                    <a:pt x="808060" y="77463"/>
                  </a:lnTo>
                  <a:lnTo>
                    <a:pt x="769219" y="116521"/>
                  </a:lnTo>
                  <a:lnTo>
                    <a:pt x="731822" y="155806"/>
                  </a:lnTo>
                  <a:lnTo>
                    <a:pt x="695812" y="195326"/>
                  </a:lnTo>
                  <a:lnTo>
                    <a:pt x="661135" y="235088"/>
                  </a:lnTo>
                  <a:lnTo>
                    <a:pt x="627732" y="275100"/>
                  </a:lnTo>
                  <a:lnTo>
                    <a:pt x="595549" y="315368"/>
                  </a:lnTo>
                  <a:lnTo>
                    <a:pt x="564528" y="355901"/>
                  </a:lnTo>
                  <a:lnTo>
                    <a:pt x="534613" y="396706"/>
                  </a:lnTo>
                  <a:lnTo>
                    <a:pt x="505749" y="437789"/>
                  </a:lnTo>
                  <a:lnTo>
                    <a:pt x="477877" y="479159"/>
                  </a:lnTo>
                  <a:lnTo>
                    <a:pt x="450943" y="520823"/>
                  </a:lnTo>
                  <a:lnTo>
                    <a:pt x="424890" y="562789"/>
                  </a:lnTo>
                  <a:lnTo>
                    <a:pt x="399661" y="605062"/>
                  </a:lnTo>
                  <a:lnTo>
                    <a:pt x="385860" y="629094"/>
                  </a:lnTo>
                  <a:close/>
                </a:path>
                <a:path w="890904" h="821690">
                  <a:moveTo>
                    <a:pt x="283913" y="821321"/>
                  </a:moveTo>
                  <a:lnTo>
                    <a:pt x="0" y="492792"/>
                  </a:lnTo>
                  <a:lnTo>
                    <a:pt x="241856" y="629094"/>
                  </a:lnTo>
                  <a:lnTo>
                    <a:pt x="385860" y="629094"/>
                  </a:lnTo>
                  <a:lnTo>
                    <a:pt x="375201" y="647652"/>
                  </a:lnTo>
                  <a:lnTo>
                    <a:pt x="351452" y="690566"/>
                  </a:lnTo>
                  <a:lnTo>
                    <a:pt x="328359" y="733810"/>
                  </a:lnTo>
                  <a:lnTo>
                    <a:pt x="305864" y="777392"/>
                  </a:lnTo>
                  <a:lnTo>
                    <a:pt x="283913" y="821321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40668" y="8528003"/>
              <a:ext cx="890905" cy="821690"/>
            </a:xfrm>
            <a:custGeom>
              <a:avLst/>
              <a:gdLst/>
              <a:ahLst/>
              <a:cxnLst/>
              <a:rect l="l" t="t" r="r" b="b"/>
              <a:pathLst>
                <a:path w="890904" h="821690">
                  <a:moveTo>
                    <a:pt x="0" y="492792"/>
                  </a:moveTo>
                  <a:lnTo>
                    <a:pt x="283913" y="821321"/>
                  </a:lnTo>
                  <a:lnTo>
                    <a:pt x="305864" y="777392"/>
                  </a:lnTo>
                  <a:lnTo>
                    <a:pt x="328359" y="733810"/>
                  </a:lnTo>
                  <a:lnTo>
                    <a:pt x="351452" y="690566"/>
                  </a:lnTo>
                  <a:lnTo>
                    <a:pt x="375201" y="647652"/>
                  </a:lnTo>
                  <a:lnTo>
                    <a:pt x="399661" y="605062"/>
                  </a:lnTo>
                  <a:lnTo>
                    <a:pt x="424890" y="562789"/>
                  </a:lnTo>
                  <a:lnTo>
                    <a:pt x="450943" y="520823"/>
                  </a:lnTo>
                  <a:lnTo>
                    <a:pt x="477878" y="479159"/>
                  </a:lnTo>
                  <a:lnTo>
                    <a:pt x="505749" y="437789"/>
                  </a:lnTo>
                  <a:lnTo>
                    <a:pt x="534613" y="396706"/>
                  </a:lnTo>
                  <a:lnTo>
                    <a:pt x="564528" y="355901"/>
                  </a:lnTo>
                  <a:lnTo>
                    <a:pt x="595549" y="315368"/>
                  </a:lnTo>
                  <a:lnTo>
                    <a:pt x="627732" y="275100"/>
                  </a:lnTo>
                  <a:lnTo>
                    <a:pt x="661135" y="235088"/>
                  </a:lnTo>
                  <a:lnTo>
                    <a:pt x="695812" y="195326"/>
                  </a:lnTo>
                  <a:lnTo>
                    <a:pt x="731822" y="155806"/>
                  </a:lnTo>
                  <a:lnTo>
                    <a:pt x="769219" y="116521"/>
                  </a:lnTo>
                  <a:lnTo>
                    <a:pt x="808060" y="77463"/>
                  </a:lnTo>
                  <a:lnTo>
                    <a:pt x="848402" y="38625"/>
                  </a:lnTo>
                  <a:lnTo>
                    <a:pt x="890302" y="0"/>
                  </a:lnTo>
                  <a:lnTo>
                    <a:pt x="854604" y="20965"/>
                  </a:lnTo>
                  <a:lnTo>
                    <a:pt x="818560" y="43870"/>
                  </a:lnTo>
                  <a:lnTo>
                    <a:pt x="782229" y="68659"/>
                  </a:lnTo>
                  <a:lnTo>
                    <a:pt x="745666" y="95278"/>
                  </a:lnTo>
                  <a:lnTo>
                    <a:pt x="708931" y="123671"/>
                  </a:lnTo>
                  <a:lnTo>
                    <a:pt x="672080" y="153784"/>
                  </a:lnTo>
                  <a:lnTo>
                    <a:pt x="635172" y="185559"/>
                  </a:lnTo>
                  <a:lnTo>
                    <a:pt x="598264" y="218944"/>
                  </a:lnTo>
                  <a:lnTo>
                    <a:pt x="561413" y="253881"/>
                  </a:lnTo>
                  <a:lnTo>
                    <a:pt x="524677" y="290316"/>
                  </a:lnTo>
                  <a:lnTo>
                    <a:pt x="488115" y="328194"/>
                  </a:lnTo>
                  <a:lnTo>
                    <a:pt x="451782" y="367460"/>
                  </a:lnTo>
                  <a:lnTo>
                    <a:pt x="415738" y="408057"/>
                  </a:lnTo>
                  <a:lnTo>
                    <a:pt x="380040" y="449932"/>
                  </a:lnTo>
                  <a:lnTo>
                    <a:pt x="344745" y="493028"/>
                  </a:lnTo>
                  <a:lnTo>
                    <a:pt x="309911" y="537290"/>
                  </a:lnTo>
                  <a:lnTo>
                    <a:pt x="275596" y="582664"/>
                  </a:lnTo>
                  <a:lnTo>
                    <a:pt x="241857" y="629094"/>
                  </a:lnTo>
                  <a:lnTo>
                    <a:pt x="0" y="492792"/>
                  </a:lnTo>
                  <a:close/>
                </a:path>
              </a:pathLst>
            </a:custGeom>
            <a:ln w="19598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251905" y="5142633"/>
            <a:ext cx="879475" cy="808990"/>
            <a:chOff x="9251905" y="5142633"/>
            <a:chExt cx="879475" cy="808990"/>
          </a:xfrm>
        </p:grpSpPr>
        <p:sp>
          <p:nvSpPr>
            <p:cNvPr id="19" name="object 19"/>
            <p:cNvSpPr/>
            <p:nvPr/>
          </p:nvSpPr>
          <p:spPr>
            <a:xfrm>
              <a:off x="9261349" y="5152076"/>
              <a:ext cx="860425" cy="789940"/>
            </a:xfrm>
            <a:custGeom>
              <a:avLst/>
              <a:gdLst/>
              <a:ahLst/>
              <a:cxnLst/>
              <a:rect l="l" t="t" r="r" b="b"/>
              <a:pathLst>
                <a:path w="860425" h="789939">
                  <a:moveTo>
                    <a:pt x="372747" y="605033"/>
                  </a:moveTo>
                  <a:lnTo>
                    <a:pt x="233637" y="605033"/>
                  </a:lnTo>
                  <a:lnTo>
                    <a:pt x="268165" y="557784"/>
                  </a:lnTo>
                  <a:lnTo>
                    <a:pt x="303313" y="511676"/>
                  </a:lnTo>
                  <a:lnTo>
                    <a:pt x="339015" y="466774"/>
                  </a:lnTo>
                  <a:lnTo>
                    <a:pt x="375206" y="423140"/>
                  </a:lnTo>
                  <a:lnTo>
                    <a:pt x="411819" y="380837"/>
                  </a:lnTo>
                  <a:lnTo>
                    <a:pt x="448788" y="339928"/>
                  </a:lnTo>
                  <a:lnTo>
                    <a:pt x="486046" y="300477"/>
                  </a:lnTo>
                  <a:lnTo>
                    <a:pt x="523529" y="262547"/>
                  </a:lnTo>
                  <a:lnTo>
                    <a:pt x="561281" y="226097"/>
                  </a:lnTo>
                  <a:lnTo>
                    <a:pt x="598902" y="191499"/>
                  </a:lnTo>
                  <a:lnTo>
                    <a:pt x="636660" y="158508"/>
                  </a:lnTo>
                  <a:lnTo>
                    <a:pt x="674378" y="127290"/>
                  </a:lnTo>
                  <a:lnTo>
                    <a:pt x="711989" y="97908"/>
                  </a:lnTo>
                  <a:lnTo>
                    <a:pt x="749427" y="70425"/>
                  </a:lnTo>
                  <a:lnTo>
                    <a:pt x="786627" y="44904"/>
                  </a:lnTo>
                  <a:lnTo>
                    <a:pt x="823522" y="21407"/>
                  </a:lnTo>
                  <a:lnTo>
                    <a:pt x="860046" y="0"/>
                  </a:lnTo>
                  <a:lnTo>
                    <a:pt x="819571" y="37148"/>
                  </a:lnTo>
                  <a:lnTo>
                    <a:pt x="780599" y="74500"/>
                  </a:lnTo>
                  <a:lnTo>
                    <a:pt x="743078" y="112064"/>
                  </a:lnTo>
                  <a:lnTo>
                    <a:pt x="706952" y="149847"/>
                  </a:lnTo>
                  <a:lnTo>
                    <a:pt x="672166" y="187856"/>
                  </a:lnTo>
                  <a:lnTo>
                    <a:pt x="638581" y="226199"/>
                  </a:lnTo>
                  <a:lnTo>
                    <a:pt x="606400" y="264578"/>
                  </a:lnTo>
                  <a:lnTo>
                    <a:pt x="575310" y="303307"/>
                  </a:lnTo>
                  <a:lnTo>
                    <a:pt x="545343" y="342289"/>
                  </a:lnTo>
                  <a:lnTo>
                    <a:pt x="516445" y="381533"/>
                  </a:lnTo>
                  <a:lnTo>
                    <a:pt x="488561" y="421046"/>
                  </a:lnTo>
                  <a:lnTo>
                    <a:pt x="461637" y="460834"/>
                  </a:lnTo>
                  <a:lnTo>
                    <a:pt x="435619" y="500904"/>
                  </a:lnTo>
                  <a:lnTo>
                    <a:pt x="410451" y="541264"/>
                  </a:lnTo>
                  <a:lnTo>
                    <a:pt x="386079" y="581921"/>
                  </a:lnTo>
                  <a:lnTo>
                    <a:pt x="372747" y="605033"/>
                  </a:lnTo>
                  <a:close/>
                </a:path>
                <a:path w="860425" h="789939">
                  <a:moveTo>
                    <a:pt x="274264" y="789909"/>
                  </a:moveTo>
                  <a:lnTo>
                    <a:pt x="0" y="473945"/>
                  </a:lnTo>
                  <a:lnTo>
                    <a:pt x="233637" y="605033"/>
                  </a:lnTo>
                  <a:lnTo>
                    <a:pt x="372747" y="605033"/>
                  </a:lnTo>
                  <a:lnTo>
                    <a:pt x="362450" y="622882"/>
                  </a:lnTo>
                  <a:lnTo>
                    <a:pt x="339508" y="664155"/>
                  </a:lnTo>
                  <a:lnTo>
                    <a:pt x="317200" y="705745"/>
                  </a:lnTo>
                  <a:lnTo>
                    <a:pt x="295470" y="747660"/>
                  </a:lnTo>
                  <a:lnTo>
                    <a:pt x="274264" y="789909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61349" y="5152077"/>
              <a:ext cx="860425" cy="789940"/>
            </a:xfrm>
            <a:custGeom>
              <a:avLst/>
              <a:gdLst/>
              <a:ahLst/>
              <a:cxnLst/>
              <a:rect l="l" t="t" r="r" b="b"/>
              <a:pathLst>
                <a:path w="860425" h="789939">
                  <a:moveTo>
                    <a:pt x="0" y="473945"/>
                  </a:moveTo>
                  <a:lnTo>
                    <a:pt x="274264" y="789908"/>
                  </a:lnTo>
                  <a:lnTo>
                    <a:pt x="295470" y="747660"/>
                  </a:lnTo>
                  <a:lnTo>
                    <a:pt x="317200" y="705745"/>
                  </a:lnTo>
                  <a:lnTo>
                    <a:pt x="339508" y="664154"/>
                  </a:lnTo>
                  <a:lnTo>
                    <a:pt x="362450" y="622882"/>
                  </a:lnTo>
                  <a:lnTo>
                    <a:pt x="386079" y="581921"/>
                  </a:lnTo>
                  <a:lnTo>
                    <a:pt x="410451" y="541264"/>
                  </a:lnTo>
                  <a:lnTo>
                    <a:pt x="435619" y="500904"/>
                  </a:lnTo>
                  <a:lnTo>
                    <a:pt x="461637" y="460834"/>
                  </a:lnTo>
                  <a:lnTo>
                    <a:pt x="488561" y="421046"/>
                  </a:lnTo>
                  <a:lnTo>
                    <a:pt x="516445" y="381533"/>
                  </a:lnTo>
                  <a:lnTo>
                    <a:pt x="545343" y="342289"/>
                  </a:lnTo>
                  <a:lnTo>
                    <a:pt x="575310" y="303307"/>
                  </a:lnTo>
                  <a:lnTo>
                    <a:pt x="606400" y="264578"/>
                  </a:lnTo>
                  <a:lnTo>
                    <a:pt x="638667" y="226097"/>
                  </a:lnTo>
                  <a:lnTo>
                    <a:pt x="672166" y="187856"/>
                  </a:lnTo>
                  <a:lnTo>
                    <a:pt x="706952" y="149847"/>
                  </a:lnTo>
                  <a:lnTo>
                    <a:pt x="743078" y="112064"/>
                  </a:lnTo>
                  <a:lnTo>
                    <a:pt x="780599" y="74500"/>
                  </a:lnTo>
                  <a:lnTo>
                    <a:pt x="819571" y="37148"/>
                  </a:lnTo>
                  <a:lnTo>
                    <a:pt x="860046" y="0"/>
                  </a:lnTo>
                  <a:lnTo>
                    <a:pt x="823522" y="21407"/>
                  </a:lnTo>
                  <a:lnTo>
                    <a:pt x="786627" y="44904"/>
                  </a:lnTo>
                  <a:lnTo>
                    <a:pt x="749427" y="70425"/>
                  </a:lnTo>
                  <a:lnTo>
                    <a:pt x="711989" y="97908"/>
                  </a:lnTo>
                  <a:lnTo>
                    <a:pt x="674378" y="127290"/>
                  </a:lnTo>
                  <a:lnTo>
                    <a:pt x="636660" y="158508"/>
                  </a:lnTo>
                  <a:lnTo>
                    <a:pt x="598902" y="191499"/>
                  </a:lnTo>
                  <a:lnTo>
                    <a:pt x="561170" y="226199"/>
                  </a:lnTo>
                  <a:lnTo>
                    <a:pt x="523529" y="262546"/>
                  </a:lnTo>
                  <a:lnTo>
                    <a:pt x="486046" y="300477"/>
                  </a:lnTo>
                  <a:lnTo>
                    <a:pt x="448788" y="339928"/>
                  </a:lnTo>
                  <a:lnTo>
                    <a:pt x="411819" y="380837"/>
                  </a:lnTo>
                  <a:lnTo>
                    <a:pt x="375206" y="423140"/>
                  </a:lnTo>
                  <a:lnTo>
                    <a:pt x="339015" y="466774"/>
                  </a:lnTo>
                  <a:lnTo>
                    <a:pt x="303313" y="511676"/>
                  </a:lnTo>
                  <a:lnTo>
                    <a:pt x="268165" y="557784"/>
                  </a:lnTo>
                  <a:lnTo>
                    <a:pt x="233637" y="605033"/>
                  </a:lnTo>
                  <a:lnTo>
                    <a:pt x="0" y="473945"/>
                  </a:lnTo>
                  <a:close/>
                </a:path>
              </a:pathLst>
            </a:custGeom>
            <a:ln w="18886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82585"/>
              </p:ext>
            </p:extLst>
          </p:nvPr>
        </p:nvGraphicFramePr>
        <p:xfrm>
          <a:off x="519191" y="633238"/>
          <a:ext cx="17208499" cy="5497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64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800" b="1" spc="85">
                          <a:latin typeface="Arial"/>
                          <a:cs typeface="Arial"/>
                        </a:rPr>
                        <a:t>PONTEIROS, </a:t>
                      </a:r>
                      <a:r>
                        <a:rPr sz="2800" b="1" spc="60">
                          <a:latin typeface="Arial"/>
                          <a:cs typeface="Arial"/>
                        </a:rPr>
                        <a:t>GENERALIZAÇÕES </a:t>
                      </a:r>
                      <a:r>
                        <a:rPr sz="2800" b="1" spc="-240"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spc="-215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15">
                          <a:latin typeface="Arial"/>
                          <a:cs typeface="Arial"/>
                        </a:rPr>
                        <a:t>EXCEÇÕES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723">
                <a:tc>
                  <a:txBody>
                    <a:bodyPr/>
                    <a:lstStyle/>
                    <a:p>
                      <a:pPr marL="23495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80" err="1">
                          <a:latin typeface="Arial"/>
                          <a:cs typeface="Arial"/>
                        </a:rPr>
                        <a:t>Operador</a:t>
                      </a:r>
                      <a:r>
                        <a:rPr lang="pt-BR" sz="3300" spc="-515">
                          <a:latin typeface="Arial"/>
                          <a:cs typeface="Arial"/>
                        </a:rPr>
                        <a:t> </a:t>
                      </a:r>
                      <a:r>
                        <a:rPr sz="3300" spc="-51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30">
                          <a:latin typeface="Arial"/>
                          <a:cs typeface="Arial"/>
                        </a:rPr>
                        <a:t>this.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840"/>
                        </a:lnSpc>
                      </a:pPr>
                      <a:r>
                        <a:rPr sz="3600" spc="-225">
                          <a:latin typeface="Arial"/>
                          <a:cs typeface="Arial"/>
                        </a:rPr>
                        <a:t>No </a:t>
                      </a:r>
                      <a:r>
                        <a:rPr sz="3600" spc="-75" err="1">
                          <a:latin typeface="Arial"/>
                          <a:cs typeface="Arial"/>
                        </a:rPr>
                        <a:t>desenvolvimento</a:t>
                      </a:r>
                      <a:r>
                        <a:rPr sz="3600" spc="-75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20" err="1">
                          <a:latin typeface="Arial"/>
                          <a:cs typeface="Arial"/>
                        </a:rPr>
                        <a:t>como</a:t>
                      </a:r>
                      <a:r>
                        <a:rPr sz="3600" spc="-765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00">
                          <a:latin typeface="Arial"/>
                          <a:cs typeface="Arial"/>
                        </a:rPr>
                        <a:t>um </a:t>
                      </a:r>
                      <a:r>
                        <a:rPr sz="3600" spc="-55" err="1">
                          <a:latin typeface="Arial"/>
                          <a:cs typeface="Arial"/>
                        </a:rPr>
                        <a:t>todo</a:t>
                      </a:r>
                      <a:r>
                        <a:rPr sz="3600" spc="-55">
                          <a:latin typeface="Arial"/>
                          <a:cs typeface="Arial"/>
                        </a:rPr>
                        <a:t>.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3907">
                <a:tc>
                  <a:txBody>
                    <a:bodyPr/>
                    <a:lstStyle/>
                    <a:p>
                      <a:pPr marL="23495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4" err="1">
                          <a:latin typeface="Arial"/>
                          <a:cs typeface="Arial"/>
                        </a:rPr>
                        <a:t>Aloca</a:t>
                      </a:r>
                      <a:r>
                        <a:rPr sz="3150" spc="-114" err="1">
                          <a:latin typeface="Arial"/>
                          <a:cs typeface="Arial"/>
                        </a:rPr>
                        <a:t>çã</a:t>
                      </a:r>
                      <a:r>
                        <a:rPr sz="3300" spc="-114" err="1">
                          <a:latin typeface="Arial"/>
                          <a:cs typeface="Arial"/>
                        </a:rPr>
                        <a:t>o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0" err="1">
                          <a:latin typeface="Arial"/>
                          <a:cs typeface="Arial"/>
                        </a:rPr>
                        <a:t>mem</a:t>
                      </a:r>
                      <a:r>
                        <a:rPr sz="3150" spc="-14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3300" spc="-140" err="1">
                          <a:latin typeface="Arial"/>
                          <a:cs typeface="Arial"/>
                        </a:rPr>
                        <a:t>ria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(new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&amp;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75">
                          <a:latin typeface="Arial"/>
                          <a:cs typeface="Arial"/>
                        </a:rPr>
                        <a:t>delete).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795"/>
                        </a:lnSpc>
                        <a:tabLst>
                          <a:tab pos="1468120" algn="l"/>
                          <a:tab pos="3941445" algn="l"/>
                          <a:tab pos="6828790" algn="l"/>
                        </a:tabLst>
                      </a:pPr>
                      <a:r>
                        <a:rPr sz="3550" spc="-365" err="1">
                          <a:latin typeface="Arial"/>
                          <a:cs typeface="Arial"/>
                        </a:rPr>
                        <a:t>Em</a:t>
                      </a:r>
                      <a:r>
                        <a:rPr sz="3550" spc="-365">
                          <a:latin typeface="Arial"/>
                          <a:cs typeface="Arial"/>
                        </a:rPr>
                        <a:t>	</a:t>
                      </a:r>
                      <a:r>
                        <a:rPr sz="3550" spc="-70" err="1">
                          <a:latin typeface="Arial"/>
                          <a:cs typeface="Arial"/>
                        </a:rPr>
                        <a:t>diversos</a:t>
                      </a:r>
                      <a:r>
                        <a:rPr sz="3550" spc="-70">
                          <a:latin typeface="Arial"/>
                          <a:cs typeface="Arial"/>
                        </a:rPr>
                        <a:t>	</a:t>
                      </a:r>
                      <a:r>
                        <a:rPr sz="3550" spc="-80" err="1">
                          <a:latin typeface="Arial"/>
                          <a:cs typeface="Arial"/>
                        </a:rPr>
                        <a:t>momentos</a:t>
                      </a:r>
                      <a:r>
                        <a:rPr sz="3550" spc="-80">
                          <a:latin typeface="Arial"/>
                          <a:cs typeface="Arial"/>
                        </a:rPr>
                        <a:t>	</a:t>
                      </a:r>
                      <a:r>
                        <a:rPr sz="3550" spc="-135">
                          <a:latin typeface="Arial"/>
                          <a:cs typeface="Arial"/>
                        </a:rPr>
                        <a:t>do</a:t>
                      </a:r>
                      <a:endParaRPr sz="355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550" spc="-90" err="1">
                          <a:latin typeface="Arial"/>
                          <a:cs typeface="Arial"/>
                        </a:rPr>
                        <a:t>desenvolvimento</a:t>
                      </a:r>
                      <a:r>
                        <a:rPr sz="3550" spc="-90">
                          <a:latin typeface="Arial"/>
                          <a:cs typeface="Arial"/>
                        </a:rPr>
                        <a:t>.</a:t>
                      </a:r>
                      <a:endParaRPr sz="3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258">
                <a:tc>
                  <a:txBody>
                    <a:bodyPr/>
                    <a:lstStyle/>
                    <a:p>
                      <a:pPr marL="23495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00" err="1">
                          <a:latin typeface="Arial"/>
                          <a:cs typeface="Arial"/>
                        </a:rPr>
                        <a:t>Gabaritos</a:t>
                      </a:r>
                      <a:r>
                        <a:rPr sz="3300" spc="-100">
                          <a:latin typeface="Arial"/>
                          <a:cs typeface="Arial"/>
                        </a:rPr>
                        <a:t>/Templates </a:t>
                      </a:r>
                      <a:r>
                        <a:rPr sz="3300" spc="-90" err="1">
                          <a:latin typeface="Arial"/>
                          <a:cs typeface="Arial"/>
                        </a:rPr>
                        <a:t>criadas</a:t>
                      </a:r>
                      <a:r>
                        <a:rPr sz="3300" spc="-90">
                          <a:latin typeface="Arial"/>
                          <a:cs typeface="Arial"/>
                        </a:rPr>
                        <a:t>/</a:t>
                      </a:r>
                      <a:r>
                        <a:rPr sz="3300" spc="-90" err="1">
                          <a:latin typeface="Arial"/>
                          <a:cs typeface="Arial"/>
                        </a:rPr>
                        <a:t>adaptados</a:t>
                      </a:r>
                      <a:r>
                        <a:rPr sz="3300" spc="5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95" err="1">
                          <a:latin typeface="Arial"/>
                          <a:cs typeface="Arial"/>
                        </a:rPr>
                        <a:t>pelos</a:t>
                      </a:r>
                      <a:endParaRPr sz="3300" err="1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spc="-55" err="1">
                          <a:latin typeface="Arial"/>
                          <a:cs typeface="Arial"/>
                        </a:rPr>
                        <a:t>autores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75">
                          <a:latin typeface="Arial"/>
                          <a:cs typeface="Arial"/>
                        </a:rPr>
                        <a:t>(e.g.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45" err="1">
                          <a:latin typeface="Arial"/>
                          <a:cs typeface="Arial"/>
                        </a:rPr>
                        <a:t>Listas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80" err="1">
                          <a:latin typeface="Arial"/>
                          <a:cs typeface="Arial"/>
                        </a:rPr>
                        <a:t>Encadeadas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0">
                          <a:latin typeface="Arial"/>
                          <a:cs typeface="Arial"/>
                        </a:rPr>
                        <a:t>via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Templates)..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720"/>
                        </a:lnSpc>
                      </a:pPr>
                      <a:r>
                        <a:rPr sz="3500" spc="-140">
                          <a:latin typeface="Arial"/>
                          <a:cs typeface="Arial"/>
                        </a:rPr>
                        <a:t>Classes </a:t>
                      </a:r>
                      <a:r>
                        <a:rPr sz="3500" spc="-75">
                          <a:latin typeface="Arial"/>
                          <a:cs typeface="Arial"/>
                        </a:rPr>
                        <a:t>Vetor</a:t>
                      </a:r>
                      <a:r>
                        <a:rPr sz="3300" spc="-75">
                          <a:latin typeface="Arial"/>
                          <a:cs typeface="Arial"/>
                        </a:rPr>
                        <a:t>2</a:t>
                      </a:r>
                      <a:r>
                        <a:rPr sz="3500" spc="-75">
                          <a:latin typeface="Arial"/>
                          <a:cs typeface="Arial"/>
                        </a:rPr>
                        <a:t>D </a:t>
                      </a:r>
                      <a:r>
                        <a:rPr sz="3500" spc="-140">
                          <a:latin typeface="Arial"/>
                          <a:cs typeface="Arial"/>
                        </a:rPr>
                        <a:t>e</a:t>
                      </a:r>
                      <a:r>
                        <a:rPr lang="pt-BR" sz="3500" spc="-765">
                          <a:latin typeface="Arial"/>
                          <a:cs typeface="Arial"/>
                        </a:rPr>
                        <a:t>  </a:t>
                      </a:r>
                      <a:r>
                        <a:rPr lang="pt-BR" sz="3500" spc="-114">
                          <a:latin typeface="Arial"/>
                          <a:cs typeface="Arial"/>
                        </a:rPr>
                        <a:t>Lista</a:t>
                      </a:r>
                      <a:r>
                        <a:rPr sz="3500" spc="-114">
                          <a:latin typeface="Arial"/>
                          <a:cs typeface="Arial"/>
                        </a:rPr>
                        <a:t>.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3873">
                <a:tc>
                  <a:txBody>
                    <a:bodyPr/>
                    <a:lstStyle/>
                    <a:p>
                      <a:pPr marL="23495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75" err="1">
                          <a:latin typeface="Arial"/>
                          <a:cs typeface="Arial"/>
                        </a:rPr>
                        <a:t>Uso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90" err="1">
                          <a:latin typeface="Arial"/>
                          <a:cs typeface="Arial"/>
                        </a:rPr>
                        <a:t>Tratamento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0" err="1">
                          <a:latin typeface="Arial"/>
                          <a:cs typeface="Arial"/>
                        </a:rPr>
                        <a:t>Exce</a:t>
                      </a:r>
                      <a:r>
                        <a:rPr sz="3150" spc="-110" err="1">
                          <a:latin typeface="Arial"/>
                          <a:cs typeface="Arial"/>
                        </a:rPr>
                        <a:t>çõ</a:t>
                      </a:r>
                      <a:r>
                        <a:rPr sz="3300" spc="-110" err="1">
                          <a:latin typeface="Arial"/>
                          <a:cs typeface="Arial"/>
                        </a:rPr>
                        <a:t>es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10">
                          <a:latin typeface="Arial"/>
                          <a:cs typeface="Arial"/>
                        </a:rPr>
                        <a:t>(try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65">
                          <a:latin typeface="Arial"/>
                          <a:cs typeface="Arial"/>
                        </a:rPr>
                        <a:t>catch).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4155"/>
                        </a:lnSpc>
                      </a:pPr>
                      <a:r>
                        <a:rPr sz="3500" spc="-160">
                          <a:latin typeface="Arial"/>
                          <a:cs typeface="Arial"/>
                        </a:rPr>
                        <a:t>Classe</a:t>
                      </a:r>
                      <a:r>
                        <a:rPr sz="3500" spc="-315">
                          <a:latin typeface="Arial"/>
                          <a:cs typeface="Arial"/>
                        </a:rPr>
                        <a:t> </a:t>
                      </a:r>
                      <a:r>
                        <a:rPr sz="3500" spc="-150" err="1">
                          <a:latin typeface="Arial"/>
                          <a:cs typeface="Arial"/>
                        </a:rPr>
                        <a:t>GerenciadorGrafico</a:t>
                      </a:r>
                      <a:r>
                        <a:rPr sz="3500" spc="-150">
                          <a:latin typeface="Arial"/>
                          <a:cs typeface="Arial"/>
                        </a:rPr>
                        <a:t>.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7359710" y="9670328"/>
            <a:ext cx="4044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5"/>
              </a:lnSpc>
            </a:pPr>
            <a:r>
              <a:rPr sz="2500" spc="100">
                <a:latin typeface="Arial"/>
                <a:cs typeface="Arial"/>
              </a:rPr>
              <a:t>08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74836" y="4638432"/>
            <a:ext cx="919480" cy="850900"/>
            <a:chOff x="9174836" y="4638432"/>
            <a:chExt cx="919480" cy="850900"/>
          </a:xfrm>
        </p:grpSpPr>
        <p:sp>
          <p:nvSpPr>
            <p:cNvPr id="3" name="object 3"/>
            <p:cNvSpPr/>
            <p:nvPr/>
          </p:nvSpPr>
          <p:spPr>
            <a:xfrm>
              <a:off x="9184741" y="4648336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4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4741" y="4648336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4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76588" y="1498144"/>
            <a:ext cx="789305" cy="782955"/>
          </a:xfrm>
          <a:custGeom>
            <a:avLst/>
            <a:gdLst/>
            <a:ahLst/>
            <a:cxnLst/>
            <a:rect l="l" t="t" r="r" b="b"/>
            <a:pathLst>
              <a:path w="789304" h="782955">
                <a:moveTo>
                  <a:pt x="59753" y="782585"/>
                </a:moveTo>
                <a:lnTo>
                  <a:pt x="17508" y="765243"/>
                </a:lnTo>
                <a:lnTo>
                  <a:pt x="0" y="723376"/>
                </a:lnTo>
                <a:lnTo>
                  <a:pt x="4377" y="701091"/>
                </a:lnTo>
                <a:lnTo>
                  <a:pt x="17508" y="681492"/>
                </a:lnTo>
                <a:lnTo>
                  <a:pt x="310499" y="390958"/>
                </a:lnTo>
                <a:lnTo>
                  <a:pt x="18177" y="101111"/>
                </a:lnTo>
                <a:lnTo>
                  <a:pt x="5046" y="81521"/>
                </a:lnTo>
                <a:lnTo>
                  <a:pt x="669" y="59235"/>
                </a:lnTo>
                <a:lnTo>
                  <a:pt x="5046" y="36949"/>
                </a:lnTo>
                <a:lnTo>
                  <a:pt x="18177" y="17360"/>
                </a:lnTo>
                <a:lnTo>
                  <a:pt x="37924" y="4340"/>
                </a:lnTo>
                <a:lnTo>
                  <a:pt x="60401" y="0"/>
                </a:lnTo>
                <a:lnTo>
                  <a:pt x="82883" y="4340"/>
                </a:lnTo>
                <a:lnTo>
                  <a:pt x="102643" y="17360"/>
                </a:lnTo>
                <a:lnTo>
                  <a:pt x="394965" y="307207"/>
                </a:lnTo>
                <a:lnTo>
                  <a:pt x="687311" y="17360"/>
                </a:lnTo>
                <a:lnTo>
                  <a:pt x="707064" y="4340"/>
                </a:lnTo>
                <a:lnTo>
                  <a:pt x="729535" y="0"/>
                </a:lnTo>
                <a:lnTo>
                  <a:pt x="752010" y="4340"/>
                </a:lnTo>
                <a:lnTo>
                  <a:pt x="771777" y="17360"/>
                </a:lnTo>
                <a:lnTo>
                  <a:pt x="784895" y="36949"/>
                </a:lnTo>
                <a:lnTo>
                  <a:pt x="789267" y="59235"/>
                </a:lnTo>
                <a:lnTo>
                  <a:pt x="784895" y="81521"/>
                </a:lnTo>
                <a:lnTo>
                  <a:pt x="771777" y="101111"/>
                </a:lnTo>
                <a:lnTo>
                  <a:pt x="479431" y="390958"/>
                </a:lnTo>
                <a:lnTo>
                  <a:pt x="771801" y="680805"/>
                </a:lnTo>
                <a:lnTo>
                  <a:pt x="784919" y="700391"/>
                </a:lnTo>
                <a:lnTo>
                  <a:pt x="789291" y="722671"/>
                </a:lnTo>
                <a:lnTo>
                  <a:pt x="784919" y="744956"/>
                </a:lnTo>
                <a:lnTo>
                  <a:pt x="752031" y="777562"/>
                </a:lnTo>
                <a:lnTo>
                  <a:pt x="729556" y="781898"/>
                </a:lnTo>
                <a:lnTo>
                  <a:pt x="718143" y="780814"/>
                </a:lnTo>
                <a:lnTo>
                  <a:pt x="707071" y="777562"/>
                </a:lnTo>
                <a:lnTo>
                  <a:pt x="696680" y="772143"/>
                </a:lnTo>
                <a:lnTo>
                  <a:pt x="687311" y="764556"/>
                </a:lnTo>
                <a:lnTo>
                  <a:pt x="394989" y="474709"/>
                </a:lnTo>
                <a:lnTo>
                  <a:pt x="101998" y="765243"/>
                </a:lnTo>
                <a:lnTo>
                  <a:pt x="92628" y="772830"/>
                </a:lnTo>
                <a:lnTo>
                  <a:pt x="82237" y="778249"/>
                </a:lnTo>
                <a:lnTo>
                  <a:pt x="71165" y="781501"/>
                </a:lnTo>
                <a:lnTo>
                  <a:pt x="59753" y="782585"/>
                </a:lnTo>
                <a:close/>
              </a:path>
            </a:pathLst>
          </a:custGeom>
          <a:solidFill>
            <a:srgbClr val="DD2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84374" y="2629215"/>
            <a:ext cx="768350" cy="776605"/>
          </a:xfrm>
          <a:custGeom>
            <a:avLst/>
            <a:gdLst/>
            <a:ahLst/>
            <a:cxnLst/>
            <a:rect l="l" t="t" r="r" b="b"/>
            <a:pathLst>
              <a:path w="768350" h="776604">
                <a:moveTo>
                  <a:pt x="76294" y="776323"/>
                </a:moveTo>
                <a:lnTo>
                  <a:pt x="40040" y="776323"/>
                </a:lnTo>
                <a:lnTo>
                  <a:pt x="36279" y="775193"/>
                </a:lnTo>
                <a:lnTo>
                  <a:pt x="26164" y="769794"/>
                </a:lnTo>
                <a:lnTo>
                  <a:pt x="17043" y="762237"/>
                </a:lnTo>
                <a:lnTo>
                  <a:pt x="4260" y="742728"/>
                </a:lnTo>
                <a:lnTo>
                  <a:pt x="0" y="720535"/>
                </a:lnTo>
                <a:lnTo>
                  <a:pt x="4260" y="698337"/>
                </a:lnTo>
                <a:lnTo>
                  <a:pt x="17043" y="678815"/>
                </a:lnTo>
                <a:lnTo>
                  <a:pt x="302257" y="389422"/>
                </a:lnTo>
                <a:lnTo>
                  <a:pt x="17695" y="100714"/>
                </a:lnTo>
                <a:lnTo>
                  <a:pt x="4912" y="81201"/>
                </a:lnTo>
                <a:lnTo>
                  <a:pt x="651" y="59003"/>
                </a:lnTo>
                <a:lnTo>
                  <a:pt x="4912" y="36804"/>
                </a:lnTo>
                <a:lnTo>
                  <a:pt x="17695" y="17292"/>
                </a:lnTo>
                <a:lnTo>
                  <a:pt x="36917" y="4323"/>
                </a:lnTo>
                <a:lnTo>
                  <a:pt x="58798" y="0"/>
                </a:lnTo>
                <a:lnTo>
                  <a:pt x="80683" y="4323"/>
                </a:lnTo>
                <a:lnTo>
                  <a:pt x="99919" y="17292"/>
                </a:lnTo>
                <a:lnTo>
                  <a:pt x="384481" y="306000"/>
                </a:lnTo>
                <a:lnTo>
                  <a:pt x="548936" y="306000"/>
                </a:lnTo>
                <a:lnTo>
                  <a:pt x="466705" y="389422"/>
                </a:lnTo>
                <a:lnTo>
                  <a:pt x="548943" y="472844"/>
                </a:lnTo>
                <a:lnTo>
                  <a:pt x="384505" y="472844"/>
                </a:lnTo>
                <a:lnTo>
                  <a:pt x="99291" y="762237"/>
                </a:lnTo>
                <a:lnTo>
                  <a:pt x="90170" y="769794"/>
                </a:lnTo>
                <a:lnTo>
                  <a:pt x="80055" y="775193"/>
                </a:lnTo>
                <a:lnTo>
                  <a:pt x="76294" y="776323"/>
                </a:lnTo>
                <a:close/>
              </a:path>
              <a:path w="768350" h="776604">
                <a:moveTo>
                  <a:pt x="548936" y="306000"/>
                </a:moveTo>
                <a:lnTo>
                  <a:pt x="384481" y="306000"/>
                </a:lnTo>
                <a:lnTo>
                  <a:pt x="669067" y="17292"/>
                </a:lnTo>
                <a:lnTo>
                  <a:pt x="688296" y="4323"/>
                </a:lnTo>
                <a:lnTo>
                  <a:pt x="710171" y="0"/>
                </a:lnTo>
                <a:lnTo>
                  <a:pt x="732049" y="4323"/>
                </a:lnTo>
                <a:lnTo>
                  <a:pt x="751291" y="17292"/>
                </a:lnTo>
                <a:lnTo>
                  <a:pt x="764061" y="36804"/>
                </a:lnTo>
                <a:lnTo>
                  <a:pt x="768318" y="59003"/>
                </a:lnTo>
                <a:lnTo>
                  <a:pt x="764061" y="81201"/>
                </a:lnTo>
                <a:lnTo>
                  <a:pt x="751291" y="100714"/>
                </a:lnTo>
                <a:lnTo>
                  <a:pt x="548936" y="306000"/>
                </a:lnTo>
                <a:close/>
              </a:path>
              <a:path w="768350" h="776604">
                <a:moveTo>
                  <a:pt x="726035" y="776323"/>
                </a:moveTo>
                <a:lnTo>
                  <a:pt x="694341" y="776323"/>
                </a:lnTo>
                <a:lnTo>
                  <a:pt x="688303" y="774508"/>
                </a:lnTo>
                <a:lnTo>
                  <a:pt x="678188" y="769110"/>
                </a:lnTo>
                <a:lnTo>
                  <a:pt x="669067" y="761553"/>
                </a:lnTo>
                <a:lnTo>
                  <a:pt x="384505" y="472844"/>
                </a:lnTo>
                <a:lnTo>
                  <a:pt x="548943" y="472844"/>
                </a:lnTo>
                <a:lnTo>
                  <a:pt x="751315" y="678131"/>
                </a:lnTo>
                <a:lnTo>
                  <a:pt x="764084" y="697640"/>
                </a:lnTo>
                <a:lnTo>
                  <a:pt x="768341" y="719833"/>
                </a:lnTo>
                <a:lnTo>
                  <a:pt x="764084" y="742030"/>
                </a:lnTo>
                <a:lnTo>
                  <a:pt x="751315" y="761553"/>
                </a:lnTo>
                <a:lnTo>
                  <a:pt x="742184" y="769110"/>
                </a:lnTo>
                <a:lnTo>
                  <a:pt x="732070" y="774508"/>
                </a:lnTo>
                <a:lnTo>
                  <a:pt x="726035" y="776323"/>
                </a:lnTo>
                <a:close/>
              </a:path>
            </a:pathLst>
          </a:custGeom>
          <a:solidFill>
            <a:srgbClr val="DD2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191631" y="5770154"/>
            <a:ext cx="919480" cy="850900"/>
            <a:chOff x="9191631" y="5770154"/>
            <a:chExt cx="919480" cy="850900"/>
          </a:xfrm>
        </p:grpSpPr>
        <p:sp>
          <p:nvSpPr>
            <p:cNvPr id="8" name="object 8"/>
            <p:cNvSpPr/>
            <p:nvPr/>
          </p:nvSpPr>
          <p:spPr>
            <a:xfrm>
              <a:off x="9201535" y="5780059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5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5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01535" y="5780059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5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174836" y="6882004"/>
            <a:ext cx="919480" cy="850900"/>
            <a:chOff x="9174836" y="6882004"/>
            <a:chExt cx="919480" cy="850900"/>
          </a:xfrm>
        </p:grpSpPr>
        <p:sp>
          <p:nvSpPr>
            <p:cNvPr id="11" name="object 11"/>
            <p:cNvSpPr/>
            <p:nvPr/>
          </p:nvSpPr>
          <p:spPr>
            <a:xfrm>
              <a:off x="9184741" y="6891909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5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5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84741" y="6891909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5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156031" y="8020188"/>
            <a:ext cx="919480" cy="850900"/>
            <a:chOff x="9156031" y="8020188"/>
            <a:chExt cx="919480" cy="850900"/>
          </a:xfrm>
        </p:grpSpPr>
        <p:sp>
          <p:nvSpPr>
            <p:cNvPr id="14" name="object 14"/>
            <p:cNvSpPr/>
            <p:nvPr/>
          </p:nvSpPr>
          <p:spPr>
            <a:xfrm>
              <a:off x="9165935" y="8030093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5">
                  <a:moveTo>
                    <a:pt x="389639" y="636357"/>
                  </a:moveTo>
                  <a:lnTo>
                    <a:pt x="244238" y="636357"/>
                  </a:lnTo>
                  <a:lnTo>
                    <a:pt x="278309" y="589391"/>
                  </a:lnTo>
                  <a:lnTo>
                    <a:pt x="312963" y="543494"/>
                  </a:lnTo>
                  <a:lnTo>
                    <a:pt x="348140" y="498720"/>
                  </a:lnTo>
                  <a:lnTo>
                    <a:pt x="383782" y="455126"/>
                  </a:lnTo>
                  <a:lnTo>
                    <a:pt x="419832" y="412768"/>
                  </a:lnTo>
                  <a:lnTo>
                    <a:pt x="456231" y="371702"/>
                  </a:lnTo>
                  <a:lnTo>
                    <a:pt x="492921" y="331983"/>
                  </a:lnTo>
                  <a:lnTo>
                    <a:pt x="529844" y="293668"/>
                  </a:lnTo>
                  <a:lnTo>
                    <a:pt x="566941" y="256812"/>
                  </a:lnTo>
                  <a:lnTo>
                    <a:pt x="604155" y="221471"/>
                  </a:lnTo>
                  <a:lnTo>
                    <a:pt x="641427" y="187702"/>
                  </a:lnTo>
                  <a:lnTo>
                    <a:pt x="678699" y="155559"/>
                  </a:lnTo>
                  <a:lnTo>
                    <a:pt x="715912" y="125099"/>
                  </a:lnTo>
                  <a:lnTo>
                    <a:pt x="753009" y="96378"/>
                  </a:lnTo>
                  <a:lnTo>
                    <a:pt x="789932" y="69452"/>
                  </a:lnTo>
                  <a:lnTo>
                    <a:pt x="826621" y="44376"/>
                  </a:lnTo>
                  <a:lnTo>
                    <a:pt x="863020" y="21207"/>
                  </a:lnTo>
                  <a:lnTo>
                    <a:pt x="899069" y="0"/>
                  </a:lnTo>
                  <a:lnTo>
                    <a:pt x="858736" y="37206"/>
                  </a:lnTo>
                  <a:lnTo>
                    <a:pt x="819831" y="74606"/>
                  </a:lnTo>
                  <a:lnTo>
                    <a:pt x="782306" y="112208"/>
                  </a:lnTo>
                  <a:lnTo>
                    <a:pt x="746112" y="150018"/>
                  </a:lnTo>
                  <a:lnTo>
                    <a:pt x="711198" y="188041"/>
                  </a:lnTo>
                  <a:lnTo>
                    <a:pt x="677517" y="226285"/>
                  </a:lnTo>
                  <a:lnTo>
                    <a:pt x="645018" y="264756"/>
                  </a:lnTo>
                  <a:lnTo>
                    <a:pt x="613653" y="303461"/>
                  </a:lnTo>
                  <a:lnTo>
                    <a:pt x="583373" y="342405"/>
                  </a:lnTo>
                  <a:lnTo>
                    <a:pt x="554128" y="381596"/>
                  </a:lnTo>
                  <a:lnTo>
                    <a:pt x="525869" y="421040"/>
                  </a:lnTo>
                  <a:lnTo>
                    <a:pt x="498547" y="460743"/>
                  </a:lnTo>
                  <a:lnTo>
                    <a:pt x="472113" y="500711"/>
                  </a:lnTo>
                  <a:lnTo>
                    <a:pt x="446518" y="540952"/>
                  </a:lnTo>
                  <a:lnTo>
                    <a:pt x="421713" y="581472"/>
                  </a:lnTo>
                  <a:lnTo>
                    <a:pt x="397648" y="622277"/>
                  </a:lnTo>
                  <a:lnTo>
                    <a:pt x="389639" y="636357"/>
                  </a:lnTo>
                  <a:close/>
                </a:path>
                <a:path w="899159" h="831215">
                  <a:moveTo>
                    <a:pt x="286708" y="830803"/>
                  </a:moveTo>
                  <a:lnTo>
                    <a:pt x="0" y="498482"/>
                  </a:lnTo>
                  <a:lnTo>
                    <a:pt x="244238" y="636357"/>
                  </a:lnTo>
                  <a:lnTo>
                    <a:pt x="389639" y="636357"/>
                  </a:lnTo>
                  <a:lnTo>
                    <a:pt x="374274" y="663373"/>
                  </a:lnTo>
                  <a:lnTo>
                    <a:pt x="351542" y="704767"/>
                  </a:lnTo>
                  <a:lnTo>
                    <a:pt x="329403" y="746466"/>
                  </a:lnTo>
                  <a:lnTo>
                    <a:pt x="307809" y="788476"/>
                  </a:lnTo>
                  <a:lnTo>
                    <a:pt x="286708" y="830803"/>
                  </a:lnTo>
                  <a:close/>
                </a:path>
              </a:pathLst>
            </a:custGeom>
            <a:solidFill>
              <a:srgbClr val="129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65935" y="8030093"/>
              <a:ext cx="899160" cy="831215"/>
            </a:xfrm>
            <a:custGeom>
              <a:avLst/>
              <a:gdLst/>
              <a:ahLst/>
              <a:cxnLst/>
              <a:rect l="l" t="t" r="r" b="b"/>
              <a:pathLst>
                <a:path w="899159" h="831215">
                  <a:moveTo>
                    <a:pt x="0" y="498482"/>
                  </a:moveTo>
                  <a:lnTo>
                    <a:pt x="286708" y="830803"/>
                  </a:lnTo>
                  <a:lnTo>
                    <a:pt x="307809" y="788476"/>
                  </a:lnTo>
                  <a:lnTo>
                    <a:pt x="329403" y="746466"/>
                  </a:lnTo>
                  <a:lnTo>
                    <a:pt x="351542" y="704767"/>
                  </a:lnTo>
                  <a:lnTo>
                    <a:pt x="374274" y="663373"/>
                  </a:lnTo>
                  <a:lnTo>
                    <a:pt x="397648" y="622277"/>
                  </a:lnTo>
                  <a:lnTo>
                    <a:pt x="421713" y="581472"/>
                  </a:lnTo>
                  <a:lnTo>
                    <a:pt x="446518" y="540952"/>
                  </a:lnTo>
                  <a:lnTo>
                    <a:pt x="472113" y="500711"/>
                  </a:lnTo>
                  <a:lnTo>
                    <a:pt x="498547" y="460743"/>
                  </a:lnTo>
                  <a:lnTo>
                    <a:pt x="525869" y="421040"/>
                  </a:lnTo>
                  <a:lnTo>
                    <a:pt x="554128" y="381596"/>
                  </a:lnTo>
                  <a:lnTo>
                    <a:pt x="583373" y="342405"/>
                  </a:lnTo>
                  <a:lnTo>
                    <a:pt x="613653" y="303461"/>
                  </a:lnTo>
                  <a:lnTo>
                    <a:pt x="645018" y="264756"/>
                  </a:lnTo>
                  <a:lnTo>
                    <a:pt x="677517" y="226285"/>
                  </a:lnTo>
                  <a:lnTo>
                    <a:pt x="711198" y="188041"/>
                  </a:lnTo>
                  <a:lnTo>
                    <a:pt x="746112" y="150018"/>
                  </a:lnTo>
                  <a:lnTo>
                    <a:pt x="782306" y="112208"/>
                  </a:lnTo>
                  <a:lnTo>
                    <a:pt x="819831" y="74606"/>
                  </a:lnTo>
                  <a:lnTo>
                    <a:pt x="858736" y="37206"/>
                  </a:lnTo>
                  <a:lnTo>
                    <a:pt x="899069" y="0"/>
                  </a:lnTo>
                  <a:lnTo>
                    <a:pt x="863020" y="21207"/>
                  </a:lnTo>
                  <a:lnTo>
                    <a:pt x="826621" y="44376"/>
                  </a:lnTo>
                  <a:lnTo>
                    <a:pt x="789931" y="69452"/>
                  </a:lnTo>
                  <a:lnTo>
                    <a:pt x="753009" y="96378"/>
                  </a:lnTo>
                  <a:lnTo>
                    <a:pt x="715912" y="125099"/>
                  </a:lnTo>
                  <a:lnTo>
                    <a:pt x="678699" y="155559"/>
                  </a:lnTo>
                  <a:lnTo>
                    <a:pt x="641427" y="187702"/>
                  </a:lnTo>
                  <a:lnTo>
                    <a:pt x="604155" y="221471"/>
                  </a:lnTo>
                  <a:lnTo>
                    <a:pt x="566941" y="256812"/>
                  </a:lnTo>
                  <a:lnTo>
                    <a:pt x="529844" y="293668"/>
                  </a:lnTo>
                  <a:lnTo>
                    <a:pt x="492921" y="331983"/>
                  </a:lnTo>
                  <a:lnTo>
                    <a:pt x="456231" y="371702"/>
                  </a:lnTo>
                  <a:lnTo>
                    <a:pt x="419832" y="412768"/>
                  </a:lnTo>
                  <a:lnTo>
                    <a:pt x="383782" y="455126"/>
                  </a:lnTo>
                  <a:lnTo>
                    <a:pt x="348140" y="498720"/>
                  </a:lnTo>
                  <a:lnTo>
                    <a:pt x="312963" y="543494"/>
                  </a:lnTo>
                  <a:lnTo>
                    <a:pt x="278309" y="589391"/>
                  </a:lnTo>
                  <a:lnTo>
                    <a:pt x="244238" y="636357"/>
                  </a:lnTo>
                  <a:lnTo>
                    <a:pt x="0" y="498482"/>
                  </a:lnTo>
                  <a:close/>
                </a:path>
              </a:pathLst>
            </a:custGeom>
            <a:ln w="19809">
              <a:solidFill>
                <a:srgbClr val="0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09013" y="633250"/>
          <a:ext cx="17218659" cy="2878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090">
                <a:tc>
                  <a:txBody>
                    <a:bodyPr/>
                    <a:lstStyle/>
                    <a:p>
                      <a:pPr marR="269240" algn="ctr">
                        <a:lnSpc>
                          <a:spcPts val="2760"/>
                        </a:lnSpc>
                      </a:pPr>
                      <a:r>
                        <a:rPr sz="2400" b="1" spc="25">
                          <a:latin typeface="Arial"/>
                          <a:cs typeface="Arial"/>
                        </a:rPr>
                        <a:t>PERSISTÊNCIA </a:t>
                      </a:r>
                      <a:r>
                        <a:rPr sz="2400" b="1" spc="-70">
                          <a:latin typeface="Arial"/>
                          <a:cs typeface="Arial"/>
                        </a:rPr>
                        <a:t>DE </a:t>
                      </a:r>
                      <a:r>
                        <a:rPr sz="2400" b="1">
                          <a:latin typeface="Arial"/>
                          <a:cs typeface="Arial"/>
                        </a:rPr>
                        <a:t>OBJETOS </a:t>
                      </a:r>
                      <a:r>
                        <a:rPr sz="2400" b="1" spc="180">
                          <a:latin typeface="Arial"/>
                          <a:cs typeface="Arial"/>
                        </a:rPr>
                        <a:t>(VIA </a:t>
                      </a:r>
                      <a:r>
                        <a:rPr sz="2400" b="1" spc="160">
                          <a:latin typeface="Arial"/>
                          <a:cs typeface="Arial"/>
                        </a:rPr>
                        <a:t>ARQUIVO</a:t>
                      </a:r>
                      <a:r>
                        <a:rPr sz="2400" b="1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70">
                          <a:latin typeface="Arial"/>
                          <a:cs typeface="Arial"/>
                        </a:rPr>
                        <a:t>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353060" algn="ctr">
                        <a:lnSpc>
                          <a:spcPts val="2300"/>
                        </a:lnSpc>
                        <a:spcBef>
                          <a:spcPts val="480"/>
                        </a:spcBef>
                      </a:pPr>
                      <a:r>
                        <a:rPr sz="2400" b="1" spc="70">
                          <a:latin typeface="Arial"/>
                          <a:cs typeface="Arial"/>
                        </a:rPr>
                        <a:t>TEXTO </a:t>
                      </a:r>
                      <a:r>
                        <a:rPr sz="2400" b="1" spc="165">
                          <a:latin typeface="Arial"/>
                          <a:cs typeface="Arial"/>
                        </a:rPr>
                        <a:t>OU</a:t>
                      </a:r>
                      <a:r>
                        <a:rPr sz="2400" b="1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110">
                          <a:latin typeface="Arial"/>
                          <a:cs typeface="Arial"/>
                        </a:rPr>
                        <a:t>BINÁRIO)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300" b="1" spc="55">
                          <a:latin typeface="Arial"/>
                          <a:cs typeface="Arial"/>
                        </a:rPr>
                        <a:t>LOCAL </a:t>
                      </a:r>
                      <a:r>
                        <a:rPr sz="3300" b="1" spc="-125">
                          <a:latin typeface="Arial"/>
                          <a:cs typeface="Arial"/>
                        </a:rPr>
                        <a:t>DE</a:t>
                      </a:r>
                      <a:r>
                        <a:rPr sz="3300" b="1" spc="-120">
                          <a:latin typeface="Arial"/>
                          <a:cs typeface="Arial"/>
                        </a:rPr>
                        <a:t> </a:t>
                      </a:r>
                      <a:r>
                        <a:rPr sz="3300" b="1" spc="85">
                          <a:latin typeface="Arial"/>
                          <a:cs typeface="Arial"/>
                        </a:rPr>
                        <a:t>IMPLEMENTAÇÃO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27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Persist</a:t>
                      </a:r>
                      <a:r>
                        <a:rPr sz="3150" spc="-70">
                          <a:latin typeface="Arial"/>
                          <a:cs typeface="Arial"/>
                        </a:rPr>
                        <a:t>ê</a:t>
                      </a:r>
                      <a:r>
                        <a:rPr sz="3300" spc="-70">
                          <a:latin typeface="Arial"/>
                          <a:cs typeface="Arial"/>
                        </a:rPr>
                        <a:t>ncia</a:t>
                      </a:r>
                      <a:r>
                        <a:rPr sz="3300" spc="-67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Objetos.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704"/>
                        </a:lnSpc>
                      </a:pPr>
                      <a:r>
                        <a:rPr sz="3450" spc="-190">
                          <a:latin typeface="Arial"/>
                          <a:cs typeface="Arial"/>
                        </a:rPr>
                        <a:t>N</a:t>
                      </a:r>
                      <a:r>
                        <a:rPr sz="3300" spc="-190">
                          <a:latin typeface="Arial"/>
                          <a:cs typeface="Arial"/>
                        </a:rPr>
                        <a:t>ã</a:t>
                      </a:r>
                      <a:r>
                        <a:rPr sz="3450" spc="-190">
                          <a:latin typeface="Arial"/>
                          <a:cs typeface="Arial"/>
                        </a:rPr>
                        <a:t>o</a:t>
                      </a:r>
                      <a:r>
                        <a:rPr sz="345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45">
                          <a:latin typeface="Arial"/>
                          <a:cs typeface="Arial"/>
                        </a:rPr>
                        <a:t>foi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utilizado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40">
                          <a:latin typeface="Arial"/>
                          <a:cs typeface="Arial"/>
                        </a:rPr>
                        <a:t>no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desenvolvimento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25">
                          <a:latin typeface="Arial"/>
                          <a:cs typeface="Arial"/>
                        </a:rPr>
                        <a:t>do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450" spc="-20">
                          <a:latin typeface="Arial"/>
                          <a:cs typeface="Arial"/>
                        </a:rPr>
                        <a:t>software.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161">
                <a:tc>
                  <a:txBody>
                    <a:bodyPr/>
                    <a:lstStyle/>
                    <a:p>
                      <a:pPr marL="50165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70">
                          <a:latin typeface="Arial"/>
                          <a:cs typeface="Arial"/>
                        </a:rPr>
                        <a:t>Persist</a:t>
                      </a:r>
                      <a:r>
                        <a:rPr sz="3150" spc="-70">
                          <a:latin typeface="Arial"/>
                          <a:cs typeface="Arial"/>
                        </a:rPr>
                        <a:t>ê</a:t>
                      </a:r>
                      <a:r>
                        <a:rPr sz="3300" spc="-70">
                          <a:latin typeface="Arial"/>
                          <a:cs typeface="Arial"/>
                        </a:rPr>
                        <a:t>ncia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Relacionamentos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de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Objetos.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3704"/>
                        </a:lnSpc>
                      </a:pPr>
                      <a:r>
                        <a:rPr sz="3450" spc="-190">
                          <a:latin typeface="Arial"/>
                          <a:cs typeface="Arial"/>
                        </a:rPr>
                        <a:t>N</a:t>
                      </a:r>
                      <a:r>
                        <a:rPr sz="3300" spc="-190">
                          <a:latin typeface="Arial"/>
                          <a:cs typeface="Arial"/>
                        </a:rPr>
                        <a:t>ã</a:t>
                      </a:r>
                      <a:r>
                        <a:rPr sz="3450" spc="-190">
                          <a:latin typeface="Arial"/>
                          <a:cs typeface="Arial"/>
                        </a:rPr>
                        <a:t>o</a:t>
                      </a:r>
                      <a:r>
                        <a:rPr sz="345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45">
                          <a:latin typeface="Arial"/>
                          <a:cs typeface="Arial"/>
                        </a:rPr>
                        <a:t>foi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utilizado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40">
                          <a:latin typeface="Arial"/>
                          <a:cs typeface="Arial"/>
                        </a:rPr>
                        <a:t>no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70">
                          <a:latin typeface="Arial"/>
                          <a:cs typeface="Arial"/>
                        </a:rPr>
                        <a:t>desenvolvimento</a:t>
                      </a:r>
                      <a:r>
                        <a:rPr sz="345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-125">
                          <a:latin typeface="Arial"/>
                          <a:cs typeface="Arial"/>
                        </a:rPr>
                        <a:t>do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marL="23495">
                        <a:lnSpc>
                          <a:spcPts val="3765"/>
                        </a:lnSpc>
                        <a:spcBef>
                          <a:spcPts val="500"/>
                        </a:spcBef>
                      </a:pPr>
                      <a:r>
                        <a:rPr sz="3450" spc="-20">
                          <a:latin typeface="Arial"/>
                          <a:cs typeface="Arial"/>
                        </a:rPr>
                        <a:t>software.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7359710" y="9670328"/>
            <a:ext cx="40449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5"/>
              </a:lnSpc>
            </a:pPr>
            <a:r>
              <a:rPr sz="2500" spc="100">
                <a:latin typeface="Arial"/>
                <a:cs typeface="Arial"/>
              </a:rPr>
              <a:t>09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88312" y="3958521"/>
          <a:ext cx="17262475" cy="5070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2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535">
                <a:tc>
                  <a:txBody>
                    <a:bodyPr/>
                    <a:lstStyle/>
                    <a:p>
                      <a:pPr marR="4076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b="1" spc="45">
                          <a:latin typeface="Arial"/>
                          <a:cs typeface="Arial"/>
                        </a:rPr>
                        <a:t>VIRTUALIDADE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b="1" spc="130">
                          <a:latin typeface="Arial"/>
                          <a:cs typeface="Arial"/>
                        </a:rPr>
                        <a:t>USO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b="1" spc="60">
                          <a:latin typeface="Arial"/>
                          <a:cs typeface="Arial"/>
                        </a:rPr>
                        <a:t>LOCAL </a:t>
                      </a:r>
                      <a:r>
                        <a:rPr sz="3200" b="1" spc="-120">
                          <a:latin typeface="Arial"/>
                          <a:cs typeface="Arial"/>
                        </a:rPr>
                        <a:t>DE</a:t>
                      </a:r>
                      <a:r>
                        <a:rPr sz="32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>
                          <a:latin typeface="Arial"/>
                          <a:cs typeface="Arial"/>
                        </a:rPr>
                        <a:t>IMPLEMENTAÇÃO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119">
                <a:tc>
                  <a:txBody>
                    <a:bodyPr/>
                    <a:lstStyle/>
                    <a:p>
                      <a:pPr marL="35560">
                        <a:lnSpc>
                          <a:spcPts val="3570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M</a:t>
                      </a:r>
                      <a:r>
                        <a:rPr sz="3150" spc="-50">
                          <a:latin typeface="Arial"/>
                          <a:cs typeface="Arial"/>
                        </a:rPr>
                        <a:t>é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todos</a:t>
                      </a:r>
                      <a:r>
                        <a:rPr sz="3300" spc="-51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85">
                          <a:latin typeface="Arial"/>
                          <a:cs typeface="Arial"/>
                        </a:rPr>
                        <a:t>Virtuais.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4490"/>
                        </a:lnSpc>
                      </a:pPr>
                      <a:r>
                        <a:rPr sz="3800" spc="-160">
                          <a:latin typeface="Arial"/>
                          <a:cs typeface="Arial"/>
                        </a:rPr>
                        <a:t>Classe </a:t>
                      </a:r>
                      <a:r>
                        <a:rPr sz="3800" spc="-120">
                          <a:latin typeface="Arial"/>
                          <a:cs typeface="Arial"/>
                        </a:rPr>
                        <a:t>Bot</a:t>
                      </a:r>
                      <a:r>
                        <a:rPr sz="3650" spc="-120">
                          <a:latin typeface="Arial"/>
                          <a:cs typeface="Arial"/>
                        </a:rPr>
                        <a:t>ã</a:t>
                      </a:r>
                      <a:r>
                        <a:rPr sz="3800" spc="-120">
                          <a:latin typeface="Arial"/>
                          <a:cs typeface="Arial"/>
                        </a:rPr>
                        <a:t>o, por</a:t>
                      </a:r>
                      <a:r>
                        <a:rPr sz="3800" spc="-720">
                          <a:latin typeface="Arial"/>
                          <a:cs typeface="Arial"/>
                        </a:rPr>
                        <a:t> </a:t>
                      </a:r>
                      <a:r>
                        <a:rPr sz="3800" spc="-160">
                          <a:latin typeface="Arial"/>
                          <a:cs typeface="Arial"/>
                        </a:rPr>
                        <a:t>exemplo.</a:t>
                      </a:r>
                      <a:endParaRPr sz="3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0525">
                <a:tc>
                  <a:txBody>
                    <a:bodyPr/>
                    <a:lstStyle/>
                    <a:p>
                      <a:pPr marL="71120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</a:t>
                      </a:r>
                      <a:r>
                        <a:rPr sz="3300" spc="-29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0">
                          <a:latin typeface="Arial"/>
                          <a:cs typeface="Arial"/>
                        </a:rPr>
                        <a:t>Polimorfismo.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4075"/>
                        </a:lnSpc>
                      </a:pPr>
                      <a:r>
                        <a:rPr sz="3800" spc="-160">
                          <a:latin typeface="Arial"/>
                          <a:cs typeface="Arial"/>
                        </a:rPr>
                        <a:t>Classe </a:t>
                      </a:r>
                      <a:r>
                        <a:rPr sz="3800" spc="-225">
                          <a:latin typeface="Arial"/>
                          <a:cs typeface="Arial"/>
                        </a:rPr>
                        <a:t>Fase, </a:t>
                      </a:r>
                      <a:r>
                        <a:rPr sz="3800" spc="-120">
                          <a:latin typeface="Arial"/>
                          <a:cs typeface="Arial"/>
                        </a:rPr>
                        <a:t>por</a:t>
                      </a:r>
                      <a:r>
                        <a:rPr sz="3800" spc="-615">
                          <a:latin typeface="Arial"/>
                          <a:cs typeface="Arial"/>
                        </a:rPr>
                        <a:t> </a:t>
                      </a:r>
                      <a:r>
                        <a:rPr sz="3800" spc="-160">
                          <a:latin typeface="Arial"/>
                          <a:cs typeface="Arial"/>
                        </a:rPr>
                        <a:t>exemplo.</a:t>
                      </a:r>
                      <a:endParaRPr sz="3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332">
                <a:tc>
                  <a:txBody>
                    <a:bodyPr/>
                    <a:lstStyle/>
                    <a:p>
                      <a:pPr marL="35560">
                        <a:lnSpc>
                          <a:spcPts val="3754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M</a:t>
                      </a:r>
                      <a:r>
                        <a:rPr sz="3150" spc="-50">
                          <a:latin typeface="Arial"/>
                          <a:cs typeface="Arial"/>
                        </a:rPr>
                        <a:t>é</a:t>
                      </a:r>
                      <a:r>
                        <a:rPr sz="3300" spc="-50">
                          <a:latin typeface="Arial"/>
                          <a:cs typeface="Arial"/>
                        </a:rPr>
                        <a:t>todos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70">
                          <a:latin typeface="Arial"/>
                          <a:cs typeface="Arial"/>
                        </a:rPr>
                        <a:t>Virtuais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0">
                          <a:latin typeface="Arial"/>
                          <a:cs typeface="Arial"/>
                        </a:rPr>
                        <a:t>Puros/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Classes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55">
                          <a:latin typeface="Arial"/>
                          <a:cs typeface="Arial"/>
                        </a:rPr>
                        <a:t>Abstratas.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3665"/>
                        </a:lnSpc>
                      </a:pPr>
                      <a:r>
                        <a:rPr sz="3300" spc="-135">
                          <a:latin typeface="Arial"/>
                          <a:cs typeface="Arial"/>
                        </a:rPr>
                        <a:t>Classe</a:t>
                      </a:r>
                      <a:r>
                        <a:rPr sz="330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14">
                          <a:latin typeface="Arial"/>
                          <a:cs typeface="Arial"/>
                        </a:rPr>
                        <a:t>Colidivel</a:t>
                      </a:r>
                      <a:r>
                        <a:rPr sz="330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75">
                          <a:latin typeface="Arial"/>
                          <a:cs typeface="Arial"/>
                        </a:rPr>
                        <a:t>possui</a:t>
                      </a:r>
                      <a:r>
                        <a:rPr sz="330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35">
                          <a:latin typeface="Arial"/>
                          <a:cs typeface="Arial"/>
                        </a:rPr>
                        <a:t>fun</a:t>
                      </a:r>
                      <a:r>
                        <a:rPr sz="3150" spc="-35">
                          <a:latin typeface="Arial"/>
                          <a:cs typeface="Arial"/>
                        </a:rPr>
                        <a:t>çã</a:t>
                      </a:r>
                      <a:r>
                        <a:rPr sz="3300" spc="-35">
                          <a:latin typeface="Arial"/>
                          <a:cs typeface="Arial"/>
                        </a:rPr>
                        <a:t>o</a:t>
                      </a:r>
                      <a:r>
                        <a:rPr sz="330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30">
                          <a:latin typeface="Arial"/>
                          <a:cs typeface="Arial"/>
                        </a:rPr>
                        <a:t>virtual</a:t>
                      </a:r>
                      <a:r>
                        <a:rPr sz="330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40">
                          <a:latin typeface="Arial"/>
                          <a:cs typeface="Arial"/>
                        </a:rPr>
                        <a:t>pura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300" spc="-114">
                          <a:latin typeface="Arial"/>
                          <a:cs typeface="Arial"/>
                        </a:rPr>
                        <a:t>e</a:t>
                      </a:r>
                      <a:r>
                        <a:rPr sz="33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Classe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80">
                          <a:latin typeface="Arial"/>
                          <a:cs typeface="Arial"/>
                        </a:rPr>
                        <a:t>Fase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150" spc="-30">
                          <a:latin typeface="Arial"/>
                          <a:cs typeface="Arial"/>
                        </a:rPr>
                        <a:t>é</a:t>
                      </a:r>
                      <a:r>
                        <a:rPr sz="3150" spc="-24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40">
                          <a:latin typeface="Arial"/>
                          <a:cs typeface="Arial"/>
                        </a:rPr>
                        <a:t>abstrata,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00">
                          <a:latin typeface="Arial"/>
                          <a:cs typeface="Arial"/>
                        </a:rPr>
                        <a:t>por</a:t>
                      </a:r>
                      <a:r>
                        <a:rPr sz="33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35">
                          <a:latin typeface="Arial"/>
                          <a:cs typeface="Arial"/>
                        </a:rPr>
                        <a:t>exemplo.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7018">
                <a:tc>
                  <a:txBody>
                    <a:bodyPr/>
                    <a:lstStyle/>
                    <a:p>
                      <a:pPr marL="35560">
                        <a:lnSpc>
                          <a:spcPts val="3525"/>
                        </a:lnSpc>
                      </a:pPr>
                      <a:r>
                        <a:rPr sz="3300" spc="-70">
                          <a:latin typeface="Arial"/>
                          <a:cs typeface="Arial"/>
                        </a:rPr>
                        <a:t>- 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Coes</a:t>
                      </a:r>
                      <a:r>
                        <a:rPr sz="3150" spc="-165">
                          <a:latin typeface="Arial"/>
                          <a:cs typeface="Arial"/>
                        </a:rPr>
                        <a:t>ã</a:t>
                      </a:r>
                      <a:r>
                        <a:rPr sz="3300" spc="-165">
                          <a:latin typeface="Arial"/>
                          <a:cs typeface="Arial"/>
                        </a:rPr>
                        <a:t>o </a:t>
                      </a:r>
                      <a:r>
                        <a:rPr sz="3300" spc="-130">
                          <a:latin typeface="Arial"/>
                          <a:cs typeface="Arial"/>
                        </a:rPr>
                        <a:t>e</a:t>
                      </a:r>
                      <a:r>
                        <a:rPr sz="3300" spc="-64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-125">
                          <a:latin typeface="Arial"/>
                          <a:cs typeface="Arial"/>
                        </a:rPr>
                        <a:t>Desacoplamento.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3954"/>
                        </a:lnSpc>
                      </a:pPr>
                      <a:r>
                        <a:rPr sz="3700" spc="-229">
                          <a:latin typeface="Arial"/>
                          <a:cs typeface="Arial"/>
                        </a:rPr>
                        <a:t>No </a:t>
                      </a:r>
                      <a:r>
                        <a:rPr sz="3700" spc="-80">
                          <a:latin typeface="Arial"/>
                          <a:cs typeface="Arial"/>
                        </a:rPr>
                        <a:t>desenvolvimento </a:t>
                      </a:r>
                      <a:r>
                        <a:rPr sz="3700" spc="-120">
                          <a:latin typeface="Arial"/>
                          <a:cs typeface="Arial"/>
                        </a:rPr>
                        <a:t>como</a:t>
                      </a:r>
                      <a:r>
                        <a:rPr sz="3700" spc="-790">
                          <a:latin typeface="Arial"/>
                          <a:cs typeface="Arial"/>
                        </a:rPr>
                        <a:t> </a:t>
                      </a:r>
                      <a:r>
                        <a:rPr sz="3700" spc="-204">
                          <a:latin typeface="Arial"/>
                          <a:cs typeface="Arial"/>
                        </a:rPr>
                        <a:t>um </a:t>
                      </a:r>
                      <a:r>
                        <a:rPr sz="3700" spc="-55">
                          <a:latin typeface="Arial"/>
                          <a:cs typeface="Arial"/>
                        </a:rPr>
                        <a:t>todo.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BD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Personalizar</PresentationFormat>
  <Slides>29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Office Theme</vt:lpstr>
      <vt:lpstr>INVASÃO</vt:lpstr>
      <vt:lpstr>REQUISITOS</vt:lpstr>
      <vt:lpstr>Apresentação do PowerPoint</vt:lpstr>
      <vt:lpstr>Apresentação do PowerPoint</vt:lpstr>
      <vt:lpstr>Apresentação do PowerPoint</vt:lpstr>
      <vt:lpstr>CONCEITOS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JUSTIFICATIVAS DA UTILIZAÇÃO  DOS CONCEITOS</vt:lpstr>
      <vt:lpstr>DIAGRAMA DE CLASSES</vt:lpstr>
      <vt:lpstr>GERENCIADOR</vt:lpstr>
      <vt:lpstr>DESENHÁVEL</vt:lpstr>
      <vt:lpstr>TILE E OBSTÁCULOS</vt:lpstr>
      <vt:lpstr>LISTA E PROJÉTEIS</vt:lpstr>
      <vt:lpstr>MENU</vt:lpstr>
      <vt:lpstr>ENTIDADES E VETOR</vt:lpstr>
      <vt:lpstr>FOTO DO JOGO EXECUTANDO</vt:lpstr>
      <vt:lpstr>VÍDEO DO JOGO EXECUTANDO</vt:lpstr>
      <vt:lpstr>FOTO DO JOGO EXECUTANDO</vt:lpstr>
      <vt:lpstr>VÍDEO DO JOGO EXECUTANDO</vt:lpstr>
      <vt:lpstr>FOTO DO JOGO EXECUTANDO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INVASÃO</dc:title>
  <cp:revision>2</cp:revision>
  <dcterms:created xsi:type="dcterms:W3CDTF">2021-05-09T16:15:37Z</dcterms:created>
  <dcterms:modified xsi:type="dcterms:W3CDTF">2021-05-10T02:39:38Z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2021-05-09T00:00:00Z</vt:filetime>
  </property>
</Properties>
</file>